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9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92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35C43C-F3B0-460E-9193-D07F5069C3F1}" type="datetimeFigureOut">
              <a:rPr lang="en-MY" smtClean="0"/>
              <a:pPr/>
              <a:t>19/9/2011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09C91-EA27-4083-9028-B5B5C28C21F6}" type="slidenum">
              <a:rPr lang="en-MY" smtClean="0"/>
              <a:pPr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2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6419065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Casimir</a:t>
            </a:r>
            <a:r>
              <a:rPr lang="en-US" sz="4000" dirty="0" smtClean="0"/>
              <a:t> Effect </a:t>
            </a:r>
            <a:r>
              <a:rPr lang="en-US" sz="4000" dirty="0" smtClean="0"/>
              <a:t>of </a:t>
            </a:r>
            <a:r>
              <a:rPr lang="en-US" sz="4000" dirty="0" err="1" smtClean="0"/>
              <a:t>Proca</a:t>
            </a:r>
            <a:r>
              <a:rPr lang="en-US" sz="4000" dirty="0" smtClean="0"/>
              <a:t> </a:t>
            </a:r>
            <a:r>
              <a:rPr lang="en-US" sz="4000" dirty="0" smtClean="0"/>
              <a:t>Fields</a:t>
            </a:r>
            <a:endParaRPr lang="en-MY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852936"/>
            <a:ext cx="7416824" cy="2492990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Quantum Field Theory Under the Influence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External Conditions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Teo</a:t>
            </a:r>
            <a:r>
              <a:rPr lang="en-US" sz="2400" dirty="0" smtClean="0">
                <a:solidFill>
                  <a:srgbClr val="002060"/>
                </a:solidFill>
              </a:rPr>
              <a:t> Lee </a:t>
            </a:r>
            <a:r>
              <a:rPr lang="en-US" sz="2400" dirty="0" err="1" smtClean="0">
                <a:solidFill>
                  <a:srgbClr val="002060"/>
                </a:solidFill>
              </a:rPr>
              <a:t>Peng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University of Nottingham Malaysia Campus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18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24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, September 2011</a:t>
            </a:r>
          </a:p>
        </p:txBody>
      </p:sp>
      <p:pic>
        <p:nvPicPr>
          <p:cNvPr id="2050" name="Picture 2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412776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Longitudinal waves</a:t>
            </a:r>
            <a:endParaRPr lang="en-MY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7"/>
            <a:ext cx="4343400" cy="19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14908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Dispersion relation:</a:t>
            </a:r>
            <a:endParaRPr lang="en-M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44719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539552" y="5373216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Note: The dispersion relation for the transverse waves and the longitudinal waves are different unless</a:t>
            </a:r>
            <a:endParaRPr lang="en-MY" sz="2400" dirty="0">
              <a:solidFill>
                <a:srgbClr val="FFC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137910"/>
            <a:ext cx="1165860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412776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Longitudinal waves</a:t>
            </a:r>
            <a:endParaRPr lang="en-MY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1"/>
            <a:ext cx="12287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912" y="2848947"/>
            <a:ext cx="4544378" cy="25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877272"/>
            <a:ext cx="34718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4954086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Boundary conditions:</a:t>
            </a:r>
            <a:endParaRPr lang="en-MY" sz="32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12115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494116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MY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37112"/>
            <a:ext cx="173736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4437112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be continuous</a:t>
            </a:r>
            <a:endParaRPr lang="en-MY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437112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73215"/>
            <a:ext cx="466344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558924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58924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be continuous</a:t>
            </a:r>
            <a:endParaRPr lang="en-MY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94116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941168"/>
            <a:ext cx="42672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013176"/>
            <a:ext cx="56007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55776" y="4941168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be continuous [5]</a:t>
            </a:r>
            <a:endParaRPr lang="en-MY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443711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MY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616530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6165304"/>
            <a:ext cx="17830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915816" y="616530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be continuous</a:t>
            </a:r>
            <a:endParaRPr lang="en-MY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3409095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dirty="0" smtClean="0"/>
              <a:t>[5] N</a:t>
            </a:r>
            <a:r>
              <a:rPr lang="en-US" dirty="0"/>
              <a:t>. Kroll, Phys. Rev.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 smtClean="0"/>
              <a:t>26</a:t>
            </a:r>
            <a:r>
              <a:rPr lang="en-US" dirty="0" smtClean="0"/>
              <a:t> (1971</a:t>
            </a:r>
            <a:r>
              <a:rPr lang="en-US" dirty="0"/>
              <a:t>), 1396.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6" grpId="0"/>
      <p:bldP spid="17" grpId="0"/>
      <p:bldP spid="2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12115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7544" y="1124744"/>
            <a:ext cx="2448272" cy="1224136"/>
          </a:xfrm>
          <a:prstGeom prst="ellipse">
            <a:avLst/>
          </a:prstGeom>
          <a:solidFill>
            <a:srgbClr val="FFFFCC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3851920" y="278092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6" name="Oval 5"/>
          <p:cNvSpPr/>
          <p:nvPr/>
        </p:nvSpPr>
        <p:spPr>
          <a:xfrm>
            <a:off x="395536" y="2852936"/>
            <a:ext cx="2448272" cy="1224136"/>
          </a:xfrm>
          <a:prstGeom prst="ellipse">
            <a:avLst/>
          </a:prstGeom>
          <a:solidFill>
            <a:srgbClr val="FFFF6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3491880" y="4005064"/>
            <a:ext cx="2448272" cy="1224136"/>
          </a:xfrm>
          <a:prstGeom prst="ellipse">
            <a:avLst/>
          </a:prstGeom>
          <a:solidFill>
            <a:srgbClr val="FFFF6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/>
          <p:cNvSpPr/>
          <p:nvPr/>
        </p:nvSpPr>
        <p:spPr>
          <a:xfrm>
            <a:off x="3491880" y="2132856"/>
            <a:ext cx="2232248" cy="1224136"/>
          </a:xfrm>
          <a:prstGeom prst="ellipse">
            <a:avLst/>
          </a:prstGeom>
          <a:solidFill>
            <a:srgbClr val="FFFF66">
              <a:alpha val="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6228184" y="2492896"/>
            <a:ext cx="2448272" cy="1224136"/>
          </a:xfrm>
          <a:prstGeom prst="ellipse">
            <a:avLst/>
          </a:prstGeom>
          <a:solidFill>
            <a:srgbClr val="FFFF6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6084168" y="4725144"/>
            <a:ext cx="2808312" cy="1872208"/>
          </a:xfrm>
          <a:prstGeom prst="ellipse">
            <a:avLst/>
          </a:prstGeom>
          <a:solidFill>
            <a:srgbClr val="FFFF6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3923928" y="4653136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50100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1772816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949280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314096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28" y="3104964"/>
            <a:ext cx="186309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40768"/>
            <a:ext cx="42672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Brace 21"/>
          <p:cNvSpPr/>
          <p:nvPr/>
        </p:nvSpPr>
        <p:spPr>
          <a:xfrm>
            <a:off x="2915816" y="2060848"/>
            <a:ext cx="4320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0962" y="2401466"/>
            <a:ext cx="173736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own Arrow 23"/>
          <p:cNvSpPr/>
          <p:nvPr/>
        </p:nvSpPr>
        <p:spPr>
          <a:xfrm>
            <a:off x="4427984" y="3429000"/>
            <a:ext cx="48463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Down Arrow 24"/>
          <p:cNvSpPr/>
          <p:nvPr/>
        </p:nvSpPr>
        <p:spPr>
          <a:xfrm>
            <a:off x="1367644" y="5010666"/>
            <a:ext cx="288032" cy="3351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Oval 25"/>
          <p:cNvSpPr/>
          <p:nvPr/>
        </p:nvSpPr>
        <p:spPr>
          <a:xfrm>
            <a:off x="251520" y="5345832"/>
            <a:ext cx="3491880" cy="1512168"/>
          </a:xfrm>
          <a:prstGeom prst="ellipse">
            <a:avLst/>
          </a:prstGeom>
          <a:solidFill>
            <a:srgbClr val="FFFF6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64" y="5513654"/>
            <a:ext cx="181737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5536" y="616530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07704" y="6165304"/>
            <a:ext cx="153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</a:t>
            </a:r>
            <a:endParaRPr lang="en-MY" sz="2400" dirty="0"/>
          </a:p>
        </p:txBody>
      </p:sp>
      <p:sp>
        <p:nvSpPr>
          <p:cNvPr id="31" name="Plus 30"/>
          <p:cNvSpPr/>
          <p:nvPr/>
        </p:nvSpPr>
        <p:spPr>
          <a:xfrm>
            <a:off x="1115616" y="4005064"/>
            <a:ext cx="792088" cy="576064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TextBox 31"/>
          <p:cNvSpPr txBox="1"/>
          <p:nvPr/>
        </p:nvSpPr>
        <p:spPr>
          <a:xfrm>
            <a:off x="539552" y="4509120"/>
            <a:ext cx="2377574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Lorentz condition</a:t>
            </a:r>
            <a:endParaRPr lang="en-MY" sz="2400" dirty="0"/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780928"/>
            <a:ext cx="17830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own Arrow 33"/>
          <p:cNvSpPr/>
          <p:nvPr/>
        </p:nvSpPr>
        <p:spPr>
          <a:xfrm>
            <a:off x="7236296" y="3789040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157192"/>
            <a:ext cx="222885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6864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Independent Set of boundary conditions:</a:t>
            </a:r>
            <a:endParaRPr lang="en-MY" sz="32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640" y="2060848"/>
            <a:ext cx="2376264" cy="381642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ounded Rectangle 4"/>
          <p:cNvSpPr/>
          <p:nvPr/>
        </p:nvSpPr>
        <p:spPr>
          <a:xfrm>
            <a:off x="5436096" y="1988840"/>
            <a:ext cx="2232248" cy="388843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4139952" y="371703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</a:t>
            </a:r>
            <a:endParaRPr lang="en-MY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2051720" y="2276872"/>
            <a:ext cx="548640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2276872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292494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720090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364502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2492896"/>
            <a:ext cx="50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284984"/>
            <a:ext cx="506870" cy="47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00506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45024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720090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585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04864"/>
            <a:ext cx="771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47664" y="450912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are continuous</a:t>
            </a:r>
            <a:endParaRPr lang="en-MY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458112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are continuous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617" y="3429000"/>
            <a:ext cx="4988383" cy="36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4275757" cy="316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ircular Arrow 4"/>
          <p:cNvSpPr/>
          <p:nvPr/>
        </p:nvSpPr>
        <p:spPr>
          <a:xfrm>
            <a:off x="4211960" y="3068960"/>
            <a:ext cx="936104" cy="151216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36510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Two parallel </a:t>
            </a:r>
            <a:r>
              <a:rPr lang="en-MY" dirty="0" err="1" smtClean="0"/>
              <a:t>magnetodielectric</a:t>
            </a:r>
            <a:r>
              <a:rPr lang="en-MY" dirty="0" smtClean="0"/>
              <a:t> plates inside a </a:t>
            </a:r>
            <a:r>
              <a:rPr lang="en-MY" dirty="0" err="1" smtClean="0"/>
              <a:t>magnetodielectric</a:t>
            </a:r>
            <a:r>
              <a:rPr lang="en-MY" dirty="0" smtClean="0"/>
              <a:t> medium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 five-layer model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72" y="1737360"/>
            <a:ext cx="813816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556" y="1275695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 type I transverse modes, assume that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356992"/>
            <a:ext cx="3211830" cy="6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614" y="4163918"/>
            <a:ext cx="426720" cy="4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52464" y="416391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MY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49002" y="4129345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re automatically continuous. </a:t>
            </a:r>
            <a:endParaRPr lang="en-MY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242" y="4229015"/>
            <a:ext cx="365760" cy="3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125" y="4608387"/>
            <a:ext cx="232029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589239"/>
            <a:ext cx="693801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>
            <a:off x="4273112" y="5122737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403" y="1340768"/>
            <a:ext cx="229743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211960" y="192712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4050"/>
            <a:ext cx="8606790" cy="9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835" y="3573015"/>
            <a:ext cx="5852160" cy="5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4251208" y="4137685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916" y="4725143"/>
            <a:ext cx="3474720" cy="4914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911" y="5373215"/>
            <a:ext cx="3554730" cy="5372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855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Contribution to the </a:t>
            </a:r>
            <a:r>
              <a:rPr lang="en-US" sz="2800" dirty="0" err="1" smtClean="0">
                <a:solidFill>
                  <a:srgbClr val="FF0000"/>
                </a:solidFill>
              </a:rPr>
              <a:t>Casimir</a:t>
            </a:r>
            <a:r>
              <a:rPr lang="en-US" sz="2800" dirty="0" smtClean="0">
                <a:solidFill>
                  <a:srgbClr val="FF0000"/>
                </a:solidFill>
              </a:rPr>
              <a:t> energy from type I transverse modes (TE)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70" y="2276872"/>
            <a:ext cx="8075295" cy="11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12423"/>
            <a:ext cx="5856923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1939" y="4581128"/>
            <a:ext cx="5794058" cy="8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1448" y="5589240"/>
            <a:ext cx="6035040" cy="7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48478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There are no type II transverse modes or longitudinal modes that satisfy all the boundary conditions. Therefore, we have to consider their superposition.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34" y="2924944"/>
            <a:ext cx="839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For superposition of type II transverse modes and longitudinal modes (TM), assume that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68" y="3861048"/>
            <a:ext cx="8549640" cy="21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924" y="6093295"/>
            <a:ext cx="1634490" cy="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4076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Casimir</a:t>
            </a:r>
            <a:r>
              <a:rPr lang="en-US" sz="2400" dirty="0" smtClean="0">
                <a:solidFill>
                  <a:srgbClr val="FF0000"/>
                </a:solidFill>
              </a:rPr>
              <a:t> effect has been extensively studied for various quantum fields especially scalar fields (</a:t>
            </a:r>
            <a:r>
              <a:rPr lang="en-US" sz="2400" dirty="0" err="1" smtClean="0">
                <a:solidFill>
                  <a:srgbClr val="FF0000"/>
                </a:solidFill>
              </a:rPr>
              <a:t>massless</a:t>
            </a:r>
            <a:r>
              <a:rPr lang="en-US" sz="2400" dirty="0" smtClean="0">
                <a:solidFill>
                  <a:srgbClr val="FF0000"/>
                </a:solidFill>
              </a:rPr>
              <a:t> or massive) and electromagnetic fields (</a:t>
            </a:r>
            <a:r>
              <a:rPr lang="en-US" sz="2400" dirty="0" err="1" smtClean="0">
                <a:solidFill>
                  <a:srgbClr val="FF0000"/>
                </a:solidFill>
              </a:rPr>
              <a:t>massless</a:t>
            </a:r>
            <a:r>
              <a:rPr lang="en-US" sz="2400" dirty="0" smtClean="0">
                <a:solidFill>
                  <a:srgbClr val="FF0000"/>
                </a:solidFill>
              </a:rPr>
              <a:t> vector fields).</a:t>
            </a:r>
          </a:p>
          <a:p>
            <a:pPr marL="360363" indent="-360363"/>
            <a:endParaRPr lang="en-US" sz="2400" dirty="0" smtClean="0"/>
          </a:p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One of the motivations to study </a:t>
            </a:r>
            <a:r>
              <a:rPr lang="en-US" sz="2400" dirty="0" err="1" smtClean="0">
                <a:solidFill>
                  <a:srgbClr val="002060"/>
                </a:solidFill>
              </a:rPr>
              <a:t>Casimir</a:t>
            </a:r>
            <a:r>
              <a:rPr lang="en-US" sz="2400" dirty="0" smtClean="0">
                <a:solidFill>
                  <a:srgbClr val="002060"/>
                </a:solidFill>
              </a:rPr>
              <a:t> effect of massive quantum fields comes from extra-dimensional physics.</a:t>
            </a:r>
          </a:p>
          <a:p>
            <a:pPr marL="360363" indent="-360363" algn="just">
              <a:buFont typeface="Wingdings" pitchFamily="2" charset="2"/>
              <a:buChar char="Ø"/>
            </a:pPr>
            <a:endParaRPr lang="en-US" sz="2400" dirty="0" smtClean="0"/>
          </a:p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Using dimensional reduction, a quantum field in a higher dimensional </a:t>
            </a:r>
            <a:r>
              <a:rPr lang="en-US" sz="2400" dirty="0" err="1" smtClean="0">
                <a:solidFill>
                  <a:srgbClr val="FF0000"/>
                </a:solidFill>
              </a:rPr>
              <a:t>spacetime</a:t>
            </a:r>
            <a:r>
              <a:rPr lang="en-US" sz="2400" dirty="0" smtClean="0">
                <a:solidFill>
                  <a:srgbClr val="FF0000"/>
                </a:solidFill>
              </a:rPr>
              <a:t> can be decomposed into a tower of quantum fields in 4D </a:t>
            </a:r>
            <a:r>
              <a:rPr lang="en-US" sz="2400" dirty="0" err="1" smtClean="0">
                <a:solidFill>
                  <a:srgbClr val="FF0000"/>
                </a:solidFill>
              </a:rPr>
              <a:t>spacetime</a:t>
            </a:r>
            <a:r>
              <a:rPr lang="en-US" sz="2400" dirty="0" smtClean="0">
                <a:solidFill>
                  <a:srgbClr val="FF0000"/>
                </a:solidFill>
              </a:rPr>
              <a:t>, all except possibly one are massive quantum fields.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0363" indent="-360363">
              <a:buFont typeface="Wingdings" pitchFamily="2" charset="2"/>
              <a:buChar char="Ø"/>
            </a:pPr>
            <a:endParaRPr lang="en-US" sz="2400" dirty="0" smtClean="0"/>
          </a:p>
          <a:p>
            <a:pPr marL="360363" indent="-360363">
              <a:buFont typeface="Wingdings" pitchFamily="2" charset="2"/>
              <a:buChar char="Ø"/>
            </a:pPr>
            <a:endParaRPr lang="en-MY" sz="2400" dirty="0"/>
          </a:p>
        </p:txBody>
      </p:sp>
      <p:pic>
        <p:nvPicPr>
          <p:cNvPr id="7" name="Picture 2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855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Contribution to the </a:t>
            </a:r>
            <a:r>
              <a:rPr lang="en-US" sz="2800" dirty="0" err="1" smtClean="0">
                <a:solidFill>
                  <a:srgbClr val="FF0000"/>
                </a:solidFill>
              </a:rPr>
              <a:t>Casimir</a:t>
            </a:r>
            <a:r>
              <a:rPr lang="en-US" sz="2800" dirty="0" smtClean="0">
                <a:solidFill>
                  <a:srgbClr val="FF0000"/>
                </a:solidFill>
              </a:rPr>
              <a:t> energy from combination of type II transverse modes and longitudinal modes (TM):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438" y="2255634"/>
            <a:ext cx="6275070" cy="110585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136" y="3501008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Q, Q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∞</a:t>
            </a:r>
            <a:r>
              <a:rPr lang="en-US" sz="2400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are 4×4 matrices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71" y="3959235"/>
            <a:ext cx="858107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1137"/>
            <a:ext cx="8853488" cy="428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82" y="1514476"/>
            <a:ext cx="8968740" cy="430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332" y="2895600"/>
            <a:ext cx="6035040" cy="9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5900"/>
            <a:ext cx="3530918" cy="142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0767"/>
            <a:ext cx="911428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4" y="5013176"/>
            <a:ext cx="900017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711" y="1556792"/>
            <a:ext cx="6349365" cy="7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28" y="3735527"/>
            <a:ext cx="7669530" cy="8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94" y="2564904"/>
            <a:ext cx="805719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624" y="4797152"/>
            <a:ext cx="6967538" cy="7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29855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the massless limit,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1088"/>
            <a:ext cx="7218998" cy="103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348" y="2895510"/>
            <a:ext cx="4589145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043918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one recovers the </a:t>
            </a:r>
            <a:r>
              <a:rPr lang="en-US" sz="2400" dirty="0" err="1" smtClean="0">
                <a:solidFill>
                  <a:srgbClr val="FF0000"/>
                </a:solidFill>
              </a:rPr>
              <a:t>Lifshitz</a:t>
            </a:r>
            <a:r>
              <a:rPr lang="en-US" sz="2400" dirty="0" smtClean="0">
                <a:solidFill>
                  <a:srgbClr val="FF0000"/>
                </a:solidFill>
              </a:rPr>
              <a:t> formula!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651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Special case I</a:t>
            </a:r>
            <a:r>
              <a:rPr lang="en-US" sz="2400" dirty="0" smtClean="0"/>
              <a:t>: </a:t>
            </a:r>
            <a:r>
              <a:rPr lang="en-US" sz="2400" i="1" dirty="0" smtClean="0"/>
              <a:t>A pair of perfectly conducting plates</a:t>
            </a:r>
            <a:endParaRPr lang="en-US" sz="24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86" y="3140968"/>
            <a:ext cx="6412230" cy="10972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6389370" cy="10401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204863"/>
            <a:ext cx="1725930" cy="51435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6957060" cy="63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766" y="2147907"/>
            <a:ext cx="7459980" cy="28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4191000" cy="9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14" y="5661247"/>
            <a:ext cx="4316730" cy="101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4057"/>
            <a:ext cx="2043113" cy="85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7955"/>
            <a:ext cx="423291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878" y="3661435"/>
            <a:ext cx="4672965" cy="1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518965"/>
            <a:ext cx="218313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390073" cy="9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354" y="3136787"/>
            <a:ext cx="7218998" cy="11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564" y="4354082"/>
            <a:ext cx="268224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532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In [1], Barton and </a:t>
            </a:r>
            <a:r>
              <a:rPr lang="en-US" sz="2400" dirty="0" err="1" smtClean="0">
                <a:solidFill>
                  <a:srgbClr val="FF0000"/>
                </a:solidFill>
              </a:rPr>
              <a:t>Dombey</a:t>
            </a:r>
            <a:r>
              <a:rPr lang="en-US" sz="2400" dirty="0" smtClean="0">
                <a:solidFill>
                  <a:srgbClr val="FF0000"/>
                </a:solidFill>
              </a:rPr>
              <a:t> have studied the </a:t>
            </a:r>
            <a:r>
              <a:rPr lang="en-US" sz="2400" dirty="0" err="1" smtClean="0">
                <a:solidFill>
                  <a:srgbClr val="FF0000"/>
                </a:solidFill>
              </a:rPr>
              <a:t>Casimir</a:t>
            </a:r>
            <a:r>
              <a:rPr lang="en-US" sz="2400" dirty="0" smtClean="0">
                <a:solidFill>
                  <a:srgbClr val="FF0000"/>
                </a:solidFill>
              </a:rPr>
              <a:t> effect between two parallel perfectly conducting plates due to a massive vector field (</a:t>
            </a:r>
            <a:r>
              <a:rPr lang="en-US" sz="2400" dirty="0" err="1" smtClean="0">
                <a:solidFill>
                  <a:srgbClr val="FF0000"/>
                </a:solidFill>
              </a:rPr>
              <a:t>Proca</a:t>
            </a:r>
            <a:r>
              <a:rPr lang="en-US" sz="2400" dirty="0" smtClean="0">
                <a:solidFill>
                  <a:srgbClr val="FF0000"/>
                </a:solidFill>
              </a:rPr>
              <a:t> field).</a:t>
            </a:r>
          </a:p>
          <a:p>
            <a:pPr marL="360363" indent="-360363" algn="just">
              <a:buFont typeface="Wingdings" pitchFamily="2" charset="2"/>
              <a:buChar char="Ø"/>
            </a:pPr>
            <a:endParaRPr lang="en-US" sz="2400" dirty="0" smtClean="0"/>
          </a:p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The results have been used in [2, 3] to study the </a:t>
            </a:r>
            <a:r>
              <a:rPr lang="en-US" sz="2400" dirty="0" err="1" smtClean="0">
                <a:solidFill>
                  <a:srgbClr val="002060"/>
                </a:solidFill>
              </a:rPr>
              <a:t>Casimir</a:t>
            </a:r>
            <a:r>
              <a:rPr lang="en-US" sz="2400" dirty="0" smtClean="0">
                <a:solidFill>
                  <a:srgbClr val="002060"/>
                </a:solidFill>
              </a:rPr>
              <a:t> effect between two parallel perfectly conducting plates in </a:t>
            </a:r>
            <a:r>
              <a:rPr lang="en-US" sz="2400" dirty="0" err="1" smtClean="0">
                <a:solidFill>
                  <a:srgbClr val="002060"/>
                </a:solidFill>
              </a:rPr>
              <a:t>Kaluza</a:t>
            </a:r>
            <a:r>
              <a:rPr lang="en-US" sz="2400" dirty="0" smtClean="0">
                <a:solidFill>
                  <a:srgbClr val="002060"/>
                </a:solidFill>
              </a:rPr>
              <a:t>-Klein </a:t>
            </a:r>
            <a:r>
              <a:rPr lang="en-US" sz="2400" dirty="0" err="1" smtClean="0">
                <a:solidFill>
                  <a:srgbClr val="002060"/>
                </a:solidFill>
              </a:rPr>
              <a:t>spacetime</a:t>
            </a:r>
            <a:r>
              <a:rPr lang="en-US" sz="2400" dirty="0" smtClean="0">
                <a:solidFill>
                  <a:srgbClr val="002060"/>
                </a:solidFill>
              </a:rPr>
              <a:t> and Randall-</a:t>
            </a:r>
            <a:r>
              <a:rPr lang="en-US" sz="2400" dirty="0" err="1" smtClean="0">
                <a:solidFill>
                  <a:srgbClr val="002060"/>
                </a:solidFill>
              </a:rPr>
              <a:t>Sundrum</a:t>
            </a:r>
            <a:r>
              <a:rPr lang="en-US" sz="2400" dirty="0" smtClean="0">
                <a:solidFill>
                  <a:srgbClr val="002060"/>
                </a:solidFill>
              </a:rPr>
              <a:t> model. </a:t>
            </a:r>
          </a:p>
          <a:p>
            <a:pPr marL="360363" indent="-360363" algn="just"/>
            <a:endParaRPr lang="en-US" sz="2400" dirty="0" smtClean="0"/>
          </a:p>
          <a:p>
            <a:pPr marL="360363" indent="-3603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In the following, we consider </a:t>
            </a:r>
            <a:r>
              <a:rPr lang="en-US" sz="2400" dirty="0" err="1" smtClean="0">
                <a:solidFill>
                  <a:srgbClr val="FF0000"/>
                </a:solidFill>
              </a:rPr>
              <a:t>Casimir</a:t>
            </a:r>
            <a:r>
              <a:rPr lang="en-US" sz="2400" dirty="0" smtClean="0">
                <a:solidFill>
                  <a:srgbClr val="FF0000"/>
                </a:solidFill>
              </a:rPr>
              <a:t> effect of massive vector fields between parallel plates made of real materials in a </a:t>
            </a:r>
            <a:r>
              <a:rPr lang="en-US" sz="2400" dirty="0" err="1" smtClean="0">
                <a:solidFill>
                  <a:srgbClr val="FF0000"/>
                </a:solidFill>
              </a:rPr>
              <a:t>magnetodielectric</a:t>
            </a:r>
            <a:r>
              <a:rPr lang="en-US" sz="2400" dirty="0" smtClean="0">
                <a:solidFill>
                  <a:srgbClr val="FF0000"/>
                </a:solidFill>
              </a:rPr>
              <a:t> background. This is a report of our work [4].</a:t>
            </a:r>
          </a:p>
          <a:p>
            <a:pPr marL="360363" indent="-360363">
              <a:buFont typeface="Wingdings" pitchFamily="2" charset="2"/>
              <a:buChar char="Ø"/>
            </a:pPr>
            <a:endParaRPr lang="en-US" sz="2400" dirty="0" smtClean="0"/>
          </a:p>
          <a:p>
            <a:pPr marL="719138" indent="-358775"/>
            <a:r>
              <a:rPr lang="en-US" dirty="0" smtClean="0"/>
              <a:t>[1] </a:t>
            </a:r>
            <a:r>
              <a:rPr lang="en-MY" dirty="0" smtClean="0"/>
              <a:t>G. Barton and N. </a:t>
            </a:r>
            <a:r>
              <a:rPr lang="en-MY" dirty="0" err="1" smtClean="0"/>
              <a:t>Dombey</a:t>
            </a:r>
            <a:r>
              <a:rPr lang="en-MY" dirty="0" smtClean="0"/>
              <a:t>, Ann. Phys. </a:t>
            </a:r>
            <a:r>
              <a:rPr lang="en-MY" b="1" dirty="0" smtClean="0"/>
              <a:t>162</a:t>
            </a:r>
            <a:r>
              <a:rPr lang="en-MY" dirty="0" smtClean="0"/>
              <a:t> (1985), 231.</a:t>
            </a:r>
          </a:p>
          <a:p>
            <a:pPr marL="719138" indent="-358775"/>
            <a:r>
              <a:rPr lang="en-US" dirty="0" smtClean="0"/>
              <a:t>[2] </a:t>
            </a:r>
            <a:r>
              <a:rPr lang="en-MY" dirty="0" smtClean="0"/>
              <a:t>A. </a:t>
            </a:r>
            <a:r>
              <a:rPr lang="en-MY" dirty="0" err="1" smtClean="0"/>
              <a:t>Edery</a:t>
            </a:r>
            <a:r>
              <a:rPr lang="en-MY" dirty="0" smtClean="0"/>
              <a:t> and V. N. </a:t>
            </a:r>
            <a:r>
              <a:rPr lang="en-MY" dirty="0" err="1" smtClean="0"/>
              <a:t>Marachevsky</a:t>
            </a:r>
            <a:r>
              <a:rPr lang="en-MY" dirty="0" smtClean="0"/>
              <a:t>, JHEP  </a:t>
            </a:r>
            <a:r>
              <a:rPr lang="en-MY" b="1" dirty="0" smtClean="0"/>
              <a:t>0812</a:t>
            </a:r>
            <a:r>
              <a:rPr lang="en-MY" dirty="0" smtClean="0"/>
              <a:t> (2008), 035.</a:t>
            </a:r>
          </a:p>
          <a:p>
            <a:pPr marL="719138" indent="-358775"/>
            <a:r>
              <a:rPr lang="en-US" dirty="0" smtClean="0"/>
              <a:t>[3] L.P. </a:t>
            </a:r>
            <a:r>
              <a:rPr lang="en-US" dirty="0" err="1" smtClean="0"/>
              <a:t>Teo</a:t>
            </a:r>
            <a:r>
              <a:rPr lang="en-US" dirty="0" smtClean="0"/>
              <a:t>, JHEP </a:t>
            </a:r>
            <a:r>
              <a:rPr lang="en-US" b="1" dirty="0" smtClean="0"/>
              <a:t>1010</a:t>
            </a:r>
            <a:r>
              <a:rPr lang="en-US" dirty="0" smtClean="0"/>
              <a:t> (2010), 019.</a:t>
            </a:r>
          </a:p>
          <a:p>
            <a:pPr marL="719138" indent="-358775"/>
            <a:r>
              <a:rPr lang="en-US" dirty="0" smtClean="0"/>
              <a:t>[4] L.P. </a:t>
            </a:r>
            <a:r>
              <a:rPr lang="en-US" dirty="0" err="1" smtClean="0"/>
              <a:t>Teo</a:t>
            </a:r>
            <a:r>
              <a:rPr lang="en-US" dirty="0" smtClean="0"/>
              <a:t>, Phys. Rev. D </a:t>
            </a:r>
            <a:r>
              <a:rPr lang="en-US" b="1" dirty="0" smtClean="0"/>
              <a:t>82</a:t>
            </a:r>
            <a:r>
              <a:rPr lang="en-US" dirty="0" smtClean="0"/>
              <a:t> (2010), 105002. </a:t>
            </a:r>
            <a:endParaRPr lang="en-MY" dirty="0"/>
          </a:p>
        </p:txBody>
      </p:sp>
      <p:pic>
        <p:nvPicPr>
          <p:cNvPr id="3" name="Picture 2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404" y="53012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It can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be identified as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 contribution to the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Casimir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energy of a pair of dielectric plates due to a </a:t>
            </a:r>
            <a:r>
              <a:rPr lang="en-US" sz="2000" i="1" dirty="0" smtClean="0">
                <a:solidFill>
                  <a:srgbClr val="FF0000"/>
                </a:solidFill>
              </a:rPr>
              <a:t>massless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electromagnetic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field, where the permittivity of the dielectric plates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is [2]: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84783"/>
            <a:ext cx="3051810" cy="7429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96490"/>
            <a:ext cx="2103120" cy="7772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030403" cy="90106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652" y="4292307"/>
            <a:ext cx="68103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715" y="6165304"/>
            <a:ext cx="198024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82" y="1063939"/>
            <a:ext cx="6507600" cy="488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dependence of  the </a:t>
            </a:r>
            <a:r>
              <a:rPr lang="en-US" dirty="0" err="1"/>
              <a:t>Casimir</a:t>
            </a:r>
            <a:r>
              <a:rPr lang="en-US" dirty="0"/>
              <a:t> forces on the mass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when the background medium has refractive index 1 and </a:t>
            </a:r>
            <a:r>
              <a:rPr lang="en-US" dirty="0" smtClean="0"/>
              <a:t>2. Here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</a:t>
            </a:r>
            <a:r>
              <a:rPr lang="en-US" dirty="0" smtClean="0"/>
              <a:t> = 10nm.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657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Special case II</a:t>
            </a:r>
            <a:r>
              <a:rPr lang="en-US" sz="2400" dirty="0" smtClean="0"/>
              <a:t>: </a:t>
            </a:r>
            <a:r>
              <a:rPr lang="en-US" sz="2400" i="1" dirty="0" smtClean="0"/>
              <a:t>A pair of infinitely permeable plates</a:t>
            </a:r>
            <a:endParaRPr lang="en-US" sz="2400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276872"/>
            <a:ext cx="1611630" cy="43434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42" y="3068960"/>
            <a:ext cx="6412230" cy="10972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052" y="4437112"/>
            <a:ext cx="3051810" cy="7429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397" y="5445224"/>
            <a:ext cx="2103120" cy="7772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30403" cy="90106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10" y="2682632"/>
            <a:ext cx="5542598" cy="10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404" y="38610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It can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be identified as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 contribution to the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Casimir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energy of a pair of dielectric plates due to a </a:t>
            </a:r>
            <a:r>
              <a:rPr lang="en-US" sz="2000" i="1" dirty="0" smtClean="0">
                <a:solidFill>
                  <a:srgbClr val="FF0000"/>
                </a:solidFill>
              </a:rPr>
              <a:t>massless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electromagnetic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field, where the permittivity of the dielectric plates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is: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76711"/>
            <a:ext cx="3268980" cy="70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95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3064"/>
            <a:ext cx="6507600" cy="488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856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dependence of  the </a:t>
            </a:r>
            <a:r>
              <a:rPr lang="en-US" dirty="0" err="1"/>
              <a:t>Casimir</a:t>
            </a:r>
            <a:r>
              <a:rPr lang="en-US" dirty="0"/>
              <a:t> forces on the mass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when the background medium has refractive index 1 and </a:t>
            </a:r>
            <a:r>
              <a:rPr lang="en-US" dirty="0" smtClean="0"/>
              <a:t>2. Here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</a:t>
            </a:r>
            <a:r>
              <a:rPr lang="en-US" dirty="0" smtClean="0"/>
              <a:t> = 10nm.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1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413" y="1325959"/>
            <a:ext cx="830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750" indent="-2063750"/>
            <a:r>
              <a:rPr lang="en-US" sz="2400" dirty="0" smtClean="0">
                <a:solidFill>
                  <a:srgbClr val="C00000"/>
                </a:solidFill>
              </a:rPr>
              <a:t>Special case III</a:t>
            </a:r>
            <a:r>
              <a:rPr lang="en-US" sz="2400" dirty="0" smtClean="0"/>
              <a:t>: </a:t>
            </a:r>
            <a:r>
              <a:rPr lang="en-US" sz="2400" i="1" dirty="0" smtClean="0"/>
              <a:t>One plate is perfectly conducting and one plate is  infinitely permeable.</a:t>
            </a:r>
            <a:endParaRPr lang="en-US" sz="24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79"/>
            <a:ext cx="1371600" cy="37719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745" y="2995612"/>
            <a:ext cx="6457950" cy="10401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374" y="4437111"/>
            <a:ext cx="5612130" cy="971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14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2434"/>
            <a:ext cx="5741670" cy="7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941945" cy="142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07600" cy="488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56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dependence of  the </a:t>
            </a:r>
            <a:r>
              <a:rPr lang="en-US" dirty="0" err="1"/>
              <a:t>Casimir</a:t>
            </a:r>
            <a:r>
              <a:rPr lang="en-US" dirty="0"/>
              <a:t> forces on the mass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when the background medium has refractive index 1 and </a:t>
            </a:r>
            <a:r>
              <a:rPr lang="en-US" dirty="0" smtClean="0"/>
              <a:t>2. Here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</a:t>
            </a:r>
            <a:r>
              <a:rPr lang="en-US" dirty="0" smtClean="0"/>
              <a:t> = 10nm.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8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3295" y="1412776"/>
            <a:ext cx="715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Perfectly conducting concentric spherical bodies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2856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66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855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Contribution to the </a:t>
            </a:r>
            <a:r>
              <a:rPr lang="en-US" sz="2800" dirty="0" err="1" smtClean="0">
                <a:solidFill>
                  <a:srgbClr val="FF0000"/>
                </a:solidFill>
              </a:rPr>
              <a:t>Casimir</a:t>
            </a:r>
            <a:r>
              <a:rPr lang="en-US" sz="2800" dirty="0" smtClean="0">
                <a:solidFill>
                  <a:srgbClr val="FF0000"/>
                </a:solidFill>
              </a:rPr>
              <a:t> energy from TE modes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97905" cy="22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146" y="4124707"/>
            <a:ext cx="2022158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032" y="5229199"/>
            <a:ext cx="6035040" cy="9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8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61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From electromagnetic field to </a:t>
            </a:r>
            <a:r>
              <a:rPr lang="en-US" sz="2800" dirty="0" err="1" smtClean="0">
                <a:solidFill>
                  <a:srgbClr val="FF0000"/>
                </a:solidFill>
              </a:rPr>
              <a:t>Proca</a:t>
            </a:r>
            <a:r>
              <a:rPr lang="en-US" sz="2800" dirty="0" smtClean="0">
                <a:solidFill>
                  <a:srgbClr val="FF0000"/>
                </a:solidFill>
              </a:rPr>
              <a:t> field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2780928"/>
            <a:ext cx="2784348" cy="2416302"/>
          </a:xfrm>
          <a:prstGeom prst="rect">
            <a:avLst/>
          </a:prstGeom>
          <a:noFill/>
          <a:ln>
            <a:noFill/>
          </a:ln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36912"/>
            <a:ext cx="3696462" cy="27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988840"/>
            <a:ext cx="316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Maxwell’s equations</a:t>
            </a:r>
            <a:endParaRPr lang="en-MY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988840"/>
            <a:ext cx="270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Proca’s</a:t>
            </a:r>
            <a:r>
              <a:rPr lang="en-US" sz="2800" dirty="0" smtClean="0">
                <a:solidFill>
                  <a:srgbClr val="00B050"/>
                </a:solidFill>
              </a:rPr>
              <a:t> equations</a:t>
            </a:r>
            <a:endParaRPr lang="en-MY" sz="2800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51920" y="3284984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733256"/>
            <a:ext cx="7586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628800"/>
            <a:ext cx="4704398" cy="10058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046" y="3048000"/>
            <a:ext cx="34470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87904"/>
            <a:ext cx="2022158" cy="8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579" y="5085183"/>
            <a:ext cx="5270183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2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855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Contribution to the </a:t>
            </a:r>
            <a:r>
              <a:rPr lang="en-US" sz="2800" dirty="0" err="1" smtClean="0">
                <a:solidFill>
                  <a:srgbClr val="FF0000"/>
                </a:solidFill>
              </a:rPr>
              <a:t>Casimir</a:t>
            </a:r>
            <a:r>
              <a:rPr lang="en-US" sz="2800" dirty="0" smtClean="0">
                <a:solidFill>
                  <a:srgbClr val="FF0000"/>
                </a:solidFill>
              </a:rPr>
              <a:t> energy from TM modes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continuity </a:t>
            </a:r>
            <a:r>
              <a:rPr lang="en-US" sz="2400" dirty="0" smtClean="0"/>
              <a:t>of         implies </a:t>
            </a:r>
            <a:r>
              <a:rPr lang="en-US" sz="2400" dirty="0"/>
              <a:t>that in the perfectly conducting bodies, the type II transverse modes have to vanish.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060" y="2081535"/>
            <a:ext cx="507683" cy="5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01" y="3717032"/>
            <a:ext cx="7114223" cy="24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140968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perfectly conducting bodies,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86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vacuum separating the spherical bodies,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7420"/>
            <a:ext cx="8790623" cy="276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3480"/>
            <a:ext cx="3761423" cy="9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6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303520" cy="11887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19374"/>
            <a:ext cx="259842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957" y="3645023"/>
            <a:ext cx="4547235" cy="84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648" y="4725144"/>
            <a:ext cx="574167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05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852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21" y="2414032"/>
            <a:ext cx="8905875" cy="164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582" y="4059000"/>
            <a:ext cx="3248025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205" y="5437053"/>
            <a:ext cx="3583305" cy="85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329556"/>
            <a:ext cx="5280660" cy="4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1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1"/>
            <a:ext cx="4054793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284" y="1844824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99604"/>
            <a:ext cx="7743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17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7458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6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00" y="1399356"/>
            <a:ext cx="4488000" cy="3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000" y="1418778"/>
            <a:ext cx="4488000" cy="3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3"/>
            <a:ext cx="66960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8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281496"/>
            <a:ext cx="4725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lgerian" pitchFamily="82" charset="0"/>
              </a:rPr>
              <a:t>THANK YOU</a:t>
            </a:r>
            <a:endParaRPr lang="en-US" sz="6600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9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196752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Continuity Equation</a:t>
            </a:r>
            <a:r>
              <a:rPr lang="en-US" sz="2400" dirty="0" smtClean="0"/>
              <a:t>:</a:t>
            </a:r>
            <a:endParaRPr lang="en-M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2857500" cy="101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3143250" cy="9715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TextBox 6"/>
          <p:cNvSpPr txBox="1"/>
          <p:nvPr/>
        </p:nvSpPr>
        <p:spPr>
          <a:xfrm>
            <a:off x="2843808" y="5805264"/>
            <a:ext cx="338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(Lorentz condition)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39952" y="32849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Equations of motion for     and </a:t>
            </a:r>
            <a:r>
              <a:rPr lang="en-US" sz="3200" b="1" dirty="0" smtClean="0"/>
              <a:t>A</a:t>
            </a:r>
            <a:r>
              <a:rPr lang="en-US" sz="3200" dirty="0" smtClean="0"/>
              <a:t>: </a:t>
            </a:r>
            <a:endParaRPr lang="en-MY" sz="32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87900" y="1557338"/>
          <a:ext cx="315913" cy="504825"/>
        </p:xfrm>
        <a:graphic>
          <a:graphicData uri="http://schemas.openxmlformats.org/presentationml/2006/ole">
            <p:oleObj spid="_x0000_s3115" name="Equation" r:id="rId4" imgW="126835" imgH="202936" progId="Equation.3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92896"/>
            <a:ext cx="4729163" cy="11572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8258175" cy="13287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484784"/>
            <a:ext cx="518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dirty="0" err="1" smtClean="0"/>
              <a:t>Proca</a:t>
            </a:r>
            <a:r>
              <a:rPr lang="en-US" sz="2800" dirty="0" smtClean="0"/>
              <a:t> field, the gauge freedom</a:t>
            </a:r>
            <a:endParaRPr lang="en-MY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44577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2924944"/>
            <a:ext cx="688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lost. Therefore, there are </a:t>
            </a:r>
            <a:r>
              <a:rPr lang="en-US" sz="2800" i="1" dirty="0" smtClean="0">
                <a:solidFill>
                  <a:srgbClr val="FF0000"/>
                </a:solidFill>
              </a:rPr>
              <a:t>three</a:t>
            </a:r>
            <a:r>
              <a:rPr lang="en-US" sz="2800" dirty="0" smtClean="0"/>
              <a:t> polarizations.</a:t>
            </a:r>
            <a:endParaRPr lang="en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Plane waves</a:t>
            </a:r>
            <a:endParaRPr lang="en-MY" sz="28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99792" y="4005064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9792" y="5229200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3968" y="3717032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transversal waves</a:t>
            </a:r>
            <a:endParaRPr lang="en-MY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5445224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longitudinal waves</a:t>
            </a:r>
            <a:endParaRPr lang="en-MY" sz="2800" dirty="0">
              <a:solidFill>
                <a:srgbClr val="00B05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18002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949280"/>
            <a:ext cx="1714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556792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transverse waves,</a:t>
            </a:r>
            <a:endParaRPr lang="en-MY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611560" y="2492896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Lorentz condition</a:t>
            </a:r>
            <a:endParaRPr lang="en-MY" sz="28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23928" y="2564904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611560" y="3573016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Equations of motion for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65104"/>
            <a:ext cx="45862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755576" y="5733256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have direct correspondences with Maxwell field.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K2w-ugDI1X646PvydPRZlHokTxvEip3P1f7eUJrnvhdRlTmP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44" y="0"/>
            <a:ext cx="2811856" cy="112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1556792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Transverse waves</a:t>
            </a:r>
            <a:endParaRPr lang="en-MY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979712" y="2276872"/>
            <a:ext cx="18722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20072" y="2060848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3068960"/>
            <a:ext cx="187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Type I (TE)</a:t>
            </a:r>
            <a:endParaRPr lang="en-M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852936"/>
            <a:ext cx="209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Type II (TM)</a:t>
            </a:r>
            <a:endParaRPr lang="en-M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577590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3531870" cy="20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31775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5903893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Dispersion relation:</a:t>
            </a:r>
            <a:endParaRPr lang="en-MY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843587"/>
            <a:ext cx="47291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810</Words>
  <Application>Microsoft Office PowerPoint</Application>
  <PresentationFormat>On-screen Show (4:3)</PresentationFormat>
  <Paragraphs>105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124</cp:revision>
  <dcterms:created xsi:type="dcterms:W3CDTF">2011-08-24T00:44:34Z</dcterms:created>
  <dcterms:modified xsi:type="dcterms:W3CDTF">2011-09-19T05:42:43Z</dcterms:modified>
</cp:coreProperties>
</file>