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2" r:id="rId3"/>
    <p:sldId id="307" r:id="rId4"/>
    <p:sldId id="313" r:id="rId5"/>
    <p:sldId id="288" r:id="rId6"/>
    <p:sldId id="308" r:id="rId7"/>
    <p:sldId id="314" r:id="rId8"/>
    <p:sldId id="310" r:id="rId9"/>
    <p:sldId id="315" r:id="rId10"/>
    <p:sldId id="311" r:id="rId11"/>
    <p:sldId id="316" r:id="rId12"/>
    <p:sldId id="319" r:id="rId13"/>
    <p:sldId id="318" r:id="rId14"/>
    <p:sldId id="327" r:id="rId15"/>
    <p:sldId id="317" r:id="rId16"/>
    <p:sldId id="328" r:id="rId17"/>
    <p:sldId id="320" r:id="rId18"/>
    <p:sldId id="312" r:id="rId19"/>
    <p:sldId id="321" r:id="rId20"/>
    <p:sldId id="323" r:id="rId21"/>
    <p:sldId id="324" r:id="rId22"/>
    <p:sldId id="325" r:id="rId23"/>
    <p:sldId id="326" r:id="rId24"/>
    <p:sldId id="330" r:id="rId25"/>
    <p:sldId id="331" r:id="rId26"/>
    <p:sldId id="332" r:id="rId27"/>
    <p:sldId id="333" r:id="rId28"/>
    <p:sldId id="337" r:id="rId29"/>
    <p:sldId id="334" r:id="rId30"/>
    <p:sldId id="345" r:id="rId31"/>
    <p:sldId id="335" r:id="rId32"/>
    <p:sldId id="336" r:id="rId33"/>
    <p:sldId id="338" r:id="rId34"/>
    <p:sldId id="343" r:id="rId35"/>
    <p:sldId id="344" r:id="rId36"/>
    <p:sldId id="339" r:id="rId37"/>
    <p:sldId id="342" r:id="rId38"/>
    <p:sldId id="340" r:id="rId39"/>
    <p:sldId id="34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CC00"/>
    <a:srgbClr val="66FF33"/>
    <a:srgbClr val="99CC00"/>
    <a:srgbClr val="CCFF66"/>
    <a:srgbClr val="99FF99"/>
    <a:srgbClr val="66FF99"/>
    <a:srgbClr val="99FF66"/>
    <a:srgbClr val="99FF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8663" autoAdjust="0"/>
  </p:normalViewPr>
  <p:slideViewPr>
    <p:cSldViewPr>
      <p:cViewPr>
        <p:scale>
          <a:sx n="84" d="100"/>
          <a:sy n="84" d="100"/>
        </p:scale>
        <p:origin x="-130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FEE76A-8941-4692-980E-F027654B3531}" type="datetimeFigureOut">
              <a:rPr lang="fr-FR"/>
              <a:pPr>
                <a:defRPr/>
              </a:pPr>
              <a:t>19/01/2011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9264F41-ED7B-468B-AECD-3422B95996D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76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38385-D0D1-4522-BA55-F8EB0F938234}" type="slidenum">
              <a:rPr lang="fr-FR" smtClean="0">
                <a:latin typeface="Arial" charset="0"/>
              </a:rPr>
              <a:pPr/>
              <a:t>1</a:t>
            </a:fld>
            <a:endParaRPr 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F48341-DEE7-4A6A-944F-529924B5D830}"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8AF31-E93D-4186-8D10-54C75121C4E3}"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3342A-8526-421B-A4E7-C1F10DAA66D1}"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8FB97-1701-493A-B5A7-BF5F0271FBF6}"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6DF88-E80E-4291-AAC7-AB071ED31831}"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09D6D-7E09-4375-B47E-926660C4397B}"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33591A-9D2E-48E6-8E46-63120B496781}"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444F2-5AB4-4AD2-997D-6D28261B8872}"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5DCE87-2D7F-4EB2-A871-50DA6695F3D9}"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845863-F5BF-43F8-9FB4-295A4233E043}"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BE6B8A-4302-4885-BE14-B590F99D63E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459BD83-0110-41B6-AE6B-BA321A5CA7C6}"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nasque.org/general/cgi-bin/history.pl" TargetMode="External"/><Relationship Id="rId7" Type="http://schemas.openxmlformats.org/officeDocument/2006/relationships/hyperlink" Target="http://benasque.org/2011super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benasque.or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5.png"/><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56.wmf"/><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wmf"/></Relationships>
</file>

<file path=ppt/slides/_rels/slide28.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80.wmf"/><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5.wmf"/><Relationship Id="rId5" Type="http://schemas.openxmlformats.org/officeDocument/2006/relationships/oleObject" Target="../embeddings/oleObject16.bin"/><Relationship Id="rId4" Type="http://schemas.openxmlformats.org/officeDocument/2006/relationships/image" Target="../media/image84.wmf"/><Relationship Id="rId9"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0.wmf"/><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utfit.roma1.infn.it/ckm-constraints/03-dmd.html" TargetMode="External"/><Relationship Id="rId18"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hyperlink" Target="http://utfit.roma1.infn.it/btaunu/ckm-btaunu.html" TargetMode="External"/><Relationship Id="rId12" Type="http://schemas.openxmlformats.org/officeDocument/2006/relationships/image" Target="../media/image17.jpeg"/><Relationship Id="rId17" Type="http://schemas.openxmlformats.org/officeDocument/2006/relationships/image" Target="../media/image20.png"/><Relationship Id="rId2" Type="http://schemas.openxmlformats.org/officeDocument/2006/relationships/image" Target="../media/image11.jpe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utfit.roma1.infn.it/ckm-constraints/01-vub.html" TargetMode="External"/><Relationship Id="rId5" Type="http://schemas.openxmlformats.org/officeDocument/2006/relationships/hyperlink" Target="http://darthvader.roma1.infn.it/maurizio/utfit/2bpg/ckm-s2bpg.html" TargetMode="External"/><Relationship Id="rId15" Type="http://schemas.openxmlformats.org/officeDocument/2006/relationships/hyperlink" Target="http://utfit.roma1.infn.it/ckm-constraints/04-dms.html"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utfit.roma1.infn.it/btovg/ckm-btovg.html" TargetMode="External"/><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http://benasque.org/general/img/pictures/edif.jpg">
            <a:hlinkClick r:id="rId3"/>
          </p:cNvPr>
          <p:cNvPicPr>
            <a:picLocks noChangeAspect="1" noChangeArrowheads="1"/>
          </p:cNvPicPr>
          <p:nvPr/>
        </p:nvPicPr>
        <p:blipFill>
          <a:blip r:embed="rId4" cstate="print">
            <a:lum bright="51000" contrast="-76000"/>
          </a:blip>
          <a:stretch>
            <a:fillRect/>
          </a:stretch>
        </p:blipFill>
        <p:spPr bwMode="auto">
          <a:xfrm>
            <a:off x="-1" y="0"/>
            <a:ext cx="9144001" cy="6084277"/>
          </a:xfrm>
          <a:prstGeom prst="rect">
            <a:avLst/>
          </a:prstGeom>
          <a:noFill/>
          <a:ln>
            <a:noFill/>
          </a:ln>
        </p:spPr>
      </p:pic>
      <p:sp>
        <p:nvSpPr>
          <p:cNvPr id="9" name="Rectangle 115"/>
          <p:cNvSpPr>
            <a:spLocks noChangeArrowheads="1"/>
          </p:cNvSpPr>
          <p:nvPr/>
        </p:nvSpPr>
        <p:spPr bwMode="auto">
          <a:xfrm>
            <a:off x="2124075" y="668732"/>
            <a:ext cx="5400675" cy="2554545"/>
          </a:xfrm>
          <a:prstGeom prst="rect">
            <a:avLst/>
          </a:prstGeom>
          <a:solidFill>
            <a:srgbClr val="CCFFFF"/>
          </a:solidFill>
          <a:ln w="57150">
            <a:solidFill>
              <a:srgbClr val="FF3300"/>
            </a:solidFill>
            <a:miter lim="800000"/>
            <a:headEnd/>
            <a:tailEnd/>
          </a:ln>
          <a:effectLst/>
        </p:spPr>
        <p:txBody>
          <a:bodyPr anchor="ctr">
            <a:spAutoFit/>
          </a:bodyPr>
          <a:lstStyle/>
          <a:p>
            <a:pPr algn="ctr" fontAlgn="auto">
              <a:spcBef>
                <a:spcPts val="0"/>
              </a:spcBef>
              <a:spcAft>
                <a:spcPts val="0"/>
              </a:spcAft>
              <a:defRPr/>
            </a:pPr>
            <a:r>
              <a:rPr lang="fr-FR" sz="4000" kern="0" dirty="0" err="1" smtClean="0">
                <a:solidFill>
                  <a:sysClr val="windowText" lastClr="000000"/>
                </a:solidFill>
                <a:latin typeface="Arial" pitchFamily="34" charset="0"/>
              </a:rPr>
              <a:t>Experimental</a:t>
            </a:r>
            <a:r>
              <a:rPr lang="fr-FR" sz="4000" kern="0" dirty="0" smtClean="0">
                <a:solidFill>
                  <a:sysClr val="windowText" lastClr="000000"/>
                </a:solidFill>
                <a:latin typeface="Arial" pitchFamily="34" charset="0"/>
              </a:rPr>
              <a:t> </a:t>
            </a:r>
            <a:r>
              <a:rPr lang="fr-FR" sz="4000" kern="0" dirty="0" err="1" smtClean="0">
                <a:solidFill>
                  <a:sysClr val="windowText" lastClr="000000"/>
                </a:solidFill>
                <a:latin typeface="Arial" pitchFamily="34" charset="0"/>
              </a:rPr>
              <a:t>Status</a:t>
            </a:r>
            <a:r>
              <a:rPr lang="fr-FR" sz="4000" kern="0" dirty="0" smtClean="0">
                <a:solidFill>
                  <a:sysClr val="windowText" lastClr="000000"/>
                </a:solidFill>
                <a:latin typeface="Arial" pitchFamily="34" charset="0"/>
              </a:rPr>
              <a:t> </a:t>
            </a:r>
            <a:r>
              <a:rPr lang="fr-FR" sz="4000" kern="0" dirty="0" err="1" smtClean="0">
                <a:solidFill>
                  <a:sysClr val="windowText" lastClr="000000"/>
                </a:solidFill>
                <a:latin typeface="Arial" pitchFamily="34" charset="0"/>
              </a:rPr>
              <a:t>Flavour</a:t>
            </a:r>
            <a:r>
              <a:rPr lang="fr-FR" sz="4000" kern="0" dirty="0" smtClean="0">
                <a:solidFill>
                  <a:sysClr val="windowText" lastClr="000000"/>
                </a:solidFill>
                <a:latin typeface="Arial" pitchFamily="34" charset="0"/>
              </a:rPr>
              <a:t> and CP</a:t>
            </a:r>
          </a:p>
          <a:p>
            <a:pPr algn="ctr" fontAlgn="auto">
              <a:spcBef>
                <a:spcPts val="0"/>
              </a:spcBef>
              <a:spcAft>
                <a:spcPts val="0"/>
              </a:spcAft>
              <a:defRPr/>
            </a:pPr>
            <a:r>
              <a:rPr lang="en-US" sz="4000" kern="0" dirty="0">
                <a:solidFill>
                  <a:sysClr val="windowText" lastClr="000000"/>
                </a:solidFill>
                <a:effectLst>
                  <a:outerShdw blurRad="38100" dist="38100" dir="2700000" algn="tl">
                    <a:srgbClr val="FFFFFF"/>
                  </a:outerShdw>
                </a:effectLst>
                <a:latin typeface="Arial" pitchFamily="34" charset="0"/>
              </a:rPr>
              <a:t>a</a:t>
            </a:r>
            <a:r>
              <a:rPr lang="en-US" sz="4000" kern="0" dirty="0" smtClean="0">
                <a:solidFill>
                  <a:sysClr val="windowText" lastClr="000000"/>
                </a:solidFill>
                <a:effectLst>
                  <a:outerShdw blurRad="38100" dist="38100" dir="2700000" algn="tl">
                    <a:srgbClr val="FFFFFF"/>
                  </a:outerShdw>
                </a:effectLst>
                <a:latin typeface="Arial" pitchFamily="34" charset="0"/>
              </a:rPr>
              <a:t>nd</a:t>
            </a:r>
          </a:p>
          <a:p>
            <a:pPr algn="ctr" fontAlgn="auto">
              <a:spcBef>
                <a:spcPts val="0"/>
              </a:spcBef>
              <a:spcAft>
                <a:spcPts val="0"/>
              </a:spcAft>
              <a:defRPr/>
            </a:pPr>
            <a:r>
              <a:rPr lang="en-US" sz="4000" kern="0" dirty="0" smtClean="0">
                <a:solidFill>
                  <a:sysClr val="windowText" lastClr="000000"/>
                </a:solidFill>
                <a:effectLst>
                  <a:outerShdw blurRad="38100" dist="38100" dir="2700000" algn="tl">
                    <a:srgbClr val="FFFFFF"/>
                  </a:outerShdw>
                </a:effectLst>
                <a:latin typeface="Arial" pitchFamily="34" charset="0"/>
              </a:rPr>
              <a:t>Future with </a:t>
            </a:r>
            <a:r>
              <a:rPr lang="en-US" sz="4000" kern="0" dirty="0" err="1" smtClean="0">
                <a:solidFill>
                  <a:sysClr val="windowText" lastClr="000000"/>
                </a:solidFill>
                <a:effectLst>
                  <a:outerShdw blurRad="38100" dist="38100" dir="2700000" algn="tl">
                    <a:srgbClr val="FFFFFF"/>
                  </a:outerShdw>
                </a:effectLst>
                <a:latin typeface="Arial" pitchFamily="34" charset="0"/>
              </a:rPr>
              <a:t>SuperB</a:t>
            </a:r>
            <a:endParaRPr lang="en-GB" sz="4000" kern="0" dirty="0">
              <a:solidFill>
                <a:sysClr val="windowText" lastClr="000000"/>
              </a:solidFill>
              <a:effectLst>
                <a:outerShdw blurRad="38100" dist="38100" dir="2700000" algn="tl">
                  <a:srgbClr val="FFFFFF"/>
                </a:outerShdw>
              </a:effectLst>
              <a:latin typeface="Arial" pitchFamily="34" charset="0"/>
            </a:endParaRPr>
          </a:p>
        </p:txBody>
      </p:sp>
      <p:sp>
        <p:nvSpPr>
          <p:cNvPr id="10" name="Text Box 114"/>
          <p:cNvSpPr txBox="1">
            <a:spLocks noChangeArrowheads="1"/>
          </p:cNvSpPr>
          <p:nvPr/>
        </p:nvSpPr>
        <p:spPr bwMode="auto">
          <a:xfrm>
            <a:off x="3131840" y="3689201"/>
            <a:ext cx="3457575" cy="1323975"/>
          </a:xfrm>
          <a:prstGeom prst="rect">
            <a:avLst/>
          </a:prstGeom>
          <a:solidFill>
            <a:srgbClr val="FFFFCC"/>
          </a:solidFill>
          <a:ln w="38100">
            <a:solidFill>
              <a:srgbClr val="3333CC"/>
            </a:solidFill>
            <a:miter lim="800000"/>
            <a:headEnd/>
            <a:tailEnd/>
          </a:ln>
          <a:effectLst/>
        </p:spPr>
        <p:txBody>
          <a:bodyPr>
            <a:spAutoFit/>
          </a:bodyPr>
          <a:lstStyle/>
          <a:p>
            <a:pPr algn="ctr" fontAlgn="auto">
              <a:spcBef>
                <a:spcPts val="0"/>
              </a:spcBef>
              <a:spcAft>
                <a:spcPts val="0"/>
              </a:spcAft>
              <a:defRPr/>
            </a:pPr>
            <a:r>
              <a:rPr lang="en-GB" sz="2000" kern="0" dirty="0" err="1">
                <a:solidFill>
                  <a:sysClr val="windowText" lastClr="000000"/>
                </a:solidFill>
                <a:latin typeface="Arial" pitchFamily="34" charset="0"/>
              </a:rPr>
              <a:t>Achille</a:t>
            </a:r>
            <a:r>
              <a:rPr lang="en-GB" sz="2000" kern="0" dirty="0">
                <a:solidFill>
                  <a:sysClr val="windowText" lastClr="000000"/>
                </a:solidFill>
                <a:latin typeface="Arial" pitchFamily="34" charset="0"/>
              </a:rPr>
              <a:t> </a:t>
            </a:r>
            <a:r>
              <a:rPr lang="en-GB" sz="2000" kern="0" dirty="0" err="1">
                <a:solidFill>
                  <a:sysClr val="windowText" lastClr="000000"/>
                </a:solidFill>
                <a:latin typeface="Arial" pitchFamily="34" charset="0"/>
              </a:rPr>
              <a:t>Stocchi</a:t>
            </a:r>
            <a:endParaRPr lang="en-GB" sz="2000" kern="0" dirty="0">
              <a:solidFill>
                <a:sysClr val="windowText" lastClr="000000"/>
              </a:solidFill>
              <a:latin typeface="Arial" pitchFamily="34" charset="0"/>
            </a:endParaRPr>
          </a:p>
          <a:p>
            <a:pPr algn="ctr" fontAlgn="auto">
              <a:spcBef>
                <a:spcPts val="0"/>
              </a:spcBef>
              <a:spcAft>
                <a:spcPts val="0"/>
              </a:spcAft>
              <a:defRPr/>
            </a:pPr>
            <a:r>
              <a:rPr lang="en-GB" sz="2000" i="1" kern="0" dirty="0">
                <a:solidFill>
                  <a:sysClr val="windowText" lastClr="000000"/>
                </a:solidFill>
                <a:latin typeface="Arial" pitchFamily="34" charset="0"/>
              </a:rPr>
              <a:t>LAL </a:t>
            </a:r>
            <a:r>
              <a:rPr lang="en-GB" sz="2000" i="1" kern="0" dirty="0" err="1">
                <a:solidFill>
                  <a:sysClr val="windowText" lastClr="000000"/>
                </a:solidFill>
                <a:latin typeface="Arial" pitchFamily="34" charset="0"/>
              </a:rPr>
              <a:t>Orsay</a:t>
            </a:r>
            <a:endParaRPr lang="en-GB" sz="2000" i="1" kern="0" dirty="0">
              <a:solidFill>
                <a:sysClr val="windowText" lastClr="000000"/>
              </a:solidFill>
              <a:latin typeface="Arial" pitchFamily="34" charset="0"/>
            </a:endParaRPr>
          </a:p>
          <a:p>
            <a:pPr algn="ctr" fontAlgn="auto">
              <a:spcBef>
                <a:spcPts val="0"/>
              </a:spcBef>
              <a:spcAft>
                <a:spcPts val="0"/>
              </a:spcAft>
              <a:defRPr/>
            </a:pPr>
            <a:r>
              <a:rPr lang="en-GB" sz="2000" i="1" kern="0" dirty="0" err="1">
                <a:solidFill>
                  <a:sysClr val="windowText" lastClr="000000"/>
                </a:solidFill>
                <a:latin typeface="Arial" pitchFamily="34" charset="0"/>
              </a:rPr>
              <a:t>Universit</a:t>
            </a:r>
            <a:r>
              <a:rPr lang="en-US" sz="2000" i="1" kern="0" dirty="0">
                <a:solidFill>
                  <a:sysClr val="windowText" lastClr="000000"/>
                </a:solidFill>
                <a:latin typeface="Arial" pitchFamily="34" charset="0"/>
                <a:cs typeface="Times New Roman" pitchFamily="18" charset="0"/>
              </a:rPr>
              <a:t>é</a:t>
            </a:r>
            <a:r>
              <a:rPr lang="en-GB" sz="2000" i="1" kern="0" dirty="0">
                <a:solidFill>
                  <a:sysClr val="windowText" lastClr="000000"/>
                </a:solidFill>
                <a:latin typeface="Arial" pitchFamily="34" charset="0"/>
              </a:rPr>
              <a:t> Paris-</a:t>
            </a:r>
            <a:r>
              <a:rPr lang="en-GB" sz="2000" i="1" kern="0" dirty="0" err="1">
                <a:solidFill>
                  <a:sysClr val="windowText" lastClr="000000"/>
                </a:solidFill>
                <a:latin typeface="Arial" pitchFamily="34" charset="0"/>
              </a:rPr>
              <a:t>Sud</a:t>
            </a:r>
            <a:endParaRPr lang="en-GB" sz="2000" i="1" kern="0" dirty="0">
              <a:solidFill>
                <a:sysClr val="windowText" lastClr="000000"/>
              </a:solidFill>
              <a:latin typeface="Arial" pitchFamily="34" charset="0"/>
            </a:endParaRPr>
          </a:p>
          <a:p>
            <a:pPr algn="ctr" fontAlgn="auto">
              <a:spcBef>
                <a:spcPts val="0"/>
              </a:spcBef>
              <a:spcAft>
                <a:spcPts val="0"/>
              </a:spcAft>
              <a:defRPr/>
            </a:pPr>
            <a:r>
              <a:rPr lang="en-GB" sz="2000" i="1" kern="0" dirty="0">
                <a:solidFill>
                  <a:sysClr val="windowText" lastClr="000000"/>
                </a:solidFill>
                <a:latin typeface="Arial" pitchFamily="34" charset="0"/>
              </a:rPr>
              <a:t>IN2P3-CNRS</a:t>
            </a:r>
          </a:p>
        </p:txBody>
      </p:sp>
      <p:pic>
        <p:nvPicPr>
          <p:cNvPr id="8201" name="Picture 9" descr="Centro de Ciencias de Benasque Pedro Pascual">
            <a:hlinkClick r:id="rId5" tooltip="Centro de Ciencias de Benasque Pedro Pascual"/>
          </p:cNvPr>
          <p:cNvPicPr>
            <a:picLocks noChangeAspect="1" noChangeArrowheads="1"/>
          </p:cNvPicPr>
          <p:nvPr/>
        </p:nvPicPr>
        <p:blipFill>
          <a:blip r:embed="rId6" cstate="print">
            <a:lum bright="48000" contrast="-35000"/>
          </a:blip>
          <a:srcRect/>
          <a:stretch>
            <a:fillRect/>
          </a:stretch>
        </p:blipFill>
        <p:spPr bwMode="auto">
          <a:xfrm>
            <a:off x="1979712" y="5661248"/>
            <a:ext cx="1952625" cy="1104900"/>
          </a:xfrm>
          <a:prstGeom prst="rect">
            <a:avLst/>
          </a:prstGeom>
          <a:noFill/>
        </p:spPr>
      </p:pic>
      <p:sp>
        <p:nvSpPr>
          <p:cNvPr id="14" name="Rectangle 13"/>
          <p:cNvSpPr/>
          <p:nvPr/>
        </p:nvSpPr>
        <p:spPr>
          <a:xfrm>
            <a:off x="3887416" y="6075193"/>
            <a:ext cx="2987824" cy="646331"/>
          </a:xfrm>
          <a:prstGeom prst="rect">
            <a:avLst/>
          </a:prstGeom>
        </p:spPr>
        <p:txBody>
          <a:bodyPr wrap="square">
            <a:spAutoFit/>
          </a:bodyPr>
          <a:lstStyle/>
          <a:p>
            <a:r>
              <a:rPr lang="en-US" b="1" dirty="0" err="1" smtClean="0">
                <a:hlinkClick r:id="rId7" action="ppaction://hlinkfile"/>
              </a:rPr>
              <a:t>SuperB</a:t>
            </a:r>
            <a:r>
              <a:rPr lang="en-US" b="1" dirty="0" smtClean="0">
                <a:hlinkClick r:id="rId7" action="ppaction://hlinkfile"/>
              </a:rPr>
              <a:t>: </a:t>
            </a:r>
            <a:r>
              <a:rPr lang="en-US" b="1" dirty="0" err="1" smtClean="0">
                <a:hlinkClick r:id="rId7" action="ppaction://hlinkfile"/>
              </a:rPr>
              <a:t>Flavour</a:t>
            </a:r>
            <a:r>
              <a:rPr lang="en-US" b="1" dirty="0" smtClean="0">
                <a:hlinkClick r:id="rId7" action="ppaction://hlinkfile"/>
              </a:rPr>
              <a:t> Physics</a:t>
            </a:r>
          </a:p>
          <a:p>
            <a:r>
              <a:rPr lang="en-US" dirty="0" smtClean="0">
                <a:hlinkClick r:id="rId7" action="ppaction://hlinkfile"/>
              </a:rPr>
              <a:t>   2011, Jan 18 - Jan 21</a:t>
            </a:r>
            <a:endParaRPr lang="en-US" dirty="0">
              <a:hlinkClick r:id="rId7" action="ppaction://hlinkfi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p:cNvSpPr>
            <a:spLocks noGrp="1"/>
          </p:cNvSpPr>
          <p:nvPr>
            <p:ph type="sldNum" sz="quarter" idx="12"/>
          </p:nvPr>
        </p:nvSpPr>
        <p:spPr>
          <a:noFill/>
        </p:spPr>
        <p:txBody>
          <a:bodyPr/>
          <a:lstStyle/>
          <a:p>
            <a:fld id="{786F918E-38B0-4D8C-B122-0D9C0BFA9798}" type="slidenum">
              <a:rPr lang="en-US" smtClean="0">
                <a:latin typeface="Arial" charset="0"/>
              </a:rPr>
              <a:pPr/>
              <a:t>10</a:t>
            </a:fld>
            <a:endParaRPr lang="en-US" smtClean="0">
              <a:latin typeface="Arial" charset="0"/>
            </a:endParaRPr>
          </a:p>
        </p:txBody>
      </p:sp>
      <p:sp>
        <p:nvSpPr>
          <p:cNvPr id="7" name="Text Box 7"/>
          <p:cNvSpPr txBox="1">
            <a:spLocks noChangeArrowheads="1"/>
          </p:cNvSpPr>
          <p:nvPr/>
        </p:nvSpPr>
        <p:spPr bwMode="auto">
          <a:xfrm>
            <a:off x="2051050" y="738188"/>
            <a:ext cx="5141913" cy="1106487"/>
          </a:xfrm>
          <a:prstGeom prst="rect">
            <a:avLst/>
          </a:prstGeom>
          <a:solidFill>
            <a:srgbClr val="18E8DE"/>
          </a:solidFill>
          <a:ln w="38100">
            <a:solidFill>
              <a:srgbClr val="FF3300"/>
            </a:solidFill>
            <a:miter lim="800000"/>
            <a:headEnd/>
            <a:tailEnd/>
          </a:ln>
          <a:effectLst/>
        </p:spPr>
        <p:txBody>
          <a:bodyPr wrap="none">
            <a:spAutoFit/>
          </a:bodyPr>
          <a:lstStyle/>
          <a:p>
            <a:pPr algn="ctr">
              <a:defRPr/>
            </a:pPr>
            <a:r>
              <a:rPr lang="en-US" sz="2800">
                <a:latin typeface="Arial" pitchFamily="34" charset="0"/>
              </a:rPr>
              <a:t>Is the present picture showing a </a:t>
            </a:r>
          </a:p>
          <a:p>
            <a:pPr algn="ctr">
              <a:defRPr/>
            </a:pPr>
            <a:r>
              <a:rPr lang="en-US" sz="3200">
                <a:latin typeface="Arial" pitchFamily="34" charset="0"/>
              </a:rPr>
              <a:t>Model </a:t>
            </a:r>
            <a:r>
              <a:rPr lang="en-US" sz="3600">
                <a:effectLst>
                  <a:outerShdw blurRad="38100" dist="38100" dir="2700000" algn="tl">
                    <a:srgbClr val="FFFFFF"/>
                  </a:outerShdw>
                </a:effectLst>
                <a:latin typeface="Arial" pitchFamily="34" charset="0"/>
              </a:rPr>
              <a:t>Standardissimo</a:t>
            </a:r>
            <a:r>
              <a:rPr lang="en-US" sz="2800">
                <a:latin typeface="Arial" pitchFamily="34" charset="0"/>
              </a:rPr>
              <a:t> ?</a:t>
            </a:r>
            <a:endParaRPr lang="fr-FR" sz="2800">
              <a:latin typeface="Arial" pitchFamily="34" charset="0"/>
            </a:endParaRPr>
          </a:p>
        </p:txBody>
      </p:sp>
      <p:sp>
        <p:nvSpPr>
          <p:cNvPr id="16388" name="Text Box 7"/>
          <p:cNvSpPr txBox="1">
            <a:spLocks noChangeArrowheads="1"/>
          </p:cNvSpPr>
          <p:nvPr/>
        </p:nvSpPr>
        <p:spPr bwMode="auto">
          <a:xfrm>
            <a:off x="212725" y="3141663"/>
            <a:ext cx="8674100" cy="2678112"/>
          </a:xfrm>
          <a:prstGeom prst="rect">
            <a:avLst/>
          </a:prstGeom>
          <a:solidFill>
            <a:srgbClr val="FFFF00"/>
          </a:solidFill>
          <a:ln w="38100">
            <a:solidFill>
              <a:srgbClr val="FF3300"/>
            </a:solidFill>
            <a:miter lim="800000"/>
            <a:headEnd/>
            <a:tailEnd/>
          </a:ln>
        </p:spPr>
        <p:txBody>
          <a:bodyPr wrap="none">
            <a:spAutoFit/>
          </a:bodyPr>
          <a:lstStyle/>
          <a:p>
            <a:pPr algn="ctr"/>
            <a:r>
              <a:rPr lang="en-US" sz="2400"/>
              <a:t>I’ll try to answer this question looking </a:t>
            </a:r>
          </a:p>
          <a:p>
            <a:pPr algn="ctr"/>
            <a:endParaRPr lang="en-US" sz="2400"/>
          </a:p>
          <a:p>
            <a:pPr algn="ctr"/>
            <a:r>
              <a:rPr lang="en-US" sz="2400"/>
              <a:t>at the different measurements (separately) </a:t>
            </a:r>
          </a:p>
          <a:p>
            <a:pPr algn="ctr"/>
            <a:r>
              <a:rPr lang="en-US" sz="2400"/>
              <a:t>and their agreement with the SM predictions.</a:t>
            </a:r>
          </a:p>
          <a:p>
            <a:pPr algn="ctr"/>
            <a:endParaRPr lang="en-US" sz="2400"/>
          </a:p>
          <a:p>
            <a:pPr algn="ctr"/>
            <a:r>
              <a:rPr lang="en-US" sz="2400"/>
              <a:t>One of the mail goal of this exercise for this talk is also to </a:t>
            </a:r>
          </a:p>
          <a:p>
            <a:pPr algn="ctr"/>
            <a:r>
              <a:rPr lang="en-US" sz="2400"/>
              <a:t>show if the measurements (or the theory) have to be improved</a:t>
            </a:r>
            <a:endParaRPr lang="fr-FR"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p:cNvSpPr>
            <a:spLocks noGrp="1"/>
          </p:cNvSpPr>
          <p:nvPr>
            <p:ph type="sldNum" sz="quarter" idx="12"/>
          </p:nvPr>
        </p:nvSpPr>
        <p:spPr>
          <a:xfrm>
            <a:off x="5581650" y="6180138"/>
            <a:ext cx="2133600" cy="476250"/>
          </a:xfrm>
          <a:noFill/>
        </p:spPr>
        <p:txBody>
          <a:bodyPr/>
          <a:lstStyle/>
          <a:p>
            <a:fld id="{14CB471D-ADEA-4590-ABE2-02FE9C53754B}" type="slidenum">
              <a:rPr lang="en-US" smtClean="0">
                <a:latin typeface="Arial" charset="0"/>
              </a:rPr>
              <a:pPr/>
              <a:t>11</a:t>
            </a:fld>
            <a:endParaRPr lang="en-US" smtClean="0">
              <a:latin typeface="Arial" charset="0"/>
            </a:endParaRPr>
          </a:p>
        </p:txBody>
      </p:sp>
      <p:sp>
        <p:nvSpPr>
          <p:cNvPr id="13" name="Rectangle 14"/>
          <p:cNvSpPr>
            <a:spLocks noChangeArrowheads="1"/>
          </p:cNvSpPr>
          <p:nvPr/>
        </p:nvSpPr>
        <p:spPr bwMode="auto">
          <a:xfrm>
            <a:off x="6303963" y="95250"/>
            <a:ext cx="2393950" cy="679450"/>
          </a:xfrm>
          <a:prstGeom prst="rect">
            <a:avLst/>
          </a:prstGeom>
          <a:noFill/>
          <a:ln w="38100" algn="ctr">
            <a:solidFill>
              <a:srgbClr val="33CC33"/>
            </a:solidFill>
            <a:miter lim="800000"/>
            <a:headEnd/>
            <a:tailEnd/>
          </a:ln>
        </p:spPr>
        <p:txBody>
          <a:bodyPr wrap="none" lIns="92075" tIns="46038" rIns="92075" bIns="46038" anchor="ctr">
            <a:spAutoFit/>
          </a:bodyPr>
          <a:lstStyle/>
          <a:p>
            <a:pPr algn="ctr"/>
            <a:r>
              <a:rPr lang="en-US">
                <a:solidFill>
                  <a:srgbClr val="FF3300"/>
                </a:solidFill>
              </a:rPr>
              <a:t>SM expectation</a:t>
            </a:r>
          </a:p>
          <a:p>
            <a:pPr algn="ctr"/>
            <a:r>
              <a:rPr lang="en-US">
                <a:solidFill>
                  <a:srgbClr val="FF3300"/>
                </a:solidFill>
              </a:rPr>
              <a:t>Δm</a:t>
            </a:r>
            <a:r>
              <a:rPr lang="en-US" baseline="-30000">
                <a:solidFill>
                  <a:srgbClr val="FF3300"/>
                </a:solidFill>
              </a:rPr>
              <a:t>s</a:t>
            </a:r>
            <a:r>
              <a:rPr lang="en-US">
                <a:solidFill>
                  <a:srgbClr val="FF3300"/>
                </a:solidFill>
              </a:rPr>
              <a:t> = (</a:t>
            </a:r>
            <a:r>
              <a:rPr lang="fr-FR">
                <a:solidFill>
                  <a:srgbClr val="000000"/>
                </a:solidFill>
              </a:rPr>
              <a:t>18.3 ± 1.3</a:t>
            </a:r>
            <a:r>
              <a:rPr lang="fr-FR">
                <a:solidFill>
                  <a:srgbClr val="FF3300"/>
                </a:solidFill>
              </a:rPr>
              <a:t> </a:t>
            </a:r>
            <a:r>
              <a:rPr lang="en-US">
                <a:solidFill>
                  <a:srgbClr val="FF3300"/>
                </a:solidFill>
              </a:rPr>
              <a:t>) ps</a:t>
            </a:r>
            <a:r>
              <a:rPr lang="en-US" baseline="30000">
                <a:solidFill>
                  <a:srgbClr val="FF3300"/>
                </a:solidFill>
              </a:rPr>
              <a:t>-1</a:t>
            </a:r>
          </a:p>
        </p:txBody>
      </p:sp>
      <p:sp>
        <p:nvSpPr>
          <p:cNvPr id="25" name="Text Box 27"/>
          <p:cNvSpPr txBox="1">
            <a:spLocks noChangeArrowheads="1"/>
          </p:cNvSpPr>
          <p:nvPr/>
        </p:nvSpPr>
        <p:spPr bwMode="auto">
          <a:xfrm>
            <a:off x="250825" y="5145088"/>
            <a:ext cx="4105275" cy="581025"/>
          </a:xfrm>
          <a:prstGeom prst="rect">
            <a:avLst/>
          </a:prstGeom>
          <a:noFill/>
          <a:ln w="9525">
            <a:noFill/>
            <a:miter lim="800000"/>
            <a:headEnd/>
            <a:tailEnd/>
          </a:ln>
        </p:spPr>
        <p:txBody>
          <a:bodyPr>
            <a:spAutoFit/>
          </a:bodyPr>
          <a:lstStyle/>
          <a:p>
            <a:r>
              <a:rPr lang="fr-FR" sz="1600">
                <a:solidFill>
                  <a:srgbClr val="000000"/>
                </a:solidFill>
              </a:rPr>
              <a:t>agreement between the predicted values</a:t>
            </a:r>
          </a:p>
          <a:p>
            <a:r>
              <a:rPr lang="fr-FR" sz="1600">
                <a:solidFill>
                  <a:srgbClr val="000000"/>
                </a:solidFill>
              </a:rPr>
              <a:t> and the measurements at better than :</a:t>
            </a:r>
            <a:endParaRPr lang="fr-FR" sz="1600" baseline="-25000">
              <a:solidFill>
                <a:srgbClr val="000000"/>
              </a:solidFill>
            </a:endParaRPr>
          </a:p>
        </p:txBody>
      </p:sp>
      <p:grpSp>
        <p:nvGrpSpPr>
          <p:cNvPr id="2" name="Group 28"/>
          <p:cNvGrpSpPr>
            <a:grpSpLocks/>
          </p:cNvGrpSpPr>
          <p:nvPr/>
        </p:nvGrpSpPr>
        <p:grpSpPr bwMode="auto">
          <a:xfrm>
            <a:off x="1331913" y="5870575"/>
            <a:ext cx="2068512" cy="727075"/>
            <a:chOff x="1474" y="3793"/>
            <a:chExt cx="1088" cy="430"/>
          </a:xfrm>
        </p:grpSpPr>
        <p:grpSp>
          <p:nvGrpSpPr>
            <p:cNvPr id="17443" name="Group 29"/>
            <p:cNvGrpSpPr>
              <a:grpSpLocks/>
            </p:cNvGrpSpPr>
            <p:nvPr/>
          </p:nvGrpSpPr>
          <p:grpSpPr bwMode="auto">
            <a:xfrm>
              <a:off x="2244" y="3793"/>
              <a:ext cx="318" cy="430"/>
              <a:chOff x="2471" y="3793"/>
              <a:chExt cx="318" cy="430"/>
            </a:xfrm>
          </p:grpSpPr>
          <p:sp>
            <p:nvSpPr>
              <p:cNvPr id="17452" name="Rectangle 30"/>
              <p:cNvSpPr>
                <a:spLocks noChangeArrowheads="1"/>
              </p:cNvSpPr>
              <p:nvPr/>
            </p:nvSpPr>
            <p:spPr bwMode="auto">
              <a:xfrm>
                <a:off x="2471" y="4067"/>
                <a:ext cx="91" cy="91"/>
              </a:xfrm>
              <a:prstGeom prst="rect">
                <a:avLst/>
              </a:prstGeom>
              <a:solidFill>
                <a:srgbClr val="FC0128"/>
              </a:solidFill>
              <a:ln w="9525" algn="ctr">
                <a:noFill/>
                <a:miter lim="800000"/>
                <a:headEnd/>
                <a:tailEnd/>
              </a:ln>
            </p:spPr>
            <p:txBody>
              <a:bodyPr wrap="none" lIns="92075" tIns="46038" rIns="92075" bIns="46038" anchor="ctr"/>
              <a:lstStyle/>
              <a:p>
                <a:endParaRPr lang="fr-FR"/>
              </a:p>
            </p:txBody>
          </p:sp>
          <p:sp>
            <p:nvSpPr>
              <p:cNvPr id="17453" name="Text Box 31"/>
              <p:cNvSpPr txBox="1">
                <a:spLocks noChangeArrowheads="1"/>
              </p:cNvSpPr>
              <p:nvPr/>
            </p:nvSpPr>
            <p:spPr bwMode="auto">
              <a:xfrm>
                <a:off x="2517" y="4022"/>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6</a:t>
                </a:r>
                <a:r>
                  <a:rPr lang="fr-FR">
                    <a:solidFill>
                      <a:srgbClr val="000000"/>
                    </a:solidFill>
                    <a:latin typeface="Symbol" pitchFamily="18" charset="2"/>
                  </a:rPr>
                  <a:t>s</a:t>
                </a:r>
                <a:r>
                  <a:rPr lang="fr-FR">
                    <a:solidFill>
                      <a:srgbClr val="000000"/>
                    </a:solidFill>
                  </a:rPr>
                  <a:t> </a:t>
                </a:r>
              </a:p>
            </p:txBody>
          </p:sp>
          <p:sp>
            <p:nvSpPr>
              <p:cNvPr id="17454" name="Rectangle 32"/>
              <p:cNvSpPr>
                <a:spLocks noChangeArrowheads="1"/>
              </p:cNvSpPr>
              <p:nvPr/>
            </p:nvSpPr>
            <p:spPr bwMode="auto">
              <a:xfrm>
                <a:off x="2471" y="3838"/>
                <a:ext cx="91" cy="91"/>
              </a:xfrm>
              <a:prstGeom prst="rect">
                <a:avLst/>
              </a:prstGeom>
              <a:solidFill>
                <a:srgbClr val="452EF0"/>
              </a:solidFill>
              <a:ln w="9525" algn="ctr">
                <a:noFill/>
                <a:miter lim="800000"/>
                <a:headEnd/>
                <a:tailEnd/>
              </a:ln>
            </p:spPr>
            <p:txBody>
              <a:bodyPr wrap="none" lIns="92075" tIns="46038" rIns="92075" bIns="46038" anchor="ctr"/>
              <a:lstStyle/>
              <a:p>
                <a:endParaRPr lang="fr-FR"/>
              </a:p>
            </p:txBody>
          </p:sp>
          <p:sp>
            <p:nvSpPr>
              <p:cNvPr id="17455" name="Text Box 33"/>
              <p:cNvSpPr txBox="1">
                <a:spLocks noChangeArrowheads="1"/>
              </p:cNvSpPr>
              <p:nvPr/>
            </p:nvSpPr>
            <p:spPr bwMode="auto">
              <a:xfrm>
                <a:off x="2517" y="3793"/>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5</a:t>
                </a:r>
                <a:r>
                  <a:rPr lang="fr-FR">
                    <a:solidFill>
                      <a:srgbClr val="000000"/>
                    </a:solidFill>
                    <a:latin typeface="Symbol" pitchFamily="18" charset="2"/>
                  </a:rPr>
                  <a:t>s</a:t>
                </a:r>
                <a:r>
                  <a:rPr lang="fr-FR">
                    <a:solidFill>
                      <a:srgbClr val="000000"/>
                    </a:solidFill>
                  </a:rPr>
                  <a:t> </a:t>
                </a:r>
              </a:p>
            </p:txBody>
          </p:sp>
        </p:grpSp>
        <p:sp>
          <p:nvSpPr>
            <p:cNvPr id="17444" name="Rectangle 34"/>
            <p:cNvSpPr>
              <a:spLocks noChangeArrowheads="1"/>
            </p:cNvSpPr>
            <p:nvPr/>
          </p:nvSpPr>
          <p:spPr bwMode="auto">
            <a:xfrm>
              <a:off x="1882" y="3838"/>
              <a:ext cx="91" cy="91"/>
            </a:xfrm>
            <a:prstGeom prst="rect">
              <a:avLst/>
            </a:prstGeom>
            <a:solidFill>
              <a:srgbClr val="0099FF"/>
            </a:solidFill>
            <a:ln w="9525" algn="ctr">
              <a:noFill/>
              <a:miter lim="800000"/>
              <a:headEnd/>
              <a:tailEnd/>
            </a:ln>
          </p:spPr>
          <p:txBody>
            <a:bodyPr wrap="none" lIns="92075" tIns="46038" rIns="92075" bIns="46038" anchor="ctr"/>
            <a:lstStyle/>
            <a:p>
              <a:endParaRPr lang="fr-FR"/>
            </a:p>
          </p:txBody>
        </p:sp>
        <p:sp>
          <p:nvSpPr>
            <p:cNvPr id="17445" name="Text Box 35"/>
            <p:cNvSpPr txBox="1">
              <a:spLocks noChangeArrowheads="1"/>
            </p:cNvSpPr>
            <p:nvPr/>
          </p:nvSpPr>
          <p:spPr bwMode="auto">
            <a:xfrm>
              <a:off x="1927" y="3793"/>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3</a:t>
              </a:r>
              <a:r>
                <a:rPr lang="fr-FR">
                  <a:solidFill>
                    <a:srgbClr val="000000"/>
                  </a:solidFill>
                  <a:latin typeface="Symbol" pitchFamily="18" charset="2"/>
                </a:rPr>
                <a:t>s</a:t>
              </a:r>
              <a:r>
                <a:rPr lang="fr-FR">
                  <a:solidFill>
                    <a:srgbClr val="000000"/>
                  </a:solidFill>
                </a:rPr>
                <a:t> </a:t>
              </a:r>
            </a:p>
          </p:txBody>
        </p:sp>
        <p:sp>
          <p:nvSpPr>
            <p:cNvPr id="17446" name="Rectangle 36"/>
            <p:cNvSpPr>
              <a:spLocks noChangeArrowheads="1"/>
            </p:cNvSpPr>
            <p:nvPr/>
          </p:nvSpPr>
          <p:spPr bwMode="auto">
            <a:xfrm>
              <a:off x="1882" y="4067"/>
              <a:ext cx="91" cy="91"/>
            </a:xfrm>
            <a:prstGeom prst="rect">
              <a:avLst/>
            </a:prstGeom>
            <a:solidFill>
              <a:srgbClr val="0066FF"/>
            </a:solidFill>
            <a:ln w="9525" algn="ctr">
              <a:noFill/>
              <a:miter lim="800000"/>
              <a:headEnd/>
              <a:tailEnd/>
            </a:ln>
          </p:spPr>
          <p:txBody>
            <a:bodyPr wrap="none" lIns="92075" tIns="46038" rIns="92075" bIns="46038" anchor="ctr"/>
            <a:lstStyle/>
            <a:p>
              <a:endParaRPr lang="fr-FR"/>
            </a:p>
          </p:txBody>
        </p:sp>
        <p:sp>
          <p:nvSpPr>
            <p:cNvPr id="17447" name="Text Box 37"/>
            <p:cNvSpPr txBox="1">
              <a:spLocks noChangeArrowheads="1"/>
            </p:cNvSpPr>
            <p:nvPr/>
          </p:nvSpPr>
          <p:spPr bwMode="auto">
            <a:xfrm>
              <a:off x="1927" y="4022"/>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4</a:t>
              </a:r>
              <a:r>
                <a:rPr lang="fr-FR">
                  <a:solidFill>
                    <a:srgbClr val="000000"/>
                  </a:solidFill>
                  <a:latin typeface="Symbol" pitchFamily="18" charset="2"/>
                </a:rPr>
                <a:t>s</a:t>
              </a:r>
              <a:r>
                <a:rPr lang="fr-FR">
                  <a:solidFill>
                    <a:srgbClr val="000000"/>
                  </a:solidFill>
                </a:rPr>
                <a:t> </a:t>
              </a:r>
            </a:p>
          </p:txBody>
        </p:sp>
        <p:sp>
          <p:nvSpPr>
            <p:cNvPr id="17448" name="Rectangle 38"/>
            <p:cNvSpPr>
              <a:spLocks noChangeArrowheads="1"/>
            </p:cNvSpPr>
            <p:nvPr/>
          </p:nvSpPr>
          <p:spPr bwMode="auto">
            <a:xfrm>
              <a:off x="1474" y="3838"/>
              <a:ext cx="91" cy="91"/>
            </a:xfrm>
            <a:prstGeom prst="rect">
              <a:avLst/>
            </a:prstGeom>
            <a:solidFill>
              <a:srgbClr val="FFFFFF"/>
            </a:solidFill>
            <a:ln w="9525" algn="ctr">
              <a:solidFill>
                <a:srgbClr val="000000"/>
              </a:solidFill>
              <a:miter lim="800000"/>
              <a:headEnd/>
              <a:tailEnd/>
            </a:ln>
          </p:spPr>
          <p:txBody>
            <a:bodyPr wrap="none" lIns="92075" tIns="46038" rIns="92075" bIns="46038" anchor="ctr"/>
            <a:lstStyle/>
            <a:p>
              <a:endParaRPr lang="fr-FR"/>
            </a:p>
          </p:txBody>
        </p:sp>
        <p:sp>
          <p:nvSpPr>
            <p:cNvPr id="17449" name="Text Box 39"/>
            <p:cNvSpPr txBox="1">
              <a:spLocks noChangeArrowheads="1"/>
            </p:cNvSpPr>
            <p:nvPr/>
          </p:nvSpPr>
          <p:spPr bwMode="auto">
            <a:xfrm>
              <a:off x="1519" y="3793"/>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1</a:t>
              </a:r>
              <a:r>
                <a:rPr lang="fr-FR">
                  <a:solidFill>
                    <a:srgbClr val="000000"/>
                  </a:solidFill>
                  <a:latin typeface="Symbol" pitchFamily="18" charset="2"/>
                </a:rPr>
                <a:t>s</a:t>
              </a:r>
              <a:r>
                <a:rPr lang="fr-FR">
                  <a:solidFill>
                    <a:srgbClr val="000000"/>
                  </a:solidFill>
                </a:rPr>
                <a:t> </a:t>
              </a:r>
            </a:p>
          </p:txBody>
        </p:sp>
        <p:sp>
          <p:nvSpPr>
            <p:cNvPr id="17450" name="Rectangle 40"/>
            <p:cNvSpPr>
              <a:spLocks noChangeArrowheads="1"/>
            </p:cNvSpPr>
            <p:nvPr/>
          </p:nvSpPr>
          <p:spPr bwMode="auto">
            <a:xfrm>
              <a:off x="1474" y="4067"/>
              <a:ext cx="91" cy="91"/>
            </a:xfrm>
            <a:prstGeom prst="rect">
              <a:avLst/>
            </a:prstGeom>
            <a:solidFill>
              <a:srgbClr val="00FFFF"/>
            </a:solidFill>
            <a:ln w="9525" algn="ctr">
              <a:noFill/>
              <a:miter lim="800000"/>
              <a:headEnd/>
              <a:tailEnd/>
            </a:ln>
          </p:spPr>
          <p:txBody>
            <a:bodyPr wrap="none" lIns="92075" tIns="46038" rIns="92075" bIns="46038" anchor="ctr"/>
            <a:lstStyle/>
            <a:p>
              <a:endParaRPr lang="fr-FR"/>
            </a:p>
          </p:txBody>
        </p:sp>
        <p:sp>
          <p:nvSpPr>
            <p:cNvPr id="17451" name="Text Box 41"/>
            <p:cNvSpPr txBox="1">
              <a:spLocks noChangeArrowheads="1"/>
            </p:cNvSpPr>
            <p:nvPr/>
          </p:nvSpPr>
          <p:spPr bwMode="auto">
            <a:xfrm>
              <a:off x="1519" y="4020"/>
              <a:ext cx="272" cy="201"/>
            </a:xfrm>
            <a:prstGeom prst="rect">
              <a:avLst/>
            </a:prstGeom>
            <a:noFill/>
            <a:ln w="9525" algn="ctr">
              <a:noFill/>
              <a:miter lim="800000"/>
              <a:headEnd/>
              <a:tailEnd/>
            </a:ln>
          </p:spPr>
          <p:txBody>
            <a:bodyPr lIns="92075" tIns="46038" rIns="92075" bIns="46038">
              <a:spAutoFit/>
            </a:bodyPr>
            <a:lstStyle/>
            <a:p>
              <a:pPr marL="287338" indent="-287338">
                <a:lnSpc>
                  <a:spcPct val="90000"/>
                </a:lnSpc>
                <a:spcBef>
                  <a:spcPct val="50000"/>
                </a:spcBef>
                <a:buClr>
                  <a:srgbClr val="996600"/>
                </a:buClr>
                <a:buSzPct val="70000"/>
                <a:buFont typeface="Wingdings" pitchFamily="2" charset="2"/>
                <a:buNone/>
              </a:pPr>
              <a:r>
                <a:rPr lang="fr-FR">
                  <a:solidFill>
                    <a:srgbClr val="000000"/>
                  </a:solidFill>
                </a:rPr>
                <a:t>2</a:t>
              </a:r>
              <a:r>
                <a:rPr lang="fr-FR">
                  <a:solidFill>
                    <a:srgbClr val="000000"/>
                  </a:solidFill>
                  <a:latin typeface="Symbol" pitchFamily="18" charset="2"/>
                </a:rPr>
                <a:t>s</a:t>
              </a:r>
              <a:r>
                <a:rPr lang="fr-FR">
                  <a:solidFill>
                    <a:srgbClr val="000000"/>
                  </a:solidFill>
                </a:rPr>
                <a:t> </a:t>
              </a:r>
            </a:p>
          </p:txBody>
        </p:sp>
      </p:grpSp>
      <p:sp>
        <p:nvSpPr>
          <p:cNvPr id="40" name="Text Box 42"/>
          <p:cNvSpPr txBox="1">
            <a:spLocks noChangeArrowheads="1"/>
          </p:cNvSpPr>
          <p:nvPr/>
        </p:nvSpPr>
        <p:spPr bwMode="auto">
          <a:xfrm>
            <a:off x="1763713" y="4819650"/>
            <a:ext cx="971550" cy="366713"/>
          </a:xfrm>
          <a:prstGeom prst="rect">
            <a:avLst/>
          </a:prstGeom>
          <a:noFill/>
          <a:ln w="9525">
            <a:noFill/>
            <a:miter lim="800000"/>
            <a:headEnd/>
            <a:tailEnd/>
          </a:ln>
        </p:spPr>
        <p:txBody>
          <a:bodyPr wrap="none">
            <a:spAutoFit/>
          </a:bodyPr>
          <a:lstStyle/>
          <a:p>
            <a:r>
              <a:rPr lang="en-US"/>
              <a:t>Legenda</a:t>
            </a:r>
            <a:endParaRPr lang="fr-FR"/>
          </a:p>
        </p:txBody>
      </p:sp>
      <p:sp>
        <p:nvSpPr>
          <p:cNvPr id="41" name="Rectangle 43"/>
          <p:cNvSpPr>
            <a:spLocks noChangeArrowheads="1"/>
          </p:cNvSpPr>
          <p:nvPr/>
        </p:nvSpPr>
        <p:spPr bwMode="auto">
          <a:xfrm>
            <a:off x="179388" y="4826000"/>
            <a:ext cx="4321175" cy="1728788"/>
          </a:xfrm>
          <a:prstGeom prst="rect">
            <a:avLst/>
          </a:prstGeom>
          <a:noFill/>
          <a:ln w="28575">
            <a:solidFill>
              <a:srgbClr val="FF3300"/>
            </a:solidFill>
            <a:miter lim="800000"/>
            <a:headEnd/>
            <a:tailEnd/>
          </a:ln>
        </p:spPr>
        <p:txBody>
          <a:bodyPr wrap="none" anchor="ctr"/>
          <a:lstStyle/>
          <a:p>
            <a:endParaRPr lang="fr-FR"/>
          </a:p>
        </p:txBody>
      </p:sp>
      <p:pic>
        <p:nvPicPr>
          <p:cNvPr id="17416" name="Picture 45" descr="pull_sm_DeltaMsfit5"/>
          <p:cNvPicPr>
            <a:picLocks noChangeAspect="1" noChangeArrowheads="1"/>
          </p:cNvPicPr>
          <p:nvPr/>
        </p:nvPicPr>
        <p:blipFill>
          <a:blip r:embed="rId2" cstate="print"/>
          <a:srcRect/>
          <a:stretch>
            <a:fillRect/>
          </a:stretch>
        </p:blipFill>
        <p:spPr bwMode="auto">
          <a:xfrm>
            <a:off x="5867400" y="3789363"/>
            <a:ext cx="3168650" cy="3057525"/>
          </a:xfrm>
          <a:prstGeom prst="rect">
            <a:avLst/>
          </a:prstGeom>
          <a:noFill/>
          <a:ln w="9525">
            <a:noFill/>
            <a:miter lim="800000"/>
            <a:headEnd/>
            <a:tailEnd/>
          </a:ln>
        </p:spPr>
      </p:pic>
      <p:pic>
        <p:nvPicPr>
          <p:cNvPr id="17417" name="Picture 48"/>
          <p:cNvPicPr>
            <a:picLocks noChangeAspect="1" noChangeArrowheads="1"/>
          </p:cNvPicPr>
          <p:nvPr/>
        </p:nvPicPr>
        <p:blipFill>
          <a:blip r:embed="rId3" cstate="print"/>
          <a:srcRect/>
          <a:stretch>
            <a:fillRect/>
          </a:stretch>
        </p:blipFill>
        <p:spPr bwMode="auto">
          <a:xfrm>
            <a:off x="5797550" y="839788"/>
            <a:ext cx="3024188" cy="2874962"/>
          </a:xfrm>
          <a:prstGeom prst="rect">
            <a:avLst/>
          </a:prstGeom>
          <a:noFill/>
          <a:ln w="9525">
            <a:noFill/>
            <a:miter lim="800000"/>
            <a:headEnd/>
            <a:tailEnd/>
          </a:ln>
        </p:spPr>
      </p:pic>
      <p:grpSp>
        <p:nvGrpSpPr>
          <p:cNvPr id="17418" name="Group 6"/>
          <p:cNvGrpSpPr>
            <a:grpSpLocks/>
          </p:cNvGrpSpPr>
          <p:nvPr/>
        </p:nvGrpSpPr>
        <p:grpSpPr bwMode="auto">
          <a:xfrm>
            <a:off x="-4763" y="68263"/>
            <a:ext cx="4422776" cy="3821112"/>
            <a:chOff x="91" y="703"/>
            <a:chExt cx="3810" cy="3273"/>
          </a:xfrm>
        </p:grpSpPr>
        <p:pic>
          <p:nvPicPr>
            <p:cNvPr id="17441" name="Picture 7"/>
            <p:cNvPicPr>
              <a:picLocks noChangeAspect="1" noChangeArrowheads="1"/>
            </p:cNvPicPr>
            <p:nvPr/>
          </p:nvPicPr>
          <p:blipFill>
            <a:blip r:embed="rId4" cstate="print"/>
            <a:srcRect t="34888" r="6511" b="3076"/>
            <a:stretch>
              <a:fillRect/>
            </a:stretch>
          </p:blipFill>
          <p:spPr bwMode="auto">
            <a:xfrm>
              <a:off x="91" y="703"/>
              <a:ext cx="3810" cy="3273"/>
            </a:xfrm>
            <a:prstGeom prst="rect">
              <a:avLst/>
            </a:prstGeom>
            <a:noFill/>
            <a:ln w="9525">
              <a:noFill/>
              <a:miter lim="800000"/>
              <a:headEnd/>
              <a:tailEnd/>
            </a:ln>
          </p:spPr>
        </p:pic>
        <p:sp>
          <p:nvSpPr>
            <p:cNvPr id="17442" name="Text Box 8"/>
            <p:cNvSpPr txBox="1">
              <a:spLocks noChangeArrowheads="1"/>
            </p:cNvSpPr>
            <p:nvPr/>
          </p:nvSpPr>
          <p:spPr bwMode="auto">
            <a:xfrm>
              <a:off x="550" y="774"/>
              <a:ext cx="2677" cy="343"/>
            </a:xfrm>
            <a:prstGeom prst="rect">
              <a:avLst/>
            </a:prstGeom>
            <a:noFill/>
            <a:ln w="9525">
              <a:noFill/>
              <a:miter lim="800000"/>
              <a:headEnd/>
              <a:tailEnd/>
            </a:ln>
          </p:spPr>
          <p:txBody>
            <a:bodyPr>
              <a:spAutoFit/>
            </a:bodyPr>
            <a:lstStyle/>
            <a:p>
              <a:pPr algn="ctr"/>
              <a:r>
                <a:rPr lang="fr-FR" sz="2000"/>
                <a:t>SM predictions of </a:t>
              </a:r>
              <a:r>
                <a:rPr lang="fr-FR" sz="2000">
                  <a:latin typeface="Symbol" pitchFamily="18" charset="2"/>
                </a:rPr>
                <a:t>D</a:t>
              </a:r>
              <a:r>
                <a:rPr lang="fr-FR" sz="2000"/>
                <a:t>ms</a:t>
              </a:r>
            </a:p>
          </p:txBody>
        </p:sp>
      </p:grpSp>
      <p:sp>
        <p:nvSpPr>
          <p:cNvPr id="17419" name="Line 9"/>
          <p:cNvSpPr>
            <a:spLocks noChangeShapeType="1"/>
          </p:cNvSpPr>
          <p:nvPr/>
        </p:nvSpPr>
        <p:spPr bwMode="auto">
          <a:xfrm>
            <a:off x="4341813" y="1557338"/>
            <a:ext cx="0" cy="423862"/>
          </a:xfrm>
          <a:prstGeom prst="line">
            <a:avLst/>
          </a:prstGeom>
          <a:noFill/>
          <a:ln w="38100">
            <a:solidFill>
              <a:srgbClr val="FF6600"/>
            </a:solidFill>
            <a:round/>
            <a:headEnd/>
            <a:tailEnd/>
          </a:ln>
        </p:spPr>
        <p:txBody>
          <a:bodyPr/>
          <a:lstStyle/>
          <a:p>
            <a:endParaRPr lang="fr-FR"/>
          </a:p>
        </p:txBody>
      </p:sp>
      <p:sp>
        <p:nvSpPr>
          <p:cNvPr id="17420" name="Oval 10"/>
          <p:cNvSpPr>
            <a:spLocks noChangeArrowheads="1"/>
          </p:cNvSpPr>
          <p:nvPr/>
        </p:nvSpPr>
        <p:spPr bwMode="auto">
          <a:xfrm>
            <a:off x="4313238" y="1746250"/>
            <a:ext cx="52387" cy="58738"/>
          </a:xfrm>
          <a:prstGeom prst="ellipse">
            <a:avLst/>
          </a:prstGeom>
          <a:solidFill>
            <a:srgbClr val="FF6600"/>
          </a:solidFill>
          <a:ln w="38100">
            <a:solidFill>
              <a:srgbClr val="FF6600"/>
            </a:solidFill>
            <a:round/>
            <a:headEnd/>
            <a:tailEnd/>
          </a:ln>
        </p:spPr>
        <p:txBody>
          <a:bodyPr wrap="none" anchor="ctr"/>
          <a:lstStyle/>
          <a:p>
            <a:endParaRPr lang="fr-FR" sz="2000"/>
          </a:p>
        </p:txBody>
      </p:sp>
      <p:sp>
        <p:nvSpPr>
          <p:cNvPr id="17421" name="Line 11"/>
          <p:cNvSpPr>
            <a:spLocks noChangeShapeType="1"/>
          </p:cNvSpPr>
          <p:nvPr/>
        </p:nvSpPr>
        <p:spPr bwMode="auto">
          <a:xfrm flipV="1">
            <a:off x="4341813" y="1339850"/>
            <a:ext cx="0" cy="209550"/>
          </a:xfrm>
          <a:prstGeom prst="line">
            <a:avLst/>
          </a:prstGeom>
          <a:noFill/>
          <a:ln w="38100">
            <a:solidFill>
              <a:srgbClr val="FF6600"/>
            </a:solidFill>
            <a:prstDash val="sysDot"/>
            <a:round/>
            <a:headEnd/>
            <a:tailEnd/>
          </a:ln>
        </p:spPr>
        <p:txBody>
          <a:bodyPr/>
          <a:lstStyle/>
          <a:p>
            <a:endParaRPr lang="fr-FR"/>
          </a:p>
        </p:txBody>
      </p:sp>
      <p:sp>
        <p:nvSpPr>
          <p:cNvPr id="17422" name="Line 12"/>
          <p:cNvSpPr>
            <a:spLocks noChangeShapeType="1"/>
          </p:cNvSpPr>
          <p:nvPr/>
        </p:nvSpPr>
        <p:spPr bwMode="auto">
          <a:xfrm flipV="1">
            <a:off x="4341813" y="1987550"/>
            <a:ext cx="0" cy="211138"/>
          </a:xfrm>
          <a:prstGeom prst="line">
            <a:avLst/>
          </a:prstGeom>
          <a:noFill/>
          <a:ln w="38100">
            <a:solidFill>
              <a:srgbClr val="FF6600"/>
            </a:solidFill>
            <a:prstDash val="sysDot"/>
            <a:round/>
            <a:headEnd/>
            <a:tailEnd/>
          </a:ln>
        </p:spPr>
        <p:txBody>
          <a:bodyPr/>
          <a:lstStyle/>
          <a:p>
            <a:endParaRPr lang="fr-FR"/>
          </a:p>
        </p:txBody>
      </p:sp>
      <p:sp>
        <p:nvSpPr>
          <p:cNvPr id="17423" name="Oval 16"/>
          <p:cNvSpPr>
            <a:spLocks noChangeArrowheads="1"/>
          </p:cNvSpPr>
          <p:nvPr/>
        </p:nvSpPr>
        <p:spPr bwMode="auto">
          <a:xfrm>
            <a:off x="4843463" y="1643063"/>
            <a:ext cx="50800" cy="57150"/>
          </a:xfrm>
          <a:prstGeom prst="ellipse">
            <a:avLst/>
          </a:prstGeom>
          <a:solidFill>
            <a:srgbClr val="FF6600"/>
          </a:solidFill>
          <a:ln w="38100">
            <a:solidFill>
              <a:srgbClr val="FF6600"/>
            </a:solidFill>
            <a:round/>
            <a:headEnd/>
            <a:tailEnd/>
          </a:ln>
        </p:spPr>
        <p:txBody>
          <a:bodyPr wrap="none" anchor="ctr"/>
          <a:lstStyle/>
          <a:p>
            <a:endParaRPr lang="fr-FR" sz="2000"/>
          </a:p>
        </p:txBody>
      </p:sp>
      <p:sp>
        <p:nvSpPr>
          <p:cNvPr id="17424" name="Line 17"/>
          <p:cNvSpPr>
            <a:spLocks noChangeShapeType="1"/>
          </p:cNvSpPr>
          <p:nvPr/>
        </p:nvSpPr>
        <p:spPr bwMode="auto">
          <a:xfrm flipV="1">
            <a:off x="4868863" y="1550988"/>
            <a:ext cx="0" cy="128587"/>
          </a:xfrm>
          <a:prstGeom prst="line">
            <a:avLst/>
          </a:prstGeom>
          <a:noFill/>
          <a:ln w="38100">
            <a:solidFill>
              <a:srgbClr val="FF3300"/>
            </a:solidFill>
            <a:round/>
            <a:headEnd/>
            <a:tailEnd/>
          </a:ln>
        </p:spPr>
        <p:txBody>
          <a:bodyPr/>
          <a:lstStyle/>
          <a:p>
            <a:endParaRPr lang="fr-FR"/>
          </a:p>
        </p:txBody>
      </p:sp>
      <p:sp>
        <p:nvSpPr>
          <p:cNvPr id="17425" name="Line 18"/>
          <p:cNvSpPr>
            <a:spLocks noChangeShapeType="1"/>
          </p:cNvSpPr>
          <p:nvPr/>
        </p:nvSpPr>
        <p:spPr bwMode="auto">
          <a:xfrm flipV="1">
            <a:off x="4868863" y="1679575"/>
            <a:ext cx="0" cy="128588"/>
          </a:xfrm>
          <a:prstGeom prst="line">
            <a:avLst/>
          </a:prstGeom>
          <a:noFill/>
          <a:ln w="38100">
            <a:solidFill>
              <a:srgbClr val="FF3300"/>
            </a:solidFill>
            <a:round/>
            <a:headEnd/>
            <a:tailEnd/>
          </a:ln>
        </p:spPr>
        <p:txBody>
          <a:bodyPr/>
          <a:lstStyle/>
          <a:p>
            <a:endParaRPr lang="fr-FR"/>
          </a:p>
        </p:txBody>
      </p:sp>
      <p:sp>
        <p:nvSpPr>
          <p:cNvPr id="17426" name="Line 19"/>
          <p:cNvSpPr>
            <a:spLocks noChangeShapeType="1"/>
          </p:cNvSpPr>
          <p:nvPr/>
        </p:nvSpPr>
        <p:spPr bwMode="auto">
          <a:xfrm>
            <a:off x="4868863" y="1831975"/>
            <a:ext cx="0" cy="63500"/>
          </a:xfrm>
          <a:prstGeom prst="line">
            <a:avLst/>
          </a:prstGeom>
          <a:noFill/>
          <a:ln w="38100">
            <a:solidFill>
              <a:srgbClr val="FF3300"/>
            </a:solidFill>
            <a:prstDash val="sysDot"/>
            <a:round/>
            <a:headEnd/>
            <a:tailEnd/>
          </a:ln>
        </p:spPr>
        <p:txBody>
          <a:bodyPr/>
          <a:lstStyle/>
          <a:p>
            <a:endParaRPr lang="fr-FR"/>
          </a:p>
        </p:txBody>
      </p:sp>
      <p:sp>
        <p:nvSpPr>
          <p:cNvPr id="17427" name="Line 20"/>
          <p:cNvSpPr>
            <a:spLocks noChangeShapeType="1"/>
          </p:cNvSpPr>
          <p:nvPr/>
        </p:nvSpPr>
        <p:spPr bwMode="auto">
          <a:xfrm>
            <a:off x="4872038" y="1485900"/>
            <a:ext cx="0" cy="63500"/>
          </a:xfrm>
          <a:prstGeom prst="line">
            <a:avLst/>
          </a:prstGeom>
          <a:noFill/>
          <a:ln w="38100">
            <a:solidFill>
              <a:srgbClr val="FF3300"/>
            </a:solidFill>
            <a:prstDash val="sysDot"/>
            <a:round/>
            <a:headEnd/>
            <a:tailEnd/>
          </a:ln>
        </p:spPr>
        <p:txBody>
          <a:bodyPr/>
          <a:lstStyle/>
          <a:p>
            <a:endParaRPr lang="fr-FR"/>
          </a:p>
        </p:txBody>
      </p:sp>
      <p:sp>
        <p:nvSpPr>
          <p:cNvPr id="17428" name="Line 21"/>
          <p:cNvSpPr>
            <a:spLocks noChangeShapeType="1"/>
          </p:cNvSpPr>
          <p:nvPr/>
        </p:nvSpPr>
        <p:spPr bwMode="auto">
          <a:xfrm>
            <a:off x="4386263" y="79375"/>
            <a:ext cx="0" cy="3551238"/>
          </a:xfrm>
          <a:prstGeom prst="line">
            <a:avLst/>
          </a:prstGeom>
          <a:noFill/>
          <a:ln w="38100">
            <a:solidFill>
              <a:schemeClr val="bg1"/>
            </a:solidFill>
            <a:round/>
            <a:headEnd/>
            <a:tailEnd/>
          </a:ln>
        </p:spPr>
        <p:txBody>
          <a:bodyPr/>
          <a:lstStyle/>
          <a:p>
            <a:endParaRPr lang="fr-FR"/>
          </a:p>
        </p:txBody>
      </p:sp>
      <p:sp>
        <p:nvSpPr>
          <p:cNvPr id="17429" name="Line 22"/>
          <p:cNvSpPr>
            <a:spLocks noChangeShapeType="1"/>
          </p:cNvSpPr>
          <p:nvPr/>
        </p:nvSpPr>
        <p:spPr bwMode="auto">
          <a:xfrm>
            <a:off x="4346575" y="3490913"/>
            <a:ext cx="0" cy="136525"/>
          </a:xfrm>
          <a:prstGeom prst="line">
            <a:avLst/>
          </a:prstGeom>
          <a:noFill/>
          <a:ln w="19050">
            <a:solidFill>
              <a:schemeClr val="tx1"/>
            </a:solidFill>
            <a:round/>
            <a:headEnd/>
            <a:tailEnd/>
          </a:ln>
        </p:spPr>
        <p:txBody>
          <a:bodyPr/>
          <a:lstStyle/>
          <a:p>
            <a:endParaRPr lang="fr-FR"/>
          </a:p>
        </p:txBody>
      </p:sp>
      <p:sp>
        <p:nvSpPr>
          <p:cNvPr id="17430" name="Line 23"/>
          <p:cNvSpPr>
            <a:spLocks noChangeShapeType="1"/>
          </p:cNvSpPr>
          <p:nvPr/>
        </p:nvSpPr>
        <p:spPr bwMode="auto">
          <a:xfrm>
            <a:off x="4529138" y="3490913"/>
            <a:ext cx="0" cy="136525"/>
          </a:xfrm>
          <a:prstGeom prst="line">
            <a:avLst/>
          </a:prstGeom>
          <a:noFill/>
          <a:ln w="19050">
            <a:solidFill>
              <a:schemeClr val="tx1"/>
            </a:solidFill>
            <a:round/>
            <a:headEnd/>
            <a:tailEnd/>
          </a:ln>
        </p:spPr>
        <p:txBody>
          <a:bodyPr/>
          <a:lstStyle/>
          <a:p>
            <a:endParaRPr lang="fr-FR"/>
          </a:p>
        </p:txBody>
      </p:sp>
      <p:sp>
        <p:nvSpPr>
          <p:cNvPr id="17431" name="Line 24"/>
          <p:cNvSpPr>
            <a:spLocks noChangeShapeType="1"/>
          </p:cNvSpPr>
          <p:nvPr/>
        </p:nvSpPr>
        <p:spPr bwMode="auto">
          <a:xfrm>
            <a:off x="4710113" y="3490913"/>
            <a:ext cx="0" cy="136525"/>
          </a:xfrm>
          <a:prstGeom prst="line">
            <a:avLst/>
          </a:prstGeom>
          <a:noFill/>
          <a:ln w="19050">
            <a:solidFill>
              <a:schemeClr val="tx1"/>
            </a:solidFill>
            <a:round/>
            <a:headEnd/>
            <a:tailEnd/>
          </a:ln>
        </p:spPr>
        <p:txBody>
          <a:bodyPr/>
          <a:lstStyle/>
          <a:p>
            <a:endParaRPr lang="fr-FR"/>
          </a:p>
        </p:txBody>
      </p:sp>
      <p:sp>
        <p:nvSpPr>
          <p:cNvPr id="17432" name="Line 25"/>
          <p:cNvSpPr>
            <a:spLocks noChangeShapeType="1"/>
          </p:cNvSpPr>
          <p:nvPr/>
        </p:nvSpPr>
        <p:spPr bwMode="auto">
          <a:xfrm>
            <a:off x="4892675" y="3490913"/>
            <a:ext cx="0" cy="136525"/>
          </a:xfrm>
          <a:prstGeom prst="line">
            <a:avLst/>
          </a:prstGeom>
          <a:noFill/>
          <a:ln w="19050">
            <a:solidFill>
              <a:schemeClr val="tx1"/>
            </a:solidFill>
            <a:round/>
            <a:headEnd/>
            <a:tailEnd/>
          </a:ln>
        </p:spPr>
        <p:txBody>
          <a:bodyPr/>
          <a:lstStyle/>
          <a:p>
            <a:endParaRPr lang="fr-FR"/>
          </a:p>
        </p:txBody>
      </p:sp>
      <p:sp>
        <p:nvSpPr>
          <p:cNvPr id="17433" name="Line 26"/>
          <p:cNvSpPr>
            <a:spLocks noChangeShapeType="1"/>
          </p:cNvSpPr>
          <p:nvPr/>
        </p:nvSpPr>
        <p:spPr bwMode="auto">
          <a:xfrm>
            <a:off x="3690938" y="3638550"/>
            <a:ext cx="1211262" cy="0"/>
          </a:xfrm>
          <a:prstGeom prst="line">
            <a:avLst/>
          </a:prstGeom>
          <a:noFill/>
          <a:ln w="12700">
            <a:solidFill>
              <a:schemeClr val="tx1"/>
            </a:solidFill>
            <a:round/>
            <a:headEnd/>
            <a:tailEnd type="triangle" w="med" len="med"/>
          </a:ln>
        </p:spPr>
        <p:txBody>
          <a:bodyPr/>
          <a:lstStyle/>
          <a:p>
            <a:endParaRPr lang="fr-FR"/>
          </a:p>
        </p:txBody>
      </p:sp>
      <p:sp>
        <p:nvSpPr>
          <p:cNvPr id="17434" name="Text Box 44"/>
          <p:cNvSpPr txBox="1">
            <a:spLocks noChangeArrowheads="1"/>
          </p:cNvSpPr>
          <p:nvPr/>
        </p:nvSpPr>
        <p:spPr bwMode="auto">
          <a:xfrm>
            <a:off x="4356100" y="115888"/>
            <a:ext cx="936625" cy="523875"/>
          </a:xfrm>
          <a:prstGeom prst="rect">
            <a:avLst/>
          </a:prstGeom>
          <a:solidFill>
            <a:srgbClr val="FFFF00"/>
          </a:solidFill>
          <a:ln w="57150">
            <a:solidFill>
              <a:srgbClr val="FF3300"/>
            </a:solidFill>
            <a:miter lim="800000"/>
            <a:headEnd/>
            <a:tailEnd/>
          </a:ln>
        </p:spPr>
        <p:txBody>
          <a:bodyPr>
            <a:spAutoFit/>
          </a:bodyPr>
          <a:lstStyle/>
          <a:p>
            <a:r>
              <a:rPr lang="en-US" sz="2800">
                <a:latin typeface="Symbol" pitchFamily="18" charset="2"/>
              </a:rPr>
              <a:t>D</a:t>
            </a:r>
            <a:r>
              <a:rPr lang="en-US" sz="2800"/>
              <a:t>m</a:t>
            </a:r>
            <a:r>
              <a:rPr lang="en-US" sz="2800" baseline="-25000"/>
              <a:t>s</a:t>
            </a:r>
            <a:endParaRPr lang="fr-FR" sz="2800" baseline="-25000"/>
          </a:p>
        </p:txBody>
      </p:sp>
      <p:sp>
        <p:nvSpPr>
          <p:cNvPr id="17435" name="Text Box 47"/>
          <p:cNvSpPr txBox="1">
            <a:spLocks noChangeArrowheads="1"/>
          </p:cNvSpPr>
          <p:nvPr/>
        </p:nvSpPr>
        <p:spPr bwMode="auto">
          <a:xfrm>
            <a:off x="4725988" y="3671888"/>
            <a:ext cx="412750" cy="339725"/>
          </a:xfrm>
          <a:prstGeom prst="rect">
            <a:avLst/>
          </a:prstGeom>
          <a:noFill/>
          <a:ln w="9525">
            <a:noFill/>
            <a:miter lim="800000"/>
            <a:headEnd/>
            <a:tailEnd/>
          </a:ln>
        </p:spPr>
        <p:txBody>
          <a:bodyPr wrap="none">
            <a:spAutoFit/>
          </a:bodyPr>
          <a:lstStyle/>
          <a:p>
            <a:r>
              <a:rPr lang="en-US" sz="1600"/>
              <a:t>10</a:t>
            </a:r>
            <a:endParaRPr lang="fr-FR" sz="1600"/>
          </a:p>
        </p:txBody>
      </p:sp>
      <p:sp>
        <p:nvSpPr>
          <p:cNvPr id="17436" name="AutoShape 49"/>
          <p:cNvSpPr>
            <a:spLocks/>
          </p:cNvSpPr>
          <p:nvPr/>
        </p:nvSpPr>
        <p:spPr bwMode="auto">
          <a:xfrm rot="-5400000">
            <a:off x="2728913" y="2762250"/>
            <a:ext cx="287338" cy="2484437"/>
          </a:xfrm>
          <a:prstGeom prst="leftBrace">
            <a:avLst>
              <a:gd name="adj1" fmla="val 76777"/>
              <a:gd name="adj2" fmla="val 50000"/>
            </a:avLst>
          </a:prstGeom>
          <a:noFill/>
          <a:ln w="9525">
            <a:solidFill>
              <a:schemeClr val="tx1"/>
            </a:solidFill>
            <a:round/>
            <a:headEnd/>
            <a:tailEnd/>
          </a:ln>
        </p:spPr>
        <p:txBody>
          <a:bodyPr wrap="none" anchor="ctr"/>
          <a:lstStyle/>
          <a:p>
            <a:endParaRPr lang="fr-FR" sz="2000"/>
          </a:p>
        </p:txBody>
      </p:sp>
      <p:sp>
        <p:nvSpPr>
          <p:cNvPr id="17437" name="Text Box 50"/>
          <p:cNvSpPr txBox="1">
            <a:spLocks noChangeArrowheads="1"/>
          </p:cNvSpPr>
          <p:nvPr/>
        </p:nvSpPr>
        <p:spPr bwMode="auto">
          <a:xfrm>
            <a:off x="2058988" y="4103688"/>
            <a:ext cx="1762125" cy="369887"/>
          </a:xfrm>
          <a:prstGeom prst="rect">
            <a:avLst/>
          </a:prstGeom>
          <a:noFill/>
          <a:ln w="9525">
            <a:noFill/>
            <a:miter lim="800000"/>
            <a:headEnd/>
            <a:tailEnd/>
          </a:ln>
        </p:spPr>
        <p:txBody>
          <a:bodyPr wrap="none">
            <a:spAutoFit/>
          </a:bodyPr>
          <a:lstStyle/>
          <a:p>
            <a:r>
              <a:rPr lang="en-US"/>
              <a:t>Prediction “era”</a:t>
            </a:r>
            <a:endParaRPr lang="fr-FR"/>
          </a:p>
        </p:txBody>
      </p:sp>
      <p:sp>
        <p:nvSpPr>
          <p:cNvPr id="17438" name="AutoShape 51"/>
          <p:cNvSpPr>
            <a:spLocks/>
          </p:cNvSpPr>
          <p:nvPr/>
        </p:nvSpPr>
        <p:spPr bwMode="auto">
          <a:xfrm rot="-5400000">
            <a:off x="4668838" y="3338513"/>
            <a:ext cx="287337" cy="1271587"/>
          </a:xfrm>
          <a:prstGeom prst="leftBrace">
            <a:avLst>
              <a:gd name="adj1" fmla="val 39296"/>
              <a:gd name="adj2" fmla="val 50000"/>
            </a:avLst>
          </a:prstGeom>
          <a:noFill/>
          <a:ln w="9525">
            <a:solidFill>
              <a:schemeClr val="tx1"/>
            </a:solidFill>
            <a:round/>
            <a:headEnd/>
            <a:tailEnd/>
          </a:ln>
        </p:spPr>
        <p:txBody>
          <a:bodyPr wrap="none" anchor="ctr"/>
          <a:lstStyle/>
          <a:p>
            <a:endParaRPr lang="fr-FR" sz="2000"/>
          </a:p>
        </p:txBody>
      </p:sp>
      <p:sp>
        <p:nvSpPr>
          <p:cNvPr id="17439" name="Text Box 52"/>
          <p:cNvSpPr txBox="1">
            <a:spLocks noChangeArrowheads="1"/>
          </p:cNvSpPr>
          <p:nvPr/>
        </p:nvSpPr>
        <p:spPr bwMode="auto">
          <a:xfrm>
            <a:off x="3846513" y="4108450"/>
            <a:ext cx="1812925" cy="369888"/>
          </a:xfrm>
          <a:prstGeom prst="rect">
            <a:avLst/>
          </a:prstGeom>
          <a:noFill/>
          <a:ln w="9525">
            <a:noFill/>
            <a:miter lim="800000"/>
            <a:headEnd/>
            <a:tailEnd/>
          </a:ln>
        </p:spPr>
        <p:txBody>
          <a:bodyPr wrap="none">
            <a:spAutoFit/>
          </a:bodyPr>
          <a:lstStyle/>
          <a:p>
            <a:r>
              <a:rPr lang="en-US"/>
              <a:t>Monitoring “era”</a:t>
            </a:r>
            <a:endParaRPr lang="fr-FR"/>
          </a:p>
        </p:txBody>
      </p:sp>
      <p:sp>
        <p:nvSpPr>
          <p:cNvPr id="48" name="Rectangle 13"/>
          <p:cNvSpPr>
            <a:spLocks noChangeArrowheads="1"/>
          </p:cNvSpPr>
          <p:nvPr/>
        </p:nvSpPr>
        <p:spPr bwMode="auto">
          <a:xfrm>
            <a:off x="5653088" y="-26988"/>
            <a:ext cx="3455987" cy="3886201"/>
          </a:xfrm>
          <a:prstGeom prst="rect">
            <a:avLst/>
          </a:prstGeom>
          <a:noFill/>
          <a:ln w="28575">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heckerboard(across)">
                                      <p:cBhvr>
                                        <p:cTn id="16" dur="500"/>
                                        <p:tgtEl>
                                          <p:spTgt spid="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heckerboard(across)">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40" grpId="0"/>
      <p:bldP spid="41"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Espace réservé du numéro de diapositive 3"/>
          <p:cNvSpPr>
            <a:spLocks noGrp="1"/>
          </p:cNvSpPr>
          <p:nvPr>
            <p:ph type="sldNum" sz="quarter" idx="12"/>
          </p:nvPr>
        </p:nvSpPr>
        <p:spPr>
          <a:noFill/>
        </p:spPr>
        <p:txBody>
          <a:bodyPr/>
          <a:lstStyle/>
          <a:p>
            <a:fld id="{3B8CF511-C7C1-4891-AE2B-8C6E4E8156CE}" type="slidenum">
              <a:rPr lang="en-US" smtClean="0">
                <a:latin typeface="Arial" charset="0"/>
              </a:rPr>
              <a:pPr/>
              <a:t>12</a:t>
            </a:fld>
            <a:endParaRPr lang="en-US" smtClean="0">
              <a:latin typeface="Arial" charset="0"/>
            </a:endParaRPr>
          </a:p>
        </p:txBody>
      </p:sp>
      <p:pic>
        <p:nvPicPr>
          <p:cNvPr id="2053" name="Picture 80" descr="DeltaMsRhoEta"/>
          <p:cNvPicPr>
            <a:picLocks noChangeAspect="1" noChangeArrowheads="1"/>
          </p:cNvPicPr>
          <p:nvPr/>
        </p:nvPicPr>
        <p:blipFill>
          <a:blip r:embed="rId3" cstate="print"/>
          <a:srcRect/>
          <a:stretch>
            <a:fillRect/>
          </a:stretch>
        </p:blipFill>
        <p:spPr bwMode="auto">
          <a:xfrm>
            <a:off x="899592" y="549275"/>
            <a:ext cx="2735262" cy="2735263"/>
          </a:xfrm>
          <a:prstGeom prst="rect">
            <a:avLst/>
          </a:prstGeom>
          <a:noFill/>
          <a:ln w="9525">
            <a:noFill/>
            <a:miter lim="800000"/>
            <a:headEnd/>
            <a:tailEnd/>
          </a:ln>
        </p:spPr>
      </p:pic>
      <p:pic>
        <p:nvPicPr>
          <p:cNvPr id="2054" name="Picture 79" descr="DeltaMdRhoEta"/>
          <p:cNvPicPr>
            <a:picLocks noChangeAspect="1" noChangeArrowheads="1"/>
          </p:cNvPicPr>
          <p:nvPr/>
        </p:nvPicPr>
        <p:blipFill>
          <a:blip r:embed="rId4" cstate="print"/>
          <a:srcRect/>
          <a:stretch>
            <a:fillRect/>
          </a:stretch>
        </p:blipFill>
        <p:spPr bwMode="auto">
          <a:xfrm>
            <a:off x="5645794" y="476250"/>
            <a:ext cx="2814638" cy="2816225"/>
          </a:xfrm>
          <a:prstGeom prst="rect">
            <a:avLst/>
          </a:prstGeom>
          <a:noFill/>
          <a:ln w="9525">
            <a:noFill/>
            <a:miter lim="800000"/>
            <a:headEnd/>
            <a:tailEnd/>
          </a:ln>
        </p:spPr>
      </p:pic>
      <p:sp>
        <p:nvSpPr>
          <p:cNvPr id="2055" name="Text Box 31"/>
          <p:cNvSpPr txBox="1">
            <a:spLocks noChangeArrowheads="1"/>
          </p:cNvSpPr>
          <p:nvPr/>
        </p:nvSpPr>
        <p:spPr bwMode="auto">
          <a:xfrm>
            <a:off x="179388" y="6021388"/>
            <a:ext cx="8353425" cy="646112"/>
          </a:xfrm>
          <a:prstGeom prst="rect">
            <a:avLst/>
          </a:prstGeom>
          <a:solidFill>
            <a:srgbClr val="00B0F0"/>
          </a:solidFill>
          <a:ln w="57150">
            <a:solidFill>
              <a:srgbClr val="00B050"/>
            </a:solidFill>
            <a:miter lim="800000"/>
            <a:headEnd/>
            <a:tailEnd/>
          </a:ln>
        </p:spPr>
        <p:txBody>
          <a:bodyPr>
            <a:spAutoFit/>
          </a:bodyPr>
          <a:lstStyle/>
          <a:p>
            <a:r>
              <a:rPr lang="en-US"/>
              <a:t>Message : very stringent test of the SM, perfect compatibility. Improving Lattice    </a:t>
            </a:r>
          </a:p>
          <a:p>
            <a:r>
              <a:rPr lang="en-US"/>
              <a:t>                  calculations would have important impact.</a:t>
            </a:r>
          </a:p>
        </p:txBody>
      </p:sp>
      <p:cxnSp>
        <p:nvCxnSpPr>
          <p:cNvPr id="80" name="Connecteur droit avec flèche 79"/>
          <p:cNvCxnSpPr/>
          <p:nvPr/>
        </p:nvCxnSpPr>
        <p:spPr>
          <a:xfrm>
            <a:off x="6804669" y="1125538"/>
            <a:ext cx="431800" cy="2873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rot="10800000">
            <a:off x="7380932" y="1484313"/>
            <a:ext cx="368300" cy="22542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1907654" y="1306513"/>
            <a:ext cx="431800" cy="28892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10800000">
            <a:off x="2528367" y="1704975"/>
            <a:ext cx="368300" cy="22383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60" name="Text Box 44"/>
          <p:cNvSpPr txBox="1">
            <a:spLocks noChangeArrowheads="1"/>
          </p:cNvSpPr>
          <p:nvPr/>
        </p:nvSpPr>
        <p:spPr bwMode="auto">
          <a:xfrm>
            <a:off x="1763192" y="188913"/>
            <a:ext cx="863600" cy="523875"/>
          </a:xfrm>
          <a:prstGeom prst="rect">
            <a:avLst/>
          </a:prstGeom>
          <a:solidFill>
            <a:srgbClr val="FFFF00"/>
          </a:solidFill>
          <a:ln w="57150">
            <a:solidFill>
              <a:srgbClr val="FF3300"/>
            </a:solidFill>
            <a:miter lim="800000"/>
            <a:headEnd/>
            <a:tailEnd/>
          </a:ln>
        </p:spPr>
        <p:txBody>
          <a:bodyPr>
            <a:spAutoFit/>
          </a:bodyPr>
          <a:lstStyle/>
          <a:p>
            <a:r>
              <a:rPr lang="en-US" sz="2800">
                <a:latin typeface="Symbol" pitchFamily="18" charset="2"/>
              </a:rPr>
              <a:t>D</a:t>
            </a:r>
            <a:r>
              <a:rPr lang="en-US" sz="2800"/>
              <a:t>m</a:t>
            </a:r>
            <a:r>
              <a:rPr lang="en-US" sz="2800" baseline="-25000"/>
              <a:t>s</a:t>
            </a:r>
            <a:endParaRPr lang="fr-FR" sz="2800" baseline="-25000"/>
          </a:p>
        </p:txBody>
      </p:sp>
      <p:sp>
        <p:nvSpPr>
          <p:cNvPr id="2061" name="Text Box 44"/>
          <p:cNvSpPr txBox="1">
            <a:spLocks noChangeArrowheads="1"/>
          </p:cNvSpPr>
          <p:nvPr/>
        </p:nvSpPr>
        <p:spPr bwMode="auto">
          <a:xfrm>
            <a:off x="6541144" y="188913"/>
            <a:ext cx="863600" cy="523875"/>
          </a:xfrm>
          <a:prstGeom prst="rect">
            <a:avLst/>
          </a:prstGeom>
          <a:solidFill>
            <a:srgbClr val="FFFF00"/>
          </a:solidFill>
          <a:ln w="57150">
            <a:solidFill>
              <a:srgbClr val="FF3300"/>
            </a:solidFill>
            <a:miter lim="800000"/>
            <a:headEnd/>
            <a:tailEnd/>
          </a:ln>
        </p:spPr>
        <p:txBody>
          <a:bodyPr>
            <a:spAutoFit/>
          </a:bodyPr>
          <a:lstStyle/>
          <a:p>
            <a:r>
              <a:rPr lang="en-US" sz="2800">
                <a:latin typeface="Symbol" pitchFamily="18" charset="2"/>
              </a:rPr>
              <a:t>D</a:t>
            </a:r>
            <a:r>
              <a:rPr lang="en-US" sz="2800"/>
              <a:t>m</a:t>
            </a:r>
            <a:r>
              <a:rPr lang="en-US" sz="2800" baseline="-25000"/>
              <a:t>d</a:t>
            </a:r>
            <a:endParaRPr lang="fr-FR" sz="2800" baseline="-25000"/>
          </a:p>
        </p:txBody>
      </p:sp>
      <p:graphicFrame>
        <p:nvGraphicFramePr>
          <p:cNvPr id="2051" name="Object 3"/>
          <p:cNvGraphicFramePr>
            <a:graphicFrameLocks noChangeAspect="1"/>
          </p:cNvGraphicFramePr>
          <p:nvPr/>
        </p:nvGraphicFramePr>
        <p:xfrm>
          <a:off x="2699792" y="3574256"/>
          <a:ext cx="3671888" cy="2159000"/>
        </p:xfrm>
        <a:graphic>
          <a:graphicData uri="http://schemas.openxmlformats.org/presentationml/2006/ole">
            <p:oleObj spid="_x0000_s2051" name="Equation" r:id="rId5" imgW="2171520" imgH="1282680" progId="Equation.DSMT4">
              <p:embed/>
            </p:oleObj>
          </a:graphicData>
        </a:graphic>
      </p:graphicFrame>
      <p:sp>
        <p:nvSpPr>
          <p:cNvPr id="105" name="Ellipse 104"/>
          <p:cNvSpPr/>
          <p:nvPr/>
        </p:nvSpPr>
        <p:spPr>
          <a:xfrm>
            <a:off x="3852317" y="3574256"/>
            <a:ext cx="287338" cy="5032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6" name="Ellipse 105"/>
          <p:cNvSpPr/>
          <p:nvPr/>
        </p:nvSpPr>
        <p:spPr>
          <a:xfrm>
            <a:off x="3795167" y="3528218"/>
            <a:ext cx="36036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p:cNvSpPr/>
          <p:nvPr/>
        </p:nvSpPr>
        <p:spPr>
          <a:xfrm>
            <a:off x="4128542" y="3536156"/>
            <a:ext cx="360363"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p:cNvSpPr/>
          <p:nvPr/>
        </p:nvSpPr>
        <p:spPr>
          <a:xfrm>
            <a:off x="4776242" y="3861593"/>
            <a:ext cx="431800"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p:cNvSpPr/>
          <p:nvPr/>
        </p:nvSpPr>
        <p:spPr>
          <a:xfrm>
            <a:off x="5519192" y="3933031"/>
            <a:ext cx="431800" cy="1081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ZoneTexte 19"/>
          <p:cNvSpPr txBox="1"/>
          <p:nvPr/>
        </p:nvSpPr>
        <p:spPr>
          <a:xfrm>
            <a:off x="3538914" y="1700808"/>
            <a:ext cx="2185214" cy="646331"/>
          </a:xfrm>
          <a:prstGeom prst="rect">
            <a:avLst/>
          </a:prstGeom>
          <a:noFill/>
        </p:spPr>
        <p:txBody>
          <a:bodyPr wrap="none" rtlCol="0">
            <a:spAutoFit/>
          </a:bodyPr>
          <a:lstStyle/>
          <a:p>
            <a:pPr algn="ctr"/>
            <a:r>
              <a:rPr lang="en-US" dirty="0" smtClean="0"/>
              <a:t>Dominated by </a:t>
            </a:r>
            <a:r>
              <a:rPr lang="en-US" dirty="0" err="1" smtClean="0"/>
              <a:t>theo</a:t>
            </a:r>
            <a:r>
              <a:rPr lang="en-US" dirty="0" smtClean="0"/>
              <a:t>.</a:t>
            </a:r>
          </a:p>
          <a:p>
            <a:pPr algn="ctr"/>
            <a:r>
              <a:rPr lang="en-US" dirty="0" smtClean="0"/>
              <a:t>error</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2"/>
          <p:cNvSpPr txBox="1">
            <a:spLocks noChangeArrowheads="1"/>
          </p:cNvSpPr>
          <p:nvPr/>
        </p:nvSpPr>
        <p:spPr bwMode="auto">
          <a:xfrm>
            <a:off x="107950" y="115888"/>
            <a:ext cx="3024188" cy="646112"/>
          </a:xfrm>
          <a:prstGeom prst="rect">
            <a:avLst/>
          </a:prstGeom>
          <a:solidFill>
            <a:srgbClr val="FFFF00"/>
          </a:solidFill>
          <a:ln w="57150">
            <a:solidFill>
              <a:srgbClr val="FF3300"/>
            </a:solidFill>
            <a:miter lim="800000"/>
            <a:headEnd/>
            <a:tailEnd/>
          </a:ln>
        </p:spPr>
        <p:txBody>
          <a:bodyPr>
            <a:spAutoFit/>
          </a:bodyPr>
          <a:lstStyle/>
          <a:p>
            <a:r>
              <a:rPr lang="en-US" sz="2800">
                <a:latin typeface="Symbol" pitchFamily="18" charset="2"/>
              </a:rPr>
              <a:t>b</a:t>
            </a:r>
            <a:r>
              <a:rPr lang="en-US" sz="3600">
                <a:latin typeface="Symbol" pitchFamily="18" charset="2"/>
              </a:rPr>
              <a:t>  </a:t>
            </a:r>
            <a:r>
              <a:rPr lang="en-GB">
                <a:solidFill>
                  <a:srgbClr val="000000"/>
                </a:solidFill>
              </a:rPr>
              <a:t>from </a:t>
            </a:r>
            <a:r>
              <a:rPr lang="en-US"/>
              <a:t>b</a:t>
            </a:r>
            <a:r>
              <a:rPr lang="en-US">
                <a:sym typeface="Wingdings" pitchFamily="2" charset="2"/>
              </a:rPr>
              <a:t>ccs  transitions</a:t>
            </a:r>
            <a:endParaRPr lang="en-GB">
              <a:solidFill>
                <a:srgbClr val="000000"/>
              </a:solidFill>
            </a:endParaRPr>
          </a:p>
        </p:txBody>
      </p:sp>
      <p:pic>
        <p:nvPicPr>
          <p:cNvPr id="18435" name="Picture 25"/>
          <p:cNvPicPr>
            <a:picLocks noChangeAspect="1" noChangeArrowheads="1"/>
          </p:cNvPicPr>
          <p:nvPr/>
        </p:nvPicPr>
        <p:blipFill>
          <a:blip r:embed="rId2" cstate="print"/>
          <a:srcRect/>
          <a:stretch>
            <a:fillRect/>
          </a:stretch>
        </p:blipFill>
        <p:spPr bwMode="auto">
          <a:xfrm>
            <a:off x="539750" y="1498600"/>
            <a:ext cx="3851275" cy="3730625"/>
          </a:xfrm>
          <a:prstGeom prst="rect">
            <a:avLst/>
          </a:prstGeom>
          <a:noFill/>
          <a:ln w="76200">
            <a:solidFill>
              <a:srgbClr val="FFFF66"/>
            </a:solidFill>
            <a:miter lim="800000"/>
            <a:headEnd/>
            <a:tailEnd/>
          </a:ln>
        </p:spPr>
      </p:pic>
      <p:sp>
        <p:nvSpPr>
          <p:cNvPr id="18436" name="Text Box 27"/>
          <p:cNvSpPr txBox="1">
            <a:spLocks noChangeArrowheads="1"/>
          </p:cNvSpPr>
          <p:nvPr/>
        </p:nvSpPr>
        <p:spPr bwMode="auto">
          <a:xfrm>
            <a:off x="5541963" y="4252913"/>
            <a:ext cx="2041525" cy="400050"/>
          </a:xfrm>
          <a:prstGeom prst="rect">
            <a:avLst/>
          </a:prstGeom>
          <a:solidFill>
            <a:srgbClr val="FFFF99"/>
          </a:solidFill>
          <a:ln w="9525">
            <a:noFill/>
            <a:miter lim="800000"/>
            <a:headEnd/>
            <a:tailEnd/>
          </a:ln>
        </p:spPr>
        <p:txBody>
          <a:bodyPr wrap="none">
            <a:spAutoFit/>
          </a:bodyPr>
          <a:lstStyle/>
          <a:p>
            <a:r>
              <a:rPr lang="en-US" sz="2000"/>
              <a:t>+2.2</a:t>
            </a:r>
            <a:r>
              <a:rPr lang="en-US" sz="2000">
                <a:latin typeface="Symbol" pitchFamily="18" charset="2"/>
              </a:rPr>
              <a:t>s</a:t>
            </a:r>
            <a:r>
              <a:rPr lang="en-US" sz="2000"/>
              <a:t> deviation*</a:t>
            </a:r>
            <a:endParaRPr lang="fr-FR" sz="2000"/>
          </a:p>
        </p:txBody>
      </p:sp>
      <p:sp>
        <p:nvSpPr>
          <p:cNvPr id="8" name="Text Box 28"/>
          <p:cNvSpPr txBox="1">
            <a:spLocks noChangeArrowheads="1"/>
          </p:cNvSpPr>
          <p:nvPr/>
        </p:nvSpPr>
        <p:spPr bwMode="auto">
          <a:xfrm>
            <a:off x="0" y="5229225"/>
            <a:ext cx="6011863" cy="584200"/>
          </a:xfrm>
          <a:prstGeom prst="rect">
            <a:avLst/>
          </a:prstGeom>
          <a:noFill/>
          <a:ln w="9525">
            <a:noFill/>
            <a:miter lim="800000"/>
            <a:headEnd/>
            <a:tailEnd/>
          </a:ln>
          <a:effectLst/>
        </p:spPr>
        <p:txBody>
          <a:bodyPr>
            <a:spAutoFit/>
          </a:bodyPr>
          <a:lstStyle/>
          <a:p>
            <a:pPr>
              <a:defRPr/>
            </a:pPr>
            <a:r>
              <a:rPr lang="en-US" sz="1600" dirty="0"/>
              <a:t>    *The theoretical error on the sin2</a:t>
            </a:r>
            <a:r>
              <a:rPr lang="en-US" sz="1600" dirty="0">
                <a:latin typeface="Symbol" pitchFamily="18" charset="2"/>
              </a:rPr>
              <a:t>b </a:t>
            </a:r>
            <a:r>
              <a:rPr lang="en-US" sz="1600" dirty="0">
                <a:latin typeface="+mj-lt"/>
              </a:rPr>
              <a:t>is considered as in CPS </a:t>
            </a:r>
          </a:p>
          <a:p>
            <a:pPr>
              <a:defRPr/>
            </a:pPr>
            <a:r>
              <a:rPr lang="en-US" sz="1600" dirty="0">
                <a:latin typeface="+mj-lt"/>
              </a:rPr>
              <a:t>the disagreement  decreases If FFJM approach is used </a:t>
            </a:r>
            <a:r>
              <a:rPr lang="en-US" sz="1600" dirty="0">
                <a:latin typeface="+mj-lt"/>
                <a:sym typeface="Wingdings" pitchFamily="2" charset="2"/>
              </a:rPr>
              <a:t> 1.</a:t>
            </a:r>
            <a:r>
              <a:rPr lang="en-US" sz="1600" dirty="0">
                <a:latin typeface="Symbol" pitchFamily="18" charset="2"/>
                <a:sym typeface="Wingdings" pitchFamily="2" charset="2"/>
              </a:rPr>
              <a:t>6s) </a:t>
            </a:r>
            <a:endParaRPr lang="fr-FR" sz="1600" dirty="0"/>
          </a:p>
        </p:txBody>
      </p:sp>
      <p:sp>
        <p:nvSpPr>
          <p:cNvPr id="18438" name="Rectangle 31"/>
          <p:cNvSpPr>
            <a:spLocks noChangeArrowheads="1"/>
          </p:cNvSpPr>
          <p:nvPr/>
        </p:nvSpPr>
        <p:spPr bwMode="auto">
          <a:xfrm>
            <a:off x="4606925" y="2668588"/>
            <a:ext cx="3633788" cy="688975"/>
          </a:xfrm>
          <a:prstGeom prst="rect">
            <a:avLst/>
          </a:prstGeom>
          <a:noFill/>
          <a:ln w="9525">
            <a:noFill/>
            <a:miter lim="800000"/>
            <a:headEnd/>
            <a:tailEnd/>
          </a:ln>
        </p:spPr>
        <p:txBody>
          <a:bodyPr>
            <a:spAutoFit/>
          </a:bodyPr>
          <a:lstStyle/>
          <a:p>
            <a:pPr algn="ctr">
              <a:lnSpc>
                <a:spcPct val="97000"/>
              </a:lnSpc>
              <a:buClr>
                <a:srgbClr val="000000"/>
              </a:buClr>
              <a:buSzPct val="45000"/>
              <a:buFont typeface="StarSymbol" charset="0"/>
              <a:buNone/>
            </a:pPr>
            <a:r>
              <a:rPr lang="en-GB" sz="2000">
                <a:solidFill>
                  <a:srgbClr val="000000"/>
                </a:solidFill>
              </a:rPr>
              <a:t>sin2</a:t>
            </a:r>
            <a:r>
              <a:rPr lang="en-GB" sz="2000">
                <a:solidFill>
                  <a:srgbClr val="000000"/>
                </a:solidFill>
                <a:latin typeface="Symbol" pitchFamily="18" charset="2"/>
              </a:rPr>
              <a:t>b</a:t>
            </a:r>
            <a:r>
              <a:rPr lang="en-GB" sz="2000">
                <a:solidFill>
                  <a:srgbClr val="000000"/>
                </a:solidFill>
              </a:rPr>
              <a:t>=</a:t>
            </a:r>
            <a:r>
              <a:rPr lang="fr-FR" sz="2000"/>
              <a:t>0.654 ± 0.026 </a:t>
            </a:r>
            <a:endParaRPr lang="en-GB" sz="2000">
              <a:solidFill>
                <a:srgbClr val="000000"/>
              </a:solidFill>
            </a:endParaRPr>
          </a:p>
          <a:p>
            <a:pPr algn="ctr">
              <a:lnSpc>
                <a:spcPct val="97000"/>
              </a:lnSpc>
              <a:buClr>
                <a:srgbClr val="000000"/>
              </a:buClr>
              <a:buSzPct val="45000"/>
              <a:buFont typeface="StarSymbol" charset="0"/>
              <a:buNone/>
            </a:pPr>
            <a:r>
              <a:rPr lang="en-GB" sz="2000">
                <a:solidFill>
                  <a:srgbClr val="000000"/>
                </a:solidFill>
              </a:rPr>
              <a:t>From direct measurement</a:t>
            </a:r>
            <a:endParaRPr lang="fr-FR" sz="2000">
              <a:solidFill>
                <a:srgbClr val="000000"/>
              </a:solidFill>
            </a:endParaRPr>
          </a:p>
        </p:txBody>
      </p:sp>
      <p:sp>
        <p:nvSpPr>
          <p:cNvPr id="18439" name="Rectangle 33"/>
          <p:cNvSpPr>
            <a:spLocks noChangeArrowheads="1"/>
          </p:cNvSpPr>
          <p:nvPr/>
        </p:nvSpPr>
        <p:spPr bwMode="auto">
          <a:xfrm>
            <a:off x="4572000" y="3419475"/>
            <a:ext cx="3633788" cy="688975"/>
          </a:xfrm>
          <a:prstGeom prst="rect">
            <a:avLst/>
          </a:prstGeom>
          <a:noFill/>
          <a:ln w="9525">
            <a:noFill/>
            <a:miter lim="800000"/>
            <a:headEnd/>
            <a:tailEnd/>
          </a:ln>
        </p:spPr>
        <p:txBody>
          <a:bodyPr>
            <a:spAutoFit/>
          </a:bodyPr>
          <a:lstStyle/>
          <a:p>
            <a:pPr algn="ctr">
              <a:lnSpc>
                <a:spcPct val="97000"/>
              </a:lnSpc>
              <a:buClr>
                <a:srgbClr val="000000"/>
              </a:buClr>
              <a:buSzPct val="45000"/>
              <a:buFont typeface="StarSymbol" charset="0"/>
              <a:buNone/>
            </a:pPr>
            <a:r>
              <a:rPr lang="en-GB" sz="2000">
                <a:solidFill>
                  <a:srgbClr val="000000"/>
                </a:solidFill>
              </a:rPr>
              <a:t>sin2</a:t>
            </a:r>
            <a:r>
              <a:rPr lang="en-GB" sz="2000">
                <a:solidFill>
                  <a:srgbClr val="000000"/>
                </a:solidFill>
                <a:latin typeface="Symbol" pitchFamily="18" charset="2"/>
              </a:rPr>
              <a:t>b</a:t>
            </a:r>
            <a:r>
              <a:rPr lang="en-GB" sz="2000">
                <a:solidFill>
                  <a:srgbClr val="000000"/>
                </a:solidFill>
              </a:rPr>
              <a:t> =</a:t>
            </a:r>
            <a:r>
              <a:rPr lang="fr-FR" sz="2000"/>
              <a:t>0.771 ± 0.036 </a:t>
            </a:r>
            <a:endParaRPr lang="en-GB" sz="2000">
              <a:solidFill>
                <a:srgbClr val="000000"/>
              </a:solidFill>
            </a:endParaRPr>
          </a:p>
          <a:p>
            <a:pPr algn="ctr">
              <a:lnSpc>
                <a:spcPct val="97000"/>
              </a:lnSpc>
              <a:buClr>
                <a:srgbClr val="000000"/>
              </a:buClr>
              <a:buSzPct val="45000"/>
              <a:buFont typeface="StarSymbol" charset="0"/>
              <a:buNone/>
            </a:pPr>
            <a:r>
              <a:rPr lang="en-GB" sz="2000">
                <a:solidFill>
                  <a:srgbClr val="000000"/>
                </a:solidFill>
              </a:rPr>
              <a:t>from indirect determination</a:t>
            </a:r>
            <a:endParaRPr lang="fr-FR" sz="2000">
              <a:solidFill>
                <a:srgbClr val="000000"/>
              </a:solidFill>
            </a:endParaRPr>
          </a:p>
        </p:txBody>
      </p:sp>
      <p:pic>
        <p:nvPicPr>
          <p:cNvPr id="18440" name="Picture 10" descr="http://www.slac.stanford.edu/xorg/hfag/triangle/summer2010/plots/phi1_rhoBar_etaBar_wp.png"/>
          <p:cNvPicPr>
            <a:picLocks noChangeAspect="1" noChangeArrowheads="1"/>
          </p:cNvPicPr>
          <p:nvPr/>
        </p:nvPicPr>
        <p:blipFill>
          <a:blip r:embed="rId3" cstate="print"/>
          <a:srcRect/>
          <a:stretch>
            <a:fillRect/>
          </a:stretch>
        </p:blipFill>
        <p:spPr bwMode="auto">
          <a:xfrm>
            <a:off x="6156325" y="-171450"/>
            <a:ext cx="2779713" cy="2779713"/>
          </a:xfrm>
          <a:prstGeom prst="rect">
            <a:avLst/>
          </a:prstGeom>
          <a:noFill/>
          <a:ln w="9525">
            <a:noFill/>
            <a:miter lim="800000"/>
            <a:headEnd/>
            <a:tailEnd/>
          </a:ln>
        </p:spPr>
      </p:pic>
      <p:sp>
        <p:nvSpPr>
          <p:cNvPr id="10" name="Rectangle 31"/>
          <p:cNvSpPr>
            <a:spLocks noChangeArrowheads="1"/>
          </p:cNvSpPr>
          <p:nvPr/>
        </p:nvSpPr>
        <p:spPr bwMode="auto">
          <a:xfrm>
            <a:off x="3348038" y="692150"/>
            <a:ext cx="2952750" cy="690563"/>
          </a:xfrm>
          <a:prstGeom prst="rect">
            <a:avLst/>
          </a:prstGeom>
          <a:noFill/>
          <a:ln w="9525">
            <a:noFill/>
            <a:miter lim="800000"/>
            <a:headEnd/>
            <a:tailEnd/>
          </a:ln>
        </p:spPr>
        <p:txBody>
          <a:bodyPr>
            <a:spAutoFit/>
          </a:bodyPr>
          <a:lstStyle/>
          <a:p>
            <a:pPr algn="ctr">
              <a:lnSpc>
                <a:spcPct val="97000"/>
              </a:lnSpc>
              <a:buClr>
                <a:srgbClr val="000000"/>
              </a:buClr>
              <a:buSzPct val="45000"/>
              <a:buFont typeface="StarSymbol" charset="0"/>
              <a:buNone/>
              <a:defRPr/>
            </a:pPr>
            <a:r>
              <a:rPr lang="en-GB" sz="2000" dirty="0">
                <a:solidFill>
                  <a:srgbClr val="000000"/>
                </a:solidFill>
                <a:latin typeface="+mj-lt"/>
              </a:rPr>
              <a:t>The precision era :</a:t>
            </a:r>
          </a:p>
          <a:p>
            <a:pPr algn="ctr">
              <a:lnSpc>
                <a:spcPct val="97000"/>
              </a:lnSpc>
              <a:buClr>
                <a:srgbClr val="000000"/>
              </a:buClr>
              <a:buSzPct val="45000"/>
              <a:buFont typeface="StarSymbol" charset="0"/>
              <a:buNone/>
              <a:defRPr/>
            </a:pPr>
            <a:r>
              <a:rPr lang="en-GB" sz="2000" dirty="0">
                <a:solidFill>
                  <a:srgbClr val="000000"/>
                </a:solidFill>
                <a:latin typeface="Symbol" pitchFamily="18" charset="2"/>
              </a:rPr>
              <a:t>b</a:t>
            </a:r>
            <a:r>
              <a:rPr lang="en-GB" sz="2000" dirty="0">
                <a:solidFill>
                  <a:srgbClr val="000000"/>
                </a:solidFill>
              </a:rPr>
              <a:t>=(</a:t>
            </a:r>
            <a:r>
              <a:rPr lang="fr-FR" sz="2000" dirty="0"/>
              <a:t>21.1 ± 0.9)o (~4%) </a:t>
            </a:r>
            <a:endParaRPr lang="en-GB" sz="2000" dirty="0">
              <a:solidFill>
                <a:srgbClr val="000000"/>
              </a:solidFill>
            </a:endParaRPr>
          </a:p>
        </p:txBody>
      </p:sp>
      <p:sp>
        <p:nvSpPr>
          <p:cNvPr id="18442" name="Text Box 31"/>
          <p:cNvSpPr txBox="1">
            <a:spLocks noChangeArrowheads="1"/>
          </p:cNvSpPr>
          <p:nvPr/>
        </p:nvSpPr>
        <p:spPr bwMode="auto">
          <a:xfrm>
            <a:off x="71438" y="5876925"/>
            <a:ext cx="9037637" cy="923925"/>
          </a:xfrm>
          <a:prstGeom prst="rect">
            <a:avLst/>
          </a:prstGeom>
          <a:solidFill>
            <a:srgbClr val="00B0F0"/>
          </a:solidFill>
          <a:ln w="57150">
            <a:solidFill>
              <a:srgbClr val="00B050"/>
            </a:solidFill>
            <a:miter lim="800000"/>
            <a:headEnd/>
            <a:tailEnd/>
          </a:ln>
        </p:spPr>
        <p:txBody>
          <a:bodyPr>
            <a:spAutoFit/>
          </a:bodyPr>
          <a:lstStyle/>
          <a:p>
            <a:r>
              <a:rPr lang="en-US"/>
              <a:t>Message : </a:t>
            </a:r>
          </a:p>
          <a:p>
            <a:pPr algn="ctr"/>
            <a:r>
              <a:rPr lang="en-US"/>
              <a:t>“old” tension between sin2</a:t>
            </a:r>
            <a:r>
              <a:rPr lang="en-US">
                <a:latin typeface="Symbol" pitchFamily="18" charset="2"/>
              </a:rPr>
              <a:t>b</a:t>
            </a:r>
            <a:r>
              <a:rPr lang="en-US"/>
              <a:t> measured and predicted (know as V</a:t>
            </a:r>
            <a:r>
              <a:rPr lang="en-US" baseline="-25000"/>
              <a:t>ub</a:t>
            </a:r>
            <a:r>
              <a:rPr lang="en-US"/>
              <a:t>-sin2</a:t>
            </a:r>
            <a:r>
              <a:rPr lang="en-US">
                <a:latin typeface="Symbol" pitchFamily="18" charset="2"/>
              </a:rPr>
              <a:t>b</a:t>
            </a:r>
            <a:r>
              <a:rPr lang="en-US"/>
              <a:t> tension). Improvement in predictions and measurements are of the outmost importance.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numéro de diapositive 3"/>
          <p:cNvSpPr>
            <a:spLocks noGrp="1"/>
          </p:cNvSpPr>
          <p:nvPr>
            <p:ph type="sldNum" sz="quarter" idx="12"/>
          </p:nvPr>
        </p:nvSpPr>
        <p:spPr>
          <a:noFill/>
        </p:spPr>
        <p:txBody>
          <a:bodyPr/>
          <a:lstStyle/>
          <a:p>
            <a:fld id="{73F22A55-5BC5-48E3-B45F-1976849E6DC7}" type="slidenum">
              <a:rPr lang="en-US" smtClean="0">
                <a:latin typeface="Arial" charset="0"/>
              </a:rPr>
              <a:pPr/>
              <a:t>14</a:t>
            </a:fld>
            <a:endParaRPr lang="en-US" smtClean="0">
              <a:latin typeface="Arial" charset="0"/>
            </a:endParaRPr>
          </a:p>
        </p:txBody>
      </p:sp>
      <p:grpSp>
        <p:nvGrpSpPr>
          <p:cNvPr id="3076" name="Group 18"/>
          <p:cNvGrpSpPr>
            <a:grpSpLocks/>
          </p:cNvGrpSpPr>
          <p:nvPr/>
        </p:nvGrpSpPr>
        <p:grpSpPr bwMode="auto">
          <a:xfrm>
            <a:off x="323850" y="1155700"/>
            <a:ext cx="3925888" cy="1484313"/>
            <a:chOff x="36" y="2454"/>
            <a:chExt cx="2618" cy="1084"/>
          </a:xfrm>
        </p:grpSpPr>
        <p:sp>
          <p:nvSpPr>
            <p:cNvPr id="3095" name="Text Box 19"/>
            <p:cNvSpPr txBox="1">
              <a:spLocks noChangeArrowheads="1"/>
            </p:cNvSpPr>
            <p:nvPr/>
          </p:nvSpPr>
          <p:spPr bwMode="auto">
            <a:xfrm>
              <a:off x="360" y="3292"/>
              <a:ext cx="190" cy="246"/>
            </a:xfrm>
            <a:prstGeom prst="rect">
              <a:avLst/>
            </a:prstGeom>
            <a:noFill/>
            <a:ln w="9525">
              <a:noFill/>
              <a:miter lim="800000"/>
              <a:headEnd/>
              <a:tailEnd/>
            </a:ln>
          </p:spPr>
          <p:txBody>
            <a:bodyPr wrap="none">
              <a:spAutoFit/>
            </a:bodyPr>
            <a:lstStyle/>
            <a:p>
              <a:r>
                <a:rPr lang="en-US" sz="1600" i="1">
                  <a:solidFill>
                    <a:srgbClr val="000000"/>
                  </a:solidFill>
                </a:rPr>
                <a:t>d</a:t>
              </a:r>
            </a:p>
          </p:txBody>
        </p:sp>
        <p:sp>
          <p:nvSpPr>
            <p:cNvPr id="3096" name="Text Box 20"/>
            <p:cNvSpPr txBox="1">
              <a:spLocks noChangeArrowheads="1"/>
            </p:cNvSpPr>
            <p:nvPr/>
          </p:nvSpPr>
          <p:spPr bwMode="auto">
            <a:xfrm>
              <a:off x="2096" y="3292"/>
              <a:ext cx="191" cy="246"/>
            </a:xfrm>
            <a:prstGeom prst="rect">
              <a:avLst/>
            </a:prstGeom>
            <a:solidFill>
              <a:srgbClr val="FFFFFF"/>
            </a:solidFill>
            <a:ln w="9525">
              <a:noFill/>
              <a:miter lim="800000"/>
              <a:headEnd/>
              <a:tailEnd/>
            </a:ln>
          </p:spPr>
          <p:txBody>
            <a:bodyPr wrap="none">
              <a:spAutoFit/>
            </a:bodyPr>
            <a:lstStyle/>
            <a:p>
              <a:r>
                <a:rPr lang="en-US" sz="1600" i="1">
                  <a:solidFill>
                    <a:srgbClr val="000000"/>
                  </a:solidFill>
                </a:rPr>
                <a:t>d</a:t>
              </a:r>
            </a:p>
          </p:txBody>
        </p:sp>
        <p:sp>
          <p:nvSpPr>
            <p:cNvPr id="3097" name="Text Box 21"/>
            <p:cNvSpPr txBox="1">
              <a:spLocks noChangeArrowheads="1"/>
            </p:cNvSpPr>
            <p:nvPr/>
          </p:nvSpPr>
          <p:spPr bwMode="auto">
            <a:xfrm>
              <a:off x="2096" y="2670"/>
              <a:ext cx="189" cy="245"/>
            </a:xfrm>
            <a:prstGeom prst="rect">
              <a:avLst/>
            </a:prstGeom>
            <a:noFill/>
            <a:ln w="9525">
              <a:noFill/>
              <a:miter lim="800000"/>
              <a:headEnd/>
              <a:tailEnd/>
            </a:ln>
          </p:spPr>
          <p:txBody>
            <a:bodyPr>
              <a:spAutoFit/>
            </a:bodyPr>
            <a:lstStyle/>
            <a:p>
              <a:r>
                <a:rPr lang="en-US" sz="1600" i="1">
                  <a:solidFill>
                    <a:srgbClr val="000000"/>
                  </a:solidFill>
                </a:rPr>
                <a:t>s</a:t>
              </a:r>
              <a:endParaRPr lang="en-US" sz="1600">
                <a:solidFill>
                  <a:srgbClr val="000000"/>
                </a:solidFill>
              </a:endParaRPr>
            </a:p>
          </p:txBody>
        </p:sp>
        <p:sp>
          <p:nvSpPr>
            <p:cNvPr id="3098" name="Line 22"/>
            <p:cNvSpPr>
              <a:spLocks noChangeShapeType="1"/>
            </p:cNvSpPr>
            <p:nvPr/>
          </p:nvSpPr>
          <p:spPr bwMode="auto">
            <a:xfrm>
              <a:off x="559" y="2825"/>
              <a:ext cx="541" cy="0"/>
            </a:xfrm>
            <a:prstGeom prst="line">
              <a:avLst/>
            </a:prstGeom>
            <a:noFill/>
            <a:ln w="12700">
              <a:solidFill>
                <a:srgbClr val="000000"/>
              </a:solidFill>
              <a:round/>
              <a:headEnd/>
              <a:tailEnd/>
            </a:ln>
          </p:spPr>
          <p:txBody>
            <a:bodyPr/>
            <a:lstStyle/>
            <a:p>
              <a:endParaRPr lang="fr-FR"/>
            </a:p>
          </p:txBody>
        </p:sp>
        <p:sp>
          <p:nvSpPr>
            <p:cNvPr id="3099" name="Line 23"/>
            <p:cNvSpPr>
              <a:spLocks noChangeShapeType="1"/>
            </p:cNvSpPr>
            <p:nvPr/>
          </p:nvSpPr>
          <p:spPr bwMode="auto">
            <a:xfrm>
              <a:off x="1529" y="2825"/>
              <a:ext cx="543" cy="0"/>
            </a:xfrm>
            <a:prstGeom prst="line">
              <a:avLst/>
            </a:prstGeom>
            <a:noFill/>
            <a:ln w="9525">
              <a:solidFill>
                <a:srgbClr val="000000"/>
              </a:solidFill>
              <a:round/>
              <a:headEnd/>
              <a:tailEnd/>
            </a:ln>
          </p:spPr>
          <p:txBody>
            <a:bodyPr/>
            <a:lstStyle/>
            <a:p>
              <a:endParaRPr lang="fr-FR"/>
            </a:p>
          </p:txBody>
        </p:sp>
        <p:sp>
          <p:nvSpPr>
            <p:cNvPr id="3100" name="Line 24"/>
            <p:cNvSpPr>
              <a:spLocks noChangeShapeType="1"/>
            </p:cNvSpPr>
            <p:nvPr/>
          </p:nvSpPr>
          <p:spPr bwMode="auto">
            <a:xfrm>
              <a:off x="1100" y="2825"/>
              <a:ext cx="429" cy="0"/>
            </a:xfrm>
            <a:prstGeom prst="line">
              <a:avLst/>
            </a:prstGeom>
            <a:noFill/>
            <a:ln w="9525">
              <a:solidFill>
                <a:srgbClr val="000000"/>
              </a:solidFill>
              <a:round/>
              <a:headEnd/>
              <a:tailEnd/>
            </a:ln>
          </p:spPr>
          <p:txBody>
            <a:bodyPr/>
            <a:lstStyle/>
            <a:p>
              <a:endParaRPr lang="fr-FR"/>
            </a:p>
          </p:txBody>
        </p:sp>
        <p:sp>
          <p:nvSpPr>
            <p:cNvPr id="3101" name="Text Box 25"/>
            <p:cNvSpPr txBox="1">
              <a:spLocks noChangeArrowheads="1"/>
            </p:cNvSpPr>
            <p:nvPr/>
          </p:nvSpPr>
          <p:spPr bwMode="auto">
            <a:xfrm>
              <a:off x="360" y="2689"/>
              <a:ext cx="190" cy="246"/>
            </a:xfrm>
            <a:prstGeom prst="rect">
              <a:avLst/>
            </a:prstGeom>
            <a:solidFill>
              <a:srgbClr val="FFFFFF"/>
            </a:solidFill>
            <a:ln w="9525">
              <a:noFill/>
              <a:miter lim="800000"/>
              <a:headEnd/>
              <a:tailEnd/>
            </a:ln>
          </p:spPr>
          <p:txBody>
            <a:bodyPr wrap="none">
              <a:spAutoFit/>
            </a:bodyPr>
            <a:lstStyle/>
            <a:p>
              <a:r>
                <a:rPr lang="en-US" sz="1600" i="1">
                  <a:solidFill>
                    <a:srgbClr val="000000"/>
                  </a:solidFill>
                </a:rPr>
                <a:t>b</a:t>
              </a:r>
            </a:p>
          </p:txBody>
        </p:sp>
        <p:sp>
          <p:nvSpPr>
            <p:cNvPr id="3102" name="Line 26"/>
            <p:cNvSpPr>
              <a:spLocks noChangeShapeType="1"/>
            </p:cNvSpPr>
            <p:nvPr/>
          </p:nvSpPr>
          <p:spPr bwMode="auto">
            <a:xfrm>
              <a:off x="421" y="3267"/>
              <a:ext cx="69" cy="0"/>
            </a:xfrm>
            <a:prstGeom prst="line">
              <a:avLst/>
            </a:prstGeom>
            <a:noFill/>
            <a:ln w="9525">
              <a:solidFill>
                <a:srgbClr val="000000"/>
              </a:solidFill>
              <a:round/>
              <a:headEnd/>
              <a:tailEnd/>
            </a:ln>
          </p:spPr>
          <p:txBody>
            <a:bodyPr/>
            <a:lstStyle/>
            <a:p>
              <a:endParaRPr lang="fr-FR"/>
            </a:p>
          </p:txBody>
        </p:sp>
        <p:sp>
          <p:nvSpPr>
            <p:cNvPr id="3103" name="Text Box 27"/>
            <p:cNvSpPr txBox="1">
              <a:spLocks noChangeArrowheads="1"/>
            </p:cNvSpPr>
            <p:nvPr/>
          </p:nvSpPr>
          <p:spPr bwMode="auto">
            <a:xfrm>
              <a:off x="2045" y="2677"/>
              <a:ext cx="366" cy="245"/>
            </a:xfrm>
            <a:prstGeom prst="rect">
              <a:avLst/>
            </a:prstGeom>
            <a:noFill/>
            <a:ln w="9525">
              <a:noFill/>
              <a:miter lim="800000"/>
              <a:headEnd/>
              <a:tailEnd/>
            </a:ln>
          </p:spPr>
          <p:txBody>
            <a:bodyPr>
              <a:spAutoFit/>
            </a:bodyPr>
            <a:lstStyle/>
            <a:p>
              <a:endParaRPr lang="fr-FR" sz="1600"/>
            </a:p>
          </p:txBody>
        </p:sp>
        <p:sp>
          <p:nvSpPr>
            <p:cNvPr id="3104" name="Line 28"/>
            <p:cNvSpPr>
              <a:spLocks noChangeShapeType="1"/>
            </p:cNvSpPr>
            <p:nvPr/>
          </p:nvSpPr>
          <p:spPr bwMode="auto">
            <a:xfrm>
              <a:off x="2154" y="3300"/>
              <a:ext cx="68" cy="0"/>
            </a:xfrm>
            <a:prstGeom prst="line">
              <a:avLst/>
            </a:prstGeom>
            <a:noFill/>
            <a:ln w="9525">
              <a:solidFill>
                <a:srgbClr val="000000"/>
              </a:solidFill>
              <a:round/>
              <a:headEnd/>
              <a:tailEnd/>
            </a:ln>
          </p:spPr>
          <p:txBody>
            <a:bodyPr/>
            <a:lstStyle/>
            <a:p>
              <a:endParaRPr lang="fr-FR"/>
            </a:p>
          </p:txBody>
        </p:sp>
        <p:sp>
          <p:nvSpPr>
            <p:cNvPr id="3105" name="Text Box 29"/>
            <p:cNvSpPr txBox="1">
              <a:spLocks noChangeArrowheads="1"/>
            </p:cNvSpPr>
            <p:nvPr/>
          </p:nvSpPr>
          <p:spPr bwMode="auto">
            <a:xfrm>
              <a:off x="1181" y="2454"/>
              <a:ext cx="302" cy="246"/>
            </a:xfrm>
            <a:prstGeom prst="rect">
              <a:avLst/>
            </a:prstGeom>
            <a:noFill/>
            <a:ln w="9525">
              <a:noFill/>
              <a:miter lim="800000"/>
              <a:headEnd/>
              <a:tailEnd/>
            </a:ln>
          </p:spPr>
          <p:txBody>
            <a:bodyPr wrap="none">
              <a:spAutoFit/>
            </a:bodyPr>
            <a:lstStyle/>
            <a:p>
              <a:r>
                <a:rPr lang="en-US" sz="1600">
                  <a:solidFill>
                    <a:srgbClr val="000000"/>
                  </a:solidFill>
                </a:rPr>
                <a:t>W</a:t>
              </a:r>
              <a:r>
                <a:rPr lang="en-US" sz="1600" baseline="50000">
                  <a:solidFill>
                    <a:srgbClr val="000000"/>
                  </a:solidFill>
                  <a:latin typeface="Symbol" pitchFamily="18" charset="2"/>
                </a:rPr>
                <a:t>-</a:t>
              </a:r>
            </a:p>
          </p:txBody>
        </p:sp>
        <p:sp>
          <p:nvSpPr>
            <p:cNvPr id="3106" name="Text Box 30"/>
            <p:cNvSpPr txBox="1">
              <a:spLocks noChangeArrowheads="1"/>
            </p:cNvSpPr>
            <p:nvPr/>
          </p:nvSpPr>
          <p:spPr bwMode="auto">
            <a:xfrm>
              <a:off x="36" y="2938"/>
              <a:ext cx="320" cy="246"/>
            </a:xfrm>
            <a:prstGeom prst="rect">
              <a:avLst/>
            </a:prstGeom>
            <a:noFill/>
            <a:ln w="9525">
              <a:noFill/>
              <a:miter lim="800000"/>
              <a:headEnd/>
              <a:tailEnd/>
            </a:ln>
          </p:spPr>
          <p:txBody>
            <a:bodyPr>
              <a:spAutoFit/>
            </a:bodyPr>
            <a:lstStyle/>
            <a:p>
              <a:r>
                <a:rPr lang="en-US" sz="1600">
                  <a:solidFill>
                    <a:srgbClr val="000000"/>
                  </a:solidFill>
                </a:rPr>
                <a:t>B</a:t>
              </a:r>
              <a:r>
                <a:rPr lang="en-US" sz="1600" baseline="42000">
                  <a:solidFill>
                    <a:srgbClr val="000000"/>
                  </a:solidFill>
                </a:rPr>
                <a:t>0</a:t>
              </a:r>
              <a:r>
                <a:rPr lang="en-US" sz="1600" baseline="-25000">
                  <a:solidFill>
                    <a:srgbClr val="000000"/>
                  </a:solidFill>
                </a:rPr>
                <a:t>d</a:t>
              </a:r>
            </a:p>
          </p:txBody>
        </p:sp>
        <p:sp>
          <p:nvSpPr>
            <p:cNvPr id="3107" name="Line 31"/>
            <p:cNvSpPr>
              <a:spLocks noChangeShapeType="1"/>
            </p:cNvSpPr>
            <p:nvPr/>
          </p:nvSpPr>
          <p:spPr bwMode="auto">
            <a:xfrm>
              <a:off x="82" y="2951"/>
              <a:ext cx="91" cy="0"/>
            </a:xfrm>
            <a:prstGeom prst="line">
              <a:avLst/>
            </a:prstGeom>
            <a:noFill/>
            <a:ln w="9525">
              <a:solidFill>
                <a:srgbClr val="000000"/>
              </a:solidFill>
              <a:round/>
              <a:headEnd/>
              <a:tailEnd/>
            </a:ln>
          </p:spPr>
          <p:txBody>
            <a:bodyPr/>
            <a:lstStyle/>
            <a:p>
              <a:endParaRPr lang="fr-FR"/>
            </a:p>
          </p:txBody>
        </p:sp>
        <p:sp>
          <p:nvSpPr>
            <p:cNvPr id="3108" name="Line 32"/>
            <p:cNvSpPr>
              <a:spLocks noChangeShapeType="1"/>
            </p:cNvSpPr>
            <p:nvPr/>
          </p:nvSpPr>
          <p:spPr bwMode="auto">
            <a:xfrm>
              <a:off x="585" y="3315"/>
              <a:ext cx="1511" cy="0"/>
            </a:xfrm>
            <a:prstGeom prst="line">
              <a:avLst/>
            </a:prstGeom>
            <a:noFill/>
            <a:ln w="9525">
              <a:solidFill>
                <a:srgbClr val="000000"/>
              </a:solidFill>
              <a:round/>
              <a:headEnd/>
              <a:tailEnd/>
            </a:ln>
          </p:spPr>
          <p:txBody>
            <a:bodyPr/>
            <a:lstStyle/>
            <a:p>
              <a:endParaRPr lang="fr-FR"/>
            </a:p>
          </p:txBody>
        </p:sp>
        <p:sp>
          <p:nvSpPr>
            <p:cNvPr id="3109" name="Line 33"/>
            <p:cNvSpPr>
              <a:spLocks noChangeShapeType="1"/>
            </p:cNvSpPr>
            <p:nvPr/>
          </p:nvSpPr>
          <p:spPr bwMode="auto">
            <a:xfrm flipV="1">
              <a:off x="1822" y="2992"/>
              <a:ext cx="183" cy="93"/>
            </a:xfrm>
            <a:prstGeom prst="line">
              <a:avLst/>
            </a:prstGeom>
            <a:noFill/>
            <a:ln w="9525">
              <a:solidFill>
                <a:srgbClr val="000000"/>
              </a:solidFill>
              <a:round/>
              <a:headEnd/>
              <a:tailEnd/>
            </a:ln>
          </p:spPr>
          <p:txBody>
            <a:bodyPr/>
            <a:lstStyle/>
            <a:p>
              <a:endParaRPr lang="fr-FR"/>
            </a:p>
          </p:txBody>
        </p:sp>
        <p:sp>
          <p:nvSpPr>
            <p:cNvPr id="3110" name="Line 34"/>
            <p:cNvSpPr>
              <a:spLocks noChangeShapeType="1"/>
            </p:cNvSpPr>
            <p:nvPr/>
          </p:nvSpPr>
          <p:spPr bwMode="auto">
            <a:xfrm>
              <a:off x="1822" y="3085"/>
              <a:ext cx="183" cy="92"/>
            </a:xfrm>
            <a:prstGeom prst="line">
              <a:avLst/>
            </a:prstGeom>
            <a:noFill/>
            <a:ln w="9525">
              <a:solidFill>
                <a:srgbClr val="000000"/>
              </a:solidFill>
              <a:round/>
              <a:headEnd/>
              <a:tailEnd/>
            </a:ln>
          </p:spPr>
          <p:txBody>
            <a:bodyPr/>
            <a:lstStyle/>
            <a:p>
              <a:endParaRPr lang="fr-FR"/>
            </a:p>
          </p:txBody>
        </p:sp>
        <p:sp>
          <p:nvSpPr>
            <p:cNvPr id="3111" name="Arc 35"/>
            <p:cNvSpPr>
              <a:spLocks/>
            </p:cNvSpPr>
            <p:nvPr/>
          </p:nvSpPr>
          <p:spPr bwMode="auto">
            <a:xfrm flipH="1">
              <a:off x="1089" y="2624"/>
              <a:ext cx="450" cy="276"/>
            </a:xfrm>
            <a:custGeom>
              <a:avLst/>
              <a:gdLst>
                <a:gd name="T0" fmla="*/ 0 w 41730"/>
                <a:gd name="T1" fmla="*/ 0 h 21600"/>
                <a:gd name="T2" fmla="*/ 0 w 41730"/>
                <a:gd name="T3" fmla="*/ 0 h 21600"/>
                <a:gd name="T4" fmla="*/ 0 w 41730"/>
                <a:gd name="T5" fmla="*/ 0 h 21600"/>
                <a:gd name="T6" fmla="*/ 0 60000 65536"/>
                <a:gd name="T7" fmla="*/ 0 60000 65536"/>
                <a:gd name="T8" fmla="*/ 0 60000 65536"/>
                <a:gd name="T9" fmla="*/ 0 w 41730"/>
                <a:gd name="T10" fmla="*/ 0 h 21600"/>
                <a:gd name="T11" fmla="*/ 41730 w 41730"/>
                <a:gd name="T12" fmla="*/ 21600 h 21600"/>
              </a:gdLst>
              <a:ahLst/>
              <a:cxnLst>
                <a:cxn ang="T6">
                  <a:pos x="T0" y="T1"/>
                </a:cxn>
                <a:cxn ang="T7">
                  <a:pos x="T2" y="T3"/>
                </a:cxn>
                <a:cxn ang="T8">
                  <a:pos x="T4" y="T5"/>
                </a:cxn>
              </a:cxnLst>
              <a:rect l="T9" t="T10" r="T11" b="T12"/>
              <a:pathLst>
                <a:path w="41730" h="21600" fill="none" extrusionOk="0">
                  <a:moveTo>
                    <a:pt x="0" y="15666"/>
                  </a:moveTo>
                  <a:cubicBezTo>
                    <a:pt x="2649" y="6393"/>
                    <a:pt x="11125" y="-1"/>
                    <a:pt x="20769" y="0"/>
                  </a:cubicBezTo>
                  <a:cubicBezTo>
                    <a:pt x="30690" y="0"/>
                    <a:pt x="39335" y="6758"/>
                    <a:pt x="41730" y="16386"/>
                  </a:cubicBezTo>
                </a:path>
                <a:path w="41730" h="21600" stroke="0" extrusionOk="0">
                  <a:moveTo>
                    <a:pt x="0" y="15666"/>
                  </a:moveTo>
                  <a:cubicBezTo>
                    <a:pt x="2649" y="6393"/>
                    <a:pt x="11125" y="-1"/>
                    <a:pt x="20769" y="0"/>
                  </a:cubicBezTo>
                  <a:cubicBezTo>
                    <a:pt x="30690" y="0"/>
                    <a:pt x="39335" y="6758"/>
                    <a:pt x="41730" y="16386"/>
                  </a:cubicBezTo>
                  <a:lnTo>
                    <a:pt x="20769" y="21600"/>
                  </a:lnTo>
                  <a:close/>
                </a:path>
              </a:pathLst>
            </a:custGeom>
            <a:noFill/>
            <a:ln w="28575">
              <a:solidFill>
                <a:srgbClr val="000000"/>
              </a:solidFill>
              <a:prstDash val="sysDot"/>
              <a:round/>
              <a:headEnd/>
              <a:tailEnd/>
            </a:ln>
          </p:spPr>
          <p:txBody>
            <a:bodyPr wrap="none" anchor="ctr"/>
            <a:lstStyle/>
            <a:p>
              <a:endParaRPr lang="fr-FR"/>
            </a:p>
          </p:txBody>
        </p:sp>
        <p:sp>
          <p:nvSpPr>
            <p:cNvPr id="3112" name="Text Box 36"/>
            <p:cNvSpPr txBox="1">
              <a:spLocks noChangeArrowheads="1"/>
            </p:cNvSpPr>
            <p:nvPr/>
          </p:nvSpPr>
          <p:spPr bwMode="auto">
            <a:xfrm>
              <a:off x="1263" y="2801"/>
              <a:ext cx="161" cy="245"/>
            </a:xfrm>
            <a:prstGeom prst="rect">
              <a:avLst/>
            </a:prstGeom>
            <a:noFill/>
            <a:ln w="9525">
              <a:noFill/>
              <a:miter lim="800000"/>
              <a:headEnd/>
              <a:tailEnd/>
            </a:ln>
          </p:spPr>
          <p:txBody>
            <a:bodyPr wrap="none">
              <a:spAutoFit/>
            </a:bodyPr>
            <a:lstStyle/>
            <a:p>
              <a:r>
                <a:rPr lang="fr-FR" sz="1600">
                  <a:solidFill>
                    <a:srgbClr val="000000"/>
                  </a:solidFill>
                </a:rPr>
                <a:t>t</a:t>
              </a:r>
            </a:p>
          </p:txBody>
        </p:sp>
        <p:sp>
          <p:nvSpPr>
            <p:cNvPr id="3113" name="Text Box 37"/>
            <p:cNvSpPr txBox="1">
              <a:spLocks noChangeArrowheads="1"/>
            </p:cNvSpPr>
            <p:nvPr/>
          </p:nvSpPr>
          <p:spPr bwMode="auto">
            <a:xfrm>
              <a:off x="2096" y="2854"/>
              <a:ext cx="189" cy="246"/>
            </a:xfrm>
            <a:prstGeom prst="rect">
              <a:avLst/>
            </a:prstGeom>
            <a:noFill/>
            <a:ln w="9525">
              <a:noFill/>
              <a:miter lim="800000"/>
              <a:headEnd/>
              <a:tailEnd/>
            </a:ln>
          </p:spPr>
          <p:txBody>
            <a:bodyPr>
              <a:spAutoFit/>
            </a:bodyPr>
            <a:lstStyle/>
            <a:p>
              <a:r>
                <a:rPr lang="en-US" sz="1600" i="1">
                  <a:solidFill>
                    <a:srgbClr val="000000"/>
                  </a:solidFill>
                </a:rPr>
                <a:t>s</a:t>
              </a:r>
              <a:endParaRPr lang="en-US" sz="1600">
                <a:solidFill>
                  <a:srgbClr val="000000"/>
                </a:solidFill>
              </a:endParaRPr>
            </a:p>
          </p:txBody>
        </p:sp>
        <p:sp>
          <p:nvSpPr>
            <p:cNvPr id="3114" name="Text Box 38"/>
            <p:cNvSpPr txBox="1">
              <a:spLocks noChangeArrowheads="1"/>
            </p:cNvSpPr>
            <p:nvPr/>
          </p:nvSpPr>
          <p:spPr bwMode="auto">
            <a:xfrm>
              <a:off x="2122" y="3078"/>
              <a:ext cx="188" cy="245"/>
            </a:xfrm>
            <a:prstGeom prst="rect">
              <a:avLst/>
            </a:prstGeom>
            <a:noFill/>
            <a:ln w="9525">
              <a:noFill/>
              <a:miter lim="800000"/>
              <a:headEnd/>
              <a:tailEnd/>
            </a:ln>
          </p:spPr>
          <p:txBody>
            <a:bodyPr>
              <a:spAutoFit/>
            </a:bodyPr>
            <a:lstStyle/>
            <a:p>
              <a:r>
                <a:rPr lang="en-US" sz="1600" i="1">
                  <a:solidFill>
                    <a:srgbClr val="000000"/>
                  </a:solidFill>
                </a:rPr>
                <a:t>s</a:t>
              </a:r>
              <a:endParaRPr lang="en-US" sz="1600">
                <a:solidFill>
                  <a:srgbClr val="000000"/>
                </a:solidFill>
              </a:endParaRPr>
            </a:p>
          </p:txBody>
        </p:sp>
        <p:sp>
          <p:nvSpPr>
            <p:cNvPr id="3115" name="Line 39"/>
            <p:cNvSpPr>
              <a:spLocks noChangeShapeType="1"/>
            </p:cNvSpPr>
            <p:nvPr/>
          </p:nvSpPr>
          <p:spPr bwMode="auto">
            <a:xfrm>
              <a:off x="2146" y="2916"/>
              <a:ext cx="69" cy="0"/>
            </a:xfrm>
            <a:prstGeom prst="line">
              <a:avLst/>
            </a:prstGeom>
            <a:noFill/>
            <a:ln w="9525">
              <a:solidFill>
                <a:srgbClr val="000000"/>
              </a:solidFill>
              <a:round/>
              <a:headEnd/>
              <a:tailEnd/>
            </a:ln>
          </p:spPr>
          <p:txBody>
            <a:bodyPr/>
            <a:lstStyle/>
            <a:p>
              <a:endParaRPr lang="fr-FR"/>
            </a:p>
          </p:txBody>
        </p:sp>
        <p:sp>
          <p:nvSpPr>
            <p:cNvPr id="3116" name="Text Box 40"/>
            <p:cNvSpPr txBox="1">
              <a:spLocks noChangeArrowheads="1"/>
            </p:cNvSpPr>
            <p:nvPr/>
          </p:nvSpPr>
          <p:spPr bwMode="auto">
            <a:xfrm>
              <a:off x="2361" y="2751"/>
              <a:ext cx="193" cy="245"/>
            </a:xfrm>
            <a:prstGeom prst="rect">
              <a:avLst/>
            </a:prstGeom>
            <a:noFill/>
            <a:ln w="9525">
              <a:noFill/>
              <a:miter lim="800000"/>
              <a:headEnd/>
              <a:tailEnd/>
            </a:ln>
          </p:spPr>
          <p:txBody>
            <a:bodyPr wrap="none">
              <a:spAutoFit/>
            </a:bodyPr>
            <a:lstStyle/>
            <a:p>
              <a:r>
                <a:rPr lang="fr-FR" sz="1600">
                  <a:solidFill>
                    <a:srgbClr val="000000"/>
                  </a:solidFill>
                  <a:latin typeface="Symbol" pitchFamily="18" charset="2"/>
                </a:rPr>
                <a:t>f</a:t>
              </a:r>
            </a:p>
          </p:txBody>
        </p:sp>
        <p:sp>
          <p:nvSpPr>
            <p:cNvPr id="3117" name="Text Box 41"/>
            <p:cNvSpPr txBox="1">
              <a:spLocks noChangeArrowheads="1"/>
            </p:cNvSpPr>
            <p:nvPr/>
          </p:nvSpPr>
          <p:spPr bwMode="auto">
            <a:xfrm>
              <a:off x="2387" y="3189"/>
              <a:ext cx="267" cy="245"/>
            </a:xfrm>
            <a:prstGeom prst="rect">
              <a:avLst/>
            </a:prstGeom>
            <a:noFill/>
            <a:ln w="9525">
              <a:noFill/>
              <a:miter lim="800000"/>
              <a:headEnd/>
              <a:tailEnd/>
            </a:ln>
          </p:spPr>
          <p:txBody>
            <a:bodyPr wrap="none">
              <a:spAutoFit/>
            </a:bodyPr>
            <a:lstStyle/>
            <a:p>
              <a:r>
                <a:rPr lang="fr-FR" sz="1600">
                  <a:solidFill>
                    <a:srgbClr val="000000"/>
                  </a:solidFill>
                </a:rPr>
                <a:t>K</a:t>
              </a:r>
              <a:r>
                <a:rPr lang="fr-FR" sz="1600" baseline="30000">
                  <a:solidFill>
                    <a:srgbClr val="000000"/>
                  </a:solidFill>
                </a:rPr>
                <a:t>0</a:t>
              </a:r>
            </a:p>
          </p:txBody>
        </p:sp>
      </p:grpSp>
      <p:sp>
        <p:nvSpPr>
          <p:cNvPr id="3077" name="Line 42"/>
          <p:cNvSpPr>
            <a:spLocks noChangeShapeType="1"/>
          </p:cNvSpPr>
          <p:nvPr/>
        </p:nvSpPr>
        <p:spPr bwMode="auto">
          <a:xfrm>
            <a:off x="966788" y="3494088"/>
            <a:ext cx="2438400" cy="0"/>
          </a:xfrm>
          <a:prstGeom prst="line">
            <a:avLst/>
          </a:prstGeom>
          <a:noFill/>
          <a:ln w="9525">
            <a:solidFill>
              <a:srgbClr val="000000"/>
            </a:solidFill>
            <a:round/>
            <a:headEnd/>
            <a:tailEnd/>
          </a:ln>
        </p:spPr>
        <p:txBody>
          <a:bodyPr/>
          <a:lstStyle/>
          <a:p>
            <a:endParaRPr lang="fr-FR"/>
          </a:p>
        </p:txBody>
      </p:sp>
      <p:sp>
        <p:nvSpPr>
          <p:cNvPr id="3078" name="Arc 43"/>
          <p:cNvSpPr>
            <a:spLocks/>
          </p:cNvSpPr>
          <p:nvPr/>
        </p:nvSpPr>
        <p:spPr bwMode="auto">
          <a:xfrm flipH="1">
            <a:off x="1728788" y="3182938"/>
            <a:ext cx="990600" cy="438150"/>
          </a:xfrm>
          <a:custGeom>
            <a:avLst/>
            <a:gdLst>
              <a:gd name="T0" fmla="*/ 0 w 41730"/>
              <a:gd name="T1" fmla="*/ 2147483647 h 21600"/>
              <a:gd name="T2" fmla="*/ 2147483647 w 41730"/>
              <a:gd name="T3" fmla="*/ 2147483647 h 21600"/>
              <a:gd name="T4" fmla="*/ 2147483647 w 41730"/>
              <a:gd name="T5" fmla="*/ 2147483647 h 21600"/>
              <a:gd name="T6" fmla="*/ 0 60000 65536"/>
              <a:gd name="T7" fmla="*/ 0 60000 65536"/>
              <a:gd name="T8" fmla="*/ 0 60000 65536"/>
              <a:gd name="T9" fmla="*/ 0 w 41730"/>
              <a:gd name="T10" fmla="*/ 0 h 21600"/>
              <a:gd name="T11" fmla="*/ 41730 w 41730"/>
              <a:gd name="T12" fmla="*/ 21600 h 21600"/>
            </a:gdLst>
            <a:ahLst/>
            <a:cxnLst>
              <a:cxn ang="T6">
                <a:pos x="T0" y="T1"/>
              </a:cxn>
              <a:cxn ang="T7">
                <a:pos x="T2" y="T3"/>
              </a:cxn>
              <a:cxn ang="T8">
                <a:pos x="T4" y="T5"/>
              </a:cxn>
            </a:cxnLst>
            <a:rect l="T9" t="T10" r="T11" b="T12"/>
            <a:pathLst>
              <a:path w="41730" h="21600" fill="none" extrusionOk="0">
                <a:moveTo>
                  <a:pt x="0" y="15666"/>
                </a:moveTo>
                <a:cubicBezTo>
                  <a:pt x="2649" y="6393"/>
                  <a:pt x="11125" y="-1"/>
                  <a:pt x="20769" y="0"/>
                </a:cubicBezTo>
                <a:cubicBezTo>
                  <a:pt x="30690" y="0"/>
                  <a:pt x="39335" y="6758"/>
                  <a:pt x="41730" y="16386"/>
                </a:cubicBezTo>
              </a:path>
              <a:path w="41730" h="21600" stroke="0" extrusionOk="0">
                <a:moveTo>
                  <a:pt x="0" y="15666"/>
                </a:moveTo>
                <a:cubicBezTo>
                  <a:pt x="2649" y="6393"/>
                  <a:pt x="11125" y="-1"/>
                  <a:pt x="20769" y="0"/>
                </a:cubicBezTo>
                <a:cubicBezTo>
                  <a:pt x="30690" y="0"/>
                  <a:pt x="39335" y="6758"/>
                  <a:pt x="41730" y="16386"/>
                </a:cubicBezTo>
                <a:lnTo>
                  <a:pt x="20769" y="21600"/>
                </a:lnTo>
                <a:close/>
              </a:path>
            </a:pathLst>
          </a:custGeom>
          <a:noFill/>
          <a:ln w="28575">
            <a:solidFill>
              <a:srgbClr val="000000"/>
            </a:solidFill>
            <a:prstDash val="sysDot"/>
            <a:round/>
            <a:headEnd/>
            <a:tailEnd/>
          </a:ln>
        </p:spPr>
        <p:txBody>
          <a:bodyPr wrap="none" anchor="ctr"/>
          <a:lstStyle/>
          <a:p>
            <a:endParaRPr lang="fr-FR"/>
          </a:p>
        </p:txBody>
      </p:sp>
      <p:sp>
        <p:nvSpPr>
          <p:cNvPr id="3079" name="Text Box 44"/>
          <p:cNvSpPr txBox="1">
            <a:spLocks noChangeArrowheads="1"/>
          </p:cNvSpPr>
          <p:nvPr/>
        </p:nvSpPr>
        <p:spPr bwMode="auto">
          <a:xfrm>
            <a:off x="2128838" y="2776538"/>
            <a:ext cx="285750" cy="336550"/>
          </a:xfrm>
          <a:prstGeom prst="rect">
            <a:avLst/>
          </a:prstGeom>
          <a:noFill/>
          <a:ln w="9525">
            <a:noFill/>
            <a:miter lim="800000"/>
            <a:headEnd/>
            <a:tailEnd/>
          </a:ln>
        </p:spPr>
        <p:txBody>
          <a:bodyPr wrap="none">
            <a:spAutoFit/>
          </a:bodyPr>
          <a:lstStyle/>
          <a:p>
            <a:r>
              <a:rPr lang="fr-FR" sz="1600">
                <a:solidFill>
                  <a:srgbClr val="000000"/>
                </a:solidFill>
              </a:rPr>
              <a:t>g</a:t>
            </a:r>
          </a:p>
        </p:txBody>
      </p:sp>
      <p:sp>
        <p:nvSpPr>
          <p:cNvPr id="3080" name="Text Box 45"/>
          <p:cNvSpPr txBox="1">
            <a:spLocks noChangeArrowheads="1"/>
          </p:cNvSpPr>
          <p:nvPr/>
        </p:nvSpPr>
        <p:spPr bwMode="auto">
          <a:xfrm>
            <a:off x="3176588" y="3290888"/>
            <a:ext cx="263525" cy="336550"/>
          </a:xfrm>
          <a:prstGeom prst="rect">
            <a:avLst/>
          </a:prstGeom>
          <a:solidFill>
            <a:srgbClr val="FFFFFF"/>
          </a:solidFill>
          <a:ln w="9525">
            <a:noFill/>
            <a:miter lim="800000"/>
            <a:headEnd/>
            <a:tailEnd/>
          </a:ln>
        </p:spPr>
        <p:txBody>
          <a:bodyPr wrap="none">
            <a:spAutoFit/>
          </a:bodyPr>
          <a:lstStyle/>
          <a:p>
            <a:r>
              <a:rPr lang="fr-FR" sz="1600">
                <a:solidFill>
                  <a:srgbClr val="000000"/>
                </a:solidFill>
              </a:rPr>
              <a:t>s</a:t>
            </a:r>
          </a:p>
        </p:txBody>
      </p:sp>
      <p:sp>
        <p:nvSpPr>
          <p:cNvPr id="3081" name="Text Box 46"/>
          <p:cNvSpPr txBox="1">
            <a:spLocks noChangeArrowheads="1"/>
          </p:cNvSpPr>
          <p:nvPr/>
        </p:nvSpPr>
        <p:spPr bwMode="auto">
          <a:xfrm>
            <a:off x="985838" y="3309938"/>
            <a:ext cx="285750" cy="336550"/>
          </a:xfrm>
          <a:prstGeom prst="rect">
            <a:avLst/>
          </a:prstGeom>
          <a:solidFill>
            <a:srgbClr val="FFFFFF"/>
          </a:solidFill>
          <a:ln w="9525">
            <a:noFill/>
            <a:miter lim="800000"/>
            <a:headEnd/>
            <a:tailEnd/>
          </a:ln>
        </p:spPr>
        <p:txBody>
          <a:bodyPr wrap="none">
            <a:spAutoFit/>
          </a:bodyPr>
          <a:lstStyle/>
          <a:p>
            <a:r>
              <a:rPr lang="fr-FR" sz="1600">
                <a:solidFill>
                  <a:srgbClr val="000000"/>
                </a:solidFill>
              </a:rPr>
              <a:t>b</a:t>
            </a:r>
          </a:p>
        </p:txBody>
      </p:sp>
      <p:sp>
        <p:nvSpPr>
          <p:cNvPr id="3082" name="Text Box 47"/>
          <p:cNvSpPr txBox="1">
            <a:spLocks noChangeArrowheads="1"/>
          </p:cNvSpPr>
          <p:nvPr/>
        </p:nvSpPr>
        <p:spPr bwMode="auto">
          <a:xfrm>
            <a:off x="1824038" y="3322638"/>
            <a:ext cx="285750" cy="336550"/>
          </a:xfrm>
          <a:prstGeom prst="rect">
            <a:avLst/>
          </a:prstGeom>
          <a:solidFill>
            <a:srgbClr val="FFFFFF"/>
          </a:solidFill>
          <a:ln w="9525">
            <a:noFill/>
            <a:miter lim="800000"/>
            <a:headEnd/>
            <a:tailEnd/>
          </a:ln>
        </p:spPr>
        <p:txBody>
          <a:bodyPr wrap="none">
            <a:spAutoFit/>
          </a:bodyPr>
          <a:lstStyle/>
          <a:p>
            <a:r>
              <a:rPr lang="fr-FR" sz="1600">
                <a:solidFill>
                  <a:srgbClr val="000000"/>
                </a:solidFill>
              </a:rPr>
              <a:t>b</a:t>
            </a:r>
          </a:p>
        </p:txBody>
      </p:sp>
      <p:sp>
        <p:nvSpPr>
          <p:cNvPr id="3083" name="Text Box 48"/>
          <p:cNvSpPr txBox="1">
            <a:spLocks noChangeArrowheads="1"/>
          </p:cNvSpPr>
          <p:nvPr/>
        </p:nvSpPr>
        <p:spPr bwMode="auto">
          <a:xfrm>
            <a:off x="2376488" y="3316288"/>
            <a:ext cx="263525" cy="336550"/>
          </a:xfrm>
          <a:prstGeom prst="rect">
            <a:avLst/>
          </a:prstGeom>
          <a:solidFill>
            <a:srgbClr val="FFFFFF"/>
          </a:solidFill>
          <a:ln w="9525">
            <a:noFill/>
            <a:miter lim="800000"/>
            <a:headEnd/>
            <a:tailEnd/>
          </a:ln>
        </p:spPr>
        <p:txBody>
          <a:bodyPr wrap="none">
            <a:spAutoFit/>
          </a:bodyPr>
          <a:lstStyle/>
          <a:p>
            <a:r>
              <a:rPr lang="fr-FR" sz="1600">
                <a:solidFill>
                  <a:srgbClr val="000000"/>
                </a:solidFill>
              </a:rPr>
              <a:t>s</a:t>
            </a:r>
          </a:p>
        </p:txBody>
      </p:sp>
      <p:sp>
        <p:nvSpPr>
          <p:cNvPr id="3084" name="Text Box 49"/>
          <p:cNvSpPr txBox="1">
            <a:spLocks noChangeArrowheads="1"/>
          </p:cNvSpPr>
          <p:nvPr/>
        </p:nvSpPr>
        <p:spPr bwMode="auto">
          <a:xfrm>
            <a:off x="2114550" y="2668588"/>
            <a:ext cx="293688" cy="336550"/>
          </a:xfrm>
          <a:prstGeom prst="rect">
            <a:avLst/>
          </a:prstGeom>
          <a:noFill/>
          <a:ln w="9525">
            <a:noFill/>
            <a:miter lim="800000"/>
            <a:headEnd/>
            <a:tailEnd/>
          </a:ln>
        </p:spPr>
        <p:txBody>
          <a:bodyPr wrap="none">
            <a:spAutoFit/>
          </a:bodyPr>
          <a:lstStyle/>
          <a:p>
            <a:r>
              <a:rPr lang="fr-FR" sz="1600">
                <a:solidFill>
                  <a:srgbClr val="000000"/>
                </a:solidFill>
              </a:rPr>
              <a:t>~</a:t>
            </a:r>
          </a:p>
        </p:txBody>
      </p:sp>
      <p:sp>
        <p:nvSpPr>
          <p:cNvPr id="3085" name="Text Box 50"/>
          <p:cNvSpPr txBox="1">
            <a:spLocks noChangeArrowheads="1"/>
          </p:cNvSpPr>
          <p:nvPr/>
        </p:nvSpPr>
        <p:spPr bwMode="auto">
          <a:xfrm>
            <a:off x="1792288" y="3189288"/>
            <a:ext cx="293687" cy="336550"/>
          </a:xfrm>
          <a:prstGeom prst="rect">
            <a:avLst/>
          </a:prstGeom>
          <a:noFill/>
          <a:ln w="9525">
            <a:noFill/>
            <a:miter lim="800000"/>
            <a:headEnd/>
            <a:tailEnd/>
          </a:ln>
        </p:spPr>
        <p:txBody>
          <a:bodyPr wrap="none">
            <a:spAutoFit/>
          </a:bodyPr>
          <a:lstStyle/>
          <a:p>
            <a:r>
              <a:rPr lang="fr-FR" sz="1600">
                <a:solidFill>
                  <a:srgbClr val="000000"/>
                </a:solidFill>
              </a:rPr>
              <a:t>~</a:t>
            </a:r>
          </a:p>
        </p:txBody>
      </p:sp>
      <p:sp>
        <p:nvSpPr>
          <p:cNvPr id="3086" name="Text Box 51"/>
          <p:cNvSpPr txBox="1">
            <a:spLocks noChangeArrowheads="1"/>
          </p:cNvSpPr>
          <p:nvPr/>
        </p:nvSpPr>
        <p:spPr bwMode="auto">
          <a:xfrm>
            <a:off x="2349500" y="3176588"/>
            <a:ext cx="293688" cy="336550"/>
          </a:xfrm>
          <a:prstGeom prst="rect">
            <a:avLst/>
          </a:prstGeom>
          <a:noFill/>
          <a:ln w="9525">
            <a:noFill/>
            <a:miter lim="800000"/>
            <a:headEnd/>
            <a:tailEnd/>
          </a:ln>
        </p:spPr>
        <p:txBody>
          <a:bodyPr wrap="none">
            <a:spAutoFit/>
          </a:bodyPr>
          <a:lstStyle/>
          <a:p>
            <a:r>
              <a:rPr lang="fr-FR" sz="1600">
                <a:solidFill>
                  <a:srgbClr val="000000"/>
                </a:solidFill>
              </a:rPr>
              <a:t>~</a:t>
            </a:r>
          </a:p>
        </p:txBody>
      </p:sp>
      <p:sp>
        <p:nvSpPr>
          <p:cNvPr id="3087" name="Oval 52"/>
          <p:cNvSpPr>
            <a:spLocks noChangeArrowheads="1"/>
          </p:cNvSpPr>
          <p:nvPr/>
        </p:nvSpPr>
        <p:spPr bwMode="auto">
          <a:xfrm>
            <a:off x="2135188" y="3417888"/>
            <a:ext cx="152400" cy="152400"/>
          </a:xfrm>
          <a:prstGeom prst="ellipse">
            <a:avLst/>
          </a:prstGeom>
          <a:solidFill>
            <a:srgbClr val="FFFFFF"/>
          </a:solidFill>
          <a:ln w="9525">
            <a:solidFill>
              <a:srgbClr val="000000"/>
            </a:solidFill>
            <a:round/>
            <a:headEnd/>
            <a:tailEnd/>
          </a:ln>
        </p:spPr>
        <p:txBody>
          <a:bodyPr wrap="none" anchor="ctr"/>
          <a:lstStyle/>
          <a:p>
            <a:endParaRPr lang="fr-FR"/>
          </a:p>
        </p:txBody>
      </p:sp>
      <p:sp>
        <p:nvSpPr>
          <p:cNvPr id="3088" name="Line 53"/>
          <p:cNvSpPr>
            <a:spLocks noChangeShapeType="1"/>
          </p:cNvSpPr>
          <p:nvPr/>
        </p:nvSpPr>
        <p:spPr bwMode="auto">
          <a:xfrm flipV="1">
            <a:off x="2160588" y="3417888"/>
            <a:ext cx="127000" cy="152400"/>
          </a:xfrm>
          <a:prstGeom prst="line">
            <a:avLst/>
          </a:prstGeom>
          <a:noFill/>
          <a:ln w="9525">
            <a:solidFill>
              <a:srgbClr val="000000"/>
            </a:solidFill>
            <a:round/>
            <a:headEnd/>
            <a:tailEnd/>
          </a:ln>
        </p:spPr>
        <p:txBody>
          <a:bodyPr/>
          <a:lstStyle/>
          <a:p>
            <a:endParaRPr lang="fr-FR"/>
          </a:p>
        </p:txBody>
      </p:sp>
      <p:sp>
        <p:nvSpPr>
          <p:cNvPr id="3089" name="Line 54"/>
          <p:cNvSpPr>
            <a:spLocks noChangeShapeType="1"/>
          </p:cNvSpPr>
          <p:nvPr/>
        </p:nvSpPr>
        <p:spPr bwMode="auto">
          <a:xfrm rot="5400000" flipV="1">
            <a:off x="2147888" y="3417888"/>
            <a:ext cx="127000" cy="152400"/>
          </a:xfrm>
          <a:prstGeom prst="line">
            <a:avLst/>
          </a:prstGeom>
          <a:noFill/>
          <a:ln w="9525">
            <a:solidFill>
              <a:srgbClr val="000000"/>
            </a:solidFill>
            <a:round/>
            <a:headEnd/>
            <a:tailEnd/>
          </a:ln>
        </p:spPr>
        <p:txBody>
          <a:bodyPr/>
          <a:lstStyle/>
          <a:p>
            <a:endParaRPr lang="fr-FR"/>
          </a:p>
        </p:txBody>
      </p:sp>
      <p:sp>
        <p:nvSpPr>
          <p:cNvPr id="3090" name="Rectangle 55"/>
          <p:cNvSpPr>
            <a:spLocks noChangeArrowheads="1"/>
          </p:cNvSpPr>
          <p:nvPr/>
        </p:nvSpPr>
        <p:spPr bwMode="auto">
          <a:xfrm>
            <a:off x="849313" y="2719388"/>
            <a:ext cx="2819400" cy="1219200"/>
          </a:xfrm>
          <a:prstGeom prst="rect">
            <a:avLst/>
          </a:prstGeom>
          <a:noFill/>
          <a:ln w="38100">
            <a:solidFill>
              <a:srgbClr val="FF0000"/>
            </a:solidFill>
            <a:miter lim="800000"/>
            <a:headEnd/>
            <a:tailEnd/>
          </a:ln>
        </p:spPr>
        <p:txBody>
          <a:bodyPr wrap="none" anchor="ctr"/>
          <a:lstStyle/>
          <a:p>
            <a:endParaRPr lang="fr-FR"/>
          </a:p>
        </p:txBody>
      </p:sp>
      <p:sp>
        <p:nvSpPr>
          <p:cNvPr id="3091" name="Text Box 56"/>
          <p:cNvSpPr txBox="1">
            <a:spLocks noChangeArrowheads="1"/>
          </p:cNvSpPr>
          <p:nvPr/>
        </p:nvSpPr>
        <p:spPr bwMode="auto">
          <a:xfrm>
            <a:off x="369888" y="4100513"/>
            <a:ext cx="3455987" cy="336550"/>
          </a:xfrm>
          <a:prstGeom prst="rect">
            <a:avLst/>
          </a:prstGeom>
          <a:noFill/>
          <a:ln w="9525">
            <a:noFill/>
            <a:miter lim="800000"/>
            <a:headEnd/>
            <a:tailEnd/>
          </a:ln>
        </p:spPr>
        <p:txBody>
          <a:bodyPr wrap="none">
            <a:spAutoFit/>
          </a:bodyPr>
          <a:lstStyle/>
          <a:p>
            <a:r>
              <a:rPr lang="fr-FR" sz="1600">
                <a:solidFill>
                  <a:srgbClr val="000000"/>
                </a:solidFill>
              </a:rPr>
              <a:t>New Physics contribution (2-3 families)</a:t>
            </a:r>
          </a:p>
        </p:txBody>
      </p:sp>
      <p:graphicFrame>
        <p:nvGraphicFramePr>
          <p:cNvPr id="3074" name="Object 3"/>
          <p:cNvGraphicFramePr>
            <a:graphicFrameLocks noChangeAspect="1"/>
          </p:cNvGraphicFramePr>
          <p:nvPr/>
        </p:nvGraphicFramePr>
        <p:xfrm>
          <a:off x="1852613" y="3629025"/>
          <a:ext cx="685800" cy="334963"/>
        </p:xfrm>
        <a:graphic>
          <a:graphicData uri="http://schemas.openxmlformats.org/presentationml/2006/ole">
            <p:oleObj spid="_x0000_s3074" name="Equation" r:id="rId3" imgW="495000" imgH="241200" progId="Equation.DSMT4">
              <p:embed/>
            </p:oleObj>
          </a:graphicData>
        </a:graphic>
      </p:graphicFrame>
      <p:sp>
        <p:nvSpPr>
          <p:cNvPr id="3092" name="Text Box 58"/>
          <p:cNvSpPr txBox="1">
            <a:spLocks noChangeArrowheads="1"/>
          </p:cNvSpPr>
          <p:nvPr/>
        </p:nvSpPr>
        <p:spPr bwMode="auto">
          <a:xfrm>
            <a:off x="107950" y="115888"/>
            <a:ext cx="5940425" cy="369887"/>
          </a:xfrm>
          <a:prstGeom prst="rect">
            <a:avLst/>
          </a:prstGeom>
          <a:solidFill>
            <a:srgbClr val="FFCC66"/>
          </a:solidFill>
          <a:ln w="9525">
            <a:noFill/>
            <a:miter lim="800000"/>
            <a:headEnd/>
            <a:tailEnd/>
          </a:ln>
        </p:spPr>
        <p:txBody>
          <a:bodyPr>
            <a:spAutoFit/>
          </a:bodyPr>
          <a:lstStyle/>
          <a:p>
            <a:r>
              <a:rPr lang="en-GB"/>
              <a:t>sin2</a:t>
            </a:r>
            <a:r>
              <a:rPr lang="en-GB">
                <a:latin typeface="Symbol" pitchFamily="18" charset="2"/>
              </a:rPr>
              <a:t>b</a:t>
            </a:r>
            <a:r>
              <a:rPr lang="en-GB"/>
              <a:t> from “s Penguins”  (</a:t>
            </a:r>
            <a:r>
              <a:rPr lang="en-US">
                <a:sym typeface="Wingdings" pitchFamily="2" charset="2"/>
              </a:rPr>
              <a:t>bqqs </a:t>
            </a:r>
            <a:r>
              <a:rPr lang="en-GB"/>
              <a:t>)…a lot of progress..</a:t>
            </a:r>
          </a:p>
        </p:txBody>
      </p:sp>
      <p:sp>
        <p:nvSpPr>
          <p:cNvPr id="3093" name="Text Box 61"/>
          <p:cNvSpPr txBox="1">
            <a:spLocks noChangeArrowheads="1"/>
          </p:cNvSpPr>
          <p:nvPr/>
        </p:nvSpPr>
        <p:spPr bwMode="auto">
          <a:xfrm>
            <a:off x="112713" y="4868863"/>
            <a:ext cx="4264025" cy="1816100"/>
          </a:xfrm>
          <a:prstGeom prst="rect">
            <a:avLst/>
          </a:prstGeom>
          <a:solidFill>
            <a:srgbClr val="00B0F0"/>
          </a:solidFill>
          <a:ln w="76200">
            <a:solidFill>
              <a:srgbClr val="00CC00"/>
            </a:solidFill>
            <a:miter lim="800000"/>
            <a:headEnd/>
            <a:tailEnd/>
          </a:ln>
        </p:spPr>
        <p:txBody>
          <a:bodyPr wrap="none">
            <a:spAutoFit/>
          </a:bodyPr>
          <a:lstStyle/>
          <a:p>
            <a:r>
              <a:rPr lang="en-US" sz="1600"/>
              <a:t>Message :</a:t>
            </a:r>
          </a:p>
          <a:p>
            <a:r>
              <a:rPr lang="en-US" sz="1600"/>
              <a:t>After a long story of disagreement… </a:t>
            </a:r>
          </a:p>
          <a:p>
            <a:r>
              <a:rPr lang="en-US" sz="1600"/>
              <a:t>Today there is a rather good agreement </a:t>
            </a:r>
          </a:p>
          <a:p>
            <a:r>
              <a:rPr lang="en-US" sz="1600"/>
              <a:t>between sin2</a:t>
            </a:r>
            <a:r>
              <a:rPr lang="en-US" sz="1600">
                <a:latin typeface="Symbol" pitchFamily="18" charset="2"/>
              </a:rPr>
              <a:t>b</a:t>
            </a:r>
            <a:r>
              <a:rPr lang="en-US" sz="1600"/>
              <a:t> from </a:t>
            </a:r>
          </a:p>
          <a:p>
            <a:endParaRPr lang="en-US" sz="1600"/>
          </a:p>
          <a:p>
            <a:r>
              <a:rPr lang="en-US" sz="1600"/>
              <a:t>b</a:t>
            </a:r>
            <a:r>
              <a:rPr lang="en-US" sz="1600">
                <a:sym typeface="Wingdings" pitchFamily="2" charset="2"/>
              </a:rPr>
              <a:t>ccs     0.672 </a:t>
            </a:r>
            <a:r>
              <a:rPr lang="fr-FR" sz="1600"/>
              <a:t>± </a:t>
            </a:r>
            <a:r>
              <a:rPr lang="en-US" sz="1600">
                <a:sym typeface="Wingdings" pitchFamily="2" charset="2"/>
              </a:rPr>
              <a:t>0.023 </a:t>
            </a:r>
            <a:r>
              <a:rPr lang="en-US" sz="1400">
                <a:sym typeface="Wingdings" pitchFamily="2" charset="2"/>
              </a:rPr>
              <a:t>(0.028 with theo. error) </a:t>
            </a:r>
          </a:p>
          <a:p>
            <a:r>
              <a:rPr lang="en-US" sz="1600">
                <a:sym typeface="Wingdings" pitchFamily="2" charset="2"/>
              </a:rPr>
              <a:t>bqqs       0.64 </a:t>
            </a:r>
            <a:r>
              <a:rPr lang="fr-FR" sz="1600"/>
              <a:t>± </a:t>
            </a:r>
            <a:r>
              <a:rPr lang="en-US" sz="1600">
                <a:sym typeface="Wingdings" pitchFamily="2" charset="2"/>
              </a:rPr>
              <a:t>0.04</a:t>
            </a:r>
          </a:p>
        </p:txBody>
      </p:sp>
      <p:pic>
        <p:nvPicPr>
          <p:cNvPr id="3094" name="Picture 6" descr="http://www.slac.stanford.edu/xorg/hfag/triangle/summer2010/plots/sPengS_CP_wna.png"/>
          <p:cNvPicPr>
            <a:picLocks noChangeAspect="1" noChangeArrowheads="1"/>
          </p:cNvPicPr>
          <p:nvPr/>
        </p:nvPicPr>
        <p:blipFill>
          <a:blip r:embed="rId4" cstate="print"/>
          <a:srcRect/>
          <a:stretch>
            <a:fillRect/>
          </a:stretch>
        </p:blipFill>
        <p:spPr bwMode="auto">
          <a:xfrm>
            <a:off x="4427538" y="246063"/>
            <a:ext cx="4648200" cy="581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12"/>
          </p:nvPr>
        </p:nvSpPr>
        <p:spPr>
          <a:noFill/>
        </p:spPr>
        <p:txBody>
          <a:bodyPr/>
          <a:lstStyle/>
          <a:p>
            <a:fld id="{C14DAEF0-D2F8-485B-B0F5-2279D4EC141E}" type="slidenum">
              <a:rPr lang="en-US" smtClean="0">
                <a:latin typeface="Arial" charset="0"/>
              </a:rPr>
              <a:pPr/>
              <a:t>15</a:t>
            </a:fld>
            <a:endParaRPr lang="en-US" smtClean="0">
              <a:latin typeface="Arial" charset="0"/>
            </a:endParaRPr>
          </a:p>
        </p:txBody>
      </p:sp>
      <p:sp>
        <p:nvSpPr>
          <p:cNvPr id="19459" name="Text Box 22"/>
          <p:cNvSpPr txBox="1">
            <a:spLocks noChangeArrowheads="1"/>
          </p:cNvSpPr>
          <p:nvPr/>
        </p:nvSpPr>
        <p:spPr bwMode="auto">
          <a:xfrm>
            <a:off x="0" y="3716338"/>
            <a:ext cx="2124075" cy="800100"/>
          </a:xfrm>
          <a:prstGeom prst="rect">
            <a:avLst/>
          </a:prstGeom>
          <a:solidFill>
            <a:srgbClr val="FFFF00"/>
          </a:solidFill>
          <a:ln w="57150">
            <a:solidFill>
              <a:srgbClr val="FF3300"/>
            </a:solidFill>
            <a:miter lim="800000"/>
            <a:headEnd/>
            <a:tailEnd/>
          </a:ln>
        </p:spPr>
        <p:txBody>
          <a:bodyPr>
            <a:spAutoFit/>
          </a:bodyPr>
          <a:lstStyle/>
          <a:p>
            <a:pPr algn="ctr"/>
            <a:r>
              <a:rPr lang="en-US" sz="2800">
                <a:latin typeface="Symbol" pitchFamily="18" charset="2"/>
              </a:rPr>
              <a:t>a</a:t>
            </a:r>
          </a:p>
          <a:p>
            <a:pPr algn="ctr"/>
            <a:r>
              <a:rPr lang="en-US" sz="1600"/>
              <a:t>using B</a:t>
            </a:r>
            <a:r>
              <a:rPr lang="en-US" sz="1600">
                <a:sym typeface="Wingdings" pitchFamily="2" charset="2"/>
              </a:rPr>
              <a:t></a:t>
            </a:r>
            <a:r>
              <a:rPr lang="en-US">
                <a:latin typeface="Symbol" pitchFamily="18" charset="2"/>
                <a:sym typeface="Wingdings" pitchFamily="2" charset="2"/>
              </a:rPr>
              <a:t>pp (rp) rr</a:t>
            </a:r>
            <a:endParaRPr lang="fr-FR" baseline="-25000">
              <a:latin typeface="Symbol" pitchFamily="18" charset="2"/>
            </a:endParaRPr>
          </a:p>
        </p:txBody>
      </p:sp>
      <p:pic>
        <p:nvPicPr>
          <p:cNvPr id="19460" name="Picture 25" descr="pull_sm_alphafit2"/>
          <p:cNvPicPr>
            <a:picLocks noChangeAspect="1" noChangeArrowheads="1"/>
          </p:cNvPicPr>
          <p:nvPr/>
        </p:nvPicPr>
        <p:blipFill>
          <a:blip r:embed="rId2" cstate="print"/>
          <a:srcRect/>
          <a:stretch>
            <a:fillRect/>
          </a:stretch>
        </p:blipFill>
        <p:spPr bwMode="auto">
          <a:xfrm>
            <a:off x="5219700" y="3697288"/>
            <a:ext cx="3276600" cy="3160712"/>
          </a:xfrm>
          <a:prstGeom prst="rect">
            <a:avLst/>
          </a:prstGeom>
          <a:noFill/>
          <a:ln w="9525">
            <a:noFill/>
            <a:miter lim="800000"/>
            <a:headEnd/>
            <a:tailEnd/>
          </a:ln>
        </p:spPr>
      </p:pic>
      <p:pic>
        <p:nvPicPr>
          <p:cNvPr id="19461" name="Picture 27" descr="pull_sm_gammafit1"/>
          <p:cNvPicPr>
            <a:picLocks noChangeAspect="1" noChangeArrowheads="1"/>
          </p:cNvPicPr>
          <p:nvPr/>
        </p:nvPicPr>
        <p:blipFill>
          <a:blip r:embed="rId3" cstate="print"/>
          <a:srcRect/>
          <a:stretch>
            <a:fillRect/>
          </a:stretch>
        </p:blipFill>
        <p:spPr bwMode="auto">
          <a:xfrm>
            <a:off x="5219700" y="549275"/>
            <a:ext cx="3205163" cy="3089275"/>
          </a:xfrm>
          <a:prstGeom prst="rect">
            <a:avLst/>
          </a:prstGeom>
          <a:noFill/>
          <a:ln w="9525">
            <a:noFill/>
            <a:miter lim="800000"/>
            <a:headEnd/>
            <a:tailEnd/>
          </a:ln>
        </p:spPr>
      </p:pic>
      <p:sp>
        <p:nvSpPr>
          <p:cNvPr id="19462" name="Text Box 31"/>
          <p:cNvSpPr txBox="1">
            <a:spLocks noChangeArrowheads="1"/>
          </p:cNvSpPr>
          <p:nvPr/>
        </p:nvSpPr>
        <p:spPr bwMode="auto">
          <a:xfrm rot="5400000">
            <a:off x="6827044" y="3550444"/>
            <a:ext cx="3348038" cy="368300"/>
          </a:xfrm>
          <a:prstGeom prst="rect">
            <a:avLst/>
          </a:prstGeom>
          <a:solidFill>
            <a:srgbClr val="FFFF99"/>
          </a:solidFill>
          <a:ln w="9525">
            <a:noFill/>
            <a:miter lim="800000"/>
            <a:headEnd/>
            <a:tailEnd/>
          </a:ln>
        </p:spPr>
        <p:txBody>
          <a:bodyPr>
            <a:spAutoFit/>
          </a:bodyPr>
          <a:lstStyle/>
          <a:p>
            <a:r>
              <a:rPr lang="en-US">
                <a:latin typeface="Symbol" pitchFamily="18" charset="2"/>
              </a:rPr>
              <a:t>g, a, D</a:t>
            </a:r>
            <a:r>
              <a:rPr lang="en-US"/>
              <a:t>m</a:t>
            </a:r>
            <a:r>
              <a:rPr lang="en-US" baseline="-25000"/>
              <a:t>s</a:t>
            </a:r>
            <a:r>
              <a:rPr lang="en-US"/>
              <a:t> deviations within 1</a:t>
            </a:r>
            <a:r>
              <a:rPr lang="en-US">
                <a:latin typeface="Symbol" pitchFamily="18" charset="2"/>
              </a:rPr>
              <a:t>s</a:t>
            </a:r>
            <a:endParaRPr lang="fr-FR"/>
          </a:p>
        </p:txBody>
      </p:sp>
      <p:sp>
        <p:nvSpPr>
          <p:cNvPr id="19463" name="AutoShape 11" descr="https://hal.roma3.infn.it/foswiki/pub/UTfit/repository/latest/images/summer10_sm_Input_gamma.jpg"/>
          <p:cNvSpPr>
            <a:spLocks noChangeAspect="1" noChangeArrowheads="1"/>
          </p:cNvSpPr>
          <p:nvPr/>
        </p:nvSpPr>
        <p:spPr bwMode="auto">
          <a:xfrm>
            <a:off x="63500" y="-136525"/>
            <a:ext cx="6305550" cy="5991225"/>
          </a:xfrm>
          <a:prstGeom prst="rect">
            <a:avLst/>
          </a:prstGeom>
          <a:noFill/>
          <a:ln w="9525">
            <a:noFill/>
            <a:miter lim="800000"/>
            <a:headEnd/>
            <a:tailEnd/>
          </a:ln>
        </p:spPr>
        <p:txBody>
          <a:bodyPr/>
          <a:lstStyle/>
          <a:p>
            <a:endParaRPr lang="fr-FR"/>
          </a:p>
        </p:txBody>
      </p:sp>
      <p:sp>
        <p:nvSpPr>
          <p:cNvPr id="19464" name="AutoShape 16" descr="-106 \pm 11 \text{ and } 74 \pm 11"/>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fr-FR"/>
          </a:p>
        </p:txBody>
      </p:sp>
      <p:sp>
        <p:nvSpPr>
          <p:cNvPr id="19465" name="AutoShape 17" descr="-106 \pm 11 \text{ and } 74 \pm 11"/>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fr-FR"/>
          </a:p>
        </p:txBody>
      </p:sp>
      <p:sp>
        <p:nvSpPr>
          <p:cNvPr id="19466" name="AutoShape 18" descr="-106 \pm 11 \text{ and } 74 \pm 11"/>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fr-FR"/>
          </a:p>
        </p:txBody>
      </p:sp>
      <p:pic>
        <p:nvPicPr>
          <p:cNvPr id="19467" name="Image 19" descr="untitled.bmp"/>
          <p:cNvPicPr>
            <a:picLocks noChangeAspect="1"/>
          </p:cNvPicPr>
          <p:nvPr/>
        </p:nvPicPr>
        <p:blipFill>
          <a:blip r:embed="rId4" cstate="print"/>
          <a:srcRect/>
          <a:stretch>
            <a:fillRect/>
          </a:stretch>
        </p:blipFill>
        <p:spPr bwMode="auto">
          <a:xfrm>
            <a:off x="1979613" y="0"/>
            <a:ext cx="2447925" cy="2325688"/>
          </a:xfrm>
          <a:prstGeom prst="rect">
            <a:avLst/>
          </a:prstGeom>
          <a:noFill/>
          <a:ln w="9525">
            <a:noFill/>
            <a:miter lim="800000"/>
            <a:headEnd/>
            <a:tailEnd/>
          </a:ln>
        </p:spPr>
      </p:pic>
      <p:sp>
        <p:nvSpPr>
          <p:cNvPr id="19468" name="Text Box 31"/>
          <p:cNvSpPr txBox="1">
            <a:spLocks noChangeArrowheads="1"/>
          </p:cNvSpPr>
          <p:nvPr/>
        </p:nvSpPr>
        <p:spPr bwMode="auto">
          <a:xfrm>
            <a:off x="898525" y="2133600"/>
            <a:ext cx="4284663" cy="646113"/>
          </a:xfrm>
          <a:prstGeom prst="rect">
            <a:avLst/>
          </a:prstGeom>
          <a:solidFill>
            <a:srgbClr val="FFFF00"/>
          </a:solidFill>
          <a:ln w="9525">
            <a:noFill/>
            <a:miter lim="800000"/>
            <a:headEnd/>
            <a:tailEnd/>
          </a:ln>
        </p:spPr>
        <p:txBody>
          <a:bodyPr>
            <a:spAutoFit/>
          </a:bodyPr>
          <a:lstStyle/>
          <a:p>
            <a:r>
              <a:rPr lang="en-US"/>
              <a:t>Direct measurement        SM prediction</a:t>
            </a:r>
          </a:p>
          <a:p>
            <a:r>
              <a:rPr lang="en-US"/>
              <a:t>        (74</a:t>
            </a:r>
            <a:r>
              <a:rPr lang="en-US">
                <a:sym typeface="Wingdings" pitchFamily="2" charset="2"/>
              </a:rPr>
              <a:t> </a:t>
            </a:r>
            <a:r>
              <a:rPr lang="fr-FR"/>
              <a:t>± </a:t>
            </a:r>
            <a:r>
              <a:rPr lang="en-US"/>
              <a:t>11)</a:t>
            </a:r>
            <a:r>
              <a:rPr lang="en-US" baseline="30000"/>
              <a:t>o</a:t>
            </a:r>
            <a:r>
              <a:rPr lang="en-US"/>
              <a:t>                 (69.6</a:t>
            </a:r>
            <a:r>
              <a:rPr lang="en-US">
                <a:sym typeface="Wingdings" pitchFamily="2" charset="2"/>
              </a:rPr>
              <a:t> </a:t>
            </a:r>
            <a:r>
              <a:rPr lang="fr-FR"/>
              <a:t>± </a:t>
            </a:r>
            <a:r>
              <a:rPr lang="en-US"/>
              <a:t>3.1)</a:t>
            </a:r>
            <a:r>
              <a:rPr lang="en-US" baseline="30000"/>
              <a:t>o</a:t>
            </a:r>
            <a:r>
              <a:rPr lang="en-US"/>
              <a:t>     </a:t>
            </a:r>
            <a:endParaRPr lang="fr-FR"/>
          </a:p>
        </p:txBody>
      </p:sp>
      <p:pic>
        <p:nvPicPr>
          <p:cNvPr id="19469" name="Picture 20" descr="mhtml:file://C:\Documents%20and%20Settings\stocchi\Bureau\GRAN%20DOSSIER\talk-recenti\ResultsSummer2010PreICHEP%20%20UTfit%20%20UTfit.mht!https://hal.roma3.infn.it/foswiki/pub/UTfit/repository/latest/images/summer10_sm_Input_alpha-small.jpg"/>
          <p:cNvPicPr>
            <a:picLocks noChangeAspect="1" noChangeArrowheads="1"/>
          </p:cNvPicPr>
          <p:nvPr/>
        </p:nvPicPr>
        <p:blipFill>
          <a:blip r:embed="rId5" cstate="print"/>
          <a:srcRect/>
          <a:stretch>
            <a:fillRect/>
          </a:stretch>
        </p:blipFill>
        <p:spPr bwMode="auto">
          <a:xfrm>
            <a:off x="2268538" y="3468688"/>
            <a:ext cx="2263775" cy="2263775"/>
          </a:xfrm>
          <a:prstGeom prst="rect">
            <a:avLst/>
          </a:prstGeom>
          <a:noFill/>
          <a:ln w="9525">
            <a:noFill/>
            <a:miter lim="800000"/>
            <a:headEnd/>
            <a:tailEnd/>
          </a:ln>
        </p:spPr>
      </p:pic>
      <p:sp>
        <p:nvSpPr>
          <p:cNvPr id="19470" name="Text Box 31"/>
          <p:cNvSpPr txBox="1">
            <a:spLocks noChangeArrowheads="1"/>
          </p:cNvSpPr>
          <p:nvPr/>
        </p:nvSpPr>
        <p:spPr bwMode="auto">
          <a:xfrm>
            <a:off x="1116013" y="5516563"/>
            <a:ext cx="4284662" cy="647700"/>
          </a:xfrm>
          <a:prstGeom prst="rect">
            <a:avLst/>
          </a:prstGeom>
          <a:solidFill>
            <a:srgbClr val="FFFF00"/>
          </a:solidFill>
          <a:ln w="9525">
            <a:noFill/>
            <a:miter lim="800000"/>
            <a:headEnd/>
            <a:tailEnd/>
          </a:ln>
        </p:spPr>
        <p:txBody>
          <a:bodyPr>
            <a:spAutoFit/>
          </a:bodyPr>
          <a:lstStyle/>
          <a:p>
            <a:r>
              <a:rPr lang="en-US"/>
              <a:t>Direct measurement          SM prediction</a:t>
            </a:r>
          </a:p>
          <a:p>
            <a:r>
              <a:rPr lang="en-US"/>
              <a:t>        (91.4</a:t>
            </a:r>
            <a:r>
              <a:rPr lang="en-US">
                <a:sym typeface="Wingdings" pitchFamily="2" charset="2"/>
              </a:rPr>
              <a:t> </a:t>
            </a:r>
            <a:r>
              <a:rPr lang="fr-FR"/>
              <a:t>± </a:t>
            </a:r>
            <a:r>
              <a:rPr lang="en-US"/>
              <a:t>6.1)</a:t>
            </a:r>
            <a:r>
              <a:rPr lang="en-US" baseline="30000"/>
              <a:t>o</a:t>
            </a:r>
            <a:r>
              <a:rPr lang="en-US"/>
              <a:t>                (85.4</a:t>
            </a:r>
            <a:r>
              <a:rPr lang="en-US">
                <a:sym typeface="Wingdings" pitchFamily="2" charset="2"/>
              </a:rPr>
              <a:t> </a:t>
            </a:r>
            <a:r>
              <a:rPr lang="fr-FR"/>
              <a:t>± </a:t>
            </a:r>
            <a:r>
              <a:rPr lang="en-US"/>
              <a:t>3.7)</a:t>
            </a:r>
            <a:r>
              <a:rPr lang="en-US" baseline="30000"/>
              <a:t>o</a:t>
            </a:r>
            <a:r>
              <a:rPr lang="en-US"/>
              <a:t>     </a:t>
            </a:r>
            <a:endParaRPr lang="fr-FR"/>
          </a:p>
        </p:txBody>
      </p:sp>
      <p:sp>
        <p:nvSpPr>
          <p:cNvPr id="25" name="Text Box 31"/>
          <p:cNvSpPr txBox="1">
            <a:spLocks noChangeArrowheads="1"/>
          </p:cNvSpPr>
          <p:nvPr/>
        </p:nvSpPr>
        <p:spPr bwMode="auto">
          <a:xfrm>
            <a:off x="539750" y="6165850"/>
            <a:ext cx="5184775" cy="647700"/>
          </a:xfrm>
          <a:prstGeom prst="rect">
            <a:avLst/>
          </a:prstGeom>
          <a:solidFill>
            <a:srgbClr val="00B0F0"/>
          </a:solidFill>
          <a:ln w="57150">
            <a:solidFill>
              <a:srgbClr val="66FF33"/>
            </a:solidFill>
            <a:miter lim="800000"/>
            <a:headEnd/>
            <a:tailEnd/>
          </a:ln>
          <a:effectLst/>
        </p:spPr>
        <p:txBody>
          <a:bodyPr>
            <a:spAutoFit/>
          </a:bodyPr>
          <a:lstStyle/>
          <a:p>
            <a:pPr algn="ctr">
              <a:defRPr/>
            </a:pPr>
            <a:r>
              <a:rPr lang="en-US" dirty="0"/>
              <a:t>Message : precision on </a:t>
            </a:r>
            <a:r>
              <a:rPr lang="en-US" dirty="0">
                <a:latin typeface="Symbol" pitchFamily="18" charset="2"/>
              </a:rPr>
              <a:t>a</a:t>
            </a:r>
            <a:r>
              <a:rPr lang="en-US" dirty="0"/>
              <a:t> should be improved by factor two to have stringent test of SM</a:t>
            </a:r>
            <a:endParaRPr lang="fr-FR" dirty="0">
              <a:latin typeface="+mj-lt"/>
            </a:endParaRPr>
          </a:p>
        </p:txBody>
      </p:sp>
      <p:cxnSp>
        <p:nvCxnSpPr>
          <p:cNvPr id="27" name="Connecteur droit 26"/>
          <p:cNvCxnSpPr/>
          <p:nvPr/>
        </p:nvCxnSpPr>
        <p:spPr>
          <a:xfrm>
            <a:off x="22225" y="3617913"/>
            <a:ext cx="82454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 Box 21"/>
          <p:cNvSpPr txBox="1">
            <a:spLocks noChangeArrowheads="1"/>
          </p:cNvSpPr>
          <p:nvPr/>
        </p:nvSpPr>
        <p:spPr bwMode="auto">
          <a:xfrm>
            <a:off x="0" y="44450"/>
            <a:ext cx="1979613" cy="800100"/>
          </a:xfrm>
          <a:prstGeom prst="rect">
            <a:avLst/>
          </a:prstGeom>
          <a:solidFill>
            <a:srgbClr val="FFFF00"/>
          </a:solidFill>
          <a:ln w="57150">
            <a:solidFill>
              <a:srgbClr val="FF3300"/>
            </a:solidFill>
            <a:miter lim="800000"/>
            <a:headEnd/>
            <a:tailEnd/>
          </a:ln>
        </p:spPr>
        <p:txBody>
          <a:bodyPr>
            <a:spAutoFit/>
          </a:bodyPr>
          <a:lstStyle/>
          <a:p>
            <a:pPr algn="ctr">
              <a:defRPr/>
            </a:pPr>
            <a:r>
              <a:rPr lang="en-US" sz="2800" dirty="0">
                <a:latin typeface="Symbol" pitchFamily="18" charset="2"/>
              </a:rPr>
              <a:t>g</a:t>
            </a:r>
            <a:endParaRPr lang="en-US" sz="2800" dirty="0">
              <a:latin typeface="+mj-lt"/>
            </a:endParaRPr>
          </a:p>
          <a:p>
            <a:pPr>
              <a:defRPr/>
            </a:pPr>
            <a:r>
              <a:rPr lang="en-US" dirty="0">
                <a:latin typeface="+mj-lt"/>
              </a:rPr>
              <a:t>tree level B</a:t>
            </a:r>
            <a:r>
              <a:rPr lang="en-US" dirty="0">
                <a:latin typeface="+mj-lt"/>
                <a:sym typeface="Wingdings" pitchFamily="2" charset="2"/>
              </a:rPr>
              <a:t> DK</a:t>
            </a:r>
            <a:endParaRPr lang="fr-FR" baseline="-25000" dirty="0">
              <a:latin typeface="+mj-lt"/>
            </a:endParaRPr>
          </a:p>
        </p:txBody>
      </p:sp>
      <p:sp>
        <p:nvSpPr>
          <p:cNvPr id="21" name="Text Box 31"/>
          <p:cNvSpPr txBox="1">
            <a:spLocks noChangeArrowheads="1"/>
          </p:cNvSpPr>
          <p:nvPr/>
        </p:nvSpPr>
        <p:spPr bwMode="auto">
          <a:xfrm>
            <a:off x="466725" y="2852738"/>
            <a:ext cx="5184775" cy="647700"/>
          </a:xfrm>
          <a:prstGeom prst="rect">
            <a:avLst/>
          </a:prstGeom>
          <a:solidFill>
            <a:srgbClr val="00B0F0"/>
          </a:solidFill>
          <a:ln w="57150">
            <a:solidFill>
              <a:srgbClr val="00CC00"/>
            </a:solidFill>
            <a:miter lim="800000"/>
            <a:headEnd/>
            <a:tailEnd/>
          </a:ln>
          <a:effectLst/>
        </p:spPr>
        <p:txBody>
          <a:bodyPr>
            <a:spAutoFit/>
          </a:bodyPr>
          <a:lstStyle/>
          <a:p>
            <a:pPr>
              <a:defRPr/>
            </a:pPr>
            <a:r>
              <a:rPr lang="en-US" dirty="0"/>
              <a:t>Message : precision on </a:t>
            </a:r>
            <a:r>
              <a:rPr lang="en-US" dirty="0">
                <a:latin typeface="Symbol" pitchFamily="18" charset="2"/>
              </a:rPr>
              <a:t>g</a:t>
            </a:r>
            <a:r>
              <a:rPr lang="en-US" dirty="0"/>
              <a:t> should be improved by factor at least four to have  stringent test of SM</a:t>
            </a:r>
            <a:endParaRPr lang="fr-FR" dirty="0">
              <a:latin typeface="+mj-lt"/>
            </a:endParaRPr>
          </a:p>
        </p:txBody>
      </p:sp>
      <p:sp>
        <p:nvSpPr>
          <p:cNvPr id="22" name="Text Box 31"/>
          <p:cNvSpPr txBox="1">
            <a:spLocks noChangeArrowheads="1"/>
          </p:cNvSpPr>
          <p:nvPr/>
        </p:nvSpPr>
        <p:spPr bwMode="auto">
          <a:xfrm>
            <a:off x="4248150" y="46038"/>
            <a:ext cx="4932363" cy="646112"/>
          </a:xfrm>
          <a:prstGeom prst="rect">
            <a:avLst/>
          </a:prstGeom>
          <a:solidFill>
            <a:srgbClr val="FFFF99"/>
          </a:solidFill>
          <a:ln w="9525">
            <a:noFill/>
            <a:miter lim="800000"/>
            <a:headEnd/>
            <a:tailEnd/>
          </a:ln>
          <a:effectLst/>
        </p:spPr>
        <p:txBody>
          <a:bodyPr>
            <a:spAutoFit/>
          </a:bodyPr>
          <a:lstStyle/>
          <a:p>
            <a:pPr algn="ctr">
              <a:defRPr/>
            </a:pPr>
            <a:r>
              <a:rPr lang="en-US" dirty="0"/>
              <a:t>Measurements of </a:t>
            </a:r>
            <a:r>
              <a:rPr lang="en-US" dirty="0">
                <a:latin typeface="Symbol" pitchFamily="18" charset="2"/>
              </a:rPr>
              <a:t>g, a </a:t>
            </a:r>
            <a:r>
              <a:rPr lang="en-US" dirty="0">
                <a:latin typeface="+mj-lt"/>
              </a:rPr>
              <a:t>were not really expected at B factories  (at least at this precision)</a:t>
            </a:r>
            <a:endParaRPr lang="fr-FR"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95288" y="908050"/>
            <a:ext cx="2921000" cy="369888"/>
          </a:xfrm>
          <a:prstGeom prst="rect">
            <a:avLst/>
          </a:prstGeom>
          <a:solidFill>
            <a:srgbClr val="FFFF00"/>
          </a:solidFill>
          <a:ln w="57150">
            <a:solidFill>
              <a:srgbClr val="FF0000"/>
            </a:solidFill>
            <a:miter lim="800000"/>
            <a:headEnd/>
            <a:tailEnd/>
          </a:ln>
        </p:spPr>
        <p:txBody>
          <a:bodyPr wrap="none">
            <a:spAutoFit/>
          </a:bodyPr>
          <a:lstStyle/>
          <a:p>
            <a:r>
              <a:rPr lang="en-US"/>
              <a:t>A</a:t>
            </a:r>
            <a:r>
              <a:rPr lang="en-US" baseline="-25000"/>
              <a:t>CP</a:t>
            </a:r>
            <a:r>
              <a:rPr lang="en-US"/>
              <a:t> in charmless B decays</a:t>
            </a:r>
          </a:p>
        </p:txBody>
      </p:sp>
      <p:pic>
        <p:nvPicPr>
          <p:cNvPr id="20483" name="Picture 4"/>
          <p:cNvPicPr>
            <a:picLocks noChangeAspect="1" noChangeArrowheads="1"/>
          </p:cNvPicPr>
          <p:nvPr/>
        </p:nvPicPr>
        <p:blipFill>
          <a:blip r:embed="rId2" cstate="print"/>
          <a:srcRect/>
          <a:stretch>
            <a:fillRect/>
          </a:stretch>
        </p:blipFill>
        <p:spPr bwMode="auto">
          <a:xfrm>
            <a:off x="5076825" y="1195388"/>
            <a:ext cx="3455988" cy="4465637"/>
          </a:xfrm>
          <a:prstGeom prst="rect">
            <a:avLst/>
          </a:prstGeom>
          <a:noFill/>
          <a:ln w="9525">
            <a:noFill/>
            <a:miter lim="800000"/>
            <a:headEnd/>
            <a:tailEnd/>
          </a:ln>
        </p:spPr>
      </p:pic>
      <p:pic>
        <p:nvPicPr>
          <p:cNvPr id="20484" name="Picture 5"/>
          <p:cNvPicPr>
            <a:picLocks noChangeAspect="1" noChangeArrowheads="1"/>
          </p:cNvPicPr>
          <p:nvPr/>
        </p:nvPicPr>
        <p:blipFill>
          <a:blip r:embed="rId3" cstate="print"/>
          <a:srcRect/>
          <a:stretch>
            <a:fillRect/>
          </a:stretch>
        </p:blipFill>
        <p:spPr bwMode="auto">
          <a:xfrm>
            <a:off x="146050" y="1341438"/>
            <a:ext cx="3521075" cy="5445125"/>
          </a:xfrm>
          <a:prstGeom prst="rect">
            <a:avLst/>
          </a:prstGeom>
          <a:noFill/>
          <a:ln w="9525">
            <a:noFill/>
            <a:miter lim="800000"/>
            <a:headEnd/>
            <a:tailEnd/>
          </a:ln>
        </p:spPr>
      </p:pic>
      <p:sp>
        <p:nvSpPr>
          <p:cNvPr id="20485" name="Rectangle 11"/>
          <p:cNvSpPr>
            <a:spLocks noChangeArrowheads="1"/>
          </p:cNvSpPr>
          <p:nvPr/>
        </p:nvSpPr>
        <p:spPr bwMode="auto">
          <a:xfrm>
            <a:off x="5202238" y="827088"/>
            <a:ext cx="3114675" cy="369887"/>
          </a:xfrm>
          <a:prstGeom prst="rect">
            <a:avLst/>
          </a:prstGeom>
          <a:solidFill>
            <a:srgbClr val="FFFF00"/>
          </a:solidFill>
          <a:ln w="57150">
            <a:solidFill>
              <a:srgbClr val="FF0000"/>
            </a:solidFill>
            <a:miter lim="800000"/>
            <a:headEnd/>
            <a:tailEnd/>
          </a:ln>
        </p:spPr>
        <p:txBody>
          <a:bodyPr wrap="none">
            <a:spAutoFit/>
          </a:bodyPr>
          <a:lstStyle/>
          <a:p>
            <a:r>
              <a:rPr lang="en-US"/>
              <a:t>A</a:t>
            </a:r>
            <a:r>
              <a:rPr lang="en-US" baseline="-25000"/>
              <a:t>CP</a:t>
            </a:r>
            <a:r>
              <a:rPr lang="en-US"/>
              <a:t> in radiative and Leptonic</a:t>
            </a:r>
          </a:p>
        </p:txBody>
      </p:sp>
      <p:sp>
        <p:nvSpPr>
          <p:cNvPr id="20486" name="Rectangle 12"/>
          <p:cNvSpPr>
            <a:spLocks noChangeArrowheads="1"/>
          </p:cNvSpPr>
          <p:nvPr/>
        </p:nvSpPr>
        <p:spPr bwMode="auto">
          <a:xfrm>
            <a:off x="4837113" y="5661025"/>
            <a:ext cx="4056062" cy="1200150"/>
          </a:xfrm>
          <a:prstGeom prst="rect">
            <a:avLst/>
          </a:prstGeom>
          <a:solidFill>
            <a:srgbClr val="00B0F0"/>
          </a:solidFill>
          <a:ln w="57150">
            <a:solidFill>
              <a:srgbClr val="00CC00"/>
            </a:solidFill>
            <a:miter lim="800000"/>
            <a:headEnd/>
            <a:tailEnd/>
          </a:ln>
        </p:spPr>
        <p:txBody>
          <a:bodyPr wrap="none">
            <a:spAutoFit/>
          </a:bodyPr>
          <a:lstStyle/>
          <a:p>
            <a:pPr algn="ctr"/>
            <a:r>
              <a:rPr lang="en-US"/>
              <a:t>A</a:t>
            </a:r>
            <a:r>
              <a:rPr lang="en-US" baseline="-25000"/>
              <a:t>CP</a:t>
            </a:r>
            <a:r>
              <a:rPr lang="en-US"/>
              <a:t> in radiative and leptonic decays </a:t>
            </a:r>
          </a:p>
          <a:p>
            <a:pPr algn="ctr"/>
            <a:r>
              <a:rPr lang="en-US"/>
              <a:t>expected to be almost zero in the SM.</a:t>
            </a:r>
          </a:p>
          <a:p>
            <a:pPr algn="ctr"/>
            <a:r>
              <a:rPr lang="en-US"/>
              <a:t>Null Test for new physics search.</a:t>
            </a:r>
          </a:p>
          <a:p>
            <a:pPr algn="ctr"/>
            <a:r>
              <a:rPr lang="en-US"/>
              <a:t> Crucial to improve the precision</a:t>
            </a:r>
          </a:p>
        </p:txBody>
      </p:sp>
      <p:sp>
        <p:nvSpPr>
          <p:cNvPr id="14" name="Ellipse 13"/>
          <p:cNvSpPr/>
          <p:nvPr/>
        </p:nvSpPr>
        <p:spPr>
          <a:xfrm>
            <a:off x="1225550" y="1341438"/>
            <a:ext cx="647700" cy="3587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88" name="Rectangle 6"/>
          <p:cNvSpPr>
            <a:spLocks noChangeArrowheads="1"/>
          </p:cNvSpPr>
          <p:nvPr/>
        </p:nvSpPr>
        <p:spPr bwMode="auto">
          <a:xfrm>
            <a:off x="250825" y="115888"/>
            <a:ext cx="8653463" cy="647700"/>
          </a:xfrm>
          <a:prstGeom prst="rect">
            <a:avLst/>
          </a:prstGeom>
          <a:solidFill>
            <a:srgbClr val="FFFF00"/>
          </a:solidFill>
          <a:ln w="9525">
            <a:noFill/>
            <a:miter lim="800000"/>
            <a:headEnd/>
            <a:tailEnd/>
          </a:ln>
        </p:spPr>
        <p:txBody>
          <a:bodyPr wrap="none">
            <a:spAutoFit/>
          </a:bodyPr>
          <a:lstStyle/>
          <a:p>
            <a:pPr algn="ctr"/>
            <a:r>
              <a:rPr lang="en-US"/>
              <a:t>Many other CP asymmetry measurements are performed in different decay modes </a:t>
            </a:r>
          </a:p>
          <a:p>
            <a:pPr algn="ctr"/>
            <a:r>
              <a:rPr lang="en-US"/>
              <a:t>(with corresponding measurments of branching fractions) </a:t>
            </a:r>
          </a:p>
        </p:txBody>
      </p:sp>
      <p:sp>
        <p:nvSpPr>
          <p:cNvPr id="9" name="Ellipse 8"/>
          <p:cNvSpPr/>
          <p:nvPr/>
        </p:nvSpPr>
        <p:spPr>
          <a:xfrm>
            <a:off x="2881313" y="1341438"/>
            <a:ext cx="1295400" cy="12223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90" name="Rectangle 9"/>
          <p:cNvSpPr>
            <a:spLocks noChangeArrowheads="1"/>
          </p:cNvSpPr>
          <p:nvPr/>
        </p:nvSpPr>
        <p:spPr bwMode="auto">
          <a:xfrm>
            <a:off x="2808288" y="1484313"/>
            <a:ext cx="1403350" cy="923925"/>
          </a:xfrm>
          <a:prstGeom prst="rect">
            <a:avLst/>
          </a:prstGeom>
          <a:noFill/>
          <a:ln w="9525">
            <a:noFill/>
            <a:miter lim="800000"/>
            <a:headEnd/>
            <a:tailEnd/>
          </a:ln>
        </p:spPr>
        <p:txBody>
          <a:bodyPr wrap="none">
            <a:spAutoFit/>
          </a:bodyPr>
          <a:lstStyle/>
          <a:p>
            <a:pPr algn="ctr"/>
            <a:r>
              <a:rPr lang="en-US"/>
              <a:t>Direct CP</a:t>
            </a:r>
          </a:p>
          <a:p>
            <a:pPr algn="ctr"/>
            <a:r>
              <a:rPr lang="en-US"/>
              <a:t> violation in </a:t>
            </a:r>
          </a:p>
          <a:p>
            <a:pPr algn="ctr"/>
            <a:r>
              <a:rPr lang="en-US"/>
              <a:t>B decays</a:t>
            </a:r>
            <a:endParaRPr lang="fr-FR"/>
          </a:p>
        </p:txBody>
      </p:sp>
      <p:sp>
        <p:nvSpPr>
          <p:cNvPr id="20491" name="Rectangle 10"/>
          <p:cNvSpPr>
            <a:spLocks noChangeArrowheads="1"/>
          </p:cNvSpPr>
          <p:nvPr/>
        </p:nvSpPr>
        <p:spPr bwMode="auto">
          <a:xfrm rot="-5400000">
            <a:off x="-1109663" y="4187826"/>
            <a:ext cx="3502025" cy="831850"/>
          </a:xfrm>
          <a:prstGeom prst="rect">
            <a:avLst/>
          </a:prstGeom>
          <a:solidFill>
            <a:srgbClr val="FFFF00">
              <a:alpha val="29019"/>
            </a:srgbClr>
          </a:solidFill>
          <a:ln w="9525">
            <a:noFill/>
            <a:miter lim="800000"/>
            <a:headEnd/>
            <a:tailEnd/>
          </a:ln>
        </p:spPr>
        <p:txBody>
          <a:bodyPr wrap="none">
            <a:spAutoFit/>
          </a:bodyPr>
          <a:lstStyle/>
          <a:p>
            <a:pPr algn="ctr"/>
            <a:r>
              <a:rPr lang="en-US" sz="1600"/>
              <a:t>Difficult to use these measurements </a:t>
            </a:r>
          </a:p>
          <a:p>
            <a:pPr algn="ctr"/>
            <a:r>
              <a:rPr lang="en-US" sz="1600"/>
              <a:t>to constrain UT parameters</a:t>
            </a:r>
          </a:p>
          <a:p>
            <a:pPr algn="ctr"/>
            <a:r>
              <a:rPr lang="en-US" sz="1600"/>
              <a:t>or looking for NP</a:t>
            </a:r>
          </a:p>
        </p:txBody>
      </p:sp>
      <p:cxnSp>
        <p:nvCxnSpPr>
          <p:cNvPr id="13" name="Connecteur droit 12"/>
          <p:cNvCxnSpPr/>
          <p:nvPr/>
        </p:nvCxnSpPr>
        <p:spPr>
          <a:xfrm rot="5400000">
            <a:off x="1345406" y="3775869"/>
            <a:ext cx="6021388" cy="0"/>
          </a:xfrm>
          <a:prstGeom prst="line">
            <a:avLst/>
          </a:prstGeom>
          <a:ln w="76200">
            <a:solidFill>
              <a:srgbClr val="FFCCCC"/>
            </a:solidFill>
            <a:prstDash val="sysDash"/>
          </a:ln>
        </p:spPr>
        <p:style>
          <a:lnRef idx="1">
            <a:schemeClr val="accent1"/>
          </a:lnRef>
          <a:fillRef idx="0">
            <a:schemeClr val="accent1"/>
          </a:fillRef>
          <a:effectRef idx="0">
            <a:schemeClr val="accent1"/>
          </a:effectRef>
          <a:fontRef idx="minor">
            <a:schemeClr val="tx1"/>
          </a:fontRef>
        </p:style>
      </p:cxnSp>
      <p:sp>
        <p:nvSpPr>
          <p:cNvPr id="20493" name="Rectangle 11"/>
          <p:cNvSpPr>
            <a:spLocks noChangeArrowheads="1"/>
          </p:cNvSpPr>
          <p:nvPr/>
        </p:nvSpPr>
        <p:spPr bwMode="auto">
          <a:xfrm>
            <a:off x="5364163" y="5084763"/>
            <a:ext cx="3011487" cy="369887"/>
          </a:xfrm>
          <a:prstGeom prst="rect">
            <a:avLst/>
          </a:prstGeom>
          <a:solidFill>
            <a:srgbClr val="FFFF00"/>
          </a:solidFill>
          <a:ln w="9525">
            <a:noFill/>
            <a:miter lim="800000"/>
            <a:headEnd/>
            <a:tailEnd/>
          </a:ln>
        </p:spPr>
        <p:txBody>
          <a:bodyPr wrap="none">
            <a:spAutoFit/>
          </a:bodyPr>
          <a:lstStyle/>
          <a:p>
            <a:r>
              <a:rPr lang="en-US"/>
              <a:t>A</a:t>
            </a:r>
            <a:r>
              <a:rPr lang="en-US" baseline="-25000"/>
              <a:t>CP</a:t>
            </a:r>
            <a:r>
              <a:rPr lang="en-US"/>
              <a:t> all compatible with zero</a:t>
            </a:r>
          </a:p>
        </p:txBody>
      </p:sp>
      <p:sp>
        <p:nvSpPr>
          <p:cNvPr id="20494" name="Rectangle 10"/>
          <p:cNvSpPr>
            <a:spLocks noChangeArrowheads="1"/>
          </p:cNvSpPr>
          <p:nvPr/>
        </p:nvSpPr>
        <p:spPr bwMode="auto">
          <a:xfrm rot="-5400000">
            <a:off x="1735138" y="4286250"/>
            <a:ext cx="3275012" cy="338138"/>
          </a:xfrm>
          <a:prstGeom prst="rect">
            <a:avLst/>
          </a:prstGeom>
          <a:solidFill>
            <a:srgbClr val="FFFF00">
              <a:alpha val="29019"/>
            </a:srgbClr>
          </a:solidFill>
          <a:ln w="9525">
            <a:noFill/>
            <a:miter lim="800000"/>
            <a:headEnd/>
            <a:tailEnd/>
          </a:ln>
        </p:spPr>
        <p:txBody>
          <a:bodyPr wrap="none">
            <a:spAutoFit/>
          </a:bodyPr>
          <a:lstStyle/>
          <a:p>
            <a:pPr algn="ctr"/>
            <a:r>
              <a:rPr lang="en-US" sz="1600"/>
              <a:t>Shown here only the most precise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1763713" cy="523875"/>
          </a:xfrm>
          <a:prstGeom prst="rect">
            <a:avLst/>
          </a:prstGeom>
          <a:solidFill>
            <a:srgbClr val="FFFF00"/>
          </a:solidFill>
          <a:ln w="57150">
            <a:solidFill>
              <a:srgbClr val="FF3300"/>
            </a:solidFill>
            <a:miter lim="800000"/>
            <a:headEnd/>
            <a:tailEnd/>
          </a:ln>
        </p:spPr>
        <p:txBody>
          <a:bodyPr>
            <a:spAutoFit/>
          </a:bodyPr>
          <a:lstStyle/>
          <a:p>
            <a:r>
              <a:rPr lang="en-US" sz="2800"/>
              <a:t>Br(B</a:t>
            </a:r>
            <a:r>
              <a:rPr lang="en-US" sz="2800">
                <a:sym typeface="Wingdings" pitchFamily="2" charset="2"/>
              </a:rPr>
              <a:t></a:t>
            </a:r>
            <a:r>
              <a:rPr lang="en-US" sz="2800">
                <a:latin typeface="Symbol" pitchFamily="18" charset="2"/>
              </a:rPr>
              <a:t>tn)</a:t>
            </a:r>
            <a:endParaRPr lang="fr-FR" sz="2800" baseline="-25000">
              <a:latin typeface="Symbol" pitchFamily="18" charset="2"/>
            </a:endParaRPr>
          </a:p>
        </p:txBody>
      </p:sp>
      <p:sp>
        <p:nvSpPr>
          <p:cNvPr id="21507" name="Text Box 10"/>
          <p:cNvSpPr txBox="1">
            <a:spLocks noChangeArrowheads="1"/>
          </p:cNvSpPr>
          <p:nvPr/>
        </p:nvSpPr>
        <p:spPr bwMode="auto">
          <a:xfrm>
            <a:off x="5867400" y="3860800"/>
            <a:ext cx="2128838" cy="457200"/>
          </a:xfrm>
          <a:prstGeom prst="rect">
            <a:avLst/>
          </a:prstGeom>
          <a:solidFill>
            <a:srgbClr val="FFFF99"/>
          </a:solidFill>
          <a:ln w="9525">
            <a:noFill/>
            <a:miter lim="800000"/>
            <a:headEnd/>
            <a:tailEnd/>
          </a:ln>
        </p:spPr>
        <p:txBody>
          <a:bodyPr wrap="none">
            <a:spAutoFit/>
          </a:bodyPr>
          <a:lstStyle/>
          <a:p>
            <a:r>
              <a:rPr lang="en-US"/>
              <a:t>-3.2</a:t>
            </a:r>
            <a:r>
              <a:rPr lang="en-US">
                <a:latin typeface="Symbol" pitchFamily="18" charset="2"/>
              </a:rPr>
              <a:t>s</a:t>
            </a:r>
            <a:r>
              <a:rPr lang="en-US"/>
              <a:t> deviation</a:t>
            </a:r>
            <a:endParaRPr lang="fr-FR"/>
          </a:p>
        </p:txBody>
      </p:sp>
      <p:sp>
        <p:nvSpPr>
          <p:cNvPr id="21508" name="Text Box 11"/>
          <p:cNvSpPr txBox="1">
            <a:spLocks noChangeArrowheads="1"/>
          </p:cNvSpPr>
          <p:nvPr/>
        </p:nvSpPr>
        <p:spPr bwMode="auto">
          <a:xfrm>
            <a:off x="1152525" y="5445125"/>
            <a:ext cx="6659563" cy="584200"/>
          </a:xfrm>
          <a:prstGeom prst="rect">
            <a:avLst/>
          </a:prstGeom>
          <a:noFill/>
          <a:ln w="9525">
            <a:noFill/>
            <a:miter lim="800000"/>
            <a:headEnd/>
            <a:tailEnd/>
          </a:ln>
        </p:spPr>
        <p:txBody>
          <a:bodyPr>
            <a:spAutoFit/>
          </a:bodyPr>
          <a:lstStyle/>
          <a:p>
            <a:r>
              <a:rPr lang="en-US" sz="1600"/>
              <a:t>Nota Bene   </a:t>
            </a:r>
            <a:r>
              <a:rPr lang="en-GB" sz="1600">
                <a:solidFill>
                  <a:srgbClr val="000000"/>
                </a:solidFill>
                <a:sym typeface="Wingdings" pitchFamily="2" charset="2"/>
              </a:rPr>
              <a:t> </a:t>
            </a:r>
            <a:r>
              <a:rPr lang="en-GB" sz="1600">
                <a:solidFill>
                  <a:srgbClr val="000000"/>
                </a:solidFill>
              </a:rPr>
              <a:t>To accommodate </a:t>
            </a:r>
            <a:r>
              <a:rPr lang="en-US" sz="1600"/>
              <a:t>Br(B</a:t>
            </a:r>
            <a:r>
              <a:rPr lang="en-US" sz="1600">
                <a:sym typeface="Wingdings" pitchFamily="2" charset="2"/>
              </a:rPr>
              <a:t></a:t>
            </a:r>
            <a:r>
              <a:rPr lang="en-US" sz="1600">
                <a:latin typeface="Symbol" pitchFamily="18" charset="2"/>
              </a:rPr>
              <a:t>tn)  </a:t>
            </a:r>
            <a:r>
              <a:rPr lang="en-US" sz="1600"/>
              <a:t>we need larger value of V</a:t>
            </a:r>
            <a:r>
              <a:rPr lang="en-US" sz="1600" baseline="-25000"/>
              <a:t>ub  </a:t>
            </a:r>
          </a:p>
          <a:p>
            <a:r>
              <a:rPr lang="en-US" sz="1600">
                <a:sym typeface="Wingdings" pitchFamily="2" charset="2"/>
              </a:rPr>
              <a:t>                     </a:t>
            </a:r>
            <a:r>
              <a:rPr lang="en-US" sz="1600"/>
              <a:t>To accommodate sin2</a:t>
            </a:r>
            <a:r>
              <a:rPr lang="en-US" sz="1600">
                <a:latin typeface="Symbol" pitchFamily="18" charset="2"/>
              </a:rPr>
              <a:t>b</a:t>
            </a:r>
            <a:r>
              <a:rPr lang="en-US" sz="1600"/>
              <a:t>         we need lower value of V</a:t>
            </a:r>
            <a:r>
              <a:rPr lang="en-US" sz="1600" baseline="-25000"/>
              <a:t>ub</a:t>
            </a:r>
            <a:endParaRPr lang="fr-FR" sz="1600" baseline="-25000"/>
          </a:p>
        </p:txBody>
      </p:sp>
      <p:sp>
        <p:nvSpPr>
          <p:cNvPr id="21509" name="Rectangle 15"/>
          <p:cNvSpPr>
            <a:spLocks noChangeArrowheads="1"/>
          </p:cNvSpPr>
          <p:nvPr/>
        </p:nvSpPr>
        <p:spPr bwMode="auto">
          <a:xfrm>
            <a:off x="4859338" y="1844675"/>
            <a:ext cx="4102100" cy="630238"/>
          </a:xfrm>
          <a:prstGeom prst="rect">
            <a:avLst/>
          </a:prstGeom>
          <a:noFill/>
          <a:ln w="9525">
            <a:noFill/>
            <a:miter lim="800000"/>
            <a:headEnd/>
            <a:tailEnd/>
          </a:ln>
        </p:spPr>
        <p:txBody>
          <a:bodyPr>
            <a:spAutoFit/>
          </a:bodyPr>
          <a:lstStyle/>
          <a:p>
            <a:pPr algn="ctr">
              <a:lnSpc>
                <a:spcPct val="97000"/>
              </a:lnSpc>
              <a:buClr>
                <a:srgbClr val="000000"/>
              </a:buClr>
              <a:buSzPct val="45000"/>
              <a:buFont typeface="StarSymbol" charset="0"/>
              <a:buNone/>
            </a:pPr>
            <a:r>
              <a:rPr lang="en-US"/>
              <a:t>Br(B</a:t>
            </a:r>
            <a:r>
              <a:rPr lang="en-US">
                <a:sym typeface="Wingdings" pitchFamily="2" charset="2"/>
              </a:rPr>
              <a:t></a:t>
            </a:r>
            <a:r>
              <a:rPr lang="en-US">
                <a:latin typeface="Symbol" pitchFamily="18" charset="2"/>
              </a:rPr>
              <a:t>tn</a:t>
            </a:r>
            <a:r>
              <a:rPr lang="en-US"/>
              <a:t>)</a:t>
            </a:r>
            <a:r>
              <a:rPr lang="en-GB"/>
              <a:t> =(</a:t>
            </a:r>
            <a:r>
              <a:rPr lang="fr-FR"/>
              <a:t>1.72± 0.28)10</a:t>
            </a:r>
            <a:r>
              <a:rPr lang="fr-FR" baseline="30000"/>
              <a:t>-4</a:t>
            </a:r>
            <a:r>
              <a:rPr lang="fr-FR"/>
              <a:t> </a:t>
            </a:r>
            <a:endParaRPr lang="en-GB"/>
          </a:p>
          <a:p>
            <a:pPr algn="ctr">
              <a:lnSpc>
                <a:spcPct val="97000"/>
              </a:lnSpc>
              <a:buClr>
                <a:srgbClr val="000000"/>
              </a:buClr>
              <a:buSzPct val="45000"/>
              <a:buFont typeface="StarSymbol" charset="0"/>
              <a:buNone/>
            </a:pPr>
            <a:r>
              <a:rPr lang="en-GB"/>
              <a:t>From direct measurement</a:t>
            </a:r>
            <a:endParaRPr lang="fr-FR"/>
          </a:p>
        </p:txBody>
      </p:sp>
      <p:sp>
        <p:nvSpPr>
          <p:cNvPr id="21510" name="Rectangle 17"/>
          <p:cNvSpPr>
            <a:spLocks noChangeArrowheads="1"/>
          </p:cNvSpPr>
          <p:nvPr/>
        </p:nvSpPr>
        <p:spPr bwMode="auto">
          <a:xfrm>
            <a:off x="5003800" y="3068638"/>
            <a:ext cx="3849688" cy="628650"/>
          </a:xfrm>
          <a:prstGeom prst="rect">
            <a:avLst/>
          </a:prstGeom>
          <a:noFill/>
          <a:ln w="9525">
            <a:noFill/>
            <a:miter lim="800000"/>
            <a:headEnd/>
            <a:tailEnd/>
          </a:ln>
        </p:spPr>
        <p:txBody>
          <a:bodyPr>
            <a:spAutoFit/>
          </a:bodyPr>
          <a:lstStyle/>
          <a:p>
            <a:pPr algn="ctr">
              <a:lnSpc>
                <a:spcPct val="97000"/>
              </a:lnSpc>
              <a:buClr>
                <a:srgbClr val="000000"/>
              </a:buClr>
              <a:buSzPct val="45000"/>
              <a:buFont typeface="StarSymbol" charset="0"/>
              <a:buNone/>
            </a:pPr>
            <a:r>
              <a:rPr lang="en-US"/>
              <a:t>Br(B</a:t>
            </a:r>
            <a:r>
              <a:rPr lang="en-US">
                <a:sym typeface="Wingdings" pitchFamily="2" charset="2"/>
              </a:rPr>
              <a:t></a:t>
            </a:r>
            <a:r>
              <a:rPr lang="en-US">
                <a:latin typeface="Symbol" pitchFamily="18" charset="2"/>
              </a:rPr>
              <a:t>tn)</a:t>
            </a:r>
            <a:r>
              <a:rPr lang="en-GB">
                <a:solidFill>
                  <a:srgbClr val="000000"/>
                </a:solidFill>
                <a:latin typeface="Symbol" pitchFamily="18" charset="2"/>
              </a:rPr>
              <a:t> </a:t>
            </a:r>
            <a:r>
              <a:rPr lang="en-GB">
                <a:solidFill>
                  <a:srgbClr val="000000"/>
                </a:solidFill>
                <a:latin typeface="Courier 10 Pitch" pitchFamily="1" charset="0"/>
              </a:rPr>
              <a:t>=(</a:t>
            </a:r>
            <a:r>
              <a:rPr lang="fr-FR"/>
              <a:t>0.805± 0.071)10</a:t>
            </a:r>
            <a:r>
              <a:rPr lang="fr-FR" baseline="30000"/>
              <a:t>-4</a:t>
            </a:r>
            <a:r>
              <a:rPr lang="fr-FR"/>
              <a:t> </a:t>
            </a:r>
            <a:endParaRPr lang="en-GB">
              <a:solidFill>
                <a:srgbClr val="000000"/>
              </a:solidFill>
              <a:latin typeface="Courier 10 Pitch" pitchFamily="1" charset="0"/>
            </a:endParaRPr>
          </a:p>
          <a:p>
            <a:pPr algn="ctr">
              <a:lnSpc>
                <a:spcPct val="97000"/>
              </a:lnSpc>
              <a:buClr>
                <a:srgbClr val="000000"/>
              </a:buClr>
              <a:buSzPct val="45000"/>
              <a:buFont typeface="StarSymbol" charset="0"/>
              <a:buNone/>
            </a:pPr>
            <a:r>
              <a:rPr lang="en-GB">
                <a:solidFill>
                  <a:srgbClr val="000000"/>
                </a:solidFill>
              </a:rPr>
              <a:t>SM prediction</a:t>
            </a:r>
            <a:endParaRPr lang="fr-FR">
              <a:solidFill>
                <a:srgbClr val="000000"/>
              </a:solidFill>
            </a:endParaRPr>
          </a:p>
        </p:txBody>
      </p:sp>
      <p:sp>
        <p:nvSpPr>
          <p:cNvPr id="12" name="Text Box 31"/>
          <p:cNvSpPr txBox="1">
            <a:spLocks noChangeArrowheads="1"/>
          </p:cNvSpPr>
          <p:nvPr/>
        </p:nvSpPr>
        <p:spPr bwMode="auto">
          <a:xfrm>
            <a:off x="827088" y="6167438"/>
            <a:ext cx="7632700" cy="646112"/>
          </a:xfrm>
          <a:prstGeom prst="rect">
            <a:avLst/>
          </a:prstGeom>
          <a:solidFill>
            <a:srgbClr val="00B0F0"/>
          </a:solidFill>
          <a:ln w="57150">
            <a:solidFill>
              <a:srgbClr val="00CC00"/>
            </a:solidFill>
            <a:miter lim="800000"/>
            <a:headEnd/>
            <a:tailEnd/>
          </a:ln>
          <a:effectLst/>
        </p:spPr>
        <p:txBody>
          <a:bodyPr>
            <a:spAutoFit/>
          </a:bodyPr>
          <a:lstStyle/>
          <a:p>
            <a:pPr>
              <a:defRPr/>
            </a:pPr>
            <a:r>
              <a:rPr lang="en-US" dirty="0"/>
              <a:t>Message : we need to measure more precisely this branching fraction !</a:t>
            </a:r>
          </a:p>
          <a:p>
            <a:pPr algn="ctr">
              <a:defRPr/>
            </a:pPr>
            <a:r>
              <a:rPr lang="en-US" dirty="0">
                <a:latin typeface="+mj-lt"/>
              </a:rPr>
              <a:t>Precise determination of </a:t>
            </a:r>
            <a:r>
              <a:rPr lang="en-US" dirty="0" err="1">
                <a:latin typeface="+mj-lt"/>
              </a:rPr>
              <a:t>f</a:t>
            </a:r>
            <a:r>
              <a:rPr lang="en-US" baseline="-25000" dirty="0" err="1">
                <a:latin typeface="+mj-lt"/>
              </a:rPr>
              <a:t>B</a:t>
            </a:r>
            <a:r>
              <a:rPr lang="en-US" dirty="0">
                <a:latin typeface="+mj-lt"/>
              </a:rPr>
              <a:t> is also important</a:t>
            </a:r>
            <a:endParaRPr lang="fr-FR" dirty="0">
              <a:latin typeface="+mj-lt"/>
            </a:endParaRPr>
          </a:p>
        </p:txBody>
      </p:sp>
      <p:grpSp>
        <p:nvGrpSpPr>
          <p:cNvPr id="21512" name="Group 12"/>
          <p:cNvGrpSpPr>
            <a:grpSpLocks/>
          </p:cNvGrpSpPr>
          <p:nvPr/>
        </p:nvGrpSpPr>
        <p:grpSpPr bwMode="auto">
          <a:xfrm>
            <a:off x="4500563" y="188913"/>
            <a:ext cx="3816350" cy="647700"/>
            <a:chOff x="1338" y="663"/>
            <a:chExt cx="3047" cy="567"/>
          </a:xfrm>
        </p:grpSpPr>
        <p:pic>
          <p:nvPicPr>
            <p:cNvPr id="21518" name="Picture 13"/>
            <p:cNvPicPr>
              <a:picLocks noChangeAspect="1" noChangeArrowheads="1"/>
            </p:cNvPicPr>
            <p:nvPr/>
          </p:nvPicPr>
          <p:blipFill>
            <a:blip r:embed="rId2" cstate="print"/>
            <a:srcRect/>
            <a:stretch>
              <a:fillRect/>
            </a:stretch>
          </p:blipFill>
          <p:spPr bwMode="auto">
            <a:xfrm>
              <a:off x="1342" y="714"/>
              <a:ext cx="2999" cy="494"/>
            </a:xfrm>
            <a:prstGeom prst="rect">
              <a:avLst/>
            </a:prstGeom>
            <a:noFill/>
            <a:ln w="9525">
              <a:noFill/>
              <a:miter lim="800000"/>
              <a:headEnd/>
              <a:tailEnd/>
            </a:ln>
          </p:spPr>
        </p:pic>
        <p:sp>
          <p:nvSpPr>
            <p:cNvPr id="14" name="AutoShape 14"/>
            <p:cNvSpPr>
              <a:spLocks noChangeArrowheads="1"/>
            </p:cNvSpPr>
            <p:nvPr/>
          </p:nvSpPr>
          <p:spPr bwMode="auto">
            <a:xfrm>
              <a:off x="1338" y="663"/>
              <a:ext cx="3048" cy="568"/>
            </a:xfrm>
            <a:prstGeom prst="roundRect">
              <a:avLst>
                <a:gd name="adj" fmla="val 176"/>
              </a:avLst>
            </a:prstGeom>
            <a:noFill/>
            <a:ln w="36000">
              <a:solidFill>
                <a:srgbClr val="0000FF"/>
              </a:solidFill>
              <a:round/>
              <a:headEnd/>
              <a:tailEnd/>
            </a:ln>
            <a:effectLst>
              <a:outerShdw dist="51930" dir="2700000" algn="ctr" rotWithShape="0">
                <a:srgbClr val="000080"/>
              </a:outerShdw>
            </a:effectLst>
          </p:spPr>
          <p:txBody>
            <a:bodyPr wrap="none" anchor="ctr"/>
            <a:lstStyle/>
            <a:p>
              <a:pPr>
                <a:defRPr/>
              </a:pPr>
              <a:endParaRPr lang="fr-FR"/>
            </a:p>
          </p:txBody>
        </p:sp>
      </p:grpSp>
      <p:pic>
        <p:nvPicPr>
          <p:cNvPr id="21513" name="Picture 46"/>
          <p:cNvPicPr>
            <a:picLocks noChangeAspect="1" noChangeArrowheads="1"/>
          </p:cNvPicPr>
          <p:nvPr/>
        </p:nvPicPr>
        <p:blipFill>
          <a:blip r:embed="rId3" cstate="print"/>
          <a:srcRect/>
          <a:stretch>
            <a:fillRect/>
          </a:stretch>
        </p:blipFill>
        <p:spPr bwMode="auto">
          <a:xfrm>
            <a:off x="1908175" y="0"/>
            <a:ext cx="2413000" cy="1411288"/>
          </a:xfrm>
          <a:prstGeom prst="rect">
            <a:avLst/>
          </a:prstGeom>
          <a:noFill/>
          <a:ln w="9525">
            <a:noFill/>
            <a:miter lim="800000"/>
            <a:headEnd/>
            <a:tailEnd/>
          </a:ln>
        </p:spPr>
      </p:pic>
      <p:sp>
        <p:nvSpPr>
          <p:cNvPr id="21514" name="Rectangle 15"/>
          <p:cNvSpPr>
            <a:spLocks noChangeArrowheads="1"/>
          </p:cNvSpPr>
          <p:nvPr/>
        </p:nvSpPr>
        <p:spPr bwMode="auto">
          <a:xfrm>
            <a:off x="4859338" y="1412875"/>
            <a:ext cx="4032250" cy="369888"/>
          </a:xfrm>
          <a:prstGeom prst="rect">
            <a:avLst/>
          </a:prstGeom>
          <a:noFill/>
          <a:ln w="9525">
            <a:noFill/>
            <a:miter lim="800000"/>
            <a:headEnd/>
            <a:tailEnd/>
          </a:ln>
        </p:spPr>
        <p:txBody>
          <a:bodyPr wrap="none">
            <a:spAutoFit/>
          </a:bodyPr>
          <a:lstStyle/>
          <a:p>
            <a:pPr algn="ctr"/>
            <a:r>
              <a:rPr lang="en-GB" u="sng">
                <a:sym typeface="Wingdings" pitchFamily="2" charset="2"/>
              </a:rPr>
              <a:t>First leptonic decay seen on B meson</a:t>
            </a:r>
            <a:endParaRPr lang="en-GB" u="sng"/>
          </a:p>
        </p:txBody>
      </p:sp>
      <p:pic>
        <p:nvPicPr>
          <p:cNvPr id="21515" name="Picture 5"/>
          <p:cNvPicPr>
            <a:picLocks noChangeAspect="1" noChangeArrowheads="1"/>
          </p:cNvPicPr>
          <p:nvPr/>
        </p:nvPicPr>
        <p:blipFill>
          <a:blip r:embed="rId4" cstate="print"/>
          <a:srcRect/>
          <a:stretch>
            <a:fillRect/>
          </a:stretch>
        </p:blipFill>
        <p:spPr bwMode="auto">
          <a:xfrm>
            <a:off x="684213" y="1376363"/>
            <a:ext cx="3949700" cy="3924300"/>
          </a:xfrm>
          <a:prstGeom prst="rect">
            <a:avLst/>
          </a:prstGeom>
          <a:noFill/>
          <a:ln w="76200">
            <a:solidFill>
              <a:srgbClr val="FFFF66"/>
            </a:solidFill>
            <a:miter lim="800000"/>
            <a:headEnd/>
            <a:tailEnd/>
          </a:ln>
        </p:spPr>
      </p:pic>
      <p:sp>
        <p:nvSpPr>
          <p:cNvPr id="21516" name="Line 6"/>
          <p:cNvSpPr>
            <a:spLocks noChangeShapeType="1"/>
          </p:cNvSpPr>
          <p:nvPr/>
        </p:nvSpPr>
        <p:spPr bwMode="auto">
          <a:xfrm>
            <a:off x="684213" y="1376363"/>
            <a:ext cx="3962400" cy="0"/>
          </a:xfrm>
          <a:prstGeom prst="line">
            <a:avLst/>
          </a:prstGeom>
          <a:noFill/>
          <a:ln w="57150">
            <a:solidFill>
              <a:srgbClr val="FFFF66"/>
            </a:solidFill>
            <a:round/>
            <a:headEnd/>
            <a:tailEnd/>
          </a:ln>
        </p:spPr>
        <p:txBody>
          <a:bodyPr/>
          <a:lstStyle/>
          <a:p>
            <a:endParaRPr lang="fr-FR"/>
          </a:p>
        </p:txBody>
      </p:sp>
      <p:sp>
        <p:nvSpPr>
          <p:cNvPr id="15" name="Rectangle 14"/>
          <p:cNvSpPr/>
          <p:nvPr/>
        </p:nvSpPr>
        <p:spPr>
          <a:xfrm>
            <a:off x="4787900" y="1341438"/>
            <a:ext cx="4284663" cy="1366837"/>
          </a:xfrm>
          <a:prstGeom prst="rect">
            <a:avLst/>
          </a:prstGeom>
          <a:solidFill>
            <a:srgbClr val="CCFF66">
              <a:alpha val="24000"/>
            </a:srgbClr>
          </a:solidFill>
          <a:ln w="7620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5"/>
          <p:cNvSpPr txBox="1">
            <a:spLocks noChangeArrowheads="1"/>
          </p:cNvSpPr>
          <p:nvPr/>
        </p:nvSpPr>
        <p:spPr bwMode="auto">
          <a:xfrm>
            <a:off x="34925" y="0"/>
            <a:ext cx="720725" cy="523875"/>
          </a:xfrm>
          <a:prstGeom prst="rect">
            <a:avLst/>
          </a:prstGeom>
          <a:solidFill>
            <a:srgbClr val="FFFF00"/>
          </a:solidFill>
          <a:ln w="57150">
            <a:solidFill>
              <a:srgbClr val="FF3300"/>
            </a:solidFill>
            <a:miter lim="800000"/>
            <a:headEnd/>
            <a:tailEnd/>
          </a:ln>
        </p:spPr>
        <p:txBody>
          <a:bodyPr>
            <a:spAutoFit/>
          </a:bodyPr>
          <a:lstStyle/>
          <a:p>
            <a:r>
              <a:rPr lang="en-US" sz="2800">
                <a:latin typeface="Symbol" pitchFamily="18" charset="2"/>
              </a:rPr>
              <a:t>e</a:t>
            </a:r>
            <a:r>
              <a:rPr lang="en-US" sz="2800" baseline="-25000">
                <a:latin typeface="Symbol" pitchFamily="18" charset="2"/>
              </a:rPr>
              <a:t>K</a:t>
            </a:r>
            <a:endParaRPr lang="fr-FR" sz="2800" baseline="-25000">
              <a:latin typeface="Symbol" pitchFamily="18" charset="2"/>
            </a:endParaRPr>
          </a:p>
        </p:txBody>
      </p:sp>
      <p:sp>
        <p:nvSpPr>
          <p:cNvPr id="4100" name="Text Box 71"/>
          <p:cNvSpPr txBox="1">
            <a:spLocks noChangeArrowheads="1"/>
          </p:cNvSpPr>
          <p:nvPr/>
        </p:nvSpPr>
        <p:spPr bwMode="auto">
          <a:xfrm>
            <a:off x="2195513" y="5445125"/>
            <a:ext cx="2044700" cy="457200"/>
          </a:xfrm>
          <a:prstGeom prst="rect">
            <a:avLst/>
          </a:prstGeom>
          <a:solidFill>
            <a:srgbClr val="FFFF99"/>
          </a:solidFill>
          <a:ln w="9525">
            <a:noFill/>
            <a:miter lim="800000"/>
            <a:headEnd/>
            <a:tailEnd/>
          </a:ln>
        </p:spPr>
        <p:txBody>
          <a:bodyPr wrap="none">
            <a:spAutoFit/>
          </a:bodyPr>
          <a:lstStyle/>
          <a:p>
            <a:r>
              <a:rPr lang="en-US"/>
              <a:t>-1.7</a:t>
            </a:r>
            <a:r>
              <a:rPr lang="en-US">
                <a:latin typeface="Symbol" pitchFamily="18" charset="2"/>
              </a:rPr>
              <a:t>s</a:t>
            </a:r>
            <a:r>
              <a:rPr lang="en-US"/>
              <a:t> devation</a:t>
            </a:r>
            <a:endParaRPr lang="fr-FR"/>
          </a:p>
        </p:txBody>
      </p:sp>
      <p:pic>
        <p:nvPicPr>
          <p:cNvPr id="4101" name="Picture 74"/>
          <p:cNvPicPr>
            <a:picLocks noChangeAspect="1" noChangeArrowheads="1"/>
          </p:cNvPicPr>
          <p:nvPr/>
        </p:nvPicPr>
        <p:blipFill>
          <a:blip r:embed="rId3" cstate="print"/>
          <a:srcRect/>
          <a:stretch>
            <a:fillRect/>
          </a:stretch>
        </p:blipFill>
        <p:spPr bwMode="auto">
          <a:xfrm>
            <a:off x="238125" y="1333500"/>
            <a:ext cx="3960813" cy="3844925"/>
          </a:xfrm>
          <a:prstGeom prst="rect">
            <a:avLst/>
          </a:prstGeom>
          <a:noFill/>
          <a:ln w="76200">
            <a:solidFill>
              <a:srgbClr val="FFFF00"/>
            </a:solidFill>
            <a:miter lim="800000"/>
            <a:headEnd/>
            <a:tailEnd/>
          </a:ln>
        </p:spPr>
      </p:pic>
      <p:sp>
        <p:nvSpPr>
          <p:cNvPr id="4102" name="Line 75"/>
          <p:cNvSpPr>
            <a:spLocks noChangeShapeType="1"/>
          </p:cNvSpPr>
          <p:nvPr/>
        </p:nvSpPr>
        <p:spPr bwMode="auto">
          <a:xfrm>
            <a:off x="4211638" y="1268413"/>
            <a:ext cx="0" cy="3960812"/>
          </a:xfrm>
          <a:prstGeom prst="line">
            <a:avLst/>
          </a:prstGeom>
          <a:noFill/>
          <a:ln w="76200">
            <a:solidFill>
              <a:srgbClr val="FFFF00"/>
            </a:solidFill>
            <a:round/>
            <a:headEnd/>
            <a:tailEnd/>
          </a:ln>
        </p:spPr>
        <p:txBody>
          <a:bodyPr/>
          <a:lstStyle/>
          <a:p>
            <a:endParaRPr lang="fr-FR"/>
          </a:p>
        </p:txBody>
      </p:sp>
      <p:sp>
        <p:nvSpPr>
          <p:cNvPr id="4103" name="Line 76"/>
          <p:cNvSpPr>
            <a:spLocks noChangeShapeType="1"/>
          </p:cNvSpPr>
          <p:nvPr/>
        </p:nvSpPr>
        <p:spPr bwMode="auto">
          <a:xfrm>
            <a:off x="238125" y="1308100"/>
            <a:ext cx="0" cy="3960813"/>
          </a:xfrm>
          <a:prstGeom prst="line">
            <a:avLst/>
          </a:prstGeom>
          <a:noFill/>
          <a:ln w="28575">
            <a:solidFill>
              <a:srgbClr val="FFFF00"/>
            </a:solidFill>
            <a:round/>
            <a:headEnd/>
            <a:tailEnd/>
          </a:ln>
        </p:spPr>
        <p:txBody>
          <a:bodyPr/>
          <a:lstStyle/>
          <a:p>
            <a:endParaRPr lang="fr-FR"/>
          </a:p>
        </p:txBody>
      </p:sp>
      <p:sp>
        <p:nvSpPr>
          <p:cNvPr id="4104" name="Text Box 77"/>
          <p:cNvSpPr txBox="1">
            <a:spLocks noChangeArrowheads="1"/>
          </p:cNvSpPr>
          <p:nvPr/>
        </p:nvSpPr>
        <p:spPr bwMode="auto">
          <a:xfrm>
            <a:off x="4067175" y="404813"/>
            <a:ext cx="4802188" cy="646112"/>
          </a:xfrm>
          <a:prstGeom prst="rect">
            <a:avLst/>
          </a:prstGeom>
          <a:noFill/>
          <a:ln w="9525">
            <a:noFill/>
            <a:miter lim="800000"/>
            <a:headEnd/>
            <a:tailEnd/>
          </a:ln>
        </p:spPr>
        <p:txBody>
          <a:bodyPr wrap="none">
            <a:spAutoFit/>
          </a:bodyPr>
          <a:lstStyle/>
          <a:p>
            <a:pPr algn="ctr"/>
            <a:r>
              <a:rPr lang="en-US"/>
              <a:t>Very old measurement (not from  B physics..)</a:t>
            </a:r>
          </a:p>
          <a:p>
            <a:pPr algn="ctr"/>
            <a:r>
              <a:rPr lang="en-US"/>
              <a:t>But three “news” ingredients</a:t>
            </a:r>
            <a:endParaRPr lang="fr-FR"/>
          </a:p>
        </p:txBody>
      </p:sp>
      <p:graphicFrame>
        <p:nvGraphicFramePr>
          <p:cNvPr id="4098" name="Object 1"/>
          <p:cNvGraphicFramePr>
            <a:graphicFrameLocks noGrp="1" noChangeAspect="1"/>
          </p:cNvGraphicFramePr>
          <p:nvPr>
            <p:ph/>
          </p:nvPr>
        </p:nvGraphicFramePr>
        <p:xfrm>
          <a:off x="5580063" y="2906713"/>
          <a:ext cx="2952750" cy="774700"/>
        </p:xfrm>
        <a:graphic>
          <a:graphicData uri="http://schemas.openxmlformats.org/presentationml/2006/ole">
            <p:oleObj spid="_x0000_s4098" name="Equation" r:id="rId4" imgW="1841400" imgH="482400" progId="Equation.DSMT4">
              <p:embed/>
            </p:oleObj>
          </a:graphicData>
        </a:graphic>
      </p:graphicFrame>
      <p:sp>
        <p:nvSpPr>
          <p:cNvPr id="4105" name="Text Box 85"/>
          <p:cNvSpPr txBox="1">
            <a:spLocks noChangeArrowheads="1"/>
          </p:cNvSpPr>
          <p:nvPr/>
        </p:nvSpPr>
        <p:spPr bwMode="auto">
          <a:xfrm>
            <a:off x="4283075" y="2476500"/>
            <a:ext cx="4860925" cy="3540125"/>
          </a:xfrm>
          <a:prstGeom prst="rect">
            <a:avLst/>
          </a:prstGeom>
          <a:noFill/>
          <a:ln w="9525">
            <a:noFill/>
            <a:miter lim="800000"/>
            <a:headEnd/>
            <a:tailEnd/>
          </a:ln>
        </p:spPr>
        <p:txBody>
          <a:bodyPr>
            <a:spAutoFit/>
          </a:bodyPr>
          <a:lstStyle/>
          <a:p>
            <a:pPr marL="457200" indent="-457200">
              <a:buFontTx/>
              <a:buAutoNum type="arabicParenR"/>
            </a:pPr>
            <a:r>
              <a:rPr lang="en-US" sz="1600"/>
              <a:t>Buras&amp;Guadagnoli BG&amp;Isidori corrections</a:t>
            </a:r>
          </a:p>
          <a:p>
            <a:pPr marL="457200" indent="-457200"/>
            <a:endParaRPr lang="en-US" sz="1600"/>
          </a:p>
          <a:p>
            <a:pPr marL="457200" indent="-457200"/>
            <a:r>
              <a:rPr lang="en-US" sz="1600">
                <a:sym typeface="Wingdings" pitchFamily="2" charset="2"/>
              </a:rPr>
              <a:t>         </a:t>
            </a:r>
          </a:p>
          <a:p>
            <a:pPr marL="457200" indent="-457200"/>
            <a:endParaRPr lang="en-US" sz="1600">
              <a:sym typeface="Wingdings" pitchFamily="2" charset="2"/>
            </a:endParaRPr>
          </a:p>
          <a:p>
            <a:pPr marL="457200" indent="-457200"/>
            <a:endParaRPr lang="en-US" sz="1600">
              <a:sym typeface="Wingdings" pitchFamily="2" charset="2"/>
            </a:endParaRPr>
          </a:p>
          <a:p>
            <a:pPr marL="457200" indent="-457200"/>
            <a:r>
              <a:rPr lang="en-US" sz="1600">
                <a:sym typeface="Wingdings" pitchFamily="2" charset="2"/>
              </a:rPr>
              <a:t>               Decrease the SM prediction by 6%</a:t>
            </a:r>
          </a:p>
          <a:p>
            <a:pPr marL="457200" indent="-457200"/>
            <a:endParaRPr lang="en-US" sz="1600">
              <a:sym typeface="Wingdings" pitchFamily="2" charset="2"/>
            </a:endParaRPr>
          </a:p>
          <a:p>
            <a:pPr marL="457200" indent="-457200">
              <a:buFontTx/>
              <a:buAutoNum type="arabicParenR" startAt="2"/>
            </a:pPr>
            <a:r>
              <a:rPr lang="en-US" sz="1600">
                <a:sym typeface="Wingdings" pitchFamily="2" charset="2"/>
              </a:rPr>
              <a:t>  Improved value for BK </a:t>
            </a:r>
          </a:p>
          <a:p>
            <a:pPr marL="457200" indent="-457200"/>
            <a:r>
              <a:rPr lang="en-US" sz="1600">
                <a:sym typeface="Wingdings" pitchFamily="2" charset="2"/>
              </a:rPr>
              <a:t>                         BK=0.731</a:t>
            </a:r>
            <a:r>
              <a:rPr lang="en-US" sz="1600">
                <a:cs typeface="Times New Roman" pitchFamily="18" charset="0"/>
                <a:sym typeface="Wingdings" pitchFamily="2" charset="2"/>
              </a:rPr>
              <a:t>±</a:t>
            </a:r>
            <a:r>
              <a:rPr lang="en-US" sz="1600">
                <a:sym typeface="Wingdings" pitchFamily="2" charset="2"/>
              </a:rPr>
              <a:t>0.07±0.35</a:t>
            </a:r>
          </a:p>
          <a:p>
            <a:pPr marL="457200" indent="-457200"/>
            <a:endParaRPr lang="en-US" sz="1600">
              <a:sym typeface="Wingdings" pitchFamily="2" charset="2"/>
            </a:endParaRPr>
          </a:p>
          <a:p>
            <a:pPr marL="457200" indent="-457200"/>
            <a:r>
              <a:rPr lang="en-US" sz="1600"/>
              <a:t>3)     Brod&amp;Gorbhan charm-top contribution at NNLO</a:t>
            </a:r>
          </a:p>
          <a:p>
            <a:pPr marL="457200" indent="-457200"/>
            <a:r>
              <a:rPr lang="en-US" sz="1600"/>
              <a:t>                       </a:t>
            </a:r>
            <a:r>
              <a:rPr lang="en-US" sz="1600">
                <a:sym typeface="Wingdings" pitchFamily="2" charset="2"/>
              </a:rPr>
              <a:t> enanchement of 3%</a:t>
            </a:r>
          </a:p>
          <a:p>
            <a:pPr marL="457200" indent="-457200"/>
            <a:r>
              <a:rPr lang="en-US" sz="1600">
                <a:sym typeface="Wingdings" pitchFamily="2" charset="2"/>
              </a:rPr>
              <a:t>                 (not included yet in this analysis)</a:t>
            </a:r>
            <a:endParaRPr lang="fr-FR" sz="1600">
              <a:sym typeface="Wingdings" pitchFamily="2"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p:nvPr>
        </p:nvGraphicFramePr>
        <p:xfrm>
          <a:off x="468313" y="688975"/>
          <a:ext cx="8208143" cy="4180527"/>
        </p:xfrm>
        <a:graphic>
          <a:graphicData uri="http://schemas.openxmlformats.org/drawingml/2006/table">
            <a:tbl>
              <a:tblPr/>
              <a:tblGrid>
                <a:gridCol w="2052036"/>
                <a:gridCol w="2053495"/>
                <a:gridCol w="2117713"/>
                <a:gridCol w="1984899"/>
              </a:tblGrid>
              <a:tr h="440090">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24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Prediction</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Measurement</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 Pull</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090">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Symbol" pitchFamily="18" charset="2"/>
                        </a:rPr>
                        <a:t>g</a:t>
                      </a:r>
                      <a:endParaRPr kumimoji="0" lang="fr-FR" sz="2400" b="0" i="0" u="none" strike="noStrike" cap="none" normalizeH="0" baseline="0" smtClean="0">
                        <a:ln>
                          <a:noFill/>
                        </a:ln>
                        <a:solidFill>
                          <a:srgbClr val="000000"/>
                        </a:solidFill>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(69.6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(74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-0.4</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926">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dirty="0" smtClean="0">
                          <a:ln>
                            <a:noFill/>
                          </a:ln>
                          <a:solidFill>
                            <a:srgbClr val="000000"/>
                          </a:solidFill>
                          <a:effectLst/>
                          <a:latin typeface="Symbol" pitchFamily="18" charset="2"/>
                        </a:rPr>
                        <a:t>a</a:t>
                      </a:r>
                      <a:endParaRPr kumimoji="0" lang="fr-FR" sz="2400" b="0" i="0" u="none" strike="noStrike" cap="none" normalizeH="0" baseline="0" dirty="0" smtClean="0">
                        <a:ln>
                          <a:noFill/>
                        </a:ln>
                        <a:solidFill>
                          <a:srgbClr val="000000"/>
                        </a:solidFill>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(85.4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(91.4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±6.1)°</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-0.8 </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090">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sin2</a:t>
                      </a:r>
                      <a:r>
                        <a:rPr kumimoji="0" lang="en-US" sz="2400" b="0" i="0" u="none" strike="noStrike" cap="none" normalizeH="0" baseline="0" smtClean="0">
                          <a:ln>
                            <a:noFill/>
                          </a:ln>
                          <a:solidFill>
                            <a:srgbClr val="000000"/>
                          </a:solidFill>
                          <a:effectLst/>
                          <a:latin typeface="Symbol" pitchFamily="18" charset="2"/>
                        </a:rPr>
                        <a:t>b</a:t>
                      </a:r>
                      <a:endParaRPr kumimoji="0" lang="fr-FR" sz="2400" b="0" i="0" u="none" strike="noStrike" cap="none" normalizeH="0" baseline="0" smtClean="0">
                        <a:ln>
                          <a:noFill/>
                        </a:ln>
                        <a:solidFill>
                          <a:srgbClr val="000000"/>
                        </a:solidFill>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0.771</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2400" b="0" i="0" u="none" strike="noStrike" cap="none" normalizeH="0" baseline="0" smtClean="0">
                          <a:ln>
                            <a:noFill/>
                          </a:ln>
                          <a:solidFill>
                            <a:srgbClr val="000000"/>
                          </a:solidFill>
                          <a:effectLst/>
                          <a:latin typeface="Times New Roman" pitchFamily="18" charset="0"/>
                        </a:rPr>
                        <a:t>0.036</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0.654</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2400" b="0" i="0" u="none" strike="noStrike" cap="none" normalizeH="0" baseline="0" smtClean="0">
                          <a:ln>
                            <a:noFill/>
                          </a:ln>
                          <a:solidFill>
                            <a:srgbClr val="000000"/>
                          </a:solidFill>
                          <a:effectLst/>
                          <a:latin typeface="Times New Roman" pitchFamily="18" charset="0"/>
                        </a:rPr>
                        <a:t>0.026</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dirty="0" smtClean="0">
                          <a:ln>
                            <a:noFill/>
                          </a:ln>
                          <a:solidFill>
                            <a:srgbClr val="000000"/>
                          </a:solidFill>
                          <a:effectLst/>
                          <a:latin typeface="Times New Roman" pitchFamily="18" charset="0"/>
                        </a:rPr>
                        <a:t>+2.2</a:t>
                      </a:r>
                      <a:endParaRPr kumimoji="0" lang="fr-FR" sz="24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438926">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V</a:t>
                      </a:r>
                      <a:r>
                        <a:rPr kumimoji="0" lang="en-US" sz="2400" b="0" i="0" u="none" strike="noStrike" cap="none" normalizeH="0" baseline="-25000" smtClean="0">
                          <a:ln>
                            <a:noFill/>
                          </a:ln>
                          <a:solidFill>
                            <a:srgbClr val="000000"/>
                          </a:solidFill>
                          <a:effectLst/>
                          <a:latin typeface="Times New Roman" pitchFamily="18" charset="0"/>
                        </a:rPr>
                        <a:t>ub</a:t>
                      </a:r>
                      <a:r>
                        <a:rPr kumimoji="0" lang="en-US" sz="2400" b="0" i="0" u="none" strike="noStrike" cap="none" normalizeH="0" baseline="0" smtClean="0">
                          <a:ln>
                            <a:noFill/>
                          </a:ln>
                          <a:solidFill>
                            <a:srgbClr val="000000"/>
                          </a:solidFill>
                          <a:effectLst/>
                          <a:latin typeface="Times New Roman" pitchFamily="18" charset="0"/>
                        </a:rPr>
                        <a:t> [10</a:t>
                      </a:r>
                      <a:r>
                        <a:rPr kumimoji="0" lang="en-US" sz="2400" b="0" i="0" u="none" strike="noStrike" cap="none" normalizeH="0" baseline="30000" smtClean="0">
                          <a:ln>
                            <a:noFill/>
                          </a:ln>
                          <a:solidFill>
                            <a:srgbClr val="000000"/>
                          </a:solidFill>
                          <a:effectLst/>
                          <a:latin typeface="Times New Roman" pitchFamily="18" charset="0"/>
                        </a:rPr>
                        <a:t>3</a:t>
                      </a:r>
                      <a:r>
                        <a:rPr kumimoji="0" lang="en-US" sz="2400" b="0" i="0" u="none" strike="noStrike" cap="none" normalizeH="0" baseline="0" smtClean="0">
                          <a:ln>
                            <a:noFill/>
                          </a:ln>
                          <a:solidFill>
                            <a:srgbClr val="000000"/>
                          </a:solidFill>
                          <a:effectLst/>
                          <a:latin typeface="Times New Roman" pitchFamily="18" charset="0"/>
                        </a:rPr>
                        <a:t>]</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3.55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±0.14</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3.76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±0.20 *</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-0.9</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926">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V</a:t>
                      </a:r>
                      <a:r>
                        <a:rPr kumimoji="0" lang="en-US" sz="2400" b="0" i="0" u="none" strike="noStrike" cap="none" normalizeH="0" baseline="-25000" smtClean="0">
                          <a:ln>
                            <a:noFill/>
                          </a:ln>
                          <a:solidFill>
                            <a:srgbClr val="000000"/>
                          </a:solidFill>
                          <a:effectLst/>
                          <a:latin typeface="Times New Roman" pitchFamily="18" charset="0"/>
                        </a:rPr>
                        <a:t>cb</a:t>
                      </a:r>
                      <a:r>
                        <a:rPr kumimoji="0" lang="en-US" sz="2400" b="0" i="0" u="none" strike="noStrike" cap="none" normalizeH="0" baseline="0" smtClean="0">
                          <a:ln>
                            <a:noFill/>
                          </a:ln>
                          <a:solidFill>
                            <a:srgbClr val="000000"/>
                          </a:solidFill>
                          <a:effectLst/>
                          <a:latin typeface="Times New Roman" pitchFamily="18" charset="0"/>
                        </a:rPr>
                        <a:t> [10</a:t>
                      </a:r>
                      <a:r>
                        <a:rPr kumimoji="0" lang="en-US" sz="2400" b="0" i="0" u="none" strike="noStrike" cap="none" normalizeH="0" baseline="30000" smtClean="0">
                          <a:ln>
                            <a:noFill/>
                          </a:ln>
                          <a:solidFill>
                            <a:srgbClr val="000000"/>
                          </a:solidFill>
                          <a:effectLst/>
                          <a:latin typeface="Times New Roman" pitchFamily="18" charset="0"/>
                        </a:rPr>
                        <a:t>3</a:t>
                      </a:r>
                      <a:r>
                        <a:rPr kumimoji="0" lang="en-US" sz="2400" b="0" i="0" u="none" strike="noStrike" cap="none" normalizeH="0" baseline="0" smtClean="0">
                          <a:ln>
                            <a:noFill/>
                          </a:ln>
                          <a:solidFill>
                            <a:srgbClr val="000000"/>
                          </a:solidFill>
                          <a:effectLst/>
                          <a:latin typeface="Times New Roman" pitchFamily="18" charset="0"/>
                        </a:rPr>
                        <a:t>]</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42.69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±0.99</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40.83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±0.45 *</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+1.6</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E8DE"/>
                    </a:solidFill>
                  </a:tcPr>
                </a:tc>
              </a:tr>
              <a:tr h="438926">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Symbol" pitchFamily="18" charset="2"/>
                        </a:rPr>
                        <a:t>e</a:t>
                      </a:r>
                      <a:r>
                        <a:rPr kumimoji="0" lang="en-US" sz="2400" b="0" i="0" u="none" strike="noStrike" cap="none" normalizeH="0" baseline="-25000" smtClean="0">
                          <a:ln>
                            <a:noFill/>
                          </a:ln>
                          <a:solidFill>
                            <a:srgbClr val="000000"/>
                          </a:solidFill>
                          <a:effectLst/>
                          <a:latin typeface="Times New Roman" pitchFamily="18" charset="0"/>
                        </a:rPr>
                        <a:t>K </a:t>
                      </a:r>
                      <a:r>
                        <a:rPr kumimoji="0" lang="en-US" sz="2400" b="0" i="0" u="none" strike="noStrike" cap="none" normalizeH="0" baseline="0" smtClean="0">
                          <a:ln>
                            <a:noFill/>
                          </a:ln>
                          <a:solidFill>
                            <a:srgbClr val="000000"/>
                          </a:solidFill>
                          <a:effectLst/>
                          <a:latin typeface="Times New Roman" pitchFamily="18" charset="0"/>
                        </a:rPr>
                        <a:t>[10</a:t>
                      </a:r>
                      <a:r>
                        <a:rPr kumimoji="0" lang="en-US" sz="2400" b="0" i="0" u="none" strike="noStrike" cap="none" normalizeH="0" baseline="30000" smtClean="0">
                          <a:ln>
                            <a:noFill/>
                          </a:ln>
                          <a:solidFill>
                            <a:srgbClr val="000000"/>
                          </a:solidFill>
                          <a:effectLst/>
                          <a:latin typeface="Times New Roman" pitchFamily="18" charset="0"/>
                        </a:rPr>
                        <a:t>3</a:t>
                      </a:r>
                      <a:r>
                        <a:rPr kumimoji="0" lang="en-US" sz="2400" b="0" i="0" u="none" strike="noStrike" cap="none" normalizeH="0" baseline="0" smtClean="0">
                          <a:ln>
                            <a:noFill/>
                          </a:ln>
                          <a:solidFill>
                            <a:srgbClr val="000000"/>
                          </a:solidFill>
                          <a:effectLst/>
                          <a:latin typeface="Times New Roman" pitchFamily="18" charset="0"/>
                        </a:rPr>
                        <a:t>]</a:t>
                      </a:r>
                      <a:endParaRPr kumimoji="0" lang="fr-FR" sz="2400" b="0" i="0" u="none" strike="noStrike" cap="none" normalizeH="0" baseline="-2500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1.92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±0.18</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2.23 </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±0.010</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-1.7</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E8DE"/>
                    </a:solidFill>
                  </a:tcPr>
                </a:tc>
              </a:tr>
              <a:tr h="438926">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Br(B</a:t>
                      </a:r>
                      <a:r>
                        <a:rPr kumimoji="0" lang="en-US" sz="2400" b="0" i="0" u="none" strike="noStrike" cap="none" normalizeH="0" baseline="0" smtClean="0">
                          <a:ln>
                            <a:noFill/>
                          </a:ln>
                          <a:solidFill>
                            <a:srgbClr val="000000"/>
                          </a:solidFill>
                          <a:effectLst/>
                          <a:latin typeface="Times New Roman" pitchFamily="18" charset="0"/>
                          <a:sym typeface="Wingdings" pitchFamily="2" charset="2"/>
                        </a:rPr>
                        <a:t></a:t>
                      </a:r>
                      <a:r>
                        <a:rPr kumimoji="0" lang="en-US" sz="2400" b="0" i="0" u="none" strike="noStrike" cap="none" normalizeH="0" baseline="0" smtClean="0">
                          <a:ln>
                            <a:noFill/>
                          </a:ln>
                          <a:solidFill>
                            <a:srgbClr val="000000"/>
                          </a:solidFill>
                          <a:effectLst/>
                          <a:latin typeface="Symbol" pitchFamily="18" charset="2"/>
                          <a:sym typeface="Wingdings" pitchFamily="2" charset="2"/>
                        </a:rPr>
                        <a:t>t n</a:t>
                      </a:r>
                      <a:r>
                        <a:rPr kumimoji="0" lang="en-US" sz="2400" b="0" i="0" u="none" strike="noStrike" cap="none" normalizeH="0" baseline="0" smtClean="0">
                          <a:ln>
                            <a:noFill/>
                          </a:ln>
                          <a:solidFill>
                            <a:srgbClr val="000000"/>
                          </a:solidFill>
                          <a:effectLst/>
                          <a:latin typeface="Times New Roman" pitchFamily="18" charset="0"/>
                          <a:sym typeface="Wingdings" pitchFamily="2" charset="2"/>
                        </a:rPr>
                        <a:t>)</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0.805</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2400" b="0" i="0" u="none" strike="noStrike" cap="none" normalizeH="0" baseline="0" smtClean="0">
                          <a:ln>
                            <a:noFill/>
                          </a:ln>
                          <a:solidFill>
                            <a:srgbClr val="000000"/>
                          </a:solidFill>
                          <a:effectLst/>
                          <a:latin typeface="Times New Roman" pitchFamily="18" charset="0"/>
                        </a:rPr>
                        <a:t>0071</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1.72</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±0.28</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-3.2</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445912">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Symbol" pitchFamily="18" charset="2"/>
                        </a:rPr>
                        <a:t>D</a:t>
                      </a:r>
                      <a:r>
                        <a:rPr kumimoji="0" lang="en-US" sz="2400" b="0" i="0" u="none" strike="noStrike" cap="none" normalizeH="0" baseline="0" smtClean="0">
                          <a:ln>
                            <a:noFill/>
                          </a:ln>
                          <a:solidFill>
                            <a:srgbClr val="000000"/>
                          </a:solidFill>
                          <a:effectLst/>
                          <a:latin typeface="Times New Roman" pitchFamily="18" charset="0"/>
                        </a:rPr>
                        <a:t>m</a:t>
                      </a:r>
                      <a:r>
                        <a:rPr kumimoji="0" lang="en-US" sz="2400" b="0" i="0" u="none" strike="noStrike" cap="none" normalizeH="0" baseline="-25000" smtClean="0">
                          <a:ln>
                            <a:noFill/>
                          </a:ln>
                          <a:solidFill>
                            <a:srgbClr val="000000"/>
                          </a:solidFill>
                          <a:effectLst/>
                          <a:latin typeface="Times New Roman" pitchFamily="18" charset="0"/>
                        </a:rPr>
                        <a:t>s </a:t>
                      </a:r>
                      <a:r>
                        <a:rPr kumimoji="0" lang="en-US" sz="2400" b="0" i="0" u="none" strike="noStrike" cap="none" normalizeH="0" baseline="0" smtClean="0">
                          <a:ln>
                            <a:noFill/>
                          </a:ln>
                          <a:solidFill>
                            <a:srgbClr val="000000"/>
                          </a:solidFill>
                          <a:effectLst/>
                          <a:latin typeface="Times New Roman" pitchFamily="18" charset="0"/>
                        </a:rPr>
                        <a:t>(ps</a:t>
                      </a:r>
                      <a:r>
                        <a:rPr kumimoji="0" lang="en-US" sz="2400" b="0" i="0" u="none" strike="noStrike" cap="none" normalizeH="0" baseline="30000" smtClean="0">
                          <a:ln>
                            <a:noFill/>
                          </a:ln>
                          <a:solidFill>
                            <a:srgbClr val="000000"/>
                          </a:solidFill>
                          <a:effectLst/>
                          <a:latin typeface="Times New Roman" pitchFamily="18" charset="0"/>
                        </a:rPr>
                        <a:t>-1</a:t>
                      </a:r>
                      <a:r>
                        <a:rPr kumimoji="0" lang="en-US" sz="2400" b="0" i="0" u="none" strike="noStrike" cap="none" normalizeH="0" baseline="0" smtClean="0">
                          <a:ln>
                            <a:noFill/>
                          </a:ln>
                          <a:solidFill>
                            <a:srgbClr val="000000"/>
                          </a:solidFill>
                          <a:effectLst/>
                          <a:latin typeface="Times New Roman" pitchFamily="18" charset="0"/>
                        </a:rPr>
                        <a:t>)</a:t>
                      </a:r>
                      <a:endParaRPr kumimoji="0" lang="fr-FR" sz="2400" b="0"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17.77</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±0.12</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smtClean="0">
                          <a:ln>
                            <a:noFill/>
                          </a:ln>
                          <a:solidFill>
                            <a:srgbClr val="000000"/>
                          </a:solidFill>
                          <a:effectLst/>
                          <a:latin typeface="Times New Roman" pitchFamily="18" charset="0"/>
                        </a:rPr>
                        <a:t>18.3</a:t>
                      </a: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fr-FR" sz="24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7950" marR="0" lvl="0" indent="-107950" algn="ctr" defTabSz="457200" rtl="0" eaLnBrk="1" fontAlgn="base" latinLnBrk="0" hangingPunct="0">
                        <a:lnSpc>
                          <a:spcPct val="102000"/>
                        </a:lnSpc>
                        <a:spcBef>
                          <a:spcPct val="0"/>
                        </a:spcBef>
                        <a:spcAft>
                          <a:spcPts val="1425"/>
                        </a:spcAft>
                        <a:buClr>
                          <a:srgbClr val="000000"/>
                        </a:buClr>
                        <a:buSzPct val="45000"/>
                        <a:buFont typeface="StarSymbol" charset="0"/>
                        <a:buNone/>
                        <a:tabLst/>
                      </a:pPr>
                      <a:r>
                        <a:rPr kumimoji="0" lang="en-US" sz="2400" b="0" i="0" u="none" strike="noStrike" cap="none" normalizeH="0" baseline="0" dirty="0" smtClean="0">
                          <a:ln>
                            <a:noFill/>
                          </a:ln>
                          <a:solidFill>
                            <a:srgbClr val="000000"/>
                          </a:solidFill>
                          <a:effectLst/>
                          <a:latin typeface="Times New Roman" pitchFamily="18" charset="0"/>
                        </a:rPr>
                        <a:t>-0.4</a:t>
                      </a:r>
                      <a:endParaRPr kumimoji="0" lang="fr-FR" sz="24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2" name="Text Box 119"/>
          <p:cNvSpPr txBox="1">
            <a:spLocks noChangeArrowheads="1"/>
          </p:cNvSpPr>
          <p:nvPr/>
        </p:nvSpPr>
        <p:spPr bwMode="auto">
          <a:xfrm>
            <a:off x="2484438" y="92075"/>
            <a:ext cx="4816475" cy="461963"/>
          </a:xfrm>
          <a:prstGeom prst="rect">
            <a:avLst/>
          </a:prstGeom>
          <a:noFill/>
          <a:ln w="9525">
            <a:noFill/>
            <a:miter lim="800000"/>
            <a:headEnd/>
            <a:tailEnd/>
          </a:ln>
        </p:spPr>
        <p:txBody>
          <a:bodyPr wrap="none">
            <a:spAutoFit/>
          </a:bodyPr>
          <a:lstStyle/>
          <a:p>
            <a:r>
              <a:rPr lang="en-US" sz="2400"/>
              <a:t>Summary Table of the Some Pulls</a:t>
            </a:r>
            <a:endParaRPr lang="fr-FR" sz="2400"/>
          </a:p>
        </p:txBody>
      </p:sp>
      <p:sp>
        <p:nvSpPr>
          <p:cNvPr id="22583" name="Text Box 120"/>
          <p:cNvSpPr txBox="1">
            <a:spLocks noChangeArrowheads="1"/>
          </p:cNvSpPr>
          <p:nvPr/>
        </p:nvSpPr>
        <p:spPr bwMode="auto">
          <a:xfrm>
            <a:off x="260350" y="4941888"/>
            <a:ext cx="8488363" cy="522287"/>
          </a:xfrm>
          <a:prstGeom prst="rect">
            <a:avLst/>
          </a:prstGeom>
          <a:noFill/>
          <a:ln w="9525">
            <a:noFill/>
            <a:miter lim="800000"/>
            <a:headEnd/>
            <a:tailEnd/>
          </a:ln>
        </p:spPr>
        <p:txBody>
          <a:bodyPr>
            <a:spAutoFit/>
          </a:bodyPr>
          <a:lstStyle/>
          <a:p>
            <a:pPr>
              <a:buFont typeface="Arial" charset="0"/>
              <a:buChar char="•"/>
            </a:pPr>
            <a:r>
              <a:rPr lang="en-US" sz="1400"/>
              <a:t>Both in V</a:t>
            </a:r>
            <a:r>
              <a:rPr lang="en-US" sz="1400" baseline="-25000"/>
              <a:t>cb</a:t>
            </a:r>
            <a:r>
              <a:rPr lang="en-US" sz="1400"/>
              <a:t> and V</a:t>
            </a:r>
            <a:r>
              <a:rPr lang="en-US" sz="1400" baseline="-25000"/>
              <a:t>ub</a:t>
            </a:r>
            <a:r>
              <a:rPr lang="en-US" sz="1400"/>
              <a:t> there is some tensions between Inclusive and Exclusive   </a:t>
            </a:r>
          </a:p>
          <a:p>
            <a:r>
              <a:rPr lang="en-US" sz="1400"/>
              <a:t> determinations.  The measurements shown is the average of the two determinations</a:t>
            </a:r>
            <a:endParaRPr lang="fr-FR" sz="1400"/>
          </a:p>
        </p:txBody>
      </p:sp>
      <p:sp>
        <p:nvSpPr>
          <p:cNvPr id="22584" name="Text Box 120"/>
          <p:cNvSpPr txBox="1">
            <a:spLocks noChangeArrowheads="1"/>
          </p:cNvSpPr>
          <p:nvPr/>
        </p:nvSpPr>
        <p:spPr bwMode="auto">
          <a:xfrm>
            <a:off x="179388" y="5673725"/>
            <a:ext cx="8785225" cy="923925"/>
          </a:xfrm>
          <a:prstGeom prst="rect">
            <a:avLst/>
          </a:prstGeom>
          <a:solidFill>
            <a:srgbClr val="00B0F0"/>
          </a:solidFill>
          <a:ln w="57150">
            <a:solidFill>
              <a:srgbClr val="00CC00"/>
            </a:solidFill>
            <a:miter lim="800000"/>
            <a:headEnd/>
            <a:tailEnd/>
          </a:ln>
        </p:spPr>
        <p:txBody>
          <a:bodyPr>
            <a:spAutoFit/>
          </a:bodyPr>
          <a:lstStyle/>
          <a:p>
            <a:pPr algn="ctr"/>
            <a:r>
              <a:rPr lang="en-US"/>
              <a:t>Message/conclusion. Overall good agreement with the SM. There are “interesting” tensions here and there. Many measurements (and often theory related to) have to be improved to transform these measurements in stringent tests. </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2"/>
          </p:nvPr>
        </p:nvSpPr>
        <p:spPr>
          <a:noFill/>
        </p:spPr>
        <p:txBody>
          <a:bodyPr/>
          <a:lstStyle/>
          <a:p>
            <a:fld id="{7133D5A2-86D0-4DD4-ADE2-DB36BFB1262C}" type="slidenum">
              <a:rPr lang="en-US" smtClean="0">
                <a:latin typeface="Arial" charset="0"/>
              </a:rPr>
              <a:pPr/>
              <a:t>2</a:t>
            </a:fld>
            <a:endParaRPr lang="en-US" smtClean="0">
              <a:latin typeface="Arial" charset="0"/>
            </a:endParaRPr>
          </a:p>
        </p:txBody>
      </p:sp>
      <p:sp>
        <p:nvSpPr>
          <p:cNvPr id="12" name="Rectangle 115"/>
          <p:cNvSpPr>
            <a:spLocks noChangeArrowheads="1"/>
          </p:cNvSpPr>
          <p:nvPr/>
        </p:nvSpPr>
        <p:spPr bwMode="auto">
          <a:xfrm>
            <a:off x="1042988" y="1084263"/>
            <a:ext cx="6913562" cy="460375"/>
          </a:xfrm>
          <a:prstGeom prst="rect">
            <a:avLst/>
          </a:prstGeom>
          <a:solidFill>
            <a:srgbClr val="CCFFFF"/>
          </a:solidFill>
          <a:ln w="57150">
            <a:noFill/>
            <a:miter lim="800000"/>
            <a:headEnd/>
            <a:tailEnd/>
          </a:ln>
          <a:effectLst/>
        </p:spPr>
        <p:txBody>
          <a:bodyPr anchor="ctr">
            <a:spAutoFit/>
          </a:bodyPr>
          <a:lstStyle/>
          <a:p>
            <a:pPr algn="ctr" fontAlgn="auto">
              <a:spcBef>
                <a:spcPts val="0"/>
              </a:spcBef>
              <a:spcAft>
                <a:spcPts val="0"/>
              </a:spcAft>
              <a:defRPr/>
            </a:pPr>
            <a:r>
              <a:rPr lang="fr-FR" sz="2400" kern="0" dirty="0">
                <a:solidFill>
                  <a:sysClr val="windowText" lastClr="000000"/>
                </a:solidFill>
                <a:latin typeface="Arial" pitchFamily="34" charset="0"/>
              </a:rPr>
              <a:t>Short Introduction – Main motivations</a:t>
            </a:r>
            <a:endParaRPr lang="en-GB" sz="2400" kern="0" dirty="0">
              <a:solidFill>
                <a:sysClr val="windowText" lastClr="000000"/>
              </a:solidFill>
              <a:effectLst>
                <a:outerShdw blurRad="38100" dist="38100" dir="2700000" algn="tl">
                  <a:srgbClr val="FFFFFF"/>
                </a:outerShdw>
              </a:effectLst>
              <a:latin typeface="Arial" pitchFamily="34" charset="0"/>
            </a:endParaRPr>
          </a:p>
        </p:txBody>
      </p:sp>
      <p:sp>
        <p:nvSpPr>
          <p:cNvPr id="13" name="Rectangle 115"/>
          <p:cNvSpPr>
            <a:spLocks noChangeArrowheads="1"/>
          </p:cNvSpPr>
          <p:nvPr/>
        </p:nvSpPr>
        <p:spPr bwMode="auto">
          <a:xfrm>
            <a:off x="1042988" y="1970088"/>
            <a:ext cx="6913562" cy="461962"/>
          </a:xfrm>
          <a:prstGeom prst="rect">
            <a:avLst/>
          </a:prstGeom>
          <a:solidFill>
            <a:srgbClr val="CCFFFF"/>
          </a:solidFill>
          <a:ln w="57150">
            <a:noFill/>
            <a:miter lim="800000"/>
            <a:headEnd/>
            <a:tailEnd/>
          </a:ln>
          <a:effectLst/>
        </p:spPr>
        <p:txBody>
          <a:bodyPr anchor="ctr">
            <a:spAutoFit/>
          </a:bodyPr>
          <a:lstStyle/>
          <a:p>
            <a:pPr algn="ctr" fontAlgn="auto">
              <a:spcBef>
                <a:spcPts val="0"/>
              </a:spcBef>
              <a:spcAft>
                <a:spcPts val="0"/>
              </a:spcAft>
              <a:defRPr/>
            </a:pPr>
            <a:r>
              <a:rPr lang="fr-FR" sz="2400" kern="0" dirty="0" err="1">
                <a:solidFill>
                  <a:sysClr val="windowText" lastClr="000000"/>
                </a:solidFill>
                <a:latin typeface="Arial" pitchFamily="34" charset="0"/>
              </a:rPr>
              <a:t>Actual</a:t>
            </a:r>
            <a:r>
              <a:rPr lang="fr-FR" sz="2400" kern="0" dirty="0">
                <a:solidFill>
                  <a:sysClr val="windowText" lastClr="000000"/>
                </a:solidFill>
                <a:latin typeface="Arial" pitchFamily="34" charset="0"/>
              </a:rPr>
              <a:t> Situation (CKM – CP)</a:t>
            </a:r>
            <a:endParaRPr lang="en-GB" sz="2400" kern="0" dirty="0">
              <a:solidFill>
                <a:sysClr val="windowText" lastClr="000000"/>
              </a:solidFill>
              <a:effectLst>
                <a:outerShdw blurRad="38100" dist="38100" dir="2700000" algn="tl">
                  <a:srgbClr val="FFFFFF"/>
                </a:outerShdw>
              </a:effectLst>
              <a:latin typeface="Arial" pitchFamily="34" charset="0"/>
            </a:endParaRPr>
          </a:p>
        </p:txBody>
      </p:sp>
      <p:sp>
        <p:nvSpPr>
          <p:cNvPr id="14" name="Rectangle 115"/>
          <p:cNvSpPr>
            <a:spLocks noChangeArrowheads="1"/>
          </p:cNvSpPr>
          <p:nvPr/>
        </p:nvSpPr>
        <p:spPr bwMode="auto">
          <a:xfrm>
            <a:off x="1042988" y="2698750"/>
            <a:ext cx="6911975" cy="831850"/>
          </a:xfrm>
          <a:prstGeom prst="rect">
            <a:avLst/>
          </a:prstGeom>
          <a:solidFill>
            <a:srgbClr val="CCFFFF"/>
          </a:solidFill>
          <a:ln w="57150">
            <a:noFill/>
            <a:miter lim="800000"/>
            <a:headEnd/>
            <a:tailEnd/>
          </a:ln>
          <a:effectLst/>
        </p:spPr>
        <p:txBody>
          <a:bodyPr anchor="ctr">
            <a:spAutoFit/>
          </a:bodyPr>
          <a:lstStyle/>
          <a:p>
            <a:pPr algn="ctr" fontAlgn="auto">
              <a:spcBef>
                <a:spcPts val="0"/>
              </a:spcBef>
              <a:spcAft>
                <a:spcPts val="0"/>
              </a:spcAft>
              <a:defRPr/>
            </a:pPr>
            <a:r>
              <a:rPr lang="fr-FR" sz="2400" kern="0" dirty="0" err="1">
                <a:solidFill>
                  <a:sysClr val="windowText" lastClr="000000"/>
                </a:solidFill>
                <a:latin typeface="Arial" pitchFamily="34" charset="0"/>
              </a:rPr>
              <a:t>What</a:t>
            </a:r>
            <a:r>
              <a:rPr lang="fr-FR" sz="2400" kern="0" dirty="0">
                <a:solidFill>
                  <a:sysClr val="windowText" lastClr="000000"/>
                </a:solidFill>
                <a:latin typeface="Arial" pitchFamily="34" charset="0"/>
              </a:rPr>
              <a:t> </a:t>
            </a:r>
            <a:r>
              <a:rPr lang="fr-FR" sz="2400" kern="0" dirty="0" err="1">
                <a:solidFill>
                  <a:sysClr val="windowText" lastClr="000000"/>
                </a:solidFill>
                <a:latin typeface="Arial" pitchFamily="34" charset="0"/>
              </a:rPr>
              <a:t>we</a:t>
            </a:r>
            <a:r>
              <a:rPr lang="fr-FR" sz="2400" kern="0" dirty="0">
                <a:solidFill>
                  <a:sysClr val="windowText" lastClr="000000"/>
                </a:solidFill>
                <a:latin typeface="Arial" pitchFamily="34" charset="0"/>
              </a:rPr>
              <a:t> </a:t>
            </a:r>
            <a:r>
              <a:rPr lang="fr-FR" sz="2400" kern="0" dirty="0" err="1">
                <a:solidFill>
                  <a:sysClr val="windowText" lastClr="000000"/>
                </a:solidFill>
                <a:latin typeface="Arial" pitchFamily="34" charset="0"/>
              </a:rPr>
              <a:t>learned</a:t>
            </a:r>
            <a:r>
              <a:rPr lang="fr-FR" sz="2400" kern="0" dirty="0">
                <a:solidFill>
                  <a:sysClr val="windowText" lastClr="000000"/>
                </a:solidFill>
                <a:latin typeface="Arial" pitchFamily="34" charset="0"/>
              </a:rPr>
              <a:t> </a:t>
            </a:r>
            <a:r>
              <a:rPr lang="fr-FR" sz="2400" kern="0" dirty="0" err="1">
                <a:solidFill>
                  <a:sysClr val="windowText" lastClr="000000"/>
                </a:solidFill>
                <a:latin typeface="Arial" pitchFamily="34" charset="0"/>
              </a:rPr>
              <a:t>sofar</a:t>
            </a:r>
            <a:endParaRPr lang="fr-FR" sz="2400" kern="0" dirty="0">
              <a:solidFill>
                <a:sysClr val="windowText" lastClr="000000"/>
              </a:solidFill>
              <a:latin typeface="Arial" pitchFamily="34" charset="0"/>
            </a:endParaRPr>
          </a:p>
          <a:p>
            <a:pPr algn="ctr" fontAlgn="auto">
              <a:spcBef>
                <a:spcPts val="0"/>
              </a:spcBef>
              <a:spcAft>
                <a:spcPts val="0"/>
              </a:spcAft>
              <a:defRPr/>
            </a:pPr>
            <a:r>
              <a:rPr lang="en-US" sz="2400" kern="0" dirty="0">
                <a:solidFill>
                  <a:sysClr val="windowText" lastClr="000000"/>
                </a:solidFill>
                <a:effectLst>
                  <a:outerShdw blurRad="38100" dist="38100" dir="2700000" algn="tl">
                    <a:srgbClr val="FFFFFF"/>
                  </a:outerShdw>
                </a:effectLst>
                <a:latin typeface="Arial" pitchFamily="34" charset="0"/>
              </a:rPr>
              <a:t>(using selected topics)</a:t>
            </a:r>
            <a:endParaRPr lang="en-GB" sz="2400" kern="0" dirty="0">
              <a:solidFill>
                <a:sysClr val="windowText" lastClr="000000"/>
              </a:solidFill>
              <a:effectLst>
                <a:outerShdw blurRad="38100" dist="38100" dir="2700000" algn="tl">
                  <a:srgbClr val="FFFFFF"/>
                </a:outerShdw>
              </a:effectLst>
              <a:latin typeface="Arial" pitchFamily="34" charset="0"/>
            </a:endParaRPr>
          </a:p>
        </p:txBody>
      </p:sp>
      <p:sp>
        <p:nvSpPr>
          <p:cNvPr id="10" name="Rectangle 115"/>
          <p:cNvSpPr>
            <a:spLocks noChangeArrowheads="1"/>
          </p:cNvSpPr>
          <p:nvPr/>
        </p:nvSpPr>
        <p:spPr bwMode="auto">
          <a:xfrm>
            <a:off x="1044401" y="3750131"/>
            <a:ext cx="6911975" cy="830997"/>
          </a:xfrm>
          <a:prstGeom prst="rect">
            <a:avLst/>
          </a:prstGeom>
          <a:solidFill>
            <a:srgbClr val="CCFFFF"/>
          </a:solidFill>
          <a:ln w="57150">
            <a:noFill/>
            <a:miter lim="800000"/>
            <a:headEnd/>
            <a:tailEnd/>
          </a:ln>
          <a:effectLst/>
        </p:spPr>
        <p:txBody>
          <a:bodyPr anchor="ctr">
            <a:spAutoFit/>
          </a:bodyPr>
          <a:lstStyle/>
          <a:p>
            <a:pPr algn="ctr" fontAlgn="auto">
              <a:spcBef>
                <a:spcPts val="0"/>
              </a:spcBef>
              <a:spcAft>
                <a:spcPts val="0"/>
              </a:spcAft>
              <a:defRPr/>
            </a:pPr>
            <a:r>
              <a:rPr lang="en-US" sz="2400" kern="0" dirty="0" smtClean="0">
                <a:solidFill>
                  <a:sysClr val="windowText" lastClr="000000"/>
                </a:solidFill>
                <a:latin typeface="Arial" pitchFamily="34" charset="0"/>
              </a:rPr>
              <a:t>Fut</a:t>
            </a:r>
            <a:r>
              <a:rPr lang="en-US" sz="2400" kern="0" dirty="0" smtClean="0">
                <a:solidFill>
                  <a:sysClr val="windowText" lastClr="000000"/>
                </a:solidFill>
                <a:effectLst>
                  <a:outerShdw blurRad="38100" dist="38100" dir="2700000" algn="tl">
                    <a:srgbClr val="FFFFFF"/>
                  </a:outerShdw>
                </a:effectLst>
                <a:latin typeface="Arial" pitchFamily="34" charset="0"/>
              </a:rPr>
              <a:t>ure : </a:t>
            </a:r>
            <a:r>
              <a:rPr lang="en-US" sz="2400" kern="0" dirty="0" err="1" smtClean="0">
                <a:solidFill>
                  <a:sysClr val="windowText" lastClr="000000"/>
                </a:solidFill>
                <a:effectLst>
                  <a:outerShdw blurRad="38100" dist="38100" dir="2700000" algn="tl">
                    <a:srgbClr val="FFFFFF"/>
                  </a:outerShdw>
                </a:effectLst>
                <a:latin typeface="Arial" pitchFamily="34" charset="0"/>
              </a:rPr>
              <a:t>SuperB</a:t>
            </a:r>
            <a:r>
              <a:rPr lang="en-US" sz="2400" kern="0" dirty="0" smtClean="0">
                <a:solidFill>
                  <a:sysClr val="windowText" lastClr="000000"/>
                </a:solidFill>
                <a:effectLst>
                  <a:outerShdw blurRad="38100" dist="38100" dir="2700000" algn="tl">
                    <a:srgbClr val="FFFFFF"/>
                  </a:outerShdw>
                </a:effectLst>
                <a:latin typeface="Arial" pitchFamily="34" charset="0"/>
              </a:rPr>
              <a:t> for CP and </a:t>
            </a:r>
            <a:r>
              <a:rPr lang="en-US" sz="2400" kern="0" dirty="0" err="1" smtClean="0">
                <a:solidFill>
                  <a:sysClr val="windowText" lastClr="000000"/>
                </a:solidFill>
                <a:effectLst>
                  <a:outerShdw blurRad="38100" dist="38100" dir="2700000" algn="tl">
                    <a:srgbClr val="FFFFFF"/>
                  </a:outerShdw>
                </a:effectLst>
                <a:latin typeface="Arial" pitchFamily="34" charset="0"/>
              </a:rPr>
              <a:t>Flavour</a:t>
            </a:r>
            <a:endParaRPr lang="en-US" sz="2400" kern="0" dirty="0" smtClean="0">
              <a:solidFill>
                <a:sysClr val="windowText" lastClr="000000"/>
              </a:solidFill>
              <a:effectLst>
                <a:outerShdw blurRad="38100" dist="38100" dir="2700000" algn="tl">
                  <a:srgbClr val="FFFFFF"/>
                </a:outerShdw>
              </a:effectLst>
              <a:latin typeface="Arial" pitchFamily="34" charset="0"/>
            </a:endParaRPr>
          </a:p>
          <a:p>
            <a:pPr algn="ctr" fontAlgn="auto">
              <a:spcBef>
                <a:spcPts val="0"/>
              </a:spcBef>
              <a:spcAft>
                <a:spcPts val="0"/>
              </a:spcAft>
              <a:defRPr/>
            </a:pPr>
            <a:r>
              <a:rPr lang="en-US" sz="2400" kern="0" dirty="0" smtClean="0">
                <a:solidFill>
                  <a:sysClr val="windowText" lastClr="000000"/>
                </a:solidFill>
                <a:effectLst>
                  <a:outerShdw blurRad="38100" dist="38100" dir="2700000" algn="tl">
                    <a:srgbClr val="FFFFFF"/>
                  </a:outerShdw>
                </a:effectLst>
                <a:latin typeface="Arial" pitchFamily="34" charset="0"/>
              </a:rPr>
              <a:t>Some comparison with </a:t>
            </a:r>
            <a:r>
              <a:rPr lang="en-US" sz="2400" kern="0" dirty="0" err="1" smtClean="0">
                <a:solidFill>
                  <a:sysClr val="windowText" lastClr="000000"/>
                </a:solidFill>
                <a:effectLst>
                  <a:outerShdw blurRad="38100" dist="38100" dir="2700000" algn="tl">
                    <a:srgbClr val="FFFFFF"/>
                  </a:outerShdw>
                </a:effectLst>
                <a:latin typeface="Arial" pitchFamily="34" charset="0"/>
              </a:rPr>
              <a:t>LHCb</a:t>
            </a:r>
            <a:r>
              <a:rPr lang="en-US" sz="2400" kern="0" dirty="0" smtClean="0">
                <a:solidFill>
                  <a:sysClr val="windowText" lastClr="000000"/>
                </a:solidFill>
                <a:effectLst>
                  <a:outerShdw blurRad="38100" dist="38100" dir="2700000" algn="tl">
                    <a:srgbClr val="FFFFFF"/>
                  </a:outerShdw>
                </a:effectLst>
                <a:latin typeface="Arial" pitchFamily="34" charset="0"/>
              </a:rPr>
              <a:t> and </a:t>
            </a:r>
            <a:r>
              <a:rPr lang="en-US" sz="2400" kern="0" dirty="0" err="1" smtClean="0">
                <a:solidFill>
                  <a:sysClr val="windowText" lastClr="000000"/>
                </a:solidFill>
                <a:effectLst>
                  <a:outerShdw blurRad="38100" dist="38100" dir="2700000" algn="tl">
                    <a:srgbClr val="FFFFFF"/>
                  </a:outerShdw>
                </a:effectLst>
                <a:latin typeface="Arial" pitchFamily="34" charset="0"/>
              </a:rPr>
              <a:t>SLHCb</a:t>
            </a:r>
            <a:endParaRPr lang="en-GB" sz="2400" kern="0" dirty="0">
              <a:solidFill>
                <a:sysClr val="windowText" lastClr="000000"/>
              </a:solidFill>
              <a:effectLst>
                <a:outerShdw blurRad="38100" dist="38100" dir="2700000" algn="tl">
                  <a:srgbClr val="FFFFFF"/>
                </a:outerShdw>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48"/>
          <p:cNvGraphicFramePr>
            <a:graphicFrameLocks noGrp="1"/>
          </p:cNvGraphicFramePr>
          <p:nvPr/>
        </p:nvGraphicFramePr>
        <p:xfrm>
          <a:off x="3636963" y="2565400"/>
          <a:ext cx="5428350" cy="4326770"/>
        </p:xfrm>
        <a:graphic>
          <a:graphicData uri="http://schemas.openxmlformats.org/drawingml/2006/table">
            <a:tbl>
              <a:tblPr/>
              <a:tblGrid>
                <a:gridCol w="1639361"/>
                <a:gridCol w="821126"/>
                <a:gridCol w="524768"/>
                <a:gridCol w="589823"/>
                <a:gridCol w="805180"/>
                <a:gridCol w="458269"/>
                <a:gridCol w="589823"/>
              </a:tblGrid>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ymbol" pitchFamily="18" charset="2"/>
                        <a:buNone/>
                        <a:tabLst/>
                      </a:pPr>
                      <a:r>
                        <a:rPr kumimoji="0" lang="fr-FR" sz="1400" b="1" i="0" u="none" strike="noStrike" cap="none" normalizeH="0" baseline="0" smtClean="0">
                          <a:ln>
                            <a:noFill/>
                          </a:ln>
                          <a:solidFill>
                            <a:srgbClr val="000000"/>
                          </a:solidFill>
                          <a:effectLst/>
                          <a:latin typeface="Symbol" pitchFamily="18" charset="2"/>
                        </a:rPr>
                        <a:t>r , 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pitchFamily="18" charset="0"/>
                        </a:rPr>
                        <a:t>C</a:t>
                      </a:r>
                      <a:r>
                        <a:rPr kumimoji="0" lang="fr-FR" sz="1400" b="1" i="0" u="none" strike="noStrike" cap="none" normalizeH="0" baseline="-25000" smtClean="0">
                          <a:ln>
                            <a:noFill/>
                          </a:ln>
                          <a:solidFill>
                            <a:srgbClr val="000000"/>
                          </a:solidFill>
                          <a:effectLst/>
                          <a:latin typeface="Times"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j</a:t>
                      </a:r>
                      <a:r>
                        <a:rPr kumimoji="0" lang="fr-FR" sz="1400" b="1" i="0" u="none" strike="noStrike" cap="none" normalizeH="0" baseline="-25000" smtClean="0">
                          <a:ln>
                            <a:noFill/>
                          </a:ln>
                          <a:solidFill>
                            <a:srgbClr val="000000"/>
                          </a:solidFill>
                          <a:effectLst/>
                          <a:latin typeface="Times"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pitchFamily="18" charset="0"/>
                        </a:rPr>
                        <a:t> C</a:t>
                      </a:r>
                      <a:r>
                        <a:rPr kumimoji="0" lang="fr-FR" sz="1400" b="1" i="0" u="none" strike="noStrike" cap="none" normalizeH="0" baseline="-25000" smtClean="0">
                          <a:ln>
                            <a:noFill/>
                          </a:ln>
                          <a:solidFill>
                            <a:srgbClr val="000000"/>
                          </a:solidFill>
                          <a:effectLst/>
                          <a:latin typeface="Times" pitchFamily="18"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j</a:t>
                      </a:r>
                      <a:r>
                        <a:rPr kumimoji="0" lang="fr-FR" sz="1400" b="1" i="0" u="none" strike="noStrike" cap="none" normalizeH="0" baseline="-25000" smtClean="0">
                          <a:ln>
                            <a:noFill/>
                          </a:ln>
                          <a:solidFill>
                            <a:srgbClr val="000000"/>
                          </a:solidFill>
                          <a:effectLst/>
                          <a:latin typeface="Times" pitchFamily="18"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pitchFamily="18" charset="0"/>
                        </a:rPr>
                        <a:t>C</a:t>
                      </a:r>
                      <a:r>
                        <a:rPr kumimoji="0" lang="fr-FR" sz="1400" b="1" i="0" u="none" strike="noStrike" cap="none" normalizeH="0" baseline="-25000" smtClean="0">
                          <a:ln>
                            <a:noFill/>
                          </a:ln>
                          <a:solidFill>
                            <a:srgbClr val="000000"/>
                          </a:solidFill>
                          <a:effectLst/>
                          <a:latin typeface="Symbol" pitchFamily="18" charset="2"/>
                        </a:rPr>
                        <a:t>e</a:t>
                      </a:r>
                      <a:r>
                        <a:rPr kumimoji="0" lang="fr-FR" sz="1400" b="1" i="0" u="none" strike="noStrike" cap="none" normalizeH="0" baseline="-25000" smtClean="0">
                          <a:ln>
                            <a:noFill/>
                          </a:ln>
                          <a:solidFill>
                            <a:srgbClr val="000000"/>
                          </a:solidFill>
                          <a:effectLst/>
                          <a:latin typeface="Times" pitchFamily="18" charset="0"/>
                        </a:rPr>
                        <a:t>K</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g  (</a:t>
                      </a:r>
                      <a:r>
                        <a:rPr kumimoji="0" lang="fr-FR" sz="1400" b="1" i="0" u="none" strike="noStrike" cap="none" normalizeH="0" baseline="0" smtClean="0">
                          <a:ln>
                            <a:noFill/>
                          </a:ln>
                          <a:solidFill>
                            <a:srgbClr val="000000"/>
                          </a:solidFill>
                          <a:effectLst/>
                          <a:latin typeface="Times New Roman" pitchFamily="18" charset="0"/>
                        </a:rPr>
                        <a:t>D</a:t>
                      </a:r>
                      <a:r>
                        <a:rPr kumimoji="0" lang="fr-FR" sz="1400" b="1" i="0" u="none" strike="noStrike" cap="none" normalizeH="0" baseline="0" smtClean="0">
                          <a:ln>
                            <a:noFill/>
                          </a:ln>
                          <a:solidFill>
                            <a:srgbClr val="000000"/>
                          </a:solidFill>
                          <a:effectLst/>
                          <a:latin typeface="Symbol" pitchFamily="18" charset="2"/>
                        </a:rPr>
                        <a:t>K)</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V</a:t>
                      </a:r>
                      <a:r>
                        <a:rPr kumimoji="0" lang="fr-FR" sz="1400" b="1" i="0" u="none" strike="noStrike" cap="none" normalizeH="0" baseline="-25000" smtClean="0">
                          <a:ln>
                            <a:noFill/>
                          </a:ln>
                          <a:solidFill>
                            <a:srgbClr val="000000"/>
                          </a:solidFill>
                          <a:effectLst/>
                          <a:latin typeface="Times New Roman" pitchFamily="18" charset="0"/>
                        </a:rPr>
                        <a:t>ub</a:t>
                      </a:r>
                      <a:r>
                        <a:rPr kumimoji="0" lang="fr-FR" sz="1400" b="1" i="0" u="none" strike="noStrike" cap="none" normalizeH="0" baseline="0" smtClean="0">
                          <a:ln>
                            <a:noFill/>
                          </a:ln>
                          <a:solidFill>
                            <a:srgbClr val="000000"/>
                          </a:solidFill>
                          <a:effectLst/>
                          <a:latin typeface="Times New Roman" pitchFamily="18" charset="0"/>
                        </a:rPr>
                        <a:t>/V</a:t>
                      </a:r>
                      <a:r>
                        <a:rPr kumimoji="0" lang="fr-FR" sz="1400" b="1" i="0" u="none" strike="noStrike" cap="none" normalizeH="0" baseline="-25000" smtClean="0">
                          <a:ln>
                            <a:noFill/>
                          </a:ln>
                          <a:solidFill>
                            <a:srgbClr val="000000"/>
                          </a:solidFill>
                          <a:effectLst/>
                          <a:latin typeface="Times New Roman" pitchFamily="18" charset="0"/>
                        </a:rPr>
                        <a:t>cb</a:t>
                      </a:r>
                      <a:endParaRPr kumimoji="0" lang="fr-FR" sz="1400" b="1"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Symbol" pitchFamily="18" charset="2"/>
                        </a:rPr>
                        <a:t> </a:t>
                      </a: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D</a:t>
                      </a:r>
                      <a:r>
                        <a:rPr kumimoji="0" lang="fr-FR" sz="1400" b="1" i="0" u="none" strike="noStrike" cap="none" normalizeH="0" baseline="0" smtClean="0">
                          <a:ln>
                            <a:noFill/>
                          </a:ln>
                          <a:solidFill>
                            <a:srgbClr val="000000"/>
                          </a:solidFill>
                          <a:effectLst/>
                          <a:latin typeface="Times New Roman" pitchFamily="18" charset="0"/>
                        </a:rPr>
                        <a:t>m</a:t>
                      </a:r>
                      <a:r>
                        <a:rPr kumimoji="0" lang="fr-FR" sz="1400" b="1" i="0" u="none" strike="noStrike" cap="none" normalizeH="0" baseline="-25000" smtClean="0">
                          <a:ln>
                            <a:noFill/>
                          </a:ln>
                          <a:solidFill>
                            <a:srgbClr val="000000"/>
                          </a:solidFill>
                          <a:effectLst/>
                          <a:latin typeface="Times New Roman" pitchFamily="18" charset="0"/>
                        </a:rPr>
                        <a:t>d</a:t>
                      </a:r>
                      <a:endParaRPr kumimoji="0" lang="fr-FR" sz="1400" b="1"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ABF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ACP</a:t>
                      </a:r>
                      <a:r>
                        <a:rPr kumimoji="0" lang="fr-FR" sz="1400" b="1" i="0" u="none" strike="noStrike" cap="none" normalizeH="0" baseline="0" smtClean="0">
                          <a:ln>
                            <a:noFill/>
                          </a:ln>
                          <a:solidFill>
                            <a:srgbClr val="000000"/>
                          </a:solidFill>
                          <a:effectLst/>
                          <a:latin typeface="Symbol" pitchFamily="18" charset="2"/>
                        </a:rPr>
                        <a:t> (</a:t>
                      </a:r>
                      <a:r>
                        <a:rPr kumimoji="0" lang="fr-FR" sz="1400" b="1" i="0" u="none" strike="noStrike" cap="none" normalizeH="0" baseline="0" smtClean="0">
                          <a:ln>
                            <a:noFill/>
                          </a:ln>
                          <a:solidFill>
                            <a:srgbClr val="000000"/>
                          </a:solidFill>
                          <a:effectLst/>
                          <a:latin typeface="Times New Roman" pitchFamily="18" charset="0"/>
                        </a:rPr>
                        <a:t>J</a:t>
                      </a:r>
                      <a:r>
                        <a:rPr kumimoji="0" lang="fr-FR" sz="1400" b="1" i="0" u="none" strike="noStrike" cap="none" normalizeH="0" baseline="0" smtClean="0">
                          <a:ln>
                            <a:noFill/>
                          </a:ln>
                          <a:solidFill>
                            <a:srgbClr val="000000"/>
                          </a:solidFill>
                          <a:effectLst/>
                          <a:latin typeface="Symbol" pitchFamily="18" charset="2"/>
                        </a:rPr>
                        <a:t>/Y K)</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ABF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ACP</a:t>
                      </a:r>
                      <a:r>
                        <a:rPr kumimoji="0" lang="fr-FR" sz="1400" b="1" i="0" u="none" strike="noStrike" cap="none" normalizeH="0" baseline="0" smtClean="0">
                          <a:ln>
                            <a:noFill/>
                          </a:ln>
                          <a:solidFill>
                            <a:srgbClr val="000000"/>
                          </a:solidFill>
                          <a:effectLst/>
                          <a:latin typeface="Symbol" pitchFamily="18" charset="2"/>
                        </a:rPr>
                        <a:t> (</a:t>
                      </a:r>
                      <a:r>
                        <a:rPr kumimoji="0" lang="fr-FR" sz="1400" b="1" i="0" u="none" strike="noStrike" cap="none" normalizeH="0" baseline="0" smtClean="0">
                          <a:ln>
                            <a:noFill/>
                          </a:ln>
                          <a:solidFill>
                            <a:srgbClr val="000000"/>
                          </a:solidFill>
                          <a:effectLst/>
                          <a:latin typeface="Times New Roman" pitchFamily="18" charset="0"/>
                        </a:rPr>
                        <a:t>D</a:t>
                      </a:r>
                      <a:r>
                        <a:rPr kumimoji="0" lang="fr-FR" sz="1400" b="1" i="0" u="none" strike="noStrike" cap="none" normalizeH="0" baseline="0" smtClean="0">
                          <a:ln>
                            <a:noFill/>
                          </a:ln>
                          <a:solidFill>
                            <a:srgbClr val="000000"/>
                          </a:solidFill>
                          <a:effectLst/>
                          <a:latin typeface="Symbol" pitchFamily="18" charset="2"/>
                        </a:rPr>
                        <a:t>p(r</a:t>
                      </a:r>
                      <a:r>
                        <a:rPr kumimoji="0" lang="fr-FR" sz="1400" b="1" i="0" u="none" strike="noStrike" cap="none" normalizeH="0" baseline="0" smtClean="0">
                          <a:ln>
                            <a:noFill/>
                          </a:ln>
                          <a:solidFill>
                            <a:srgbClr val="000000"/>
                          </a:solidFill>
                          <a:effectLst/>
                          <a:latin typeface="Times New Roman" pitchFamily="18" charset="0"/>
                        </a:rPr>
                        <a:t>),DK</a:t>
                      </a:r>
                      <a:r>
                        <a:rPr kumimoji="0" lang="fr-FR" sz="1400" b="1" i="0" u="none" strike="noStrike" cap="none" normalizeH="0" baseline="0" smtClean="0">
                          <a:ln>
                            <a:noFill/>
                          </a:ln>
                          <a:solidFill>
                            <a:srgbClr val="000000"/>
                          </a:solidFill>
                          <a:effectLst/>
                          <a:latin typeface="Symbol" pitchFamily="18" charset="2"/>
                        </a:rPr>
                        <a:t>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ABF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A</a:t>
                      </a:r>
                      <a:r>
                        <a:rPr kumimoji="0" lang="fr-FR" sz="1400" b="1" i="0" u="none" strike="noStrike" cap="none" normalizeH="0" baseline="-25000" smtClean="0">
                          <a:ln>
                            <a:noFill/>
                          </a:ln>
                          <a:solidFill>
                            <a:srgbClr val="000000"/>
                          </a:solidFill>
                          <a:effectLst/>
                          <a:latin typeface="Times New Roman" pitchFamily="18" charset="0"/>
                        </a:rPr>
                        <a:t>SL</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ABF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a (rr,rp,pp)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ABF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A</a:t>
                      </a:r>
                      <a:r>
                        <a:rPr kumimoji="0" lang="fr-FR" sz="1400" b="1" i="0" u="none" strike="noStrike" cap="none" normalizeH="0" baseline="-25000" smtClean="0">
                          <a:ln>
                            <a:noFill/>
                          </a:ln>
                          <a:solidFill>
                            <a:srgbClr val="000000"/>
                          </a:solidFill>
                          <a:effectLst/>
                          <a:latin typeface="Times New Roman" pitchFamily="18" charset="0"/>
                        </a:rPr>
                        <a:t>CH</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t(B</a:t>
                      </a:r>
                      <a:r>
                        <a:rPr kumimoji="0" lang="fr-FR" sz="1400" b="1" i="0" u="none" strike="noStrike" cap="none" normalizeH="0" baseline="0" smtClean="0">
                          <a:ln>
                            <a:noFill/>
                          </a:ln>
                          <a:solidFill>
                            <a:srgbClr val="000000"/>
                          </a:solidFill>
                          <a:effectLst/>
                          <a:latin typeface="Times New Roman" pitchFamily="18" charset="0"/>
                        </a:rPr>
                        <a:t>s), </a:t>
                      </a:r>
                      <a:r>
                        <a:rPr kumimoji="0" lang="fr-FR" sz="1400" b="1" i="0" u="none" strike="noStrike" cap="none" normalizeH="0" baseline="0" smtClean="0">
                          <a:ln>
                            <a:noFill/>
                          </a:ln>
                          <a:solidFill>
                            <a:srgbClr val="000000"/>
                          </a:solidFill>
                          <a:effectLst/>
                          <a:latin typeface="Symbol" pitchFamily="18" charset="2"/>
                        </a:rPr>
                        <a:t>DG</a:t>
                      </a:r>
                      <a:r>
                        <a:rPr kumimoji="0" lang="fr-FR" sz="1400" b="1" i="0" u="none" strike="noStrike" cap="none" normalizeH="0" baseline="-25000" smtClean="0">
                          <a:ln>
                            <a:noFill/>
                          </a:ln>
                          <a:solidFill>
                            <a:srgbClr val="000000"/>
                          </a:solidFill>
                          <a:effectLst/>
                          <a:latin typeface="Arial" charset="0"/>
                        </a:rPr>
                        <a:t>s</a:t>
                      </a:r>
                      <a:r>
                        <a:rPr kumimoji="0" lang="fr-FR" sz="1400" b="1" i="0" u="none" strike="noStrike" cap="none" normalizeH="0" baseline="0" smtClean="0">
                          <a:ln>
                            <a:noFill/>
                          </a:ln>
                          <a:solidFill>
                            <a:srgbClr val="000000"/>
                          </a:solidFill>
                          <a:effectLst/>
                          <a:latin typeface="Symbol" pitchFamily="18" charset="2"/>
                        </a:rPr>
                        <a:t>/G</a:t>
                      </a:r>
                      <a:r>
                        <a:rPr kumimoji="0" lang="fr-FR" sz="1400" b="1" i="0" u="none" strike="noStrike" cap="none" normalizeH="0" baseline="-25000" smtClean="0">
                          <a:ln>
                            <a:noFill/>
                          </a:ln>
                          <a:solidFill>
                            <a:srgbClr val="000000"/>
                          </a:solidFill>
                          <a:effectLst/>
                          <a:latin typeface="Arial" charset="0"/>
                        </a:rPr>
                        <a:t>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D</a:t>
                      </a:r>
                      <a:r>
                        <a:rPr kumimoji="0" lang="fr-FR" sz="1400" b="1" i="0" u="none" strike="noStrike" cap="none" normalizeH="0" baseline="0" smtClean="0">
                          <a:ln>
                            <a:noFill/>
                          </a:ln>
                          <a:solidFill>
                            <a:srgbClr val="000000"/>
                          </a:solidFill>
                          <a:effectLst/>
                          <a:latin typeface="Times New Roman" pitchFamily="18" charset="0"/>
                        </a:rPr>
                        <a:t>m</a:t>
                      </a:r>
                      <a:r>
                        <a:rPr kumimoji="0" lang="fr-FR" sz="1400" b="1" i="0" u="none" strike="noStrike" cap="none" normalizeH="0" baseline="-25000" smtClean="0">
                          <a:ln>
                            <a:noFill/>
                          </a:ln>
                          <a:solidFill>
                            <a:srgbClr val="000000"/>
                          </a:solidFill>
                          <a:effectLst/>
                          <a:latin typeface="Times New Roman" pitchFamily="18" charset="0"/>
                        </a:rPr>
                        <a:t>s</a:t>
                      </a:r>
                      <a:endParaRPr kumimoji="0" lang="fr-FR" sz="1400" b="1"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dirty="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pitchFamily="18" charset="0"/>
                        </a:rPr>
                        <a:t>ASL(Bs)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Times New Roman" pitchFamily="18" charset="0"/>
                        </a:rPr>
                        <a:t>ACP</a:t>
                      </a:r>
                      <a:r>
                        <a:rPr kumimoji="0" lang="fr-FR" sz="1400" b="1" i="0" u="none" strike="noStrike" cap="none" normalizeH="0" baseline="0" smtClean="0">
                          <a:ln>
                            <a:noFill/>
                          </a:ln>
                          <a:solidFill>
                            <a:srgbClr val="000000"/>
                          </a:solidFill>
                          <a:effectLst/>
                          <a:latin typeface="Symbol" pitchFamily="18" charset="2"/>
                        </a:rPr>
                        <a:t> (</a:t>
                      </a:r>
                      <a:r>
                        <a:rPr kumimoji="0" lang="fr-FR" sz="1400" b="1" i="0" u="none" strike="noStrike" cap="none" normalizeH="0" baseline="0" smtClean="0">
                          <a:ln>
                            <a:noFill/>
                          </a:ln>
                          <a:solidFill>
                            <a:srgbClr val="000000"/>
                          </a:solidFill>
                          <a:effectLst/>
                          <a:latin typeface="Times New Roman" pitchFamily="18" charset="0"/>
                        </a:rPr>
                        <a:t>J</a:t>
                      </a:r>
                      <a:r>
                        <a:rPr kumimoji="0" lang="fr-FR" sz="1400" b="1" i="0" u="none" strike="noStrike" cap="none" normalizeH="0" baseline="0" smtClean="0">
                          <a:ln>
                            <a:noFill/>
                          </a:ln>
                          <a:solidFill>
                            <a:srgbClr val="000000"/>
                          </a:solidFill>
                          <a:effectLst/>
                          <a:latin typeface="Symbol" pitchFamily="18" charset="2"/>
                        </a:rPr>
                        <a:t>/Y 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566">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1" i="0" u="none" strike="noStrike" cap="none" normalizeH="0" baseline="0" smtClean="0">
                          <a:ln>
                            <a:noFill/>
                          </a:ln>
                          <a:solidFill>
                            <a:srgbClr val="000000"/>
                          </a:solidFill>
                          <a:effectLst/>
                          <a:latin typeface="Symbol" pitchFamily="18" charset="2"/>
                        </a:rPr>
                        <a:t>e</a:t>
                      </a:r>
                      <a:r>
                        <a:rPr kumimoji="0" lang="fr-FR" sz="1400" b="1" i="0" u="none" strike="noStrike" cap="none" normalizeH="0" baseline="-25000" smtClean="0">
                          <a:ln>
                            <a:noFill/>
                          </a:ln>
                          <a:solidFill>
                            <a:srgbClr val="000000"/>
                          </a:solidFill>
                          <a:effectLst/>
                          <a:latin typeface="Times New Roman" pitchFamily="18" charset="0"/>
                        </a:rPr>
                        <a:t>K</a:t>
                      </a:r>
                      <a:endParaRPr kumimoji="0" lang="fr-FR" sz="1400" b="1" i="0" u="none" strike="noStrike" cap="none" normalizeH="0" baseline="0" smtClean="0">
                        <a:ln>
                          <a:noFill/>
                        </a:ln>
                        <a:solidFill>
                          <a:srgbClr val="000000"/>
                        </a:solidFill>
                        <a:effectLst/>
                        <a:latin typeface="Times New Roman"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endParaRPr kumimoji="0" lang="fr-FR" sz="1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2000"/>
                        </a:lnSpc>
                        <a:spcBef>
                          <a:spcPct val="0"/>
                        </a:spcBef>
                        <a:spcAft>
                          <a:spcPts val="1425"/>
                        </a:spcAft>
                        <a:buClr>
                          <a:srgbClr val="000000"/>
                        </a:buClr>
                        <a:buSzPct val="45000"/>
                        <a:buFont typeface="StarSymbol" charset="0"/>
                        <a:buNone/>
                        <a:tabLst/>
                      </a:pPr>
                      <a:r>
                        <a:rPr kumimoji="0" lang="fr-FR" sz="1400" b="0" i="0" u="none" strike="noStrike" cap="none" normalizeH="0" baseline="0" dirty="0" smtClean="0">
                          <a:ln>
                            <a:noFill/>
                          </a:ln>
                          <a:solidFill>
                            <a:srgbClr val="000000"/>
                          </a:solidFill>
                          <a:effectLst/>
                          <a:latin typeface="Times New Roman" pitchFamily="18" charset="0"/>
                        </a:rPr>
                        <a:t>X</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46" name="Text Box 143"/>
          <p:cNvSpPr txBox="1">
            <a:spLocks noChangeArrowheads="1"/>
          </p:cNvSpPr>
          <p:nvPr/>
        </p:nvSpPr>
        <p:spPr bwMode="auto">
          <a:xfrm>
            <a:off x="2051050" y="2916238"/>
            <a:ext cx="1398588" cy="584200"/>
          </a:xfrm>
          <a:prstGeom prst="rect">
            <a:avLst/>
          </a:prstGeom>
          <a:solidFill>
            <a:srgbClr val="CCFFFF"/>
          </a:solidFill>
          <a:ln w="9525">
            <a:noFill/>
            <a:miter lim="800000"/>
            <a:headEnd/>
            <a:tailEnd/>
          </a:ln>
        </p:spPr>
        <p:txBody>
          <a:bodyPr>
            <a:spAutoFit/>
          </a:bodyPr>
          <a:lstStyle/>
          <a:p>
            <a:pPr algn="ctr"/>
            <a:r>
              <a:rPr lang="en-GB" sz="1600"/>
              <a:t>Tree</a:t>
            </a:r>
          </a:p>
          <a:p>
            <a:pPr algn="ctr"/>
            <a:r>
              <a:rPr lang="en-GB" sz="1600"/>
              <a:t>processes</a:t>
            </a:r>
          </a:p>
        </p:txBody>
      </p:sp>
      <p:sp>
        <p:nvSpPr>
          <p:cNvPr id="5247" name="Text Box 144"/>
          <p:cNvSpPr txBox="1">
            <a:spLocks noChangeArrowheads="1"/>
          </p:cNvSpPr>
          <p:nvPr/>
        </p:nvSpPr>
        <p:spPr bwMode="auto">
          <a:xfrm>
            <a:off x="1979613" y="3925888"/>
            <a:ext cx="1411287" cy="584200"/>
          </a:xfrm>
          <a:prstGeom prst="rect">
            <a:avLst/>
          </a:prstGeom>
          <a:solidFill>
            <a:srgbClr val="FF99FF"/>
          </a:solidFill>
          <a:ln w="9525">
            <a:noFill/>
            <a:miter lim="800000"/>
            <a:headEnd/>
            <a:tailEnd/>
          </a:ln>
        </p:spPr>
        <p:txBody>
          <a:bodyPr>
            <a:spAutoFit/>
          </a:bodyPr>
          <a:lstStyle/>
          <a:p>
            <a:pPr algn="ctr"/>
            <a:r>
              <a:rPr lang="en-GB" sz="1600"/>
              <a:t>1</a:t>
            </a:r>
            <a:r>
              <a:rPr lang="en-GB" sz="1600">
                <a:sym typeface="Symbol" pitchFamily="18" charset="2"/>
              </a:rPr>
              <a:t>3</a:t>
            </a:r>
          </a:p>
          <a:p>
            <a:pPr algn="ctr"/>
            <a:r>
              <a:rPr lang="en-GB" sz="1600">
                <a:sym typeface="Symbol" pitchFamily="18" charset="2"/>
              </a:rPr>
              <a:t> family</a:t>
            </a:r>
          </a:p>
        </p:txBody>
      </p:sp>
      <p:sp>
        <p:nvSpPr>
          <p:cNvPr id="5248" name="Text Box 145"/>
          <p:cNvSpPr txBox="1">
            <a:spLocks noChangeArrowheads="1"/>
          </p:cNvSpPr>
          <p:nvPr/>
        </p:nvSpPr>
        <p:spPr bwMode="auto">
          <a:xfrm>
            <a:off x="1979613" y="5510213"/>
            <a:ext cx="1411287" cy="584200"/>
          </a:xfrm>
          <a:prstGeom prst="rect">
            <a:avLst/>
          </a:prstGeom>
          <a:solidFill>
            <a:srgbClr val="33CC33"/>
          </a:solidFill>
          <a:ln w="9525">
            <a:noFill/>
            <a:miter lim="800000"/>
            <a:headEnd/>
            <a:tailEnd/>
          </a:ln>
        </p:spPr>
        <p:txBody>
          <a:bodyPr>
            <a:spAutoFit/>
          </a:bodyPr>
          <a:lstStyle/>
          <a:p>
            <a:pPr algn="ctr"/>
            <a:r>
              <a:rPr lang="en-GB" sz="1600"/>
              <a:t>2</a:t>
            </a:r>
            <a:r>
              <a:rPr lang="en-GB" sz="1600">
                <a:sym typeface="Symbol" pitchFamily="18" charset="2"/>
              </a:rPr>
              <a:t>3</a:t>
            </a:r>
          </a:p>
          <a:p>
            <a:pPr algn="ctr"/>
            <a:r>
              <a:rPr lang="en-GB" sz="1600">
                <a:sym typeface="Symbol" pitchFamily="18" charset="2"/>
              </a:rPr>
              <a:t> family</a:t>
            </a:r>
          </a:p>
        </p:txBody>
      </p:sp>
      <p:sp>
        <p:nvSpPr>
          <p:cNvPr id="5249" name="Text Box 146"/>
          <p:cNvSpPr txBox="1">
            <a:spLocks noChangeArrowheads="1"/>
          </p:cNvSpPr>
          <p:nvPr/>
        </p:nvSpPr>
        <p:spPr bwMode="auto">
          <a:xfrm>
            <a:off x="2028825" y="6308725"/>
            <a:ext cx="1417638" cy="585788"/>
          </a:xfrm>
          <a:prstGeom prst="rect">
            <a:avLst/>
          </a:prstGeom>
          <a:solidFill>
            <a:srgbClr val="FFFFCC"/>
          </a:solidFill>
          <a:ln w="9525">
            <a:noFill/>
            <a:miter lim="800000"/>
            <a:headEnd/>
            <a:tailEnd/>
          </a:ln>
        </p:spPr>
        <p:txBody>
          <a:bodyPr>
            <a:spAutoFit/>
          </a:bodyPr>
          <a:lstStyle/>
          <a:p>
            <a:pPr algn="ctr"/>
            <a:r>
              <a:rPr lang="en-GB" sz="1600"/>
              <a:t>1</a:t>
            </a:r>
            <a:r>
              <a:rPr lang="en-GB" sz="1600">
                <a:sym typeface="Symbol" pitchFamily="18" charset="2"/>
              </a:rPr>
              <a:t>2 </a:t>
            </a:r>
          </a:p>
          <a:p>
            <a:pPr algn="ctr"/>
            <a:r>
              <a:rPr lang="en-GB" sz="1600">
                <a:sym typeface="Symbol" pitchFamily="18" charset="2"/>
              </a:rPr>
              <a:t>familiy</a:t>
            </a:r>
          </a:p>
        </p:txBody>
      </p:sp>
      <p:graphicFrame>
        <p:nvGraphicFramePr>
          <p:cNvPr id="10" name="Object 2"/>
          <p:cNvGraphicFramePr>
            <a:graphicFrameLocks noGrp="1" noChangeAspect="1"/>
          </p:cNvGraphicFramePr>
          <p:nvPr>
            <p:ph/>
          </p:nvPr>
        </p:nvGraphicFramePr>
        <p:xfrm>
          <a:off x="4968875" y="179388"/>
          <a:ext cx="4175125" cy="2354262"/>
        </p:xfrm>
        <a:graphic>
          <a:graphicData uri="http://schemas.openxmlformats.org/presentationml/2006/ole">
            <p:oleObj spid="_x0000_s5122" name="Equation" r:id="rId3" imgW="3492360" imgH="1790640" progId="Equation.DSMT4">
              <p:embed/>
            </p:oleObj>
          </a:graphicData>
        </a:graphic>
      </p:graphicFrame>
      <p:sp>
        <p:nvSpPr>
          <p:cNvPr id="5250" name="Rectangle 542"/>
          <p:cNvSpPr>
            <a:spLocks noChangeArrowheads="1"/>
          </p:cNvSpPr>
          <p:nvPr/>
        </p:nvSpPr>
        <p:spPr bwMode="auto">
          <a:xfrm>
            <a:off x="3719513" y="76200"/>
            <a:ext cx="1095375" cy="461963"/>
          </a:xfrm>
          <a:prstGeom prst="rect">
            <a:avLst/>
          </a:prstGeom>
          <a:solidFill>
            <a:srgbClr val="FAFEA0"/>
          </a:solidFill>
          <a:ln w="9525">
            <a:noFill/>
            <a:miter lim="800000"/>
            <a:headEnd/>
            <a:tailEnd/>
          </a:ln>
        </p:spPr>
        <p:txBody>
          <a:bodyPr>
            <a:spAutoFit/>
          </a:bodyPr>
          <a:lstStyle/>
          <a:p>
            <a:r>
              <a:rPr lang="fr-FR" sz="2400">
                <a:solidFill>
                  <a:srgbClr val="000000"/>
                </a:solidFill>
                <a:latin typeface="Symbol" pitchFamily="18" charset="2"/>
              </a:rPr>
              <a:t>D</a:t>
            </a:r>
            <a:r>
              <a:rPr lang="fr-FR" sz="2400">
                <a:solidFill>
                  <a:srgbClr val="000000"/>
                </a:solidFill>
                <a:latin typeface="Times" pitchFamily="18" charset="0"/>
              </a:rPr>
              <a:t>F=2</a:t>
            </a:r>
          </a:p>
        </p:txBody>
      </p:sp>
      <p:sp>
        <p:nvSpPr>
          <p:cNvPr id="5251" name="Text Box 543"/>
          <p:cNvSpPr txBox="1">
            <a:spLocks noChangeArrowheads="1"/>
          </p:cNvSpPr>
          <p:nvPr/>
        </p:nvSpPr>
        <p:spPr bwMode="auto">
          <a:xfrm>
            <a:off x="144463" y="161925"/>
            <a:ext cx="3275012" cy="369888"/>
          </a:xfrm>
          <a:prstGeom prst="rect">
            <a:avLst/>
          </a:prstGeom>
          <a:solidFill>
            <a:srgbClr val="FF9999"/>
          </a:solidFill>
          <a:ln w="9525">
            <a:noFill/>
            <a:miter lim="800000"/>
            <a:headEnd/>
            <a:tailEnd/>
          </a:ln>
        </p:spPr>
        <p:txBody>
          <a:bodyPr>
            <a:spAutoFit/>
          </a:bodyPr>
          <a:lstStyle/>
          <a:p>
            <a:r>
              <a:rPr lang="fr-FR">
                <a:solidFill>
                  <a:srgbClr val="000000"/>
                </a:solidFill>
                <a:latin typeface="Times" pitchFamily="18" charset="0"/>
              </a:rPr>
              <a:t>NP model independent Fit</a:t>
            </a:r>
          </a:p>
        </p:txBody>
      </p:sp>
      <p:sp>
        <p:nvSpPr>
          <p:cNvPr id="5252" name="Text Box 544"/>
          <p:cNvSpPr txBox="1">
            <a:spLocks noChangeArrowheads="1"/>
          </p:cNvSpPr>
          <p:nvPr/>
        </p:nvSpPr>
        <p:spPr bwMode="auto">
          <a:xfrm>
            <a:off x="0" y="765175"/>
            <a:ext cx="4716463" cy="368300"/>
          </a:xfrm>
          <a:prstGeom prst="rect">
            <a:avLst/>
          </a:prstGeom>
          <a:noFill/>
          <a:ln w="9525">
            <a:noFill/>
            <a:miter lim="800000"/>
            <a:headEnd/>
            <a:tailEnd/>
          </a:ln>
        </p:spPr>
        <p:txBody>
          <a:bodyPr>
            <a:spAutoFit/>
          </a:bodyPr>
          <a:lstStyle/>
          <a:p>
            <a:r>
              <a:rPr lang="fr-FR">
                <a:solidFill>
                  <a:srgbClr val="000000"/>
                </a:solidFill>
                <a:latin typeface="Times" pitchFamily="18" charset="0"/>
              </a:rPr>
              <a:t>Parametrizing NP physics in </a:t>
            </a:r>
            <a:r>
              <a:rPr lang="fr-FR">
                <a:solidFill>
                  <a:srgbClr val="000000"/>
                </a:solidFill>
                <a:latin typeface="Symbol" pitchFamily="18" charset="2"/>
              </a:rPr>
              <a:t>D</a:t>
            </a:r>
            <a:r>
              <a:rPr lang="fr-FR">
                <a:solidFill>
                  <a:srgbClr val="000000"/>
                </a:solidFill>
                <a:latin typeface="Times" pitchFamily="18" charset="0"/>
              </a:rPr>
              <a:t>F=2 processes </a:t>
            </a:r>
          </a:p>
        </p:txBody>
      </p:sp>
      <p:graphicFrame>
        <p:nvGraphicFramePr>
          <p:cNvPr id="14" name="Object 3"/>
          <p:cNvGraphicFramePr>
            <a:graphicFrameLocks noChangeAspect="1"/>
          </p:cNvGraphicFramePr>
          <p:nvPr/>
        </p:nvGraphicFramePr>
        <p:xfrm>
          <a:off x="550863" y="1341438"/>
          <a:ext cx="3157537" cy="1012825"/>
        </p:xfrm>
        <a:graphic>
          <a:graphicData uri="http://schemas.openxmlformats.org/presentationml/2006/ole">
            <p:oleObj spid="_x0000_s5123" name="Equation" r:id="rId4" imgW="1422360" imgH="457200" progId="Equation.DSMT4">
              <p:embed/>
            </p:oleObj>
          </a:graphicData>
        </a:graphic>
      </p:graphicFrame>
      <p:pic>
        <p:nvPicPr>
          <p:cNvPr id="5253" name="Picture 546"/>
          <p:cNvPicPr>
            <a:picLocks noChangeAspect="1" noChangeArrowheads="1"/>
          </p:cNvPicPr>
          <p:nvPr/>
        </p:nvPicPr>
        <p:blipFill>
          <a:blip r:embed="rId5" cstate="print"/>
          <a:srcRect l="70695" t="9962" r="32" b="71921"/>
          <a:stretch>
            <a:fillRect/>
          </a:stretch>
        </p:blipFill>
        <p:spPr bwMode="auto">
          <a:xfrm>
            <a:off x="125413" y="2205038"/>
            <a:ext cx="1541462" cy="712787"/>
          </a:xfrm>
          <a:prstGeom prst="rect">
            <a:avLst/>
          </a:prstGeom>
          <a:noFill/>
          <a:ln w="9525">
            <a:noFill/>
            <a:miter lim="800000"/>
            <a:headEnd/>
            <a:tailEnd/>
          </a:ln>
        </p:spPr>
      </p:pic>
      <p:sp>
        <p:nvSpPr>
          <p:cNvPr id="13" name="ZoneTexte 12"/>
          <p:cNvSpPr txBox="1"/>
          <p:nvPr/>
        </p:nvSpPr>
        <p:spPr>
          <a:xfrm>
            <a:off x="57686" y="3933056"/>
            <a:ext cx="1749197" cy="923330"/>
          </a:xfrm>
          <a:prstGeom prst="rect">
            <a:avLst/>
          </a:prstGeom>
          <a:noFill/>
        </p:spPr>
        <p:txBody>
          <a:bodyPr wrap="none" rtlCol="0">
            <a:spAutoFit/>
          </a:bodyPr>
          <a:lstStyle/>
          <a:p>
            <a:pPr algn="ctr"/>
            <a:r>
              <a:rPr lang="en-US" i="1" dirty="0" smtClean="0">
                <a:solidFill>
                  <a:srgbClr val="FF0000"/>
                </a:solidFill>
              </a:rPr>
              <a:t>More details in </a:t>
            </a:r>
          </a:p>
          <a:p>
            <a:pPr algn="ctr"/>
            <a:r>
              <a:rPr lang="en-US" i="1" dirty="0" smtClean="0">
                <a:solidFill>
                  <a:srgbClr val="FF0000"/>
                </a:solidFill>
              </a:rPr>
              <a:t>Marco </a:t>
            </a:r>
            <a:r>
              <a:rPr lang="en-US" i="1" dirty="0" err="1" smtClean="0">
                <a:solidFill>
                  <a:srgbClr val="FF0000"/>
                </a:solidFill>
              </a:rPr>
              <a:t>Ciuchini</a:t>
            </a:r>
            <a:endParaRPr lang="en-US" i="1" dirty="0" smtClean="0">
              <a:solidFill>
                <a:srgbClr val="FF0000"/>
              </a:solidFill>
            </a:endParaRPr>
          </a:p>
          <a:p>
            <a:pPr algn="ctr"/>
            <a:r>
              <a:rPr lang="en-US" i="1" dirty="0" smtClean="0">
                <a:solidFill>
                  <a:srgbClr val="FF0000"/>
                </a:solidFill>
              </a:rPr>
              <a:t> talk</a:t>
            </a:r>
            <a:endParaRPr lang="fr-FR" i="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p:cNvSpPr>
            <a:spLocks noGrp="1"/>
          </p:cNvSpPr>
          <p:nvPr>
            <p:ph type="sldNum" sz="quarter" idx="12"/>
          </p:nvPr>
        </p:nvSpPr>
        <p:spPr>
          <a:noFill/>
        </p:spPr>
        <p:txBody>
          <a:bodyPr/>
          <a:lstStyle/>
          <a:p>
            <a:fld id="{69272A5D-4FCC-4744-8DC5-969A002F2F59}" type="slidenum">
              <a:rPr lang="en-US" smtClean="0">
                <a:latin typeface="Arial" charset="0"/>
              </a:rPr>
              <a:pPr/>
              <a:t>21</a:t>
            </a:fld>
            <a:endParaRPr lang="en-US" smtClean="0">
              <a:latin typeface="Arial" charset="0"/>
            </a:endParaRPr>
          </a:p>
        </p:txBody>
      </p:sp>
      <p:sp>
        <p:nvSpPr>
          <p:cNvPr id="5" name="Text Box 6"/>
          <p:cNvSpPr txBox="1">
            <a:spLocks noChangeArrowheads="1"/>
          </p:cNvSpPr>
          <p:nvPr/>
        </p:nvSpPr>
        <p:spPr bwMode="auto">
          <a:xfrm>
            <a:off x="957263" y="3314700"/>
            <a:ext cx="2406650" cy="334963"/>
          </a:xfrm>
          <a:prstGeom prst="rect">
            <a:avLst/>
          </a:prstGeom>
          <a:solidFill>
            <a:srgbClr val="FFFF99"/>
          </a:solidFill>
          <a:ln w="54737">
            <a:solidFill>
              <a:srgbClr val="0000FF"/>
            </a:solidFill>
            <a:miter lim="800000"/>
            <a:headEnd/>
            <a:tailEnd/>
          </a:ln>
          <a:effectLst>
            <a:outerShdw dist="51930" dir="2700000" algn="ctr" rotWithShape="0">
              <a:srgbClr val="00008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a:solidFill>
                  <a:srgbClr val="000000"/>
                </a:solidFill>
                <a:latin typeface="Symbol" pitchFamily="18" charset="2"/>
              </a:rPr>
              <a:t> h</a:t>
            </a:r>
            <a:r>
              <a:rPr lang="en-GB" sz="2000">
                <a:solidFill>
                  <a:srgbClr val="000000"/>
                </a:solidFill>
              </a:rPr>
              <a:t> = </a:t>
            </a:r>
            <a:r>
              <a:rPr lang="en-GB" sz="2000"/>
              <a:t>0.358 ± 0.012 </a:t>
            </a:r>
          </a:p>
        </p:txBody>
      </p:sp>
      <p:sp>
        <p:nvSpPr>
          <p:cNvPr id="6" name="Text Box 7"/>
          <p:cNvSpPr txBox="1">
            <a:spLocks noChangeArrowheads="1"/>
          </p:cNvSpPr>
          <p:nvPr/>
        </p:nvSpPr>
        <p:spPr bwMode="auto">
          <a:xfrm>
            <a:off x="957263" y="2767013"/>
            <a:ext cx="2389187" cy="334962"/>
          </a:xfrm>
          <a:prstGeom prst="rect">
            <a:avLst/>
          </a:prstGeom>
          <a:solidFill>
            <a:srgbClr val="FFFF99"/>
          </a:solidFill>
          <a:ln w="54737">
            <a:solidFill>
              <a:srgbClr val="FF0000"/>
            </a:solidFill>
            <a:miter lim="800000"/>
            <a:headEnd/>
            <a:tailEnd/>
          </a:ln>
          <a:effectLst>
            <a:outerShdw dist="51930" dir="2700000" algn="ctr" rotWithShape="0">
              <a:srgbClr val="80000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dirty="0">
                <a:solidFill>
                  <a:srgbClr val="000000"/>
                </a:solidFill>
                <a:latin typeface="Symbol" pitchFamily="18" charset="2"/>
              </a:rPr>
              <a:t> r</a:t>
            </a:r>
            <a:r>
              <a:rPr lang="en-GB" sz="2000" dirty="0">
                <a:solidFill>
                  <a:srgbClr val="000000"/>
                </a:solidFill>
              </a:rPr>
              <a:t> = </a:t>
            </a:r>
            <a:r>
              <a:rPr lang="en-GB" sz="2000" dirty="0"/>
              <a:t>0.132 ± 0.020 </a:t>
            </a:r>
          </a:p>
        </p:txBody>
      </p:sp>
      <p:sp>
        <p:nvSpPr>
          <p:cNvPr id="23557" name="Line 8"/>
          <p:cNvSpPr>
            <a:spLocks noChangeShapeType="1"/>
          </p:cNvSpPr>
          <p:nvPr/>
        </p:nvSpPr>
        <p:spPr bwMode="auto">
          <a:xfrm>
            <a:off x="3563938" y="3170238"/>
            <a:ext cx="1295400" cy="0"/>
          </a:xfrm>
          <a:prstGeom prst="line">
            <a:avLst/>
          </a:prstGeom>
          <a:noFill/>
          <a:ln w="76200">
            <a:solidFill>
              <a:schemeClr val="tx1"/>
            </a:solidFill>
            <a:round/>
            <a:headEnd/>
            <a:tailEnd type="triangle" w="med" len="med"/>
          </a:ln>
        </p:spPr>
        <p:txBody>
          <a:bodyPr/>
          <a:lstStyle/>
          <a:p>
            <a:endParaRPr lang="fr-FR"/>
          </a:p>
        </p:txBody>
      </p:sp>
      <p:sp>
        <p:nvSpPr>
          <p:cNvPr id="8" name="Text Box 9"/>
          <p:cNvSpPr txBox="1">
            <a:spLocks noChangeArrowheads="1"/>
          </p:cNvSpPr>
          <p:nvPr/>
        </p:nvSpPr>
        <p:spPr bwMode="auto">
          <a:xfrm>
            <a:off x="5391150" y="3314700"/>
            <a:ext cx="2406650" cy="334963"/>
          </a:xfrm>
          <a:prstGeom prst="rect">
            <a:avLst/>
          </a:prstGeom>
          <a:solidFill>
            <a:srgbClr val="FFFF99"/>
          </a:solidFill>
          <a:ln w="54737">
            <a:solidFill>
              <a:srgbClr val="0000FF"/>
            </a:solidFill>
            <a:miter lim="800000"/>
            <a:headEnd/>
            <a:tailEnd/>
          </a:ln>
          <a:effectLst>
            <a:outerShdw dist="51930" dir="2700000" algn="ctr" rotWithShape="0">
              <a:srgbClr val="00008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a:solidFill>
                  <a:srgbClr val="000000"/>
                </a:solidFill>
                <a:latin typeface="Symbol" pitchFamily="18" charset="2"/>
              </a:rPr>
              <a:t> h</a:t>
            </a:r>
            <a:r>
              <a:rPr lang="en-GB" sz="2000">
                <a:solidFill>
                  <a:srgbClr val="000000"/>
                </a:solidFill>
              </a:rPr>
              <a:t> = </a:t>
            </a:r>
            <a:r>
              <a:rPr lang="en-GB" sz="2000"/>
              <a:t>0.374 ± 0.026 </a:t>
            </a:r>
          </a:p>
        </p:txBody>
      </p:sp>
      <p:sp>
        <p:nvSpPr>
          <p:cNvPr id="9" name="Text Box 10"/>
          <p:cNvSpPr txBox="1">
            <a:spLocks noChangeArrowheads="1"/>
          </p:cNvSpPr>
          <p:nvPr/>
        </p:nvSpPr>
        <p:spPr bwMode="auto">
          <a:xfrm>
            <a:off x="5391150" y="2781300"/>
            <a:ext cx="2389188" cy="334963"/>
          </a:xfrm>
          <a:prstGeom prst="rect">
            <a:avLst/>
          </a:prstGeom>
          <a:solidFill>
            <a:srgbClr val="FFFF99"/>
          </a:solidFill>
          <a:ln w="54737">
            <a:solidFill>
              <a:srgbClr val="FF0000"/>
            </a:solidFill>
            <a:miter lim="800000"/>
            <a:headEnd/>
            <a:tailEnd/>
          </a:ln>
          <a:effectLst>
            <a:outerShdw dist="51930" dir="2700000" algn="ctr" rotWithShape="0">
              <a:srgbClr val="80000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a:solidFill>
                  <a:srgbClr val="000000"/>
                </a:solidFill>
                <a:latin typeface="Symbol" pitchFamily="18" charset="2"/>
              </a:rPr>
              <a:t> r</a:t>
            </a:r>
            <a:r>
              <a:rPr lang="en-GB" sz="2000">
                <a:solidFill>
                  <a:srgbClr val="000000"/>
                </a:solidFill>
              </a:rPr>
              <a:t> = </a:t>
            </a:r>
            <a:r>
              <a:rPr lang="en-GB" sz="2000"/>
              <a:t>0.135 ± 0.040 </a:t>
            </a:r>
          </a:p>
        </p:txBody>
      </p:sp>
      <p:sp>
        <p:nvSpPr>
          <p:cNvPr id="23560" name="Text Box 11"/>
          <p:cNvSpPr txBox="1">
            <a:spLocks noChangeArrowheads="1"/>
          </p:cNvSpPr>
          <p:nvPr/>
        </p:nvSpPr>
        <p:spPr bwMode="auto">
          <a:xfrm>
            <a:off x="1222375" y="1843088"/>
            <a:ext cx="1751013" cy="457200"/>
          </a:xfrm>
          <a:prstGeom prst="rect">
            <a:avLst/>
          </a:prstGeom>
          <a:noFill/>
          <a:ln w="9525">
            <a:noFill/>
            <a:miter lim="800000"/>
            <a:headEnd/>
            <a:tailEnd/>
          </a:ln>
        </p:spPr>
        <p:txBody>
          <a:bodyPr wrap="none">
            <a:spAutoFit/>
          </a:bodyPr>
          <a:lstStyle/>
          <a:p>
            <a:r>
              <a:rPr lang="en-US"/>
              <a:t>SM analysis</a:t>
            </a:r>
            <a:endParaRPr lang="fr-FR"/>
          </a:p>
        </p:txBody>
      </p:sp>
      <p:sp>
        <p:nvSpPr>
          <p:cNvPr id="23561" name="Text Box 12"/>
          <p:cNvSpPr txBox="1">
            <a:spLocks noChangeArrowheads="1"/>
          </p:cNvSpPr>
          <p:nvPr/>
        </p:nvSpPr>
        <p:spPr bwMode="auto">
          <a:xfrm>
            <a:off x="5276850" y="1870075"/>
            <a:ext cx="2500313" cy="457200"/>
          </a:xfrm>
          <a:prstGeom prst="rect">
            <a:avLst/>
          </a:prstGeom>
          <a:noFill/>
          <a:ln w="9525">
            <a:noFill/>
            <a:miter lim="800000"/>
            <a:headEnd/>
            <a:tailEnd/>
          </a:ln>
        </p:spPr>
        <p:txBody>
          <a:bodyPr wrap="none">
            <a:spAutoFit/>
          </a:bodyPr>
          <a:lstStyle/>
          <a:p>
            <a:r>
              <a:rPr lang="en-US"/>
              <a:t>NP-</a:t>
            </a:r>
            <a:r>
              <a:rPr lang="en-US">
                <a:latin typeface="Symbol" pitchFamily="18" charset="2"/>
              </a:rPr>
              <a:t>D</a:t>
            </a:r>
            <a:r>
              <a:rPr lang="en-US"/>
              <a:t>F=2 analysis</a:t>
            </a:r>
            <a:endParaRPr lang="fr-FR"/>
          </a:p>
        </p:txBody>
      </p:sp>
      <p:sp>
        <p:nvSpPr>
          <p:cNvPr id="23562" name="Text Box 13"/>
          <p:cNvSpPr txBox="1">
            <a:spLocks noChangeArrowheads="1"/>
          </p:cNvSpPr>
          <p:nvPr/>
        </p:nvSpPr>
        <p:spPr bwMode="auto">
          <a:xfrm>
            <a:off x="1095375" y="3925888"/>
            <a:ext cx="6875463" cy="1231900"/>
          </a:xfrm>
          <a:prstGeom prst="rect">
            <a:avLst/>
          </a:prstGeom>
          <a:solidFill>
            <a:srgbClr val="FFCCFF"/>
          </a:solidFill>
          <a:ln w="9525">
            <a:noFill/>
            <a:miter lim="800000"/>
            <a:headEnd/>
            <a:tailEnd/>
          </a:ln>
        </p:spPr>
        <p:txBody>
          <a:bodyPr>
            <a:spAutoFit/>
          </a:bodyPr>
          <a:lstStyle/>
          <a:p>
            <a:pPr algn="ctr"/>
            <a:r>
              <a:rPr lang="en-US">
                <a:latin typeface="Symbol" pitchFamily="18" charset="2"/>
              </a:rPr>
              <a:t>r,h</a:t>
            </a:r>
            <a:r>
              <a:rPr lang="en-US"/>
              <a:t> fit quite precisely in NP-</a:t>
            </a:r>
            <a:r>
              <a:rPr lang="en-US">
                <a:latin typeface="Symbol" pitchFamily="18" charset="2"/>
              </a:rPr>
              <a:t>D</a:t>
            </a:r>
            <a:r>
              <a:rPr lang="en-US"/>
              <a:t>F=2 analysis and </a:t>
            </a:r>
          </a:p>
          <a:p>
            <a:pPr algn="ctr"/>
            <a:r>
              <a:rPr lang="en-US"/>
              <a:t>consistent with the one obtained on the SM analysis</a:t>
            </a:r>
          </a:p>
          <a:p>
            <a:pPr algn="ctr"/>
            <a:r>
              <a:rPr lang="en-US"/>
              <a:t>[error double]</a:t>
            </a:r>
          </a:p>
          <a:p>
            <a:pPr algn="ctr"/>
            <a:r>
              <a:rPr lang="en-US"/>
              <a:t>(main contributors tree-level </a:t>
            </a:r>
            <a:r>
              <a:rPr lang="en-US">
                <a:latin typeface="Symbol" pitchFamily="18" charset="2"/>
              </a:rPr>
              <a:t>g</a:t>
            </a:r>
            <a:r>
              <a:rPr lang="en-US"/>
              <a:t> and V</a:t>
            </a:r>
            <a:r>
              <a:rPr lang="en-US" baseline="-25000"/>
              <a:t>ub</a:t>
            </a:r>
            <a:r>
              <a:rPr lang="en-US"/>
              <a:t>)</a:t>
            </a:r>
            <a:endParaRPr lang="fr-FR"/>
          </a:p>
        </p:txBody>
      </p:sp>
      <p:sp>
        <p:nvSpPr>
          <p:cNvPr id="23563" name="Text Box 14"/>
          <p:cNvSpPr txBox="1">
            <a:spLocks noChangeArrowheads="1"/>
          </p:cNvSpPr>
          <p:nvPr/>
        </p:nvSpPr>
        <p:spPr bwMode="auto">
          <a:xfrm>
            <a:off x="1289050" y="615950"/>
            <a:ext cx="2244725" cy="1228725"/>
          </a:xfrm>
          <a:prstGeom prst="rect">
            <a:avLst/>
          </a:prstGeom>
          <a:noFill/>
          <a:ln w="38100">
            <a:solidFill>
              <a:schemeClr val="accent2"/>
            </a:solidFill>
            <a:miter lim="800000"/>
            <a:headEnd/>
            <a:tailEnd/>
          </a:ln>
        </p:spPr>
        <p:txBody>
          <a:bodyPr wrap="none">
            <a:spAutoFit/>
          </a:bodyPr>
          <a:lstStyle/>
          <a:p>
            <a:r>
              <a:rPr lang="fr-FR">
                <a:solidFill>
                  <a:srgbClr val="000000"/>
                </a:solidFill>
                <a:latin typeface="Times" pitchFamily="18" charset="0"/>
              </a:rPr>
              <a:t>5 new free parameters</a:t>
            </a:r>
          </a:p>
          <a:p>
            <a:r>
              <a:rPr lang="fr-FR">
                <a:solidFill>
                  <a:srgbClr val="000000"/>
                </a:solidFill>
                <a:latin typeface="Times" pitchFamily="18" charset="0"/>
              </a:rPr>
              <a:t>    C</a:t>
            </a:r>
            <a:r>
              <a:rPr lang="fr-FR" baseline="-25000">
                <a:solidFill>
                  <a:srgbClr val="000000"/>
                </a:solidFill>
                <a:latin typeface="Times" pitchFamily="18" charset="0"/>
              </a:rPr>
              <a:t>s</a:t>
            </a:r>
            <a:r>
              <a:rPr lang="fr-FR">
                <a:solidFill>
                  <a:srgbClr val="000000"/>
                </a:solidFill>
                <a:latin typeface="Times" pitchFamily="18" charset="0"/>
              </a:rPr>
              <a:t>,</a:t>
            </a:r>
            <a:r>
              <a:rPr lang="fr-FR">
                <a:solidFill>
                  <a:srgbClr val="000000"/>
                </a:solidFill>
                <a:latin typeface="Symbol" pitchFamily="18" charset="2"/>
              </a:rPr>
              <a:t>j</a:t>
            </a:r>
            <a:r>
              <a:rPr lang="fr-FR" baseline="-25000">
                <a:solidFill>
                  <a:srgbClr val="000000"/>
                </a:solidFill>
                <a:latin typeface="Times" pitchFamily="18" charset="0"/>
              </a:rPr>
              <a:t>s   </a:t>
            </a:r>
            <a:r>
              <a:rPr lang="fr-FR">
                <a:solidFill>
                  <a:srgbClr val="000000"/>
                </a:solidFill>
                <a:latin typeface="Times" pitchFamily="18" charset="0"/>
              </a:rPr>
              <a:t>  B</a:t>
            </a:r>
            <a:r>
              <a:rPr lang="fr-FR" baseline="-25000">
                <a:solidFill>
                  <a:srgbClr val="000000"/>
                </a:solidFill>
                <a:latin typeface="Times" pitchFamily="18" charset="0"/>
              </a:rPr>
              <a:t>s</a:t>
            </a:r>
            <a:r>
              <a:rPr lang="fr-FR">
                <a:solidFill>
                  <a:srgbClr val="000000"/>
                </a:solidFill>
                <a:latin typeface="Times" pitchFamily="18" charset="0"/>
              </a:rPr>
              <a:t> mixing</a:t>
            </a:r>
            <a:endParaRPr lang="fr-FR" baseline="-25000">
              <a:solidFill>
                <a:srgbClr val="000000"/>
              </a:solidFill>
              <a:latin typeface="Times" pitchFamily="18" charset="0"/>
            </a:endParaRPr>
          </a:p>
          <a:p>
            <a:r>
              <a:rPr lang="fr-FR" baseline="-25000">
                <a:solidFill>
                  <a:srgbClr val="000000"/>
                </a:solidFill>
                <a:latin typeface="Times" pitchFamily="18" charset="0"/>
              </a:rPr>
              <a:t>      </a:t>
            </a:r>
            <a:r>
              <a:rPr lang="fr-FR">
                <a:solidFill>
                  <a:srgbClr val="000000"/>
                </a:solidFill>
                <a:latin typeface="Times" pitchFamily="18" charset="0"/>
              </a:rPr>
              <a:t>C</a:t>
            </a:r>
            <a:r>
              <a:rPr lang="fr-FR" baseline="-25000">
                <a:solidFill>
                  <a:srgbClr val="000000"/>
                </a:solidFill>
                <a:latin typeface="Times" pitchFamily="18" charset="0"/>
              </a:rPr>
              <a:t>d</a:t>
            </a:r>
            <a:r>
              <a:rPr lang="fr-FR">
                <a:solidFill>
                  <a:srgbClr val="000000"/>
                </a:solidFill>
                <a:latin typeface="Times" pitchFamily="18" charset="0"/>
              </a:rPr>
              <a:t>,</a:t>
            </a:r>
            <a:r>
              <a:rPr lang="fr-FR">
                <a:solidFill>
                  <a:srgbClr val="000000"/>
                </a:solidFill>
                <a:latin typeface="Symbol" pitchFamily="18" charset="2"/>
              </a:rPr>
              <a:t>j</a:t>
            </a:r>
            <a:r>
              <a:rPr lang="fr-FR" baseline="-25000">
                <a:solidFill>
                  <a:srgbClr val="000000"/>
                </a:solidFill>
                <a:latin typeface="Times" pitchFamily="18" charset="0"/>
              </a:rPr>
              <a:t>d     </a:t>
            </a:r>
            <a:r>
              <a:rPr lang="fr-FR">
                <a:solidFill>
                  <a:srgbClr val="000000"/>
                </a:solidFill>
                <a:latin typeface="Times" pitchFamily="18" charset="0"/>
              </a:rPr>
              <a:t>B</a:t>
            </a:r>
            <a:r>
              <a:rPr lang="fr-FR" baseline="-25000">
                <a:solidFill>
                  <a:srgbClr val="000000"/>
                </a:solidFill>
                <a:latin typeface="Times" pitchFamily="18" charset="0"/>
              </a:rPr>
              <a:t>d </a:t>
            </a:r>
            <a:r>
              <a:rPr lang="fr-FR">
                <a:solidFill>
                  <a:srgbClr val="000000"/>
                </a:solidFill>
                <a:latin typeface="Times" pitchFamily="18" charset="0"/>
              </a:rPr>
              <a:t>mixing</a:t>
            </a:r>
            <a:endParaRPr lang="fr-FR" baseline="-25000">
              <a:solidFill>
                <a:srgbClr val="000000"/>
              </a:solidFill>
              <a:latin typeface="Times" pitchFamily="18" charset="0"/>
            </a:endParaRPr>
          </a:p>
          <a:p>
            <a:r>
              <a:rPr lang="fr-FR" baseline="-25000">
                <a:solidFill>
                  <a:srgbClr val="000000"/>
                </a:solidFill>
                <a:latin typeface="Times" pitchFamily="18" charset="0"/>
              </a:rPr>
              <a:t>      </a:t>
            </a:r>
            <a:r>
              <a:rPr lang="fr-FR">
                <a:solidFill>
                  <a:srgbClr val="000000"/>
                </a:solidFill>
                <a:latin typeface="Times" pitchFamily="18" charset="0"/>
              </a:rPr>
              <a:t>C</a:t>
            </a:r>
            <a:r>
              <a:rPr lang="fr-FR" baseline="-25000">
                <a:solidFill>
                  <a:srgbClr val="000000"/>
                </a:solidFill>
                <a:latin typeface="Symbol" pitchFamily="18" charset="2"/>
              </a:rPr>
              <a:t>e</a:t>
            </a:r>
            <a:r>
              <a:rPr lang="fr-FR" baseline="-25000">
                <a:solidFill>
                  <a:srgbClr val="000000"/>
                </a:solidFill>
                <a:latin typeface="Times" pitchFamily="18" charset="0"/>
              </a:rPr>
              <a:t>K          </a:t>
            </a:r>
            <a:r>
              <a:rPr lang="fr-FR">
                <a:solidFill>
                  <a:srgbClr val="000000"/>
                </a:solidFill>
                <a:latin typeface="Times" pitchFamily="18" charset="0"/>
              </a:rPr>
              <a:t>K mixing</a:t>
            </a:r>
          </a:p>
        </p:txBody>
      </p:sp>
      <p:sp>
        <p:nvSpPr>
          <p:cNvPr id="23564" name="Text Box 15"/>
          <p:cNvSpPr txBox="1">
            <a:spLocks noChangeArrowheads="1"/>
          </p:cNvSpPr>
          <p:nvPr/>
        </p:nvSpPr>
        <p:spPr bwMode="auto">
          <a:xfrm>
            <a:off x="4548188" y="550863"/>
            <a:ext cx="3178175" cy="1289050"/>
          </a:xfrm>
          <a:prstGeom prst="rect">
            <a:avLst/>
          </a:prstGeom>
          <a:noFill/>
          <a:ln w="38100">
            <a:solidFill>
              <a:srgbClr val="FF3300"/>
            </a:solidFill>
            <a:miter lim="800000"/>
            <a:headEnd/>
            <a:tailEnd/>
          </a:ln>
        </p:spPr>
        <p:txBody>
          <a:bodyPr wrap="none">
            <a:spAutoFit/>
          </a:bodyPr>
          <a:lstStyle/>
          <a:p>
            <a:pPr algn="ctr"/>
            <a:r>
              <a:rPr lang="fr-FR" sz="2000">
                <a:solidFill>
                  <a:srgbClr val="000000"/>
                </a:solidFill>
                <a:latin typeface="Times" pitchFamily="18" charset="0"/>
              </a:rPr>
              <a:t>Today :</a:t>
            </a:r>
            <a:r>
              <a:rPr lang="fr-FR">
                <a:solidFill>
                  <a:srgbClr val="000000"/>
                </a:solidFill>
                <a:latin typeface="Times" pitchFamily="18" charset="0"/>
              </a:rPr>
              <a:t>  </a:t>
            </a:r>
          </a:p>
          <a:p>
            <a:pPr algn="ctr"/>
            <a:r>
              <a:rPr lang="fr-FR">
                <a:solidFill>
                  <a:srgbClr val="000000"/>
                </a:solidFill>
                <a:latin typeface="Times" pitchFamily="18" charset="0"/>
              </a:rPr>
              <a:t>fit is  </a:t>
            </a:r>
            <a:r>
              <a:rPr lang="fr-FR" u="sng">
                <a:solidFill>
                  <a:srgbClr val="000000"/>
                </a:solidFill>
                <a:latin typeface="Times" pitchFamily="18" charset="0"/>
              </a:rPr>
              <a:t>overcontrained</a:t>
            </a:r>
            <a:r>
              <a:rPr lang="fr-FR">
                <a:solidFill>
                  <a:srgbClr val="000000"/>
                </a:solidFill>
                <a:latin typeface="Times" pitchFamily="18" charset="0"/>
              </a:rPr>
              <a:t> </a:t>
            </a:r>
          </a:p>
          <a:p>
            <a:pPr algn="ctr"/>
            <a:r>
              <a:rPr lang="fr-FR">
                <a:solidFill>
                  <a:srgbClr val="000000"/>
                </a:solidFill>
                <a:latin typeface="Times" pitchFamily="18" charset="0"/>
              </a:rPr>
              <a:t>Possible to fit </a:t>
            </a:r>
            <a:r>
              <a:rPr lang="fr-FR" u="sng">
                <a:solidFill>
                  <a:srgbClr val="000000"/>
                </a:solidFill>
                <a:latin typeface="Times" pitchFamily="18" charset="0"/>
              </a:rPr>
              <a:t>7 free parameters</a:t>
            </a:r>
            <a:r>
              <a:rPr lang="fr-FR">
                <a:solidFill>
                  <a:srgbClr val="000000"/>
                </a:solidFill>
                <a:latin typeface="Times" pitchFamily="18" charset="0"/>
              </a:rPr>
              <a:t> </a:t>
            </a:r>
          </a:p>
          <a:p>
            <a:pPr algn="ctr"/>
            <a:r>
              <a:rPr lang="fr-FR">
                <a:solidFill>
                  <a:srgbClr val="000000"/>
                </a:solidFill>
              </a:rPr>
              <a:t>   (</a:t>
            </a:r>
            <a:r>
              <a:rPr lang="fr-FR">
                <a:solidFill>
                  <a:srgbClr val="000000"/>
                </a:solidFill>
                <a:latin typeface="Symbol" pitchFamily="18" charset="2"/>
              </a:rPr>
              <a:t>r</a:t>
            </a:r>
            <a:r>
              <a:rPr lang="fr-FR" sz="2000">
                <a:solidFill>
                  <a:srgbClr val="000000"/>
                </a:solidFill>
                <a:latin typeface="Symbol" pitchFamily="18" charset="2"/>
              </a:rPr>
              <a:t>, h, </a:t>
            </a:r>
            <a:r>
              <a:rPr lang="fr-FR" sz="2000">
                <a:solidFill>
                  <a:srgbClr val="000000"/>
                </a:solidFill>
                <a:latin typeface="Times" pitchFamily="18" charset="0"/>
              </a:rPr>
              <a:t>C</a:t>
            </a:r>
            <a:r>
              <a:rPr lang="fr-FR" sz="2000" baseline="-25000">
                <a:solidFill>
                  <a:srgbClr val="000000"/>
                </a:solidFill>
                <a:latin typeface="Times" pitchFamily="18" charset="0"/>
              </a:rPr>
              <a:t>d</a:t>
            </a:r>
            <a:r>
              <a:rPr lang="fr-FR" sz="2000">
                <a:solidFill>
                  <a:srgbClr val="000000"/>
                </a:solidFill>
                <a:latin typeface="Times" pitchFamily="18" charset="0"/>
              </a:rPr>
              <a:t>,</a:t>
            </a:r>
            <a:r>
              <a:rPr lang="fr-FR" sz="2000">
                <a:solidFill>
                  <a:srgbClr val="000000"/>
                </a:solidFill>
                <a:latin typeface="Symbol" pitchFamily="18" charset="2"/>
              </a:rPr>
              <a:t>j</a:t>
            </a:r>
            <a:r>
              <a:rPr lang="fr-FR" sz="2000" baseline="-25000">
                <a:solidFill>
                  <a:srgbClr val="000000"/>
                </a:solidFill>
                <a:latin typeface="Times" pitchFamily="18" charset="0"/>
              </a:rPr>
              <a:t>d  </a:t>
            </a:r>
            <a:r>
              <a:rPr lang="fr-FR" sz="2000">
                <a:solidFill>
                  <a:srgbClr val="000000"/>
                </a:solidFill>
                <a:latin typeface="Times" pitchFamily="18" charset="0"/>
              </a:rPr>
              <a:t>,C</a:t>
            </a:r>
            <a:r>
              <a:rPr lang="fr-FR" sz="2000" baseline="-25000">
                <a:solidFill>
                  <a:srgbClr val="000000"/>
                </a:solidFill>
                <a:latin typeface="Times" pitchFamily="18" charset="0"/>
              </a:rPr>
              <a:t>s</a:t>
            </a:r>
            <a:r>
              <a:rPr lang="fr-FR" sz="2000">
                <a:solidFill>
                  <a:srgbClr val="000000"/>
                </a:solidFill>
                <a:latin typeface="Times" pitchFamily="18" charset="0"/>
              </a:rPr>
              <a:t>,</a:t>
            </a:r>
            <a:r>
              <a:rPr lang="fr-FR" sz="2000">
                <a:solidFill>
                  <a:srgbClr val="000000"/>
                </a:solidFill>
                <a:latin typeface="Symbol" pitchFamily="18" charset="2"/>
              </a:rPr>
              <a:t>j</a:t>
            </a:r>
            <a:r>
              <a:rPr lang="fr-FR" sz="2000" baseline="-25000">
                <a:solidFill>
                  <a:srgbClr val="000000"/>
                </a:solidFill>
                <a:latin typeface="Times" pitchFamily="18" charset="0"/>
              </a:rPr>
              <a:t>s</a:t>
            </a:r>
            <a:r>
              <a:rPr lang="fr-FR" sz="2000">
                <a:solidFill>
                  <a:srgbClr val="000000"/>
                </a:solidFill>
                <a:latin typeface="Times" pitchFamily="18" charset="0"/>
              </a:rPr>
              <a:t>, C</a:t>
            </a:r>
            <a:r>
              <a:rPr lang="fr-FR" sz="2000" baseline="-25000">
                <a:solidFill>
                  <a:srgbClr val="000000"/>
                </a:solidFill>
                <a:latin typeface="Symbol" pitchFamily="18" charset="2"/>
              </a:rPr>
              <a:t>e</a:t>
            </a:r>
            <a:r>
              <a:rPr lang="fr-FR" sz="2000" baseline="-25000">
                <a:solidFill>
                  <a:srgbClr val="000000"/>
                </a:solidFill>
                <a:latin typeface="Times" pitchFamily="18" charset="0"/>
              </a:rPr>
              <a:t>K</a:t>
            </a:r>
            <a:r>
              <a:rPr lang="fr-FR">
                <a:solidFill>
                  <a:srgbClr val="000000"/>
                </a:solidFill>
              </a:rPr>
              <a:t>)</a:t>
            </a:r>
          </a:p>
        </p:txBody>
      </p:sp>
      <p:sp>
        <p:nvSpPr>
          <p:cNvPr id="23565" name="Text Box 16"/>
          <p:cNvSpPr txBox="1">
            <a:spLocks noChangeArrowheads="1"/>
          </p:cNvSpPr>
          <p:nvPr/>
        </p:nvSpPr>
        <p:spPr bwMode="auto">
          <a:xfrm>
            <a:off x="-180975" y="5413375"/>
            <a:ext cx="9361488" cy="822325"/>
          </a:xfrm>
          <a:prstGeom prst="rect">
            <a:avLst/>
          </a:prstGeom>
          <a:noFill/>
          <a:ln w="9525">
            <a:noFill/>
            <a:miter lim="800000"/>
            <a:headEnd/>
            <a:tailEnd/>
          </a:ln>
        </p:spPr>
        <p:txBody>
          <a:bodyPr wrap="none">
            <a:spAutoFit/>
          </a:bodyPr>
          <a:lstStyle/>
          <a:p>
            <a:pPr algn="ctr"/>
            <a:r>
              <a:rPr lang="en-US"/>
              <a:t>Please consider these numbers when you want to get CKM parameters</a:t>
            </a:r>
          </a:p>
          <a:p>
            <a:pPr algn="ctr"/>
            <a:r>
              <a:rPr lang="en-US"/>
              <a:t>in presence of NP in </a:t>
            </a:r>
            <a:r>
              <a:rPr lang="en-US">
                <a:latin typeface="Symbol" pitchFamily="18" charset="2"/>
              </a:rPr>
              <a:t>D</a:t>
            </a:r>
            <a:r>
              <a:rPr lang="en-US"/>
              <a:t>F=2 amplitudes (all sectors 1-2,1-3,2-3)</a:t>
            </a:r>
            <a:endParaRPr lang="fr-FR"/>
          </a:p>
        </p:txBody>
      </p:sp>
      <p:sp>
        <p:nvSpPr>
          <p:cNvPr id="23566" name="Line 17"/>
          <p:cNvSpPr>
            <a:spLocks noChangeShapeType="1"/>
          </p:cNvSpPr>
          <p:nvPr/>
        </p:nvSpPr>
        <p:spPr bwMode="auto">
          <a:xfrm>
            <a:off x="3694113" y="2130425"/>
            <a:ext cx="1295400" cy="0"/>
          </a:xfrm>
          <a:prstGeom prst="line">
            <a:avLst/>
          </a:prstGeom>
          <a:noFill/>
          <a:ln w="76200">
            <a:solidFill>
              <a:schemeClr val="tx1"/>
            </a:solidFill>
            <a:round/>
            <a:headEnd/>
            <a:tailEnd type="triangle" w="med" len="med"/>
          </a:ln>
        </p:spPr>
        <p:txBody>
          <a:bodyPr/>
          <a:lstStyle/>
          <a:p>
            <a:endParaRPr lang="fr-FR"/>
          </a:p>
        </p:txBody>
      </p:sp>
      <p:sp>
        <p:nvSpPr>
          <p:cNvPr id="17" name="Ellipse 16"/>
          <p:cNvSpPr/>
          <p:nvPr/>
        </p:nvSpPr>
        <p:spPr>
          <a:xfrm>
            <a:off x="4787900" y="2492375"/>
            <a:ext cx="3600450" cy="1441450"/>
          </a:xfrm>
          <a:prstGeom prst="ellipse">
            <a:avLst/>
          </a:prstGeom>
          <a:solidFill>
            <a:srgbClr val="FFCCFF">
              <a:alpha val="34000"/>
            </a:srgbClr>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p:cNvSpPr>
            <a:spLocks noGrp="1"/>
          </p:cNvSpPr>
          <p:nvPr>
            <p:ph type="sldNum" sz="quarter" idx="12"/>
          </p:nvPr>
        </p:nvSpPr>
        <p:spPr>
          <a:noFill/>
        </p:spPr>
        <p:txBody>
          <a:bodyPr/>
          <a:lstStyle/>
          <a:p>
            <a:fld id="{3BBD5A22-2FF8-4D9F-B187-C7F47CBF9B99}" type="slidenum">
              <a:rPr lang="en-US" smtClean="0">
                <a:latin typeface="Arial" charset="0"/>
              </a:rPr>
              <a:pPr/>
              <a:t>22</a:t>
            </a:fld>
            <a:endParaRPr lang="en-US" smtClean="0">
              <a:latin typeface="Arial" charset="0"/>
            </a:endParaRPr>
          </a:p>
        </p:txBody>
      </p:sp>
      <p:sp>
        <p:nvSpPr>
          <p:cNvPr id="23" name="Text Box 4"/>
          <p:cNvSpPr txBox="1">
            <a:spLocks noChangeArrowheads="1"/>
          </p:cNvSpPr>
          <p:nvPr/>
        </p:nvSpPr>
        <p:spPr bwMode="auto">
          <a:xfrm>
            <a:off x="539750" y="5445125"/>
            <a:ext cx="4170363" cy="357188"/>
          </a:xfrm>
          <a:prstGeom prst="rect">
            <a:avLst/>
          </a:prstGeom>
          <a:noFill/>
          <a:ln w="9525">
            <a:noFill/>
            <a:miter lim="800000"/>
            <a:headEnd/>
            <a:tailEnd/>
          </a:ln>
          <a:effectLst/>
        </p:spPr>
        <p:txBody>
          <a:bodyPr lIns="82945" tIns="41473" rIns="82945" bIns="41473">
            <a:spAutoFit/>
          </a:bodyPr>
          <a:lstStyle/>
          <a:p>
            <a:pPr defTabSz="828675" fontAlgn="auto">
              <a:spcBef>
                <a:spcPts val="0"/>
              </a:spcBef>
              <a:spcAft>
                <a:spcPts val="0"/>
              </a:spcAft>
              <a:defRPr/>
            </a:pPr>
            <a:r>
              <a:rPr lang="fr-FR" kern="0">
                <a:solidFill>
                  <a:sysClr val="windowText" lastClr="000000"/>
                </a:solidFill>
              </a:rPr>
              <a:t>With present data A</a:t>
            </a:r>
            <a:r>
              <a:rPr lang="fr-FR" kern="0" baseline="-25000">
                <a:solidFill>
                  <a:sysClr val="windowText" lastClr="000000"/>
                </a:solidFill>
              </a:rPr>
              <a:t>NP</a:t>
            </a:r>
            <a:r>
              <a:rPr lang="fr-FR" kern="0">
                <a:solidFill>
                  <a:sysClr val="windowText" lastClr="000000"/>
                </a:solidFill>
              </a:rPr>
              <a:t>/A</a:t>
            </a:r>
            <a:r>
              <a:rPr lang="fr-FR" kern="0" baseline="-25000">
                <a:solidFill>
                  <a:sysClr val="windowText" lastClr="000000"/>
                </a:solidFill>
              </a:rPr>
              <a:t>SM</a:t>
            </a:r>
            <a:r>
              <a:rPr lang="fr-FR" kern="0">
                <a:solidFill>
                  <a:sysClr val="windowText" lastClr="000000"/>
                </a:solidFill>
              </a:rPr>
              <a:t>=0 @ 1.5</a:t>
            </a:r>
            <a:r>
              <a:rPr lang="fr-FR" kern="0">
                <a:solidFill>
                  <a:sysClr val="windowText" lastClr="000000"/>
                </a:solidFill>
                <a:latin typeface="Symbol" pitchFamily="18" charset="2"/>
              </a:rPr>
              <a:t>s</a:t>
            </a:r>
            <a:endParaRPr lang="fr-FR" kern="0">
              <a:solidFill>
                <a:sysClr val="windowText" lastClr="000000"/>
              </a:solidFill>
            </a:endParaRPr>
          </a:p>
        </p:txBody>
      </p:sp>
      <p:sp>
        <p:nvSpPr>
          <p:cNvPr id="24" name="Line 5"/>
          <p:cNvSpPr>
            <a:spLocks noChangeShapeType="1"/>
          </p:cNvSpPr>
          <p:nvPr/>
        </p:nvSpPr>
        <p:spPr bwMode="auto">
          <a:xfrm flipH="1">
            <a:off x="2362200" y="4838700"/>
            <a:ext cx="66675" cy="207963"/>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fr-FR" kern="0">
              <a:solidFill>
                <a:sysClr val="windowText" lastClr="000000"/>
              </a:solidFill>
            </a:endParaRPr>
          </a:p>
        </p:txBody>
      </p:sp>
      <p:pic>
        <p:nvPicPr>
          <p:cNvPr id="24581" name="Picture 7"/>
          <p:cNvPicPr>
            <a:picLocks noChangeAspect="1" noChangeArrowheads="1"/>
          </p:cNvPicPr>
          <p:nvPr/>
        </p:nvPicPr>
        <p:blipFill>
          <a:blip r:embed="rId2" cstate="print"/>
          <a:srcRect t="15678" r="42854" b="70030"/>
          <a:stretch>
            <a:fillRect/>
          </a:stretch>
        </p:blipFill>
        <p:spPr bwMode="auto">
          <a:xfrm>
            <a:off x="250825" y="4292600"/>
            <a:ext cx="4424363" cy="828675"/>
          </a:xfrm>
          <a:prstGeom prst="rect">
            <a:avLst/>
          </a:prstGeom>
          <a:noFill/>
          <a:ln w="9525">
            <a:noFill/>
            <a:miter lim="800000"/>
            <a:headEnd/>
            <a:tailEnd/>
          </a:ln>
        </p:spPr>
      </p:pic>
      <p:sp>
        <p:nvSpPr>
          <p:cNvPr id="26" name="Rectangle 8"/>
          <p:cNvSpPr>
            <a:spLocks noChangeArrowheads="1"/>
          </p:cNvSpPr>
          <p:nvPr/>
        </p:nvSpPr>
        <p:spPr bwMode="auto">
          <a:xfrm>
            <a:off x="611188" y="5948363"/>
            <a:ext cx="3889375" cy="422275"/>
          </a:xfrm>
          <a:prstGeom prst="rect">
            <a:avLst/>
          </a:prstGeom>
          <a:solidFill>
            <a:srgbClr val="FFFF99"/>
          </a:solidFill>
          <a:ln w="9525">
            <a:noFill/>
            <a:miter lim="800000"/>
            <a:headEnd/>
            <a:tailEnd/>
          </a:ln>
          <a:effectLst/>
        </p:spPr>
        <p:txBody>
          <a:bodyPr lIns="82945" tIns="41473" rIns="82945" bIns="41473">
            <a:spAutoFit/>
          </a:bodyPr>
          <a:lstStyle/>
          <a:p>
            <a:pPr defTabSz="828675" fontAlgn="auto">
              <a:spcBef>
                <a:spcPts val="0"/>
              </a:spcBef>
              <a:spcAft>
                <a:spcPts val="0"/>
              </a:spcAft>
              <a:defRPr/>
            </a:pPr>
            <a:r>
              <a:rPr lang="fr-FR" sz="2200" kern="0">
                <a:solidFill>
                  <a:sysClr val="windowText" lastClr="000000"/>
                </a:solidFill>
              </a:rPr>
              <a:t>A</a:t>
            </a:r>
            <a:r>
              <a:rPr lang="fr-FR" sz="2200" kern="0" baseline="-25000">
                <a:solidFill>
                  <a:sysClr val="windowText" lastClr="000000"/>
                </a:solidFill>
              </a:rPr>
              <a:t>NP</a:t>
            </a:r>
            <a:r>
              <a:rPr lang="fr-FR" sz="2200" kern="0">
                <a:solidFill>
                  <a:sysClr val="windowText" lastClr="000000"/>
                </a:solidFill>
              </a:rPr>
              <a:t>/A</a:t>
            </a:r>
            <a:r>
              <a:rPr lang="fr-FR" sz="2200" kern="0" baseline="-25000">
                <a:solidFill>
                  <a:sysClr val="windowText" lastClr="000000"/>
                </a:solidFill>
              </a:rPr>
              <a:t>SM </a:t>
            </a:r>
            <a:r>
              <a:rPr lang="fr-FR" sz="2200" kern="0">
                <a:solidFill>
                  <a:sysClr val="windowText" lastClr="000000"/>
                </a:solidFill>
              </a:rPr>
              <a:t>~0-30% @95% prob.</a:t>
            </a:r>
          </a:p>
        </p:txBody>
      </p:sp>
      <p:sp>
        <p:nvSpPr>
          <p:cNvPr id="27" name="Text Box 15"/>
          <p:cNvSpPr txBox="1">
            <a:spLocks noChangeArrowheads="1"/>
          </p:cNvSpPr>
          <p:nvPr/>
        </p:nvSpPr>
        <p:spPr bwMode="auto">
          <a:xfrm>
            <a:off x="144463" y="2484438"/>
            <a:ext cx="2408237" cy="860425"/>
          </a:xfrm>
          <a:prstGeom prst="rect">
            <a:avLst/>
          </a:prstGeom>
          <a:noFill/>
          <a:ln w="38100">
            <a:solidFill>
              <a:srgbClr val="333399"/>
            </a:solidFill>
            <a:miter lim="800000"/>
            <a:headEnd/>
            <a:tailEnd/>
          </a:ln>
          <a:effectLst/>
        </p:spPr>
        <p:txBody>
          <a:bodyPr wrap="none" lIns="91430" tIns="45716" rIns="91430" bIns="45716">
            <a:spAutoFit/>
          </a:bodyPr>
          <a:lstStyle/>
          <a:p>
            <a:pPr algn="ctr" defTabSz="912813" fontAlgn="auto">
              <a:spcBef>
                <a:spcPts val="0"/>
              </a:spcBef>
              <a:spcAft>
                <a:spcPts val="0"/>
              </a:spcAft>
              <a:defRPr/>
            </a:pPr>
            <a:r>
              <a:rPr lang="fr-FR" kern="0">
                <a:solidFill>
                  <a:srgbClr val="000000"/>
                </a:solidFill>
              </a:rPr>
              <a:t>C</a:t>
            </a:r>
            <a:r>
              <a:rPr lang="fr-FR" kern="0" baseline="-25000">
                <a:solidFill>
                  <a:srgbClr val="000000"/>
                </a:solidFill>
              </a:rPr>
              <a:t>Bd</a:t>
            </a:r>
            <a:r>
              <a:rPr lang="fr-FR" kern="0">
                <a:solidFill>
                  <a:srgbClr val="000000"/>
                </a:solidFill>
              </a:rPr>
              <a:t> = 0.95</a:t>
            </a:r>
            <a:r>
              <a:rPr lang="en-US" kern="0">
                <a:solidFill>
                  <a:srgbClr val="000000"/>
                </a:solidFill>
                <a:cs typeface="Times New Roman" pitchFamily="18" charset="0"/>
              </a:rPr>
              <a:t>±</a:t>
            </a:r>
            <a:r>
              <a:rPr lang="fr-FR" kern="0">
                <a:solidFill>
                  <a:srgbClr val="000000"/>
                </a:solidFill>
              </a:rPr>
              <a:t> 0.14</a:t>
            </a:r>
          </a:p>
          <a:p>
            <a:pPr algn="ctr" defTabSz="912813" fontAlgn="auto">
              <a:spcBef>
                <a:spcPts val="0"/>
              </a:spcBef>
              <a:spcAft>
                <a:spcPts val="0"/>
              </a:spcAft>
              <a:defRPr/>
            </a:pPr>
            <a:r>
              <a:rPr lang="en-US" kern="0">
                <a:solidFill>
                  <a:srgbClr val="000000"/>
                </a:solidFill>
              </a:rPr>
              <a:t>[0.70,1.27]@95%</a:t>
            </a:r>
            <a:endParaRPr lang="fr-FR" kern="0">
              <a:solidFill>
                <a:srgbClr val="000000"/>
              </a:solidFill>
            </a:endParaRPr>
          </a:p>
        </p:txBody>
      </p:sp>
      <p:sp>
        <p:nvSpPr>
          <p:cNvPr id="28" name="Text Box 16"/>
          <p:cNvSpPr txBox="1">
            <a:spLocks noChangeArrowheads="1"/>
          </p:cNvSpPr>
          <p:nvPr/>
        </p:nvSpPr>
        <p:spPr bwMode="auto">
          <a:xfrm>
            <a:off x="2663825" y="2497138"/>
            <a:ext cx="2419350" cy="850900"/>
          </a:xfrm>
          <a:prstGeom prst="rect">
            <a:avLst/>
          </a:prstGeom>
          <a:noFill/>
          <a:ln w="28575">
            <a:solidFill>
              <a:srgbClr val="FE3020"/>
            </a:solidFill>
            <a:miter lim="800000"/>
            <a:headEnd/>
            <a:tailEnd/>
          </a:ln>
          <a:effectLst/>
        </p:spPr>
        <p:txBody>
          <a:bodyPr wrap="none" lIns="91430" tIns="45716" rIns="91430" bIns="45716">
            <a:spAutoFit/>
          </a:bodyPr>
          <a:lstStyle/>
          <a:p>
            <a:pPr algn="ctr" defTabSz="912813" fontAlgn="auto">
              <a:spcBef>
                <a:spcPts val="0"/>
              </a:spcBef>
              <a:spcAft>
                <a:spcPts val="0"/>
              </a:spcAft>
              <a:defRPr/>
            </a:pPr>
            <a:r>
              <a:rPr lang="fr-FR" kern="0" dirty="0" err="1">
                <a:solidFill>
                  <a:srgbClr val="000000"/>
                </a:solidFill>
                <a:latin typeface="Symbol" pitchFamily="18" charset="2"/>
              </a:rPr>
              <a:t>f</a:t>
            </a:r>
            <a:r>
              <a:rPr lang="fr-FR" kern="0" baseline="-25000" dirty="0" err="1">
                <a:solidFill>
                  <a:srgbClr val="000000"/>
                </a:solidFill>
              </a:rPr>
              <a:t>Bd</a:t>
            </a:r>
            <a:r>
              <a:rPr lang="fr-FR" kern="0" dirty="0">
                <a:solidFill>
                  <a:srgbClr val="000000"/>
                </a:solidFill>
              </a:rPr>
              <a:t> = -(3.1 </a:t>
            </a:r>
            <a:r>
              <a:rPr lang="en-US" kern="0" dirty="0">
                <a:solidFill>
                  <a:srgbClr val="000000"/>
                </a:solidFill>
              </a:rPr>
              <a:t>±</a:t>
            </a:r>
            <a:r>
              <a:rPr lang="fr-FR" kern="0" dirty="0">
                <a:solidFill>
                  <a:srgbClr val="000000"/>
                </a:solidFill>
              </a:rPr>
              <a:t> 1.7)</a:t>
            </a:r>
            <a:r>
              <a:rPr lang="fr-FR" kern="0" baseline="42000" dirty="0">
                <a:solidFill>
                  <a:srgbClr val="000000"/>
                </a:solidFill>
              </a:rPr>
              <a:t>o</a:t>
            </a:r>
          </a:p>
          <a:p>
            <a:pPr algn="ctr" defTabSz="912813" fontAlgn="auto">
              <a:spcBef>
                <a:spcPts val="0"/>
              </a:spcBef>
              <a:spcAft>
                <a:spcPts val="0"/>
              </a:spcAft>
              <a:defRPr/>
            </a:pPr>
            <a:r>
              <a:rPr lang="fr-FR" kern="0" dirty="0">
                <a:solidFill>
                  <a:srgbClr val="000000"/>
                </a:solidFill>
              </a:rPr>
              <a:t>[-7.0,0.1]</a:t>
            </a:r>
            <a:r>
              <a:rPr lang="fr-FR" kern="0" baseline="42000" dirty="0">
                <a:solidFill>
                  <a:srgbClr val="000000"/>
                </a:solidFill>
              </a:rPr>
              <a:t>o </a:t>
            </a:r>
            <a:r>
              <a:rPr lang="en-US" kern="0" dirty="0">
                <a:solidFill>
                  <a:srgbClr val="000000"/>
                </a:solidFill>
              </a:rPr>
              <a:t>@95%</a:t>
            </a:r>
            <a:endParaRPr lang="fr-FR" kern="0" dirty="0">
              <a:solidFill>
                <a:srgbClr val="000000"/>
              </a:solidFill>
            </a:endParaRPr>
          </a:p>
        </p:txBody>
      </p:sp>
      <p:sp>
        <p:nvSpPr>
          <p:cNvPr id="29" name="Text Box 28"/>
          <p:cNvSpPr txBox="1">
            <a:spLocks noChangeArrowheads="1"/>
          </p:cNvSpPr>
          <p:nvPr/>
        </p:nvSpPr>
        <p:spPr bwMode="auto">
          <a:xfrm>
            <a:off x="2733675" y="3348038"/>
            <a:ext cx="2062163" cy="485775"/>
          </a:xfrm>
          <a:prstGeom prst="rect">
            <a:avLst/>
          </a:prstGeom>
          <a:solidFill>
            <a:srgbClr val="FFFF66"/>
          </a:solidFill>
          <a:ln w="28575">
            <a:solidFill>
              <a:srgbClr val="FFFF00"/>
            </a:solidFill>
            <a:miter lim="800000"/>
            <a:headEnd/>
            <a:tailEnd/>
          </a:ln>
          <a:effectLst/>
        </p:spPr>
        <p:txBody>
          <a:bodyPr wrap="none" lIns="91430" tIns="45716" rIns="91430" bIns="45716">
            <a:spAutoFit/>
          </a:bodyPr>
          <a:lstStyle/>
          <a:p>
            <a:pPr algn="ctr" defTabSz="912813" fontAlgn="auto">
              <a:spcBef>
                <a:spcPts val="0"/>
              </a:spcBef>
              <a:spcAft>
                <a:spcPts val="0"/>
              </a:spcAft>
              <a:defRPr/>
            </a:pPr>
            <a:r>
              <a:rPr lang="en-US" kern="0">
                <a:solidFill>
                  <a:sysClr val="windowText" lastClr="000000"/>
                </a:solidFill>
              </a:rPr>
              <a:t>1.8</a:t>
            </a:r>
            <a:r>
              <a:rPr lang="en-US" kern="0">
                <a:solidFill>
                  <a:sysClr val="windowText" lastClr="000000"/>
                </a:solidFill>
                <a:latin typeface="Symbol" pitchFamily="18" charset="2"/>
              </a:rPr>
              <a:t>s  </a:t>
            </a:r>
            <a:r>
              <a:rPr lang="en-US" kern="0">
                <a:solidFill>
                  <a:sysClr val="windowText" lastClr="000000"/>
                </a:solidFill>
              </a:rPr>
              <a:t>deviation</a:t>
            </a:r>
            <a:endParaRPr lang="fr-FR" kern="0">
              <a:solidFill>
                <a:sysClr val="windowText" lastClr="000000"/>
              </a:solidFill>
            </a:endParaRPr>
          </a:p>
        </p:txBody>
      </p:sp>
      <p:pic>
        <p:nvPicPr>
          <p:cNvPr id="24586" name="Picture 30" descr="summer10_np_fullfit_C_Bd"/>
          <p:cNvPicPr>
            <a:picLocks noChangeAspect="1" noChangeArrowheads="1"/>
          </p:cNvPicPr>
          <p:nvPr/>
        </p:nvPicPr>
        <p:blipFill>
          <a:blip r:embed="rId3" cstate="print"/>
          <a:srcRect/>
          <a:stretch>
            <a:fillRect/>
          </a:stretch>
        </p:blipFill>
        <p:spPr bwMode="auto">
          <a:xfrm>
            <a:off x="0" y="0"/>
            <a:ext cx="2519363" cy="2393950"/>
          </a:xfrm>
          <a:prstGeom prst="rect">
            <a:avLst/>
          </a:prstGeom>
          <a:noFill/>
          <a:ln w="9525">
            <a:noFill/>
            <a:miter lim="800000"/>
            <a:headEnd/>
            <a:tailEnd/>
          </a:ln>
        </p:spPr>
      </p:pic>
      <p:pic>
        <p:nvPicPr>
          <p:cNvPr id="24587" name="Picture 32" descr="summer10_np_fullfit_Phi_Bd"/>
          <p:cNvPicPr>
            <a:picLocks noChangeAspect="1" noChangeArrowheads="1"/>
          </p:cNvPicPr>
          <p:nvPr/>
        </p:nvPicPr>
        <p:blipFill>
          <a:blip r:embed="rId4" cstate="print"/>
          <a:srcRect/>
          <a:stretch>
            <a:fillRect/>
          </a:stretch>
        </p:blipFill>
        <p:spPr bwMode="auto">
          <a:xfrm>
            <a:off x="2406650" y="0"/>
            <a:ext cx="2633663" cy="2503488"/>
          </a:xfrm>
          <a:prstGeom prst="rect">
            <a:avLst/>
          </a:prstGeom>
          <a:noFill/>
          <a:ln w="9525">
            <a:noFill/>
            <a:miter lim="800000"/>
            <a:headEnd/>
            <a:tailEnd/>
          </a:ln>
        </p:spPr>
      </p:pic>
      <p:pic>
        <p:nvPicPr>
          <p:cNvPr id="24588" name="Picture 36" descr="phibd_cbd-np"/>
          <p:cNvPicPr>
            <a:picLocks noChangeAspect="1" noChangeArrowheads="1"/>
          </p:cNvPicPr>
          <p:nvPr/>
        </p:nvPicPr>
        <p:blipFill>
          <a:blip r:embed="rId5" cstate="print"/>
          <a:srcRect/>
          <a:stretch>
            <a:fillRect/>
          </a:stretch>
        </p:blipFill>
        <p:spPr bwMode="auto">
          <a:xfrm>
            <a:off x="5392738" y="34925"/>
            <a:ext cx="3816350" cy="3663950"/>
          </a:xfrm>
          <a:prstGeom prst="rect">
            <a:avLst/>
          </a:prstGeom>
          <a:noFill/>
          <a:ln w="9525">
            <a:noFill/>
            <a:miter lim="800000"/>
            <a:headEnd/>
            <a:tailEnd/>
          </a:ln>
        </p:spPr>
      </p:pic>
      <p:sp>
        <p:nvSpPr>
          <p:cNvPr id="33" name="Line 37"/>
          <p:cNvSpPr>
            <a:spLocks noChangeShapeType="1"/>
          </p:cNvSpPr>
          <p:nvPr/>
        </p:nvSpPr>
        <p:spPr bwMode="auto">
          <a:xfrm>
            <a:off x="7134225" y="357188"/>
            <a:ext cx="0" cy="3455987"/>
          </a:xfrm>
          <a:prstGeom prst="line">
            <a:avLst/>
          </a:prstGeom>
          <a:noFill/>
          <a:ln w="28575">
            <a:solidFill>
              <a:srgbClr val="000000"/>
            </a:solidFill>
            <a:prstDash val="dash"/>
            <a:round/>
            <a:headEnd/>
            <a:tailEnd/>
          </a:ln>
          <a:effectLst/>
        </p:spPr>
        <p:txBody>
          <a:bodyPr/>
          <a:lstStyle/>
          <a:p>
            <a:pPr fontAlgn="auto">
              <a:spcBef>
                <a:spcPts val="0"/>
              </a:spcBef>
              <a:spcAft>
                <a:spcPts val="0"/>
              </a:spcAft>
              <a:defRPr/>
            </a:pPr>
            <a:endParaRPr lang="fr-FR" kern="0">
              <a:solidFill>
                <a:sysClr val="windowText" lastClr="000000"/>
              </a:solidFill>
            </a:endParaRPr>
          </a:p>
        </p:txBody>
      </p:sp>
      <p:sp>
        <p:nvSpPr>
          <p:cNvPr id="34" name="Line 38"/>
          <p:cNvSpPr>
            <a:spLocks noChangeShapeType="1"/>
          </p:cNvSpPr>
          <p:nvPr/>
        </p:nvSpPr>
        <p:spPr bwMode="auto">
          <a:xfrm flipH="1" flipV="1">
            <a:off x="5400675" y="2360613"/>
            <a:ext cx="4319588" cy="22225"/>
          </a:xfrm>
          <a:prstGeom prst="line">
            <a:avLst/>
          </a:prstGeom>
          <a:noFill/>
          <a:ln w="28575">
            <a:solidFill>
              <a:srgbClr val="000000"/>
            </a:solidFill>
            <a:prstDash val="dash"/>
            <a:round/>
            <a:headEnd/>
            <a:tailEnd/>
          </a:ln>
          <a:effectLst/>
        </p:spPr>
        <p:txBody>
          <a:bodyPr/>
          <a:lstStyle/>
          <a:p>
            <a:pPr fontAlgn="auto">
              <a:spcBef>
                <a:spcPts val="0"/>
              </a:spcBef>
              <a:spcAft>
                <a:spcPts val="0"/>
              </a:spcAft>
              <a:defRPr/>
            </a:pPr>
            <a:endParaRPr lang="fr-FR" kern="0">
              <a:solidFill>
                <a:sysClr val="windowText" lastClr="000000"/>
              </a:solidFill>
            </a:endParaRPr>
          </a:p>
        </p:txBody>
      </p:sp>
      <p:sp>
        <p:nvSpPr>
          <p:cNvPr id="35" name="Oval 39"/>
          <p:cNvSpPr>
            <a:spLocks noChangeArrowheads="1"/>
          </p:cNvSpPr>
          <p:nvPr/>
        </p:nvSpPr>
        <p:spPr bwMode="auto">
          <a:xfrm>
            <a:off x="7099300" y="2314575"/>
            <a:ext cx="71438" cy="84138"/>
          </a:xfrm>
          <a:prstGeom prst="ellipse">
            <a:avLst/>
          </a:prstGeom>
          <a:solidFill>
            <a:srgbClr val="FF7C80"/>
          </a:solidFill>
          <a:ln w="28575">
            <a:solidFill>
              <a:srgbClr val="000000"/>
            </a:solidFill>
            <a:round/>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sp>
        <p:nvSpPr>
          <p:cNvPr id="36" name="Rectangle 40"/>
          <p:cNvSpPr>
            <a:spLocks noChangeArrowheads="1"/>
          </p:cNvSpPr>
          <p:nvPr/>
        </p:nvSpPr>
        <p:spPr bwMode="auto">
          <a:xfrm>
            <a:off x="8286750" y="0"/>
            <a:ext cx="857250" cy="762000"/>
          </a:xfrm>
          <a:prstGeom prst="rect">
            <a:avLst/>
          </a:prstGeom>
          <a:solidFill>
            <a:srgbClr val="FAFEA0"/>
          </a:solidFill>
          <a:ln w="9525">
            <a:noFill/>
            <a:miter lim="800000"/>
            <a:headEnd/>
            <a:tailEnd/>
          </a:ln>
          <a:effectLst/>
        </p:spPr>
        <p:txBody>
          <a:bodyPr>
            <a:spAutoFit/>
          </a:bodyPr>
          <a:lstStyle/>
          <a:p>
            <a:pPr fontAlgn="auto">
              <a:spcBef>
                <a:spcPts val="0"/>
              </a:spcBef>
              <a:spcAft>
                <a:spcPts val="0"/>
              </a:spcAft>
              <a:defRPr/>
            </a:pPr>
            <a:r>
              <a:rPr lang="fr-FR" sz="4400" kern="0">
                <a:solidFill>
                  <a:srgbClr val="000000"/>
                </a:solidFill>
                <a:latin typeface="Symbol" pitchFamily="18" charset="2"/>
              </a:rPr>
              <a:t>B</a:t>
            </a:r>
            <a:r>
              <a:rPr lang="fr-FR" sz="4400" kern="0" baseline="-25000">
                <a:solidFill>
                  <a:srgbClr val="000000"/>
                </a:solidFill>
              </a:rPr>
              <a:t>d</a:t>
            </a:r>
            <a:endParaRPr lang="fr-FR" sz="4400" kern="0">
              <a:solidFill>
                <a:srgbClr val="000000"/>
              </a:solidFill>
              <a:latin typeface="Times" pitchFamily="18" charset="0"/>
            </a:endParaRPr>
          </a:p>
        </p:txBody>
      </p:sp>
      <p:sp>
        <p:nvSpPr>
          <p:cNvPr id="37" name="Text Box 41"/>
          <p:cNvSpPr txBox="1">
            <a:spLocks noChangeArrowheads="1"/>
          </p:cNvSpPr>
          <p:nvPr/>
        </p:nvSpPr>
        <p:spPr bwMode="auto">
          <a:xfrm>
            <a:off x="3995738" y="3700463"/>
            <a:ext cx="5041900" cy="3048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kern="0" dirty="0">
                <a:solidFill>
                  <a:sysClr val="windowText" lastClr="000000"/>
                </a:solidFill>
              </a:rPr>
              <a:t>1.8</a:t>
            </a:r>
            <a:r>
              <a:rPr lang="en-US" sz="1400" kern="0" dirty="0">
                <a:solidFill>
                  <a:sysClr val="windowText" lastClr="000000"/>
                </a:solidFill>
                <a:latin typeface="Symbol" pitchFamily="18" charset="2"/>
              </a:rPr>
              <a:t>s</a:t>
            </a:r>
            <a:r>
              <a:rPr lang="en-US" sz="1400" kern="0" dirty="0">
                <a:solidFill>
                  <a:sysClr val="windowText" lastClr="000000"/>
                </a:solidFill>
              </a:rPr>
              <a:t> agreement takes into account the theoretical error on sin2</a:t>
            </a:r>
            <a:r>
              <a:rPr lang="en-US" sz="1400" kern="0" dirty="0">
                <a:solidFill>
                  <a:sysClr val="windowText" lastClr="000000"/>
                </a:solidFill>
                <a:latin typeface="Symbol" pitchFamily="18" charset="2"/>
              </a:rPr>
              <a:t>b</a:t>
            </a:r>
            <a:endParaRPr lang="fr-FR" sz="1400" kern="0" dirty="0">
              <a:solidFill>
                <a:sysClr val="windowText" lastClr="000000"/>
              </a:solidFill>
              <a:latin typeface="Symbol" pitchFamily="18" charset="2"/>
            </a:endParaRPr>
          </a:p>
        </p:txBody>
      </p:sp>
      <p:pic>
        <p:nvPicPr>
          <p:cNvPr id="24594" name="Picture 42"/>
          <p:cNvPicPr>
            <a:picLocks noChangeAspect="1" noChangeArrowheads="1"/>
          </p:cNvPicPr>
          <p:nvPr/>
        </p:nvPicPr>
        <p:blipFill>
          <a:blip r:embed="rId6" cstate="print"/>
          <a:srcRect/>
          <a:stretch>
            <a:fillRect/>
          </a:stretch>
        </p:blipFill>
        <p:spPr bwMode="auto">
          <a:xfrm>
            <a:off x="5867400" y="4005263"/>
            <a:ext cx="2952750" cy="2832100"/>
          </a:xfrm>
          <a:prstGeom prst="rect">
            <a:avLst/>
          </a:prstGeom>
          <a:noFill/>
          <a:ln w="9525">
            <a:noFill/>
            <a:miter lim="800000"/>
            <a:headEnd/>
            <a:tailEnd/>
          </a:ln>
        </p:spPr>
      </p:pic>
      <p:pic>
        <p:nvPicPr>
          <p:cNvPr id="24595" name="Picture 43"/>
          <p:cNvPicPr>
            <a:picLocks noChangeAspect="1" noChangeArrowheads="1"/>
          </p:cNvPicPr>
          <p:nvPr/>
        </p:nvPicPr>
        <p:blipFill>
          <a:blip r:embed="rId7" cstate="print"/>
          <a:srcRect/>
          <a:stretch>
            <a:fillRect/>
          </a:stretch>
        </p:blipFill>
        <p:spPr bwMode="auto">
          <a:xfrm>
            <a:off x="7812088" y="6505575"/>
            <a:ext cx="1127125" cy="352425"/>
          </a:xfrm>
          <a:prstGeom prst="rect">
            <a:avLst/>
          </a:prstGeom>
          <a:noFill/>
          <a:ln w="9525">
            <a:noFill/>
            <a:miter lim="800000"/>
            <a:headEnd/>
            <a:tailEnd/>
          </a:ln>
        </p:spPr>
      </p:pic>
      <p:pic>
        <p:nvPicPr>
          <p:cNvPr id="24596" name="Picture 44"/>
          <p:cNvPicPr>
            <a:picLocks noChangeAspect="1" noChangeArrowheads="1"/>
          </p:cNvPicPr>
          <p:nvPr/>
        </p:nvPicPr>
        <p:blipFill>
          <a:blip r:embed="rId8" cstate="print"/>
          <a:srcRect/>
          <a:stretch>
            <a:fillRect/>
          </a:stretch>
        </p:blipFill>
        <p:spPr bwMode="auto">
          <a:xfrm>
            <a:off x="5627688" y="4221163"/>
            <a:ext cx="5461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summer10_np_fullfit_C_Bs"/>
          <p:cNvPicPr>
            <a:picLocks noChangeAspect="1" noChangeArrowheads="1"/>
          </p:cNvPicPr>
          <p:nvPr/>
        </p:nvPicPr>
        <p:blipFill>
          <a:blip r:embed="rId3" cstate="print"/>
          <a:srcRect/>
          <a:stretch>
            <a:fillRect/>
          </a:stretch>
        </p:blipFill>
        <p:spPr bwMode="auto">
          <a:xfrm>
            <a:off x="0" y="103188"/>
            <a:ext cx="2627313" cy="2500312"/>
          </a:xfrm>
          <a:prstGeom prst="rect">
            <a:avLst/>
          </a:prstGeom>
          <a:noFill/>
          <a:ln w="9525">
            <a:noFill/>
            <a:miter lim="800000"/>
            <a:headEnd/>
            <a:tailEnd/>
          </a:ln>
        </p:spPr>
      </p:pic>
      <p:pic>
        <p:nvPicPr>
          <p:cNvPr id="6148" name="Picture 6" descr="summer10_np_fullfit_Phi_Bs"/>
          <p:cNvPicPr>
            <a:picLocks noChangeAspect="1" noChangeArrowheads="1"/>
          </p:cNvPicPr>
          <p:nvPr/>
        </p:nvPicPr>
        <p:blipFill>
          <a:blip r:embed="rId4" cstate="print"/>
          <a:srcRect/>
          <a:stretch>
            <a:fillRect/>
          </a:stretch>
        </p:blipFill>
        <p:spPr bwMode="auto">
          <a:xfrm>
            <a:off x="2663825" y="0"/>
            <a:ext cx="2738438" cy="2603500"/>
          </a:xfrm>
          <a:prstGeom prst="rect">
            <a:avLst/>
          </a:prstGeom>
          <a:noFill/>
          <a:ln w="9525">
            <a:noFill/>
            <a:miter lim="800000"/>
            <a:headEnd/>
            <a:tailEnd/>
          </a:ln>
        </p:spPr>
      </p:pic>
      <p:sp>
        <p:nvSpPr>
          <p:cNvPr id="6149" name="Text Box 7"/>
          <p:cNvSpPr txBox="1">
            <a:spLocks noChangeArrowheads="1"/>
          </p:cNvSpPr>
          <p:nvPr/>
        </p:nvSpPr>
        <p:spPr bwMode="auto">
          <a:xfrm>
            <a:off x="0" y="2568575"/>
            <a:ext cx="2195513" cy="646113"/>
          </a:xfrm>
          <a:prstGeom prst="rect">
            <a:avLst/>
          </a:prstGeom>
          <a:noFill/>
          <a:ln w="38100">
            <a:solidFill>
              <a:srgbClr val="333399"/>
            </a:solidFill>
            <a:miter lim="800000"/>
            <a:headEnd/>
            <a:tailEnd/>
          </a:ln>
        </p:spPr>
        <p:txBody>
          <a:bodyPr lIns="91430" tIns="45716" rIns="91430" bIns="45716">
            <a:spAutoFit/>
          </a:bodyPr>
          <a:lstStyle/>
          <a:p>
            <a:pPr algn="ctr" defTabSz="912813"/>
            <a:r>
              <a:rPr lang="fr-FR">
                <a:solidFill>
                  <a:srgbClr val="000000"/>
                </a:solidFill>
              </a:rPr>
              <a:t>C</a:t>
            </a:r>
            <a:r>
              <a:rPr lang="fr-FR" baseline="-25000">
                <a:solidFill>
                  <a:srgbClr val="000000"/>
                </a:solidFill>
              </a:rPr>
              <a:t>Bs</a:t>
            </a:r>
            <a:r>
              <a:rPr lang="fr-FR">
                <a:solidFill>
                  <a:srgbClr val="000000"/>
                </a:solidFill>
              </a:rPr>
              <a:t> = 0.95</a:t>
            </a:r>
            <a:r>
              <a:rPr lang="en-US">
                <a:solidFill>
                  <a:srgbClr val="000000"/>
                </a:solidFill>
                <a:cs typeface="Times New Roman" pitchFamily="18" charset="0"/>
              </a:rPr>
              <a:t>±</a:t>
            </a:r>
            <a:r>
              <a:rPr lang="fr-FR">
                <a:solidFill>
                  <a:srgbClr val="000000"/>
                </a:solidFill>
              </a:rPr>
              <a:t> 0.10</a:t>
            </a:r>
          </a:p>
          <a:p>
            <a:pPr algn="ctr" defTabSz="912813"/>
            <a:r>
              <a:rPr lang="en-US">
                <a:solidFill>
                  <a:srgbClr val="000000"/>
                </a:solidFill>
              </a:rPr>
              <a:t>[0.78,1.16]@95%</a:t>
            </a:r>
            <a:endParaRPr lang="fr-FR">
              <a:solidFill>
                <a:srgbClr val="000000"/>
              </a:solidFill>
            </a:endParaRPr>
          </a:p>
        </p:txBody>
      </p:sp>
      <p:sp>
        <p:nvSpPr>
          <p:cNvPr id="6150" name="AutoShape 13" descr="phibs_cbs-np-small"/>
          <p:cNvSpPr>
            <a:spLocks noChangeAspect="1" noChangeArrowheads="1"/>
          </p:cNvSpPr>
          <p:nvPr/>
        </p:nvSpPr>
        <p:spPr bwMode="auto">
          <a:xfrm>
            <a:off x="2906713" y="-171450"/>
            <a:ext cx="1905000" cy="1905000"/>
          </a:xfrm>
          <a:prstGeom prst="rect">
            <a:avLst/>
          </a:prstGeom>
          <a:noFill/>
          <a:ln w="9525">
            <a:noFill/>
            <a:miter lim="800000"/>
            <a:headEnd/>
            <a:tailEnd/>
          </a:ln>
        </p:spPr>
        <p:txBody>
          <a:bodyPr/>
          <a:lstStyle/>
          <a:p>
            <a:endParaRPr lang="fr-FR"/>
          </a:p>
        </p:txBody>
      </p:sp>
      <p:sp>
        <p:nvSpPr>
          <p:cNvPr id="6151" name="AutoShape 15" descr="phibs_cbs-np-small"/>
          <p:cNvSpPr>
            <a:spLocks noChangeAspect="1" noChangeArrowheads="1"/>
          </p:cNvSpPr>
          <p:nvPr/>
        </p:nvSpPr>
        <p:spPr bwMode="auto">
          <a:xfrm>
            <a:off x="4087813" y="2763838"/>
            <a:ext cx="1905000" cy="1905000"/>
          </a:xfrm>
          <a:prstGeom prst="rect">
            <a:avLst/>
          </a:prstGeom>
          <a:noFill/>
          <a:ln w="9525">
            <a:noFill/>
            <a:miter lim="800000"/>
            <a:headEnd/>
            <a:tailEnd/>
          </a:ln>
        </p:spPr>
        <p:txBody>
          <a:bodyPr/>
          <a:lstStyle/>
          <a:p>
            <a:endParaRPr lang="fr-FR"/>
          </a:p>
        </p:txBody>
      </p:sp>
      <p:sp>
        <p:nvSpPr>
          <p:cNvPr id="6152" name="AutoShape 17" descr="phibs_cbs-np-small"/>
          <p:cNvSpPr>
            <a:spLocks noChangeAspect="1" noChangeArrowheads="1"/>
          </p:cNvSpPr>
          <p:nvPr/>
        </p:nvSpPr>
        <p:spPr bwMode="auto">
          <a:xfrm>
            <a:off x="4087813" y="2763838"/>
            <a:ext cx="1905000" cy="1905000"/>
          </a:xfrm>
          <a:prstGeom prst="rect">
            <a:avLst/>
          </a:prstGeom>
          <a:noFill/>
          <a:ln w="9525">
            <a:noFill/>
            <a:miter lim="800000"/>
            <a:headEnd/>
            <a:tailEnd/>
          </a:ln>
        </p:spPr>
        <p:txBody>
          <a:bodyPr/>
          <a:lstStyle/>
          <a:p>
            <a:endParaRPr lang="fr-FR"/>
          </a:p>
        </p:txBody>
      </p:sp>
      <p:sp>
        <p:nvSpPr>
          <p:cNvPr id="6153" name="AutoShape 19" descr="phibs_cbs-np-small"/>
          <p:cNvSpPr>
            <a:spLocks noChangeAspect="1" noChangeArrowheads="1"/>
          </p:cNvSpPr>
          <p:nvPr/>
        </p:nvSpPr>
        <p:spPr bwMode="auto">
          <a:xfrm>
            <a:off x="4087813" y="2763838"/>
            <a:ext cx="1905000" cy="1905000"/>
          </a:xfrm>
          <a:prstGeom prst="rect">
            <a:avLst/>
          </a:prstGeom>
          <a:noFill/>
          <a:ln w="9525">
            <a:noFill/>
            <a:miter lim="800000"/>
            <a:headEnd/>
            <a:tailEnd/>
          </a:ln>
        </p:spPr>
        <p:txBody>
          <a:bodyPr/>
          <a:lstStyle/>
          <a:p>
            <a:endParaRPr lang="fr-FR"/>
          </a:p>
        </p:txBody>
      </p:sp>
      <p:pic>
        <p:nvPicPr>
          <p:cNvPr id="6154" name="Picture 21"/>
          <p:cNvPicPr>
            <a:picLocks noChangeAspect="1" noChangeArrowheads="1"/>
          </p:cNvPicPr>
          <p:nvPr/>
        </p:nvPicPr>
        <p:blipFill>
          <a:blip r:embed="rId5" cstate="print"/>
          <a:srcRect/>
          <a:stretch>
            <a:fillRect/>
          </a:stretch>
        </p:blipFill>
        <p:spPr bwMode="auto">
          <a:xfrm>
            <a:off x="5651500" y="61913"/>
            <a:ext cx="3313113" cy="3138487"/>
          </a:xfrm>
          <a:prstGeom prst="rect">
            <a:avLst/>
          </a:prstGeom>
          <a:noFill/>
          <a:ln w="9525">
            <a:noFill/>
            <a:miter lim="800000"/>
            <a:headEnd/>
            <a:tailEnd/>
          </a:ln>
        </p:spPr>
      </p:pic>
      <p:sp>
        <p:nvSpPr>
          <p:cNvPr id="6155" name="Line 23"/>
          <p:cNvSpPr>
            <a:spLocks noChangeShapeType="1"/>
          </p:cNvSpPr>
          <p:nvPr/>
        </p:nvSpPr>
        <p:spPr bwMode="auto">
          <a:xfrm>
            <a:off x="5795963" y="1430338"/>
            <a:ext cx="3311525" cy="0"/>
          </a:xfrm>
          <a:prstGeom prst="line">
            <a:avLst/>
          </a:prstGeom>
          <a:noFill/>
          <a:ln w="57150" cap="rnd">
            <a:solidFill>
              <a:schemeClr val="tx1"/>
            </a:solidFill>
            <a:prstDash val="sysDot"/>
            <a:round/>
            <a:headEnd/>
            <a:tailEnd/>
          </a:ln>
        </p:spPr>
        <p:txBody>
          <a:bodyPr/>
          <a:lstStyle/>
          <a:p>
            <a:endParaRPr lang="fr-FR"/>
          </a:p>
        </p:txBody>
      </p:sp>
      <p:sp>
        <p:nvSpPr>
          <p:cNvPr id="6156" name="Line 24"/>
          <p:cNvSpPr>
            <a:spLocks noChangeShapeType="1"/>
          </p:cNvSpPr>
          <p:nvPr/>
        </p:nvSpPr>
        <p:spPr bwMode="auto">
          <a:xfrm>
            <a:off x="7261225" y="-44450"/>
            <a:ext cx="0" cy="3275013"/>
          </a:xfrm>
          <a:prstGeom prst="line">
            <a:avLst/>
          </a:prstGeom>
          <a:noFill/>
          <a:ln w="38100" cap="rnd">
            <a:solidFill>
              <a:schemeClr val="tx1"/>
            </a:solidFill>
            <a:prstDash val="sysDot"/>
            <a:round/>
            <a:headEnd/>
            <a:tailEnd/>
          </a:ln>
        </p:spPr>
        <p:txBody>
          <a:bodyPr/>
          <a:lstStyle/>
          <a:p>
            <a:endParaRPr lang="fr-FR"/>
          </a:p>
        </p:txBody>
      </p:sp>
      <p:sp>
        <p:nvSpPr>
          <p:cNvPr id="6157" name="Oval 25"/>
          <p:cNvSpPr>
            <a:spLocks noChangeArrowheads="1"/>
          </p:cNvSpPr>
          <p:nvPr/>
        </p:nvSpPr>
        <p:spPr bwMode="auto">
          <a:xfrm>
            <a:off x="7223125" y="1371600"/>
            <a:ext cx="71438" cy="84138"/>
          </a:xfrm>
          <a:prstGeom prst="ellipse">
            <a:avLst/>
          </a:prstGeom>
          <a:solidFill>
            <a:srgbClr val="FF7C80"/>
          </a:solidFill>
          <a:ln w="28575">
            <a:solidFill>
              <a:schemeClr val="tx1"/>
            </a:solidFill>
            <a:round/>
            <a:headEnd/>
            <a:tailEnd/>
          </a:ln>
        </p:spPr>
        <p:txBody>
          <a:bodyPr wrap="none" anchor="ctr"/>
          <a:lstStyle/>
          <a:p>
            <a:endParaRPr lang="fr-FR"/>
          </a:p>
        </p:txBody>
      </p:sp>
      <p:graphicFrame>
        <p:nvGraphicFramePr>
          <p:cNvPr id="16" name="Object 2"/>
          <p:cNvGraphicFramePr>
            <a:graphicFrameLocks noGrp="1" noChangeAspect="1"/>
          </p:cNvGraphicFramePr>
          <p:nvPr>
            <p:ph/>
          </p:nvPr>
        </p:nvGraphicFramePr>
        <p:xfrm>
          <a:off x="107950" y="3789363"/>
          <a:ext cx="3529013" cy="774700"/>
        </p:xfrm>
        <a:graphic>
          <a:graphicData uri="http://schemas.openxmlformats.org/presentationml/2006/ole">
            <p:oleObj spid="_x0000_s6146" name="Equation" r:id="rId6" imgW="2197080" imgH="482400" progId="Equation.DSMT4">
              <p:embed/>
            </p:oleObj>
          </a:graphicData>
        </a:graphic>
      </p:graphicFrame>
      <p:sp>
        <p:nvSpPr>
          <p:cNvPr id="6158" name="AutoShape 29" descr="achilleplot_Bsfit1-small"/>
          <p:cNvSpPr>
            <a:spLocks noChangeAspect="1" noChangeArrowheads="1"/>
          </p:cNvSpPr>
          <p:nvPr/>
        </p:nvSpPr>
        <p:spPr bwMode="auto">
          <a:xfrm>
            <a:off x="4087813" y="2763838"/>
            <a:ext cx="1905000" cy="1905000"/>
          </a:xfrm>
          <a:prstGeom prst="rect">
            <a:avLst/>
          </a:prstGeom>
          <a:noFill/>
          <a:ln w="9525">
            <a:noFill/>
            <a:miter lim="800000"/>
            <a:headEnd/>
            <a:tailEnd/>
          </a:ln>
        </p:spPr>
        <p:txBody>
          <a:bodyPr/>
          <a:lstStyle/>
          <a:p>
            <a:endParaRPr lang="fr-FR"/>
          </a:p>
        </p:txBody>
      </p:sp>
      <p:sp>
        <p:nvSpPr>
          <p:cNvPr id="6159" name="AutoShape 31" descr="achilleplot_Bsfit1-small"/>
          <p:cNvSpPr>
            <a:spLocks noChangeAspect="1" noChangeArrowheads="1"/>
          </p:cNvSpPr>
          <p:nvPr/>
        </p:nvSpPr>
        <p:spPr bwMode="auto">
          <a:xfrm>
            <a:off x="4087813" y="2763838"/>
            <a:ext cx="1905000" cy="1905000"/>
          </a:xfrm>
          <a:prstGeom prst="rect">
            <a:avLst/>
          </a:prstGeom>
          <a:noFill/>
          <a:ln w="9525">
            <a:noFill/>
            <a:miter lim="800000"/>
            <a:headEnd/>
            <a:tailEnd/>
          </a:ln>
        </p:spPr>
        <p:txBody>
          <a:bodyPr/>
          <a:lstStyle/>
          <a:p>
            <a:endParaRPr lang="fr-FR"/>
          </a:p>
        </p:txBody>
      </p:sp>
      <p:sp>
        <p:nvSpPr>
          <p:cNvPr id="6160" name="Rectangle 32"/>
          <p:cNvSpPr>
            <a:spLocks noChangeArrowheads="1"/>
          </p:cNvSpPr>
          <p:nvPr/>
        </p:nvSpPr>
        <p:spPr bwMode="auto">
          <a:xfrm>
            <a:off x="8388350" y="-80963"/>
            <a:ext cx="857250" cy="762001"/>
          </a:xfrm>
          <a:prstGeom prst="rect">
            <a:avLst/>
          </a:prstGeom>
          <a:solidFill>
            <a:srgbClr val="FAFEA0"/>
          </a:solidFill>
          <a:ln w="9525">
            <a:noFill/>
            <a:miter lim="800000"/>
            <a:headEnd/>
            <a:tailEnd/>
          </a:ln>
        </p:spPr>
        <p:txBody>
          <a:bodyPr>
            <a:spAutoFit/>
          </a:bodyPr>
          <a:lstStyle/>
          <a:p>
            <a:r>
              <a:rPr lang="fr-FR" sz="4400">
                <a:solidFill>
                  <a:srgbClr val="000000"/>
                </a:solidFill>
                <a:latin typeface="Symbol" pitchFamily="18" charset="2"/>
              </a:rPr>
              <a:t>B</a:t>
            </a:r>
            <a:r>
              <a:rPr lang="fr-FR" sz="4400" baseline="-25000">
                <a:solidFill>
                  <a:srgbClr val="000000"/>
                </a:solidFill>
              </a:rPr>
              <a:t>s</a:t>
            </a:r>
            <a:endParaRPr lang="fr-FR" sz="4400">
              <a:solidFill>
                <a:srgbClr val="000000"/>
              </a:solidFill>
              <a:latin typeface="Times" pitchFamily="18" charset="0"/>
            </a:endParaRPr>
          </a:p>
        </p:txBody>
      </p:sp>
      <p:sp>
        <p:nvSpPr>
          <p:cNvPr id="6161" name="Text Box 33"/>
          <p:cNvSpPr txBox="1">
            <a:spLocks noChangeArrowheads="1"/>
          </p:cNvSpPr>
          <p:nvPr/>
        </p:nvSpPr>
        <p:spPr bwMode="auto">
          <a:xfrm>
            <a:off x="179388" y="5735638"/>
            <a:ext cx="8540750" cy="1077912"/>
          </a:xfrm>
          <a:prstGeom prst="rect">
            <a:avLst/>
          </a:prstGeom>
          <a:noFill/>
          <a:ln w="9525">
            <a:noFill/>
            <a:miter lim="800000"/>
            <a:headEnd/>
            <a:tailEnd/>
          </a:ln>
        </p:spPr>
        <p:txBody>
          <a:bodyPr wrap="none">
            <a:spAutoFit/>
          </a:bodyPr>
          <a:lstStyle/>
          <a:p>
            <a:r>
              <a:rPr lang="en-US" sz="1600"/>
              <a:t>New : CDF new measurement reduces the significance of the disagreement.</a:t>
            </a:r>
          </a:p>
          <a:p>
            <a:r>
              <a:rPr lang="en-US" sz="1600"/>
              <a:t>           Likelihood not available yet for us.</a:t>
            </a:r>
          </a:p>
          <a:p>
            <a:r>
              <a:rPr lang="en-US" sz="1600"/>
              <a:t>New :  a</a:t>
            </a:r>
            <a:r>
              <a:rPr lang="en-US" sz="1600" baseline="-25000">
                <a:latin typeface="Symbol" pitchFamily="18" charset="2"/>
              </a:rPr>
              <a:t>mm</a:t>
            </a:r>
            <a:r>
              <a:rPr lang="en-US" sz="1600"/>
              <a:t> from D0 points to large </a:t>
            </a:r>
            <a:r>
              <a:rPr lang="en-US" sz="1600">
                <a:latin typeface="Symbol" pitchFamily="18" charset="2"/>
              </a:rPr>
              <a:t>b</a:t>
            </a:r>
            <a:r>
              <a:rPr lang="en-US" sz="1600"/>
              <a:t>s, but also large </a:t>
            </a:r>
            <a:r>
              <a:rPr lang="en-US" sz="1600">
                <a:latin typeface="Symbol" pitchFamily="18" charset="2"/>
              </a:rPr>
              <a:t>DG</a:t>
            </a:r>
            <a:r>
              <a:rPr lang="en-US" sz="1600"/>
              <a:t>s </a:t>
            </a:r>
            <a:r>
              <a:rPr lang="en-US" sz="1600">
                <a:sym typeface="Wingdings" pitchFamily="2" charset="2"/>
              </a:rPr>
              <a:t> not standard </a:t>
            </a:r>
            <a:r>
              <a:rPr lang="en-US" sz="1600">
                <a:latin typeface="Symbol" pitchFamily="18" charset="2"/>
                <a:sym typeface="Wingdings" pitchFamily="2" charset="2"/>
              </a:rPr>
              <a:t>G</a:t>
            </a:r>
            <a:r>
              <a:rPr lang="en-US" sz="1600" baseline="-25000">
                <a:sym typeface="Wingdings" pitchFamily="2" charset="2"/>
              </a:rPr>
              <a:t>12</a:t>
            </a:r>
            <a:r>
              <a:rPr lang="en-US" sz="1600">
                <a:sym typeface="Wingdings" pitchFamily="2" charset="2"/>
              </a:rPr>
              <a:t> ??</a:t>
            </a:r>
          </a:p>
          <a:p>
            <a:r>
              <a:rPr lang="en-US" sz="1600">
                <a:sym typeface="Wingdings" pitchFamily="2" charset="2"/>
              </a:rPr>
              <a:t>           ( NP in </a:t>
            </a:r>
            <a:r>
              <a:rPr lang="en-US" sz="1600">
                <a:latin typeface="Symbol" pitchFamily="18" charset="2"/>
                <a:sym typeface="Wingdings" pitchFamily="2" charset="2"/>
              </a:rPr>
              <a:t>G</a:t>
            </a:r>
            <a:r>
              <a:rPr lang="en-US" sz="1600" baseline="-25000">
                <a:sym typeface="Wingdings" pitchFamily="2" charset="2"/>
              </a:rPr>
              <a:t>12</a:t>
            </a:r>
            <a:r>
              <a:rPr lang="en-US" sz="1600">
                <a:sym typeface="Wingdings" pitchFamily="2" charset="2"/>
              </a:rPr>
              <a:t> / bad failure of OPE in </a:t>
            </a:r>
            <a:r>
              <a:rPr lang="en-US" sz="1600">
                <a:latin typeface="Symbol" pitchFamily="18" charset="2"/>
                <a:sym typeface="Wingdings" pitchFamily="2" charset="2"/>
              </a:rPr>
              <a:t>G</a:t>
            </a:r>
            <a:r>
              <a:rPr lang="en-US" sz="1600" baseline="-25000">
                <a:sym typeface="Wingdings" pitchFamily="2" charset="2"/>
              </a:rPr>
              <a:t>12</a:t>
            </a:r>
            <a:r>
              <a:rPr lang="en-US" sz="1600">
                <a:sym typeface="Wingdings" pitchFamily="2" charset="2"/>
              </a:rPr>
              <a:t>.. Consider that it seems to work on </a:t>
            </a:r>
            <a:r>
              <a:rPr lang="en-US" sz="1600">
                <a:latin typeface="Symbol" pitchFamily="18" charset="2"/>
                <a:sym typeface="Wingdings" pitchFamily="2" charset="2"/>
              </a:rPr>
              <a:t>G</a:t>
            </a:r>
            <a:r>
              <a:rPr lang="en-US" sz="1600" baseline="-25000">
                <a:sym typeface="Wingdings" pitchFamily="2" charset="2"/>
              </a:rPr>
              <a:t>11 </a:t>
            </a:r>
            <a:r>
              <a:rPr lang="en-US" sz="1600">
                <a:sym typeface="Wingdings" pitchFamily="2" charset="2"/>
              </a:rPr>
              <a:t>(lifetime)</a:t>
            </a:r>
            <a:endParaRPr lang="fr-FR" sz="1600">
              <a:sym typeface="Wingdings" pitchFamily="2" charset="2"/>
            </a:endParaRPr>
          </a:p>
        </p:txBody>
      </p:sp>
      <p:pic>
        <p:nvPicPr>
          <p:cNvPr id="6162" name="Picture 37" descr="achilleplot_Bsfit1"/>
          <p:cNvPicPr>
            <a:picLocks noChangeAspect="1" noChangeArrowheads="1"/>
          </p:cNvPicPr>
          <p:nvPr/>
        </p:nvPicPr>
        <p:blipFill>
          <a:blip r:embed="rId7" cstate="print"/>
          <a:srcRect/>
          <a:stretch>
            <a:fillRect/>
          </a:stretch>
        </p:blipFill>
        <p:spPr bwMode="auto">
          <a:xfrm>
            <a:off x="3492500" y="3068638"/>
            <a:ext cx="2736850" cy="2447925"/>
          </a:xfrm>
          <a:prstGeom prst="rect">
            <a:avLst/>
          </a:prstGeom>
          <a:noFill/>
          <a:ln w="9525">
            <a:noFill/>
            <a:miter lim="800000"/>
            <a:headEnd/>
            <a:tailEnd/>
          </a:ln>
        </p:spPr>
      </p:pic>
      <p:sp>
        <p:nvSpPr>
          <p:cNvPr id="6163" name="Rectangle 39"/>
          <p:cNvSpPr>
            <a:spLocks noChangeArrowheads="1"/>
          </p:cNvSpPr>
          <p:nvPr/>
        </p:nvSpPr>
        <p:spPr bwMode="auto">
          <a:xfrm>
            <a:off x="38100" y="5664200"/>
            <a:ext cx="8637588" cy="1114425"/>
          </a:xfrm>
          <a:prstGeom prst="rect">
            <a:avLst/>
          </a:prstGeom>
          <a:noFill/>
          <a:ln w="57150">
            <a:solidFill>
              <a:srgbClr val="FFFF99"/>
            </a:solidFill>
            <a:miter lim="800000"/>
            <a:headEnd/>
            <a:tailEnd/>
          </a:ln>
        </p:spPr>
        <p:txBody>
          <a:bodyPr wrap="none" anchor="ctr"/>
          <a:lstStyle/>
          <a:p>
            <a:endParaRPr lang="fr-FR"/>
          </a:p>
        </p:txBody>
      </p:sp>
      <p:sp>
        <p:nvSpPr>
          <p:cNvPr id="6164" name="Text Box 40"/>
          <p:cNvSpPr txBox="1">
            <a:spLocks noChangeArrowheads="1"/>
          </p:cNvSpPr>
          <p:nvPr/>
        </p:nvSpPr>
        <p:spPr bwMode="auto">
          <a:xfrm>
            <a:off x="2520950" y="2568575"/>
            <a:ext cx="3490913" cy="646113"/>
          </a:xfrm>
          <a:prstGeom prst="rect">
            <a:avLst/>
          </a:prstGeom>
          <a:solidFill>
            <a:schemeClr val="bg1"/>
          </a:solidFill>
          <a:ln w="28575">
            <a:solidFill>
              <a:srgbClr val="FE3020"/>
            </a:solidFill>
            <a:miter lim="800000"/>
            <a:headEnd/>
            <a:tailEnd/>
          </a:ln>
        </p:spPr>
        <p:txBody>
          <a:bodyPr lIns="91430" tIns="45716" rIns="91430" bIns="45716">
            <a:spAutoFit/>
          </a:bodyPr>
          <a:lstStyle/>
          <a:p>
            <a:pPr algn="ctr" defTabSz="912813"/>
            <a:r>
              <a:rPr lang="fr-FR">
                <a:solidFill>
                  <a:srgbClr val="000000"/>
                </a:solidFill>
                <a:latin typeface="Symbol" pitchFamily="18" charset="2"/>
              </a:rPr>
              <a:t>f</a:t>
            </a:r>
            <a:r>
              <a:rPr lang="fr-FR" baseline="-25000">
                <a:solidFill>
                  <a:srgbClr val="000000"/>
                </a:solidFill>
              </a:rPr>
              <a:t>Bs</a:t>
            </a:r>
            <a:r>
              <a:rPr lang="fr-FR">
                <a:solidFill>
                  <a:srgbClr val="000000"/>
                </a:solidFill>
              </a:rPr>
              <a:t> = </a:t>
            </a:r>
            <a:r>
              <a:rPr lang="fr-FR"/>
              <a:t>(-20 ± 8)</a:t>
            </a:r>
            <a:r>
              <a:rPr lang="fr-FR" baseline="30000"/>
              <a:t>o </a:t>
            </a:r>
            <a:r>
              <a:rPr lang="fr-FR"/>
              <a:t>U (-68 ± 8) </a:t>
            </a:r>
            <a:r>
              <a:rPr lang="fr-FR" baseline="30000"/>
              <a:t>o</a:t>
            </a:r>
            <a:r>
              <a:rPr lang="fr-FR"/>
              <a:t> </a:t>
            </a:r>
          </a:p>
          <a:p>
            <a:pPr algn="ctr" defTabSz="912813"/>
            <a:r>
              <a:rPr lang="en-US"/>
              <a:t>[-38,-6] </a:t>
            </a:r>
            <a:r>
              <a:rPr lang="fr-FR"/>
              <a:t>U [-81,-51] 95% prob. </a:t>
            </a:r>
          </a:p>
        </p:txBody>
      </p:sp>
      <p:sp>
        <p:nvSpPr>
          <p:cNvPr id="6165" name="Text Box 41"/>
          <p:cNvSpPr txBox="1">
            <a:spLocks noChangeArrowheads="1"/>
          </p:cNvSpPr>
          <p:nvPr/>
        </p:nvSpPr>
        <p:spPr bwMode="auto">
          <a:xfrm>
            <a:off x="6400800" y="4738688"/>
            <a:ext cx="2274888" cy="922337"/>
          </a:xfrm>
          <a:prstGeom prst="rect">
            <a:avLst/>
          </a:prstGeom>
          <a:noFill/>
          <a:ln w="28575">
            <a:solidFill>
              <a:srgbClr val="FFFF99"/>
            </a:solidFill>
            <a:miter lim="800000"/>
            <a:headEnd/>
            <a:tailEnd/>
          </a:ln>
        </p:spPr>
        <p:txBody>
          <a:bodyPr wrap="none">
            <a:spAutoFit/>
          </a:bodyPr>
          <a:lstStyle/>
          <a:p>
            <a:r>
              <a:rPr lang="en-US"/>
              <a:t>New results tends to</a:t>
            </a:r>
          </a:p>
          <a:p>
            <a:r>
              <a:rPr lang="en-US"/>
              <a:t>reduce the deviation</a:t>
            </a:r>
          </a:p>
          <a:p>
            <a:r>
              <a:rPr lang="en-US"/>
              <a:t>     (see next talk)</a:t>
            </a:r>
            <a:endParaRPr lang="fr-FR"/>
          </a:p>
        </p:txBody>
      </p:sp>
      <p:sp>
        <p:nvSpPr>
          <p:cNvPr id="6166" name="Text Box 38"/>
          <p:cNvSpPr txBox="1">
            <a:spLocks noChangeArrowheads="1"/>
          </p:cNvSpPr>
          <p:nvPr/>
        </p:nvSpPr>
        <p:spPr bwMode="auto">
          <a:xfrm>
            <a:off x="6154738" y="3014663"/>
            <a:ext cx="2062162" cy="485775"/>
          </a:xfrm>
          <a:prstGeom prst="rect">
            <a:avLst/>
          </a:prstGeom>
          <a:solidFill>
            <a:srgbClr val="FFFF66"/>
          </a:solidFill>
          <a:ln w="28575">
            <a:solidFill>
              <a:srgbClr val="FFFF00"/>
            </a:solidFill>
            <a:miter lim="800000"/>
            <a:headEnd/>
            <a:tailEnd/>
          </a:ln>
        </p:spPr>
        <p:txBody>
          <a:bodyPr wrap="none" lIns="91430" tIns="45716" rIns="91430" bIns="45716">
            <a:spAutoFit/>
          </a:bodyPr>
          <a:lstStyle/>
          <a:p>
            <a:pPr algn="ctr" defTabSz="912813"/>
            <a:r>
              <a:rPr lang="en-US"/>
              <a:t>3.1</a:t>
            </a:r>
            <a:r>
              <a:rPr lang="en-US">
                <a:latin typeface="Symbol" pitchFamily="18" charset="2"/>
              </a:rPr>
              <a:t>s  </a:t>
            </a:r>
            <a:r>
              <a:rPr lang="en-US"/>
              <a:t>deviation</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468313" y="494358"/>
            <a:ext cx="8064500" cy="701675"/>
          </a:xfrm>
          <a:prstGeom prst="rect">
            <a:avLst/>
          </a:prstGeom>
          <a:solidFill>
            <a:schemeClr val="accent5"/>
          </a:solidFill>
          <a:ln w="9525">
            <a:noFill/>
            <a:miter lim="800000"/>
            <a:headEnd/>
            <a:tailEnd/>
          </a:ln>
          <a:effectLst/>
        </p:spPr>
        <p:txBody>
          <a:bodyPr>
            <a:spAutoFit/>
          </a:bodyPr>
          <a:lstStyle/>
          <a:p>
            <a:pPr fontAlgn="auto">
              <a:spcBef>
                <a:spcPts val="0"/>
              </a:spcBef>
              <a:spcAft>
                <a:spcPts val="0"/>
              </a:spcAft>
              <a:defRPr/>
            </a:pPr>
            <a:r>
              <a:rPr lang="en-US" sz="2000" kern="0" dirty="0">
                <a:solidFill>
                  <a:sysClr val="windowText" lastClr="000000"/>
                </a:solidFill>
              </a:rPr>
              <a:t>CKM matrix is the dominant source of </a:t>
            </a:r>
            <a:r>
              <a:rPr lang="en-US" sz="2000" kern="0" dirty="0" err="1">
                <a:solidFill>
                  <a:sysClr val="windowText" lastClr="000000"/>
                </a:solidFill>
              </a:rPr>
              <a:t>flavour</a:t>
            </a:r>
            <a:r>
              <a:rPr lang="en-US" sz="2000" kern="0" dirty="0">
                <a:solidFill>
                  <a:sysClr val="windowText" lastClr="000000"/>
                </a:solidFill>
              </a:rPr>
              <a:t> mixing and CP violation</a:t>
            </a:r>
          </a:p>
          <a:p>
            <a:pPr fontAlgn="auto">
              <a:spcBef>
                <a:spcPts val="0"/>
              </a:spcBef>
              <a:spcAft>
                <a:spcPts val="0"/>
              </a:spcAft>
              <a:defRPr/>
            </a:pPr>
            <a:r>
              <a:rPr lang="en-US" sz="2000" kern="0" dirty="0">
                <a:solidFill>
                  <a:sysClr val="windowText" lastClr="000000"/>
                </a:solidFill>
                <a:latin typeface="Symbol" pitchFamily="18" charset="2"/>
              </a:rPr>
              <a:t>                                           s( r)~15%  s(h) ~4%</a:t>
            </a:r>
            <a:endParaRPr lang="fr-FR" sz="2000" kern="0" dirty="0">
              <a:solidFill>
                <a:sysClr val="windowText" lastClr="000000"/>
              </a:solidFill>
              <a:latin typeface="Symbol" pitchFamily="18" charset="2"/>
            </a:endParaRPr>
          </a:p>
        </p:txBody>
      </p:sp>
      <p:sp>
        <p:nvSpPr>
          <p:cNvPr id="9" name="Text Box 7"/>
          <p:cNvSpPr txBox="1">
            <a:spLocks noChangeArrowheads="1"/>
          </p:cNvSpPr>
          <p:nvPr/>
        </p:nvSpPr>
        <p:spPr bwMode="auto">
          <a:xfrm>
            <a:off x="468313" y="1653927"/>
            <a:ext cx="8064500" cy="1323975"/>
          </a:xfrm>
          <a:prstGeom prst="rect">
            <a:avLst/>
          </a:prstGeom>
          <a:solidFill>
            <a:schemeClr val="accent5">
              <a:lumMod val="90000"/>
            </a:schemeClr>
          </a:solidFill>
          <a:ln w="9525">
            <a:noFill/>
            <a:miter lim="800000"/>
            <a:headEnd/>
            <a:tailEnd/>
          </a:ln>
          <a:effectLst/>
        </p:spPr>
        <p:txBody>
          <a:bodyPr>
            <a:spAutoFit/>
          </a:bodyPr>
          <a:lstStyle/>
          <a:p>
            <a:pPr algn="ctr" fontAlgn="auto">
              <a:spcBef>
                <a:spcPts val="0"/>
              </a:spcBef>
              <a:spcAft>
                <a:spcPts val="0"/>
              </a:spcAft>
              <a:defRPr/>
            </a:pPr>
            <a:r>
              <a:rPr lang="en-US" sz="2000" kern="0" dirty="0">
                <a:solidFill>
                  <a:sysClr val="windowText" lastClr="000000"/>
                </a:solidFill>
              </a:rPr>
              <a:t>Nevertheless there are tensions here and there that should </a:t>
            </a:r>
          </a:p>
          <a:p>
            <a:pPr algn="ctr" fontAlgn="auto">
              <a:spcBef>
                <a:spcPts val="0"/>
              </a:spcBef>
              <a:spcAft>
                <a:spcPts val="0"/>
              </a:spcAft>
              <a:defRPr/>
            </a:pPr>
            <a:r>
              <a:rPr lang="en-US" sz="2000" kern="0" dirty="0">
                <a:solidFill>
                  <a:sysClr val="windowText" lastClr="000000"/>
                </a:solidFill>
              </a:rPr>
              <a:t>be continuously and  quantitatively monitored  : </a:t>
            </a:r>
          </a:p>
          <a:p>
            <a:pPr algn="ctr" fontAlgn="auto">
              <a:spcBef>
                <a:spcPts val="0"/>
              </a:spcBef>
              <a:spcAft>
                <a:spcPts val="0"/>
              </a:spcAft>
              <a:defRPr/>
            </a:pPr>
            <a:r>
              <a:rPr lang="en-US" sz="2000" kern="0" dirty="0">
                <a:solidFill>
                  <a:srgbClr val="000000"/>
                </a:solidFill>
              </a:rPr>
              <a:t>sin2</a:t>
            </a:r>
            <a:r>
              <a:rPr lang="en-US" sz="2000" kern="0" dirty="0">
                <a:solidFill>
                  <a:srgbClr val="000000"/>
                </a:solidFill>
                <a:latin typeface="Symbol" pitchFamily="18" charset="2"/>
              </a:rPr>
              <a:t>b (+2.2s)</a:t>
            </a:r>
            <a:r>
              <a:rPr lang="en-US" sz="2000" kern="0" dirty="0">
                <a:solidFill>
                  <a:srgbClr val="000000"/>
                </a:solidFill>
              </a:rPr>
              <a:t>, </a:t>
            </a:r>
            <a:r>
              <a:rPr lang="en-US" sz="2000" kern="0" dirty="0" err="1">
                <a:solidFill>
                  <a:srgbClr val="000000"/>
                </a:solidFill>
                <a:latin typeface="Symbol" pitchFamily="18" charset="2"/>
              </a:rPr>
              <a:t>e</a:t>
            </a:r>
            <a:r>
              <a:rPr lang="en-US" sz="2000" kern="0" baseline="-25000" dirty="0" err="1">
                <a:solidFill>
                  <a:srgbClr val="000000"/>
                </a:solidFill>
              </a:rPr>
              <a:t>K</a:t>
            </a:r>
            <a:r>
              <a:rPr lang="en-US" sz="2000" kern="0" baseline="-25000" dirty="0">
                <a:solidFill>
                  <a:srgbClr val="000000"/>
                </a:solidFill>
              </a:rPr>
              <a:t> </a:t>
            </a:r>
            <a:r>
              <a:rPr lang="en-US" sz="2000" kern="0" dirty="0">
                <a:solidFill>
                  <a:srgbClr val="000000"/>
                </a:solidFill>
                <a:latin typeface="Symbol" pitchFamily="18" charset="2"/>
              </a:rPr>
              <a:t>(-1.7s) </a:t>
            </a:r>
            <a:r>
              <a:rPr lang="en-US" sz="2000" kern="0" dirty="0">
                <a:solidFill>
                  <a:srgbClr val="000000"/>
                </a:solidFill>
              </a:rPr>
              <a:t>, Br(</a:t>
            </a:r>
            <a:r>
              <a:rPr lang="en-US" sz="2000" kern="0" dirty="0" err="1">
                <a:solidFill>
                  <a:srgbClr val="000000"/>
                </a:solidFill>
              </a:rPr>
              <a:t>B</a:t>
            </a:r>
            <a:r>
              <a:rPr lang="en-US" sz="2000" kern="0" dirty="0" err="1">
                <a:solidFill>
                  <a:srgbClr val="000000"/>
                </a:solidFill>
                <a:sym typeface="Wingdings" pitchFamily="2" charset="2"/>
              </a:rPr>
              <a:t></a:t>
            </a:r>
            <a:r>
              <a:rPr lang="en-US" sz="2000" kern="0" dirty="0" err="1">
                <a:solidFill>
                  <a:srgbClr val="000000"/>
                </a:solidFill>
                <a:latin typeface="Symbol" pitchFamily="18" charset="2"/>
                <a:sym typeface="Wingdings" pitchFamily="2" charset="2"/>
              </a:rPr>
              <a:t>t</a:t>
            </a:r>
            <a:r>
              <a:rPr lang="en-US" sz="2000" kern="0" dirty="0">
                <a:solidFill>
                  <a:srgbClr val="000000"/>
                </a:solidFill>
                <a:latin typeface="Symbol" pitchFamily="18" charset="2"/>
                <a:sym typeface="Wingdings" pitchFamily="2" charset="2"/>
              </a:rPr>
              <a:t> n</a:t>
            </a:r>
            <a:r>
              <a:rPr lang="en-US" sz="2000" kern="0" dirty="0">
                <a:solidFill>
                  <a:srgbClr val="000000"/>
                </a:solidFill>
                <a:sym typeface="Wingdings" pitchFamily="2" charset="2"/>
              </a:rPr>
              <a:t>) </a:t>
            </a:r>
            <a:r>
              <a:rPr lang="en-US" sz="2000" kern="0" dirty="0">
                <a:solidFill>
                  <a:srgbClr val="000000"/>
                </a:solidFill>
                <a:latin typeface="Symbol" pitchFamily="18" charset="2"/>
              </a:rPr>
              <a:t>-(3.2s)</a:t>
            </a:r>
          </a:p>
          <a:p>
            <a:pPr algn="ctr" fontAlgn="auto">
              <a:spcBef>
                <a:spcPts val="0"/>
              </a:spcBef>
              <a:spcAft>
                <a:spcPts val="0"/>
              </a:spcAft>
              <a:defRPr/>
            </a:pPr>
            <a:r>
              <a:rPr lang="en-US" sz="2000" kern="0" dirty="0" smtClean="0">
                <a:solidFill>
                  <a:srgbClr val="000000"/>
                </a:solidFill>
                <a:latin typeface="+mn-lt"/>
              </a:rPr>
              <a:t>[CP </a:t>
            </a:r>
            <a:r>
              <a:rPr lang="en-US" sz="2000" kern="0" dirty="0">
                <a:solidFill>
                  <a:srgbClr val="000000"/>
                </a:solidFill>
                <a:latin typeface="+mn-lt"/>
              </a:rPr>
              <a:t>asymmetry in Bs sector (</a:t>
            </a:r>
            <a:r>
              <a:rPr lang="en-US" sz="2000" kern="0" dirty="0">
                <a:solidFill>
                  <a:srgbClr val="000000"/>
                </a:solidFill>
                <a:latin typeface="Symbol" pitchFamily="18" charset="2"/>
              </a:rPr>
              <a:t>3.1s</a:t>
            </a:r>
            <a:r>
              <a:rPr lang="en-US" sz="2000" kern="0" dirty="0" smtClean="0">
                <a:solidFill>
                  <a:srgbClr val="000000"/>
                </a:solidFill>
                <a:latin typeface="Symbol" pitchFamily="18" charset="2"/>
              </a:rPr>
              <a:t>)]</a:t>
            </a:r>
            <a:endParaRPr lang="en-US" sz="2000" kern="0" dirty="0">
              <a:solidFill>
                <a:srgbClr val="000000"/>
              </a:solidFill>
              <a:latin typeface="+mn-lt"/>
            </a:endParaRPr>
          </a:p>
        </p:txBody>
      </p:sp>
      <p:sp>
        <p:nvSpPr>
          <p:cNvPr id="10" name="Text Box 46"/>
          <p:cNvSpPr txBox="1">
            <a:spLocks noChangeArrowheads="1"/>
          </p:cNvSpPr>
          <p:nvPr/>
        </p:nvSpPr>
        <p:spPr bwMode="auto">
          <a:xfrm>
            <a:off x="468313" y="3068960"/>
            <a:ext cx="8064500" cy="1322387"/>
          </a:xfrm>
          <a:prstGeom prst="rect">
            <a:avLst/>
          </a:prstGeom>
          <a:solidFill>
            <a:schemeClr val="accent5">
              <a:lumMod val="75000"/>
            </a:schemeClr>
          </a:solidFill>
          <a:ln w="9525">
            <a:noFill/>
            <a:miter lim="800000"/>
            <a:headEnd/>
            <a:tailEnd/>
          </a:ln>
          <a:effectLst/>
        </p:spPr>
        <p:txBody>
          <a:bodyPr>
            <a:spAutoFit/>
          </a:bodyPr>
          <a:lstStyle/>
          <a:p>
            <a:pPr algn="ctr" fontAlgn="auto">
              <a:spcBef>
                <a:spcPts val="0"/>
              </a:spcBef>
              <a:spcAft>
                <a:spcPts val="0"/>
              </a:spcAft>
              <a:defRPr/>
            </a:pPr>
            <a:r>
              <a:rPr lang="en-US" sz="2000" kern="0" dirty="0">
                <a:solidFill>
                  <a:sysClr val="windowText" lastClr="000000"/>
                </a:solidFill>
              </a:rPr>
              <a:t>Other way of looking at : </a:t>
            </a:r>
          </a:p>
          <a:p>
            <a:pPr algn="ctr" fontAlgn="auto">
              <a:spcBef>
                <a:spcPts val="0"/>
              </a:spcBef>
              <a:spcAft>
                <a:spcPts val="0"/>
              </a:spcAft>
              <a:defRPr/>
            </a:pPr>
            <a:r>
              <a:rPr lang="en-US" sz="2000" kern="0" dirty="0">
                <a:solidFill>
                  <a:sysClr val="windowText" lastClr="000000"/>
                </a:solidFill>
              </a:rPr>
              <a:t>Model Independent fit show some discrepancy on the NP phase parameters</a:t>
            </a:r>
          </a:p>
          <a:p>
            <a:pPr algn="ctr" fontAlgn="auto">
              <a:spcBef>
                <a:spcPts val="0"/>
              </a:spcBef>
              <a:spcAft>
                <a:spcPts val="0"/>
              </a:spcAft>
              <a:defRPr/>
            </a:pPr>
            <a:r>
              <a:rPr lang="fr-FR" sz="2000" kern="0" dirty="0" err="1">
                <a:solidFill>
                  <a:srgbClr val="000000"/>
                </a:solidFill>
                <a:latin typeface="Symbol" pitchFamily="18" charset="2"/>
              </a:rPr>
              <a:t>f</a:t>
            </a:r>
            <a:r>
              <a:rPr lang="fr-FR" sz="2000" kern="0" baseline="-25000" dirty="0" err="1">
                <a:solidFill>
                  <a:srgbClr val="000000"/>
                </a:solidFill>
              </a:rPr>
              <a:t>Bd</a:t>
            </a:r>
            <a:r>
              <a:rPr lang="fr-FR" sz="2000" kern="0" dirty="0">
                <a:solidFill>
                  <a:srgbClr val="000000"/>
                </a:solidFill>
              </a:rPr>
              <a:t> = -(3.1 </a:t>
            </a:r>
            <a:r>
              <a:rPr lang="en-US" sz="2000" kern="0" dirty="0">
                <a:solidFill>
                  <a:srgbClr val="000000"/>
                </a:solidFill>
              </a:rPr>
              <a:t>±</a:t>
            </a:r>
            <a:r>
              <a:rPr lang="fr-FR" sz="2000" kern="0" dirty="0">
                <a:solidFill>
                  <a:srgbClr val="000000"/>
                </a:solidFill>
              </a:rPr>
              <a:t> 1.7)</a:t>
            </a:r>
            <a:r>
              <a:rPr lang="fr-FR" sz="2000" kern="0" baseline="42000" dirty="0">
                <a:solidFill>
                  <a:srgbClr val="000000"/>
                </a:solidFill>
              </a:rPr>
              <a:t>o </a:t>
            </a:r>
            <a:r>
              <a:rPr lang="fr-FR" sz="2000" kern="0" dirty="0">
                <a:solidFill>
                  <a:srgbClr val="000000"/>
                </a:solidFill>
              </a:rPr>
              <a:t>  ; </a:t>
            </a:r>
            <a:r>
              <a:rPr lang="fr-FR" sz="2000" kern="0" baseline="42000" dirty="0">
                <a:solidFill>
                  <a:srgbClr val="000000"/>
                </a:solidFill>
              </a:rPr>
              <a:t>  </a:t>
            </a:r>
            <a:r>
              <a:rPr lang="fr-FR" sz="2000" kern="0" dirty="0" err="1">
                <a:solidFill>
                  <a:srgbClr val="000000"/>
                </a:solidFill>
                <a:latin typeface="Symbol" pitchFamily="18" charset="2"/>
              </a:rPr>
              <a:t>f</a:t>
            </a:r>
            <a:r>
              <a:rPr lang="fr-FR" sz="2000" kern="0" baseline="-25000" dirty="0" err="1">
                <a:solidFill>
                  <a:srgbClr val="000000"/>
                </a:solidFill>
              </a:rPr>
              <a:t>Bs</a:t>
            </a:r>
            <a:r>
              <a:rPr lang="fr-FR" sz="2000" kern="0" dirty="0">
                <a:solidFill>
                  <a:srgbClr val="000000"/>
                </a:solidFill>
              </a:rPr>
              <a:t> = </a:t>
            </a:r>
            <a:r>
              <a:rPr lang="fr-FR" sz="2000" kern="0" dirty="0">
                <a:solidFill>
                  <a:sysClr val="windowText" lastClr="000000"/>
                </a:solidFill>
              </a:rPr>
              <a:t>(-20 ± 8)</a:t>
            </a:r>
            <a:r>
              <a:rPr lang="fr-FR" sz="2000" kern="0" baseline="30000" dirty="0">
                <a:solidFill>
                  <a:sysClr val="windowText" lastClr="000000"/>
                </a:solidFill>
              </a:rPr>
              <a:t>o </a:t>
            </a:r>
            <a:r>
              <a:rPr lang="fr-FR" sz="2000" kern="0" dirty="0">
                <a:solidFill>
                  <a:sysClr val="windowText" lastClr="000000"/>
                </a:solidFill>
              </a:rPr>
              <a:t>U (-68 ± 8) </a:t>
            </a:r>
            <a:r>
              <a:rPr lang="fr-FR" sz="2000" kern="0" baseline="30000" dirty="0">
                <a:solidFill>
                  <a:sysClr val="windowText" lastClr="000000"/>
                </a:solidFill>
              </a:rPr>
              <a:t>o</a:t>
            </a:r>
            <a:r>
              <a:rPr lang="fr-FR" sz="2000" kern="0" dirty="0">
                <a:solidFill>
                  <a:sysClr val="windowText" lastClr="000000"/>
                </a:solidFill>
              </a:rPr>
              <a:t> </a:t>
            </a:r>
            <a:endParaRPr lang="en-US" sz="2000" kern="0" dirty="0">
              <a:solidFill>
                <a:srgbClr val="000000"/>
              </a:solidFill>
              <a:sym typeface="Wingdings" pitchFamily="2" charset="2"/>
            </a:endParaRPr>
          </a:p>
        </p:txBody>
      </p:sp>
      <p:sp>
        <p:nvSpPr>
          <p:cNvPr id="11" name="Rectangle 10"/>
          <p:cNvSpPr/>
          <p:nvPr/>
        </p:nvSpPr>
        <p:spPr>
          <a:xfrm>
            <a:off x="468313" y="5000055"/>
            <a:ext cx="8064500" cy="708025"/>
          </a:xfrm>
          <a:prstGeom prst="rect">
            <a:avLst/>
          </a:prstGeom>
          <a:solidFill>
            <a:schemeClr val="accent6">
              <a:lumMod val="40000"/>
              <a:lumOff val="60000"/>
            </a:schemeClr>
          </a:solidFill>
          <a:ln>
            <a:solidFill>
              <a:schemeClr val="accent5">
                <a:lumMod val="75000"/>
              </a:schemeClr>
            </a:solidFill>
          </a:ln>
        </p:spPr>
        <p:txBody>
          <a:bodyPr>
            <a:spAutoFit/>
          </a:bodyPr>
          <a:lstStyle/>
          <a:p>
            <a:pPr algn="ctr" fontAlgn="auto">
              <a:spcBef>
                <a:spcPts val="0"/>
              </a:spcBef>
              <a:spcAft>
                <a:spcPts val="0"/>
              </a:spcAft>
              <a:defRPr/>
            </a:pPr>
            <a:r>
              <a:rPr lang="en-US" sz="2000" kern="0" dirty="0">
                <a:solidFill>
                  <a:srgbClr val="000000"/>
                </a:solidFill>
              </a:rPr>
              <a:t>To render these tests more effective we need to  improve the measurements but also (in same case) the predictions</a:t>
            </a:r>
          </a:p>
        </p:txBody>
      </p:sp>
      <p:sp>
        <p:nvSpPr>
          <p:cNvPr id="12" name="Rectangle 11"/>
          <p:cNvSpPr/>
          <p:nvPr/>
        </p:nvSpPr>
        <p:spPr>
          <a:xfrm>
            <a:off x="468313" y="5877942"/>
            <a:ext cx="8135937" cy="708025"/>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en-US" sz="2000" kern="0" dirty="0">
                <a:solidFill>
                  <a:srgbClr val="000000"/>
                </a:solidFill>
              </a:rPr>
              <a:t>Other measurements are interesting, not yet stringent tests :</a:t>
            </a:r>
          </a:p>
          <a:p>
            <a:pPr algn="ctr" fontAlgn="auto">
              <a:spcBef>
                <a:spcPts val="0"/>
              </a:spcBef>
              <a:spcAft>
                <a:spcPts val="0"/>
              </a:spcAft>
              <a:defRPr/>
            </a:pPr>
            <a:r>
              <a:rPr lang="en-US" sz="2000" kern="0" dirty="0" err="1">
                <a:solidFill>
                  <a:srgbClr val="000000"/>
                </a:solidFill>
                <a:latin typeface="Symbol" pitchFamily="18" charset="2"/>
              </a:rPr>
              <a:t>a,g</a:t>
            </a:r>
            <a:r>
              <a:rPr lang="en-US" sz="2000" kern="0" dirty="0">
                <a:solidFill>
                  <a:srgbClr val="000000"/>
                </a:solidFill>
                <a:latin typeface="Symbol" pitchFamily="18" charset="2"/>
              </a:rPr>
              <a:t>, b </a:t>
            </a:r>
            <a:r>
              <a:rPr lang="en-US" sz="2000" kern="0" dirty="0">
                <a:solidFill>
                  <a:srgbClr val="000000"/>
                </a:solidFill>
              </a:rPr>
              <a:t>from Penguins, A</a:t>
            </a:r>
            <a:r>
              <a:rPr lang="en-US" sz="2000" kern="0" baseline="-25000" dirty="0">
                <a:solidFill>
                  <a:srgbClr val="000000"/>
                </a:solidFill>
              </a:rPr>
              <a:t>CP</a:t>
            </a:r>
            <a:r>
              <a:rPr lang="en-US" sz="2000" kern="0" dirty="0">
                <a:solidFill>
                  <a:srgbClr val="000000"/>
                </a:solidFill>
              </a:rPr>
              <a:t> (and Br) in </a:t>
            </a:r>
            <a:r>
              <a:rPr lang="en-US" sz="2000" kern="0" dirty="0" err="1">
                <a:solidFill>
                  <a:srgbClr val="000000"/>
                </a:solidFill>
              </a:rPr>
              <a:t>radiative</a:t>
            </a:r>
            <a:r>
              <a:rPr lang="en-US" sz="2000" kern="0" dirty="0">
                <a:solidFill>
                  <a:srgbClr val="000000"/>
                </a:solidFill>
              </a:rPr>
              <a:t> and </a:t>
            </a:r>
            <a:r>
              <a:rPr lang="en-US" sz="2000" kern="0" dirty="0" err="1">
                <a:solidFill>
                  <a:srgbClr val="000000"/>
                </a:solidFill>
              </a:rPr>
              <a:t>dileptonic</a:t>
            </a:r>
            <a:r>
              <a:rPr lang="en-US" sz="2000" kern="0" dirty="0">
                <a:solidFill>
                  <a:srgbClr val="000000"/>
                </a:solidFill>
              </a:rPr>
              <a:t> decays… </a:t>
            </a:r>
          </a:p>
        </p:txBody>
      </p:sp>
      <p:sp>
        <p:nvSpPr>
          <p:cNvPr id="14" name="Rectangle 13"/>
          <p:cNvSpPr/>
          <p:nvPr/>
        </p:nvSpPr>
        <p:spPr>
          <a:xfrm>
            <a:off x="395536" y="1628800"/>
            <a:ext cx="8208912" cy="28803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66FF33"/>
              </a:solidFill>
            </a:endParaRPr>
          </a:p>
        </p:txBody>
      </p:sp>
      <p:sp>
        <p:nvSpPr>
          <p:cNvPr id="15" name="Rectangle 14"/>
          <p:cNvSpPr/>
          <p:nvPr/>
        </p:nvSpPr>
        <p:spPr>
          <a:xfrm>
            <a:off x="395536" y="4941168"/>
            <a:ext cx="8208912" cy="1728192"/>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66FF33"/>
              </a:solidFill>
            </a:endParaRPr>
          </a:p>
        </p:txBody>
      </p:sp>
      <p:sp>
        <p:nvSpPr>
          <p:cNvPr id="16" name="Rectangle 15"/>
          <p:cNvSpPr/>
          <p:nvPr/>
        </p:nvSpPr>
        <p:spPr>
          <a:xfrm>
            <a:off x="395536" y="404664"/>
            <a:ext cx="8208912" cy="86409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66FF3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69963" y="2644626"/>
            <a:ext cx="4681537" cy="954088"/>
          </a:xfrm>
          <a:prstGeom prst="rect">
            <a:avLst/>
          </a:prstGeom>
          <a:solidFill>
            <a:srgbClr val="ACF2AE"/>
          </a:solidFill>
          <a:ln w="38100">
            <a:solidFill>
              <a:schemeClr val="folHlink"/>
            </a:solidFill>
            <a:miter lim="800000"/>
            <a:headEnd/>
            <a:tailEnd/>
          </a:ln>
          <a:effectLst/>
        </p:spPr>
        <p:txBody>
          <a:bodyPr>
            <a:spAutoFit/>
          </a:bodyPr>
          <a:lstStyle/>
          <a:p>
            <a:pPr algn="ctr"/>
            <a:r>
              <a:rPr lang="en-GB">
                <a:latin typeface="Times New Roman" pitchFamily="18" charset="0"/>
              </a:rPr>
              <a:t>B factories have shown that a variety of </a:t>
            </a:r>
          </a:p>
          <a:p>
            <a:pPr algn="ctr"/>
            <a:r>
              <a:rPr lang="en-GB">
                <a:latin typeface="Times New Roman" pitchFamily="18" charset="0"/>
              </a:rPr>
              <a:t>measurements can be performed in the clean environment.</a:t>
            </a:r>
          </a:p>
        </p:txBody>
      </p:sp>
      <p:sp>
        <p:nvSpPr>
          <p:cNvPr id="6" name="Text Box 3"/>
          <p:cNvSpPr txBox="1">
            <a:spLocks noChangeArrowheads="1"/>
          </p:cNvSpPr>
          <p:nvPr/>
        </p:nvSpPr>
        <p:spPr bwMode="auto">
          <a:xfrm>
            <a:off x="969963" y="3863826"/>
            <a:ext cx="4681537" cy="973138"/>
          </a:xfrm>
          <a:prstGeom prst="rect">
            <a:avLst/>
          </a:prstGeom>
          <a:solidFill>
            <a:srgbClr val="ACF2AE"/>
          </a:solidFill>
          <a:ln w="57150">
            <a:solidFill>
              <a:srgbClr val="FF6600"/>
            </a:solidFill>
            <a:miter lim="800000"/>
            <a:headEnd/>
            <a:tailEnd/>
          </a:ln>
          <a:effectLst/>
        </p:spPr>
        <p:txBody>
          <a:bodyPr>
            <a:spAutoFit/>
          </a:bodyPr>
          <a:lstStyle/>
          <a:p>
            <a:r>
              <a:rPr lang="en-US">
                <a:latin typeface="Times New Roman" pitchFamily="18" charset="0"/>
              </a:rPr>
              <a:t>The systematic errors are very rarely irreducible and  can  almost on all cases be controlled with control  samples.       (up to..50-100ab</a:t>
            </a:r>
            <a:r>
              <a:rPr lang="en-US" baseline="30000">
                <a:latin typeface="Times New Roman" pitchFamily="18" charset="0"/>
              </a:rPr>
              <a:t>-1</a:t>
            </a:r>
            <a:r>
              <a:rPr lang="en-US">
                <a:latin typeface="Times New Roman" pitchFamily="18" charset="0"/>
              </a:rPr>
              <a:t>)</a:t>
            </a:r>
          </a:p>
        </p:txBody>
      </p:sp>
      <p:sp>
        <p:nvSpPr>
          <p:cNvPr id="7" name="AutoShape 4"/>
          <p:cNvSpPr>
            <a:spLocks noChangeArrowheads="1"/>
          </p:cNvSpPr>
          <p:nvPr/>
        </p:nvSpPr>
        <p:spPr bwMode="auto">
          <a:xfrm>
            <a:off x="5507038" y="2860526"/>
            <a:ext cx="863600" cy="485775"/>
          </a:xfrm>
          <a:prstGeom prst="rightArrow">
            <a:avLst>
              <a:gd name="adj1" fmla="val 50000"/>
              <a:gd name="adj2" fmla="val 44444"/>
            </a:avLst>
          </a:prstGeom>
          <a:solidFill>
            <a:schemeClr val="accent1"/>
          </a:solidFill>
          <a:ln w="9525">
            <a:solidFill>
              <a:schemeClr val="tx1"/>
            </a:solidFill>
            <a:miter lim="800000"/>
            <a:headEnd/>
            <a:tailEnd/>
          </a:ln>
          <a:effectLst/>
        </p:spPr>
        <p:txBody>
          <a:bodyPr wrap="none" anchor="ctr"/>
          <a:lstStyle/>
          <a:p>
            <a:endParaRPr lang="fr-FR"/>
          </a:p>
        </p:txBody>
      </p:sp>
      <p:sp>
        <p:nvSpPr>
          <p:cNvPr id="8" name="Text Box 5"/>
          <p:cNvSpPr txBox="1">
            <a:spLocks noChangeArrowheads="1"/>
          </p:cNvSpPr>
          <p:nvPr/>
        </p:nvSpPr>
        <p:spPr bwMode="auto">
          <a:xfrm>
            <a:off x="6511925" y="2787501"/>
            <a:ext cx="1371600" cy="641350"/>
          </a:xfrm>
          <a:prstGeom prst="rect">
            <a:avLst/>
          </a:prstGeom>
          <a:solidFill>
            <a:srgbClr val="FFFF00"/>
          </a:solidFill>
          <a:ln w="9525">
            <a:noFill/>
            <a:miter lim="800000"/>
            <a:headEnd/>
            <a:tailEnd/>
          </a:ln>
          <a:effectLst/>
        </p:spPr>
        <p:txBody>
          <a:bodyPr wrap="none">
            <a:spAutoFit/>
          </a:bodyPr>
          <a:lstStyle/>
          <a:p>
            <a:r>
              <a:rPr lang="en-US">
                <a:latin typeface="Times New Roman" pitchFamily="18" charset="0"/>
              </a:rPr>
              <a:t>Asymmetric </a:t>
            </a:r>
          </a:p>
          <a:p>
            <a:r>
              <a:rPr lang="en-US">
                <a:latin typeface="Times New Roman" pitchFamily="18" charset="0"/>
              </a:rPr>
              <a:t>  B factory</a:t>
            </a:r>
            <a:endParaRPr lang="fr-FR">
              <a:latin typeface="Times New Roman" pitchFamily="18" charset="0"/>
            </a:endParaRPr>
          </a:p>
        </p:txBody>
      </p:sp>
      <p:sp>
        <p:nvSpPr>
          <p:cNvPr id="9" name="Text Box 6"/>
          <p:cNvSpPr txBox="1">
            <a:spLocks noChangeArrowheads="1"/>
          </p:cNvSpPr>
          <p:nvPr/>
        </p:nvSpPr>
        <p:spPr bwMode="auto">
          <a:xfrm>
            <a:off x="6370638" y="4221014"/>
            <a:ext cx="1676400" cy="366712"/>
          </a:xfrm>
          <a:prstGeom prst="rect">
            <a:avLst/>
          </a:prstGeom>
          <a:solidFill>
            <a:srgbClr val="FFFF00"/>
          </a:solidFill>
          <a:ln w="9525">
            <a:noFill/>
            <a:miter lim="800000"/>
            <a:headEnd/>
            <a:tailEnd/>
          </a:ln>
          <a:effectLst/>
        </p:spPr>
        <p:txBody>
          <a:bodyPr wrap="none">
            <a:spAutoFit/>
          </a:bodyPr>
          <a:lstStyle/>
          <a:p>
            <a:r>
              <a:rPr lang="en-US">
                <a:latin typeface="Times New Roman" pitchFamily="18" charset="0"/>
              </a:rPr>
              <a:t>High luminosity</a:t>
            </a:r>
            <a:endParaRPr lang="fr-FR">
              <a:latin typeface="Times New Roman" pitchFamily="18" charset="0"/>
            </a:endParaRPr>
          </a:p>
        </p:txBody>
      </p:sp>
      <p:sp>
        <p:nvSpPr>
          <p:cNvPr id="10" name="AutoShape 7"/>
          <p:cNvSpPr>
            <a:spLocks noChangeArrowheads="1"/>
          </p:cNvSpPr>
          <p:nvPr/>
        </p:nvSpPr>
        <p:spPr bwMode="auto">
          <a:xfrm>
            <a:off x="5507038" y="4174976"/>
            <a:ext cx="823912" cy="485775"/>
          </a:xfrm>
          <a:prstGeom prst="rightArrow">
            <a:avLst>
              <a:gd name="adj1" fmla="val 50000"/>
              <a:gd name="adj2" fmla="val 42402"/>
            </a:avLst>
          </a:prstGeom>
          <a:solidFill>
            <a:schemeClr val="accent1"/>
          </a:solidFill>
          <a:ln w="9525">
            <a:solidFill>
              <a:schemeClr val="tx1"/>
            </a:solidFill>
            <a:miter lim="800000"/>
            <a:headEnd/>
            <a:tailEnd/>
          </a:ln>
          <a:effectLst/>
        </p:spPr>
        <p:txBody>
          <a:bodyPr wrap="none" anchor="ctr"/>
          <a:lstStyle/>
          <a:p>
            <a:endParaRPr lang="fr-FR"/>
          </a:p>
        </p:txBody>
      </p:sp>
      <p:sp>
        <p:nvSpPr>
          <p:cNvPr id="11" name="Text Box 8"/>
          <p:cNvSpPr txBox="1">
            <a:spLocks noChangeArrowheads="1"/>
          </p:cNvSpPr>
          <p:nvPr/>
        </p:nvSpPr>
        <p:spPr bwMode="auto">
          <a:xfrm>
            <a:off x="969963" y="5066953"/>
            <a:ext cx="4681537" cy="1228725"/>
          </a:xfrm>
          <a:prstGeom prst="rect">
            <a:avLst/>
          </a:prstGeom>
          <a:solidFill>
            <a:srgbClr val="ACF2AE"/>
          </a:solidFill>
          <a:ln w="38100">
            <a:solidFill>
              <a:schemeClr val="folHlink"/>
            </a:solidFill>
            <a:miter lim="800000"/>
            <a:headEnd/>
            <a:tailEnd/>
          </a:ln>
          <a:effectLst/>
        </p:spPr>
        <p:txBody>
          <a:bodyPr>
            <a:spAutoFit/>
          </a:bodyPr>
          <a:lstStyle/>
          <a:p>
            <a:r>
              <a:rPr lang="en-US">
                <a:latin typeface="Times New Roman" pitchFamily="18" charset="0"/>
              </a:rPr>
              <a:t>Many and interesting measurements at different energies (charm/</a:t>
            </a:r>
            <a:r>
              <a:rPr lang="en-US">
                <a:latin typeface="Symbol" pitchFamily="18" charset="2"/>
              </a:rPr>
              <a:t>t</a:t>
            </a:r>
            <a:r>
              <a:rPr lang="en-US">
                <a:latin typeface="Times New Roman" pitchFamily="18" charset="0"/>
              </a:rPr>
              <a:t> threshold, U(5S), other Upsilons.. ) </a:t>
            </a:r>
          </a:p>
          <a:p>
            <a:r>
              <a:rPr lang="en-US">
                <a:latin typeface="Times New Roman" pitchFamily="18" charset="0"/>
              </a:rPr>
              <a:t>                and with polarised beam</a:t>
            </a:r>
          </a:p>
        </p:txBody>
      </p:sp>
      <p:sp>
        <p:nvSpPr>
          <p:cNvPr id="12" name="AutoShape 9"/>
          <p:cNvSpPr>
            <a:spLocks noChangeArrowheads="1"/>
          </p:cNvSpPr>
          <p:nvPr/>
        </p:nvSpPr>
        <p:spPr bwMode="auto">
          <a:xfrm>
            <a:off x="5435600" y="5373341"/>
            <a:ext cx="895350" cy="485775"/>
          </a:xfrm>
          <a:prstGeom prst="rightArrow">
            <a:avLst>
              <a:gd name="adj1" fmla="val 50000"/>
              <a:gd name="adj2" fmla="val 46078"/>
            </a:avLst>
          </a:prstGeom>
          <a:solidFill>
            <a:schemeClr val="accent1"/>
          </a:solidFill>
          <a:ln w="9525">
            <a:solidFill>
              <a:schemeClr val="tx1"/>
            </a:solidFill>
            <a:miter lim="800000"/>
            <a:headEnd/>
            <a:tailEnd/>
          </a:ln>
          <a:effectLst/>
        </p:spPr>
        <p:txBody>
          <a:bodyPr wrap="none" anchor="ctr"/>
          <a:lstStyle/>
          <a:p>
            <a:endParaRPr lang="fr-FR"/>
          </a:p>
        </p:txBody>
      </p:sp>
      <p:sp>
        <p:nvSpPr>
          <p:cNvPr id="13" name="Text Box 10"/>
          <p:cNvSpPr txBox="1">
            <a:spLocks noChangeArrowheads="1"/>
          </p:cNvSpPr>
          <p:nvPr/>
        </p:nvSpPr>
        <p:spPr bwMode="auto">
          <a:xfrm>
            <a:off x="6372225" y="5438428"/>
            <a:ext cx="1739900" cy="366713"/>
          </a:xfrm>
          <a:prstGeom prst="rect">
            <a:avLst/>
          </a:prstGeom>
          <a:solidFill>
            <a:srgbClr val="FFFF00"/>
          </a:solidFill>
          <a:ln w="9525">
            <a:noFill/>
            <a:miter lim="800000"/>
            <a:headEnd/>
            <a:tailEnd/>
          </a:ln>
          <a:effectLst/>
        </p:spPr>
        <p:txBody>
          <a:bodyPr wrap="none">
            <a:spAutoFit/>
          </a:bodyPr>
          <a:lstStyle/>
          <a:p>
            <a:r>
              <a:rPr lang="en-US">
                <a:latin typeface="Times New Roman" pitchFamily="18" charset="0"/>
              </a:rPr>
              <a:t>Flavour factories</a:t>
            </a:r>
            <a:endParaRPr lang="fr-FR">
              <a:latin typeface="Times New Roman" pitchFamily="18" charset="0"/>
            </a:endParaRPr>
          </a:p>
        </p:txBody>
      </p:sp>
      <p:sp>
        <p:nvSpPr>
          <p:cNvPr id="14" name="Rectangle 12"/>
          <p:cNvSpPr>
            <a:spLocks noChangeArrowheads="1"/>
          </p:cNvSpPr>
          <p:nvPr/>
        </p:nvSpPr>
        <p:spPr bwMode="auto">
          <a:xfrm>
            <a:off x="8172450" y="4436914"/>
            <a:ext cx="503238" cy="576262"/>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15" name="Text Box 14"/>
          <p:cNvSpPr txBox="1">
            <a:spLocks noChangeArrowheads="1"/>
          </p:cNvSpPr>
          <p:nvPr/>
        </p:nvSpPr>
        <p:spPr bwMode="auto">
          <a:xfrm>
            <a:off x="755576" y="1340768"/>
            <a:ext cx="7291387" cy="376238"/>
          </a:xfrm>
          <a:prstGeom prst="rect">
            <a:avLst/>
          </a:prstGeom>
          <a:noFill/>
          <a:ln w="9525">
            <a:solidFill>
              <a:srgbClr val="FF6600"/>
            </a:solidFill>
            <a:miter lim="800000"/>
            <a:headEnd/>
            <a:tailEnd/>
          </a:ln>
          <a:effectLst/>
        </p:spPr>
        <p:txBody>
          <a:bodyPr>
            <a:spAutoFit/>
          </a:bodyPr>
          <a:lstStyle/>
          <a:p>
            <a:pPr>
              <a:spcBef>
                <a:spcPct val="50000"/>
              </a:spcBef>
            </a:pPr>
            <a:r>
              <a:rPr lang="en-US">
                <a:solidFill>
                  <a:schemeClr val="accent2"/>
                </a:solidFill>
              </a:rPr>
              <a:t>L= 10</a:t>
            </a:r>
            <a:r>
              <a:rPr lang="en-US" baseline="30000">
                <a:solidFill>
                  <a:schemeClr val="accent2"/>
                </a:solidFill>
              </a:rPr>
              <a:t>34</a:t>
            </a:r>
            <a:r>
              <a:rPr lang="en-US">
                <a:solidFill>
                  <a:schemeClr val="accent2"/>
                </a:solidFill>
              </a:rPr>
              <a:t> cm</a:t>
            </a:r>
            <a:r>
              <a:rPr lang="en-US" baseline="30000">
                <a:solidFill>
                  <a:schemeClr val="accent2"/>
                </a:solidFill>
              </a:rPr>
              <a:t>-2</a:t>
            </a:r>
            <a:r>
              <a:rPr lang="en-US">
                <a:solidFill>
                  <a:schemeClr val="accent2"/>
                </a:solidFill>
              </a:rPr>
              <a:t> s</a:t>
            </a:r>
            <a:r>
              <a:rPr lang="en-US" baseline="30000">
                <a:solidFill>
                  <a:schemeClr val="accent2"/>
                </a:solidFill>
              </a:rPr>
              <a:t>-1</a:t>
            </a:r>
            <a:r>
              <a:rPr lang="en-US">
                <a:solidFill>
                  <a:schemeClr val="accent2"/>
                </a:solidFill>
              </a:rPr>
              <a:t>  </a:t>
            </a:r>
            <a:r>
              <a:rPr lang="en-US">
                <a:solidFill>
                  <a:schemeClr val="accent2"/>
                </a:solidFill>
                <a:sym typeface="Wingdings" pitchFamily="2" charset="2"/>
              </a:rPr>
              <a:t> </a:t>
            </a:r>
            <a:r>
              <a:rPr lang="en-US">
                <a:solidFill>
                  <a:srgbClr val="FF6600"/>
                </a:solidFill>
                <a:latin typeface="Times New Roman" pitchFamily="18" charset="0"/>
                <a:sym typeface="Wingdings" pitchFamily="2" charset="2"/>
              </a:rPr>
              <a:t>1</a:t>
            </a:r>
            <a:r>
              <a:rPr lang="en-US">
                <a:solidFill>
                  <a:srgbClr val="FF6600"/>
                </a:solidFill>
                <a:latin typeface="Times New Roman" pitchFamily="18" charset="0"/>
              </a:rPr>
              <a:t>50 fb</a:t>
            </a:r>
            <a:r>
              <a:rPr lang="en-US" baseline="30000">
                <a:solidFill>
                  <a:srgbClr val="FF6600"/>
                </a:solidFill>
                <a:latin typeface="Times New Roman" pitchFamily="18" charset="0"/>
              </a:rPr>
              <a:t>-1</a:t>
            </a:r>
            <a:r>
              <a:rPr lang="en-US">
                <a:latin typeface="Times New Roman" pitchFamily="18" charset="0"/>
              </a:rPr>
              <a:t> </a:t>
            </a:r>
            <a:r>
              <a:rPr lang="en-US">
                <a:sym typeface="Wingdings" pitchFamily="2" charset="2"/>
              </a:rPr>
              <a:t> </a:t>
            </a:r>
            <a:r>
              <a:rPr lang="en-US">
                <a:latin typeface="Times New Roman" pitchFamily="18" charset="0"/>
              </a:rPr>
              <a:t>1.5 ×</a:t>
            </a:r>
            <a:r>
              <a:rPr lang="en-US">
                <a:latin typeface="Times New Roman" pitchFamily="18" charset="0"/>
                <a:sym typeface="Symbol" pitchFamily="18" charset="2"/>
              </a:rPr>
              <a:t> </a:t>
            </a:r>
            <a:r>
              <a:rPr lang="en-US">
                <a:sym typeface="Symbol" pitchFamily="18" charset="2"/>
              </a:rPr>
              <a:t>10</a:t>
            </a:r>
            <a:r>
              <a:rPr lang="en-US" baseline="30000">
                <a:sym typeface="Symbol" pitchFamily="18" charset="2"/>
              </a:rPr>
              <a:t>8</a:t>
            </a:r>
            <a:r>
              <a:rPr lang="en-US">
                <a:sym typeface="Symbol" pitchFamily="18" charset="2"/>
              </a:rPr>
              <a:t> (4s)  produced by year</a:t>
            </a:r>
          </a:p>
        </p:txBody>
      </p:sp>
      <p:sp>
        <p:nvSpPr>
          <p:cNvPr id="16" name="Text Box 15"/>
          <p:cNvSpPr txBox="1">
            <a:spLocks noChangeArrowheads="1"/>
          </p:cNvSpPr>
          <p:nvPr/>
        </p:nvSpPr>
        <p:spPr bwMode="auto">
          <a:xfrm>
            <a:off x="774626" y="1901156"/>
            <a:ext cx="7291387" cy="376237"/>
          </a:xfrm>
          <a:prstGeom prst="rect">
            <a:avLst/>
          </a:prstGeom>
          <a:noFill/>
          <a:ln w="9525">
            <a:solidFill>
              <a:srgbClr val="FF6600"/>
            </a:solidFill>
            <a:miter lim="800000"/>
            <a:headEnd/>
            <a:tailEnd/>
          </a:ln>
          <a:effectLst/>
        </p:spPr>
        <p:txBody>
          <a:bodyPr>
            <a:spAutoFit/>
          </a:bodyPr>
          <a:lstStyle/>
          <a:p>
            <a:pPr>
              <a:spcBef>
                <a:spcPct val="50000"/>
              </a:spcBef>
            </a:pPr>
            <a:r>
              <a:rPr lang="en-US">
                <a:solidFill>
                  <a:schemeClr val="accent2"/>
                </a:solidFill>
              </a:rPr>
              <a:t>L= 10</a:t>
            </a:r>
            <a:r>
              <a:rPr lang="en-US" baseline="30000">
                <a:solidFill>
                  <a:schemeClr val="accent2"/>
                </a:solidFill>
              </a:rPr>
              <a:t>36</a:t>
            </a:r>
            <a:r>
              <a:rPr lang="en-US">
                <a:solidFill>
                  <a:schemeClr val="accent2"/>
                </a:solidFill>
              </a:rPr>
              <a:t> cm</a:t>
            </a:r>
            <a:r>
              <a:rPr lang="en-US" baseline="30000">
                <a:solidFill>
                  <a:schemeClr val="accent2"/>
                </a:solidFill>
              </a:rPr>
              <a:t>-2</a:t>
            </a:r>
            <a:r>
              <a:rPr lang="en-US">
                <a:solidFill>
                  <a:schemeClr val="accent2"/>
                </a:solidFill>
              </a:rPr>
              <a:t> s</a:t>
            </a:r>
            <a:r>
              <a:rPr lang="en-US" baseline="30000">
                <a:solidFill>
                  <a:schemeClr val="accent2"/>
                </a:solidFill>
              </a:rPr>
              <a:t>-1</a:t>
            </a:r>
            <a:r>
              <a:rPr lang="en-US">
                <a:solidFill>
                  <a:schemeClr val="accent2"/>
                </a:solidFill>
              </a:rPr>
              <a:t>  </a:t>
            </a:r>
            <a:r>
              <a:rPr lang="en-US">
                <a:sym typeface="Wingdings" pitchFamily="2" charset="2"/>
              </a:rPr>
              <a:t> </a:t>
            </a:r>
            <a:r>
              <a:rPr lang="en-US">
                <a:solidFill>
                  <a:srgbClr val="FF6600"/>
                </a:solidFill>
                <a:latin typeface="Times New Roman" pitchFamily="18" charset="0"/>
                <a:sym typeface="Wingdings" pitchFamily="2" charset="2"/>
              </a:rPr>
              <a:t>1</a:t>
            </a:r>
            <a:r>
              <a:rPr lang="en-US">
                <a:solidFill>
                  <a:srgbClr val="FF6600"/>
                </a:solidFill>
                <a:latin typeface="Times New Roman" pitchFamily="18" charset="0"/>
              </a:rPr>
              <a:t>5 ab</a:t>
            </a:r>
            <a:r>
              <a:rPr lang="en-US" baseline="30000">
                <a:solidFill>
                  <a:srgbClr val="FF6600"/>
                </a:solidFill>
                <a:latin typeface="Times New Roman" pitchFamily="18" charset="0"/>
              </a:rPr>
              <a:t>-1</a:t>
            </a:r>
            <a:r>
              <a:rPr lang="en-US">
                <a:latin typeface="Times New Roman" pitchFamily="18" charset="0"/>
              </a:rPr>
              <a:t> </a:t>
            </a:r>
            <a:r>
              <a:rPr lang="en-US">
                <a:sym typeface="Wingdings" pitchFamily="2" charset="2"/>
              </a:rPr>
              <a:t>  </a:t>
            </a:r>
            <a:r>
              <a:rPr lang="en-US">
                <a:latin typeface="Times New Roman" pitchFamily="18" charset="0"/>
              </a:rPr>
              <a:t>1.5 ×</a:t>
            </a:r>
            <a:r>
              <a:rPr lang="en-US">
                <a:latin typeface="Times New Roman" pitchFamily="18" charset="0"/>
                <a:sym typeface="Symbol" pitchFamily="18" charset="2"/>
              </a:rPr>
              <a:t> </a:t>
            </a:r>
            <a:r>
              <a:rPr lang="en-US">
                <a:sym typeface="Symbol" pitchFamily="18" charset="2"/>
              </a:rPr>
              <a:t>10</a:t>
            </a:r>
            <a:r>
              <a:rPr lang="en-US" baseline="30000">
                <a:sym typeface="Symbol" pitchFamily="18" charset="2"/>
              </a:rPr>
              <a:t>10</a:t>
            </a:r>
            <a:r>
              <a:rPr lang="en-US">
                <a:sym typeface="Symbol" pitchFamily="18" charset="2"/>
              </a:rPr>
              <a:t> (4s)  produced by year</a:t>
            </a:r>
          </a:p>
        </p:txBody>
      </p:sp>
      <p:sp>
        <p:nvSpPr>
          <p:cNvPr id="17" name="Oval 16"/>
          <p:cNvSpPr>
            <a:spLocks noChangeArrowheads="1"/>
          </p:cNvSpPr>
          <p:nvPr/>
        </p:nvSpPr>
        <p:spPr bwMode="auto">
          <a:xfrm>
            <a:off x="2843213" y="4444851"/>
            <a:ext cx="2160587" cy="400050"/>
          </a:xfrm>
          <a:prstGeom prst="ellipse">
            <a:avLst/>
          </a:prstGeom>
          <a:noFill/>
          <a:ln w="57150">
            <a:solidFill>
              <a:srgbClr val="FF6600"/>
            </a:solidFill>
            <a:round/>
            <a:headEnd/>
            <a:tailEnd/>
          </a:ln>
          <a:effectLst/>
        </p:spPr>
        <p:txBody>
          <a:bodyPr wrap="none" anchor="ctr"/>
          <a:lstStyle/>
          <a:p>
            <a:endParaRPr lang="fr-FR"/>
          </a:p>
        </p:txBody>
      </p:sp>
      <p:sp>
        <p:nvSpPr>
          <p:cNvPr id="18" name="Text Box 17"/>
          <p:cNvSpPr txBox="1">
            <a:spLocks noChangeArrowheads="1"/>
          </p:cNvSpPr>
          <p:nvPr/>
        </p:nvSpPr>
        <p:spPr bwMode="auto">
          <a:xfrm>
            <a:off x="1554163" y="6416501"/>
            <a:ext cx="5970587" cy="396875"/>
          </a:xfrm>
          <a:prstGeom prst="rect">
            <a:avLst/>
          </a:prstGeom>
          <a:solidFill>
            <a:srgbClr val="66FF99"/>
          </a:solidFill>
          <a:ln w="9525">
            <a:noFill/>
            <a:miter lim="800000"/>
            <a:headEnd/>
            <a:tailEnd/>
          </a:ln>
          <a:effectLst/>
        </p:spPr>
        <p:txBody>
          <a:bodyPr wrap="none">
            <a:spAutoFit/>
          </a:bodyPr>
          <a:lstStyle/>
          <a:p>
            <a:r>
              <a:rPr lang="fr-FR" sz="2000">
                <a:latin typeface="Times New Roman" pitchFamily="18" charset="0"/>
              </a:rPr>
              <a:t>SuperB factory potential discovery evaluated with 75ab</a:t>
            </a:r>
            <a:r>
              <a:rPr lang="fr-FR" sz="2000" baseline="30000">
                <a:latin typeface="Times New Roman" pitchFamily="18" charset="0"/>
              </a:rPr>
              <a:t>-1</a:t>
            </a:r>
          </a:p>
        </p:txBody>
      </p:sp>
      <p:sp>
        <p:nvSpPr>
          <p:cNvPr id="19" name="Line 18"/>
          <p:cNvSpPr>
            <a:spLocks noChangeShapeType="1"/>
          </p:cNvSpPr>
          <p:nvPr/>
        </p:nvSpPr>
        <p:spPr bwMode="auto">
          <a:xfrm>
            <a:off x="1114425" y="4195614"/>
            <a:ext cx="4321175" cy="0"/>
          </a:xfrm>
          <a:prstGeom prst="line">
            <a:avLst/>
          </a:prstGeom>
          <a:noFill/>
          <a:ln w="57150">
            <a:solidFill>
              <a:srgbClr val="FF6600"/>
            </a:solidFill>
            <a:round/>
            <a:headEnd/>
            <a:tailEnd/>
          </a:ln>
          <a:effectLst/>
        </p:spPr>
        <p:txBody>
          <a:bodyPr/>
          <a:lstStyle/>
          <a:p>
            <a:endParaRPr lang="fr-FR"/>
          </a:p>
        </p:txBody>
      </p:sp>
      <p:sp>
        <p:nvSpPr>
          <p:cNvPr id="20" name="Line 19"/>
          <p:cNvSpPr>
            <a:spLocks noChangeShapeType="1"/>
          </p:cNvSpPr>
          <p:nvPr/>
        </p:nvSpPr>
        <p:spPr bwMode="auto">
          <a:xfrm>
            <a:off x="1114425" y="4449614"/>
            <a:ext cx="4321175" cy="0"/>
          </a:xfrm>
          <a:prstGeom prst="line">
            <a:avLst/>
          </a:prstGeom>
          <a:noFill/>
          <a:ln w="57150">
            <a:solidFill>
              <a:srgbClr val="FF6600"/>
            </a:solidFill>
            <a:round/>
            <a:headEnd/>
            <a:tailEnd/>
          </a:ln>
          <a:effectLst/>
        </p:spPr>
        <p:txBody>
          <a:bodyPr/>
          <a:lstStyle/>
          <a:p>
            <a:endParaRPr lang="fr-FR"/>
          </a:p>
        </p:txBody>
      </p:sp>
      <p:sp>
        <p:nvSpPr>
          <p:cNvPr id="21" name="Line 20"/>
          <p:cNvSpPr>
            <a:spLocks noChangeShapeType="1"/>
          </p:cNvSpPr>
          <p:nvPr/>
        </p:nvSpPr>
        <p:spPr bwMode="auto">
          <a:xfrm>
            <a:off x="1114425" y="4732189"/>
            <a:ext cx="1439863" cy="0"/>
          </a:xfrm>
          <a:prstGeom prst="line">
            <a:avLst/>
          </a:prstGeom>
          <a:noFill/>
          <a:ln w="57150">
            <a:solidFill>
              <a:srgbClr val="FF6600"/>
            </a:solidFill>
            <a:round/>
            <a:headEnd/>
            <a:tailEnd/>
          </a:ln>
          <a:effectLst/>
        </p:spPr>
        <p:txBody>
          <a:bodyPr/>
          <a:lstStyle/>
          <a:p>
            <a:endParaRPr lang="fr-FR"/>
          </a:p>
        </p:txBody>
      </p:sp>
      <p:sp>
        <p:nvSpPr>
          <p:cNvPr id="22" name="ZoneTexte 21"/>
          <p:cNvSpPr txBox="1"/>
          <p:nvPr/>
        </p:nvSpPr>
        <p:spPr>
          <a:xfrm>
            <a:off x="1066666" y="188640"/>
            <a:ext cx="6673686" cy="523220"/>
          </a:xfrm>
          <a:prstGeom prst="rect">
            <a:avLst/>
          </a:prstGeom>
          <a:noFill/>
        </p:spPr>
        <p:txBody>
          <a:bodyPr wrap="none" rtlCol="0">
            <a:spAutoFit/>
          </a:bodyPr>
          <a:lstStyle/>
          <a:p>
            <a:r>
              <a:rPr lang="en-US" sz="2800" dirty="0" smtClean="0"/>
              <a:t>Next : a </a:t>
            </a:r>
            <a:r>
              <a:rPr lang="en-US" sz="2800" dirty="0" err="1" smtClean="0"/>
              <a:t>SuperB</a:t>
            </a:r>
            <a:r>
              <a:rPr lang="en-US" sz="2800" dirty="0" smtClean="0"/>
              <a:t> Factory</a:t>
            </a:r>
            <a:r>
              <a:rPr lang="en-US" dirty="0" smtClean="0"/>
              <a:t>.  </a:t>
            </a:r>
            <a:r>
              <a:rPr lang="en-US" dirty="0" smtClean="0">
                <a:solidFill>
                  <a:srgbClr val="FF0000"/>
                </a:solidFill>
              </a:rPr>
              <a:t>See Alberto </a:t>
            </a:r>
            <a:r>
              <a:rPr lang="en-US" dirty="0" err="1" smtClean="0">
                <a:solidFill>
                  <a:srgbClr val="FF0000"/>
                </a:solidFill>
              </a:rPr>
              <a:t>Luisiani</a:t>
            </a:r>
            <a:r>
              <a:rPr lang="en-US" dirty="0" smtClean="0">
                <a:solidFill>
                  <a:srgbClr val="FF0000"/>
                </a:solidFill>
              </a:rPr>
              <a:t> talk</a:t>
            </a:r>
            <a:endParaRPr lang="fr-FR" dirty="0">
              <a:solidFill>
                <a:srgbClr val="FF0000"/>
              </a:solidFill>
            </a:endParaRPr>
          </a:p>
        </p:txBody>
      </p:sp>
      <p:sp>
        <p:nvSpPr>
          <p:cNvPr id="23" name="ZoneTexte 22"/>
          <p:cNvSpPr txBox="1"/>
          <p:nvPr/>
        </p:nvSpPr>
        <p:spPr>
          <a:xfrm>
            <a:off x="1636940" y="755412"/>
            <a:ext cx="5455340" cy="369332"/>
          </a:xfrm>
          <a:prstGeom prst="rect">
            <a:avLst/>
          </a:prstGeom>
          <a:noFill/>
        </p:spPr>
        <p:txBody>
          <a:bodyPr wrap="none" rtlCol="0">
            <a:spAutoFit/>
          </a:bodyPr>
          <a:lstStyle/>
          <a:p>
            <a:r>
              <a:rPr lang="en-US" u="sng" dirty="0" smtClean="0"/>
              <a:t>Definition of a </a:t>
            </a:r>
            <a:r>
              <a:rPr lang="en-US" u="sng" dirty="0" err="1" smtClean="0"/>
              <a:t>SuperB</a:t>
            </a:r>
            <a:r>
              <a:rPr lang="en-US" u="sng" dirty="0" smtClean="0"/>
              <a:t> factory/minimal requirements</a:t>
            </a:r>
            <a:endParaRPr lang="fr-FR"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26</a:t>
            </a:fld>
            <a:endParaRPr lang="en-US"/>
          </a:p>
        </p:txBody>
      </p:sp>
      <p:pic>
        <p:nvPicPr>
          <p:cNvPr id="5" name="Picture 4"/>
          <p:cNvPicPr>
            <a:picLocks noChangeAspect="1" noChangeArrowheads="1"/>
          </p:cNvPicPr>
          <p:nvPr/>
        </p:nvPicPr>
        <p:blipFill>
          <a:blip r:embed="rId2" cstate="print"/>
          <a:srcRect l="16579" t="33250" r="17105" b="51810"/>
          <a:stretch>
            <a:fillRect/>
          </a:stretch>
        </p:blipFill>
        <p:spPr bwMode="auto">
          <a:xfrm>
            <a:off x="0" y="515938"/>
            <a:ext cx="4787900" cy="1527175"/>
          </a:xfrm>
          <a:prstGeom prst="rect">
            <a:avLst/>
          </a:prstGeom>
          <a:noFill/>
          <a:ln w="9525">
            <a:noFill/>
            <a:miter lim="800000"/>
            <a:headEnd/>
            <a:tailEnd/>
          </a:ln>
          <a:effectLst/>
        </p:spPr>
      </p:pic>
      <p:pic>
        <p:nvPicPr>
          <p:cNvPr id="6" name="Picture 5"/>
          <p:cNvPicPr>
            <a:picLocks noChangeAspect="1" noChangeArrowheads="1"/>
          </p:cNvPicPr>
          <p:nvPr/>
        </p:nvPicPr>
        <p:blipFill>
          <a:blip r:embed="rId2" cstate="print"/>
          <a:srcRect l="17236" t="73833" r="22090" b="16801"/>
          <a:stretch>
            <a:fillRect/>
          </a:stretch>
        </p:blipFill>
        <p:spPr bwMode="auto">
          <a:xfrm>
            <a:off x="50800" y="2039938"/>
            <a:ext cx="4487863" cy="981075"/>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l="17458" t="63000" r="18663" b="27621"/>
          <a:stretch>
            <a:fillRect/>
          </a:stretch>
        </p:blipFill>
        <p:spPr bwMode="auto">
          <a:xfrm>
            <a:off x="73025" y="2982913"/>
            <a:ext cx="4643438" cy="965200"/>
          </a:xfrm>
          <a:prstGeom prst="rect">
            <a:avLst/>
          </a:prstGeom>
          <a:noFill/>
          <a:ln w="9525">
            <a:noFill/>
            <a:miter lim="800000"/>
            <a:headEnd/>
            <a:tailEnd/>
          </a:ln>
          <a:effectLst/>
        </p:spPr>
      </p:pic>
      <p:grpSp>
        <p:nvGrpSpPr>
          <p:cNvPr id="8" name="Group 7"/>
          <p:cNvGrpSpPr>
            <a:grpSpLocks/>
          </p:cNvGrpSpPr>
          <p:nvPr/>
        </p:nvGrpSpPr>
        <p:grpSpPr bwMode="auto">
          <a:xfrm>
            <a:off x="4895850" y="515938"/>
            <a:ext cx="4248150" cy="4897437"/>
            <a:chOff x="1293" y="1162"/>
            <a:chExt cx="2540" cy="2949"/>
          </a:xfrm>
        </p:grpSpPr>
        <p:pic>
          <p:nvPicPr>
            <p:cNvPr id="9" name="Picture 8"/>
            <p:cNvPicPr>
              <a:picLocks noChangeAspect="1" noChangeArrowheads="1"/>
            </p:cNvPicPr>
            <p:nvPr/>
          </p:nvPicPr>
          <p:blipFill>
            <a:blip r:embed="rId4" cstate="print"/>
            <a:srcRect l="23141" t="34277" r="26166" b="63104"/>
            <a:stretch>
              <a:fillRect/>
            </a:stretch>
          </p:blipFill>
          <p:spPr bwMode="auto">
            <a:xfrm>
              <a:off x="1293" y="1162"/>
              <a:ext cx="2540" cy="182"/>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23141" t="47324" r="26166" b="13524"/>
            <a:stretch>
              <a:fillRect/>
            </a:stretch>
          </p:blipFill>
          <p:spPr bwMode="auto">
            <a:xfrm>
              <a:off x="1338" y="1389"/>
              <a:ext cx="2491" cy="2722"/>
            </a:xfrm>
            <a:prstGeom prst="rect">
              <a:avLst/>
            </a:prstGeom>
            <a:noFill/>
            <a:ln w="9525">
              <a:noFill/>
              <a:miter lim="800000"/>
              <a:headEnd/>
              <a:tailEnd/>
            </a:ln>
            <a:effectLst/>
          </p:spPr>
        </p:pic>
      </p:grpSp>
      <p:pic>
        <p:nvPicPr>
          <p:cNvPr id="11" name="Picture 10"/>
          <p:cNvPicPr>
            <a:picLocks noChangeAspect="1" noChangeArrowheads="1"/>
          </p:cNvPicPr>
          <p:nvPr/>
        </p:nvPicPr>
        <p:blipFill>
          <a:blip r:embed="rId2" cstate="print"/>
          <a:srcRect l="16579" t="48190" r="69968" b="37888"/>
          <a:stretch>
            <a:fillRect/>
          </a:stretch>
        </p:blipFill>
        <p:spPr bwMode="auto">
          <a:xfrm>
            <a:off x="34925" y="4268788"/>
            <a:ext cx="1008063" cy="1476375"/>
          </a:xfrm>
          <a:prstGeom prst="rect">
            <a:avLst/>
          </a:prstGeom>
          <a:noFill/>
          <a:ln w="9525">
            <a:noFill/>
            <a:miter lim="800000"/>
            <a:headEnd/>
            <a:tailEnd/>
          </a:ln>
          <a:effectLst/>
        </p:spPr>
      </p:pic>
      <p:pic>
        <p:nvPicPr>
          <p:cNvPr id="12" name="Picture 11"/>
          <p:cNvPicPr>
            <a:picLocks noChangeAspect="1" noChangeArrowheads="1"/>
          </p:cNvPicPr>
          <p:nvPr/>
        </p:nvPicPr>
        <p:blipFill>
          <a:blip r:embed="rId2" cstate="print"/>
          <a:srcRect l="46368" t="48190" r="17105" b="37888"/>
          <a:stretch>
            <a:fillRect/>
          </a:stretch>
        </p:blipFill>
        <p:spPr bwMode="auto">
          <a:xfrm>
            <a:off x="2124075" y="4268788"/>
            <a:ext cx="2736850" cy="1476375"/>
          </a:xfrm>
          <a:prstGeom prst="rect">
            <a:avLst/>
          </a:prstGeom>
          <a:noFill/>
          <a:ln w="9525">
            <a:noFill/>
            <a:miter lim="800000"/>
            <a:headEnd/>
            <a:tailEnd/>
          </a:ln>
          <a:effectLst/>
        </p:spPr>
      </p:pic>
      <p:pic>
        <p:nvPicPr>
          <p:cNvPr id="13" name="Picture 12"/>
          <p:cNvPicPr>
            <a:picLocks noChangeAspect="1" noChangeArrowheads="1"/>
          </p:cNvPicPr>
          <p:nvPr/>
        </p:nvPicPr>
        <p:blipFill>
          <a:blip r:embed="rId5" cstate="print"/>
          <a:srcRect l="1880" t="56752" r="57526" b="34958"/>
          <a:stretch>
            <a:fillRect/>
          </a:stretch>
        </p:blipFill>
        <p:spPr bwMode="auto">
          <a:xfrm>
            <a:off x="34925" y="5983288"/>
            <a:ext cx="4681538" cy="757237"/>
          </a:xfrm>
          <a:prstGeom prst="rect">
            <a:avLst/>
          </a:prstGeom>
          <a:noFill/>
          <a:ln w="9525">
            <a:noFill/>
            <a:miter lim="800000"/>
            <a:headEnd/>
            <a:tailEnd/>
          </a:ln>
          <a:effectLst/>
        </p:spPr>
      </p:pic>
      <p:sp>
        <p:nvSpPr>
          <p:cNvPr id="14" name="Line 13"/>
          <p:cNvSpPr>
            <a:spLocks noChangeShapeType="1"/>
          </p:cNvSpPr>
          <p:nvPr/>
        </p:nvSpPr>
        <p:spPr bwMode="auto">
          <a:xfrm>
            <a:off x="71438" y="5889625"/>
            <a:ext cx="4500562" cy="0"/>
          </a:xfrm>
          <a:prstGeom prst="line">
            <a:avLst/>
          </a:prstGeom>
          <a:noFill/>
          <a:ln w="9525">
            <a:solidFill>
              <a:schemeClr val="tx1"/>
            </a:solidFill>
            <a:round/>
            <a:headEnd/>
            <a:tailEnd/>
          </a:ln>
          <a:effectLst/>
        </p:spPr>
        <p:txBody>
          <a:bodyPr/>
          <a:lstStyle/>
          <a:p>
            <a:endParaRPr lang="fr-FR"/>
          </a:p>
        </p:txBody>
      </p:sp>
      <p:pic>
        <p:nvPicPr>
          <p:cNvPr id="15" name="Picture 14"/>
          <p:cNvPicPr>
            <a:picLocks noChangeAspect="1" noChangeArrowheads="1"/>
          </p:cNvPicPr>
          <p:nvPr/>
        </p:nvPicPr>
        <p:blipFill>
          <a:blip r:embed="rId5" cstate="print"/>
          <a:srcRect l="1846" t="54395" r="58365" b="42805"/>
          <a:stretch>
            <a:fillRect/>
          </a:stretch>
        </p:blipFill>
        <p:spPr bwMode="auto">
          <a:xfrm>
            <a:off x="34925" y="3944938"/>
            <a:ext cx="4535488" cy="227012"/>
          </a:xfrm>
          <a:prstGeom prst="rect">
            <a:avLst/>
          </a:prstGeom>
          <a:noFill/>
          <a:ln w="9525">
            <a:noFill/>
            <a:miter lim="800000"/>
            <a:headEnd/>
            <a:tailEnd/>
          </a:ln>
          <a:effectLst/>
        </p:spPr>
      </p:pic>
      <p:sp>
        <p:nvSpPr>
          <p:cNvPr id="16" name="Rectangle 15"/>
          <p:cNvSpPr>
            <a:spLocks noChangeArrowheads="1"/>
          </p:cNvSpPr>
          <p:nvPr/>
        </p:nvSpPr>
        <p:spPr bwMode="auto">
          <a:xfrm>
            <a:off x="34925" y="776288"/>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7" name="Rectangle 16"/>
          <p:cNvSpPr>
            <a:spLocks noChangeArrowheads="1"/>
          </p:cNvSpPr>
          <p:nvPr/>
        </p:nvSpPr>
        <p:spPr bwMode="auto">
          <a:xfrm>
            <a:off x="34925" y="1001713"/>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8" name="Rectangle 17"/>
          <p:cNvSpPr>
            <a:spLocks noChangeArrowheads="1"/>
          </p:cNvSpPr>
          <p:nvPr/>
        </p:nvSpPr>
        <p:spPr bwMode="auto">
          <a:xfrm>
            <a:off x="34925" y="2538413"/>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9" name="Rectangle 18"/>
          <p:cNvSpPr>
            <a:spLocks noChangeArrowheads="1"/>
          </p:cNvSpPr>
          <p:nvPr/>
        </p:nvSpPr>
        <p:spPr bwMode="auto">
          <a:xfrm>
            <a:off x="34925" y="3043238"/>
            <a:ext cx="4681538" cy="215900"/>
          </a:xfrm>
          <a:prstGeom prst="rect">
            <a:avLst/>
          </a:prstGeom>
          <a:solidFill>
            <a:srgbClr val="FF3300">
              <a:alpha val="30000"/>
            </a:srgbClr>
          </a:solidFill>
          <a:ln w="9525">
            <a:solidFill>
              <a:schemeClr val="accent1"/>
            </a:solidFill>
            <a:miter lim="800000"/>
            <a:headEnd/>
            <a:tailEnd/>
          </a:ln>
          <a:effectLst/>
        </p:spPr>
        <p:txBody>
          <a:bodyPr wrap="none" anchor="ctr"/>
          <a:lstStyle/>
          <a:p>
            <a:endParaRPr lang="fr-FR"/>
          </a:p>
        </p:txBody>
      </p:sp>
      <p:sp>
        <p:nvSpPr>
          <p:cNvPr id="20" name="Rectangle 19"/>
          <p:cNvSpPr>
            <a:spLocks noChangeArrowheads="1"/>
          </p:cNvSpPr>
          <p:nvPr/>
        </p:nvSpPr>
        <p:spPr bwMode="auto">
          <a:xfrm>
            <a:off x="34925" y="3271838"/>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1" name="Rectangle 20"/>
          <p:cNvSpPr>
            <a:spLocks noChangeArrowheads="1"/>
          </p:cNvSpPr>
          <p:nvPr/>
        </p:nvSpPr>
        <p:spPr bwMode="auto">
          <a:xfrm>
            <a:off x="34925" y="3500438"/>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2" name="Rectangle 21"/>
          <p:cNvSpPr>
            <a:spLocks noChangeArrowheads="1"/>
          </p:cNvSpPr>
          <p:nvPr/>
        </p:nvSpPr>
        <p:spPr bwMode="auto">
          <a:xfrm>
            <a:off x="34925" y="3729038"/>
            <a:ext cx="4681538"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3" name="Rectangle 22"/>
          <p:cNvSpPr>
            <a:spLocks noChangeArrowheads="1"/>
          </p:cNvSpPr>
          <p:nvPr/>
        </p:nvSpPr>
        <p:spPr bwMode="auto">
          <a:xfrm>
            <a:off x="34925" y="3944938"/>
            <a:ext cx="4681538" cy="215900"/>
          </a:xfrm>
          <a:prstGeom prst="rect">
            <a:avLst/>
          </a:prstGeom>
          <a:solidFill>
            <a:srgbClr val="FF3300">
              <a:alpha val="30000"/>
            </a:srgbClr>
          </a:solidFill>
          <a:ln w="9525">
            <a:solidFill>
              <a:schemeClr val="accent1"/>
            </a:solidFill>
            <a:miter lim="800000"/>
            <a:headEnd/>
            <a:tailEnd/>
          </a:ln>
          <a:effectLst/>
        </p:spPr>
        <p:txBody>
          <a:bodyPr wrap="none" anchor="ctr"/>
          <a:lstStyle/>
          <a:p>
            <a:endParaRPr lang="fr-FR"/>
          </a:p>
        </p:txBody>
      </p:sp>
      <p:sp>
        <p:nvSpPr>
          <p:cNvPr id="24" name="Rectangle 23"/>
          <p:cNvSpPr>
            <a:spLocks noChangeArrowheads="1"/>
          </p:cNvSpPr>
          <p:nvPr/>
        </p:nvSpPr>
        <p:spPr bwMode="auto">
          <a:xfrm>
            <a:off x="34925" y="4305300"/>
            <a:ext cx="4681538" cy="215900"/>
          </a:xfrm>
          <a:prstGeom prst="rect">
            <a:avLst/>
          </a:prstGeom>
          <a:solidFill>
            <a:srgbClr val="FF3300">
              <a:alpha val="20000"/>
            </a:srgbClr>
          </a:solidFill>
          <a:ln w="9525">
            <a:solidFill>
              <a:srgbClr val="FF3300"/>
            </a:solidFill>
            <a:miter lim="800000"/>
            <a:headEnd/>
            <a:tailEnd/>
          </a:ln>
          <a:effectLst/>
        </p:spPr>
        <p:txBody>
          <a:bodyPr wrap="none" anchor="ctr"/>
          <a:lstStyle/>
          <a:p>
            <a:endParaRPr lang="fr-FR"/>
          </a:p>
        </p:txBody>
      </p:sp>
      <p:sp>
        <p:nvSpPr>
          <p:cNvPr id="25" name="Rectangle 24"/>
          <p:cNvSpPr>
            <a:spLocks noChangeArrowheads="1"/>
          </p:cNvSpPr>
          <p:nvPr/>
        </p:nvSpPr>
        <p:spPr bwMode="auto">
          <a:xfrm>
            <a:off x="34925" y="4535488"/>
            <a:ext cx="4681538" cy="215900"/>
          </a:xfrm>
          <a:prstGeom prst="rect">
            <a:avLst/>
          </a:prstGeom>
          <a:solidFill>
            <a:srgbClr val="FF3300">
              <a:alpha val="20000"/>
            </a:srgbClr>
          </a:solidFill>
          <a:ln w="9525">
            <a:solidFill>
              <a:srgbClr val="FF3300"/>
            </a:solidFill>
            <a:miter lim="800000"/>
            <a:headEnd/>
            <a:tailEnd/>
          </a:ln>
          <a:effectLst/>
        </p:spPr>
        <p:txBody>
          <a:bodyPr wrap="none" anchor="ctr"/>
          <a:lstStyle/>
          <a:p>
            <a:endParaRPr lang="fr-FR"/>
          </a:p>
        </p:txBody>
      </p:sp>
      <p:sp>
        <p:nvSpPr>
          <p:cNvPr id="26" name="Rectangle 25"/>
          <p:cNvSpPr>
            <a:spLocks noChangeArrowheads="1"/>
          </p:cNvSpPr>
          <p:nvPr/>
        </p:nvSpPr>
        <p:spPr bwMode="auto">
          <a:xfrm>
            <a:off x="4902200" y="4117975"/>
            <a:ext cx="4213225"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7" name="Rectangle 26"/>
          <p:cNvSpPr>
            <a:spLocks noChangeArrowheads="1"/>
          </p:cNvSpPr>
          <p:nvPr/>
        </p:nvSpPr>
        <p:spPr bwMode="auto">
          <a:xfrm>
            <a:off x="4902200" y="4357688"/>
            <a:ext cx="4213225"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8" name="Rectangle 27"/>
          <p:cNvSpPr>
            <a:spLocks noChangeArrowheads="1"/>
          </p:cNvSpPr>
          <p:nvPr/>
        </p:nvSpPr>
        <p:spPr bwMode="auto">
          <a:xfrm>
            <a:off x="4902200" y="3638550"/>
            <a:ext cx="4213225"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9" name="Rectangle 28"/>
          <p:cNvSpPr>
            <a:spLocks noChangeArrowheads="1"/>
          </p:cNvSpPr>
          <p:nvPr/>
        </p:nvSpPr>
        <p:spPr bwMode="auto">
          <a:xfrm>
            <a:off x="4902200" y="2389188"/>
            <a:ext cx="4213225"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30" name="Rectangle 29"/>
          <p:cNvSpPr>
            <a:spLocks noChangeArrowheads="1"/>
          </p:cNvSpPr>
          <p:nvPr/>
        </p:nvSpPr>
        <p:spPr bwMode="auto">
          <a:xfrm>
            <a:off x="0" y="476250"/>
            <a:ext cx="9144000" cy="6408738"/>
          </a:xfrm>
          <a:prstGeom prst="rect">
            <a:avLst/>
          </a:prstGeom>
          <a:noFill/>
          <a:ln w="57150">
            <a:solidFill>
              <a:srgbClr val="FFFF00"/>
            </a:solidFill>
            <a:miter lim="800000"/>
            <a:headEnd/>
            <a:tailEnd/>
          </a:ln>
          <a:effectLst/>
        </p:spPr>
        <p:txBody>
          <a:bodyPr wrap="none" anchor="ctr"/>
          <a:lstStyle/>
          <a:p>
            <a:endParaRPr lang="fr-FR"/>
          </a:p>
        </p:txBody>
      </p:sp>
      <p:sp>
        <p:nvSpPr>
          <p:cNvPr id="31" name="Text Box 30"/>
          <p:cNvSpPr txBox="1">
            <a:spLocks noChangeArrowheads="1"/>
          </p:cNvSpPr>
          <p:nvPr/>
        </p:nvSpPr>
        <p:spPr bwMode="auto">
          <a:xfrm>
            <a:off x="1908175" y="38100"/>
            <a:ext cx="2020888" cy="423863"/>
          </a:xfrm>
          <a:prstGeom prst="rect">
            <a:avLst/>
          </a:prstGeom>
          <a:noFill/>
          <a:ln w="57150">
            <a:solidFill>
              <a:srgbClr val="FFFF00"/>
            </a:solidFill>
            <a:miter lim="800000"/>
            <a:headEnd/>
            <a:tailEnd/>
          </a:ln>
          <a:effectLst/>
        </p:spPr>
        <p:txBody>
          <a:bodyPr wrap="none">
            <a:spAutoFit/>
          </a:bodyPr>
          <a:lstStyle/>
          <a:p>
            <a:r>
              <a:rPr lang="en-US">
                <a:latin typeface="Times New Roman" pitchFamily="18" charset="0"/>
              </a:rPr>
              <a:t>B physics @ Y(4S)</a:t>
            </a:r>
            <a:endParaRPr lang="fr-FR">
              <a:latin typeface="Times New Roman" pitchFamily="18" charset="0"/>
            </a:endParaRPr>
          </a:p>
        </p:txBody>
      </p:sp>
      <p:sp>
        <p:nvSpPr>
          <p:cNvPr id="32" name="Rectangle 31"/>
          <p:cNvSpPr>
            <a:spLocks noChangeArrowheads="1"/>
          </p:cNvSpPr>
          <p:nvPr/>
        </p:nvSpPr>
        <p:spPr bwMode="auto">
          <a:xfrm>
            <a:off x="5724525" y="5373688"/>
            <a:ext cx="2879725" cy="215900"/>
          </a:xfrm>
          <a:prstGeom prst="rect">
            <a:avLst/>
          </a:prstGeom>
          <a:solidFill>
            <a:srgbClr val="FF3300">
              <a:alpha val="20000"/>
            </a:srgbClr>
          </a:solidFill>
          <a:ln w="9525">
            <a:solidFill>
              <a:srgbClr val="FF3300"/>
            </a:solidFill>
            <a:miter lim="800000"/>
            <a:headEnd/>
            <a:tailEnd/>
          </a:ln>
          <a:effectLst/>
        </p:spPr>
        <p:txBody>
          <a:bodyPr wrap="none" anchor="ctr"/>
          <a:lstStyle/>
          <a:p>
            <a:pPr algn="ctr"/>
            <a:r>
              <a:rPr lang="fr-FR" sz="1600">
                <a:latin typeface="Times New Roman" pitchFamily="18" charset="0"/>
              </a:rPr>
              <a:t>Possible also at LHCb</a:t>
            </a:r>
          </a:p>
        </p:txBody>
      </p:sp>
      <p:sp>
        <p:nvSpPr>
          <p:cNvPr id="33" name="Rectangle 32"/>
          <p:cNvSpPr>
            <a:spLocks noChangeArrowheads="1"/>
          </p:cNvSpPr>
          <p:nvPr/>
        </p:nvSpPr>
        <p:spPr bwMode="auto">
          <a:xfrm>
            <a:off x="5724525" y="5661025"/>
            <a:ext cx="2879725" cy="215900"/>
          </a:xfrm>
          <a:prstGeom prst="rect">
            <a:avLst/>
          </a:prstGeom>
          <a:solidFill>
            <a:srgbClr val="FF3300">
              <a:alpha val="30000"/>
            </a:srgbClr>
          </a:solidFill>
          <a:ln w="9525">
            <a:solidFill>
              <a:srgbClr val="FF3300"/>
            </a:solidFill>
            <a:miter lim="800000"/>
            <a:headEnd/>
            <a:tailEnd/>
          </a:ln>
          <a:effectLst/>
        </p:spPr>
        <p:txBody>
          <a:bodyPr wrap="none" anchor="ctr"/>
          <a:lstStyle/>
          <a:p>
            <a:pPr algn="ctr"/>
            <a:endParaRPr lang="fr-FR" sz="1600">
              <a:latin typeface="Times New Roman" pitchFamily="18" charset="0"/>
            </a:endParaRPr>
          </a:p>
          <a:p>
            <a:pPr algn="ctr"/>
            <a:r>
              <a:rPr lang="fr-FR" sz="1600">
                <a:latin typeface="Times New Roman" pitchFamily="18" charset="0"/>
              </a:rPr>
              <a:t>Similar precision at LHCb</a:t>
            </a:r>
          </a:p>
          <a:p>
            <a:pPr algn="ctr"/>
            <a:endParaRPr lang="fr-FR" sz="1600">
              <a:latin typeface="Times New Roman" pitchFamily="18" charset="0"/>
            </a:endParaRPr>
          </a:p>
        </p:txBody>
      </p:sp>
      <p:sp>
        <p:nvSpPr>
          <p:cNvPr id="34" name="Line 33"/>
          <p:cNvSpPr>
            <a:spLocks noChangeShapeType="1"/>
          </p:cNvSpPr>
          <p:nvPr/>
        </p:nvSpPr>
        <p:spPr bwMode="auto">
          <a:xfrm>
            <a:off x="4572000" y="4992688"/>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35" name="Line 34"/>
          <p:cNvSpPr>
            <a:spLocks noChangeShapeType="1"/>
          </p:cNvSpPr>
          <p:nvPr/>
        </p:nvSpPr>
        <p:spPr bwMode="auto">
          <a:xfrm>
            <a:off x="4572000" y="5235575"/>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36" name="Line 35"/>
          <p:cNvSpPr>
            <a:spLocks noChangeShapeType="1"/>
          </p:cNvSpPr>
          <p:nvPr/>
        </p:nvSpPr>
        <p:spPr bwMode="auto">
          <a:xfrm>
            <a:off x="4584700" y="3022600"/>
            <a:ext cx="360363" cy="0"/>
          </a:xfrm>
          <a:prstGeom prst="line">
            <a:avLst/>
          </a:prstGeom>
          <a:noFill/>
          <a:ln w="76200">
            <a:solidFill>
              <a:schemeClr val="accent1"/>
            </a:solidFill>
            <a:round/>
            <a:headEnd/>
            <a:tailEnd type="triangle" w="med" len="med"/>
          </a:ln>
          <a:effectLst/>
        </p:spPr>
        <p:txBody>
          <a:bodyPr/>
          <a:lstStyle/>
          <a:p>
            <a:endParaRPr lang="fr-FR"/>
          </a:p>
        </p:txBody>
      </p:sp>
      <p:sp>
        <p:nvSpPr>
          <p:cNvPr id="37" name="Line 36"/>
          <p:cNvSpPr>
            <a:spLocks noChangeShapeType="1"/>
          </p:cNvSpPr>
          <p:nvPr/>
        </p:nvSpPr>
        <p:spPr bwMode="auto">
          <a:xfrm>
            <a:off x="4597400" y="3259138"/>
            <a:ext cx="360363" cy="0"/>
          </a:xfrm>
          <a:prstGeom prst="line">
            <a:avLst/>
          </a:prstGeom>
          <a:noFill/>
          <a:ln w="76200">
            <a:solidFill>
              <a:schemeClr val="accent1"/>
            </a:solidFill>
            <a:round/>
            <a:headEnd/>
            <a:tailEnd type="triangle" w="med" len="med"/>
          </a:ln>
          <a:effectLst/>
        </p:spPr>
        <p:txBody>
          <a:bodyPr/>
          <a:lstStyle/>
          <a:p>
            <a:endParaRPr lang="fr-FR"/>
          </a:p>
        </p:txBody>
      </p:sp>
      <p:sp>
        <p:nvSpPr>
          <p:cNvPr id="38" name="Line 37"/>
          <p:cNvSpPr>
            <a:spLocks noChangeShapeType="1"/>
          </p:cNvSpPr>
          <p:nvPr/>
        </p:nvSpPr>
        <p:spPr bwMode="auto">
          <a:xfrm>
            <a:off x="4610100" y="3495675"/>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39" name="Line 38"/>
          <p:cNvSpPr>
            <a:spLocks noChangeShapeType="1"/>
          </p:cNvSpPr>
          <p:nvPr/>
        </p:nvSpPr>
        <p:spPr bwMode="auto">
          <a:xfrm>
            <a:off x="4572000" y="101441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0" name="Line 39"/>
          <p:cNvSpPr>
            <a:spLocks noChangeShapeType="1"/>
          </p:cNvSpPr>
          <p:nvPr/>
        </p:nvSpPr>
        <p:spPr bwMode="auto">
          <a:xfrm>
            <a:off x="4546600" y="125571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1" name="Line 40"/>
          <p:cNvSpPr>
            <a:spLocks noChangeShapeType="1"/>
          </p:cNvSpPr>
          <p:nvPr/>
        </p:nvSpPr>
        <p:spPr bwMode="auto">
          <a:xfrm>
            <a:off x="4533900" y="152241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2" name="Line 41"/>
          <p:cNvSpPr>
            <a:spLocks noChangeShapeType="1"/>
          </p:cNvSpPr>
          <p:nvPr/>
        </p:nvSpPr>
        <p:spPr bwMode="auto">
          <a:xfrm>
            <a:off x="-298450" y="6296025"/>
            <a:ext cx="360363" cy="0"/>
          </a:xfrm>
          <a:prstGeom prst="line">
            <a:avLst/>
          </a:prstGeom>
          <a:noFill/>
          <a:ln w="76200">
            <a:solidFill>
              <a:schemeClr val="accent1"/>
            </a:solidFill>
            <a:round/>
            <a:headEnd/>
            <a:tailEnd type="triangle" w="med" len="med"/>
          </a:ln>
          <a:effectLst/>
        </p:spPr>
        <p:txBody>
          <a:bodyPr/>
          <a:lstStyle/>
          <a:p>
            <a:endParaRPr lang="fr-FR"/>
          </a:p>
        </p:txBody>
      </p:sp>
      <p:sp>
        <p:nvSpPr>
          <p:cNvPr id="43" name="Line 42"/>
          <p:cNvSpPr>
            <a:spLocks noChangeShapeType="1"/>
          </p:cNvSpPr>
          <p:nvPr/>
        </p:nvSpPr>
        <p:spPr bwMode="auto">
          <a:xfrm>
            <a:off x="-312738" y="6630988"/>
            <a:ext cx="360363" cy="0"/>
          </a:xfrm>
          <a:prstGeom prst="line">
            <a:avLst/>
          </a:prstGeom>
          <a:noFill/>
          <a:ln w="76200">
            <a:solidFill>
              <a:schemeClr val="accent1"/>
            </a:solidFill>
            <a:round/>
            <a:headEnd/>
            <a:tailEnd type="triangle" w="med" len="med"/>
          </a:ln>
          <a:effectLst/>
        </p:spPr>
        <p:txBody>
          <a:bodyPr/>
          <a:lstStyle/>
          <a:p>
            <a:endParaRPr lang="fr-FR"/>
          </a:p>
        </p:txBody>
      </p:sp>
      <p:sp>
        <p:nvSpPr>
          <p:cNvPr id="44" name="Line 43"/>
          <p:cNvSpPr>
            <a:spLocks noChangeShapeType="1"/>
          </p:cNvSpPr>
          <p:nvPr/>
        </p:nvSpPr>
        <p:spPr bwMode="auto">
          <a:xfrm>
            <a:off x="4572000" y="4724400"/>
            <a:ext cx="360363" cy="0"/>
          </a:xfrm>
          <a:prstGeom prst="line">
            <a:avLst/>
          </a:prstGeom>
          <a:noFill/>
          <a:ln w="76200">
            <a:solidFill>
              <a:schemeClr val="accent1"/>
            </a:solidFill>
            <a:round/>
            <a:headEnd/>
            <a:tailEnd type="triangle" w="med" len="med"/>
          </a:ln>
          <a:effectLst/>
        </p:spPr>
        <p:txBody>
          <a:bodyPr/>
          <a:lstStyle/>
          <a:p>
            <a:endParaRPr lang="fr-FR"/>
          </a:p>
        </p:txBody>
      </p:sp>
      <p:sp>
        <p:nvSpPr>
          <p:cNvPr id="45" name="Line 44"/>
          <p:cNvSpPr>
            <a:spLocks noChangeShapeType="1"/>
          </p:cNvSpPr>
          <p:nvPr/>
        </p:nvSpPr>
        <p:spPr bwMode="auto">
          <a:xfrm>
            <a:off x="-252413" y="486886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6" name="Line 45"/>
          <p:cNvSpPr>
            <a:spLocks noChangeShapeType="1"/>
          </p:cNvSpPr>
          <p:nvPr/>
        </p:nvSpPr>
        <p:spPr bwMode="auto">
          <a:xfrm>
            <a:off x="-252413" y="508476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7" name="Line 46"/>
          <p:cNvSpPr>
            <a:spLocks noChangeShapeType="1"/>
          </p:cNvSpPr>
          <p:nvPr/>
        </p:nvSpPr>
        <p:spPr bwMode="auto">
          <a:xfrm>
            <a:off x="-252413" y="4640263"/>
            <a:ext cx="360363" cy="0"/>
          </a:xfrm>
          <a:prstGeom prst="line">
            <a:avLst/>
          </a:prstGeom>
          <a:noFill/>
          <a:ln w="76200">
            <a:solidFill>
              <a:schemeClr val="folHlink"/>
            </a:solidFill>
            <a:round/>
            <a:headEnd/>
            <a:tailEnd type="triangle" w="med" len="med"/>
          </a:ln>
          <a:effectLst/>
        </p:spPr>
        <p:txBody>
          <a:bodyPr/>
          <a:lstStyle/>
          <a:p>
            <a:endParaRPr lang="fr-FR"/>
          </a:p>
        </p:txBody>
      </p:sp>
      <p:sp>
        <p:nvSpPr>
          <p:cNvPr id="48" name="Rectangle 47"/>
          <p:cNvSpPr>
            <a:spLocks noChangeArrowheads="1"/>
          </p:cNvSpPr>
          <p:nvPr/>
        </p:nvSpPr>
        <p:spPr bwMode="auto">
          <a:xfrm>
            <a:off x="4932363" y="2898775"/>
            <a:ext cx="4213225"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49" name="Rectangle 48"/>
          <p:cNvSpPr>
            <a:spLocks noChangeArrowheads="1"/>
          </p:cNvSpPr>
          <p:nvPr/>
        </p:nvSpPr>
        <p:spPr bwMode="auto">
          <a:xfrm>
            <a:off x="4937125" y="3141663"/>
            <a:ext cx="4213225"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50" name="Rectangle 49"/>
          <p:cNvSpPr>
            <a:spLocks noChangeArrowheads="1"/>
          </p:cNvSpPr>
          <p:nvPr/>
        </p:nvSpPr>
        <p:spPr bwMode="auto">
          <a:xfrm>
            <a:off x="4929188" y="4627563"/>
            <a:ext cx="4213225"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51" name="Rectangle 50"/>
          <p:cNvSpPr>
            <a:spLocks noChangeArrowheads="1"/>
          </p:cNvSpPr>
          <p:nvPr/>
        </p:nvSpPr>
        <p:spPr bwMode="auto">
          <a:xfrm>
            <a:off x="4919663" y="3382963"/>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2" name="Rectangle 51"/>
          <p:cNvSpPr>
            <a:spLocks noChangeArrowheads="1"/>
          </p:cNvSpPr>
          <p:nvPr/>
        </p:nvSpPr>
        <p:spPr bwMode="auto">
          <a:xfrm>
            <a:off x="4902200" y="4868863"/>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3" name="Rectangle 52"/>
          <p:cNvSpPr>
            <a:spLocks noChangeArrowheads="1"/>
          </p:cNvSpPr>
          <p:nvPr/>
        </p:nvSpPr>
        <p:spPr bwMode="auto">
          <a:xfrm>
            <a:off x="4897438" y="5097463"/>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4" name="Rectangle 53"/>
          <p:cNvSpPr>
            <a:spLocks noChangeArrowheads="1"/>
          </p:cNvSpPr>
          <p:nvPr/>
        </p:nvSpPr>
        <p:spPr bwMode="auto">
          <a:xfrm>
            <a:off x="4892675" y="908050"/>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5" name="Rectangle 54"/>
          <p:cNvSpPr>
            <a:spLocks noChangeArrowheads="1"/>
          </p:cNvSpPr>
          <p:nvPr/>
        </p:nvSpPr>
        <p:spPr bwMode="auto">
          <a:xfrm>
            <a:off x="4887913" y="1125538"/>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6" name="Rectangle 55"/>
          <p:cNvSpPr>
            <a:spLocks noChangeArrowheads="1"/>
          </p:cNvSpPr>
          <p:nvPr/>
        </p:nvSpPr>
        <p:spPr bwMode="auto">
          <a:xfrm>
            <a:off x="4883150" y="1381125"/>
            <a:ext cx="4213225"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7" name="Rectangle 56"/>
          <p:cNvSpPr>
            <a:spLocks noChangeArrowheads="1"/>
          </p:cNvSpPr>
          <p:nvPr/>
        </p:nvSpPr>
        <p:spPr bwMode="auto">
          <a:xfrm>
            <a:off x="34925" y="4737100"/>
            <a:ext cx="4681538" cy="217488"/>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8" name="Rectangle 57"/>
          <p:cNvSpPr>
            <a:spLocks noChangeArrowheads="1"/>
          </p:cNvSpPr>
          <p:nvPr/>
        </p:nvSpPr>
        <p:spPr bwMode="auto">
          <a:xfrm>
            <a:off x="34925" y="4941888"/>
            <a:ext cx="4681538" cy="217487"/>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59" name="Rectangle 58"/>
          <p:cNvSpPr>
            <a:spLocks noChangeArrowheads="1"/>
          </p:cNvSpPr>
          <p:nvPr/>
        </p:nvSpPr>
        <p:spPr bwMode="auto">
          <a:xfrm>
            <a:off x="34925" y="6165850"/>
            <a:ext cx="4681538" cy="217488"/>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60" name="Rectangle 59"/>
          <p:cNvSpPr>
            <a:spLocks noChangeArrowheads="1"/>
          </p:cNvSpPr>
          <p:nvPr/>
        </p:nvSpPr>
        <p:spPr bwMode="auto">
          <a:xfrm>
            <a:off x="34925" y="6550025"/>
            <a:ext cx="4681538" cy="217488"/>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61" name="Text Box 60"/>
          <p:cNvSpPr txBox="1">
            <a:spLocks noChangeArrowheads="1"/>
          </p:cNvSpPr>
          <p:nvPr/>
        </p:nvSpPr>
        <p:spPr bwMode="auto">
          <a:xfrm>
            <a:off x="4791075" y="5876925"/>
            <a:ext cx="4438650" cy="946150"/>
          </a:xfrm>
          <a:prstGeom prst="rect">
            <a:avLst/>
          </a:prstGeom>
          <a:noFill/>
          <a:ln w="9525">
            <a:noFill/>
            <a:miter lim="800000"/>
            <a:headEnd/>
            <a:tailEnd/>
          </a:ln>
          <a:effectLst/>
        </p:spPr>
        <p:txBody>
          <a:bodyPr>
            <a:spAutoFit/>
          </a:bodyPr>
          <a:lstStyle/>
          <a:p>
            <a:r>
              <a:rPr lang="fr-FR" sz="2000" b="1">
                <a:latin typeface="Times New Roman" pitchFamily="18" charset="0"/>
              </a:rPr>
              <a:t>Example of « SuperB specifics »</a:t>
            </a:r>
            <a:r>
              <a:rPr lang="fr-FR">
                <a:latin typeface="Times New Roman" pitchFamily="18" charset="0"/>
              </a:rPr>
              <a:t> </a:t>
            </a:r>
          </a:p>
          <a:p>
            <a:r>
              <a:rPr lang="fr-FR">
                <a:latin typeface="Times New Roman" pitchFamily="18" charset="0"/>
              </a:rPr>
              <a:t>       inclusive in addition to exclusive analyses</a:t>
            </a:r>
          </a:p>
          <a:p>
            <a:r>
              <a:rPr lang="fr-FR">
                <a:latin typeface="Times New Roman" pitchFamily="18" charset="0"/>
              </a:rPr>
              <a:t>       channels with </a:t>
            </a:r>
            <a:r>
              <a:rPr lang="fr-FR">
                <a:latin typeface="Symbol" pitchFamily="18" charset="2"/>
              </a:rPr>
              <a:t>p</a:t>
            </a:r>
            <a:r>
              <a:rPr lang="fr-FR" baseline="30000">
                <a:latin typeface="Symbol" pitchFamily="18" charset="2"/>
              </a:rPr>
              <a:t>0</a:t>
            </a:r>
            <a:r>
              <a:rPr lang="fr-FR">
                <a:latin typeface="Symbol" pitchFamily="18" charset="2"/>
              </a:rPr>
              <a:t>, g</a:t>
            </a:r>
            <a:r>
              <a:rPr lang="fr-FR">
                <a:latin typeface="Times New Roman" pitchFamily="18" charset="0"/>
              </a:rPr>
              <a:t>’s</a:t>
            </a:r>
            <a:r>
              <a:rPr lang="fr-FR">
                <a:latin typeface="Symbol" pitchFamily="18" charset="2"/>
              </a:rPr>
              <a:t>, n, </a:t>
            </a:r>
            <a:r>
              <a:rPr lang="fr-FR">
                <a:latin typeface="Times New Roman" pitchFamily="18" charset="0"/>
              </a:rPr>
              <a:t>many Ks…</a:t>
            </a:r>
          </a:p>
        </p:txBody>
      </p:sp>
      <p:sp>
        <p:nvSpPr>
          <p:cNvPr id="62" name="Line 61"/>
          <p:cNvSpPr>
            <a:spLocks noChangeShapeType="1"/>
          </p:cNvSpPr>
          <p:nvPr/>
        </p:nvSpPr>
        <p:spPr bwMode="auto">
          <a:xfrm>
            <a:off x="4827588" y="6380163"/>
            <a:ext cx="360362" cy="0"/>
          </a:xfrm>
          <a:prstGeom prst="line">
            <a:avLst/>
          </a:prstGeom>
          <a:noFill/>
          <a:ln w="76200">
            <a:solidFill>
              <a:schemeClr val="accent1"/>
            </a:solidFill>
            <a:round/>
            <a:headEnd/>
            <a:tailEnd type="triangle" w="med" len="med"/>
          </a:ln>
          <a:effectLst/>
        </p:spPr>
        <p:txBody>
          <a:bodyPr/>
          <a:lstStyle/>
          <a:p>
            <a:endParaRPr lang="fr-FR"/>
          </a:p>
        </p:txBody>
      </p:sp>
      <p:sp>
        <p:nvSpPr>
          <p:cNvPr id="63" name="Line 62"/>
          <p:cNvSpPr>
            <a:spLocks noChangeShapeType="1"/>
          </p:cNvSpPr>
          <p:nvPr/>
        </p:nvSpPr>
        <p:spPr bwMode="auto">
          <a:xfrm>
            <a:off x="4827588" y="6596063"/>
            <a:ext cx="360362" cy="0"/>
          </a:xfrm>
          <a:prstGeom prst="line">
            <a:avLst/>
          </a:prstGeom>
          <a:noFill/>
          <a:ln w="76200">
            <a:solidFill>
              <a:schemeClr val="folHlink"/>
            </a:solidFill>
            <a:round/>
            <a:headEnd/>
            <a:tailEnd type="triangle" w="med" len="med"/>
          </a:ln>
          <a:effectLst/>
        </p:spPr>
        <p:txBody>
          <a:bodyPr/>
          <a:lstStyle/>
          <a:p>
            <a:endParaRPr lang="fr-FR"/>
          </a:p>
        </p:txBody>
      </p:sp>
      <p:sp>
        <p:nvSpPr>
          <p:cNvPr id="64" name="Rectangle 63"/>
          <p:cNvSpPr>
            <a:spLocks noChangeArrowheads="1"/>
          </p:cNvSpPr>
          <p:nvPr/>
        </p:nvSpPr>
        <p:spPr bwMode="auto">
          <a:xfrm>
            <a:off x="5111750" y="6237288"/>
            <a:ext cx="4032250" cy="287337"/>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65" name="Rectangle 64"/>
          <p:cNvSpPr>
            <a:spLocks noChangeArrowheads="1"/>
          </p:cNvSpPr>
          <p:nvPr/>
        </p:nvSpPr>
        <p:spPr bwMode="auto">
          <a:xfrm>
            <a:off x="5043488" y="6524625"/>
            <a:ext cx="4100512" cy="333375"/>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66" name="Text Box 65"/>
          <p:cNvSpPr txBox="1">
            <a:spLocks noChangeArrowheads="1"/>
          </p:cNvSpPr>
          <p:nvPr/>
        </p:nvSpPr>
        <p:spPr bwMode="auto">
          <a:xfrm>
            <a:off x="4716463" y="31750"/>
            <a:ext cx="4251325" cy="376238"/>
          </a:xfrm>
          <a:prstGeom prst="rect">
            <a:avLst/>
          </a:prstGeom>
          <a:solidFill>
            <a:schemeClr val="bg1"/>
          </a:solidFill>
          <a:ln w="9525">
            <a:solidFill>
              <a:schemeClr val="tx1"/>
            </a:solidFill>
            <a:prstDash val="dash"/>
            <a:miter lim="800000"/>
            <a:headEnd/>
            <a:tailEnd/>
          </a:ln>
          <a:effectLst/>
        </p:spPr>
        <p:txBody>
          <a:bodyPr wrap="none">
            <a:spAutoFit/>
          </a:bodyPr>
          <a:lstStyle/>
          <a:p>
            <a:r>
              <a:rPr lang="fr-FR">
                <a:latin typeface="Times New Roman" pitchFamily="18" charset="0"/>
              </a:rPr>
              <a:t>Variety of measurements for any observable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27</a:t>
            </a:fld>
            <a:endParaRPr lang="en-US"/>
          </a:p>
        </p:txBody>
      </p:sp>
      <p:pic>
        <p:nvPicPr>
          <p:cNvPr id="5" name="Picture 4"/>
          <p:cNvPicPr>
            <a:picLocks noChangeAspect="1" noChangeArrowheads="1"/>
          </p:cNvPicPr>
          <p:nvPr/>
        </p:nvPicPr>
        <p:blipFill>
          <a:blip r:embed="rId2" cstate="print"/>
          <a:srcRect l="20396" t="21423" r="20105" b="54285"/>
          <a:stretch>
            <a:fillRect/>
          </a:stretch>
        </p:blipFill>
        <p:spPr bwMode="auto">
          <a:xfrm>
            <a:off x="395288" y="4156472"/>
            <a:ext cx="3889375" cy="22479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l="29167" t="39809" r="28392" b="25061"/>
          <a:stretch>
            <a:fillRect/>
          </a:stretch>
        </p:blipFill>
        <p:spPr bwMode="auto">
          <a:xfrm>
            <a:off x="5327650" y="3502025"/>
            <a:ext cx="2703513" cy="3168650"/>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500563" y="476250"/>
            <a:ext cx="4394200" cy="1763713"/>
          </a:xfrm>
          <a:prstGeom prst="rect">
            <a:avLst/>
          </a:prstGeom>
          <a:noFill/>
          <a:ln w="9525">
            <a:noFill/>
            <a:miter lim="800000"/>
            <a:headEnd/>
            <a:tailEnd/>
          </a:ln>
          <a:effectLst/>
        </p:spPr>
      </p:pic>
      <p:pic>
        <p:nvPicPr>
          <p:cNvPr id="8" name="Picture 7"/>
          <p:cNvPicPr>
            <a:picLocks noChangeAspect="1" noChangeArrowheads="1"/>
          </p:cNvPicPr>
          <p:nvPr/>
        </p:nvPicPr>
        <p:blipFill>
          <a:blip r:embed="rId5" cstate="print"/>
          <a:srcRect l="37463" t="62854" r="37743" b="19380"/>
          <a:stretch>
            <a:fillRect/>
          </a:stretch>
        </p:blipFill>
        <p:spPr bwMode="auto">
          <a:xfrm>
            <a:off x="1042988" y="476250"/>
            <a:ext cx="2252662" cy="2544763"/>
          </a:xfrm>
          <a:prstGeom prst="rect">
            <a:avLst/>
          </a:prstGeom>
          <a:noFill/>
          <a:ln w="9525">
            <a:noFill/>
            <a:miter lim="800000"/>
            <a:headEnd/>
            <a:tailEnd/>
          </a:ln>
          <a:effectLst/>
        </p:spPr>
      </p:pic>
      <p:sp>
        <p:nvSpPr>
          <p:cNvPr id="9" name="Rectangle 8"/>
          <p:cNvSpPr>
            <a:spLocks noChangeArrowheads="1"/>
          </p:cNvSpPr>
          <p:nvPr/>
        </p:nvSpPr>
        <p:spPr bwMode="auto">
          <a:xfrm>
            <a:off x="401638" y="5975747"/>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0" name="Rectangle 9"/>
          <p:cNvSpPr>
            <a:spLocks noChangeArrowheads="1"/>
          </p:cNvSpPr>
          <p:nvPr/>
        </p:nvSpPr>
        <p:spPr bwMode="auto">
          <a:xfrm>
            <a:off x="409575" y="5380434"/>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1" name="Rectangle 10"/>
          <p:cNvSpPr>
            <a:spLocks noChangeArrowheads="1"/>
          </p:cNvSpPr>
          <p:nvPr/>
        </p:nvSpPr>
        <p:spPr bwMode="auto">
          <a:xfrm>
            <a:off x="409575" y="5164534"/>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2" name="Rectangle 11"/>
          <p:cNvSpPr>
            <a:spLocks noChangeArrowheads="1"/>
          </p:cNvSpPr>
          <p:nvPr/>
        </p:nvSpPr>
        <p:spPr bwMode="auto">
          <a:xfrm>
            <a:off x="395288" y="4804172"/>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3" name="Rectangle 12"/>
          <p:cNvSpPr>
            <a:spLocks noChangeArrowheads="1"/>
          </p:cNvSpPr>
          <p:nvPr/>
        </p:nvSpPr>
        <p:spPr bwMode="auto">
          <a:xfrm>
            <a:off x="390525" y="4381897"/>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4" name="Rectangle 13"/>
          <p:cNvSpPr>
            <a:spLocks noChangeArrowheads="1"/>
          </p:cNvSpPr>
          <p:nvPr/>
        </p:nvSpPr>
        <p:spPr bwMode="auto">
          <a:xfrm>
            <a:off x="385763" y="4594622"/>
            <a:ext cx="3600450" cy="190500"/>
          </a:xfrm>
          <a:prstGeom prst="rect">
            <a:avLst/>
          </a:prstGeom>
          <a:solidFill>
            <a:srgbClr val="FF3300">
              <a:alpha val="60001"/>
            </a:srgbClr>
          </a:solidFill>
          <a:ln w="9525">
            <a:solidFill>
              <a:srgbClr val="FF3300"/>
            </a:solidFill>
            <a:miter lim="800000"/>
            <a:headEnd/>
            <a:tailEnd/>
          </a:ln>
          <a:effectLst/>
        </p:spPr>
        <p:txBody>
          <a:bodyPr wrap="none" anchor="ctr"/>
          <a:lstStyle/>
          <a:p>
            <a:endParaRPr lang="fr-FR"/>
          </a:p>
        </p:txBody>
      </p:sp>
      <p:sp>
        <p:nvSpPr>
          <p:cNvPr id="15" name="Rectangle 14"/>
          <p:cNvSpPr>
            <a:spLocks noChangeArrowheads="1"/>
          </p:cNvSpPr>
          <p:nvPr/>
        </p:nvSpPr>
        <p:spPr bwMode="auto">
          <a:xfrm>
            <a:off x="4610100" y="755650"/>
            <a:ext cx="4090988" cy="212725"/>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6" name="Rectangle 15"/>
          <p:cNvSpPr>
            <a:spLocks noChangeArrowheads="1"/>
          </p:cNvSpPr>
          <p:nvPr/>
        </p:nvSpPr>
        <p:spPr bwMode="auto">
          <a:xfrm>
            <a:off x="4597400" y="955675"/>
            <a:ext cx="4090988" cy="212725"/>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7" name="Rectangle 16"/>
          <p:cNvSpPr>
            <a:spLocks noChangeArrowheads="1"/>
          </p:cNvSpPr>
          <p:nvPr/>
        </p:nvSpPr>
        <p:spPr bwMode="auto">
          <a:xfrm>
            <a:off x="5386388" y="3733800"/>
            <a:ext cx="2533650" cy="128588"/>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8" name="Rectangle 17"/>
          <p:cNvSpPr>
            <a:spLocks noChangeArrowheads="1"/>
          </p:cNvSpPr>
          <p:nvPr/>
        </p:nvSpPr>
        <p:spPr bwMode="auto">
          <a:xfrm>
            <a:off x="5399088" y="4870450"/>
            <a:ext cx="2533650"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19" name="Rectangle 18"/>
          <p:cNvSpPr>
            <a:spLocks noChangeArrowheads="1"/>
          </p:cNvSpPr>
          <p:nvPr/>
        </p:nvSpPr>
        <p:spPr bwMode="auto">
          <a:xfrm>
            <a:off x="5402263" y="5086350"/>
            <a:ext cx="2533650"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0" name="Rectangle 19"/>
          <p:cNvSpPr>
            <a:spLocks noChangeArrowheads="1"/>
          </p:cNvSpPr>
          <p:nvPr/>
        </p:nvSpPr>
        <p:spPr bwMode="auto">
          <a:xfrm>
            <a:off x="5405438" y="6021388"/>
            <a:ext cx="2533650"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1" name="Rectangle 20"/>
          <p:cNvSpPr>
            <a:spLocks noChangeArrowheads="1"/>
          </p:cNvSpPr>
          <p:nvPr/>
        </p:nvSpPr>
        <p:spPr bwMode="auto">
          <a:xfrm>
            <a:off x="5408613" y="6238875"/>
            <a:ext cx="2533650"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2" name="Rectangle 21"/>
          <p:cNvSpPr>
            <a:spLocks noChangeArrowheads="1"/>
          </p:cNvSpPr>
          <p:nvPr/>
        </p:nvSpPr>
        <p:spPr bwMode="auto">
          <a:xfrm>
            <a:off x="5399088" y="6454775"/>
            <a:ext cx="2533650" cy="215900"/>
          </a:xfrm>
          <a:prstGeom prst="rect">
            <a:avLst/>
          </a:prstGeom>
          <a:solidFill>
            <a:srgbClr val="FF3300">
              <a:alpha val="30000"/>
            </a:srgbClr>
          </a:solidFill>
          <a:ln w="9525">
            <a:solidFill>
              <a:srgbClr val="FF3300"/>
            </a:solidFill>
            <a:miter lim="800000"/>
            <a:headEnd/>
            <a:tailEnd/>
          </a:ln>
          <a:effectLst/>
        </p:spPr>
        <p:txBody>
          <a:bodyPr wrap="none" anchor="ctr"/>
          <a:lstStyle/>
          <a:p>
            <a:endParaRPr lang="fr-FR"/>
          </a:p>
        </p:txBody>
      </p:sp>
      <p:sp>
        <p:nvSpPr>
          <p:cNvPr id="23" name="Rectangle 22"/>
          <p:cNvSpPr>
            <a:spLocks noChangeArrowheads="1"/>
          </p:cNvSpPr>
          <p:nvPr/>
        </p:nvSpPr>
        <p:spPr bwMode="auto">
          <a:xfrm>
            <a:off x="755650" y="260350"/>
            <a:ext cx="2808288" cy="2808288"/>
          </a:xfrm>
          <a:prstGeom prst="rect">
            <a:avLst/>
          </a:prstGeom>
          <a:noFill/>
          <a:ln w="57150">
            <a:solidFill>
              <a:srgbClr val="00FF00"/>
            </a:solidFill>
            <a:miter lim="800000"/>
            <a:headEnd/>
            <a:tailEnd/>
          </a:ln>
          <a:effectLst/>
        </p:spPr>
        <p:txBody>
          <a:bodyPr wrap="none" anchor="ctr"/>
          <a:lstStyle/>
          <a:p>
            <a:endParaRPr lang="fr-FR"/>
          </a:p>
        </p:txBody>
      </p:sp>
      <p:sp>
        <p:nvSpPr>
          <p:cNvPr id="24" name="Text Box 23"/>
          <p:cNvSpPr txBox="1">
            <a:spLocks noChangeArrowheads="1"/>
          </p:cNvSpPr>
          <p:nvPr/>
        </p:nvSpPr>
        <p:spPr bwMode="auto">
          <a:xfrm>
            <a:off x="827088" y="61913"/>
            <a:ext cx="2728912" cy="366712"/>
          </a:xfrm>
          <a:prstGeom prst="rect">
            <a:avLst/>
          </a:prstGeom>
          <a:solidFill>
            <a:schemeClr val="bg1"/>
          </a:solidFill>
          <a:ln w="9525">
            <a:noFill/>
            <a:miter lim="800000"/>
            <a:headEnd/>
            <a:tailEnd/>
          </a:ln>
          <a:effectLst/>
        </p:spPr>
        <p:txBody>
          <a:bodyPr wrap="none">
            <a:spAutoFit/>
          </a:bodyPr>
          <a:lstStyle/>
          <a:p>
            <a:r>
              <a:rPr lang="en-US">
                <a:latin typeface="Symbol" pitchFamily="18" charset="2"/>
              </a:rPr>
              <a:t>t</a:t>
            </a:r>
            <a:r>
              <a:rPr lang="en-US">
                <a:latin typeface="Times New Roman" pitchFamily="18" charset="0"/>
              </a:rPr>
              <a:t> physics </a:t>
            </a:r>
            <a:r>
              <a:rPr lang="en-US">
                <a:effectLst>
                  <a:outerShdw blurRad="38100" dist="38100" dir="2700000" algn="tl">
                    <a:srgbClr val="C0C0C0"/>
                  </a:outerShdw>
                </a:effectLst>
                <a:latin typeface="Times New Roman" pitchFamily="18" charset="0"/>
              </a:rPr>
              <a:t>(polarized beams)</a:t>
            </a:r>
            <a:endParaRPr lang="fr-FR">
              <a:effectLst>
                <a:outerShdw blurRad="38100" dist="38100" dir="2700000" algn="tl">
                  <a:srgbClr val="C0C0C0"/>
                </a:outerShdw>
              </a:effectLst>
              <a:latin typeface="Times New Roman" pitchFamily="18" charset="0"/>
            </a:endParaRPr>
          </a:p>
        </p:txBody>
      </p:sp>
      <p:sp>
        <p:nvSpPr>
          <p:cNvPr id="25" name="Rectangle 24"/>
          <p:cNvSpPr>
            <a:spLocks noChangeArrowheads="1"/>
          </p:cNvSpPr>
          <p:nvPr/>
        </p:nvSpPr>
        <p:spPr bwMode="auto">
          <a:xfrm>
            <a:off x="250825" y="3883422"/>
            <a:ext cx="4176713" cy="2520950"/>
          </a:xfrm>
          <a:prstGeom prst="rect">
            <a:avLst/>
          </a:prstGeom>
          <a:noFill/>
          <a:ln w="57150">
            <a:solidFill>
              <a:schemeClr val="accent2"/>
            </a:solidFill>
            <a:miter lim="800000"/>
            <a:headEnd/>
            <a:tailEnd/>
          </a:ln>
          <a:effectLst/>
        </p:spPr>
        <p:txBody>
          <a:bodyPr wrap="none" anchor="ctr"/>
          <a:lstStyle/>
          <a:p>
            <a:endParaRPr lang="fr-FR"/>
          </a:p>
        </p:txBody>
      </p:sp>
      <p:sp>
        <p:nvSpPr>
          <p:cNvPr id="26" name="Text Box 25"/>
          <p:cNvSpPr txBox="1">
            <a:spLocks noChangeArrowheads="1"/>
          </p:cNvSpPr>
          <p:nvPr/>
        </p:nvSpPr>
        <p:spPr bwMode="auto">
          <a:xfrm>
            <a:off x="1600200" y="3672284"/>
            <a:ext cx="1243013" cy="376238"/>
          </a:xfrm>
          <a:prstGeom prst="rect">
            <a:avLst/>
          </a:prstGeom>
          <a:solidFill>
            <a:schemeClr val="bg1"/>
          </a:solidFill>
          <a:ln w="9525">
            <a:solidFill>
              <a:schemeClr val="bg1"/>
            </a:solidFill>
            <a:miter lim="800000"/>
            <a:headEnd/>
            <a:tailEnd/>
          </a:ln>
          <a:effectLst/>
        </p:spPr>
        <p:txBody>
          <a:bodyPr wrap="none">
            <a:spAutoFit/>
          </a:bodyPr>
          <a:lstStyle/>
          <a:p>
            <a:r>
              <a:rPr lang="en-US">
                <a:latin typeface="Times New Roman" pitchFamily="18" charset="0"/>
              </a:rPr>
              <a:t>B</a:t>
            </a:r>
            <a:r>
              <a:rPr lang="en-US" baseline="-25000">
                <a:latin typeface="Times New Roman" pitchFamily="18" charset="0"/>
              </a:rPr>
              <a:t>s</a:t>
            </a:r>
            <a:r>
              <a:rPr lang="en-US">
                <a:latin typeface="Times New Roman" pitchFamily="18" charset="0"/>
              </a:rPr>
              <a:t> at Y(5S)</a:t>
            </a:r>
            <a:endParaRPr lang="fr-FR">
              <a:latin typeface="Times New Roman" pitchFamily="18" charset="0"/>
            </a:endParaRPr>
          </a:p>
        </p:txBody>
      </p:sp>
      <p:sp>
        <p:nvSpPr>
          <p:cNvPr id="27" name="Rectangle 26"/>
          <p:cNvSpPr>
            <a:spLocks noChangeArrowheads="1"/>
          </p:cNvSpPr>
          <p:nvPr/>
        </p:nvSpPr>
        <p:spPr bwMode="auto">
          <a:xfrm>
            <a:off x="4356100" y="260350"/>
            <a:ext cx="4608513" cy="3097213"/>
          </a:xfrm>
          <a:prstGeom prst="rect">
            <a:avLst/>
          </a:prstGeom>
          <a:noFill/>
          <a:ln w="57150">
            <a:solidFill>
              <a:schemeClr val="tx1"/>
            </a:solidFill>
            <a:miter lim="800000"/>
            <a:headEnd/>
            <a:tailEnd/>
          </a:ln>
          <a:effectLst/>
        </p:spPr>
        <p:txBody>
          <a:bodyPr wrap="none" anchor="ctr"/>
          <a:lstStyle/>
          <a:p>
            <a:pPr algn="ctr"/>
            <a:endParaRPr lang="fr-FR">
              <a:latin typeface="Times New Roman" pitchFamily="18" charset="0"/>
            </a:endParaRPr>
          </a:p>
        </p:txBody>
      </p:sp>
      <p:sp>
        <p:nvSpPr>
          <p:cNvPr id="28" name="Rectangle 27"/>
          <p:cNvSpPr>
            <a:spLocks noChangeArrowheads="1"/>
          </p:cNvSpPr>
          <p:nvPr/>
        </p:nvSpPr>
        <p:spPr bwMode="auto">
          <a:xfrm>
            <a:off x="5254625" y="3370263"/>
            <a:ext cx="2952750" cy="3457575"/>
          </a:xfrm>
          <a:prstGeom prst="rect">
            <a:avLst/>
          </a:prstGeom>
          <a:noFill/>
          <a:ln w="57150">
            <a:solidFill>
              <a:schemeClr val="tx1"/>
            </a:solidFill>
            <a:miter lim="800000"/>
            <a:headEnd/>
            <a:tailEnd/>
          </a:ln>
          <a:effectLst/>
        </p:spPr>
        <p:txBody>
          <a:bodyPr wrap="none" anchor="ctr"/>
          <a:lstStyle/>
          <a:p>
            <a:endParaRPr lang="fr-FR"/>
          </a:p>
        </p:txBody>
      </p:sp>
      <p:pic>
        <p:nvPicPr>
          <p:cNvPr id="29" name="Picture 28"/>
          <p:cNvPicPr>
            <a:picLocks noChangeAspect="1" noChangeArrowheads="1"/>
          </p:cNvPicPr>
          <p:nvPr/>
        </p:nvPicPr>
        <p:blipFill>
          <a:blip r:embed="rId6" cstate="print"/>
          <a:srcRect t="19324" r="48311" b="27400"/>
          <a:stretch>
            <a:fillRect/>
          </a:stretch>
        </p:blipFill>
        <p:spPr bwMode="auto">
          <a:xfrm>
            <a:off x="4427538" y="2195513"/>
            <a:ext cx="1584325" cy="1152525"/>
          </a:xfrm>
          <a:prstGeom prst="rect">
            <a:avLst/>
          </a:prstGeom>
          <a:noFill/>
          <a:ln w="9525">
            <a:noFill/>
            <a:miter lim="800000"/>
            <a:headEnd/>
            <a:tailEnd/>
          </a:ln>
          <a:effectLst/>
        </p:spPr>
      </p:pic>
      <p:pic>
        <p:nvPicPr>
          <p:cNvPr id="30" name="Picture 29"/>
          <p:cNvPicPr>
            <a:picLocks noChangeAspect="1" noChangeArrowheads="1"/>
          </p:cNvPicPr>
          <p:nvPr/>
        </p:nvPicPr>
        <p:blipFill>
          <a:blip r:embed="rId6" cstate="print"/>
          <a:srcRect l="51689" t="18150" r="24797" b="27400"/>
          <a:stretch>
            <a:fillRect/>
          </a:stretch>
        </p:blipFill>
        <p:spPr bwMode="auto">
          <a:xfrm>
            <a:off x="7812088" y="2133600"/>
            <a:ext cx="720725" cy="1177925"/>
          </a:xfrm>
          <a:prstGeom prst="rect">
            <a:avLst/>
          </a:prstGeom>
          <a:noFill/>
          <a:ln w="9525">
            <a:noFill/>
            <a:miter lim="800000"/>
            <a:headEnd/>
            <a:tailEnd/>
          </a:ln>
          <a:effectLst/>
        </p:spPr>
      </p:pic>
      <p:sp>
        <p:nvSpPr>
          <p:cNvPr id="31" name="Line 30"/>
          <p:cNvSpPr>
            <a:spLocks noChangeShapeType="1"/>
          </p:cNvSpPr>
          <p:nvPr/>
        </p:nvSpPr>
        <p:spPr bwMode="auto">
          <a:xfrm>
            <a:off x="5292725" y="3357563"/>
            <a:ext cx="2879725" cy="0"/>
          </a:xfrm>
          <a:prstGeom prst="line">
            <a:avLst/>
          </a:prstGeom>
          <a:noFill/>
          <a:ln w="76200">
            <a:solidFill>
              <a:schemeClr val="bg1"/>
            </a:solidFill>
            <a:round/>
            <a:headEnd/>
            <a:tailEnd/>
          </a:ln>
          <a:effectLst/>
        </p:spPr>
        <p:txBody>
          <a:bodyPr/>
          <a:lstStyle/>
          <a:p>
            <a:endParaRPr lang="fr-FR"/>
          </a:p>
        </p:txBody>
      </p:sp>
      <p:sp>
        <p:nvSpPr>
          <p:cNvPr id="32" name="Text Box 31"/>
          <p:cNvSpPr txBox="1">
            <a:spLocks noChangeArrowheads="1"/>
          </p:cNvSpPr>
          <p:nvPr/>
        </p:nvSpPr>
        <p:spPr bwMode="auto">
          <a:xfrm>
            <a:off x="5245100" y="38100"/>
            <a:ext cx="2940050" cy="366713"/>
          </a:xfrm>
          <a:prstGeom prst="rect">
            <a:avLst/>
          </a:prstGeom>
          <a:solidFill>
            <a:schemeClr val="bg1"/>
          </a:solidFill>
          <a:ln w="9525">
            <a:noFill/>
            <a:miter lim="800000"/>
            <a:headEnd/>
            <a:tailEnd/>
          </a:ln>
          <a:effectLst/>
        </p:spPr>
        <p:txBody>
          <a:bodyPr wrap="none">
            <a:spAutoFit/>
          </a:bodyPr>
          <a:lstStyle/>
          <a:p>
            <a:r>
              <a:rPr lang="en-US">
                <a:latin typeface="Times New Roman" pitchFamily="18" charset="0"/>
              </a:rPr>
              <a:t>Charm at Y(4S) </a:t>
            </a:r>
            <a:r>
              <a:rPr lang="en-US">
                <a:effectLst>
                  <a:outerShdw blurRad="38100" dist="38100" dir="2700000" algn="tl">
                    <a:srgbClr val="C0C0C0"/>
                  </a:outerShdw>
                </a:effectLst>
                <a:latin typeface="Times New Roman" pitchFamily="18" charset="0"/>
              </a:rPr>
              <a:t>and threshold</a:t>
            </a:r>
            <a:endParaRPr lang="fr-FR">
              <a:effectLst>
                <a:outerShdw blurRad="38100" dist="38100" dir="2700000" algn="tl">
                  <a:srgbClr val="C0C0C0"/>
                </a:outerShdw>
              </a:effectLst>
              <a:latin typeface="Times New Roman" pitchFamily="18" charset="0"/>
            </a:endParaRPr>
          </a:p>
        </p:txBody>
      </p:sp>
      <p:sp>
        <p:nvSpPr>
          <p:cNvPr id="33" name="Rectangle 32"/>
          <p:cNvSpPr>
            <a:spLocks noChangeArrowheads="1"/>
          </p:cNvSpPr>
          <p:nvPr/>
        </p:nvSpPr>
        <p:spPr bwMode="auto">
          <a:xfrm>
            <a:off x="755650" y="1484313"/>
            <a:ext cx="2736850" cy="215900"/>
          </a:xfrm>
          <a:prstGeom prst="rect">
            <a:avLst/>
          </a:prstGeom>
          <a:solidFill>
            <a:srgbClr val="FF3300">
              <a:alpha val="17999"/>
            </a:srgbClr>
          </a:solidFill>
          <a:ln w="9525">
            <a:solidFill>
              <a:srgbClr val="FF3300"/>
            </a:solidFill>
            <a:miter lim="800000"/>
            <a:headEnd/>
            <a:tailEnd/>
          </a:ln>
          <a:effectLst/>
        </p:spPr>
        <p:txBody>
          <a:bodyPr wrap="none" anchor="ctr"/>
          <a:lstStyle/>
          <a:p>
            <a:endParaRPr lang="fr-FR"/>
          </a:p>
        </p:txBody>
      </p:sp>
      <p:sp>
        <p:nvSpPr>
          <p:cNvPr id="34" name="Text Box 33"/>
          <p:cNvSpPr txBox="1">
            <a:spLocks noChangeArrowheads="1"/>
          </p:cNvSpPr>
          <p:nvPr/>
        </p:nvSpPr>
        <p:spPr bwMode="auto">
          <a:xfrm rot="19590289">
            <a:off x="6230938" y="2492375"/>
            <a:ext cx="1365250" cy="517525"/>
          </a:xfrm>
          <a:prstGeom prst="rect">
            <a:avLst/>
          </a:prstGeom>
          <a:solidFill>
            <a:srgbClr val="FFFF00">
              <a:alpha val="39999"/>
            </a:srgbClr>
          </a:solidFill>
          <a:ln w="9525">
            <a:noFill/>
            <a:miter lim="800000"/>
            <a:headEnd/>
            <a:tailEnd/>
          </a:ln>
          <a:effectLst/>
        </p:spPr>
        <p:txBody>
          <a:bodyPr>
            <a:spAutoFit/>
          </a:bodyPr>
          <a:lstStyle/>
          <a:p>
            <a:r>
              <a:rPr lang="fr-FR" sz="1400" b="1" i="1">
                <a:latin typeface="Times New Roman" pitchFamily="18" charset="0"/>
              </a:rPr>
              <a:t>To be evaluated </a:t>
            </a:r>
          </a:p>
          <a:p>
            <a:r>
              <a:rPr lang="fr-FR" sz="1400" b="1" i="1">
                <a:latin typeface="Times New Roman" pitchFamily="18" charset="0"/>
              </a:rPr>
              <a:t>    at LHCb</a:t>
            </a:r>
          </a:p>
        </p:txBody>
      </p:sp>
      <p:sp>
        <p:nvSpPr>
          <p:cNvPr id="35" name="Text Box 34"/>
          <p:cNvSpPr txBox="1">
            <a:spLocks noChangeArrowheads="1"/>
          </p:cNvSpPr>
          <p:nvPr/>
        </p:nvSpPr>
        <p:spPr bwMode="auto">
          <a:xfrm>
            <a:off x="900113" y="6548834"/>
            <a:ext cx="2814637" cy="336550"/>
          </a:xfrm>
          <a:prstGeom prst="rect">
            <a:avLst/>
          </a:prstGeom>
          <a:solidFill>
            <a:srgbClr val="FCFCA2"/>
          </a:solidFill>
          <a:ln w="9525">
            <a:noFill/>
            <a:miter lim="800000"/>
            <a:headEnd/>
            <a:tailEnd/>
          </a:ln>
          <a:effectLst/>
        </p:spPr>
        <p:txBody>
          <a:bodyPr wrap="none">
            <a:spAutoFit/>
          </a:bodyPr>
          <a:lstStyle/>
          <a:p>
            <a:r>
              <a:rPr lang="fr-FR" sz="1600">
                <a:latin typeface="Times New Roman" pitchFamily="18" charset="0"/>
              </a:rPr>
              <a:t>Bs : Definitively better at LHCb</a:t>
            </a:r>
          </a:p>
        </p:txBody>
      </p:sp>
      <p:sp>
        <p:nvSpPr>
          <p:cNvPr id="36" name="Rectangle 35"/>
          <p:cNvSpPr>
            <a:spLocks noChangeArrowheads="1"/>
          </p:cNvSpPr>
          <p:nvPr/>
        </p:nvSpPr>
        <p:spPr bwMode="auto">
          <a:xfrm>
            <a:off x="827088" y="836613"/>
            <a:ext cx="2665412" cy="288925"/>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37" name="Rectangle 36"/>
          <p:cNvSpPr>
            <a:spLocks noChangeArrowheads="1"/>
          </p:cNvSpPr>
          <p:nvPr/>
        </p:nvSpPr>
        <p:spPr bwMode="auto">
          <a:xfrm>
            <a:off x="755650" y="2060575"/>
            <a:ext cx="2665413" cy="288925"/>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38" name="Rectangle 37"/>
          <p:cNvSpPr>
            <a:spLocks noChangeArrowheads="1"/>
          </p:cNvSpPr>
          <p:nvPr/>
        </p:nvSpPr>
        <p:spPr bwMode="auto">
          <a:xfrm>
            <a:off x="754063" y="2349500"/>
            <a:ext cx="2665412" cy="288925"/>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39" name="Rectangle 38"/>
          <p:cNvSpPr>
            <a:spLocks noChangeArrowheads="1"/>
          </p:cNvSpPr>
          <p:nvPr/>
        </p:nvSpPr>
        <p:spPr bwMode="auto">
          <a:xfrm>
            <a:off x="395288" y="5756672"/>
            <a:ext cx="3671887"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40" name="Rectangle 39"/>
          <p:cNvSpPr>
            <a:spLocks noChangeArrowheads="1"/>
          </p:cNvSpPr>
          <p:nvPr/>
        </p:nvSpPr>
        <p:spPr bwMode="auto">
          <a:xfrm>
            <a:off x="395288" y="6188472"/>
            <a:ext cx="3671887" cy="215900"/>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41" name="Rectangle 40"/>
          <p:cNvSpPr/>
          <p:nvPr/>
        </p:nvSpPr>
        <p:spPr>
          <a:xfrm>
            <a:off x="323528" y="2998693"/>
            <a:ext cx="3865225" cy="646331"/>
          </a:xfrm>
          <a:prstGeom prst="rect">
            <a:avLst/>
          </a:prstGeom>
          <a:solidFill>
            <a:schemeClr val="accent5"/>
          </a:solidFill>
          <a:ln>
            <a:solidFill>
              <a:schemeClr val="accent3"/>
            </a:solidFill>
          </a:ln>
        </p:spPr>
        <p:txBody>
          <a:bodyPr wrap="none">
            <a:spAutoFit/>
          </a:bodyPr>
          <a:lstStyle/>
          <a:p>
            <a:pPr algn="ctr"/>
            <a:r>
              <a:rPr lang="en-US" dirty="0" smtClean="0">
                <a:solidFill>
                  <a:srgbClr val="FF0000"/>
                </a:solidFill>
              </a:rPr>
              <a:t>See Alberto Maria Jose </a:t>
            </a:r>
            <a:r>
              <a:rPr lang="en-US" dirty="0" err="1" smtClean="0">
                <a:solidFill>
                  <a:srgbClr val="FF0000"/>
                </a:solidFill>
              </a:rPr>
              <a:t>Herrero</a:t>
            </a:r>
            <a:r>
              <a:rPr lang="en-US" dirty="0" smtClean="0">
                <a:solidFill>
                  <a:srgbClr val="FF0000"/>
                </a:solidFill>
              </a:rPr>
              <a:t> and</a:t>
            </a:r>
          </a:p>
          <a:p>
            <a:pPr algn="ctr"/>
            <a:r>
              <a:rPr lang="en-US" dirty="0" smtClean="0">
                <a:solidFill>
                  <a:srgbClr val="FF0000"/>
                </a:solidFill>
              </a:rPr>
              <a:t>Jorge Vidal talks</a:t>
            </a:r>
            <a:endParaRPr lang="fr-FR" dirty="0"/>
          </a:p>
        </p:txBody>
      </p:sp>
      <p:sp>
        <p:nvSpPr>
          <p:cNvPr id="42" name="Rectangle 41"/>
          <p:cNvSpPr/>
          <p:nvPr/>
        </p:nvSpPr>
        <p:spPr>
          <a:xfrm rot="5400000">
            <a:off x="7292518" y="4812938"/>
            <a:ext cx="2993192" cy="369332"/>
          </a:xfrm>
          <a:prstGeom prst="rect">
            <a:avLst/>
          </a:prstGeom>
          <a:solidFill>
            <a:schemeClr val="accent5"/>
          </a:solidFill>
          <a:ln>
            <a:solidFill>
              <a:schemeClr val="accent3"/>
            </a:solidFill>
          </a:ln>
        </p:spPr>
        <p:txBody>
          <a:bodyPr wrap="none">
            <a:spAutoFit/>
          </a:bodyPr>
          <a:lstStyle/>
          <a:p>
            <a:r>
              <a:rPr lang="en-US" dirty="0" smtClean="0">
                <a:solidFill>
                  <a:srgbClr val="FF0000"/>
                </a:solidFill>
              </a:rPr>
              <a:t>See Alberto Nicola </a:t>
            </a:r>
            <a:r>
              <a:rPr lang="en-US" dirty="0" err="1" smtClean="0">
                <a:solidFill>
                  <a:srgbClr val="FF0000"/>
                </a:solidFill>
              </a:rPr>
              <a:t>Neri</a:t>
            </a:r>
            <a:r>
              <a:rPr lang="en-US" dirty="0" smtClean="0">
                <a:solidFill>
                  <a:srgbClr val="FF0000"/>
                </a:solidFill>
              </a:rPr>
              <a:t> talk</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28</a:t>
            </a:fld>
            <a:endParaRPr lang="en-US"/>
          </a:p>
        </p:txBody>
      </p:sp>
      <p:pic>
        <p:nvPicPr>
          <p:cNvPr id="5" name="Picture 4"/>
          <p:cNvPicPr>
            <a:picLocks noChangeAspect="1" noChangeArrowheads="1"/>
          </p:cNvPicPr>
          <p:nvPr/>
        </p:nvPicPr>
        <p:blipFill>
          <a:blip r:embed="rId2" cstate="print"/>
          <a:srcRect/>
          <a:stretch>
            <a:fillRect/>
          </a:stretch>
        </p:blipFill>
        <p:spPr bwMode="auto">
          <a:xfrm>
            <a:off x="323850" y="1628775"/>
            <a:ext cx="8640763" cy="2628900"/>
          </a:xfrm>
          <a:prstGeom prst="rect">
            <a:avLst/>
          </a:prstGeom>
          <a:noFill/>
          <a:ln w="9525">
            <a:noFill/>
            <a:miter lim="800000"/>
            <a:headEnd/>
            <a:tailEnd/>
          </a:ln>
          <a:effectLst/>
        </p:spPr>
      </p:pic>
      <p:sp>
        <p:nvSpPr>
          <p:cNvPr id="6" name="Text Box 5"/>
          <p:cNvSpPr txBox="1">
            <a:spLocks noChangeArrowheads="1"/>
          </p:cNvSpPr>
          <p:nvPr/>
        </p:nvSpPr>
        <p:spPr bwMode="auto">
          <a:xfrm>
            <a:off x="5429250" y="2443163"/>
            <a:ext cx="228600" cy="366712"/>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7" name="Text Box 6"/>
          <p:cNvSpPr txBox="1">
            <a:spLocks noChangeArrowheads="1"/>
          </p:cNvSpPr>
          <p:nvPr/>
        </p:nvSpPr>
        <p:spPr bwMode="auto">
          <a:xfrm>
            <a:off x="7867650" y="3571875"/>
            <a:ext cx="228600" cy="366713"/>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8" name="Text Box 7"/>
          <p:cNvSpPr txBox="1">
            <a:spLocks noChangeArrowheads="1"/>
          </p:cNvSpPr>
          <p:nvPr/>
        </p:nvSpPr>
        <p:spPr bwMode="auto">
          <a:xfrm>
            <a:off x="3905250" y="3662363"/>
            <a:ext cx="1066800" cy="366712"/>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 </a:t>
            </a:r>
            <a:r>
              <a:rPr lang="en-US">
                <a:solidFill>
                  <a:srgbClr val="FFCC00"/>
                </a:solidFill>
                <a:latin typeface="Times New Roman" pitchFamily="18" charset="0"/>
              </a:rPr>
              <a:t>CKM</a:t>
            </a:r>
          </a:p>
        </p:txBody>
      </p:sp>
      <p:sp>
        <p:nvSpPr>
          <p:cNvPr id="9" name="Text Box 8"/>
          <p:cNvSpPr txBox="1">
            <a:spLocks noChangeArrowheads="1"/>
          </p:cNvSpPr>
          <p:nvPr/>
        </p:nvSpPr>
        <p:spPr bwMode="auto">
          <a:xfrm>
            <a:off x="3067050" y="2290763"/>
            <a:ext cx="228600" cy="366712"/>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10" name="Text Box 9"/>
          <p:cNvSpPr txBox="1">
            <a:spLocks noChangeArrowheads="1"/>
          </p:cNvSpPr>
          <p:nvPr/>
        </p:nvSpPr>
        <p:spPr bwMode="auto">
          <a:xfrm>
            <a:off x="6648450" y="3267075"/>
            <a:ext cx="228600" cy="366713"/>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11" name="Text Box 10"/>
          <p:cNvSpPr txBox="1">
            <a:spLocks noChangeArrowheads="1"/>
          </p:cNvSpPr>
          <p:nvPr/>
        </p:nvSpPr>
        <p:spPr bwMode="auto">
          <a:xfrm>
            <a:off x="7943850" y="3662363"/>
            <a:ext cx="228600" cy="366712"/>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12" name="Text Box 11"/>
          <p:cNvSpPr txBox="1">
            <a:spLocks noChangeArrowheads="1"/>
          </p:cNvSpPr>
          <p:nvPr/>
        </p:nvSpPr>
        <p:spPr bwMode="auto">
          <a:xfrm>
            <a:off x="207963" y="4149725"/>
            <a:ext cx="26670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a:solidFill>
                  <a:srgbClr val="FFCC00"/>
                </a:solidFill>
              </a:rPr>
              <a:t>X</a:t>
            </a:r>
          </a:p>
        </p:txBody>
      </p:sp>
      <p:sp>
        <p:nvSpPr>
          <p:cNvPr id="13" name="Oval 12"/>
          <p:cNvSpPr>
            <a:spLocks noChangeArrowheads="1"/>
          </p:cNvSpPr>
          <p:nvPr/>
        </p:nvSpPr>
        <p:spPr bwMode="auto">
          <a:xfrm>
            <a:off x="292100" y="4581525"/>
            <a:ext cx="139700" cy="109538"/>
          </a:xfrm>
          <a:prstGeom prst="ellipse">
            <a:avLst/>
          </a:prstGeom>
          <a:noFill/>
          <a:ln w="9525">
            <a:solidFill>
              <a:schemeClr val="tx1"/>
            </a:solidFill>
            <a:round/>
            <a:headEnd/>
            <a:tailEnd/>
          </a:ln>
          <a:effectLst/>
        </p:spPr>
        <p:txBody>
          <a:bodyPr wrap="none" anchor="ctr"/>
          <a:lstStyle/>
          <a:p>
            <a:pPr algn="ctr"/>
            <a:endParaRPr lang="fr-FR" sz="1400">
              <a:solidFill>
                <a:srgbClr val="66FF33"/>
              </a:solidFill>
            </a:endParaRPr>
          </a:p>
        </p:txBody>
      </p:sp>
      <p:sp>
        <p:nvSpPr>
          <p:cNvPr id="14" name="Text Box 13"/>
          <p:cNvSpPr txBox="1">
            <a:spLocks noChangeArrowheads="1"/>
          </p:cNvSpPr>
          <p:nvPr/>
        </p:nvSpPr>
        <p:spPr bwMode="auto">
          <a:xfrm>
            <a:off x="220663" y="4122738"/>
            <a:ext cx="4967287" cy="971550"/>
          </a:xfrm>
          <a:prstGeom prst="rect">
            <a:avLst/>
          </a:prstGeom>
          <a:noFill/>
          <a:ln w="28575">
            <a:solidFill>
              <a:schemeClr val="bg1"/>
            </a:solidFill>
            <a:miter lim="800000"/>
            <a:headEnd/>
            <a:tailEnd/>
          </a:ln>
          <a:effectLst/>
        </p:spPr>
        <p:txBody>
          <a:bodyPr>
            <a:spAutoFit/>
          </a:bodyPr>
          <a:lstStyle/>
          <a:p>
            <a:pPr>
              <a:spcBef>
                <a:spcPct val="50000"/>
              </a:spcBef>
            </a:pPr>
            <a:r>
              <a:rPr lang="en-US" sz="1400">
                <a:latin typeface="Times New Roman" pitchFamily="18" charset="0"/>
              </a:rPr>
              <a:t>     The GOLDEN channel for the given scenario</a:t>
            </a:r>
          </a:p>
          <a:p>
            <a:pPr>
              <a:spcBef>
                <a:spcPct val="50000"/>
              </a:spcBef>
            </a:pPr>
            <a:r>
              <a:rPr lang="en-US" sz="1400">
                <a:latin typeface="Times New Roman" pitchFamily="18" charset="0"/>
              </a:rPr>
              <a:t>     Not the GOLDEN channel for the given scenario, </a:t>
            </a:r>
          </a:p>
          <a:p>
            <a:pPr>
              <a:spcBef>
                <a:spcPct val="50000"/>
              </a:spcBef>
            </a:pPr>
            <a:r>
              <a:rPr lang="en-US" sz="1400">
                <a:latin typeface="Times New Roman" pitchFamily="18" charset="0"/>
              </a:rPr>
              <a:t>     but can show experimentally measurable deviations  from SM.</a:t>
            </a:r>
          </a:p>
        </p:txBody>
      </p:sp>
      <p:sp>
        <p:nvSpPr>
          <p:cNvPr id="15" name="Text Box 14"/>
          <p:cNvSpPr txBox="1">
            <a:spLocks noChangeArrowheads="1"/>
          </p:cNvSpPr>
          <p:nvPr/>
        </p:nvSpPr>
        <p:spPr bwMode="auto">
          <a:xfrm>
            <a:off x="1847850" y="2733675"/>
            <a:ext cx="1066800" cy="366713"/>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 </a:t>
            </a:r>
            <a:r>
              <a:rPr lang="en-US">
                <a:solidFill>
                  <a:srgbClr val="FFCC00"/>
                </a:solidFill>
                <a:latin typeface="Times New Roman" pitchFamily="18" charset="0"/>
              </a:rPr>
              <a:t>CKM</a:t>
            </a:r>
          </a:p>
        </p:txBody>
      </p:sp>
      <p:sp>
        <p:nvSpPr>
          <p:cNvPr id="16" name="Rectangle 15"/>
          <p:cNvSpPr>
            <a:spLocks noChangeArrowheads="1"/>
          </p:cNvSpPr>
          <p:nvPr/>
        </p:nvSpPr>
        <p:spPr bwMode="auto">
          <a:xfrm>
            <a:off x="103188" y="333375"/>
            <a:ext cx="8789987" cy="495300"/>
          </a:xfrm>
          <a:prstGeom prst="rect">
            <a:avLst/>
          </a:prstGeom>
          <a:solidFill>
            <a:srgbClr val="FFFF00"/>
          </a:solidFill>
          <a:ln w="38100">
            <a:solidFill>
              <a:srgbClr val="FF3300"/>
            </a:solidFill>
            <a:miter lim="800000"/>
            <a:headEnd/>
            <a:tailEnd/>
          </a:ln>
          <a:effectLst/>
        </p:spPr>
        <p:txBody>
          <a:bodyPr wrap="none">
            <a:spAutoFit/>
          </a:bodyPr>
          <a:lstStyle/>
          <a:p>
            <a:pPr algn="ctr"/>
            <a:r>
              <a:rPr lang="en-US" sz="2400" b="1">
                <a:solidFill>
                  <a:schemeClr val="tx2"/>
                </a:solidFill>
                <a:latin typeface="Times New Roman" pitchFamily="18" charset="0"/>
              </a:rPr>
              <a:t>Let’s consider (reductively) the GOLDEN MATRIX for B physics</a:t>
            </a:r>
            <a:endParaRPr lang="fr-FR" sz="2400" b="1">
              <a:solidFill>
                <a:schemeClr val="tx2"/>
              </a:solidFill>
              <a:latin typeface="Times New Roman" pitchFamily="18" charset="0"/>
            </a:endParaRPr>
          </a:p>
        </p:txBody>
      </p:sp>
      <p:sp>
        <p:nvSpPr>
          <p:cNvPr id="17" name="Text Box 16"/>
          <p:cNvSpPr txBox="1">
            <a:spLocks noChangeArrowheads="1"/>
          </p:cNvSpPr>
          <p:nvPr/>
        </p:nvSpPr>
        <p:spPr bwMode="auto">
          <a:xfrm>
            <a:off x="7920038" y="3284538"/>
            <a:ext cx="228600" cy="366712"/>
          </a:xfrm>
          <a:prstGeom prst="rect">
            <a:avLst/>
          </a:prstGeom>
          <a:solidFill>
            <a:schemeClr val="bg1"/>
          </a:solidFill>
          <a:ln w="9525">
            <a:noFill/>
            <a:miter lim="800000"/>
            <a:headEnd/>
            <a:tailEnd/>
          </a:ln>
          <a:effectLst/>
        </p:spPr>
        <p:txBody>
          <a:bodyPr>
            <a:spAutoFit/>
          </a:bodyPr>
          <a:lstStyle/>
          <a:p>
            <a:pPr>
              <a:spcBef>
                <a:spcPct val="50000"/>
              </a:spcBef>
            </a:pPr>
            <a:r>
              <a:rPr lang="en-US">
                <a:solidFill>
                  <a:srgbClr val="FFCC00"/>
                </a:solidFill>
              </a:rPr>
              <a:t>X</a:t>
            </a:r>
          </a:p>
        </p:txBody>
      </p:sp>
      <p:sp>
        <p:nvSpPr>
          <p:cNvPr id="18" name="Line 17"/>
          <p:cNvSpPr>
            <a:spLocks noChangeShapeType="1"/>
          </p:cNvSpPr>
          <p:nvPr/>
        </p:nvSpPr>
        <p:spPr bwMode="auto">
          <a:xfrm>
            <a:off x="0" y="2911475"/>
            <a:ext cx="468313" cy="0"/>
          </a:xfrm>
          <a:prstGeom prst="line">
            <a:avLst/>
          </a:prstGeom>
          <a:noFill/>
          <a:ln w="57150">
            <a:solidFill>
              <a:srgbClr val="FF3300"/>
            </a:solidFill>
            <a:round/>
            <a:headEnd/>
            <a:tailEnd type="triangle" w="med" len="med"/>
          </a:ln>
          <a:effectLst/>
        </p:spPr>
        <p:txBody>
          <a:bodyPr/>
          <a:lstStyle/>
          <a:p>
            <a:endParaRPr lang="fr-FR"/>
          </a:p>
        </p:txBody>
      </p:sp>
      <p:sp>
        <p:nvSpPr>
          <p:cNvPr id="19" name="Line 18"/>
          <p:cNvSpPr>
            <a:spLocks noChangeShapeType="1"/>
          </p:cNvSpPr>
          <p:nvPr/>
        </p:nvSpPr>
        <p:spPr bwMode="auto">
          <a:xfrm>
            <a:off x="-36513" y="3167063"/>
            <a:ext cx="468313" cy="0"/>
          </a:xfrm>
          <a:prstGeom prst="line">
            <a:avLst/>
          </a:prstGeom>
          <a:noFill/>
          <a:ln w="57150">
            <a:solidFill>
              <a:srgbClr val="FF3300"/>
            </a:solidFill>
            <a:round/>
            <a:headEnd/>
            <a:tailEnd type="triangle" w="med" len="med"/>
          </a:ln>
          <a:effectLst/>
        </p:spPr>
        <p:txBody>
          <a:bodyPr/>
          <a:lstStyle/>
          <a:p>
            <a:endParaRPr lang="fr-FR"/>
          </a:p>
        </p:txBody>
      </p:sp>
      <p:sp>
        <p:nvSpPr>
          <p:cNvPr id="20" name="Line 19"/>
          <p:cNvSpPr>
            <a:spLocks noChangeShapeType="1"/>
          </p:cNvSpPr>
          <p:nvPr/>
        </p:nvSpPr>
        <p:spPr bwMode="auto">
          <a:xfrm>
            <a:off x="-22225" y="3422650"/>
            <a:ext cx="468313" cy="0"/>
          </a:xfrm>
          <a:prstGeom prst="line">
            <a:avLst/>
          </a:prstGeom>
          <a:noFill/>
          <a:ln w="57150">
            <a:solidFill>
              <a:srgbClr val="FF3300"/>
            </a:solidFill>
            <a:round/>
            <a:headEnd/>
            <a:tailEnd type="triangle" w="med" len="med"/>
          </a:ln>
          <a:effectLst/>
        </p:spPr>
        <p:txBody>
          <a:bodyPr/>
          <a:lstStyle/>
          <a:p>
            <a:endParaRPr lang="fr-FR"/>
          </a:p>
        </p:txBody>
      </p:sp>
      <p:sp>
        <p:nvSpPr>
          <p:cNvPr id="21" name="Line 20"/>
          <p:cNvSpPr>
            <a:spLocks noChangeShapeType="1"/>
          </p:cNvSpPr>
          <p:nvPr/>
        </p:nvSpPr>
        <p:spPr bwMode="auto">
          <a:xfrm>
            <a:off x="2268538" y="119697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2" name="Line 21"/>
          <p:cNvSpPr>
            <a:spLocks noChangeShapeType="1"/>
          </p:cNvSpPr>
          <p:nvPr/>
        </p:nvSpPr>
        <p:spPr bwMode="auto">
          <a:xfrm>
            <a:off x="4284663" y="119697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3" name="Line 22"/>
          <p:cNvSpPr>
            <a:spLocks noChangeShapeType="1"/>
          </p:cNvSpPr>
          <p:nvPr/>
        </p:nvSpPr>
        <p:spPr bwMode="auto">
          <a:xfrm>
            <a:off x="5580063" y="119697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4" name="Line 23"/>
          <p:cNvSpPr>
            <a:spLocks noChangeShapeType="1"/>
          </p:cNvSpPr>
          <p:nvPr/>
        </p:nvSpPr>
        <p:spPr bwMode="auto">
          <a:xfrm>
            <a:off x="6804025" y="119697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5" name="Line 24"/>
          <p:cNvSpPr>
            <a:spLocks noChangeShapeType="1"/>
          </p:cNvSpPr>
          <p:nvPr/>
        </p:nvSpPr>
        <p:spPr bwMode="auto">
          <a:xfrm>
            <a:off x="8027988" y="119697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6" name="Text Box 25"/>
          <p:cNvSpPr txBox="1">
            <a:spLocks noChangeArrowheads="1"/>
          </p:cNvSpPr>
          <p:nvPr/>
        </p:nvSpPr>
        <p:spPr bwMode="auto">
          <a:xfrm>
            <a:off x="2339975" y="5853113"/>
            <a:ext cx="3775075" cy="396875"/>
          </a:xfrm>
          <a:prstGeom prst="rect">
            <a:avLst/>
          </a:prstGeom>
          <a:noFill/>
          <a:ln w="9525">
            <a:noFill/>
            <a:miter lim="800000"/>
            <a:headEnd/>
            <a:tailEnd/>
          </a:ln>
          <a:effectLst/>
        </p:spPr>
        <p:txBody>
          <a:bodyPr wrap="none">
            <a:spAutoFit/>
          </a:bodyPr>
          <a:lstStyle/>
          <a:p>
            <a:r>
              <a:rPr lang="fr-FR" sz="2000">
                <a:latin typeface="Times New Roman" pitchFamily="18" charset="0"/>
              </a:rPr>
              <a:t>In the following some examples of </a:t>
            </a:r>
          </a:p>
        </p:txBody>
      </p:sp>
      <p:sp>
        <p:nvSpPr>
          <p:cNvPr id="27" name="Line 26"/>
          <p:cNvSpPr>
            <a:spLocks noChangeShapeType="1"/>
          </p:cNvSpPr>
          <p:nvPr/>
        </p:nvSpPr>
        <p:spPr bwMode="auto">
          <a:xfrm>
            <a:off x="6191250" y="5876925"/>
            <a:ext cx="0" cy="431800"/>
          </a:xfrm>
          <a:prstGeom prst="line">
            <a:avLst/>
          </a:prstGeom>
          <a:noFill/>
          <a:ln w="57150">
            <a:solidFill>
              <a:srgbClr val="FF3300"/>
            </a:solidFill>
            <a:round/>
            <a:headEnd/>
            <a:tailEnd type="triangle" w="med" len="med"/>
          </a:ln>
          <a:effectLst/>
        </p:spPr>
        <p:txBody>
          <a:bodyPr/>
          <a:lstStyle/>
          <a:p>
            <a:endParaRPr lang="fr-FR"/>
          </a:p>
        </p:txBody>
      </p:sp>
      <p:sp>
        <p:nvSpPr>
          <p:cNvPr id="28" name="Line 27"/>
          <p:cNvSpPr>
            <a:spLocks noChangeShapeType="1"/>
          </p:cNvSpPr>
          <p:nvPr/>
        </p:nvSpPr>
        <p:spPr bwMode="auto">
          <a:xfrm>
            <a:off x="6407150" y="6092825"/>
            <a:ext cx="468313" cy="0"/>
          </a:xfrm>
          <a:prstGeom prst="line">
            <a:avLst/>
          </a:prstGeom>
          <a:noFill/>
          <a:ln w="57150">
            <a:solidFill>
              <a:srgbClr val="FF3300"/>
            </a:solidFill>
            <a:round/>
            <a:headEnd/>
            <a:tailEnd type="triangle" w="med" len="med"/>
          </a:ln>
          <a:effectLst/>
        </p:spPr>
        <p:txBody>
          <a:bodyPr/>
          <a:lstStyle/>
          <a:p>
            <a:endParaRPr lang="fr-FR"/>
          </a:p>
        </p:txBody>
      </p:sp>
      <p:sp>
        <p:nvSpPr>
          <p:cNvPr id="29" name="Rectangle 28"/>
          <p:cNvSpPr>
            <a:spLocks noChangeArrowheads="1"/>
          </p:cNvSpPr>
          <p:nvPr/>
        </p:nvSpPr>
        <p:spPr bwMode="auto">
          <a:xfrm>
            <a:off x="1906588" y="5805488"/>
            <a:ext cx="5113337" cy="503237"/>
          </a:xfrm>
          <a:prstGeom prst="rect">
            <a:avLst/>
          </a:prstGeom>
          <a:noFill/>
          <a:ln w="28575">
            <a:solidFill>
              <a:schemeClr val="tx1"/>
            </a:solidFill>
            <a:miter lim="800000"/>
            <a:headEnd/>
            <a:tailEnd/>
          </a:ln>
          <a:effectLst/>
        </p:spPr>
        <p:txBody>
          <a:bodyPr wrap="none" anchor="ctr"/>
          <a:lstStyle/>
          <a:p>
            <a:endParaRPr lang="fr-FR"/>
          </a:p>
        </p:txBody>
      </p:sp>
      <p:sp>
        <p:nvSpPr>
          <p:cNvPr id="30" name="Rectangle 29"/>
          <p:cNvSpPr>
            <a:spLocks noChangeArrowheads="1"/>
          </p:cNvSpPr>
          <p:nvPr/>
        </p:nvSpPr>
        <p:spPr bwMode="auto">
          <a:xfrm>
            <a:off x="147638" y="4076700"/>
            <a:ext cx="4968875" cy="1008063"/>
          </a:xfrm>
          <a:prstGeom prst="rect">
            <a:avLst/>
          </a:prstGeom>
          <a:noFill/>
          <a:ln w="6350">
            <a:solidFill>
              <a:schemeClr val="tx1"/>
            </a:solidFill>
            <a:miter lim="800000"/>
            <a:headEnd/>
            <a:tailEnd/>
          </a:ln>
          <a:effectLst/>
        </p:spPr>
        <p:txBody>
          <a:bodyPr wrap="none" anchor="ctr"/>
          <a:lstStyle/>
          <a:p>
            <a:endParaRPr lang="fr-FR"/>
          </a:p>
        </p:txBody>
      </p:sp>
      <p:sp>
        <p:nvSpPr>
          <p:cNvPr id="31" name="Text Box 30"/>
          <p:cNvSpPr txBox="1">
            <a:spLocks noChangeArrowheads="1"/>
          </p:cNvSpPr>
          <p:nvPr/>
        </p:nvSpPr>
        <p:spPr bwMode="auto">
          <a:xfrm>
            <a:off x="5222875" y="4149725"/>
            <a:ext cx="4438650" cy="946150"/>
          </a:xfrm>
          <a:prstGeom prst="rect">
            <a:avLst/>
          </a:prstGeom>
          <a:noFill/>
          <a:ln w="9525">
            <a:noFill/>
            <a:miter lim="800000"/>
            <a:headEnd/>
            <a:tailEnd/>
          </a:ln>
          <a:effectLst/>
        </p:spPr>
        <p:txBody>
          <a:bodyPr>
            <a:spAutoFit/>
          </a:bodyPr>
          <a:lstStyle/>
          <a:p>
            <a:r>
              <a:rPr lang="fr-FR" sz="2000" b="1">
                <a:latin typeface="Times New Roman" pitchFamily="18" charset="0"/>
              </a:rPr>
              <a:t>« SuperB specifics »</a:t>
            </a:r>
          </a:p>
          <a:p>
            <a:r>
              <a:rPr lang="fr-FR">
                <a:latin typeface="Times New Roman" pitchFamily="18" charset="0"/>
              </a:rPr>
              <a:t>       inclusive analyses</a:t>
            </a:r>
          </a:p>
          <a:p>
            <a:r>
              <a:rPr lang="fr-FR">
                <a:latin typeface="Times New Roman" pitchFamily="18" charset="0"/>
              </a:rPr>
              <a:t>       channels with </a:t>
            </a:r>
            <a:r>
              <a:rPr lang="fr-FR">
                <a:latin typeface="Symbol" pitchFamily="18" charset="2"/>
              </a:rPr>
              <a:t>p</a:t>
            </a:r>
            <a:r>
              <a:rPr lang="fr-FR" baseline="30000">
                <a:latin typeface="Symbol" pitchFamily="18" charset="2"/>
              </a:rPr>
              <a:t>0</a:t>
            </a:r>
            <a:r>
              <a:rPr lang="fr-FR">
                <a:latin typeface="Symbol" pitchFamily="18" charset="2"/>
              </a:rPr>
              <a:t>, g, n, </a:t>
            </a:r>
            <a:r>
              <a:rPr lang="fr-FR">
                <a:latin typeface="Times New Roman" pitchFamily="18" charset="0"/>
              </a:rPr>
              <a:t>many Ks…</a:t>
            </a:r>
          </a:p>
        </p:txBody>
      </p:sp>
      <p:sp>
        <p:nvSpPr>
          <p:cNvPr id="32" name="Line 31"/>
          <p:cNvSpPr>
            <a:spLocks noChangeShapeType="1"/>
          </p:cNvSpPr>
          <p:nvPr/>
        </p:nvSpPr>
        <p:spPr bwMode="auto">
          <a:xfrm>
            <a:off x="5259388" y="4652963"/>
            <a:ext cx="360362" cy="0"/>
          </a:xfrm>
          <a:prstGeom prst="line">
            <a:avLst/>
          </a:prstGeom>
          <a:noFill/>
          <a:ln w="76200">
            <a:solidFill>
              <a:schemeClr val="accent1"/>
            </a:solidFill>
            <a:round/>
            <a:headEnd/>
            <a:tailEnd type="triangle" w="med" len="med"/>
          </a:ln>
          <a:effectLst/>
        </p:spPr>
        <p:txBody>
          <a:bodyPr/>
          <a:lstStyle/>
          <a:p>
            <a:endParaRPr lang="fr-FR"/>
          </a:p>
        </p:txBody>
      </p:sp>
      <p:sp>
        <p:nvSpPr>
          <p:cNvPr id="33" name="Line 32"/>
          <p:cNvSpPr>
            <a:spLocks noChangeShapeType="1"/>
          </p:cNvSpPr>
          <p:nvPr/>
        </p:nvSpPr>
        <p:spPr bwMode="auto">
          <a:xfrm>
            <a:off x="5259388" y="4941888"/>
            <a:ext cx="360362" cy="0"/>
          </a:xfrm>
          <a:prstGeom prst="line">
            <a:avLst/>
          </a:prstGeom>
          <a:noFill/>
          <a:ln w="76200">
            <a:solidFill>
              <a:schemeClr val="folHlink"/>
            </a:solidFill>
            <a:round/>
            <a:headEnd/>
            <a:tailEnd type="triangle" w="med" len="med"/>
          </a:ln>
          <a:effectLst/>
        </p:spPr>
        <p:txBody>
          <a:bodyPr/>
          <a:lstStyle/>
          <a:p>
            <a:endParaRPr lang="fr-FR"/>
          </a:p>
        </p:txBody>
      </p:sp>
      <p:sp>
        <p:nvSpPr>
          <p:cNvPr id="34" name="Rectangle 33"/>
          <p:cNvSpPr>
            <a:spLocks noChangeArrowheads="1"/>
          </p:cNvSpPr>
          <p:nvPr/>
        </p:nvSpPr>
        <p:spPr bwMode="auto">
          <a:xfrm>
            <a:off x="5508625" y="4521200"/>
            <a:ext cx="3311525" cy="276225"/>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35" name="Rectangle 34"/>
          <p:cNvSpPr>
            <a:spLocks noChangeArrowheads="1"/>
          </p:cNvSpPr>
          <p:nvPr/>
        </p:nvSpPr>
        <p:spPr bwMode="auto">
          <a:xfrm>
            <a:off x="5475288" y="4784725"/>
            <a:ext cx="3344862" cy="300038"/>
          </a:xfrm>
          <a:prstGeom prst="rect">
            <a:avLst/>
          </a:prstGeom>
          <a:solidFill>
            <a:schemeClr val="folHlink">
              <a:alpha val="30000"/>
            </a:schemeClr>
          </a:solidFill>
          <a:ln w="9525">
            <a:solidFill>
              <a:schemeClr val="folHlink"/>
            </a:solidFill>
            <a:miter lim="800000"/>
            <a:headEnd/>
            <a:tailEnd/>
          </a:ln>
          <a:effectLst/>
        </p:spPr>
        <p:txBody>
          <a:bodyPr wrap="none" anchor="ctr"/>
          <a:lstStyle/>
          <a:p>
            <a:endParaRPr lang="fr-FR"/>
          </a:p>
        </p:txBody>
      </p:sp>
      <p:sp>
        <p:nvSpPr>
          <p:cNvPr id="36" name="Rectangle 35"/>
          <p:cNvSpPr>
            <a:spLocks noChangeArrowheads="1"/>
          </p:cNvSpPr>
          <p:nvPr/>
        </p:nvSpPr>
        <p:spPr bwMode="auto">
          <a:xfrm>
            <a:off x="323850" y="2276475"/>
            <a:ext cx="1511300"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37" name="Rectangle 36"/>
          <p:cNvSpPr>
            <a:spLocks noChangeArrowheads="1"/>
          </p:cNvSpPr>
          <p:nvPr/>
        </p:nvSpPr>
        <p:spPr bwMode="auto">
          <a:xfrm>
            <a:off x="323850" y="2530475"/>
            <a:ext cx="1511300"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38" name="Rectangle 37"/>
          <p:cNvSpPr>
            <a:spLocks noChangeArrowheads="1"/>
          </p:cNvSpPr>
          <p:nvPr/>
        </p:nvSpPr>
        <p:spPr bwMode="auto">
          <a:xfrm>
            <a:off x="336550" y="2797175"/>
            <a:ext cx="1511300" cy="215900"/>
          </a:xfrm>
          <a:prstGeom prst="rect">
            <a:avLst/>
          </a:prstGeom>
          <a:solidFill>
            <a:schemeClr val="folHlink">
              <a:alpha val="30000"/>
            </a:schemeClr>
          </a:solidFill>
          <a:ln w="9525">
            <a:solidFill>
              <a:schemeClr val="accent1"/>
            </a:solidFill>
            <a:miter lim="800000"/>
            <a:headEnd/>
            <a:tailEnd/>
          </a:ln>
          <a:effectLst/>
        </p:spPr>
        <p:txBody>
          <a:bodyPr wrap="none" anchor="ctr"/>
          <a:lstStyle/>
          <a:p>
            <a:endParaRPr lang="fr-FR"/>
          </a:p>
        </p:txBody>
      </p:sp>
      <p:sp>
        <p:nvSpPr>
          <p:cNvPr id="39" name="Rectangle 38"/>
          <p:cNvSpPr>
            <a:spLocks noChangeArrowheads="1"/>
          </p:cNvSpPr>
          <p:nvPr/>
        </p:nvSpPr>
        <p:spPr bwMode="auto">
          <a:xfrm>
            <a:off x="349250" y="3063875"/>
            <a:ext cx="1511300" cy="215900"/>
          </a:xfrm>
          <a:prstGeom prst="rect">
            <a:avLst/>
          </a:prstGeom>
          <a:solidFill>
            <a:schemeClr val="accent1">
              <a:alpha val="30000"/>
            </a:schemeClr>
          </a:solidFill>
          <a:ln w="9525">
            <a:solidFill>
              <a:schemeClr val="accent1"/>
            </a:solidFill>
            <a:miter lim="800000"/>
            <a:headEnd/>
            <a:tailEnd/>
          </a:ln>
          <a:effectLst/>
        </p:spPr>
        <p:txBody>
          <a:bodyPr wrap="none" anchor="ctr"/>
          <a:lstStyle/>
          <a:p>
            <a:endParaRPr lang="fr-FR"/>
          </a:p>
        </p:txBody>
      </p:sp>
      <p:sp>
        <p:nvSpPr>
          <p:cNvPr id="40" name="Rectangle 39"/>
          <p:cNvSpPr>
            <a:spLocks noChangeArrowheads="1"/>
          </p:cNvSpPr>
          <p:nvPr/>
        </p:nvSpPr>
        <p:spPr bwMode="auto">
          <a:xfrm>
            <a:off x="361950" y="3330575"/>
            <a:ext cx="1511300" cy="215900"/>
          </a:xfrm>
          <a:prstGeom prst="rect">
            <a:avLst/>
          </a:prstGeom>
          <a:solidFill>
            <a:schemeClr val="folHlink">
              <a:alpha val="30000"/>
            </a:schemeClr>
          </a:solidFill>
          <a:ln w="9525">
            <a:solidFill>
              <a:schemeClr val="accent1"/>
            </a:solidFill>
            <a:miter lim="800000"/>
            <a:headEnd/>
            <a:tailEnd/>
          </a:ln>
          <a:effectLst/>
        </p:spPr>
        <p:txBody>
          <a:bodyPr wrap="none" anchor="ctr"/>
          <a:lstStyle/>
          <a:p>
            <a:endParaRPr lang="fr-FR"/>
          </a:p>
        </p:txBody>
      </p:sp>
      <p:sp>
        <p:nvSpPr>
          <p:cNvPr id="41" name="Rectangle 40"/>
          <p:cNvSpPr>
            <a:spLocks noChangeArrowheads="1"/>
          </p:cNvSpPr>
          <p:nvPr/>
        </p:nvSpPr>
        <p:spPr bwMode="auto">
          <a:xfrm>
            <a:off x="361950" y="3597275"/>
            <a:ext cx="1511300" cy="215900"/>
          </a:xfrm>
          <a:prstGeom prst="rect">
            <a:avLst/>
          </a:prstGeom>
          <a:solidFill>
            <a:schemeClr val="folHlink">
              <a:alpha val="30000"/>
            </a:schemeClr>
          </a:solidFill>
          <a:ln w="9525">
            <a:solidFill>
              <a:schemeClr val="accent1"/>
            </a:solidFill>
            <a:miter lim="800000"/>
            <a:headEnd/>
            <a:tailEnd/>
          </a:ln>
          <a:effectLst/>
        </p:spPr>
        <p:txBody>
          <a:bodyPr wrap="none" anchor="ctr"/>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29</a:t>
            </a:fld>
            <a:endParaRPr lang="en-US"/>
          </a:p>
        </p:txBody>
      </p:sp>
      <p:sp>
        <p:nvSpPr>
          <p:cNvPr id="5" name="Text Box 4"/>
          <p:cNvSpPr txBox="1">
            <a:spLocks noChangeArrowheads="1"/>
          </p:cNvSpPr>
          <p:nvPr/>
        </p:nvSpPr>
        <p:spPr bwMode="auto">
          <a:xfrm>
            <a:off x="3851275" y="836613"/>
            <a:ext cx="3806825" cy="336550"/>
          </a:xfrm>
          <a:prstGeom prst="rect">
            <a:avLst/>
          </a:prstGeom>
          <a:solidFill>
            <a:schemeClr val="bg1"/>
          </a:solidFill>
          <a:ln w="9525">
            <a:noFill/>
            <a:miter lim="800000"/>
            <a:headEnd/>
            <a:tailEnd/>
          </a:ln>
          <a:effectLst/>
        </p:spPr>
        <p:txBody>
          <a:bodyPr wrap="none">
            <a:spAutoFit/>
          </a:bodyPr>
          <a:lstStyle/>
          <a:p>
            <a:r>
              <a:rPr lang="en-US" sz="1600"/>
              <a:t>Future (SuperB) + Lattice improvements</a:t>
            </a:r>
            <a:endParaRPr lang="fr-FR" sz="1600"/>
          </a:p>
        </p:txBody>
      </p:sp>
      <p:sp>
        <p:nvSpPr>
          <p:cNvPr id="6" name="Text Box 5"/>
          <p:cNvSpPr txBox="1">
            <a:spLocks noChangeArrowheads="1"/>
          </p:cNvSpPr>
          <p:nvPr/>
        </p:nvSpPr>
        <p:spPr bwMode="auto">
          <a:xfrm>
            <a:off x="1527175" y="106363"/>
            <a:ext cx="7292975" cy="514350"/>
          </a:xfrm>
          <a:prstGeom prst="rect">
            <a:avLst/>
          </a:prstGeom>
          <a:solidFill>
            <a:srgbClr val="FF0000">
              <a:alpha val="39999"/>
            </a:srgbClr>
          </a:solidFill>
          <a:ln w="57150">
            <a:solidFill>
              <a:srgbClr val="FF3300"/>
            </a:solidFill>
            <a:miter lim="800000"/>
            <a:headEnd/>
            <a:tailEnd/>
          </a:ln>
          <a:effectLst/>
        </p:spPr>
        <p:txBody>
          <a:bodyPr wrap="none">
            <a:spAutoFit/>
          </a:bodyPr>
          <a:lstStyle/>
          <a:p>
            <a:r>
              <a:rPr lang="en-US" sz="2400"/>
              <a:t>Determination of CKM parameters and New Physics</a:t>
            </a:r>
            <a:endParaRPr lang="fr-FR" sz="2400"/>
          </a:p>
        </p:txBody>
      </p:sp>
      <p:pic>
        <p:nvPicPr>
          <p:cNvPr id="7" name="Picture 6"/>
          <p:cNvPicPr>
            <a:picLocks noChangeAspect="1" noChangeArrowheads="1"/>
          </p:cNvPicPr>
          <p:nvPr/>
        </p:nvPicPr>
        <p:blipFill>
          <a:blip r:embed="rId2" cstate="print"/>
          <a:srcRect l="4344" t="40660" r="11314" b="-284"/>
          <a:stretch>
            <a:fillRect/>
          </a:stretch>
        </p:blipFill>
        <p:spPr bwMode="auto">
          <a:xfrm>
            <a:off x="468313" y="1268413"/>
            <a:ext cx="3384550" cy="3384550"/>
          </a:xfrm>
          <a:prstGeom prst="rect">
            <a:avLst/>
          </a:prstGeom>
          <a:noFill/>
          <a:ln w="9525">
            <a:noFill/>
            <a:miter lim="800000"/>
            <a:headEnd/>
            <a:tailEnd/>
          </a:ln>
          <a:effectLst/>
        </p:spPr>
      </p:pic>
      <p:pic>
        <p:nvPicPr>
          <p:cNvPr id="8" name="Picture 7"/>
          <p:cNvPicPr>
            <a:picLocks noChangeAspect="1" noChangeArrowheads="1"/>
          </p:cNvPicPr>
          <p:nvPr/>
        </p:nvPicPr>
        <p:blipFill>
          <a:blip r:embed="rId3" cstate="print"/>
          <a:srcRect l="4861" t="39557" r="11855"/>
          <a:stretch>
            <a:fillRect/>
          </a:stretch>
        </p:blipFill>
        <p:spPr bwMode="auto">
          <a:xfrm>
            <a:off x="3940175" y="1173163"/>
            <a:ext cx="3295650" cy="3384550"/>
          </a:xfrm>
          <a:prstGeom prst="rect">
            <a:avLst/>
          </a:prstGeom>
          <a:noFill/>
          <a:ln w="9525">
            <a:noFill/>
            <a:miter lim="800000"/>
            <a:headEnd/>
            <a:tailEnd/>
          </a:ln>
          <a:effectLst/>
        </p:spPr>
      </p:pic>
      <p:sp>
        <p:nvSpPr>
          <p:cNvPr id="9" name="Text Box 8"/>
          <p:cNvSpPr txBox="1">
            <a:spLocks noChangeArrowheads="1"/>
          </p:cNvSpPr>
          <p:nvPr/>
        </p:nvSpPr>
        <p:spPr bwMode="auto">
          <a:xfrm>
            <a:off x="1808163" y="869950"/>
            <a:ext cx="747712" cy="336550"/>
          </a:xfrm>
          <a:prstGeom prst="rect">
            <a:avLst/>
          </a:prstGeom>
          <a:solidFill>
            <a:schemeClr val="bg1"/>
          </a:solidFill>
          <a:ln w="9525">
            <a:noFill/>
            <a:miter lim="800000"/>
            <a:headEnd/>
            <a:tailEnd/>
          </a:ln>
          <a:effectLst/>
        </p:spPr>
        <p:txBody>
          <a:bodyPr wrap="none">
            <a:spAutoFit/>
          </a:bodyPr>
          <a:lstStyle/>
          <a:p>
            <a:r>
              <a:rPr lang="en-US" sz="1600"/>
              <a:t>Today</a:t>
            </a:r>
            <a:endParaRPr lang="fr-FR" sz="1600"/>
          </a:p>
        </p:txBody>
      </p:sp>
      <p:pic>
        <p:nvPicPr>
          <p:cNvPr id="10" name="Picture 9"/>
          <p:cNvPicPr>
            <a:picLocks noChangeAspect="1" noChangeArrowheads="1"/>
          </p:cNvPicPr>
          <p:nvPr/>
        </p:nvPicPr>
        <p:blipFill>
          <a:blip r:embed="rId4" cstate="print"/>
          <a:srcRect l="3052" t="38574" r="11855" b="-1299"/>
          <a:stretch>
            <a:fillRect/>
          </a:stretch>
        </p:blipFill>
        <p:spPr bwMode="auto">
          <a:xfrm>
            <a:off x="3851275" y="1173163"/>
            <a:ext cx="3384550" cy="3529012"/>
          </a:xfrm>
          <a:prstGeom prst="rect">
            <a:avLst/>
          </a:prstGeom>
          <a:noFill/>
          <a:ln w="9525">
            <a:noFill/>
            <a:miter lim="800000"/>
            <a:headEnd/>
            <a:tailEnd/>
          </a:ln>
          <a:effectLst/>
        </p:spPr>
      </p:pic>
      <p:sp>
        <p:nvSpPr>
          <p:cNvPr id="11" name="Text Box 10"/>
          <p:cNvSpPr txBox="1">
            <a:spLocks noChangeArrowheads="1"/>
          </p:cNvSpPr>
          <p:nvPr/>
        </p:nvSpPr>
        <p:spPr bwMode="auto">
          <a:xfrm>
            <a:off x="4787900" y="4508500"/>
            <a:ext cx="1806575" cy="758825"/>
          </a:xfrm>
          <a:prstGeom prst="rect">
            <a:avLst/>
          </a:prstGeom>
          <a:solidFill>
            <a:schemeClr val="bg1"/>
          </a:solidFill>
          <a:ln w="57150">
            <a:solidFill>
              <a:srgbClr val="FF5050"/>
            </a:solidFill>
            <a:miter lim="800000"/>
            <a:headEnd/>
            <a:tailEnd/>
          </a:ln>
          <a:effectLst/>
        </p:spPr>
        <p:txBody>
          <a:bodyPr wrap="none">
            <a:spAutoFit/>
          </a:bodyPr>
          <a:lstStyle/>
          <a:p>
            <a:r>
              <a:rPr lang="en-GB" sz="2000">
                <a:latin typeface="Symbol" pitchFamily="18" charset="2"/>
              </a:rPr>
              <a:t>r</a:t>
            </a:r>
            <a:r>
              <a:rPr lang="en-GB" sz="2000"/>
              <a:t> =   </a:t>
            </a:r>
            <a:r>
              <a:rPr lang="en-US" sz="2000">
                <a:cs typeface="Arial" pitchFamily="34" charset="0"/>
              </a:rPr>
              <a:t>± </a:t>
            </a:r>
            <a:r>
              <a:rPr lang="en-GB" sz="2000"/>
              <a:t>0.0028</a:t>
            </a:r>
          </a:p>
          <a:p>
            <a:r>
              <a:rPr lang="en-GB" sz="2000">
                <a:latin typeface="Symbol" pitchFamily="18" charset="2"/>
              </a:rPr>
              <a:t>h</a:t>
            </a:r>
            <a:r>
              <a:rPr lang="en-GB" sz="2000"/>
              <a:t>  =  </a:t>
            </a:r>
            <a:r>
              <a:rPr lang="en-US" sz="2000">
                <a:cs typeface="Arial" pitchFamily="34" charset="0"/>
              </a:rPr>
              <a:t>± </a:t>
            </a:r>
            <a:r>
              <a:rPr lang="en-GB" sz="2000"/>
              <a:t>0.0024</a:t>
            </a:r>
          </a:p>
        </p:txBody>
      </p:sp>
      <p:sp>
        <p:nvSpPr>
          <p:cNvPr id="12" name="Text Box 11"/>
          <p:cNvSpPr txBox="1">
            <a:spLocks noChangeArrowheads="1"/>
          </p:cNvSpPr>
          <p:nvPr/>
        </p:nvSpPr>
        <p:spPr bwMode="auto">
          <a:xfrm>
            <a:off x="1114425" y="4508500"/>
            <a:ext cx="2233613" cy="758825"/>
          </a:xfrm>
          <a:prstGeom prst="rect">
            <a:avLst/>
          </a:prstGeom>
          <a:solidFill>
            <a:schemeClr val="bg1"/>
          </a:solidFill>
          <a:ln w="57150">
            <a:solidFill>
              <a:srgbClr val="FF5050"/>
            </a:solidFill>
            <a:miter lim="800000"/>
            <a:headEnd/>
            <a:tailEnd/>
          </a:ln>
          <a:effectLst/>
        </p:spPr>
        <p:txBody>
          <a:bodyPr>
            <a:spAutoFit/>
          </a:bodyPr>
          <a:lstStyle/>
          <a:p>
            <a:r>
              <a:rPr lang="en-GB" sz="2000">
                <a:latin typeface="Symbol" pitchFamily="18" charset="2"/>
              </a:rPr>
              <a:t>r</a:t>
            </a:r>
            <a:r>
              <a:rPr lang="en-GB" sz="2000"/>
              <a:t> = 0.163 </a:t>
            </a:r>
            <a:r>
              <a:rPr lang="en-US" sz="2000">
                <a:cs typeface="Arial" pitchFamily="34" charset="0"/>
              </a:rPr>
              <a:t>± </a:t>
            </a:r>
            <a:r>
              <a:rPr lang="en-GB" sz="2000"/>
              <a:t>0.028</a:t>
            </a:r>
          </a:p>
          <a:p>
            <a:r>
              <a:rPr lang="en-GB" sz="2000">
                <a:latin typeface="Symbol" pitchFamily="18" charset="2"/>
              </a:rPr>
              <a:t>h</a:t>
            </a:r>
            <a:r>
              <a:rPr lang="en-GB" sz="2000"/>
              <a:t>  = 0.344</a:t>
            </a:r>
            <a:r>
              <a:rPr lang="en-US" sz="2000">
                <a:cs typeface="Arial" pitchFamily="34" charset="0"/>
              </a:rPr>
              <a:t>± </a:t>
            </a:r>
            <a:r>
              <a:rPr lang="en-GB" sz="2000"/>
              <a:t>0.016</a:t>
            </a:r>
          </a:p>
        </p:txBody>
      </p:sp>
      <p:sp>
        <p:nvSpPr>
          <p:cNvPr id="13" name="AutoShape 12"/>
          <p:cNvSpPr>
            <a:spLocks noChangeArrowheads="1"/>
          </p:cNvSpPr>
          <p:nvPr/>
        </p:nvSpPr>
        <p:spPr bwMode="auto">
          <a:xfrm flipV="1">
            <a:off x="3779838" y="4762500"/>
            <a:ext cx="792162" cy="179388"/>
          </a:xfrm>
          <a:prstGeom prst="rightArrow">
            <a:avLst>
              <a:gd name="adj1" fmla="val 50000"/>
              <a:gd name="adj2" fmla="val 110398"/>
            </a:avLst>
          </a:prstGeom>
          <a:solidFill>
            <a:srgbClr val="FF6600"/>
          </a:solidFill>
          <a:ln w="9525">
            <a:solidFill>
              <a:schemeClr val="tx1"/>
            </a:solidFill>
            <a:miter lim="800000"/>
            <a:headEnd/>
            <a:tailEnd/>
          </a:ln>
          <a:effectLst/>
        </p:spPr>
        <p:txBody>
          <a:bodyPr wrap="none" anchor="ctr"/>
          <a:lstStyle/>
          <a:p>
            <a:endParaRPr lang="fr-FR"/>
          </a:p>
        </p:txBody>
      </p:sp>
      <p:sp>
        <p:nvSpPr>
          <p:cNvPr id="14" name="Text Box 13"/>
          <p:cNvSpPr txBox="1">
            <a:spLocks noChangeArrowheads="1"/>
          </p:cNvSpPr>
          <p:nvPr/>
        </p:nvSpPr>
        <p:spPr bwMode="auto">
          <a:xfrm>
            <a:off x="1835150" y="5373688"/>
            <a:ext cx="3549650" cy="822325"/>
          </a:xfrm>
          <a:prstGeom prst="rect">
            <a:avLst/>
          </a:prstGeom>
          <a:solidFill>
            <a:srgbClr val="FF6600"/>
          </a:solidFill>
          <a:ln w="9525">
            <a:noFill/>
            <a:miter lim="800000"/>
            <a:headEnd/>
            <a:tailEnd/>
          </a:ln>
          <a:effectLst/>
        </p:spPr>
        <p:txBody>
          <a:bodyPr>
            <a:spAutoFit/>
          </a:bodyPr>
          <a:lstStyle/>
          <a:p>
            <a:pPr algn="ctr"/>
            <a:r>
              <a:rPr lang="en-US" sz="2400" b="1">
                <a:latin typeface="Times New Roman" pitchFamily="18" charset="0"/>
              </a:rPr>
              <a:t>Improving CKM is</a:t>
            </a:r>
          </a:p>
          <a:p>
            <a:pPr algn="ctr"/>
            <a:r>
              <a:rPr lang="en-US" sz="2400" b="1">
                <a:latin typeface="Times New Roman" pitchFamily="18" charset="0"/>
              </a:rPr>
              <a:t>crucial to look for NP</a:t>
            </a:r>
            <a:endParaRPr lang="fr-FR" sz="2400" b="1">
              <a:latin typeface="Times New Roman" pitchFamily="18" charset="0"/>
            </a:endParaRPr>
          </a:p>
        </p:txBody>
      </p:sp>
      <p:sp>
        <p:nvSpPr>
          <p:cNvPr id="15" name="Oval 14"/>
          <p:cNvSpPr>
            <a:spLocks noChangeArrowheads="1"/>
          </p:cNvSpPr>
          <p:nvPr/>
        </p:nvSpPr>
        <p:spPr bwMode="auto">
          <a:xfrm>
            <a:off x="165100" y="146050"/>
            <a:ext cx="914400" cy="914400"/>
          </a:xfrm>
          <a:prstGeom prst="ellipse">
            <a:avLst/>
          </a:prstGeom>
          <a:solidFill>
            <a:srgbClr val="FF66FF">
              <a:alpha val="39999"/>
            </a:srgbClr>
          </a:solidFill>
          <a:ln w="9525">
            <a:solidFill>
              <a:schemeClr val="tx1"/>
            </a:solidFill>
            <a:round/>
            <a:headEnd/>
            <a:tailEnd/>
          </a:ln>
          <a:effectLst/>
        </p:spPr>
        <p:txBody>
          <a:bodyPr wrap="none" anchor="ctr"/>
          <a:lstStyle/>
          <a:p>
            <a:pPr algn="ctr"/>
            <a:r>
              <a:rPr lang="en-US" sz="4000"/>
              <a:t>1</a:t>
            </a:r>
          </a:p>
        </p:txBody>
      </p:sp>
      <p:sp>
        <p:nvSpPr>
          <p:cNvPr id="16" name="Text Box 15"/>
          <p:cNvSpPr txBox="1">
            <a:spLocks noChangeArrowheads="1"/>
          </p:cNvSpPr>
          <p:nvPr/>
        </p:nvSpPr>
        <p:spPr bwMode="auto">
          <a:xfrm rot="16200000">
            <a:off x="-1015206" y="2737644"/>
            <a:ext cx="2592387" cy="517525"/>
          </a:xfrm>
          <a:prstGeom prst="rect">
            <a:avLst/>
          </a:prstGeom>
          <a:noFill/>
          <a:ln w="9525">
            <a:noFill/>
            <a:miter lim="800000"/>
            <a:headEnd/>
            <a:tailEnd/>
          </a:ln>
          <a:effectLst/>
        </p:spPr>
        <p:txBody>
          <a:bodyPr>
            <a:spAutoFit/>
          </a:bodyPr>
          <a:lstStyle/>
          <a:p>
            <a:pPr algn="ctr"/>
            <a:r>
              <a:rPr lang="fr-FR" sz="1400" b="1" i="1">
                <a:latin typeface="Times New Roman" pitchFamily="18" charset="0"/>
              </a:rPr>
              <a:t>This situation  will be different @2015 thanks to LHCb</a:t>
            </a:r>
          </a:p>
        </p:txBody>
      </p:sp>
      <p:sp>
        <p:nvSpPr>
          <p:cNvPr id="17" name="Text Box 16"/>
          <p:cNvSpPr txBox="1">
            <a:spLocks noChangeArrowheads="1"/>
          </p:cNvSpPr>
          <p:nvPr/>
        </p:nvSpPr>
        <p:spPr bwMode="auto">
          <a:xfrm>
            <a:off x="7308850" y="3429000"/>
            <a:ext cx="1673225" cy="739775"/>
          </a:xfrm>
          <a:prstGeom prst="rect">
            <a:avLst/>
          </a:prstGeom>
          <a:noFill/>
          <a:ln w="38100">
            <a:solidFill>
              <a:srgbClr val="66FF33"/>
            </a:solidFill>
            <a:miter lim="800000"/>
            <a:headEnd/>
            <a:tailEnd/>
          </a:ln>
          <a:effectLst/>
        </p:spPr>
        <p:txBody>
          <a:bodyPr wrap="none">
            <a:spAutoFit/>
          </a:bodyPr>
          <a:lstStyle/>
          <a:p>
            <a:pPr eaLnBrk="0" hangingPunct="0"/>
            <a:r>
              <a:rPr lang="en-GB" sz="2000">
                <a:latin typeface="Symbol" pitchFamily="18" charset="2"/>
                <a:sym typeface="Symbol" pitchFamily="18" charset="2"/>
              </a:rPr>
              <a:t>g,a,b</a:t>
            </a:r>
            <a:r>
              <a:rPr lang="en-GB" sz="2000">
                <a:sym typeface="Symbol" pitchFamily="18" charset="2"/>
              </a:rPr>
              <a:t>..,V</a:t>
            </a:r>
            <a:r>
              <a:rPr lang="en-GB" sz="2000" baseline="-25000">
                <a:sym typeface="Symbol" pitchFamily="18" charset="2"/>
              </a:rPr>
              <a:t>ub</a:t>
            </a:r>
          </a:p>
          <a:p>
            <a:pPr eaLnBrk="0" hangingPunct="0"/>
            <a:r>
              <a:rPr lang="en-GB" sz="2000">
                <a:sym typeface="Symbol" pitchFamily="18" charset="2"/>
              </a:rPr>
              <a:t>and Lattice ! </a:t>
            </a:r>
            <a:endParaRPr lang="en-US" sz="2000">
              <a:sym typeface="Symbol" pitchFamily="18" charset="2"/>
            </a:endParaRPr>
          </a:p>
        </p:txBody>
      </p:sp>
      <p:sp>
        <p:nvSpPr>
          <p:cNvPr id="18" name="Text Box 17"/>
          <p:cNvSpPr txBox="1">
            <a:spLocks noChangeArrowheads="1"/>
          </p:cNvSpPr>
          <p:nvPr/>
        </p:nvSpPr>
        <p:spPr bwMode="auto">
          <a:xfrm>
            <a:off x="7451725" y="2924175"/>
            <a:ext cx="1479550" cy="404813"/>
          </a:xfrm>
          <a:prstGeom prst="rect">
            <a:avLst/>
          </a:prstGeom>
          <a:noFill/>
          <a:ln w="38100">
            <a:solidFill>
              <a:srgbClr val="66FF33"/>
            </a:solidFill>
            <a:miter lim="800000"/>
            <a:headEnd/>
            <a:tailEnd/>
          </a:ln>
          <a:effectLst/>
        </p:spPr>
        <p:txBody>
          <a:bodyPr wrap="none">
            <a:spAutoFit/>
          </a:bodyPr>
          <a:lstStyle/>
          <a:p>
            <a:r>
              <a:rPr lang="en-US"/>
              <a:t>players are :</a:t>
            </a:r>
            <a:endParaRPr lang="fr-FR"/>
          </a:p>
        </p:txBody>
      </p:sp>
      <p:sp>
        <p:nvSpPr>
          <p:cNvPr id="19" name="Text Box 19"/>
          <p:cNvSpPr txBox="1">
            <a:spLocks noChangeArrowheads="1"/>
          </p:cNvSpPr>
          <p:nvPr/>
        </p:nvSpPr>
        <p:spPr bwMode="auto">
          <a:xfrm>
            <a:off x="5508625" y="5876925"/>
            <a:ext cx="3584575" cy="915988"/>
          </a:xfrm>
          <a:prstGeom prst="rect">
            <a:avLst/>
          </a:prstGeom>
          <a:noFill/>
          <a:ln w="9525">
            <a:noFill/>
            <a:miter lim="800000"/>
            <a:headEnd/>
            <a:tailEnd/>
          </a:ln>
          <a:effectLst/>
        </p:spPr>
        <p:txBody>
          <a:bodyPr wrap="none">
            <a:spAutoFit/>
          </a:bodyPr>
          <a:lstStyle/>
          <a:p>
            <a:pPr algn="ctr"/>
            <a:r>
              <a:rPr lang="en-US" i="1"/>
              <a:t>Important also in K physics :</a:t>
            </a:r>
          </a:p>
          <a:p>
            <a:pPr algn="ctr"/>
            <a:r>
              <a:rPr lang="en-US" i="1"/>
              <a:t>K</a:t>
            </a:r>
            <a:r>
              <a:rPr lang="en-US" i="1">
                <a:sym typeface="Wingdings" pitchFamily="2" charset="2"/>
              </a:rPr>
              <a:t> </a:t>
            </a:r>
            <a:r>
              <a:rPr lang="en-US" i="1">
                <a:latin typeface="Symbol" pitchFamily="18" charset="2"/>
                <a:sym typeface="Wingdings" pitchFamily="2" charset="2"/>
              </a:rPr>
              <a:t>p n n </a:t>
            </a:r>
            <a:r>
              <a:rPr lang="en-US" i="1">
                <a:sym typeface="Wingdings" pitchFamily="2" charset="2"/>
              </a:rPr>
              <a:t>, CKM errors dominated</a:t>
            </a:r>
          </a:p>
          <a:p>
            <a:pPr algn="ctr"/>
            <a:r>
              <a:rPr lang="en-US" i="1">
                <a:sym typeface="Wingdings" pitchFamily="2" charset="2"/>
              </a:rPr>
              <a:t>the error budget</a:t>
            </a:r>
            <a:endParaRPr lang="fr-FR"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par>
                                <p:cTn id="24" presetID="5"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heckerboard(across)">
                                      <p:cBhvr>
                                        <p:cTn id="55" dur="500"/>
                                        <p:tgtEl>
                                          <p:spTgt spid="1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14" grpId="0" animBg="1"/>
      <p:bldP spid="16" grpId="0"/>
      <p:bldP spid="17"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34925" y="44450"/>
            <a:ext cx="8931275" cy="471488"/>
          </a:xfrm>
          <a:prstGeom prst="rect">
            <a:avLst/>
          </a:prstGeom>
          <a:solidFill>
            <a:srgbClr val="FF6600"/>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400" kern="0" dirty="0" err="1">
                <a:solidFill>
                  <a:sysClr val="windowText" lastClr="000000"/>
                </a:solidFill>
                <a:latin typeface="Arial" pitchFamily="34" charset="0"/>
              </a:rPr>
              <a:t>Flavour</a:t>
            </a:r>
            <a:r>
              <a:rPr lang="en-US" sz="2400" kern="0" dirty="0">
                <a:solidFill>
                  <a:sysClr val="windowText" lastClr="000000"/>
                </a:solidFill>
                <a:latin typeface="Arial" pitchFamily="34" charset="0"/>
              </a:rPr>
              <a:t> Physics in the </a:t>
            </a:r>
            <a:r>
              <a:rPr lang="en-US" sz="2400" i="1" kern="0" dirty="0">
                <a:solidFill>
                  <a:sysClr val="windowText" lastClr="000000"/>
                </a:solidFill>
                <a:latin typeface="Arial" pitchFamily="34" charset="0"/>
              </a:rPr>
              <a:t>Standard Model </a:t>
            </a:r>
            <a:r>
              <a:rPr lang="en-US" sz="2400" kern="0" dirty="0">
                <a:solidFill>
                  <a:sysClr val="windowText" lastClr="000000"/>
                </a:solidFill>
                <a:latin typeface="Arial" pitchFamily="34" charset="0"/>
              </a:rPr>
              <a:t>(SM) in the quark sector:</a:t>
            </a:r>
          </a:p>
        </p:txBody>
      </p:sp>
      <p:sp>
        <p:nvSpPr>
          <p:cNvPr id="18" name="Text Box 5"/>
          <p:cNvSpPr txBox="1">
            <a:spLocks noChangeArrowheads="1"/>
          </p:cNvSpPr>
          <p:nvPr/>
        </p:nvSpPr>
        <p:spPr bwMode="auto">
          <a:xfrm>
            <a:off x="3071813" y="1063625"/>
            <a:ext cx="2436812" cy="409575"/>
          </a:xfrm>
          <a:prstGeom prst="rect">
            <a:avLst/>
          </a:prstGeom>
          <a:solidFill>
            <a:srgbClr val="FF6600"/>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10 free parameters </a:t>
            </a:r>
          </a:p>
        </p:txBody>
      </p:sp>
      <p:sp>
        <p:nvSpPr>
          <p:cNvPr id="19" name="Text Box 6"/>
          <p:cNvSpPr txBox="1">
            <a:spLocks noChangeArrowheads="1"/>
          </p:cNvSpPr>
          <p:nvPr/>
        </p:nvSpPr>
        <p:spPr bwMode="auto">
          <a:xfrm>
            <a:off x="1474788" y="1831975"/>
            <a:ext cx="2209800" cy="409575"/>
          </a:xfrm>
          <a:prstGeom prst="rect">
            <a:avLst/>
          </a:prstGeom>
          <a:solidFill>
            <a:srgbClr val="CCCCFF"/>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6 quarks masses </a:t>
            </a:r>
          </a:p>
        </p:txBody>
      </p:sp>
      <p:sp>
        <p:nvSpPr>
          <p:cNvPr id="20" name="Text Box 7"/>
          <p:cNvSpPr txBox="1">
            <a:spLocks noChangeArrowheads="1"/>
          </p:cNvSpPr>
          <p:nvPr/>
        </p:nvSpPr>
        <p:spPr bwMode="auto">
          <a:xfrm>
            <a:off x="4751388" y="1831975"/>
            <a:ext cx="2352675" cy="409575"/>
          </a:xfrm>
          <a:prstGeom prst="rect">
            <a:avLst/>
          </a:prstGeom>
          <a:solidFill>
            <a:srgbClr val="FFFF99"/>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4 CKM parameters</a:t>
            </a:r>
          </a:p>
        </p:txBody>
      </p:sp>
      <p:sp>
        <p:nvSpPr>
          <p:cNvPr id="21" name="Text Box 8"/>
          <p:cNvSpPr txBox="1">
            <a:spLocks noChangeArrowheads="1"/>
          </p:cNvSpPr>
          <p:nvPr/>
        </p:nvSpPr>
        <p:spPr bwMode="auto">
          <a:xfrm rot="16200000">
            <a:off x="-505618" y="1558131"/>
            <a:ext cx="2012950" cy="715963"/>
          </a:xfrm>
          <a:prstGeom prst="rect">
            <a:avLst/>
          </a:prstGeom>
          <a:no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  half of the </a:t>
            </a:r>
          </a:p>
          <a:p>
            <a:pPr defTabSz="1008063" fontAlgn="auto">
              <a:spcBef>
                <a:spcPts val="0"/>
              </a:spcBef>
              <a:spcAft>
                <a:spcPts val="0"/>
              </a:spcAft>
              <a:defRPr/>
            </a:pPr>
            <a:r>
              <a:rPr lang="en-US" sz="2000" i="1" kern="0">
                <a:solidFill>
                  <a:sysClr val="windowText" lastClr="000000"/>
                </a:solidFill>
                <a:latin typeface="Arial" pitchFamily="34" charset="0"/>
              </a:rPr>
              <a:t>Standard Model</a:t>
            </a:r>
          </a:p>
        </p:txBody>
      </p:sp>
      <p:sp>
        <p:nvSpPr>
          <p:cNvPr id="22" name="Text Box 9"/>
          <p:cNvSpPr txBox="1">
            <a:spLocks noChangeArrowheads="1"/>
          </p:cNvSpPr>
          <p:nvPr/>
        </p:nvSpPr>
        <p:spPr bwMode="auto">
          <a:xfrm>
            <a:off x="34925" y="3532188"/>
            <a:ext cx="7607300" cy="717550"/>
          </a:xfrm>
          <a:prstGeom prst="rect">
            <a:avLst/>
          </a:prstGeom>
          <a:solidFill>
            <a:srgbClr val="FFFF99"/>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In the Standard Model, charged weak interactions among quarks </a:t>
            </a:r>
          </a:p>
          <a:p>
            <a:pPr defTabSz="1008063" fontAlgn="auto">
              <a:spcBef>
                <a:spcPts val="0"/>
              </a:spcBef>
              <a:spcAft>
                <a:spcPts val="0"/>
              </a:spcAft>
              <a:defRPr/>
            </a:pPr>
            <a:r>
              <a:rPr lang="en-US" sz="2000" kern="0">
                <a:solidFill>
                  <a:sysClr val="windowText" lastClr="000000"/>
                </a:solidFill>
                <a:latin typeface="Arial" pitchFamily="34" charset="0"/>
              </a:rPr>
              <a:t>are codified  in a 3 X 3 unitarity matrix :      the </a:t>
            </a:r>
            <a:r>
              <a:rPr lang="en-US" sz="2000" b="1" kern="0">
                <a:solidFill>
                  <a:sysClr val="windowText" lastClr="000000"/>
                </a:solidFill>
                <a:latin typeface="Arial" pitchFamily="34" charset="0"/>
              </a:rPr>
              <a:t>CKM Matrix</a:t>
            </a:r>
            <a:r>
              <a:rPr lang="en-US" sz="2000" kern="0">
                <a:solidFill>
                  <a:sysClr val="windowText" lastClr="000000"/>
                </a:solidFill>
                <a:latin typeface="Arial" pitchFamily="34" charset="0"/>
              </a:rPr>
              <a:t>. </a:t>
            </a:r>
          </a:p>
        </p:txBody>
      </p:sp>
      <p:sp>
        <p:nvSpPr>
          <p:cNvPr id="23" name="Text Box 10"/>
          <p:cNvSpPr txBox="1">
            <a:spLocks noChangeArrowheads="1"/>
          </p:cNvSpPr>
          <p:nvPr/>
        </p:nvSpPr>
        <p:spPr bwMode="auto">
          <a:xfrm>
            <a:off x="285750" y="4743450"/>
            <a:ext cx="7185025" cy="1025525"/>
          </a:xfrm>
          <a:prstGeom prst="rect">
            <a:avLst/>
          </a:prstGeom>
          <a:solidFill>
            <a:srgbClr val="FFCC00"/>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kern="0">
                <a:solidFill>
                  <a:sysClr val="windowText" lastClr="000000"/>
                </a:solidFill>
                <a:latin typeface="Arial" pitchFamily="34" charset="0"/>
              </a:rPr>
              <a:t>The existence of this matrix conveys the fact that the quarks </a:t>
            </a:r>
          </a:p>
          <a:p>
            <a:pPr defTabSz="1008063" fontAlgn="auto">
              <a:spcBef>
                <a:spcPts val="0"/>
              </a:spcBef>
              <a:spcAft>
                <a:spcPts val="0"/>
              </a:spcAft>
              <a:defRPr/>
            </a:pPr>
            <a:r>
              <a:rPr lang="en-US" sz="2000" kern="0">
                <a:solidFill>
                  <a:sysClr val="windowText" lastClr="000000"/>
                </a:solidFill>
                <a:latin typeface="Arial" pitchFamily="34" charset="0"/>
              </a:rPr>
              <a:t>which participate to weak processes are a linear combination </a:t>
            </a:r>
          </a:p>
          <a:p>
            <a:pPr defTabSz="1008063" fontAlgn="auto">
              <a:spcBef>
                <a:spcPts val="0"/>
              </a:spcBef>
              <a:spcAft>
                <a:spcPts val="0"/>
              </a:spcAft>
              <a:defRPr/>
            </a:pPr>
            <a:r>
              <a:rPr lang="en-US" sz="2000" kern="0">
                <a:solidFill>
                  <a:sysClr val="windowText" lastClr="000000"/>
                </a:solidFill>
                <a:latin typeface="Arial" pitchFamily="34" charset="0"/>
              </a:rPr>
              <a:t>of mass eigenstates</a:t>
            </a:r>
          </a:p>
        </p:txBody>
      </p:sp>
      <p:sp>
        <p:nvSpPr>
          <p:cNvPr id="24" name="Text Box 11"/>
          <p:cNvSpPr txBox="1">
            <a:spLocks noChangeArrowheads="1"/>
          </p:cNvSpPr>
          <p:nvPr/>
        </p:nvSpPr>
        <p:spPr bwMode="auto">
          <a:xfrm>
            <a:off x="430213" y="5949950"/>
            <a:ext cx="7121525" cy="379413"/>
          </a:xfrm>
          <a:prstGeom prst="rect">
            <a:avLst/>
          </a:prstGeom>
          <a:no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i="1" kern="0" dirty="0">
                <a:solidFill>
                  <a:sysClr val="windowText" lastClr="000000"/>
                </a:solidFill>
                <a:latin typeface="Arial" pitchFamily="34" charset="0"/>
              </a:rPr>
              <a:t>The </a:t>
            </a:r>
            <a:r>
              <a:rPr lang="en-US" i="1" kern="0" dirty="0" err="1">
                <a:solidFill>
                  <a:sysClr val="windowText" lastClr="000000"/>
                </a:solidFill>
                <a:latin typeface="Arial" pitchFamily="34" charset="0"/>
              </a:rPr>
              <a:t>fermion</a:t>
            </a:r>
            <a:r>
              <a:rPr lang="en-US" i="1" kern="0" dirty="0">
                <a:solidFill>
                  <a:sysClr val="windowText" lastClr="000000"/>
                </a:solidFill>
                <a:latin typeface="Arial" pitchFamily="34" charset="0"/>
              </a:rPr>
              <a:t> sector is poorly constrained by SM + Higgs Mechanism</a:t>
            </a:r>
          </a:p>
        </p:txBody>
      </p:sp>
      <p:sp>
        <p:nvSpPr>
          <p:cNvPr id="25" name="Rectangle 12"/>
          <p:cNvSpPr>
            <a:spLocks noChangeArrowheads="1"/>
          </p:cNvSpPr>
          <p:nvPr/>
        </p:nvSpPr>
        <p:spPr bwMode="auto">
          <a:xfrm>
            <a:off x="2497138" y="6370638"/>
            <a:ext cx="4089400" cy="379412"/>
          </a:xfrm>
          <a:prstGeom prst="rect">
            <a:avLst/>
          </a:prstGeom>
          <a:noFill/>
          <a:ln w="9525">
            <a:noFill/>
            <a:miter lim="800000"/>
            <a:headEnd/>
            <a:tailEnd/>
          </a:ln>
          <a:effectLst/>
        </p:spPr>
        <p:txBody>
          <a:bodyPr wrap="none" lIns="100794" tIns="50397" rIns="100794" bIns="50397">
            <a:spAutoFit/>
          </a:bodyPr>
          <a:lstStyle/>
          <a:p>
            <a:pPr algn="ctr" defTabSz="1008063" fontAlgn="auto">
              <a:spcBef>
                <a:spcPts val="0"/>
              </a:spcBef>
              <a:spcAft>
                <a:spcPts val="0"/>
              </a:spcAft>
              <a:defRPr/>
            </a:pPr>
            <a:r>
              <a:rPr lang="en-US" i="1" kern="0" dirty="0">
                <a:solidFill>
                  <a:sysClr val="windowText" lastClr="000000"/>
                </a:solidFill>
                <a:latin typeface="Arial" pitchFamily="34" charset="0"/>
              </a:rPr>
              <a:t>mass hierarchy and CKM parameters </a:t>
            </a:r>
          </a:p>
        </p:txBody>
      </p:sp>
      <p:sp>
        <p:nvSpPr>
          <p:cNvPr id="26" name="Text Box 13"/>
          <p:cNvSpPr txBox="1">
            <a:spLocks noChangeArrowheads="1"/>
          </p:cNvSpPr>
          <p:nvPr/>
        </p:nvSpPr>
        <p:spPr bwMode="auto">
          <a:xfrm>
            <a:off x="3359150" y="2408238"/>
            <a:ext cx="5616575" cy="708025"/>
          </a:xfrm>
          <a:prstGeom prst="rect">
            <a:avLst/>
          </a:prstGeom>
          <a:solidFill>
            <a:srgbClr val="FF99FF"/>
          </a:solidFill>
          <a:ln w="9525">
            <a:noFill/>
            <a:miter lim="800000"/>
            <a:headEnd/>
            <a:tailEnd/>
          </a:ln>
          <a:effectLst/>
        </p:spPr>
        <p:txBody>
          <a:bodyPr>
            <a:spAutoFit/>
          </a:bodyPr>
          <a:lstStyle/>
          <a:p>
            <a:pPr algn="ctr" fontAlgn="auto">
              <a:spcBef>
                <a:spcPts val="0"/>
              </a:spcBef>
              <a:spcAft>
                <a:spcPts val="0"/>
              </a:spcAft>
              <a:defRPr/>
            </a:pPr>
            <a:r>
              <a:rPr lang="en-US" sz="2000" kern="0">
                <a:solidFill>
                  <a:sysClr val="windowText" lastClr="000000"/>
                </a:solidFill>
                <a:latin typeface="Arial" pitchFamily="34" charset="0"/>
              </a:rPr>
              <a:t>Wolfenstein parametrization : </a:t>
            </a:r>
            <a:r>
              <a:rPr lang="en-US" sz="2000" b="1" kern="0">
                <a:solidFill>
                  <a:sysClr val="windowText" lastClr="000000"/>
                </a:solidFill>
                <a:latin typeface="Symbol" pitchFamily="18" charset="2"/>
              </a:rPr>
              <a:t>l</a:t>
            </a:r>
            <a:r>
              <a:rPr lang="en-US" sz="2000" kern="0">
                <a:solidFill>
                  <a:sysClr val="windowText" lastClr="000000"/>
                </a:solidFill>
                <a:latin typeface="Arial" pitchFamily="34" charset="0"/>
              </a:rPr>
              <a:t> ,</a:t>
            </a:r>
            <a:r>
              <a:rPr lang="en-US" sz="2000" b="1" kern="0">
                <a:solidFill>
                  <a:sysClr val="windowText" lastClr="000000"/>
                </a:solidFill>
                <a:latin typeface="Arial" pitchFamily="34" charset="0"/>
              </a:rPr>
              <a:t>A,</a:t>
            </a:r>
            <a:r>
              <a:rPr lang="en-US" sz="2000" b="1" kern="0">
                <a:solidFill>
                  <a:sysClr val="windowText" lastClr="000000"/>
                </a:solidFill>
                <a:latin typeface="Symbol" pitchFamily="18" charset="2"/>
              </a:rPr>
              <a:t> r, h</a:t>
            </a:r>
          </a:p>
          <a:p>
            <a:pPr algn="ctr" fontAlgn="auto">
              <a:spcBef>
                <a:spcPts val="0"/>
              </a:spcBef>
              <a:spcAft>
                <a:spcPts val="0"/>
              </a:spcAft>
              <a:defRPr/>
            </a:pPr>
            <a:r>
              <a:rPr lang="en-US" sz="2000" b="1" kern="0">
                <a:solidFill>
                  <a:sysClr val="windowText" lastClr="000000"/>
                </a:solidFill>
                <a:latin typeface="Symbol" pitchFamily="18" charset="2"/>
              </a:rPr>
              <a:t>h </a:t>
            </a:r>
            <a:r>
              <a:rPr lang="en-US" sz="2000" kern="0">
                <a:solidFill>
                  <a:sysClr val="windowText" lastClr="000000"/>
                </a:solidFill>
                <a:latin typeface="Arial" pitchFamily="34" charset="0"/>
              </a:rPr>
              <a:t>responsible of CP violation in SM</a:t>
            </a:r>
          </a:p>
        </p:txBody>
      </p:sp>
      <p:sp>
        <p:nvSpPr>
          <p:cNvPr id="27" name="Line 14"/>
          <p:cNvSpPr>
            <a:spLocks noChangeShapeType="1"/>
          </p:cNvSpPr>
          <p:nvPr/>
        </p:nvSpPr>
        <p:spPr bwMode="auto">
          <a:xfrm>
            <a:off x="8197850" y="2541588"/>
            <a:ext cx="215900" cy="0"/>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fr-FR" sz="2000" kern="0">
              <a:solidFill>
                <a:sysClr val="windowText" lastClr="000000"/>
              </a:solidFill>
              <a:latin typeface="Arial" pitchFamily="34" charset="0"/>
            </a:endParaRPr>
          </a:p>
        </p:txBody>
      </p:sp>
      <p:sp>
        <p:nvSpPr>
          <p:cNvPr id="28" name="Line 15"/>
          <p:cNvSpPr>
            <a:spLocks noChangeShapeType="1"/>
          </p:cNvSpPr>
          <p:nvPr/>
        </p:nvSpPr>
        <p:spPr bwMode="auto">
          <a:xfrm>
            <a:off x="7861300" y="2541588"/>
            <a:ext cx="215900" cy="0"/>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fr-FR" sz="2000" kern="0">
              <a:solidFill>
                <a:sysClr val="windowText" lastClr="00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30</a:t>
            </a:fld>
            <a:endParaRPr lang="en-US"/>
          </a:p>
        </p:txBody>
      </p:sp>
      <p:sp>
        <p:nvSpPr>
          <p:cNvPr id="5" name="Espace réservé du numéro de diapositive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D8FB97-1701-493A-B5A7-BF5F0271FBF6}"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graphicFrame>
        <p:nvGraphicFramePr>
          <p:cNvPr id="6" name="Group 4"/>
          <p:cNvGraphicFramePr>
            <a:graphicFrameLocks noGrp="1"/>
          </p:cNvGraphicFramePr>
          <p:nvPr/>
        </p:nvGraphicFramePr>
        <p:xfrm>
          <a:off x="-36512" y="981471"/>
          <a:ext cx="9072563" cy="5333243"/>
        </p:xfrm>
        <a:graphic>
          <a:graphicData uri="http://schemas.openxmlformats.org/drawingml/2006/table">
            <a:tbl>
              <a:tblPr/>
              <a:tblGrid>
                <a:gridCol w="1584325"/>
                <a:gridCol w="1439863"/>
                <a:gridCol w="1368425"/>
                <a:gridCol w="1512887"/>
                <a:gridCol w="1511300"/>
                <a:gridCol w="1655763"/>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Hadronic matrix element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Lattice error in 2006</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CC0000"/>
                          </a:solidFill>
                          <a:effectLst/>
                          <a:latin typeface="Comic Sans MS" pitchFamily="66" charset="0"/>
                        </a:rPr>
                        <a:t>Lattice error in 2009</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 6 TFlop Year</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60 TFlop Year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Comic Sans MS" pitchFamily="66" charset="0"/>
                        </a:rPr>
                        <a:t>1-10 PFlop Year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0.9%</a:t>
                      </a:r>
                      <a:endParaRPr kumimoji="0" lang="en-US" sz="18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0.5%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0.7%</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sym typeface="Symbol" pitchFamily="18" charset="2"/>
                        </a:rPr>
                        <a:t> </a:t>
                      </a:r>
                      <a:r>
                        <a:rPr kumimoji="0" lang="en-US" sz="2400" b="1" i="0" u="none" strike="noStrike" cap="none" normalizeH="0" baseline="0" smtClean="0">
                          <a:ln>
                            <a:noFill/>
                          </a:ln>
                          <a:solidFill>
                            <a:srgbClr val="FF0000"/>
                          </a:solidFill>
                          <a:effectLst/>
                          <a:latin typeface="Times New Roman" pitchFamily="18" charset="0"/>
                        </a:rPr>
                        <a:t>0.1%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a:t>
                      </a:r>
                      <a:r>
                        <a:rPr kumimoji="0" lang="en-US" sz="2400" b="0" i="0" u="none" strike="noStrike" cap="none" normalizeH="0" baseline="-25000" smtClean="0">
                          <a:ln>
                            <a:noFill/>
                          </a:ln>
                          <a:solidFill>
                            <a:schemeClr val="tx1"/>
                          </a:solidFill>
                          <a:effectLst/>
                          <a:latin typeface="Times New Roman" pitchFamily="18" charset="0"/>
                        </a:rPr>
                        <a:t>B</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14%</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3.5 - 4.5%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2.5 - 4.0%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 – 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13%</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4 - 5%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3 - 4%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 – 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ξ</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1.5 - 2 %</a:t>
                      </a:r>
                      <a:endParaRPr kumimoji="0" lang="en-US" sz="18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0.5 – 0.8 %</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sym typeface="Euclid Math One" pitchFamily="18" charset="2"/>
                        </a:rPr>
                        <a:t> </a:t>
                      </a:r>
                      <a:r>
                        <a:rPr kumimoji="0" lang="en-US" sz="2400" b="0" i="0" u="none" strike="noStrike" cap="none" normalizeH="0" baseline="-25000" smtClean="0">
                          <a:ln>
                            <a:noFill/>
                          </a:ln>
                          <a:solidFill>
                            <a:schemeClr val="tx1"/>
                          </a:solidFill>
                          <a:effectLst/>
                          <a:latin typeface="Times New Roman" pitchFamily="18" charset="0"/>
                        </a:rPr>
                        <a:t>B </a:t>
                      </a:r>
                      <a:r>
                        <a:rPr kumimoji="0" lang="en-US" sz="2400" b="0" i="0" u="none" strike="noStrike" cap="none" normalizeH="0" baseline="-25000" smtClean="0">
                          <a:ln>
                            <a:noFill/>
                          </a:ln>
                          <a:solidFill>
                            <a:schemeClr val="tx1"/>
                          </a:solidFill>
                          <a:effectLst/>
                          <a:latin typeface="Times New Roman" pitchFamily="18" charset="0"/>
                          <a:cs typeface="Times New Roman" pitchFamily="18" charset="0"/>
                        </a:rPr>
                        <a:t>→ </a:t>
                      </a:r>
                      <a:r>
                        <a:rPr kumimoji="0" lang="it-IT" sz="2400" b="0" i="0" u="none" strike="noStrike" cap="none" normalizeH="0" baseline="-25000" smtClean="0">
                          <a:ln>
                            <a:noFill/>
                          </a:ln>
                          <a:solidFill>
                            <a:schemeClr val="tx1"/>
                          </a:solidFill>
                          <a:effectLst/>
                          <a:latin typeface="Times New Roman" pitchFamily="18" charset="0"/>
                          <a:cs typeface="Times New Roman" pitchFamily="18" charset="0"/>
                        </a:rPr>
                        <a:t>D/D*l</a:t>
                      </a:r>
                      <a:r>
                        <a:rPr kumimoji="0" lang="el-GR" sz="2400" b="0" i="0" u="none" strike="noStrike" cap="none" normalizeH="0" baseline="-25000" smtClean="0">
                          <a:ln>
                            <a:noFill/>
                          </a:ln>
                          <a:solidFill>
                            <a:schemeClr val="tx1"/>
                          </a:solidFill>
                          <a:effectLst/>
                          <a:latin typeface="Times New Roman" pitchFamily="18" charset="0"/>
                          <a:cs typeface="Times New Roman" pitchFamily="18" charset="0"/>
                        </a:rPr>
                        <a:t>ν</a:t>
                      </a:r>
                      <a:endParaRPr kumimoji="0" lang="en-US"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0.5%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11%</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5.5 - 6.5%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4 - 5%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2 – 3%</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13%</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13%</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CC0000"/>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3 – 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Object 2"/>
          <p:cNvGraphicFramePr>
            <a:graphicFrameLocks noChangeAspect="1"/>
          </p:cNvGraphicFramePr>
          <p:nvPr/>
        </p:nvGraphicFramePr>
        <p:xfrm>
          <a:off x="614363" y="2708671"/>
          <a:ext cx="430213" cy="504825"/>
        </p:xfrm>
        <a:graphic>
          <a:graphicData uri="http://schemas.openxmlformats.org/presentationml/2006/ole">
            <p:oleObj spid="_x0000_s52226" name="Equation" r:id="rId3" imgW="215640" imgH="253800" progId="Equation.DSMT4">
              <p:embed/>
            </p:oleObj>
          </a:graphicData>
        </a:graphic>
      </p:graphicFrame>
      <p:graphicFrame>
        <p:nvGraphicFramePr>
          <p:cNvPr id="8" name="Object 3"/>
          <p:cNvGraphicFramePr>
            <a:graphicFrameLocks noChangeAspect="1"/>
          </p:cNvGraphicFramePr>
          <p:nvPr/>
        </p:nvGraphicFramePr>
        <p:xfrm>
          <a:off x="252413" y="2205434"/>
          <a:ext cx="936625" cy="523875"/>
        </p:xfrm>
        <a:graphic>
          <a:graphicData uri="http://schemas.openxmlformats.org/presentationml/2006/ole">
            <p:oleObj spid="_x0000_s52227" name="Equation" r:id="rId4" imgW="431640" imgH="241200" progId="Equation.DSMT4">
              <p:embed/>
            </p:oleObj>
          </a:graphicData>
        </a:graphic>
      </p:graphicFrame>
      <p:graphicFrame>
        <p:nvGraphicFramePr>
          <p:cNvPr id="9" name="Object 4"/>
          <p:cNvGraphicFramePr>
            <a:graphicFrameLocks noChangeAspect="1"/>
          </p:cNvGraphicFramePr>
          <p:nvPr/>
        </p:nvGraphicFramePr>
        <p:xfrm>
          <a:off x="395288" y="3716734"/>
          <a:ext cx="792163" cy="450850"/>
        </p:xfrm>
        <a:graphic>
          <a:graphicData uri="http://schemas.openxmlformats.org/presentationml/2006/ole">
            <p:oleObj spid="_x0000_s52228" name="Equation" r:id="rId5" imgW="419040" imgH="241200" progId="Equation.DSMT4">
              <p:embed/>
            </p:oleObj>
          </a:graphicData>
        </a:graphic>
      </p:graphicFrame>
      <p:graphicFrame>
        <p:nvGraphicFramePr>
          <p:cNvPr id="10" name="Object 5"/>
          <p:cNvGraphicFramePr>
            <a:graphicFrameLocks noChangeAspect="1"/>
          </p:cNvGraphicFramePr>
          <p:nvPr/>
        </p:nvGraphicFramePr>
        <p:xfrm>
          <a:off x="477838" y="5301059"/>
          <a:ext cx="854075" cy="523875"/>
        </p:xfrm>
        <a:graphic>
          <a:graphicData uri="http://schemas.openxmlformats.org/presentationml/2006/ole">
            <p:oleObj spid="_x0000_s52229" name="Equation" r:id="rId6" imgW="393480" imgH="241200" progId="Equation.DSMT4">
              <p:embed/>
            </p:oleObj>
          </a:graphicData>
        </a:graphic>
      </p:graphicFrame>
      <p:graphicFrame>
        <p:nvGraphicFramePr>
          <p:cNvPr id="11" name="Object 6"/>
          <p:cNvGraphicFramePr>
            <a:graphicFrameLocks noChangeAspect="1"/>
          </p:cNvGraphicFramePr>
          <p:nvPr/>
        </p:nvGraphicFramePr>
        <p:xfrm>
          <a:off x="357188" y="5805884"/>
          <a:ext cx="1047750" cy="523875"/>
        </p:xfrm>
        <a:graphic>
          <a:graphicData uri="http://schemas.openxmlformats.org/presentationml/2006/ole">
            <p:oleObj spid="_x0000_s52230" name="Equation" r:id="rId7" imgW="482400" imgH="241200" progId="Equation.DSMT4">
              <p:embed/>
            </p:oleObj>
          </a:graphicData>
        </a:graphic>
      </p:graphicFrame>
      <p:sp>
        <p:nvSpPr>
          <p:cNvPr id="12" name="Text Box 85"/>
          <p:cNvSpPr txBox="1">
            <a:spLocks noChangeArrowheads="1"/>
          </p:cNvSpPr>
          <p:nvPr/>
        </p:nvSpPr>
        <p:spPr bwMode="auto">
          <a:xfrm>
            <a:off x="-36512" y="6337696"/>
            <a:ext cx="9107488" cy="547688"/>
          </a:xfrm>
          <a:prstGeom prst="rect">
            <a:avLst/>
          </a:prstGeom>
          <a:solidFill>
            <a:srgbClr val="003366"/>
          </a:solidFill>
          <a:ln w="9525">
            <a:noFill/>
            <a:miter lim="800000"/>
            <a:headEnd/>
            <a:tailEnd/>
          </a:ln>
        </p:spPr>
        <p:txBody>
          <a:bodyPr tIns="108000"/>
          <a:lstStyle/>
          <a:p>
            <a:pPr algn="ctr">
              <a:spcBef>
                <a:spcPct val="50000"/>
              </a:spcBef>
            </a:pPr>
            <a:r>
              <a:rPr lang="en-US" sz="2400" b="1">
                <a:solidFill>
                  <a:srgbClr val="FFFF00"/>
                </a:solidFill>
                <a:latin typeface="Comic Sans MS" pitchFamily="66" charset="0"/>
              </a:rPr>
              <a:t>The expected accuracy has been reached! </a:t>
            </a:r>
            <a:r>
              <a:rPr lang="en-US" b="1">
                <a:solidFill>
                  <a:schemeClr val="bg1"/>
                </a:solidFill>
                <a:latin typeface="Comic Sans MS" pitchFamily="66" charset="0"/>
              </a:rPr>
              <a:t>(except for Vub)</a:t>
            </a:r>
            <a:endParaRPr lang="en-US" b="1">
              <a:solidFill>
                <a:schemeClr val="bg1"/>
              </a:solidFill>
            </a:endParaRPr>
          </a:p>
        </p:txBody>
      </p:sp>
      <p:sp>
        <p:nvSpPr>
          <p:cNvPr id="13" name="Text Box 86"/>
          <p:cNvSpPr txBox="1">
            <a:spLocks noChangeArrowheads="1"/>
          </p:cNvSpPr>
          <p:nvPr/>
        </p:nvSpPr>
        <p:spPr bwMode="auto">
          <a:xfrm>
            <a:off x="5724526" y="1838721"/>
            <a:ext cx="172720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[2011 LHCb]</a:t>
            </a:r>
          </a:p>
        </p:txBody>
      </p:sp>
      <p:sp>
        <p:nvSpPr>
          <p:cNvPr id="14" name="Text Box 87"/>
          <p:cNvSpPr txBox="1">
            <a:spLocks noChangeArrowheads="1"/>
          </p:cNvSpPr>
          <p:nvPr/>
        </p:nvSpPr>
        <p:spPr bwMode="auto">
          <a:xfrm>
            <a:off x="7273926" y="1845071"/>
            <a:ext cx="183515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[2015 SuperB]</a:t>
            </a:r>
          </a:p>
        </p:txBody>
      </p:sp>
      <p:sp>
        <p:nvSpPr>
          <p:cNvPr id="15" name="Text Box 88"/>
          <p:cNvSpPr txBox="1">
            <a:spLocks noChangeArrowheads="1"/>
          </p:cNvSpPr>
          <p:nvPr/>
        </p:nvSpPr>
        <p:spPr bwMode="auto">
          <a:xfrm>
            <a:off x="4284663" y="1845071"/>
            <a:ext cx="172720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[2009]</a:t>
            </a:r>
          </a:p>
        </p:txBody>
      </p:sp>
      <p:sp>
        <p:nvSpPr>
          <p:cNvPr id="16" name="Text Box 89"/>
          <p:cNvSpPr txBox="1">
            <a:spLocks noChangeArrowheads="1"/>
          </p:cNvSpPr>
          <p:nvPr/>
        </p:nvSpPr>
        <p:spPr bwMode="auto">
          <a:xfrm>
            <a:off x="2811463" y="619521"/>
            <a:ext cx="6261100" cy="366713"/>
          </a:xfrm>
          <a:prstGeom prst="rect">
            <a:avLst/>
          </a:prstGeom>
          <a:solidFill>
            <a:srgbClr val="FEADA0"/>
          </a:solidFill>
          <a:ln w="9525">
            <a:noFill/>
            <a:miter lim="800000"/>
            <a:headEnd/>
            <a:tailEnd/>
          </a:ln>
        </p:spPr>
        <p:txBody>
          <a:bodyPr wrap="none">
            <a:spAutoFit/>
          </a:bodyPr>
          <a:lstStyle/>
          <a:p>
            <a:pPr algn="ctr"/>
            <a:r>
              <a:rPr lang="en-US">
                <a:latin typeface="Times New Roman" pitchFamily="18" charset="0"/>
              </a:rPr>
              <a:t>Shown by Vittorio Lubicz at the SuperB Workshop LNF Dec2009</a:t>
            </a:r>
            <a:endParaRPr lang="fr-FR">
              <a:latin typeface="Times New Roman" pitchFamily="18" charset="0"/>
            </a:endParaRPr>
          </a:p>
        </p:txBody>
      </p:sp>
      <p:sp>
        <p:nvSpPr>
          <p:cNvPr id="17" name="Rectangle 90"/>
          <p:cNvSpPr>
            <a:spLocks noChangeArrowheads="1"/>
          </p:cNvSpPr>
          <p:nvPr/>
        </p:nvSpPr>
        <p:spPr bwMode="auto">
          <a:xfrm>
            <a:off x="323851" y="43259"/>
            <a:ext cx="8550275" cy="423862"/>
          </a:xfrm>
          <a:prstGeom prst="rect">
            <a:avLst/>
          </a:prstGeom>
          <a:solidFill>
            <a:srgbClr val="FF0000">
              <a:alpha val="39999"/>
            </a:srgbClr>
          </a:solidFill>
          <a:ln w="57150">
            <a:solidFill>
              <a:srgbClr val="F0AEF2"/>
            </a:solidFill>
            <a:miter lim="800000"/>
            <a:headEnd/>
            <a:tailEnd/>
          </a:ln>
        </p:spPr>
        <p:txBody>
          <a:bodyPr wrap="none">
            <a:spAutoFit/>
          </a:bodyPr>
          <a:lstStyle/>
          <a:p>
            <a:r>
              <a:rPr lang="en-US"/>
              <a:t>Part of the program could be accomplished if SM theoretical predictions are @ 1%</a:t>
            </a:r>
            <a:endParaRPr lang="fr-FR"/>
          </a:p>
        </p:txBody>
      </p:sp>
      <p:sp>
        <p:nvSpPr>
          <p:cNvPr id="18" name="Espace réservé du numéro de diapositive 13"/>
          <p:cNvSpPr txBox="1">
            <a:spLocks/>
          </p:cNvSpPr>
          <p:nvPr/>
        </p:nvSpPr>
        <p:spPr bwMode="auto">
          <a:xfrm>
            <a:off x="6481763" y="617259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961B0-1ED4-4ABC-9C2C-A775E92CA923}"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endParaRPr>
          </a:p>
        </p:txBody>
      </p:sp>
      <p:sp>
        <p:nvSpPr>
          <p:cNvPr id="19" name="Rectangle 18"/>
          <p:cNvSpPr/>
          <p:nvPr/>
        </p:nvSpPr>
        <p:spPr>
          <a:xfrm>
            <a:off x="35496" y="548680"/>
            <a:ext cx="2775119" cy="369332"/>
          </a:xfrm>
          <a:prstGeom prst="rect">
            <a:avLst/>
          </a:prstGeom>
          <a:solidFill>
            <a:schemeClr val="accent5"/>
          </a:solidFill>
          <a:ln>
            <a:solidFill>
              <a:schemeClr val="accent3"/>
            </a:solidFill>
          </a:ln>
        </p:spPr>
        <p:txBody>
          <a:bodyPr wrap="none">
            <a:spAutoFit/>
          </a:bodyPr>
          <a:lstStyle/>
          <a:p>
            <a:pPr algn="ctr"/>
            <a:r>
              <a:rPr lang="en-US" dirty="0" smtClean="0">
                <a:solidFill>
                  <a:srgbClr val="FF0000"/>
                </a:solidFill>
              </a:rPr>
              <a:t>See Federico </a:t>
            </a:r>
            <a:r>
              <a:rPr lang="en-US" dirty="0" err="1" smtClean="0">
                <a:solidFill>
                  <a:srgbClr val="FF0000"/>
                </a:solidFill>
              </a:rPr>
              <a:t>Mescia</a:t>
            </a:r>
            <a:r>
              <a:rPr lang="en-US" dirty="0" smtClean="0">
                <a:solidFill>
                  <a:srgbClr val="FF0000"/>
                </a:solidFill>
              </a:rPr>
              <a:t> talk</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31</a:t>
            </a:fld>
            <a:endParaRPr lang="en-US"/>
          </a:p>
        </p:txBody>
      </p:sp>
      <p:sp>
        <p:nvSpPr>
          <p:cNvPr id="5" name="Text Box 4"/>
          <p:cNvSpPr txBox="1">
            <a:spLocks noChangeArrowheads="1"/>
          </p:cNvSpPr>
          <p:nvPr/>
        </p:nvSpPr>
        <p:spPr bwMode="auto">
          <a:xfrm>
            <a:off x="1042988" y="188913"/>
            <a:ext cx="3887787" cy="504825"/>
          </a:xfrm>
          <a:prstGeom prst="rect">
            <a:avLst/>
          </a:prstGeom>
          <a:solidFill>
            <a:srgbClr val="FF0000">
              <a:alpha val="39999"/>
            </a:srgbClr>
          </a:solidFill>
          <a:ln w="57150">
            <a:solidFill>
              <a:srgbClr val="FF3300"/>
            </a:solidFill>
            <a:miter lim="800000"/>
            <a:headEnd/>
            <a:tailEnd/>
          </a:ln>
          <a:effectLst/>
        </p:spPr>
        <p:txBody>
          <a:bodyPr lIns="82945" tIns="41473" rIns="82945" bIns="41473">
            <a:spAutoFit/>
          </a:bodyPr>
          <a:lstStyle/>
          <a:p>
            <a:pPr algn="ctr" defTabSz="828675" eaLnBrk="0" hangingPunct="0"/>
            <a:r>
              <a:rPr lang="en-GB" sz="2400">
                <a:latin typeface="Times New Roman" pitchFamily="18" charset="0"/>
              </a:rPr>
              <a:t>Leptonic decay B </a:t>
            </a:r>
            <a:r>
              <a:rPr lang="en-GB" sz="2400">
                <a:latin typeface="Times New Roman" pitchFamily="18" charset="0"/>
                <a:sym typeface="Wingdings" pitchFamily="2" charset="2"/>
              </a:rPr>
              <a:t> l </a:t>
            </a:r>
            <a:r>
              <a:rPr lang="en-GB" sz="2400">
                <a:latin typeface="Symbol" pitchFamily="18" charset="2"/>
                <a:sym typeface="Wingdings" pitchFamily="2" charset="2"/>
              </a:rPr>
              <a:t>n</a:t>
            </a:r>
          </a:p>
        </p:txBody>
      </p:sp>
      <p:pic>
        <p:nvPicPr>
          <p:cNvPr id="6" name="Picture 9"/>
          <p:cNvPicPr>
            <a:picLocks noChangeAspect="1" noChangeArrowheads="1"/>
          </p:cNvPicPr>
          <p:nvPr/>
        </p:nvPicPr>
        <p:blipFill>
          <a:blip r:embed="rId3" cstate="print"/>
          <a:srcRect/>
          <a:stretch>
            <a:fillRect/>
          </a:stretch>
        </p:blipFill>
        <p:spPr bwMode="auto">
          <a:xfrm>
            <a:off x="827088" y="836613"/>
            <a:ext cx="2376487" cy="1427162"/>
          </a:xfrm>
          <a:prstGeom prst="rect">
            <a:avLst/>
          </a:prstGeom>
          <a:noFill/>
          <a:ln w="9525">
            <a:noFill/>
            <a:miter lim="800000"/>
            <a:headEnd/>
            <a:tailEnd/>
          </a:ln>
          <a:effectLst/>
        </p:spPr>
      </p:pic>
      <p:pic>
        <p:nvPicPr>
          <p:cNvPr id="7" name="Picture 10"/>
          <p:cNvPicPr>
            <a:picLocks noChangeAspect="1" noChangeArrowheads="1"/>
          </p:cNvPicPr>
          <p:nvPr/>
        </p:nvPicPr>
        <p:blipFill>
          <a:blip r:embed="rId4" cstate="print"/>
          <a:srcRect l="11699" t="12750" r="11757" b="67241"/>
          <a:stretch>
            <a:fillRect/>
          </a:stretch>
        </p:blipFill>
        <p:spPr bwMode="auto">
          <a:xfrm>
            <a:off x="684213" y="2276475"/>
            <a:ext cx="3708400" cy="690563"/>
          </a:xfrm>
          <a:prstGeom prst="rect">
            <a:avLst/>
          </a:prstGeom>
          <a:noFill/>
          <a:ln w="9525">
            <a:noFill/>
            <a:miter lim="800000"/>
            <a:headEnd/>
            <a:tailEnd/>
          </a:ln>
          <a:effectLst/>
        </p:spPr>
      </p:pic>
      <p:cxnSp>
        <p:nvCxnSpPr>
          <p:cNvPr id="8" name="Straight Connector 9"/>
          <p:cNvCxnSpPr>
            <a:cxnSpLocks noChangeShapeType="1"/>
          </p:cNvCxnSpPr>
          <p:nvPr/>
        </p:nvCxnSpPr>
        <p:spPr bwMode="auto">
          <a:xfrm>
            <a:off x="795338" y="4130675"/>
            <a:ext cx="2235200" cy="15875"/>
          </a:xfrm>
          <a:prstGeom prst="line">
            <a:avLst/>
          </a:prstGeom>
          <a:noFill/>
          <a:ln w="38100">
            <a:solidFill>
              <a:srgbClr val="0000FF"/>
            </a:solidFill>
            <a:round/>
            <a:headEnd/>
            <a:tailEnd/>
          </a:ln>
        </p:spPr>
      </p:cxnSp>
      <p:sp>
        <p:nvSpPr>
          <p:cNvPr id="9" name="TextBox 10"/>
          <p:cNvSpPr txBox="1">
            <a:spLocks noChangeArrowheads="1"/>
          </p:cNvSpPr>
          <p:nvPr/>
        </p:nvSpPr>
        <p:spPr bwMode="auto">
          <a:xfrm>
            <a:off x="841375" y="4065588"/>
            <a:ext cx="1138238" cy="304800"/>
          </a:xfrm>
          <a:prstGeom prst="rect">
            <a:avLst/>
          </a:prstGeom>
          <a:noFill/>
          <a:ln w="9525">
            <a:noFill/>
            <a:miter lim="800000"/>
            <a:headEnd/>
            <a:tailEnd/>
          </a:ln>
        </p:spPr>
        <p:txBody>
          <a:bodyPr>
            <a:spAutoFit/>
          </a:bodyPr>
          <a:lstStyle/>
          <a:p>
            <a:pPr eaLnBrk="0" hangingPunct="0"/>
            <a:r>
              <a:rPr lang="en-GB" sz="1400">
                <a:solidFill>
                  <a:srgbClr val="0000FF"/>
                </a:solidFill>
                <a:ea typeface="ＭＳ Ｐゴシック" charset="-128"/>
              </a:rPr>
              <a:t>SuperB</a:t>
            </a:r>
          </a:p>
        </p:txBody>
      </p:sp>
      <p:pic>
        <p:nvPicPr>
          <p:cNvPr id="10" name="Picture 4"/>
          <p:cNvPicPr>
            <a:picLocks noChangeAspect="1" noChangeArrowheads="1"/>
          </p:cNvPicPr>
          <p:nvPr/>
        </p:nvPicPr>
        <p:blipFill>
          <a:blip r:embed="rId5" cstate="print"/>
          <a:srcRect/>
          <a:stretch>
            <a:fillRect/>
          </a:stretch>
        </p:blipFill>
        <p:spPr bwMode="auto">
          <a:xfrm>
            <a:off x="468313" y="3429000"/>
            <a:ext cx="7799387" cy="3429000"/>
          </a:xfrm>
          <a:prstGeom prst="rect">
            <a:avLst/>
          </a:prstGeom>
          <a:noFill/>
          <a:ln w="9525">
            <a:noFill/>
            <a:miter lim="800000"/>
            <a:headEnd/>
            <a:tailEnd/>
          </a:ln>
        </p:spPr>
      </p:pic>
      <p:sp>
        <p:nvSpPr>
          <p:cNvPr id="11" name="Rectangle 5"/>
          <p:cNvSpPr>
            <a:spLocks noChangeArrowheads="1"/>
          </p:cNvSpPr>
          <p:nvPr/>
        </p:nvSpPr>
        <p:spPr bwMode="auto">
          <a:xfrm>
            <a:off x="917575" y="6432550"/>
            <a:ext cx="3103563" cy="52388"/>
          </a:xfrm>
          <a:prstGeom prst="rect">
            <a:avLst/>
          </a:prstGeom>
          <a:solidFill>
            <a:srgbClr val="FFFF00"/>
          </a:solidFill>
          <a:ln w="9525">
            <a:noFill/>
            <a:miter lim="800000"/>
            <a:headEnd/>
            <a:tailEnd/>
          </a:ln>
        </p:spPr>
        <p:txBody>
          <a:bodyPr wrap="none" anchor="ctr"/>
          <a:lstStyle/>
          <a:p>
            <a:pPr eaLnBrk="0" hangingPunct="0"/>
            <a:endParaRPr lang="en-GB">
              <a:ea typeface="ＭＳ Ｐゴシック" charset="-128"/>
            </a:endParaRPr>
          </a:p>
        </p:txBody>
      </p:sp>
      <p:sp>
        <p:nvSpPr>
          <p:cNvPr id="12" name="Text Box 6"/>
          <p:cNvSpPr txBox="1">
            <a:spLocks noChangeArrowheads="1"/>
          </p:cNvSpPr>
          <p:nvPr/>
        </p:nvSpPr>
        <p:spPr bwMode="auto">
          <a:xfrm>
            <a:off x="1035050" y="3546475"/>
            <a:ext cx="1035050" cy="366713"/>
          </a:xfrm>
          <a:prstGeom prst="rect">
            <a:avLst/>
          </a:prstGeom>
          <a:noFill/>
          <a:ln w="9525">
            <a:noFill/>
            <a:miter lim="800000"/>
            <a:headEnd/>
            <a:tailEnd/>
          </a:ln>
        </p:spPr>
        <p:txBody>
          <a:bodyPr wrap="none">
            <a:spAutoFit/>
          </a:bodyPr>
          <a:lstStyle/>
          <a:p>
            <a:pPr eaLnBrk="0" hangingPunct="0"/>
            <a:r>
              <a:rPr lang="en-GB" b="1">
                <a:ea typeface="ＭＳ Ｐゴシック" charset="-128"/>
              </a:rPr>
              <a:t>2HDM-II</a:t>
            </a:r>
            <a:endParaRPr lang="en-US" b="1">
              <a:ea typeface="ＭＳ Ｐゴシック" charset="-128"/>
            </a:endParaRPr>
          </a:p>
        </p:txBody>
      </p:sp>
      <p:sp>
        <p:nvSpPr>
          <p:cNvPr id="13" name="Text Box 7"/>
          <p:cNvSpPr txBox="1">
            <a:spLocks noChangeArrowheads="1"/>
          </p:cNvSpPr>
          <p:nvPr/>
        </p:nvSpPr>
        <p:spPr bwMode="auto">
          <a:xfrm>
            <a:off x="5121275" y="3530600"/>
            <a:ext cx="869950" cy="366713"/>
          </a:xfrm>
          <a:prstGeom prst="rect">
            <a:avLst/>
          </a:prstGeom>
          <a:noFill/>
          <a:ln w="9525">
            <a:noFill/>
            <a:miter lim="800000"/>
            <a:headEnd/>
            <a:tailEnd/>
          </a:ln>
        </p:spPr>
        <p:txBody>
          <a:bodyPr wrap="none">
            <a:spAutoFit/>
          </a:bodyPr>
          <a:lstStyle/>
          <a:p>
            <a:pPr eaLnBrk="0" hangingPunct="0"/>
            <a:r>
              <a:rPr lang="en-GB" b="1">
                <a:ea typeface="ＭＳ Ｐゴシック" charset="-128"/>
              </a:rPr>
              <a:t>MSSM</a:t>
            </a:r>
            <a:endParaRPr lang="en-US" b="1">
              <a:ea typeface="ＭＳ Ｐゴシック" charset="-128"/>
            </a:endParaRPr>
          </a:p>
        </p:txBody>
      </p:sp>
      <p:sp>
        <p:nvSpPr>
          <p:cNvPr id="14" name="Rectangle 8"/>
          <p:cNvSpPr>
            <a:spLocks noChangeArrowheads="1"/>
          </p:cNvSpPr>
          <p:nvPr/>
        </p:nvSpPr>
        <p:spPr bwMode="auto">
          <a:xfrm>
            <a:off x="1090613" y="3983038"/>
            <a:ext cx="147637" cy="127000"/>
          </a:xfrm>
          <a:prstGeom prst="rect">
            <a:avLst/>
          </a:prstGeom>
          <a:solidFill>
            <a:srgbClr val="00FF00"/>
          </a:solidFill>
          <a:ln w="9525">
            <a:solidFill>
              <a:schemeClr val="tx1"/>
            </a:solidFill>
            <a:miter lim="800000"/>
            <a:headEnd/>
            <a:tailEnd/>
          </a:ln>
        </p:spPr>
        <p:txBody>
          <a:bodyPr wrap="none" anchor="ctr"/>
          <a:lstStyle/>
          <a:p>
            <a:pPr eaLnBrk="0" hangingPunct="0"/>
            <a:endParaRPr lang="en-GB">
              <a:ea typeface="ＭＳ Ｐゴシック" charset="-128"/>
            </a:endParaRPr>
          </a:p>
        </p:txBody>
      </p:sp>
      <p:sp>
        <p:nvSpPr>
          <p:cNvPr id="15" name="Rectangle 9"/>
          <p:cNvSpPr>
            <a:spLocks noChangeArrowheads="1"/>
          </p:cNvSpPr>
          <p:nvPr/>
        </p:nvSpPr>
        <p:spPr bwMode="auto">
          <a:xfrm>
            <a:off x="1100138" y="4167188"/>
            <a:ext cx="147637" cy="127000"/>
          </a:xfrm>
          <a:prstGeom prst="rect">
            <a:avLst/>
          </a:prstGeom>
          <a:solidFill>
            <a:srgbClr val="FF0000"/>
          </a:solidFill>
          <a:ln w="9525">
            <a:solidFill>
              <a:schemeClr val="tx1"/>
            </a:solidFill>
            <a:miter lim="800000"/>
            <a:headEnd/>
            <a:tailEnd/>
          </a:ln>
        </p:spPr>
        <p:txBody>
          <a:bodyPr wrap="none" anchor="ctr"/>
          <a:lstStyle/>
          <a:p>
            <a:pPr eaLnBrk="0" hangingPunct="0"/>
            <a:endParaRPr lang="en-GB">
              <a:ea typeface="ＭＳ Ｐゴシック" charset="-128"/>
            </a:endParaRPr>
          </a:p>
        </p:txBody>
      </p:sp>
      <p:sp>
        <p:nvSpPr>
          <p:cNvPr id="16" name="Rectangle 10"/>
          <p:cNvSpPr>
            <a:spLocks noChangeArrowheads="1"/>
          </p:cNvSpPr>
          <p:nvPr/>
        </p:nvSpPr>
        <p:spPr bwMode="auto">
          <a:xfrm>
            <a:off x="1098550" y="4338638"/>
            <a:ext cx="146050" cy="128587"/>
          </a:xfrm>
          <a:prstGeom prst="rect">
            <a:avLst/>
          </a:prstGeom>
          <a:solidFill>
            <a:srgbClr val="FFFF00"/>
          </a:solidFill>
          <a:ln w="9525">
            <a:solidFill>
              <a:schemeClr val="tx1"/>
            </a:solidFill>
            <a:miter lim="800000"/>
            <a:headEnd/>
            <a:tailEnd/>
          </a:ln>
        </p:spPr>
        <p:txBody>
          <a:bodyPr wrap="none" anchor="ctr"/>
          <a:lstStyle/>
          <a:p>
            <a:pPr eaLnBrk="0" hangingPunct="0"/>
            <a:endParaRPr lang="en-GB">
              <a:ea typeface="ＭＳ Ｐゴシック" charset="-128"/>
            </a:endParaRPr>
          </a:p>
        </p:txBody>
      </p:sp>
      <p:sp>
        <p:nvSpPr>
          <p:cNvPr id="17" name="Text Box 11"/>
          <p:cNvSpPr txBox="1">
            <a:spLocks noChangeArrowheads="1"/>
          </p:cNvSpPr>
          <p:nvPr/>
        </p:nvSpPr>
        <p:spPr bwMode="auto">
          <a:xfrm>
            <a:off x="1246188" y="3908425"/>
            <a:ext cx="1519237" cy="730250"/>
          </a:xfrm>
          <a:prstGeom prst="rect">
            <a:avLst/>
          </a:prstGeom>
          <a:noFill/>
          <a:ln w="9525">
            <a:noFill/>
            <a:miter lim="800000"/>
            <a:headEnd/>
            <a:tailEnd/>
          </a:ln>
        </p:spPr>
        <p:txBody>
          <a:bodyPr wrap="none">
            <a:spAutoFit/>
          </a:bodyPr>
          <a:lstStyle/>
          <a:p>
            <a:pPr eaLnBrk="0" hangingPunct="0"/>
            <a:r>
              <a:rPr lang="en-GB" sz="1400" b="1">
                <a:ea typeface="ＭＳ Ｐゴシック" charset="-128"/>
              </a:rPr>
              <a:t>75ab</a:t>
            </a:r>
            <a:r>
              <a:rPr lang="en-GB" sz="1400" b="1" baseline="30000">
                <a:ea typeface="ＭＳ Ｐゴシック" charset="-128"/>
              </a:rPr>
              <a:t>-1</a:t>
            </a:r>
          </a:p>
          <a:p>
            <a:pPr eaLnBrk="0" hangingPunct="0"/>
            <a:r>
              <a:rPr lang="en-GB" sz="1400" b="1">
                <a:ea typeface="ＭＳ Ｐゴシック" charset="-128"/>
              </a:rPr>
              <a:t>2ab</a:t>
            </a:r>
            <a:r>
              <a:rPr lang="en-GB" sz="1400" b="1" baseline="30000">
                <a:ea typeface="ＭＳ Ｐゴシック" charset="-128"/>
              </a:rPr>
              <a:t>-1</a:t>
            </a:r>
          </a:p>
          <a:p>
            <a:pPr eaLnBrk="0" hangingPunct="0"/>
            <a:r>
              <a:rPr lang="en-GB" sz="1400" b="1">
                <a:ea typeface="ＭＳ Ｐゴシック" charset="-128"/>
              </a:rPr>
              <a:t>LEP </a:t>
            </a:r>
            <a:r>
              <a:rPr lang="en-GB" sz="1200" b="1">
                <a:ea typeface="ＭＳ Ｐゴシック" charset="-128"/>
              </a:rPr>
              <a:t>m</a:t>
            </a:r>
            <a:r>
              <a:rPr lang="en-GB" sz="1200" b="1" baseline="-25000">
                <a:ea typeface="ＭＳ Ｐゴシック" charset="-128"/>
              </a:rPr>
              <a:t>H</a:t>
            </a:r>
            <a:r>
              <a:rPr lang="en-GB" sz="1200" b="1">
                <a:ea typeface="ＭＳ Ｐゴシック" charset="-128"/>
              </a:rPr>
              <a:t>&gt;79.3 GeV</a:t>
            </a:r>
            <a:endParaRPr lang="en-US" sz="1200" b="1">
              <a:ea typeface="ＭＳ Ｐゴシック" charset="-128"/>
            </a:endParaRPr>
          </a:p>
        </p:txBody>
      </p:sp>
      <p:sp>
        <p:nvSpPr>
          <p:cNvPr id="18" name="Text Box 14"/>
          <p:cNvSpPr txBox="1">
            <a:spLocks noChangeArrowheads="1"/>
          </p:cNvSpPr>
          <p:nvPr/>
        </p:nvSpPr>
        <p:spPr bwMode="auto">
          <a:xfrm>
            <a:off x="5283200" y="3814763"/>
            <a:ext cx="184150" cy="366712"/>
          </a:xfrm>
          <a:prstGeom prst="rect">
            <a:avLst/>
          </a:prstGeom>
          <a:noFill/>
          <a:ln w="9525">
            <a:noFill/>
            <a:miter lim="800000"/>
            <a:headEnd/>
            <a:tailEnd/>
          </a:ln>
        </p:spPr>
        <p:txBody>
          <a:bodyPr wrap="none">
            <a:spAutoFit/>
          </a:bodyPr>
          <a:lstStyle/>
          <a:p>
            <a:pPr eaLnBrk="0" hangingPunct="0"/>
            <a:endParaRPr lang="en-GB">
              <a:ea typeface="ＭＳ Ｐゴシック" charset="-128"/>
              <a:sym typeface="Symbol" pitchFamily="18" charset="2"/>
            </a:endParaRPr>
          </a:p>
        </p:txBody>
      </p:sp>
      <p:sp>
        <p:nvSpPr>
          <p:cNvPr id="19" name="Rectangle 15"/>
          <p:cNvSpPr>
            <a:spLocks noChangeArrowheads="1"/>
          </p:cNvSpPr>
          <p:nvPr/>
        </p:nvSpPr>
        <p:spPr bwMode="auto">
          <a:xfrm>
            <a:off x="5059363" y="6429375"/>
            <a:ext cx="3103562" cy="52388"/>
          </a:xfrm>
          <a:prstGeom prst="rect">
            <a:avLst/>
          </a:prstGeom>
          <a:solidFill>
            <a:srgbClr val="FFFF00"/>
          </a:solidFill>
          <a:ln w="9525">
            <a:noFill/>
            <a:miter lim="800000"/>
            <a:headEnd/>
            <a:tailEnd/>
          </a:ln>
        </p:spPr>
        <p:txBody>
          <a:bodyPr wrap="none" anchor="ctr"/>
          <a:lstStyle/>
          <a:p>
            <a:pPr eaLnBrk="0" hangingPunct="0"/>
            <a:endParaRPr lang="en-GB">
              <a:ea typeface="ＭＳ Ｐゴシック" charset="-128"/>
            </a:endParaRPr>
          </a:p>
        </p:txBody>
      </p:sp>
      <p:sp>
        <p:nvSpPr>
          <p:cNvPr id="20" name="Text Box 16"/>
          <p:cNvSpPr txBox="1">
            <a:spLocks noChangeArrowheads="1"/>
          </p:cNvSpPr>
          <p:nvPr/>
        </p:nvSpPr>
        <p:spPr bwMode="auto">
          <a:xfrm rot="19148592">
            <a:off x="2411413" y="4868863"/>
            <a:ext cx="1717675" cy="336550"/>
          </a:xfrm>
          <a:prstGeom prst="rect">
            <a:avLst/>
          </a:prstGeom>
          <a:noFill/>
          <a:ln w="9525">
            <a:noFill/>
            <a:miter lim="800000"/>
            <a:headEnd/>
            <a:tailEnd/>
          </a:ln>
        </p:spPr>
        <p:txBody>
          <a:bodyPr wrap="none">
            <a:spAutoFit/>
          </a:bodyPr>
          <a:lstStyle/>
          <a:p>
            <a:pPr eaLnBrk="0" hangingPunct="0"/>
            <a:r>
              <a:rPr lang="en-GB" sz="1600">
                <a:ea typeface="ＭＳ Ｐゴシック" charset="-128"/>
              </a:rPr>
              <a:t>SuperB excludes</a:t>
            </a:r>
            <a:endParaRPr lang="en-US" sz="1600">
              <a:ea typeface="ＭＳ Ｐゴシック" charset="-128"/>
            </a:endParaRPr>
          </a:p>
        </p:txBody>
      </p:sp>
      <p:sp>
        <p:nvSpPr>
          <p:cNvPr id="21" name="Text Box 17"/>
          <p:cNvSpPr txBox="1">
            <a:spLocks noChangeArrowheads="1"/>
          </p:cNvSpPr>
          <p:nvPr/>
        </p:nvSpPr>
        <p:spPr bwMode="auto">
          <a:xfrm rot="19148592">
            <a:off x="6588125" y="4797425"/>
            <a:ext cx="1716088" cy="336550"/>
          </a:xfrm>
          <a:prstGeom prst="rect">
            <a:avLst/>
          </a:prstGeom>
          <a:noFill/>
          <a:ln w="9525">
            <a:noFill/>
            <a:miter lim="800000"/>
            <a:headEnd/>
            <a:tailEnd/>
          </a:ln>
        </p:spPr>
        <p:txBody>
          <a:bodyPr wrap="none">
            <a:spAutoFit/>
          </a:bodyPr>
          <a:lstStyle/>
          <a:p>
            <a:pPr eaLnBrk="0" hangingPunct="0"/>
            <a:r>
              <a:rPr lang="en-GB" sz="1600">
                <a:ea typeface="ＭＳ Ｐゴシック" charset="-128"/>
              </a:rPr>
              <a:t>SuperB excludes</a:t>
            </a:r>
            <a:endParaRPr lang="en-US" sz="1600">
              <a:ea typeface="ＭＳ Ｐゴシック" charset="-128"/>
            </a:endParaRPr>
          </a:p>
        </p:txBody>
      </p:sp>
      <p:sp>
        <p:nvSpPr>
          <p:cNvPr id="22" name="Text Box 18"/>
          <p:cNvSpPr txBox="1">
            <a:spLocks noChangeArrowheads="1"/>
          </p:cNvSpPr>
          <p:nvPr/>
        </p:nvSpPr>
        <p:spPr bwMode="auto">
          <a:xfrm rot="20577956">
            <a:off x="2809875" y="5861050"/>
            <a:ext cx="1690688" cy="304800"/>
          </a:xfrm>
          <a:prstGeom prst="rect">
            <a:avLst/>
          </a:prstGeom>
          <a:noFill/>
          <a:ln w="9525">
            <a:noFill/>
            <a:miter lim="800000"/>
            <a:headEnd/>
            <a:tailEnd/>
          </a:ln>
        </p:spPr>
        <p:txBody>
          <a:bodyPr wrap="none">
            <a:spAutoFit/>
          </a:bodyPr>
          <a:lstStyle/>
          <a:p>
            <a:pPr eaLnBrk="0" hangingPunct="0"/>
            <a:r>
              <a:rPr lang="en-GB" sz="1400">
                <a:ea typeface="ＭＳ Ｐゴシック" charset="-128"/>
              </a:rPr>
              <a:t>B-factories exclude</a:t>
            </a:r>
            <a:endParaRPr lang="en-US" sz="1400">
              <a:ea typeface="ＭＳ Ｐゴシック" charset="-128"/>
            </a:endParaRPr>
          </a:p>
        </p:txBody>
      </p:sp>
      <p:sp>
        <p:nvSpPr>
          <p:cNvPr id="23" name="Text Box 19"/>
          <p:cNvSpPr txBox="1">
            <a:spLocks noChangeArrowheads="1"/>
          </p:cNvSpPr>
          <p:nvPr/>
        </p:nvSpPr>
        <p:spPr bwMode="auto">
          <a:xfrm rot="20577956">
            <a:off x="7019925" y="5805488"/>
            <a:ext cx="1597025" cy="304800"/>
          </a:xfrm>
          <a:prstGeom prst="rect">
            <a:avLst/>
          </a:prstGeom>
          <a:noFill/>
          <a:ln w="9525">
            <a:noFill/>
            <a:miter lim="800000"/>
            <a:headEnd/>
            <a:tailEnd/>
          </a:ln>
        </p:spPr>
        <p:txBody>
          <a:bodyPr wrap="none">
            <a:spAutoFit/>
          </a:bodyPr>
          <a:lstStyle/>
          <a:p>
            <a:pPr eaLnBrk="0" hangingPunct="0"/>
            <a:r>
              <a:rPr lang="en-GB" sz="1400">
                <a:ea typeface="ＭＳ Ｐゴシック" charset="-128"/>
              </a:rPr>
              <a:t>B-factories</a:t>
            </a:r>
            <a:r>
              <a:rPr lang="en-GB" sz="1200">
                <a:ea typeface="ＭＳ Ｐゴシック" charset="-128"/>
              </a:rPr>
              <a:t> exclude</a:t>
            </a:r>
            <a:endParaRPr lang="en-US" sz="1200">
              <a:ea typeface="ＭＳ Ｐゴシック" charset="-128"/>
            </a:endParaRPr>
          </a:p>
        </p:txBody>
      </p:sp>
      <p:graphicFrame>
        <p:nvGraphicFramePr>
          <p:cNvPr id="24" name="Object 46"/>
          <p:cNvGraphicFramePr>
            <a:graphicFrameLocks noChangeAspect="1"/>
          </p:cNvGraphicFramePr>
          <p:nvPr/>
        </p:nvGraphicFramePr>
        <p:xfrm>
          <a:off x="2339975" y="3432175"/>
          <a:ext cx="1544638" cy="584200"/>
        </p:xfrm>
        <a:graphic>
          <a:graphicData uri="http://schemas.openxmlformats.org/presentationml/2006/ole">
            <p:oleObj spid="_x0000_s39938" name="Equation" r:id="rId6" imgW="1346040" imgH="507960" progId="Equation.DSMT4">
              <p:embed/>
            </p:oleObj>
          </a:graphicData>
        </a:graphic>
      </p:graphicFrame>
      <p:graphicFrame>
        <p:nvGraphicFramePr>
          <p:cNvPr id="25" name="Object 47"/>
          <p:cNvGraphicFramePr>
            <a:graphicFrameLocks noChangeAspect="1"/>
          </p:cNvGraphicFramePr>
          <p:nvPr/>
        </p:nvGraphicFramePr>
        <p:xfrm>
          <a:off x="6264275" y="3433763"/>
          <a:ext cx="1757363" cy="782637"/>
        </p:xfrm>
        <a:graphic>
          <a:graphicData uri="http://schemas.openxmlformats.org/presentationml/2006/ole">
            <p:oleObj spid="_x0000_s39939" name="Equation" r:id="rId7" imgW="1650960" imgH="736560" progId="Equation.DSMT4">
              <p:embed/>
            </p:oleObj>
          </a:graphicData>
        </a:graphic>
      </p:graphicFrame>
      <p:sp>
        <p:nvSpPr>
          <p:cNvPr id="26" name="Freeform 28"/>
          <p:cNvSpPr>
            <a:spLocks noChangeArrowheads="1"/>
          </p:cNvSpPr>
          <p:nvPr/>
        </p:nvSpPr>
        <p:spPr bwMode="auto">
          <a:xfrm>
            <a:off x="977900" y="5719763"/>
            <a:ext cx="2660650" cy="590550"/>
          </a:xfrm>
          <a:custGeom>
            <a:avLst/>
            <a:gdLst>
              <a:gd name="T0" fmla="*/ 0 w 3092450"/>
              <a:gd name="T1" fmla="*/ 4071 h 795867"/>
              <a:gd name="T2" fmla="*/ 52132 w 3092450"/>
              <a:gd name="T3" fmla="*/ 4319 h 795867"/>
              <a:gd name="T4" fmla="*/ 221113 w 3092450"/>
              <a:gd name="T5" fmla="*/ 3363 h 795867"/>
              <a:gd name="T6" fmla="*/ 437732 w 3092450"/>
              <a:gd name="T7" fmla="*/ 0 h 795867"/>
              <a:gd name="T8" fmla="*/ 0 60000 65536"/>
              <a:gd name="T9" fmla="*/ 0 60000 65536"/>
              <a:gd name="T10" fmla="*/ 0 60000 65536"/>
              <a:gd name="T11" fmla="*/ 0 60000 65536"/>
              <a:gd name="T12" fmla="*/ 0 w 3092450"/>
              <a:gd name="T13" fmla="*/ 0 h 795867"/>
              <a:gd name="T14" fmla="*/ 3092450 w 3092450"/>
              <a:gd name="T15" fmla="*/ 795867 h 795867"/>
            </a:gdLst>
            <a:ahLst/>
            <a:cxnLst>
              <a:cxn ang="T8">
                <a:pos x="T0" y="T1"/>
              </a:cxn>
              <a:cxn ang="T9">
                <a:pos x="T2" y="T3"/>
              </a:cxn>
              <a:cxn ang="T10">
                <a:pos x="T4" y="T5"/>
              </a:cxn>
              <a:cxn ang="T11">
                <a:pos x="T6" y="T7"/>
              </a:cxn>
            </a:cxnLst>
            <a:rect l="T12" t="T13" r="T14" b="T15"/>
            <a:pathLst>
              <a:path w="3092450" h="795867">
                <a:moveTo>
                  <a:pt x="0" y="730250"/>
                </a:moveTo>
                <a:cubicBezTo>
                  <a:pt x="53975" y="763058"/>
                  <a:pt x="107950" y="795867"/>
                  <a:pt x="368300" y="774700"/>
                </a:cubicBezTo>
                <a:cubicBezTo>
                  <a:pt x="628650" y="753533"/>
                  <a:pt x="1108075" y="732367"/>
                  <a:pt x="1562100" y="603250"/>
                </a:cubicBezTo>
                <a:cubicBezTo>
                  <a:pt x="2016125" y="474133"/>
                  <a:pt x="2837392" y="99483"/>
                  <a:pt x="3092450" y="0"/>
                </a:cubicBezTo>
              </a:path>
            </a:pathLst>
          </a:custGeom>
          <a:noFill/>
          <a:ln w="76200">
            <a:solidFill>
              <a:schemeClr val="bg1"/>
            </a:solidFill>
            <a:prstDash val="sysDot"/>
            <a:round/>
            <a:headEnd/>
            <a:tailEnd/>
          </a:ln>
        </p:spPr>
        <p:txBody>
          <a:bodyPr/>
          <a:lstStyle/>
          <a:p>
            <a:pPr eaLnBrk="0" hangingPunct="0"/>
            <a:endParaRPr lang="en-GB">
              <a:ea typeface="ＭＳ Ｐゴシック" charset="-128"/>
            </a:endParaRPr>
          </a:p>
        </p:txBody>
      </p:sp>
      <p:cxnSp>
        <p:nvCxnSpPr>
          <p:cNvPr id="27" name="Straight Connector 31"/>
          <p:cNvCxnSpPr>
            <a:cxnSpLocks noChangeShapeType="1"/>
          </p:cNvCxnSpPr>
          <p:nvPr/>
        </p:nvCxnSpPr>
        <p:spPr bwMode="auto">
          <a:xfrm>
            <a:off x="1179513" y="4676775"/>
            <a:ext cx="168275" cy="1588"/>
          </a:xfrm>
          <a:prstGeom prst="line">
            <a:avLst/>
          </a:prstGeom>
          <a:noFill/>
          <a:ln w="38100">
            <a:solidFill>
              <a:schemeClr val="tx1"/>
            </a:solidFill>
            <a:prstDash val="sysDot"/>
            <a:round/>
            <a:headEnd/>
            <a:tailEnd/>
          </a:ln>
        </p:spPr>
      </p:cxnSp>
      <p:sp>
        <p:nvSpPr>
          <p:cNvPr id="28" name="TextBox 32"/>
          <p:cNvSpPr txBox="1">
            <a:spLocks noChangeArrowheads="1"/>
          </p:cNvSpPr>
          <p:nvPr/>
        </p:nvSpPr>
        <p:spPr bwMode="auto">
          <a:xfrm>
            <a:off x="1314450" y="4508500"/>
            <a:ext cx="1319213" cy="304800"/>
          </a:xfrm>
          <a:prstGeom prst="rect">
            <a:avLst/>
          </a:prstGeom>
          <a:noFill/>
          <a:ln w="9525">
            <a:noFill/>
            <a:miter lim="800000"/>
            <a:headEnd/>
            <a:tailEnd/>
          </a:ln>
        </p:spPr>
        <p:txBody>
          <a:bodyPr wrap="none">
            <a:spAutoFit/>
          </a:bodyPr>
          <a:lstStyle/>
          <a:p>
            <a:pPr eaLnBrk="0" hangingPunct="0"/>
            <a:r>
              <a:rPr lang="en-GB" sz="1400" b="1">
                <a:ea typeface="ＭＳ Ｐゴシック" charset="-128"/>
              </a:rPr>
              <a:t>ATLAS 30fb</a:t>
            </a:r>
            <a:r>
              <a:rPr lang="en-GB" sz="1400" b="1" baseline="30000">
                <a:ea typeface="ＭＳ Ｐゴシック" charset="-128"/>
              </a:rPr>
              <a:t>−1</a:t>
            </a:r>
          </a:p>
        </p:txBody>
      </p:sp>
      <p:sp>
        <p:nvSpPr>
          <p:cNvPr id="29" name="TextBox 33"/>
          <p:cNvSpPr txBox="1">
            <a:spLocks noChangeArrowheads="1"/>
          </p:cNvSpPr>
          <p:nvPr/>
        </p:nvSpPr>
        <p:spPr bwMode="auto">
          <a:xfrm>
            <a:off x="1619250" y="5876925"/>
            <a:ext cx="1039813" cy="260350"/>
          </a:xfrm>
          <a:prstGeom prst="rect">
            <a:avLst/>
          </a:prstGeom>
          <a:solidFill>
            <a:schemeClr val="bg1"/>
          </a:solidFill>
          <a:ln w="9525">
            <a:noFill/>
            <a:miter lim="800000"/>
            <a:headEnd/>
            <a:tailEnd/>
          </a:ln>
        </p:spPr>
        <p:txBody>
          <a:bodyPr wrap="none">
            <a:spAutoFit/>
          </a:bodyPr>
          <a:lstStyle/>
          <a:p>
            <a:pPr eaLnBrk="0" hangingPunct="0"/>
            <a:r>
              <a:rPr lang="en-GB" sz="1100">
                <a:ea typeface="ＭＳ Ｐゴシック" charset="-128"/>
              </a:rPr>
              <a:t>ATLAS 30fb</a:t>
            </a:r>
            <a:r>
              <a:rPr lang="en-GB" sz="1100" baseline="30000">
                <a:ea typeface="ＭＳ Ｐゴシック" charset="-128"/>
              </a:rPr>
              <a:t>−1</a:t>
            </a:r>
          </a:p>
        </p:txBody>
      </p:sp>
      <p:sp>
        <p:nvSpPr>
          <p:cNvPr id="30" name="Freeform 49"/>
          <p:cNvSpPr>
            <a:spLocks noChangeArrowheads="1"/>
          </p:cNvSpPr>
          <p:nvPr/>
        </p:nvSpPr>
        <p:spPr bwMode="auto">
          <a:xfrm>
            <a:off x="5132388" y="5753100"/>
            <a:ext cx="1930400" cy="527050"/>
          </a:xfrm>
          <a:custGeom>
            <a:avLst/>
            <a:gdLst>
              <a:gd name="T0" fmla="*/ 0 w 1930400"/>
              <a:gd name="T1" fmla="*/ 497693 h 526344"/>
              <a:gd name="T2" fmla="*/ 355600 w 1930400"/>
              <a:gd name="T3" fmla="*/ 514855 h 526344"/>
              <a:gd name="T4" fmla="*/ 762000 w 1930400"/>
              <a:gd name="T5" fmla="*/ 386141 h 526344"/>
              <a:gd name="T6" fmla="*/ 1151466 w 1930400"/>
              <a:gd name="T7" fmla="*/ 223103 h 526344"/>
              <a:gd name="T8" fmla="*/ 1532466 w 1930400"/>
              <a:gd name="T9" fmla="*/ 85809 h 526344"/>
              <a:gd name="T10" fmla="*/ 1930400 w 1930400"/>
              <a:gd name="T11" fmla="*/ 0 h 526344"/>
              <a:gd name="T12" fmla="*/ 0 60000 65536"/>
              <a:gd name="T13" fmla="*/ 0 60000 65536"/>
              <a:gd name="T14" fmla="*/ 0 60000 65536"/>
              <a:gd name="T15" fmla="*/ 0 60000 65536"/>
              <a:gd name="T16" fmla="*/ 0 60000 65536"/>
              <a:gd name="T17" fmla="*/ 0 60000 65536"/>
              <a:gd name="T18" fmla="*/ 0 w 1930400"/>
              <a:gd name="T19" fmla="*/ 0 h 526344"/>
              <a:gd name="T20" fmla="*/ 1930400 w 1930400"/>
              <a:gd name="T21" fmla="*/ 526344 h 526344"/>
            </a:gdLst>
            <a:ahLst/>
            <a:cxnLst>
              <a:cxn ang="T12">
                <a:pos x="T0" y="T1"/>
              </a:cxn>
              <a:cxn ang="T13">
                <a:pos x="T2" y="T3"/>
              </a:cxn>
              <a:cxn ang="T14">
                <a:pos x="T4" y="T5"/>
              </a:cxn>
              <a:cxn ang="T15">
                <a:pos x="T6" y="T7"/>
              </a:cxn>
              <a:cxn ang="T16">
                <a:pos x="T8" y="T9"/>
              </a:cxn>
              <a:cxn ang="T17">
                <a:pos x="T10" y="T11"/>
              </a:cxn>
            </a:cxnLst>
            <a:rect l="T18" t="T19" r="T20" b="T21"/>
            <a:pathLst>
              <a:path w="1930400" h="526344">
                <a:moveTo>
                  <a:pt x="0" y="491066"/>
                </a:moveTo>
                <a:cubicBezTo>
                  <a:pt x="114300" y="508705"/>
                  <a:pt x="228600" y="526344"/>
                  <a:pt x="355600" y="508000"/>
                </a:cubicBezTo>
                <a:cubicBezTo>
                  <a:pt x="482600" y="489656"/>
                  <a:pt x="629356" y="428978"/>
                  <a:pt x="762000" y="381000"/>
                </a:cubicBezTo>
                <a:cubicBezTo>
                  <a:pt x="894644" y="333022"/>
                  <a:pt x="1023055" y="269522"/>
                  <a:pt x="1151466" y="220133"/>
                </a:cubicBezTo>
                <a:cubicBezTo>
                  <a:pt x="1279877" y="170744"/>
                  <a:pt x="1402644" y="121355"/>
                  <a:pt x="1532466" y="84666"/>
                </a:cubicBezTo>
                <a:cubicBezTo>
                  <a:pt x="1662288" y="47977"/>
                  <a:pt x="1930400" y="0"/>
                  <a:pt x="1930400" y="0"/>
                </a:cubicBezTo>
              </a:path>
            </a:pathLst>
          </a:custGeom>
          <a:noFill/>
          <a:ln w="76200">
            <a:solidFill>
              <a:schemeClr val="bg1"/>
            </a:solidFill>
            <a:prstDash val="sysDash"/>
            <a:round/>
            <a:headEnd/>
            <a:tailEnd/>
          </a:ln>
        </p:spPr>
        <p:txBody>
          <a:bodyPr/>
          <a:lstStyle/>
          <a:p>
            <a:pPr eaLnBrk="0" hangingPunct="0"/>
            <a:endParaRPr lang="en-GB">
              <a:ea typeface="ＭＳ Ｐゴシック" charset="-128"/>
            </a:endParaRPr>
          </a:p>
        </p:txBody>
      </p:sp>
      <p:sp>
        <p:nvSpPr>
          <p:cNvPr id="31" name="TextBox 33"/>
          <p:cNvSpPr txBox="1">
            <a:spLocks noChangeArrowheads="1"/>
          </p:cNvSpPr>
          <p:nvPr/>
        </p:nvSpPr>
        <p:spPr bwMode="auto">
          <a:xfrm>
            <a:off x="5651500" y="6021388"/>
            <a:ext cx="1039813" cy="260350"/>
          </a:xfrm>
          <a:prstGeom prst="rect">
            <a:avLst/>
          </a:prstGeom>
          <a:solidFill>
            <a:schemeClr val="bg1"/>
          </a:solidFill>
          <a:ln w="9525">
            <a:noFill/>
            <a:miter lim="800000"/>
            <a:headEnd/>
            <a:tailEnd/>
          </a:ln>
        </p:spPr>
        <p:txBody>
          <a:bodyPr wrap="none">
            <a:spAutoFit/>
          </a:bodyPr>
          <a:lstStyle/>
          <a:p>
            <a:pPr eaLnBrk="0" hangingPunct="0"/>
            <a:r>
              <a:rPr lang="en-GB" sz="1100">
                <a:ea typeface="ＭＳ Ｐゴシック" charset="-128"/>
              </a:rPr>
              <a:t>ATLAS 30fb</a:t>
            </a:r>
            <a:r>
              <a:rPr lang="en-GB" sz="1100" baseline="30000">
                <a:ea typeface="ＭＳ Ｐゴシック" charset="-128"/>
              </a:rPr>
              <a:t>−1</a:t>
            </a:r>
          </a:p>
        </p:txBody>
      </p:sp>
      <p:sp>
        <p:nvSpPr>
          <p:cNvPr id="32" name="Oval 54"/>
          <p:cNvSpPr>
            <a:spLocks noChangeArrowheads="1"/>
          </p:cNvSpPr>
          <p:nvPr/>
        </p:nvSpPr>
        <p:spPr bwMode="auto">
          <a:xfrm>
            <a:off x="0" y="0"/>
            <a:ext cx="914400" cy="914400"/>
          </a:xfrm>
          <a:prstGeom prst="ellipse">
            <a:avLst/>
          </a:prstGeom>
          <a:solidFill>
            <a:srgbClr val="FF66FF">
              <a:alpha val="39999"/>
            </a:srgbClr>
          </a:solidFill>
          <a:ln w="9525">
            <a:solidFill>
              <a:schemeClr val="tx1"/>
            </a:solidFill>
            <a:round/>
            <a:headEnd/>
            <a:tailEnd/>
          </a:ln>
          <a:effectLst/>
        </p:spPr>
        <p:txBody>
          <a:bodyPr wrap="none" anchor="ctr"/>
          <a:lstStyle/>
          <a:p>
            <a:pPr algn="ctr"/>
            <a:r>
              <a:rPr lang="en-US" sz="4000"/>
              <a:t>2</a:t>
            </a:r>
          </a:p>
        </p:txBody>
      </p:sp>
      <p:grpSp>
        <p:nvGrpSpPr>
          <p:cNvPr id="33" name="Group 55"/>
          <p:cNvGrpSpPr>
            <a:grpSpLocks/>
          </p:cNvGrpSpPr>
          <p:nvPr/>
        </p:nvGrpSpPr>
        <p:grpSpPr bwMode="auto">
          <a:xfrm>
            <a:off x="4356100" y="906463"/>
            <a:ext cx="4537075" cy="1152525"/>
            <a:chOff x="2200" y="1154"/>
            <a:chExt cx="2676" cy="643"/>
          </a:xfrm>
        </p:grpSpPr>
        <p:pic>
          <p:nvPicPr>
            <p:cNvPr id="34" name="Picture 56"/>
            <p:cNvPicPr>
              <a:picLocks noChangeAspect="1" noChangeArrowheads="1"/>
            </p:cNvPicPr>
            <p:nvPr/>
          </p:nvPicPr>
          <p:blipFill>
            <a:blip r:embed="rId8" cstate="print"/>
            <a:srcRect l="23141" t="34277" r="26166" b="63104"/>
            <a:stretch>
              <a:fillRect/>
            </a:stretch>
          </p:blipFill>
          <p:spPr bwMode="auto">
            <a:xfrm>
              <a:off x="2200" y="1154"/>
              <a:ext cx="2676" cy="190"/>
            </a:xfrm>
            <a:prstGeom prst="rect">
              <a:avLst/>
            </a:prstGeom>
            <a:noFill/>
            <a:ln w="9525">
              <a:noFill/>
              <a:miter lim="800000"/>
              <a:headEnd/>
              <a:tailEnd/>
            </a:ln>
            <a:effectLst/>
          </p:spPr>
        </p:pic>
        <p:pic>
          <p:nvPicPr>
            <p:cNvPr id="35" name="Picture 57"/>
            <p:cNvPicPr>
              <a:picLocks noChangeAspect="1" noChangeArrowheads="1"/>
            </p:cNvPicPr>
            <p:nvPr/>
          </p:nvPicPr>
          <p:blipFill>
            <a:blip r:embed="rId8" cstate="print"/>
            <a:srcRect l="23141" t="47324" r="26166" b="46449"/>
            <a:stretch>
              <a:fillRect/>
            </a:stretch>
          </p:blipFill>
          <p:spPr bwMode="auto">
            <a:xfrm>
              <a:off x="2245" y="1344"/>
              <a:ext cx="2625" cy="453"/>
            </a:xfrm>
            <a:prstGeom prst="rect">
              <a:avLst/>
            </a:prstGeom>
            <a:noFill/>
            <a:ln w="9525">
              <a:noFill/>
              <a:miter lim="800000"/>
              <a:headEnd/>
              <a:tailEnd/>
            </a:ln>
            <a:effectLst/>
          </p:spPr>
        </p:pic>
      </p:grpSp>
      <p:sp>
        <p:nvSpPr>
          <p:cNvPr id="36" name="Rectangle 59"/>
          <p:cNvSpPr>
            <a:spLocks noChangeArrowheads="1"/>
          </p:cNvSpPr>
          <p:nvPr/>
        </p:nvSpPr>
        <p:spPr bwMode="auto">
          <a:xfrm>
            <a:off x="4284663" y="836613"/>
            <a:ext cx="4859337" cy="1295400"/>
          </a:xfrm>
          <a:prstGeom prst="rect">
            <a:avLst/>
          </a:prstGeom>
          <a:noFill/>
          <a:ln w="57150">
            <a:solidFill>
              <a:srgbClr val="66FF33"/>
            </a:solidFill>
            <a:miter lim="800000"/>
            <a:headEnd/>
            <a:tailEnd/>
          </a:ln>
          <a:effectLst/>
        </p:spPr>
        <p:txBody>
          <a:bodyPr wrap="none" anchor="ctr"/>
          <a:lstStyle/>
          <a:p>
            <a:endParaRPr lang="fr-FR"/>
          </a:p>
        </p:txBody>
      </p:sp>
      <p:sp>
        <p:nvSpPr>
          <p:cNvPr id="37" name="Rectangle 60"/>
          <p:cNvSpPr>
            <a:spLocks noChangeArrowheads="1"/>
          </p:cNvSpPr>
          <p:nvPr/>
        </p:nvSpPr>
        <p:spPr bwMode="auto">
          <a:xfrm>
            <a:off x="7669213" y="971550"/>
            <a:ext cx="1296987" cy="215900"/>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38" name="Text Box 61"/>
          <p:cNvSpPr txBox="1">
            <a:spLocks noChangeArrowheads="1"/>
          </p:cNvSpPr>
          <p:nvPr/>
        </p:nvSpPr>
        <p:spPr bwMode="auto">
          <a:xfrm>
            <a:off x="7958138" y="930275"/>
            <a:ext cx="725487" cy="274638"/>
          </a:xfrm>
          <a:prstGeom prst="rect">
            <a:avLst/>
          </a:prstGeom>
          <a:noFill/>
          <a:ln w="9525">
            <a:noFill/>
            <a:miter lim="800000"/>
            <a:headEnd/>
            <a:tailEnd/>
          </a:ln>
          <a:effectLst/>
        </p:spPr>
        <p:txBody>
          <a:bodyPr wrap="none">
            <a:spAutoFit/>
          </a:bodyPr>
          <a:lstStyle/>
          <a:p>
            <a:r>
              <a:rPr lang="en-US" sz="1200" b="1"/>
              <a:t>SuperB</a:t>
            </a:r>
            <a:endParaRPr lang="fr-FR" sz="1200" b="1"/>
          </a:p>
        </p:txBody>
      </p:sp>
      <p:sp>
        <p:nvSpPr>
          <p:cNvPr id="39" name="Rectangle 63"/>
          <p:cNvSpPr>
            <a:spLocks noChangeArrowheads="1"/>
          </p:cNvSpPr>
          <p:nvPr/>
        </p:nvSpPr>
        <p:spPr bwMode="auto">
          <a:xfrm>
            <a:off x="8488363" y="1268413"/>
            <a:ext cx="217487" cy="215900"/>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40" name="Text Box 64"/>
          <p:cNvSpPr txBox="1">
            <a:spLocks noChangeArrowheads="1"/>
          </p:cNvSpPr>
          <p:nvPr/>
        </p:nvSpPr>
        <p:spPr bwMode="auto">
          <a:xfrm>
            <a:off x="7308850" y="2333625"/>
            <a:ext cx="1636713" cy="1023938"/>
          </a:xfrm>
          <a:prstGeom prst="rect">
            <a:avLst/>
          </a:prstGeom>
          <a:solidFill>
            <a:srgbClr val="66FF33"/>
          </a:solidFill>
          <a:ln w="9525">
            <a:noFill/>
            <a:miter lim="800000"/>
            <a:headEnd/>
            <a:tailEnd/>
          </a:ln>
          <a:effectLst/>
        </p:spPr>
        <p:txBody>
          <a:bodyPr wrap="none">
            <a:spAutoFit/>
          </a:bodyPr>
          <a:lstStyle/>
          <a:p>
            <a:pPr algn="ctr"/>
            <a:r>
              <a:rPr lang="en-US" sz="1600"/>
              <a:t>SuperB -</a:t>
            </a:r>
            <a:r>
              <a:rPr lang="en-US"/>
              <a:t>75ab</a:t>
            </a:r>
            <a:r>
              <a:rPr lang="en-US" baseline="30000"/>
              <a:t>-1</a:t>
            </a:r>
            <a:endParaRPr lang="fr-FR" baseline="30000"/>
          </a:p>
          <a:p>
            <a:pPr algn="ctr"/>
            <a:endParaRPr lang="en-US" sz="1600" baseline="30000"/>
          </a:p>
          <a:p>
            <a:pPr algn="ctr"/>
            <a:r>
              <a:rPr lang="en-US" sz="1600"/>
              <a:t>M</a:t>
            </a:r>
            <a:r>
              <a:rPr lang="en-US" sz="1600" baseline="-25000"/>
              <a:t>H</a:t>
            </a:r>
            <a:r>
              <a:rPr lang="en-US" sz="1600"/>
              <a:t>~1.2-2.5 TeV</a:t>
            </a:r>
          </a:p>
          <a:p>
            <a:pPr algn="ctr"/>
            <a:r>
              <a:rPr lang="en-US" sz="1600"/>
              <a:t>for tan</a:t>
            </a:r>
            <a:r>
              <a:rPr lang="en-US" sz="1600">
                <a:latin typeface="Symbol" pitchFamily="18" charset="2"/>
              </a:rPr>
              <a:t>b</a:t>
            </a:r>
            <a:r>
              <a:rPr lang="en-US" sz="1600"/>
              <a:t>~30-60</a:t>
            </a: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heckerboard(across)">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par>
                                <p:cTn id="25" presetID="5"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par>
                                <p:cTn id="49" presetID="5" presetClass="entr" presetSubtype="10" fill="hold" grpId="0" nodeType="withEffect" nodePh="1">
                                  <p:stCondLst>
                                    <p:cond delay="0"/>
                                  </p:stCondLst>
                                  <p:endCondLst>
                                    <p:cond evt="begin" delay="0">
                                      <p:tn val="49"/>
                                    </p:cond>
                                  </p:end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heckerboard(across)">
                                      <p:cBhvr>
                                        <p:cTn id="54" dur="500"/>
                                        <p:tgtEl>
                                          <p:spTgt spid="19"/>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heckerboard(across)">
                                      <p:cBhvr>
                                        <p:cTn id="60" dur="500"/>
                                        <p:tgtEl>
                                          <p:spTgt spid="2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checkerboard(across)">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checkerboard(across)">
                                      <p:cBhvr>
                                        <p:cTn id="66" dur="500"/>
                                        <p:tgtEl>
                                          <p:spTgt spid="23"/>
                                        </p:tgtEl>
                                      </p:cBhvr>
                                    </p:animEffect>
                                  </p:childTnLst>
                                </p:cTn>
                              </p:par>
                              <p:par>
                                <p:cTn id="67" presetID="5" presetClass="entr" presetSubtype="1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heckerboard(across)">
                                      <p:cBhvr>
                                        <p:cTn id="69" dur="500"/>
                                        <p:tgtEl>
                                          <p:spTgt spid="24"/>
                                        </p:tgtEl>
                                      </p:cBhvr>
                                    </p:animEffect>
                                  </p:childTnLst>
                                </p:cTn>
                              </p:par>
                              <p:par>
                                <p:cTn id="70" presetID="5" presetClass="entr" presetSubtype="1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checkerboard(across)">
                                      <p:cBhvr>
                                        <p:cTn id="72" dur="500"/>
                                        <p:tgtEl>
                                          <p:spTgt spid="25"/>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checkerboard(across)">
                                      <p:cBhvr>
                                        <p:cTn id="75" dur="500"/>
                                        <p:tgtEl>
                                          <p:spTgt spid="26"/>
                                        </p:tgtEl>
                                      </p:cBhvr>
                                    </p:animEffect>
                                  </p:childTnLst>
                                </p:cTn>
                              </p:par>
                              <p:par>
                                <p:cTn id="76" presetID="5" presetClass="entr" presetSubtype="1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heckerboard(across)">
                                      <p:cBhvr>
                                        <p:cTn id="78" dur="500"/>
                                        <p:tgtEl>
                                          <p:spTgt spid="27"/>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checkerboard(across)">
                                      <p:cBhvr>
                                        <p:cTn id="81" dur="500"/>
                                        <p:tgtEl>
                                          <p:spTgt spid="28"/>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heckerboard(across)">
                                      <p:cBhvr>
                                        <p:cTn id="84" dur="500"/>
                                        <p:tgtEl>
                                          <p:spTgt spid="29"/>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checkerboard(across)">
                                      <p:cBhvr>
                                        <p:cTn id="87" dur="500"/>
                                        <p:tgtEl>
                                          <p:spTgt spid="30"/>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checkerboard(across)">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checkerboard(across)">
                                      <p:cBhvr>
                                        <p:cTn id="95" dur="500"/>
                                        <p:tgtEl>
                                          <p:spTgt spid="33"/>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checkerboard(across)">
                                      <p:cBhvr>
                                        <p:cTn id="98" dur="500"/>
                                        <p:tgtEl>
                                          <p:spTgt spid="36"/>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checkerboard(across)">
                                      <p:cBhvr>
                                        <p:cTn id="101" dur="500"/>
                                        <p:tgtEl>
                                          <p:spTgt spid="3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checkerboard(across)">
                                      <p:cBhvr>
                                        <p:cTn id="104" dur="500"/>
                                        <p:tgtEl>
                                          <p:spTgt spid="38"/>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checkerboard(across)">
                                      <p:cBhvr>
                                        <p:cTn id="10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2" grpId="0"/>
      <p:bldP spid="13" grpId="0"/>
      <p:bldP spid="14" grpId="0" animBg="1"/>
      <p:bldP spid="15" grpId="0" animBg="1"/>
      <p:bldP spid="16" grpId="0" animBg="1"/>
      <p:bldP spid="17" grpId="0"/>
      <p:bldP spid="18" grpId="0"/>
      <p:bldP spid="19" grpId="0" animBg="1"/>
      <p:bldP spid="20" grpId="0"/>
      <p:bldP spid="21" grpId="0"/>
      <p:bldP spid="22" grpId="0"/>
      <p:bldP spid="23" grpId="0"/>
      <p:bldP spid="26" grpId="0" animBg="1"/>
      <p:bldP spid="28" grpId="0"/>
      <p:bldP spid="29" grpId="0" animBg="1"/>
      <p:bldP spid="30" grpId="0" animBg="1"/>
      <p:bldP spid="31" grpId="0" animBg="1"/>
      <p:bldP spid="32" grpId="0" animBg="1"/>
      <p:bldP spid="36" grpId="0" animBg="1"/>
      <p:bldP spid="37" grpId="0" animBg="1"/>
      <p:bldP spid="38"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32</a:t>
            </a:fld>
            <a:endParaRPr lang="en-US"/>
          </a:p>
        </p:txBody>
      </p:sp>
      <p:sp>
        <p:nvSpPr>
          <p:cNvPr id="5" name="Line 4"/>
          <p:cNvSpPr>
            <a:spLocks noChangeShapeType="1"/>
          </p:cNvSpPr>
          <p:nvPr/>
        </p:nvSpPr>
        <p:spPr bwMode="auto">
          <a:xfrm>
            <a:off x="6657975" y="1620838"/>
            <a:ext cx="2211388" cy="0"/>
          </a:xfrm>
          <a:prstGeom prst="line">
            <a:avLst/>
          </a:prstGeom>
          <a:noFill/>
          <a:ln w="9525">
            <a:solidFill>
              <a:schemeClr val="tx1"/>
            </a:solidFill>
            <a:round/>
            <a:headEnd/>
            <a:tailEnd/>
          </a:ln>
          <a:effectLst/>
        </p:spPr>
        <p:txBody>
          <a:bodyPr/>
          <a:lstStyle/>
          <a:p>
            <a:endParaRPr lang="fr-FR"/>
          </a:p>
        </p:txBody>
      </p:sp>
      <p:sp>
        <p:nvSpPr>
          <p:cNvPr id="6" name="Arc 5"/>
          <p:cNvSpPr>
            <a:spLocks/>
          </p:cNvSpPr>
          <p:nvPr/>
        </p:nvSpPr>
        <p:spPr bwMode="auto">
          <a:xfrm flipH="1">
            <a:off x="7350125" y="1338263"/>
            <a:ext cx="898525" cy="398462"/>
          </a:xfrm>
          <a:custGeom>
            <a:avLst/>
            <a:gdLst>
              <a:gd name="G0" fmla="+- 20769 0 0"/>
              <a:gd name="G1" fmla="+- 21600 0 0"/>
              <a:gd name="G2" fmla="+- 21600 0 0"/>
              <a:gd name="T0" fmla="*/ 0 w 41730"/>
              <a:gd name="T1" fmla="*/ 15666 h 21600"/>
              <a:gd name="T2" fmla="*/ 41730 w 41730"/>
              <a:gd name="T3" fmla="*/ 16387 h 21600"/>
              <a:gd name="T4" fmla="*/ 20769 w 41730"/>
              <a:gd name="T5" fmla="*/ 21600 h 21600"/>
            </a:gdLst>
            <a:ahLst/>
            <a:cxnLst>
              <a:cxn ang="0">
                <a:pos x="T0" y="T1"/>
              </a:cxn>
              <a:cxn ang="0">
                <a:pos x="T2" y="T3"/>
              </a:cxn>
              <a:cxn ang="0">
                <a:pos x="T4" y="T5"/>
              </a:cxn>
            </a:cxnLst>
            <a:rect l="0" t="0" r="r" b="b"/>
            <a:pathLst>
              <a:path w="41730" h="21600" fill="none" extrusionOk="0">
                <a:moveTo>
                  <a:pt x="0" y="15666"/>
                </a:moveTo>
                <a:cubicBezTo>
                  <a:pt x="2649" y="6393"/>
                  <a:pt x="11125" y="-1"/>
                  <a:pt x="20769" y="0"/>
                </a:cubicBezTo>
                <a:cubicBezTo>
                  <a:pt x="30690" y="0"/>
                  <a:pt x="39335" y="6758"/>
                  <a:pt x="41730" y="16386"/>
                </a:cubicBezTo>
              </a:path>
              <a:path w="41730" h="21600" stroke="0" extrusionOk="0">
                <a:moveTo>
                  <a:pt x="0" y="15666"/>
                </a:moveTo>
                <a:cubicBezTo>
                  <a:pt x="2649" y="6393"/>
                  <a:pt x="11125" y="-1"/>
                  <a:pt x="20769" y="0"/>
                </a:cubicBezTo>
                <a:cubicBezTo>
                  <a:pt x="30690" y="0"/>
                  <a:pt x="39335" y="6758"/>
                  <a:pt x="41730" y="16386"/>
                </a:cubicBezTo>
                <a:lnTo>
                  <a:pt x="20769" y="21600"/>
                </a:lnTo>
                <a:close/>
              </a:path>
            </a:pathLst>
          </a:custGeom>
          <a:noFill/>
          <a:ln w="28575">
            <a:solidFill>
              <a:schemeClr val="tx1"/>
            </a:solidFill>
            <a:prstDash val="sysDot"/>
            <a:round/>
            <a:headEnd/>
            <a:tailEnd/>
          </a:ln>
          <a:effectLst/>
        </p:spPr>
        <p:txBody>
          <a:bodyPr wrap="none" anchor="ctr"/>
          <a:lstStyle/>
          <a:p>
            <a:endParaRPr lang="fr-FR"/>
          </a:p>
        </p:txBody>
      </p:sp>
      <p:sp>
        <p:nvSpPr>
          <p:cNvPr id="7" name="Text Box 6"/>
          <p:cNvSpPr txBox="1">
            <a:spLocks noChangeArrowheads="1"/>
          </p:cNvSpPr>
          <p:nvPr/>
        </p:nvSpPr>
        <p:spPr bwMode="auto">
          <a:xfrm>
            <a:off x="7712075" y="969963"/>
            <a:ext cx="260350" cy="311150"/>
          </a:xfrm>
          <a:prstGeom prst="rect">
            <a:avLst/>
          </a:prstGeom>
          <a:no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g</a:t>
            </a:r>
          </a:p>
        </p:txBody>
      </p:sp>
      <p:sp>
        <p:nvSpPr>
          <p:cNvPr id="8" name="Text Box 7"/>
          <p:cNvSpPr txBox="1">
            <a:spLocks noChangeArrowheads="1"/>
          </p:cNvSpPr>
          <p:nvPr/>
        </p:nvSpPr>
        <p:spPr bwMode="auto">
          <a:xfrm>
            <a:off x="8662988" y="1436688"/>
            <a:ext cx="239712" cy="311150"/>
          </a:xfrm>
          <a:prstGeom prst="rect">
            <a:avLst/>
          </a:prstGeom>
          <a:solidFill>
            <a:schemeClr val="bg1"/>
          </a:solid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s</a:t>
            </a:r>
          </a:p>
        </p:txBody>
      </p:sp>
      <p:sp>
        <p:nvSpPr>
          <p:cNvPr id="9" name="Text Box 8"/>
          <p:cNvSpPr txBox="1">
            <a:spLocks noChangeArrowheads="1"/>
          </p:cNvSpPr>
          <p:nvPr/>
        </p:nvSpPr>
        <p:spPr bwMode="auto">
          <a:xfrm>
            <a:off x="6675438" y="1454150"/>
            <a:ext cx="260350" cy="311150"/>
          </a:xfrm>
          <a:prstGeom prst="rect">
            <a:avLst/>
          </a:prstGeom>
          <a:solidFill>
            <a:schemeClr val="bg1"/>
          </a:solid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b</a:t>
            </a:r>
          </a:p>
        </p:txBody>
      </p:sp>
      <p:sp>
        <p:nvSpPr>
          <p:cNvPr id="10" name="Text Box 9"/>
          <p:cNvSpPr txBox="1">
            <a:spLocks noChangeArrowheads="1"/>
          </p:cNvSpPr>
          <p:nvPr/>
        </p:nvSpPr>
        <p:spPr bwMode="auto">
          <a:xfrm>
            <a:off x="7435850" y="1465263"/>
            <a:ext cx="260350" cy="311150"/>
          </a:xfrm>
          <a:prstGeom prst="rect">
            <a:avLst/>
          </a:prstGeom>
          <a:solidFill>
            <a:schemeClr val="bg1"/>
          </a:solid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b</a:t>
            </a:r>
          </a:p>
        </p:txBody>
      </p:sp>
      <p:sp>
        <p:nvSpPr>
          <p:cNvPr id="11" name="Text Box 10"/>
          <p:cNvSpPr txBox="1">
            <a:spLocks noChangeArrowheads="1"/>
          </p:cNvSpPr>
          <p:nvPr/>
        </p:nvSpPr>
        <p:spPr bwMode="auto">
          <a:xfrm>
            <a:off x="7937500" y="1458913"/>
            <a:ext cx="239713" cy="311150"/>
          </a:xfrm>
          <a:prstGeom prst="rect">
            <a:avLst/>
          </a:prstGeom>
          <a:solidFill>
            <a:schemeClr val="bg1"/>
          </a:solid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s</a:t>
            </a:r>
          </a:p>
        </p:txBody>
      </p:sp>
      <p:sp>
        <p:nvSpPr>
          <p:cNvPr id="12" name="Text Box 11"/>
          <p:cNvSpPr txBox="1">
            <a:spLocks noChangeArrowheads="1"/>
          </p:cNvSpPr>
          <p:nvPr/>
        </p:nvSpPr>
        <p:spPr bwMode="auto">
          <a:xfrm>
            <a:off x="7699375" y="871538"/>
            <a:ext cx="268288" cy="311150"/>
          </a:xfrm>
          <a:prstGeom prst="rect">
            <a:avLst/>
          </a:prstGeom>
          <a:no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a:t>
            </a:r>
          </a:p>
        </p:txBody>
      </p:sp>
      <p:sp>
        <p:nvSpPr>
          <p:cNvPr id="13" name="Text Box 12"/>
          <p:cNvSpPr txBox="1">
            <a:spLocks noChangeArrowheads="1"/>
          </p:cNvSpPr>
          <p:nvPr/>
        </p:nvSpPr>
        <p:spPr bwMode="auto">
          <a:xfrm>
            <a:off x="7407275" y="1344613"/>
            <a:ext cx="268288" cy="311150"/>
          </a:xfrm>
          <a:prstGeom prst="rect">
            <a:avLst/>
          </a:prstGeom>
          <a:no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a:t>
            </a:r>
          </a:p>
        </p:txBody>
      </p:sp>
      <p:sp>
        <p:nvSpPr>
          <p:cNvPr id="14" name="Text Box 13"/>
          <p:cNvSpPr txBox="1">
            <a:spLocks noChangeArrowheads="1"/>
          </p:cNvSpPr>
          <p:nvPr/>
        </p:nvSpPr>
        <p:spPr bwMode="auto">
          <a:xfrm>
            <a:off x="7912100" y="1331913"/>
            <a:ext cx="268288" cy="311150"/>
          </a:xfrm>
          <a:prstGeom prst="rect">
            <a:avLst/>
          </a:prstGeom>
          <a:no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a:t>
            </a:r>
          </a:p>
        </p:txBody>
      </p:sp>
      <p:sp>
        <p:nvSpPr>
          <p:cNvPr id="15" name="Oval 14"/>
          <p:cNvSpPr>
            <a:spLocks noChangeArrowheads="1"/>
          </p:cNvSpPr>
          <p:nvPr/>
        </p:nvSpPr>
        <p:spPr bwMode="auto">
          <a:xfrm>
            <a:off x="7718425" y="1550988"/>
            <a:ext cx="138113" cy="138112"/>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16" name="Line 15"/>
          <p:cNvSpPr>
            <a:spLocks noChangeShapeType="1"/>
          </p:cNvSpPr>
          <p:nvPr/>
        </p:nvSpPr>
        <p:spPr bwMode="auto">
          <a:xfrm flipV="1">
            <a:off x="7740650" y="1550988"/>
            <a:ext cx="115888" cy="138112"/>
          </a:xfrm>
          <a:prstGeom prst="line">
            <a:avLst/>
          </a:prstGeom>
          <a:noFill/>
          <a:ln w="9525">
            <a:solidFill>
              <a:schemeClr val="tx1"/>
            </a:solidFill>
            <a:round/>
            <a:headEnd/>
            <a:tailEnd/>
          </a:ln>
          <a:effectLst/>
        </p:spPr>
        <p:txBody>
          <a:bodyPr/>
          <a:lstStyle/>
          <a:p>
            <a:endParaRPr lang="fr-FR"/>
          </a:p>
        </p:txBody>
      </p:sp>
      <p:sp>
        <p:nvSpPr>
          <p:cNvPr id="17" name="Line 16"/>
          <p:cNvSpPr>
            <a:spLocks noChangeShapeType="1"/>
          </p:cNvSpPr>
          <p:nvPr/>
        </p:nvSpPr>
        <p:spPr bwMode="auto">
          <a:xfrm rot="5400000" flipV="1">
            <a:off x="7730332" y="1551781"/>
            <a:ext cx="114300" cy="138113"/>
          </a:xfrm>
          <a:prstGeom prst="line">
            <a:avLst/>
          </a:prstGeom>
          <a:noFill/>
          <a:ln w="9525">
            <a:solidFill>
              <a:schemeClr val="tx1"/>
            </a:solidFill>
            <a:round/>
            <a:headEnd/>
            <a:tailEnd/>
          </a:ln>
          <a:effectLst/>
        </p:spPr>
        <p:txBody>
          <a:bodyPr/>
          <a:lstStyle/>
          <a:p>
            <a:endParaRPr lang="fr-FR"/>
          </a:p>
        </p:txBody>
      </p:sp>
      <p:sp>
        <p:nvSpPr>
          <p:cNvPr id="18" name="Rectangle 17"/>
          <p:cNvSpPr>
            <a:spLocks noChangeArrowheads="1"/>
          </p:cNvSpPr>
          <p:nvPr/>
        </p:nvSpPr>
        <p:spPr bwMode="auto">
          <a:xfrm>
            <a:off x="6551613" y="917575"/>
            <a:ext cx="2557462" cy="1106488"/>
          </a:xfrm>
          <a:prstGeom prst="rect">
            <a:avLst/>
          </a:prstGeom>
          <a:noFill/>
          <a:ln w="38100">
            <a:solidFill>
              <a:srgbClr val="FF0000"/>
            </a:solidFill>
            <a:miter lim="800000"/>
            <a:headEnd/>
            <a:tailEnd/>
          </a:ln>
          <a:effectLst/>
        </p:spPr>
        <p:txBody>
          <a:bodyPr wrap="none" anchor="ctr"/>
          <a:lstStyle/>
          <a:p>
            <a:endParaRPr lang="fr-FR"/>
          </a:p>
        </p:txBody>
      </p:sp>
      <p:sp>
        <p:nvSpPr>
          <p:cNvPr id="19" name="Text Box 18"/>
          <p:cNvSpPr txBox="1">
            <a:spLocks noChangeArrowheads="1"/>
          </p:cNvSpPr>
          <p:nvPr/>
        </p:nvSpPr>
        <p:spPr bwMode="auto">
          <a:xfrm>
            <a:off x="6767513" y="476250"/>
            <a:ext cx="2132012" cy="539750"/>
          </a:xfrm>
          <a:prstGeom prst="rect">
            <a:avLst/>
          </a:prstGeom>
          <a:noFill/>
          <a:ln w="9525">
            <a:noFill/>
            <a:miter lim="800000"/>
            <a:headEnd/>
            <a:tailEnd/>
          </a:ln>
          <a:effectLst/>
        </p:spPr>
        <p:txBody>
          <a:bodyPr wrap="none" lIns="82945" tIns="41473" rIns="82945" bIns="41473">
            <a:spAutoFit/>
          </a:bodyPr>
          <a:lstStyle/>
          <a:p>
            <a:pPr defTabSz="828675"/>
            <a:r>
              <a:rPr lang="fr-FR" sz="1500">
                <a:latin typeface="Times New Roman" pitchFamily="18" charset="0"/>
              </a:rPr>
              <a:t>New Physics contribution</a:t>
            </a:r>
          </a:p>
          <a:p>
            <a:pPr defTabSz="828675"/>
            <a:r>
              <a:rPr lang="fr-FR" sz="1500">
                <a:latin typeface="Times New Roman" pitchFamily="18" charset="0"/>
              </a:rPr>
              <a:t>        (2-3 families)</a:t>
            </a:r>
          </a:p>
        </p:txBody>
      </p:sp>
      <p:graphicFrame>
        <p:nvGraphicFramePr>
          <p:cNvPr id="20" name="Object 19"/>
          <p:cNvGraphicFramePr>
            <a:graphicFrameLocks noChangeAspect="1"/>
          </p:cNvGraphicFramePr>
          <p:nvPr/>
        </p:nvGraphicFramePr>
        <p:xfrm>
          <a:off x="7461250" y="1693863"/>
          <a:ext cx="622300" cy="304800"/>
        </p:xfrm>
        <a:graphic>
          <a:graphicData uri="http://schemas.openxmlformats.org/presentationml/2006/ole">
            <p:oleObj spid="_x0000_s40962" name="Equation" r:id="rId3" imgW="495000" imgH="241200" progId="Equation.DSMT4">
              <p:embed/>
            </p:oleObj>
          </a:graphicData>
        </a:graphic>
      </p:graphicFrame>
      <p:sp>
        <p:nvSpPr>
          <p:cNvPr id="21" name="Text Box 20"/>
          <p:cNvSpPr txBox="1">
            <a:spLocks noChangeArrowheads="1"/>
          </p:cNvSpPr>
          <p:nvPr/>
        </p:nvSpPr>
        <p:spPr bwMode="auto">
          <a:xfrm>
            <a:off x="1228725" y="92075"/>
            <a:ext cx="5456238" cy="504825"/>
          </a:xfrm>
          <a:prstGeom prst="rect">
            <a:avLst/>
          </a:prstGeom>
          <a:solidFill>
            <a:srgbClr val="FF0000">
              <a:alpha val="39999"/>
            </a:srgbClr>
          </a:solidFill>
          <a:ln w="57150">
            <a:solidFill>
              <a:srgbClr val="FF3300"/>
            </a:solidFill>
            <a:miter lim="800000"/>
            <a:headEnd/>
            <a:tailEnd/>
          </a:ln>
          <a:effectLst/>
        </p:spPr>
        <p:txBody>
          <a:bodyPr wrap="none" lIns="82945" tIns="41473" rIns="82945" bIns="41473">
            <a:spAutoFit/>
          </a:bodyPr>
          <a:lstStyle/>
          <a:p>
            <a:pPr defTabSz="828675" eaLnBrk="0" hangingPunct="0"/>
            <a:r>
              <a:rPr lang="en-GB" sz="2400">
                <a:latin typeface="Times New Roman" pitchFamily="18" charset="0"/>
              </a:rPr>
              <a:t>MSSM+generic soft SUSY breaking terms</a:t>
            </a:r>
          </a:p>
        </p:txBody>
      </p:sp>
      <p:pic>
        <p:nvPicPr>
          <p:cNvPr id="22" name="Picture 21"/>
          <p:cNvPicPr>
            <a:picLocks noChangeAspect="1" noChangeArrowheads="1"/>
          </p:cNvPicPr>
          <p:nvPr/>
        </p:nvPicPr>
        <p:blipFill>
          <a:blip r:embed="rId4" cstate="print"/>
          <a:srcRect l="59305" t="48790" r="23729" b="34978"/>
          <a:stretch>
            <a:fillRect/>
          </a:stretch>
        </p:blipFill>
        <p:spPr bwMode="auto">
          <a:xfrm>
            <a:off x="3803650" y="1020763"/>
            <a:ext cx="720725" cy="287337"/>
          </a:xfrm>
          <a:prstGeom prst="rect">
            <a:avLst/>
          </a:prstGeom>
          <a:noFill/>
          <a:ln w="9525">
            <a:noFill/>
            <a:miter lim="800000"/>
            <a:headEnd/>
            <a:tailEnd/>
          </a:ln>
          <a:effectLst/>
        </p:spPr>
      </p:pic>
      <p:sp>
        <p:nvSpPr>
          <p:cNvPr id="23" name="Text Box 22"/>
          <p:cNvSpPr txBox="1">
            <a:spLocks noChangeArrowheads="1"/>
          </p:cNvSpPr>
          <p:nvPr/>
        </p:nvSpPr>
        <p:spPr bwMode="auto">
          <a:xfrm>
            <a:off x="1352550" y="736600"/>
            <a:ext cx="5006975" cy="1069975"/>
          </a:xfrm>
          <a:prstGeom prst="rect">
            <a:avLst/>
          </a:prstGeom>
          <a:noFill/>
          <a:ln w="9525">
            <a:noFill/>
            <a:miter lim="800000"/>
            <a:headEnd/>
            <a:tailEnd/>
          </a:ln>
          <a:effectLst/>
        </p:spPr>
        <p:txBody>
          <a:bodyPr wrap="none">
            <a:spAutoFit/>
          </a:bodyPr>
          <a:lstStyle/>
          <a:p>
            <a:r>
              <a:rPr lang="en-US" sz="1600"/>
              <a:t>Flavour-changing NP effects in the squark propagator</a:t>
            </a:r>
          </a:p>
          <a:p>
            <a:pPr>
              <a:buFont typeface="Wingdings" pitchFamily="2" charset="2"/>
              <a:buChar char="à"/>
            </a:pPr>
            <a:r>
              <a:rPr lang="en-US" sz="1600">
                <a:sym typeface="Wingdings" pitchFamily="2" charset="2"/>
              </a:rPr>
              <a:t> NP scale SUSY mass </a:t>
            </a:r>
          </a:p>
          <a:p>
            <a:pPr>
              <a:buFont typeface="Wingdings" pitchFamily="2" charset="2"/>
              <a:buChar char="à"/>
            </a:pPr>
            <a:endParaRPr lang="en-US" sz="1600">
              <a:sym typeface="Wingdings" pitchFamily="2" charset="2"/>
            </a:endParaRPr>
          </a:p>
          <a:p>
            <a:pPr>
              <a:buFont typeface="Wingdings" pitchFamily="2" charset="2"/>
              <a:buChar char="à"/>
            </a:pPr>
            <a:r>
              <a:rPr lang="en-US" sz="1600"/>
              <a:t> flavour-violating coupling</a:t>
            </a:r>
            <a:endParaRPr lang="fr-FR" sz="1600"/>
          </a:p>
        </p:txBody>
      </p:sp>
      <p:pic>
        <p:nvPicPr>
          <p:cNvPr id="24" name="Picture 23"/>
          <p:cNvPicPr>
            <a:picLocks noChangeAspect="1" noChangeArrowheads="1"/>
          </p:cNvPicPr>
          <p:nvPr/>
        </p:nvPicPr>
        <p:blipFill>
          <a:blip r:embed="rId4" cstate="print"/>
          <a:srcRect l="67787" t="60628" b="6458"/>
          <a:stretch>
            <a:fillRect/>
          </a:stretch>
        </p:blipFill>
        <p:spPr bwMode="auto">
          <a:xfrm>
            <a:off x="4108450" y="1341438"/>
            <a:ext cx="1368425" cy="582612"/>
          </a:xfrm>
          <a:prstGeom prst="rect">
            <a:avLst/>
          </a:prstGeom>
          <a:noFill/>
          <a:ln w="9525">
            <a:noFill/>
            <a:miter lim="800000"/>
            <a:headEnd/>
            <a:tailEnd/>
          </a:ln>
          <a:effectLst/>
        </p:spPr>
      </p:pic>
      <p:sp>
        <p:nvSpPr>
          <p:cNvPr id="25" name="Rectangle 24"/>
          <p:cNvSpPr>
            <a:spLocks noChangeArrowheads="1"/>
          </p:cNvSpPr>
          <p:nvPr/>
        </p:nvSpPr>
        <p:spPr bwMode="auto">
          <a:xfrm>
            <a:off x="1187450" y="692150"/>
            <a:ext cx="5184775" cy="1223963"/>
          </a:xfrm>
          <a:prstGeom prst="rect">
            <a:avLst/>
          </a:prstGeom>
          <a:noFill/>
          <a:ln w="19050">
            <a:solidFill>
              <a:schemeClr val="tx1"/>
            </a:solidFill>
            <a:miter lim="800000"/>
            <a:headEnd/>
            <a:tailEnd/>
          </a:ln>
          <a:effectLst/>
        </p:spPr>
        <p:txBody>
          <a:bodyPr wrap="none" anchor="ctr"/>
          <a:lstStyle/>
          <a:p>
            <a:endParaRPr lang="fr-FR"/>
          </a:p>
        </p:txBody>
      </p:sp>
      <p:sp>
        <p:nvSpPr>
          <p:cNvPr id="26" name="Rectangle 25"/>
          <p:cNvSpPr>
            <a:spLocks noChangeArrowheads="1"/>
          </p:cNvSpPr>
          <p:nvPr/>
        </p:nvSpPr>
        <p:spPr bwMode="auto">
          <a:xfrm>
            <a:off x="4108450" y="1341438"/>
            <a:ext cx="215900" cy="71437"/>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27" name="Rectangle 26"/>
          <p:cNvSpPr>
            <a:spLocks noChangeArrowheads="1"/>
          </p:cNvSpPr>
          <p:nvPr/>
        </p:nvSpPr>
        <p:spPr bwMode="auto">
          <a:xfrm>
            <a:off x="2478088" y="4189413"/>
            <a:ext cx="327025" cy="392112"/>
          </a:xfrm>
          <a:prstGeom prst="rect">
            <a:avLst/>
          </a:prstGeom>
          <a:solidFill>
            <a:schemeClr val="bg1"/>
          </a:solidFill>
          <a:ln w="9525">
            <a:solidFill>
              <a:schemeClr val="bg1"/>
            </a:solidFill>
            <a:miter lim="800000"/>
            <a:headEnd/>
            <a:tailEnd/>
          </a:ln>
          <a:effectLst/>
        </p:spPr>
        <p:txBody>
          <a:bodyPr wrap="none" anchor="ctr"/>
          <a:lstStyle/>
          <a:p>
            <a:endParaRPr lang="fr-FR"/>
          </a:p>
        </p:txBody>
      </p:sp>
      <p:graphicFrame>
        <p:nvGraphicFramePr>
          <p:cNvPr id="28" name="Object 27"/>
          <p:cNvGraphicFramePr>
            <a:graphicFrameLocks noChangeAspect="1"/>
          </p:cNvGraphicFramePr>
          <p:nvPr/>
        </p:nvGraphicFramePr>
        <p:xfrm>
          <a:off x="438150" y="3663950"/>
          <a:ext cx="569913" cy="293688"/>
        </p:xfrm>
        <a:graphic>
          <a:graphicData uri="http://schemas.openxmlformats.org/presentationml/2006/ole">
            <p:oleObj spid="_x0000_s40963" name="Equation" r:id="rId5" imgW="444240" imgH="228600" progId="Equation.DSMT4">
              <p:embed/>
            </p:oleObj>
          </a:graphicData>
        </a:graphic>
      </p:graphicFrame>
      <p:sp>
        <p:nvSpPr>
          <p:cNvPr id="29" name="Text Box 28"/>
          <p:cNvSpPr txBox="1">
            <a:spLocks noChangeArrowheads="1"/>
          </p:cNvSpPr>
          <p:nvPr/>
        </p:nvSpPr>
        <p:spPr bwMode="auto">
          <a:xfrm>
            <a:off x="431800" y="4005263"/>
            <a:ext cx="1646238" cy="274637"/>
          </a:xfrm>
          <a:prstGeom prst="rect">
            <a:avLst/>
          </a:prstGeom>
          <a:noFill/>
          <a:ln w="9525">
            <a:noFill/>
            <a:miter lim="800000"/>
            <a:headEnd/>
            <a:tailEnd/>
          </a:ln>
          <a:effectLst/>
        </p:spPr>
        <p:txBody>
          <a:bodyPr wrap="none">
            <a:spAutoFit/>
          </a:bodyPr>
          <a:lstStyle/>
          <a:p>
            <a:r>
              <a:rPr lang="en-US" sz="1200">
                <a:latin typeface="Times New Roman" pitchFamily="18" charset="0"/>
              </a:rPr>
              <a:t>Arg(</a:t>
            </a:r>
            <a:r>
              <a:rPr lang="en-US" sz="1200">
                <a:latin typeface="Symbol" pitchFamily="18" charset="2"/>
              </a:rPr>
              <a:t>d</a:t>
            </a:r>
            <a:r>
              <a:rPr lang="en-US" sz="1200" baseline="-25000">
                <a:latin typeface="Times New Roman" pitchFamily="18" charset="0"/>
              </a:rPr>
              <a:t>23</a:t>
            </a:r>
            <a:r>
              <a:rPr lang="en-US" sz="1200">
                <a:latin typeface="Times New Roman" pitchFamily="18" charset="0"/>
              </a:rPr>
              <a:t>)</a:t>
            </a:r>
            <a:r>
              <a:rPr lang="en-US" sz="1200" baseline="-25000">
                <a:latin typeface="Times New Roman" pitchFamily="18" charset="0"/>
              </a:rPr>
              <a:t>LR</a:t>
            </a:r>
            <a:r>
              <a:rPr lang="en-US" sz="1200">
                <a:latin typeface="Times New Roman" pitchFamily="18" charset="0"/>
              </a:rPr>
              <a:t>=(44.5</a:t>
            </a:r>
            <a:r>
              <a:rPr lang="en-US" sz="1200">
                <a:latin typeface="Times New Roman" pitchFamily="18" charset="0"/>
                <a:cs typeface="Times New Roman" pitchFamily="18" charset="0"/>
              </a:rPr>
              <a:t>±</a:t>
            </a:r>
            <a:r>
              <a:rPr lang="en-US" sz="1200">
                <a:latin typeface="Times New Roman" pitchFamily="18" charset="0"/>
              </a:rPr>
              <a:t> 2.6)</a:t>
            </a:r>
            <a:r>
              <a:rPr lang="en-US" sz="1200" baseline="40000">
                <a:latin typeface="Times New Roman" pitchFamily="18" charset="0"/>
              </a:rPr>
              <a:t>o</a:t>
            </a:r>
            <a:endParaRPr lang="fr-FR" sz="1200" baseline="40000">
              <a:latin typeface="Times New Roman" pitchFamily="18" charset="0"/>
            </a:endParaRPr>
          </a:p>
        </p:txBody>
      </p:sp>
      <p:sp>
        <p:nvSpPr>
          <p:cNvPr id="30" name="Text Box 29"/>
          <p:cNvSpPr txBox="1">
            <a:spLocks noChangeArrowheads="1"/>
          </p:cNvSpPr>
          <p:nvPr/>
        </p:nvSpPr>
        <p:spPr bwMode="auto">
          <a:xfrm>
            <a:off x="935038" y="3671888"/>
            <a:ext cx="1255712" cy="274637"/>
          </a:xfrm>
          <a:prstGeom prst="rect">
            <a:avLst/>
          </a:prstGeom>
          <a:noFill/>
          <a:ln w="9525">
            <a:noFill/>
            <a:miter lim="800000"/>
            <a:headEnd/>
            <a:tailEnd/>
          </a:ln>
          <a:effectLst/>
        </p:spPr>
        <p:txBody>
          <a:bodyPr wrap="none">
            <a:spAutoFit/>
          </a:bodyPr>
          <a:lstStyle/>
          <a:p>
            <a:r>
              <a:rPr lang="en-US" sz="1200">
                <a:latin typeface="Times New Roman" pitchFamily="18" charset="0"/>
              </a:rPr>
              <a:t>= (0.026 ± 0.005)</a:t>
            </a:r>
            <a:endParaRPr lang="fr-FR" sz="1200">
              <a:latin typeface="Times New Roman" pitchFamily="18" charset="0"/>
            </a:endParaRPr>
          </a:p>
        </p:txBody>
      </p:sp>
      <p:grpSp>
        <p:nvGrpSpPr>
          <p:cNvPr id="31" name="Group 30"/>
          <p:cNvGrpSpPr>
            <a:grpSpLocks/>
          </p:cNvGrpSpPr>
          <p:nvPr/>
        </p:nvGrpSpPr>
        <p:grpSpPr bwMode="auto">
          <a:xfrm>
            <a:off x="107950" y="4365625"/>
            <a:ext cx="2193925" cy="2447925"/>
            <a:chOff x="0" y="2976"/>
            <a:chExt cx="1386" cy="1456"/>
          </a:xfrm>
        </p:grpSpPr>
        <p:pic>
          <p:nvPicPr>
            <p:cNvPr id="32" name="Picture 31"/>
            <p:cNvPicPr>
              <a:picLocks noChangeAspect="1" noChangeArrowheads="1"/>
            </p:cNvPicPr>
            <p:nvPr/>
          </p:nvPicPr>
          <p:blipFill>
            <a:blip r:embed="rId6" cstate="print"/>
            <a:srcRect/>
            <a:stretch>
              <a:fillRect/>
            </a:stretch>
          </p:blipFill>
          <p:spPr bwMode="auto">
            <a:xfrm>
              <a:off x="0" y="2976"/>
              <a:ext cx="1386" cy="1456"/>
            </a:xfrm>
            <a:prstGeom prst="rect">
              <a:avLst/>
            </a:prstGeom>
            <a:noFill/>
            <a:ln w="9525">
              <a:noFill/>
              <a:miter lim="800000"/>
              <a:headEnd/>
              <a:tailEnd/>
            </a:ln>
            <a:effectLst/>
          </p:spPr>
        </p:pic>
        <p:sp>
          <p:nvSpPr>
            <p:cNvPr id="33" name="Rectangle 32"/>
            <p:cNvSpPr>
              <a:spLocks noChangeArrowheads="1"/>
            </p:cNvSpPr>
            <p:nvPr/>
          </p:nvSpPr>
          <p:spPr bwMode="auto">
            <a:xfrm>
              <a:off x="158" y="3022"/>
              <a:ext cx="726" cy="862"/>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34" name="Rectangle 33"/>
          <p:cNvSpPr>
            <a:spLocks noChangeArrowheads="1"/>
          </p:cNvSpPr>
          <p:nvPr/>
        </p:nvSpPr>
        <p:spPr bwMode="auto">
          <a:xfrm>
            <a:off x="323850" y="3573463"/>
            <a:ext cx="1908175" cy="719137"/>
          </a:xfrm>
          <a:prstGeom prst="rect">
            <a:avLst/>
          </a:prstGeom>
          <a:noFill/>
          <a:ln w="57150">
            <a:solidFill>
              <a:srgbClr val="00FF00"/>
            </a:solidFill>
            <a:miter lim="800000"/>
            <a:headEnd/>
            <a:tailEnd/>
          </a:ln>
          <a:effectLst/>
        </p:spPr>
        <p:txBody>
          <a:bodyPr wrap="none" anchor="ctr"/>
          <a:lstStyle/>
          <a:p>
            <a:endParaRPr lang="fr-FR"/>
          </a:p>
        </p:txBody>
      </p:sp>
      <p:sp>
        <p:nvSpPr>
          <p:cNvPr id="35" name="Rectangle 34"/>
          <p:cNvSpPr>
            <a:spLocks noChangeArrowheads="1"/>
          </p:cNvSpPr>
          <p:nvPr/>
        </p:nvSpPr>
        <p:spPr bwMode="auto">
          <a:xfrm>
            <a:off x="2644775" y="2570163"/>
            <a:ext cx="196850" cy="719137"/>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36" name="Text Box 36"/>
          <p:cNvSpPr txBox="1">
            <a:spLocks noChangeArrowheads="1"/>
          </p:cNvSpPr>
          <p:nvPr/>
        </p:nvSpPr>
        <p:spPr bwMode="auto">
          <a:xfrm>
            <a:off x="3038475" y="5186363"/>
            <a:ext cx="2481263" cy="417512"/>
          </a:xfrm>
          <a:prstGeom prst="rect">
            <a:avLst/>
          </a:prstGeom>
          <a:solidFill>
            <a:schemeClr val="bg1"/>
          </a:solidFill>
          <a:ln w="9525">
            <a:noFill/>
            <a:miter lim="800000"/>
            <a:headEnd/>
            <a:tailEnd/>
          </a:ln>
          <a:effectLst/>
        </p:spPr>
        <p:txBody>
          <a:bodyPr lIns="82945" tIns="41473" rIns="82945" bIns="41473">
            <a:spAutoFit/>
          </a:bodyPr>
          <a:lstStyle/>
          <a:p>
            <a:pPr defTabSz="828675" eaLnBrk="0" hangingPunct="0">
              <a:spcBef>
                <a:spcPct val="50000"/>
              </a:spcBef>
            </a:pPr>
            <a:r>
              <a:rPr lang="en-GB" sz="2200">
                <a:latin typeface="Times New Roman" pitchFamily="18" charset="0"/>
              </a:rPr>
              <a:t>      1               10    </a:t>
            </a:r>
          </a:p>
        </p:txBody>
      </p:sp>
      <p:pic>
        <p:nvPicPr>
          <p:cNvPr id="37" name="Picture 37"/>
          <p:cNvPicPr>
            <a:picLocks noChangeAspect="1" noChangeArrowheads="1"/>
          </p:cNvPicPr>
          <p:nvPr/>
        </p:nvPicPr>
        <p:blipFill>
          <a:blip r:embed="rId7" cstate="print"/>
          <a:srcRect l="6691" t="39816" r="15190" b="8159"/>
          <a:stretch>
            <a:fillRect/>
          </a:stretch>
        </p:blipFill>
        <p:spPr bwMode="auto">
          <a:xfrm>
            <a:off x="2725738" y="2351088"/>
            <a:ext cx="2940050" cy="2770187"/>
          </a:xfrm>
          <a:prstGeom prst="rect">
            <a:avLst/>
          </a:prstGeom>
          <a:noFill/>
          <a:ln w="9525">
            <a:noFill/>
            <a:miter lim="800000"/>
            <a:headEnd/>
            <a:tailEnd/>
          </a:ln>
          <a:effectLst/>
        </p:spPr>
      </p:pic>
      <p:sp>
        <p:nvSpPr>
          <p:cNvPr id="38" name="Text Box 38"/>
          <p:cNvSpPr txBox="1">
            <a:spLocks noChangeArrowheads="1"/>
          </p:cNvSpPr>
          <p:nvPr/>
        </p:nvSpPr>
        <p:spPr bwMode="auto">
          <a:xfrm>
            <a:off x="2268538" y="2413000"/>
            <a:ext cx="652462" cy="2597150"/>
          </a:xfrm>
          <a:prstGeom prst="rect">
            <a:avLst/>
          </a:prstGeom>
          <a:solidFill>
            <a:schemeClr val="bg1"/>
          </a:solidFill>
          <a:ln w="9525">
            <a:noFill/>
            <a:miter lim="800000"/>
            <a:headEnd/>
            <a:tailEnd/>
          </a:ln>
          <a:effectLst/>
        </p:spPr>
        <p:txBody>
          <a:bodyPr lIns="82945" tIns="41473" rIns="82945" bIns="41473">
            <a:spAutoFit/>
          </a:bodyPr>
          <a:lstStyle/>
          <a:p>
            <a:pPr defTabSz="828675" eaLnBrk="0" hangingPunct="0">
              <a:spcBef>
                <a:spcPct val="50000"/>
              </a:spcBef>
            </a:pPr>
            <a:r>
              <a:rPr lang="en-GB" sz="1600">
                <a:latin typeface="Times New Roman" pitchFamily="18" charset="0"/>
              </a:rPr>
              <a:t>   1</a:t>
            </a:r>
          </a:p>
          <a:p>
            <a:pPr defTabSz="828675" eaLnBrk="0" hangingPunct="0">
              <a:spcBef>
                <a:spcPct val="50000"/>
              </a:spcBef>
            </a:pPr>
            <a:endParaRPr lang="en-GB" sz="1600">
              <a:latin typeface="Times New Roman" pitchFamily="18" charset="0"/>
            </a:endParaRPr>
          </a:p>
          <a:p>
            <a:pPr defTabSz="828675" eaLnBrk="0" hangingPunct="0">
              <a:spcBef>
                <a:spcPct val="50000"/>
              </a:spcBef>
            </a:pPr>
            <a:endParaRPr lang="en-GB" sz="1600">
              <a:latin typeface="Times New Roman" pitchFamily="18" charset="0"/>
            </a:endParaRPr>
          </a:p>
          <a:p>
            <a:pPr defTabSz="828675" eaLnBrk="0" hangingPunct="0">
              <a:spcBef>
                <a:spcPct val="50000"/>
              </a:spcBef>
            </a:pPr>
            <a:r>
              <a:rPr lang="en-GB" sz="1600">
                <a:latin typeface="Times New Roman" pitchFamily="18" charset="0"/>
              </a:rPr>
              <a:t>10</a:t>
            </a:r>
            <a:r>
              <a:rPr lang="en-GB" sz="1600" baseline="30000">
                <a:latin typeface="Times New Roman" pitchFamily="18" charset="0"/>
              </a:rPr>
              <a:t>-1</a:t>
            </a:r>
          </a:p>
          <a:p>
            <a:pPr defTabSz="828675" eaLnBrk="0" hangingPunct="0">
              <a:spcBef>
                <a:spcPct val="50000"/>
              </a:spcBef>
            </a:pPr>
            <a:endParaRPr lang="en-GB" sz="1600" baseline="30000">
              <a:latin typeface="Times New Roman" pitchFamily="18" charset="0"/>
            </a:endParaRPr>
          </a:p>
          <a:p>
            <a:pPr defTabSz="828675" eaLnBrk="0" hangingPunct="0">
              <a:spcBef>
                <a:spcPct val="50000"/>
              </a:spcBef>
            </a:pPr>
            <a:endParaRPr lang="en-GB" sz="1600" baseline="30000">
              <a:latin typeface="Times New Roman" pitchFamily="18" charset="0"/>
            </a:endParaRPr>
          </a:p>
          <a:p>
            <a:pPr defTabSz="828675" eaLnBrk="0" hangingPunct="0">
              <a:spcBef>
                <a:spcPct val="50000"/>
              </a:spcBef>
            </a:pPr>
            <a:r>
              <a:rPr lang="en-GB">
                <a:latin typeface="Times New Roman" pitchFamily="18" charset="0"/>
              </a:rPr>
              <a:t>10</a:t>
            </a:r>
            <a:r>
              <a:rPr lang="en-GB" baseline="30000">
                <a:latin typeface="Times New Roman" pitchFamily="18" charset="0"/>
              </a:rPr>
              <a:t>-2</a:t>
            </a:r>
          </a:p>
          <a:p>
            <a:pPr defTabSz="828675" eaLnBrk="0" hangingPunct="0">
              <a:spcBef>
                <a:spcPct val="50000"/>
              </a:spcBef>
            </a:pPr>
            <a:endParaRPr lang="en-GB" sz="1600" baseline="30000">
              <a:latin typeface="Times New Roman" pitchFamily="18" charset="0"/>
            </a:endParaRPr>
          </a:p>
        </p:txBody>
      </p:sp>
      <p:graphicFrame>
        <p:nvGraphicFramePr>
          <p:cNvPr id="39" name="Object 39"/>
          <p:cNvGraphicFramePr>
            <a:graphicFrameLocks noChangeAspect="1"/>
          </p:cNvGraphicFramePr>
          <p:nvPr/>
        </p:nvGraphicFramePr>
        <p:xfrm>
          <a:off x="4284663" y="5516563"/>
          <a:ext cx="1727200" cy="530225"/>
        </p:xfrm>
        <a:graphic>
          <a:graphicData uri="http://schemas.openxmlformats.org/presentationml/2006/ole">
            <p:oleObj spid="_x0000_s40964" name="Equation" r:id="rId8" imgW="787320" imgH="241200" progId="Equation.DSMT4">
              <p:embed/>
            </p:oleObj>
          </a:graphicData>
        </a:graphic>
      </p:graphicFrame>
      <p:sp>
        <p:nvSpPr>
          <p:cNvPr id="40" name="Text Box 40"/>
          <p:cNvSpPr txBox="1">
            <a:spLocks noChangeArrowheads="1"/>
          </p:cNvSpPr>
          <p:nvPr/>
        </p:nvSpPr>
        <p:spPr bwMode="auto">
          <a:xfrm>
            <a:off x="4716463" y="2363788"/>
            <a:ext cx="1670050" cy="831850"/>
          </a:xfrm>
          <a:prstGeom prst="rect">
            <a:avLst/>
          </a:prstGeom>
          <a:solidFill>
            <a:schemeClr val="bg1"/>
          </a:solidFill>
          <a:ln w="19050">
            <a:solidFill>
              <a:srgbClr val="FF6600"/>
            </a:solidFill>
            <a:miter lim="800000"/>
            <a:headEnd/>
            <a:tailEnd/>
          </a:ln>
          <a:effectLst/>
        </p:spPr>
        <p:txBody>
          <a:bodyPr wrap="none" lIns="82945" tIns="41473" rIns="82945" bIns="41473">
            <a:spAutoFit/>
          </a:bodyPr>
          <a:lstStyle/>
          <a:p>
            <a:pPr algn="ctr" defTabSz="828675" eaLnBrk="0" hangingPunct="0"/>
            <a:r>
              <a:rPr lang="en-GB" sz="1200" i="1">
                <a:latin typeface="Times New Roman" pitchFamily="18" charset="0"/>
              </a:rPr>
              <a:t>In the red regions the </a:t>
            </a:r>
            <a:r>
              <a:rPr lang="en-GB" sz="1200" i="1">
                <a:latin typeface="Symbol" pitchFamily="18" charset="2"/>
              </a:rPr>
              <a:t>d</a:t>
            </a:r>
            <a:r>
              <a:rPr lang="en-GB" sz="1200" i="1">
                <a:latin typeface="Times New Roman" pitchFamily="18" charset="0"/>
              </a:rPr>
              <a:t> </a:t>
            </a:r>
          </a:p>
          <a:p>
            <a:pPr algn="ctr" defTabSz="828675" eaLnBrk="0" hangingPunct="0"/>
            <a:r>
              <a:rPr lang="en-GB" sz="1200" i="1">
                <a:latin typeface="Times New Roman" pitchFamily="18" charset="0"/>
              </a:rPr>
              <a:t>are measured with a </a:t>
            </a:r>
          </a:p>
          <a:p>
            <a:pPr algn="ctr" defTabSz="828675" eaLnBrk="0" hangingPunct="0"/>
            <a:r>
              <a:rPr lang="en-GB" sz="1200" i="1">
                <a:latin typeface="Times New Roman" pitchFamily="18" charset="0"/>
              </a:rPr>
              <a:t>significance &gt;3</a:t>
            </a:r>
            <a:r>
              <a:rPr lang="en-GB" sz="1200" i="1">
                <a:latin typeface="Symbol" pitchFamily="18" charset="2"/>
              </a:rPr>
              <a:t>s</a:t>
            </a:r>
            <a:r>
              <a:rPr lang="en-GB" sz="1200" i="1">
                <a:latin typeface="Times New Roman" pitchFamily="18" charset="0"/>
              </a:rPr>
              <a:t>  away </a:t>
            </a:r>
          </a:p>
          <a:p>
            <a:pPr algn="ctr" defTabSz="828675" eaLnBrk="0" hangingPunct="0"/>
            <a:r>
              <a:rPr lang="en-GB" sz="1200" i="1">
                <a:latin typeface="Times New Roman" pitchFamily="18" charset="0"/>
              </a:rPr>
              <a:t>from zero</a:t>
            </a:r>
          </a:p>
        </p:txBody>
      </p:sp>
      <p:sp>
        <p:nvSpPr>
          <p:cNvPr id="41" name="Line 41"/>
          <p:cNvSpPr>
            <a:spLocks noChangeShapeType="1"/>
          </p:cNvSpPr>
          <p:nvPr/>
        </p:nvSpPr>
        <p:spPr bwMode="auto">
          <a:xfrm>
            <a:off x="3538538" y="4149725"/>
            <a:ext cx="0" cy="1439863"/>
          </a:xfrm>
          <a:prstGeom prst="line">
            <a:avLst/>
          </a:prstGeom>
          <a:noFill/>
          <a:ln w="38100">
            <a:solidFill>
              <a:srgbClr val="00FF00"/>
            </a:solidFill>
            <a:round/>
            <a:headEnd/>
            <a:tailEnd type="triangle" w="med" len="med"/>
          </a:ln>
          <a:effectLst/>
        </p:spPr>
        <p:txBody>
          <a:bodyPr/>
          <a:lstStyle/>
          <a:p>
            <a:endParaRPr lang="fr-FR"/>
          </a:p>
        </p:txBody>
      </p:sp>
      <p:sp>
        <p:nvSpPr>
          <p:cNvPr id="42" name="Oval 42"/>
          <p:cNvSpPr>
            <a:spLocks noChangeArrowheads="1"/>
          </p:cNvSpPr>
          <p:nvPr/>
        </p:nvSpPr>
        <p:spPr bwMode="auto">
          <a:xfrm>
            <a:off x="3478213" y="4087813"/>
            <a:ext cx="111125" cy="92075"/>
          </a:xfrm>
          <a:prstGeom prst="ellipse">
            <a:avLst/>
          </a:prstGeom>
          <a:solidFill>
            <a:srgbClr val="00FF00"/>
          </a:solidFill>
          <a:ln w="9525">
            <a:solidFill>
              <a:srgbClr val="00FF00"/>
            </a:solidFill>
            <a:round/>
            <a:headEnd/>
            <a:tailEnd/>
          </a:ln>
          <a:effectLst/>
        </p:spPr>
        <p:txBody>
          <a:bodyPr wrap="none" anchor="ctr"/>
          <a:lstStyle/>
          <a:p>
            <a:endParaRPr lang="fr-FR"/>
          </a:p>
        </p:txBody>
      </p:sp>
      <p:sp>
        <p:nvSpPr>
          <p:cNvPr id="43" name="Text Box 43"/>
          <p:cNvSpPr txBox="1">
            <a:spLocks noChangeArrowheads="1"/>
          </p:cNvSpPr>
          <p:nvPr/>
        </p:nvSpPr>
        <p:spPr bwMode="auto">
          <a:xfrm>
            <a:off x="3167063" y="5661025"/>
            <a:ext cx="754062" cy="393700"/>
          </a:xfrm>
          <a:prstGeom prst="rect">
            <a:avLst/>
          </a:prstGeom>
          <a:noFill/>
          <a:ln w="57150">
            <a:solidFill>
              <a:srgbClr val="00FF00"/>
            </a:solidFill>
            <a:miter lim="800000"/>
            <a:headEnd/>
            <a:tailEnd/>
          </a:ln>
          <a:effectLst/>
        </p:spPr>
        <p:txBody>
          <a:bodyPr wrap="none">
            <a:spAutoFit/>
          </a:bodyPr>
          <a:lstStyle/>
          <a:p>
            <a:r>
              <a:rPr lang="en-US" sz="1600">
                <a:latin typeface="Times New Roman" pitchFamily="18" charset="0"/>
              </a:rPr>
              <a:t>1 TeV</a:t>
            </a:r>
            <a:endParaRPr lang="fr-FR" sz="1600">
              <a:latin typeface="Times New Roman" pitchFamily="18" charset="0"/>
            </a:endParaRPr>
          </a:p>
        </p:txBody>
      </p:sp>
      <p:sp>
        <p:nvSpPr>
          <p:cNvPr id="44" name="Line 44"/>
          <p:cNvSpPr>
            <a:spLocks noChangeShapeType="1"/>
          </p:cNvSpPr>
          <p:nvPr/>
        </p:nvSpPr>
        <p:spPr bwMode="auto">
          <a:xfrm>
            <a:off x="2374900" y="4149725"/>
            <a:ext cx="1152525" cy="0"/>
          </a:xfrm>
          <a:prstGeom prst="line">
            <a:avLst/>
          </a:prstGeom>
          <a:noFill/>
          <a:ln w="57150">
            <a:solidFill>
              <a:srgbClr val="00FF00"/>
            </a:solidFill>
            <a:round/>
            <a:headEnd/>
            <a:tailEnd/>
          </a:ln>
          <a:effectLst/>
        </p:spPr>
        <p:txBody>
          <a:bodyPr/>
          <a:lstStyle/>
          <a:p>
            <a:endParaRPr lang="fr-FR"/>
          </a:p>
        </p:txBody>
      </p:sp>
      <p:sp>
        <p:nvSpPr>
          <p:cNvPr id="45" name="Oval 45"/>
          <p:cNvSpPr>
            <a:spLocks noChangeArrowheads="1"/>
          </p:cNvSpPr>
          <p:nvPr/>
        </p:nvSpPr>
        <p:spPr bwMode="auto">
          <a:xfrm>
            <a:off x="165100" y="146050"/>
            <a:ext cx="914400" cy="914400"/>
          </a:xfrm>
          <a:prstGeom prst="ellipse">
            <a:avLst/>
          </a:prstGeom>
          <a:solidFill>
            <a:srgbClr val="FF66FF">
              <a:alpha val="39999"/>
            </a:srgbClr>
          </a:solidFill>
          <a:ln w="9525">
            <a:solidFill>
              <a:schemeClr val="tx1"/>
            </a:solidFill>
            <a:round/>
            <a:headEnd/>
            <a:tailEnd/>
          </a:ln>
          <a:effectLst/>
        </p:spPr>
        <p:txBody>
          <a:bodyPr wrap="none" anchor="ctr"/>
          <a:lstStyle/>
          <a:p>
            <a:pPr algn="ctr"/>
            <a:r>
              <a:rPr lang="en-US" sz="4000"/>
              <a:t>3</a:t>
            </a:r>
          </a:p>
        </p:txBody>
      </p:sp>
      <p:graphicFrame>
        <p:nvGraphicFramePr>
          <p:cNvPr id="46" name="Object 46"/>
          <p:cNvGraphicFramePr>
            <a:graphicFrameLocks noChangeAspect="1"/>
          </p:cNvGraphicFramePr>
          <p:nvPr/>
        </p:nvGraphicFramePr>
        <p:xfrm>
          <a:off x="2052638" y="1989138"/>
          <a:ext cx="1152525" cy="593725"/>
        </p:xfrm>
        <a:graphic>
          <a:graphicData uri="http://schemas.openxmlformats.org/presentationml/2006/ole">
            <p:oleObj spid="_x0000_s40965" name="Equation" r:id="rId9" imgW="444240" imgH="228600" progId="Equation.DSMT4">
              <p:embed/>
            </p:oleObj>
          </a:graphicData>
        </a:graphic>
      </p:graphicFrame>
      <p:sp>
        <p:nvSpPr>
          <p:cNvPr id="47" name="Text Box 48"/>
          <p:cNvSpPr txBox="1">
            <a:spLocks noChangeArrowheads="1"/>
          </p:cNvSpPr>
          <p:nvPr/>
        </p:nvSpPr>
        <p:spPr bwMode="auto">
          <a:xfrm>
            <a:off x="6372225" y="3860800"/>
            <a:ext cx="1719263" cy="1044575"/>
          </a:xfrm>
          <a:prstGeom prst="rect">
            <a:avLst/>
          </a:prstGeom>
          <a:noFill/>
          <a:ln w="38100">
            <a:solidFill>
              <a:srgbClr val="66FF33"/>
            </a:solidFill>
            <a:miter lim="800000"/>
            <a:headEnd/>
            <a:tailEnd/>
          </a:ln>
          <a:effectLst/>
        </p:spPr>
        <p:txBody>
          <a:bodyPr wrap="none">
            <a:spAutoFit/>
          </a:bodyPr>
          <a:lstStyle/>
          <a:p>
            <a:pPr eaLnBrk="0" hangingPunct="0">
              <a:buFontTx/>
              <a:buChar char="•"/>
            </a:pPr>
            <a:r>
              <a:rPr lang="en-GB" sz="2000"/>
              <a:t>(B</a:t>
            </a:r>
            <a:r>
              <a:rPr lang="en-GB" sz="2000">
                <a:sym typeface="Symbol" pitchFamily="18" charset="2"/>
              </a:rPr>
              <a:t>X</a:t>
            </a:r>
            <a:r>
              <a:rPr lang="en-GB" sz="2000" baseline="-25000">
                <a:sym typeface="Symbol" pitchFamily="18" charset="2"/>
              </a:rPr>
              <a:t>s</a:t>
            </a:r>
            <a:r>
              <a:rPr lang="en-GB" sz="2000">
                <a:sym typeface="Symbol" pitchFamily="18" charset="2"/>
              </a:rPr>
              <a:t>)</a:t>
            </a:r>
          </a:p>
          <a:p>
            <a:pPr eaLnBrk="0" hangingPunct="0">
              <a:buFontTx/>
              <a:buChar char="•"/>
            </a:pPr>
            <a:r>
              <a:rPr lang="en-GB" sz="2000"/>
              <a:t>(B</a:t>
            </a:r>
            <a:r>
              <a:rPr lang="en-GB" sz="2000">
                <a:sym typeface="Symbol" pitchFamily="18" charset="2"/>
              </a:rPr>
              <a:t>X</a:t>
            </a:r>
            <a:r>
              <a:rPr lang="en-GB" sz="2000" baseline="-25000">
                <a:sym typeface="Symbol" pitchFamily="18" charset="2"/>
              </a:rPr>
              <a:t>s</a:t>
            </a:r>
            <a:r>
              <a:rPr lang="en-GB" sz="2000">
                <a:sym typeface="Symbol" pitchFamily="18" charset="2"/>
              </a:rPr>
              <a:t>l</a:t>
            </a:r>
            <a:r>
              <a:rPr lang="en-GB" sz="2000" baseline="30000">
                <a:sym typeface="Symbol" pitchFamily="18" charset="2"/>
              </a:rPr>
              <a:t>+</a:t>
            </a:r>
            <a:r>
              <a:rPr lang="en-GB" sz="2000">
                <a:sym typeface="Symbol" pitchFamily="18" charset="2"/>
              </a:rPr>
              <a:t>l</a:t>
            </a:r>
            <a:r>
              <a:rPr lang="en-GB" sz="2000" baseline="30000">
                <a:sym typeface="Symbol" pitchFamily="18" charset="2"/>
              </a:rPr>
              <a:t></a:t>
            </a:r>
            <a:r>
              <a:rPr lang="en-GB" sz="2000">
                <a:sym typeface="Symbol" pitchFamily="18" charset="2"/>
              </a:rPr>
              <a:t>) </a:t>
            </a:r>
          </a:p>
          <a:p>
            <a:pPr eaLnBrk="0" hangingPunct="0">
              <a:buFontTx/>
              <a:buChar char="•"/>
            </a:pPr>
            <a:r>
              <a:rPr lang="en-GB" sz="2000"/>
              <a:t>A</a:t>
            </a:r>
            <a:r>
              <a:rPr lang="en-GB" sz="2000" baseline="-25000"/>
              <a:t>CP</a:t>
            </a:r>
            <a:r>
              <a:rPr lang="en-GB" sz="2000"/>
              <a:t>(B</a:t>
            </a:r>
            <a:r>
              <a:rPr lang="en-GB" sz="2000">
                <a:sym typeface="Symbol" pitchFamily="18" charset="2"/>
              </a:rPr>
              <a:t>X</a:t>
            </a:r>
            <a:r>
              <a:rPr lang="en-GB" sz="2000" baseline="-25000">
                <a:sym typeface="Symbol" pitchFamily="18" charset="2"/>
              </a:rPr>
              <a:t>s</a:t>
            </a:r>
            <a:r>
              <a:rPr lang="en-GB" sz="2000">
                <a:sym typeface="Symbol" pitchFamily="18" charset="2"/>
              </a:rPr>
              <a:t>)</a:t>
            </a:r>
            <a:endParaRPr lang="en-US" sz="2000">
              <a:sym typeface="Symbol" pitchFamily="18" charset="2"/>
            </a:endParaRPr>
          </a:p>
        </p:txBody>
      </p:sp>
      <p:sp>
        <p:nvSpPr>
          <p:cNvPr id="48" name="Text Box 49"/>
          <p:cNvSpPr txBox="1">
            <a:spLocks noChangeArrowheads="1"/>
          </p:cNvSpPr>
          <p:nvPr/>
        </p:nvSpPr>
        <p:spPr bwMode="auto">
          <a:xfrm>
            <a:off x="6084888" y="3357563"/>
            <a:ext cx="2419350" cy="404812"/>
          </a:xfrm>
          <a:prstGeom prst="rect">
            <a:avLst/>
          </a:prstGeom>
          <a:noFill/>
          <a:ln w="38100">
            <a:solidFill>
              <a:srgbClr val="66FF33"/>
            </a:solidFill>
            <a:miter lim="800000"/>
            <a:headEnd/>
            <a:tailEnd/>
          </a:ln>
          <a:effectLst/>
        </p:spPr>
        <p:txBody>
          <a:bodyPr wrap="none">
            <a:spAutoFit/>
          </a:bodyPr>
          <a:lstStyle/>
          <a:p>
            <a:r>
              <a:rPr lang="en-US"/>
              <a:t>Here the players are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par>
                                <p:cTn id="50" presetID="5"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heckerboard(across)">
                                      <p:cBhvr>
                                        <p:cTn id="55" dur="500"/>
                                        <p:tgtEl>
                                          <p:spTgt spid="21"/>
                                        </p:tgtEl>
                                      </p:cBhvr>
                                    </p:animEffect>
                                  </p:childTnLst>
                                </p:cTn>
                              </p:par>
                              <p:par>
                                <p:cTn id="56" presetID="5" presetClass="entr" presetSubtype="1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heckerboard(across)">
                                      <p:cBhvr>
                                        <p:cTn id="67" dur="500"/>
                                        <p:tgtEl>
                                          <p:spTgt spid="25"/>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heckerboard(across)">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checkerboard(across)">
                                      <p:cBhvr>
                                        <p:cTn id="75" dur="500"/>
                                        <p:tgtEl>
                                          <p:spTgt spid="27"/>
                                        </p:tgtEl>
                                      </p:cBhvr>
                                    </p:animEffect>
                                  </p:childTnLst>
                                </p:cTn>
                              </p:par>
                              <p:par>
                                <p:cTn id="76" presetID="5" presetClass="entr" presetSubtype="1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checkerboard(across)">
                                      <p:cBhvr>
                                        <p:cTn id="78" dur="500"/>
                                        <p:tgtEl>
                                          <p:spTgt spid="28"/>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checkerboard(across)">
                                      <p:cBhvr>
                                        <p:cTn id="81" dur="500"/>
                                        <p:tgtEl>
                                          <p:spTgt spid="29"/>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checkerboard(across)">
                                      <p:cBhvr>
                                        <p:cTn id="84" dur="500"/>
                                        <p:tgtEl>
                                          <p:spTgt spid="30"/>
                                        </p:tgtEl>
                                      </p:cBhvr>
                                    </p:animEffect>
                                  </p:childTnLst>
                                </p:cTn>
                              </p:par>
                              <p:par>
                                <p:cTn id="85" presetID="5" presetClass="entr" presetSubtype="1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checkerboard(across)">
                                      <p:cBhvr>
                                        <p:cTn id="87" dur="500"/>
                                        <p:tgtEl>
                                          <p:spTgt spid="31"/>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checkerboard(across)">
                                      <p:cBhvr>
                                        <p:cTn id="90" dur="500"/>
                                        <p:tgtEl>
                                          <p:spTgt spid="34"/>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heckerboard(across)">
                                      <p:cBhvr>
                                        <p:cTn id="93" dur="500"/>
                                        <p:tgtEl>
                                          <p:spTgt spid="35"/>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checkerboard(across)">
                                      <p:cBhvr>
                                        <p:cTn id="96" dur="500"/>
                                        <p:tgtEl>
                                          <p:spTgt spid="36"/>
                                        </p:tgtEl>
                                      </p:cBhvr>
                                    </p:animEffect>
                                  </p:childTnLst>
                                </p:cTn>
                              </p:par>
                              <p:par>
                                <p:cTn id="97" presetID="5" presetClass="entr" presetSubtype="1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checkerboard(across)">
                                      <p:cBhvr>
                                        <p:cTn id="99" dur="500"/>
                                        <p:tgtEl>
                                          <p:spTgt spid="3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checkerboard(across)">
                                      <p:cBhvr>
                                        <p:cTn id="102" dur="500"/>
                                        <p:tgtEl>
                                          <p:spTgt spid="38"/>
                                        </p:tgtEl>
                                      </p:cBhvr>
                                    </p:animEffect>
                                  </p:childTnLst>
                                </p:cTn>
                              </p:par>
                              <p:par>
                                <p:cTn id="103" presetID="5" presetClass="entr" presetSubtype="10"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checkerboard(across)">
                                      <p:cBhvr>
                                        <p:cTn id="105" dur="500"/>
                                        <p:tgtEl>
                                          <p:spTgt spid="39"/>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checkerboard(across)">
                                      <p:cBhvr>
                                        <p:cTn id="108" dur="500"/>
                                        <p:tgtEl>
                                          <p:spTgt spid="40"/>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checkerboard(across)">
                                      <p:cBhvr>
                                        <p:cTn id="111" dur="500"/>
                                        <p:tgtEl>
                                          <p:spTgt spid="41"/>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checkerboard(across)">
                                      <p:cBhvr>
                                        <p:cTn id="114" dur="500"/>
                                        <p:tgtEl>
                                          <p:spTgt spid="42"/>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checkerboard(across)">
                                      <p:cBhvr>
                                        <p:cTn id="117" dur="500"/>
                                        <p:tgtEl>
                                          <p:spTgt spid="43"/>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checkerboard(across)">
                                      <p:cBhvr>
                                        <p:cTn id="120" dur="500"/>
                                        <p:tgtEl>
                                          <p:spTgt spid="44"/>
                                        </p:tgtEl>
                                      </p:cBhvr>
                                    </p:animEffect>
                                  </p:childTnLst>
                                </p:cTn>
                              </p:par>
                              <p:par>
                                <p:cTn id="121" presetID="5" presetClass="entr" presetSubtype="10"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checkerboard(across)">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5" presetClass="entr" presetSubtype="10"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checkerboard(across)">
                                      <p:cBhvr>
                                        <p:cTn id="128" dur="500"/>
                                        <p:tgtEl>
                                          <p:spTgt spid="47"/>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checkerboard(across)">
                                      <p:cBhvr>
                                        <p:cTn id="1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p:bldP spid="13" grpId="0"/>
      <p:bldP spid="14" grpId="0"/>
      <p:bldP spid="15" grpId="0" animBg="1"/>
      <p:bldP spid="16" grpId="0" animBg="1"/>
      <p:bldP spid="17" grpId="0" animBg="1"/>
      <p:bldP spid="18" grpId="0" animBg="1"/>
      <p:bldP spid="19" grpId="0"/>
      <p:bldP spid="21" grpId="0" animBg="1"/>
      <p:bldP spid="23" grpId="0"/>
      <p:bldP spid="25" grpId="0" animBg="1"/>
      <p:bldP spid="26" grpId="0" animBg="1"/>
      <p:bldP spid="27" grpId="0" animBg="1"/>
      <p:bldP spid="29" grpId="0"/>
      <p:bldP spid="30" grpId="0"/>
      <p:bldP spid="34" grpId="0" animBg="1"/>
      <p:bldP spid="35" grpId="0" animBg="1"/>
      <p:bldP spid="36" grpId="0" animBg="1"/>
      <p:bldP spid="38" grpId="0" animBg="1"/>
      <p:bldP spid="40" grpId="0" animBg="1"/>
      <p:bldP spid="41" grpId="0" animBg="1"/>
      <p:bldP spid="42" grpId="0" animBg="1"/>
      <p:bldP spid="43" grpId="0" animBg="1"/>
      <p:bldP spid="44" grpId="0" animBg="1"/>
      <p:bldP spid="47" grpId="0" animBg="1"/>
      <p:bldP spid="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33</a:t>
            </a:fld>
            <a:endParaRPr lang="en-US"/>
          </a:p>
        </p:txBody>
      </p:sp>
      <p:sp>
        <p:nvSpPr>
          <p:cNvPr id="5" name="Rectangle 36"/>
          <p:cNvSpPr>
            <a:spLocks noGrp="1" noChangeArrowheads="1"/>
          </p:cNvSpPr>
          <p:nvPr>
            <p:ph type="title"/>
          </p:nvPr>
        </p:nvSpPr>
        <p:spPr>
          <a:xfrm>
            <a:off x="900113" y="115888"/>
            <a:ext cx="8243887" cy="533400"/>
          </a:xfrm>
          <a:solidFill>
            <a:srgbClr val="FFFF00"/>
          </a:solidFill>
          <a:ln w="38100">
            <a:solidFill>
              <a:srgbClr val="FF3300"/>
            </a:solidFill>
          </a:ln>
        </p:spPr>
        <p:txBody>
          <a:bodyPr/>
          <a:lstStyle/>
          <a:p>
            <a:r>
              <a:rPr lang="en-US" sz="2400"/>
              <a:t>Br(B </a:t>
            </a:r>
            <a:r>
              <a:rPr lang="en-US" sz="2400">
                <a:sym typeface="Wingdings" pitchFamily="2" charset="2"/>
              </a:rPr>
              <a:t> K </a:t>
            </a:r>
            <a:r>
              <a:rPr lang="en-US" sz="2400">
                <a:latin typeface="Symbol" pitchFamily="18" charset="2"/>
                <a:sym typeface="Wingdings" pitchFamily="2" charset="2"/>
              </a:rPr>
              <a:t>n n</a:t>
            </a:r>
            <a:r>
              <a:rPr lang="en-US" sz="2400">
                <a:sym typeface="Wingdings" pitchFamily="2" charset="2"/>
              </a:rPr>
              <a:t>) – Z penguins and Right-Handed currents</a:t>
            </a:r>
          </a:p>
        </p:txBody>
      </p:sp>
      <p:pic>
        <p:nvPicPr>
          <p:cNvPr id="6" name="Picture 37"/>
          <p:cNvPicPr>
            <a:picLocks noChangeAspect="1" noChangeArrowheads="1"/>
          </p:cNvPicPr>
          <p:nvPr/>
        </p:nvPicPr>
        <p:blipFill>
          <a:blip r:embed="rId3" cstate="print"/>
          <a:srcRect b="21684"/>
          <a:stretch>
            <a:fillRect/>
          </a:stretch>
        </p:blipFill>
        <p:spPr bwMode="auto">
          <a:xfrm>
            <a:off x="166688" y="950913"/>
            <a:ext cx="3468687" cy="5360987"/>
          </a:xfrm>
          <a:prstGeom prst="rect">
            <a:avLst/>
          </a:prstGeom>
          <a:noFill/>
          <a:ln w="9525">
            <a:noFill/>
            <a:miter lim="800000"/>
            <a:headEnd/>
            <a:tailEnd/>
          </a:ln>
          <a:effectLst/>
        </p:spPr>
      </p:pic>
      <p:graphicFrame>
        <p:nvGraphicFramePr>
          <p:cNvPr id="7" name="Object 38"/>
          <p:cNvGraphicFramePr>
            <a:graphicFrameLocks noChangeAspect="1"/>
          </p:cNvGraphicFramePr>
          <p:nvPr/>
        </p:nvGraphicFramePr>
        <p:xfrm>
          <a:off x="900113" y="1311275"/>
          <a:ext cx="1223962" cy="350838"/>
        </p:xfrm>
        <a:graphic>
          <a:graphicData uri="http://schemas.openxmlformats.org/presentationml/2006/ole">
            <p:oleObj spid="_x0000_s41986" name="Equation" r:id="rId4" imgW="1015920" imgH="291960" progId="Equation.DSMT4">
              <p:embed/>
            </p:oleObj>
          </a:graphicData>
        </a:graphic>
      </p:graphicFrame>
      <p:graphicFrame>
        <p:nvGraphicFramePr>
          <p:cNvPr id="8" name="Object 39"/>
          <p:cNvGraphicFramePr>
            <a:graphicFrameLocks noChangeAspect="1"/>
          </p:cNvGraphicFramePr>
          <p:nvPr/>
        </p:nvGraphicFramePr>
        <p:xfrm>
          <a:off x="938213" y="4046538"/>
          <a:ext cx="2519362" cy="331787"/>
        </p:xfrm>
        <a:graphic>
          <a:graphicData uri="http://schemas.openxmlformats.org/presentationml/2006/ole">
            <p:oleObj spid="_x0000_s41987" name="Equation" r:id="rId5" imgW="2311200" imgH="304560" progId="Equation.3">
              <p:embed/>
            </p:oleObj>
          </a:graphicData>
        </a:graphic>
      </p:graphicFrame>
      <p:pic>
        <p:nvPicPr>
          <p:cNvPr id="9" name="Picture 40"/>
          <p:cNvPicPr>
            <a:picLocks noChangeAspect="1" noChangeArrowheads="1"/>
          </p:cNvPicPr>
          <p:nvPr/>
        </p:nvPicPr>
        <p:blipFill>
          <a:blip r:embed="rId6" cstate="print"/>
          <a:srcRect r="56898" b="23009"/>
          <a:stretch>
            <a:fillRect/>
          </a:stretch>
        </p:blipFill>
        <p:spPr bwMode="auto">
          <a:xfrm>
            <a:off x="5435600" y="765175"/>
            <a:ext cx="2952750" cy="1944688"/>
          </a:xfrm>
          <a:prstGeom prst="rect">
            <a:avLst/>
          </a:prstGeom>
          <a:noFill/>
          <a:ln w="9525">
            <a:noFill/>
            <a:miter lim="800000"/>
            <a:headEnd/>
            <a:tailEnd/>
          </a:ln>
          <a:effectLst/>
        </p:spPr>
      </p:pic>
      <p:pic>
        <p:nvPicPr>
          <p:cNvPr id="10" name="Picture 41"/>
          <p:cNvPicPr>
            <a:picLocks noChangeAspect="1" noChangeArrowheads="1"/>
          </p:cNvPicPr>
          <p:nvPr/>
        </p:nvPicPr>
        <p:blipFill>
          <a:blip r:embed="rId6" cstate="print"/>
          <a:srcRect l="48024" b="7025"/>
          <a:stretch>
            <a:fillRect/>
          </a:stretch>
        </p:blipFill>
        <p:spPr bwMode="auto">
          <a:xfrm>
            <a:off x="4859338" y="2673350"/>
            <a:ext cx="3821112" cy="2520950"/>
          </a:xfrm>
          <a:prstGeom prst="rect">
            <a:avLst/>
          </a:prstGeom>
          <a:noFill/>
          <a:ln w="9525">
            <a:noFill/>
            <a:miter lim="800000"/>
            <a:headEnd/>
            <a:tailEnd/>
          </a:ln>
          <a:effectLst/>
        </p:spPr>
      </p:pic>
      <p:sp>
        <p:nvSpPr>
          <p:cNvPr id="11" name="Text Box 42"/>
          <p:cNvSpPr txBox="1">
            <a:spLocks noChangeArrowheads="1"/>
          </p:cNvSpPr>
          <p:nvPr/>
        </p:nvSpPr>
        <p:spPr bwMode="auto">
          <a:xfrm>
            <a:off x="4811713" y="2492375"/>
            <a:ext cx="336550" cy="396875"/>
          </a:xfrm>
          <a:prstGeom prst="rect">
            <a:avLst/>
          </a:prstGeom>
          <a:noFill/>
          <a:ln w="9525">
            <a:noFill/>
            <a:miter lim="800000"/>
            <a:headEnd/>
            <a:tailEnd/>
          </a:ln>
          <a:effectLst/>
        </p:spPr>
        <p:txBody>
          <a:bodyPr wrap="none">
            <a:spAutoFit/>
          </a:bodyPr>
          <a:lstStyle/>
          <a:p>
            <a:r>
              <a:rPr lang="fr-FR" sz="2000">
                <a:latin typeface="Symbol" pitchFamily="18" charset="2"/>
              </a:rPr>
              <a:t>h</a:t>
            </a:r>
          </a:p>
        </p:txBody>
      </p:sp>
      <p:sp>
        <p:nvSpPr>
          <p:cNvPr id="12" name="Text Box 43"/>
          <p:cNvSpPr txBox="1">
            <a:spLocks noChangeArrowheads="1"/>
          </p:cNvSpPr>
          <p:nvPr/>
        </p:nvSpPr>
        <p:spPr bwMode="auto">
          <a:xfrm>
            <a:off x="8524875" y="4976813"/>
            <a:ext cx="295275" cy="396875"/>
          </a:xfrm>
          <a:prstGeom prst="rect">
            <a:avLst/>
          </a:prstGeom>
          <a:noFill/>
          <a:ln w="9525">
            <a:noFill/>
            <a:miter lim="800000"/>
            <a:headEnd/>
            <a:tailEnd/>
          </a:ln>
          <a:effectLst/>
        </p:spPr>
        <p:txBody>
          <a:bodyPr wrap="none">
            <a:spAutoFit/>
          </a:bodyPr>
          <a:lstStyle/>
          <a:p>
            <a:r>
              <a:rPr lang="fr-FR" sz="2000">
                <a:latin typeface="Symbol" pitchFamily="18" charset="2"/>
              </a:rPr>
              <a:t>e</a:t>
            </a:r>
          </a:p>
        </p:txBody>
      </p:sp>
      <p:sp>
        <p:nvSpPr>
          <p:cNvPr id="13" name="Rectangle 44"/>
          <p:cNvSpPr>
            <a:spLocks noChangeArrowheads="1"/>
          </p:cNvSpPr>
          <p:nvPr/>
        </p:nvSpPr>
        <p:spPr bwMode="auto">
          <a:xfrm>
            <a:off x="4787900" y="908050"/>
            <a:ext cx="4176713" cy="5257800"/>
          </a:xfrm>
          <a:prstGeom prst="rect">
            <a:avLst/>
          </a:prstGeom>
          <a:noFill/>
          <a:ln w="38100">
            <a:solidFill>
              <a:srgbClr val="FF3300"/>
            </a:solidFill>
            <a:miter lim="800000"/>
            <a:headEnd/>
            <a:tailEnd/>
          </a:ln>
          <a:effectLst/>
        </p:spPr>
        <p:txBody>
          <a:bodyPr wrap="none" anchor="ctr"/>
          <a:lstStyle/>
          <a:p>
            <a:pPr algn="ctr"/>
            <a:endParaRPr lang="fr-FR">
              <a:latin typeface="Times New Roman" pitchFamily="18" charset="0"/>
            </a:endParaRPr>
          </a:p>
        </p:txBody>
      </p:sp>
      <p:sp>
        <p:nvSpPr>
          <p:cNvPr id="14" name="Rectangle 45"/>
          <p:cNvSpPr>
            <a:spLocks noChangeArrowheads="1"/>
          </p:cNvSpPr>
          <p:nvPr/>
        </p:nvSpPr>
        <p:spPr bwMode="auto">
          <a:xfrm>
            <a:off x="34925" y="6351588"/>
            <a:ext cx="4537075" cy="533400"/>
          </a:xfrm>
          <a:prstGeom prst="rect">
            <a:avLst/>
          </a:prstGeom>
          <a:solidFill>
            <a:srgbClr val="FEA0C2"/>
          </a:solidFill>
          <a:ln w="9525">
            <a:noFill/>
            <a:miter lim="800000"/>
            <a:headEnd/>
            <a:tailEnd/>
          </a:ln>
          <a:effectLst/>
        </p:spPr>
        <p:txBody>
          <a:bodyPr anchor="ctr"/>
          <a:lstStyle/>
          <a:p>
            <a:pPr algn="ctr"/>
            <a:r>
              <a:rPr lang="en-US">
                <a:solidFill>
                  <a:schemeClr val="tx2"/>
                </a:solidFill>
              </a:rPr>
              <a:t>  ~[20-40] ab</a:t>
            </a:r>
            <a:r>
              <a:rPr lang="en-US" baseline="30000">
                <a:solidFill>
                  <a:schemeClr val="tx2"/>
                </a:solidFill>
              </a:rPr>
              <a:t>-1</a:t>
            </a:r>
            <a:r>
              <a:rPr lang="en-US">
                <a:solidFill>
                  <a:schemeClr val="tx2"/>
                </a:solidFill>
              </a:rPr>
              <a:t> are needed for observation</a:t>
            </a:r>
            <a:br>
              <a:rPr lang="en-US">
                <a:solidFill>
                  <a:schemeClr val="tx2"/>
                </a:solidFill>
              </a:rPr>
            </a:br>
            <a:r>
              <a:rPr lang="en-US">
                <a:solidFill>
                  <a:schemeClr val="tx2"/>
                </a:solidFill>
              </a:rPr>
              <a:t>&gt;&gt;50ab</a:t>
            </a:r>
            <a:r>
              <a:rPr lang="en-US" baseline="30000">
                <a:solidFill>
                  <a:schemeClr val="tx2"/>
                </a:solidFill>
              </a:rPr>
              <a:t>-1</a:t>
            </a:r>
            <a:r>
              <a:rPr lang="en-US">
                <a:solidFill>
                  <a:schemeClr val="tx2"/>
                </a:solidFill>
              </a:rPr>
              <a:t> for precise measurement </a:t>
            </a:r>
          </a:p>
        </p:txBody>
      </p:sp>
      <p:sp>
        <p:nvSpPr>
          <p:cNvPr id="15" name="Text Box 46"/>
          <p:cNvSpPr txBox="1">
            <a:spLocks noChangeArrowheads="1"/>
          </p:cNvSpPr>
          <p:nvPr/>
        </p:nvSpPr>
        <p:spPr bwMode="auto">
          <a:xfrm>
            <a:off x="6423025" y="3775075"/>
            <a:ext cx="527050" cy="366713"/>
          </a:xfrm>
          <a:prstGeom prst="rect">
            <a:avLst/>
          </a:prstGeom>
          <a:noFill/>
          <a:ln w="9525">
            <a:noFill/>
            <a:miter lim="800000"/>
            <a:headEnd/>
            <a:tailEnd/>
          </a:ln>
          <a:effectLst/>
        </p:spPr>
        <p:txBody>
          <a:bodyPr wrap="none">
            <a:spAutoFit/>
          </a:bodyPr>
          <a:lstStyle/>
          <a:p>
            <a:r>
              <a:rPr lang="fr-FR" b="1">
                <a:solidFill>
                  <a:schemeClr val="accent2"/>
                </a:solidFill>
                <a:latin typeface="Times New Roman" pitchFamily="18" charset="0"/>
              </a:rPr>
              <a:t>SM</a:t>
            </a:r>
          </a:p>
        </p:txBody>
      </p:sp>
      <p:sp>
        <p:nvSpPr>
          <p:cNvPr id="16" name="Line 47"/>
          <p:cNvSpPr>
            <a:spLocks noChangeShapeType="1"/>
          </p:cNvSpPr>
          <p:nvPr/>
        </p:nvSpPr>
        <p:spPr bwMode="auto">
          <a:xfrm>
            <a:off x="827088" y="1238250"/>
            <a:ext cx="3673475" cy="0"/>
          </a:xfrm>
          <a:prstGeom prst="line">
            <a:avLst/>
          </a:prstGeom>
          <a:noFill/>
          <a:ln w="28575">
            <a:solidFill>
              <a:schemeClr val="tx1"/>
            </a:solidFill>
            <a:prstDash val="dash"/>
            <a:round/>
            <a:headEnd/>
            <a:tailEnd/>
          </a:ln>
          <a:effectLst/>
        </p:spPr>
        <p:txBody>
          <a:bodyPr/>
          <a:lstStyle/>
          <a:p>
            <a:endParaRPr lang="fr-FR"/>
          </a:p>
        </p:txBody>
      </p:sp>
      <p:sp>
        <p:nvSpPr>
          <p:cNvPr id="17" name="Text Box 48"/>
          <p:cNvSpPr txBox="1">
            <a:spLocks noChangeArrowheads="1"/>
          </p:cNvSpPr>
          <p:nvPr/>
        </p:nvSpPr>
        <p:spPr bwMode="auto">
          <a:xfrm>
            <a:off x="3616325" y="1044575"/>
            <a:ext cx="692150" cy="366713"/>
          </a:xfrm>
          <a:prstGeom prst="rect">
            <a:avLst/>
          </a:prstGeom>
          <a:solidFill>
            <a:schemeClr val="bg1"/>
          </a:solidFill>
          <a:ln w="9525">
            <a:noFill/>
            <a:miter lim="800000"/>
            <a:headEnd/>
            <a:tailEnd/>
          </a:ln>
          <a:effectLst/>
        </p:spPr>
        <p:txBody>
          <a:bodyPr wrap="none">
            <a:spAutoFit/>
          </a:bodyPr>
          <a:lstStyle/>
          <a:p>
            <a:r>
              <a:rPr lang="fr-FR">
                <a:latin typeface="Times New Roman" pitchFamily="18" charset="0"/>
              </a:rPr>
              <a:t>today</a:t>
            </a:r>
          </a:p>
        </p:txBody>
      </p:sp>
      <p:sp>
        <p:nvSpPr>
          <p:cNvPr id="18" name="Line 49"/>
          <p:cNvSpPr>
            <a:spLocks noChangeShapeType="1"/>
          </p:cNvSpPr>
          <p:nvPr/>
        </p:nvSpPr>
        <p:spPr bwMode="auto">
          <a:xfrm flipV="1">
            <a:off x="827088" y="1022350"/>
            <a:ext cx="215900" cy="215900"/>
          </a:xfrm>
          <a:prstGeom prst="line">
            <a:avLst/>
          </a:prstGeom>
          <a:noFill/>
          <a:ln w="9525">
            <a:solidFill>
              <a:schemeClr val="tx1"/>
            </a:solidFill>
            <a:round/>
            <a:headEnd/>
            <a:tailEnd/>
          </a:ln>
          <a:effectLst/>
        </p:spPr>
        <p:txBody>
          <a:bodyPr/>
          <a:lstStyle/>
          <a:p>
            <a:endParaRPr lang="fr-FR"/>
          </a:p>
        </p:txBody>
      </p:sp>
      <p:sp>
        <p:nvSpPr>
          <p:cNvPr id="19" name="Line 50"/>
          <p:cNvSpPr>
            <a:spLocks noChangeShapeType="1"/>
          </p:cNvSpPr>
          <p:nvPr/>
        </p:nvSpPr>
        <p:spPr bwMode="auto">
          <a:xfrm flipV="1">
            <a:off x="1030288" y="996950"/>
            <a:ext cx="215900" cy="215900"/>
          </a:xfrm>
          <a:prstGeom prst="line">
            <a:avLst/>
          </a:prstGeom>
          <a:noFill/>
          <a:ln w="9525">
            <a:solidFill>
              <a:schemeClr val="tx1"/>
            </a:solidFill>
            <a:round/>
            <a:headEnd/>
            <a:tailEnd/>
          </a:ln>
          <a:effectLst/>
        </p:spPr>
        <p:txBody>
          <a:bodyPr/>
          <a:lstStyle/>
          <a:p>
            <a:endParaRPr lang="fr-FR"/>
          </a:p>
        </p:txBody>
      </p:sp>
      <p:sp>
        <p:nvSpPr>
          <p:cNvPr id="20" name="Line 51"/>
          <p:cNvSpPr>
            <a:spLocks noChangeShapeType="1"/>
          </p:cNvSpPr>
          <p:nvPr/>
        </p:nvSpPr>
        <p:spPr bwMode="auto">
          <a:xfrm flipV="1">
            <a:off x="1233488" y="971550"/>
            <a:ext cx="215900" cy="215900"/>
          </a:xfrm>
          <a:prstGeom prst="line">
            <a:avLst/>
          </a:prstGeom>
          <a:noFill/>
          <a:ln w="9525">
            <a:solidFill>
              <a:schemeClr val="tx1"/>
            </a:solidFill>
            <a:round/>
            <a:headEnd/>
            <a:tailEnd/>
          </a:ln>
          <a:effectLst/>
        </p:spPr>
        <p:txBody>
          <a:bodyPr/>
          <a:lstStyle/>
          <a:p>
            <a:endParaRPr lang="fr-FR"/>
          </a:p>
        </p:txBody>
      </p:sp>
      <p:sp>
        <p:nvSpPr>
          <p:cNvPr id="21" name="Line 52"/>
          <p:cNvSpPr>
            <a:spLocks noChangeShapeType="1"/>
          </p:cNvSpPr>
          <p:nvPr/>
        </p:nvSpPr>
        <p:spPr bwMode="auto">
          <a:xfrm flipV="1">
            <a:off x="1436688" y="1001713"/>
            <a:ext cx="215900" cy="215900"/>
          </a:xfrm>
          <a:prstGeom prst="line">
            <a:avLst/>
          </a:prstGeom>
          <a:noFill/>
          <a:ln w="9525">
            <a:solidFill>
              <a:schemeClr val="tx1"/>
            </a:solidFill>
            <a:round/>
            <a:headEnd/>
            <a:tailEnd/>
          </a:ln>
          <a:effectLst/>
        </p:spPr>
        <p:txBody>
          <a:bodyPr/>
          <a:lstStyle/>
          <a:p>
            <a:endParaRPr lang="fr-FR"/>
          </a:p>
        </p:txBody>
      </p:sp>
      <p:sp>
        <p:nvSpPr>
          <p:cNvPr id="22" name="Line 53"/>
          <p:cNvSpPr>
            <a:spLocks noChangeShapeType="1"/>
          </p:cNvSpPr>
          <p:nvPr/>
        </p:nvSpPr>
        <p:spPr bwMode="auto">
          <a:xfrm flipV="1">
            <a:off x="1639888" y="1006475"/>
            <a:ext cx="215900" cy="215900"/>
          </a:xfrm>
          <a:prstGeom prst="line">
            <a:avLst/>
          </a:prstGeom>
          <a:noFill/>
          <a:ln w="9525">
            <a:solidFill>
              <a:schemeClr val="tx1"/>
            </a:solidFill>
            <a:round/>
            <a:headEnd/>
            <a:tailEnd/>
          </a:ln>
          <a:effectLst/>
        </p:spPr>
        <p:txBody>
          <a:bodyPr/>
          <a:lstStyle/>
          <a:p>
            <a:endParaRPr lang="fr-FR"/>
          </a:p>
        </p:txBody>
      </p:sp>
      <p:sp>
        <p:nvSpPr>
          <p:cNvPr id="23" name="Line 54"/>
          <p:cNvSpPr>
            <a:spLocks noChangeShapeType="1"/>
          </p:cNvSpPr>
          <p:nvPr/>
        </p:nvSpPr>
        <p:spPr bwMode="auto">
          <a:xfrm flipV="1">
            <a:off x="1843088" y="1011238"/>
            <a:ext cx="215900" cy="215900"/>
          </a:xfrm>
          <a:prstGeom prst="line">
            <a:avLst/>
          </a:prstGeom>
          <a:noFill/>
          <a:ln w="9525">
            <a:solidFill>
              <a:schemeClr val="tx1"/>
            </a:solidFill>
            <a:round/>
            <a:headEnd/>
            <a:tailEnd/>
          </a:ln>
          <a:effectLst/>
        </p:spPr>
        <p:txBody>
          <a:bodyPr/>
          <a:lstStyle/>
          <a:p>
            <a:endParaRPr lang="fr-FR"/>
          </a:p>
        </p:txBody>
      </p:sp>
      <p:sp>
        <p:nvSpPr>
          <p:cNvPr id="24" name="Line 55"/>
          <p:cNvSpPr>
            <a:spLocks noChangeShapeType="1"/>
          </p:cNvSpPr>
          <p:nvPr/>
        </p:nvSpPr>
        <p:spPr bwMode="auto">
          <a:xfrm flipV="1">
            <a:off x="2046288" y="1016000"/>
            <a:ext cx="215900" cy="215900"/>
          </a:xfrm>
          <a:prstGeom prst="line">
            <a:avLst/>
          </a:prstGeom>
          <a:noFill/>
          <a:ln w="9525">
            <a:solidFill>
              <a:schemeClr val="tx1"/>
            </a:solidFill>
            <a:round/>
            <a:headEnd/>
            <a:tailEnd/>
          </a:ln>
          <a:effectLst/>
        </p:spPr>
        <p:txBody>
          <a:bodyPr/>
          <a:lstStyle/>
          <a:p>
            <a:endParaRPr lang="fr-FR"/>
          </a:p>
        </p:txBody>
      </p:sp>
      <p:sp>
        <p:nvSpPr>
          <p:cNvPr id="25" name="Line 56"/>
          <p:cNvSpPr>
            <a:spLocks noChangeShapeType="1"/>
          </p:cNvSpPr>
          <p:nvPr/>
        </p:nvSpPr>
        <p:spPr bwMode="auto">
          <a:xfrm flipV="1">
            <a:off x="2249488" y="995363"/>
            <a:ext cx="215900" cy="215900"/>
          </a:xfrm>
          <a:prstGeom prst="line">
            <a:avLst/>
          </a:prstGeom>
          <a:noFill/>
          <a:ln w="9525">
            <a:solidFill>
              <a:schemeClr val="tx1"/>
            </a:solidFill>
            <a:round/>
            <a:headEnd/>
            <a:tailEnd/>
          </a:ln>
          <a:effectLst/>
        </p:spPr>
        <p:txBody>
          <a:bodyPr/>
          <a:lstStyle/>
          <a:p>
            <a:endParaRPr lang="fr-FR"/>
          </a:p>
        </p:txBody>
      </p:sp>
      <p:sp>
        <p:nvSpPr>
          <p:cNvPr id="26" name="Line 57"/>
          <p:cNvSpPr>
            <a:spLocks noChangeShapeType="1"/>
          </p:cNvSpPr>
          <p:nvPr/>
        </p:nvSpPr>
        <p:spPr bwMode="auto">
          <a:xfrm flipV="1">
            <a:off x="2452688" y="987425"/>
            <a:ext cx="215900" cy="215900"/>
          </a:xfrm>
          <a:prstGeom prst="line">
            <a:avLst/>
          </a:prstGeom>
          <a:noFill/>
          <a:ln w="9525">
            <a:solidFill>
              <a:schemeClr val="tx1"/>
            </a:solidFill>
            <a:round/>
            <a:headEnd/>
            <a:tailEnd/>
          </a:ln>
          <a:effectLst/>
        </p:spPr>
        <p:txBody>
          <a:bodyPr/>
          <a:lstStyle/>
          <a:p>
            <a:endParaRPr lang="fr-FR"/>
          </a:p>
        </p:txBody>
      </p:sp>
      <p:sp>
        <p:nvSpPr>
          <p:cNvPr id="27" name="Line 58"/>
          <p:cNvSpPr>
            <a:spLocks noChangeShapeType="1"/>
          </p:cNvSpPr>
          <p:nvPr/>
        </p:nvSpPr>
        <p:spPr bwMode="auto">
          <a:xfrm flipV="1">
            <a:off x="2655888" y="979488"/>
            <a:ext cx="215900" cy="215900"/>
          </a:xfrm>
          <a:prstGeom prst="line">
            <a:avLst/>
          </a:prstGeom>
          <a:noFill/>
          <a:ln w="9525">
            <a:solidFill>
              <a:schemeClr val="tx1"/>
            </a:solidFill>
            <a:round/>
            <a:headEnd/>
            <a:tailEnd/>
          </a:ln>
          <a:effectLst/>
        </p:spPr>
        <p:txBody>
          <a:bodyPr/>
          <a:lstStyle/>
          <a:p>
            <a:endParaRPr lang="fr-FR"/>
          </a:p>
        </p:txBody>
      </p:sp>
      <p:sp>
        <p:nvSpPr>
          <p:cNvPr id="28" name="Line 59"/>
          <p:cNvSpPr>
            <a:spLocks noChangeShapeType="1"/>
          </p:cNvSpPr>
          <p:nvPr/>
        </p:nvSpPr>
        <p:spPr bwMode="auto">
          <a:xfrm flipV="1">
            <a:off x="2859088" y="971550"/>
            <a:ext cx="215900" cy="215900"/>
          </a:xfrm>
          <a:prstGeom prst="line">
            <a:avLst/>
          </a:prstGeom>
          <a:noFill/>
          <a:ln w="9525">
            <a:solidFill>
              <a:schemeClr val="tx1"/>
            </a:solidFill>
            <a:round/>
            <a:headEnd/>
            <a:tailEnd/>
          </a:ln>
          <a:effectLst/>
        </p:spPr>
        <p:txBody>
          <a:bodyPr/>
          <a:lstStyle/>
          <a:p>
            <a:endParaRPr lang="fr-FR"/>
          </a:p>
        </p:txBody>
      </p:sp>
      <p:sp>
        <p:nvSpPr>
          <p:cNvPr id="29" name="Line 60"/>
          <p:cNvSpPr>
            <a:spLocks noChangeShapeType="1"/>
          </p:cNvSpPr>
          <p:nvPr/>
        </p:nvSpPr>
        <p:spPr bwMode="auto">
          <a:xfrm flipV="1">
            <a:off x="3062288" y="963613"/>
            <a:ext cx="215900" cy="215900"/>
          </a:xfrm>
          <a:prstGeom prst="line">
            <a:avLst/>
          </a:prstGeom>
          <a:noFill/>
          <a:ln w="9525">
            <a:solidFill>
              <a:schemeClr val="tx1"/>
            </a:solidFill>
            <a:round/>
            <a:headEnd/>
            <a:tailEnd/>
          </a:ln>
          <a:effectLst/>
        </p:spPr>
        <p:txBody>
          <a:bodyPr/>
          <a:lstStyle/>
          <a:p>
            <a:endParaRPr lang="fr-FR"/>
          </a:p>
        </p:txBody>
      </p:sp>
      <p:sp>
        <p:nvSpPr>
          <p:cNvPr id="30" name="Line 61"/>
          <p:cNvSpPr>
            <a:spLocks noChangeShapeType="1"/>
          </p:cNvSpPr>
          <p:nvPr/>
        </p:nvSpPr>
        <p:spPr bwMode="auto">
          <a:xfrm flipV="1">
            <a:off x="3265488" y="968375"/>
            <a:ext cx="215900" cy="215900"/>
          </a:xfrm>
          <a:prstGeom prst="line">
            <a:avLst/>
          </a:prstGeom>
          <a:noFill/>
          <a:ln w="9525">
            <a:solidFill>
              <a:schemeClr val="tx1"/>
            </a:solidFill>
            <a:round/>
            <a:headEnd/>
            <a:tailEnd/>
          </a:ln>
          <a:effectLst/>
        </p:spPr>
        <p:txBody>
          <a:bodyPr/>
          <a:lstStyle/>
          <a:p>
            <a:endParaRPr lang="fr-FR"/>
          </a:p>
        </p:txBody>
      </p:sp>
      <p:sp>
        <p:nvSpPr>
          <p:cNvPr id="31" name="Line 62"/>
          <p:cNvSpPr>
            <a:spLocks noChangeShapeType="1"/>
          </p:cNvSpPr>
          <p:nvPr/>
        </p:nvSpPr>
        <p:spPr bwMode="auto">
          <a:xfrm flipV="1">
            <a:off x="3468688" y="973138"/>
            <a:ext cx="215900" cy="215900"/>
          </a:xfrm>
          <a:prstGeom prst="line">
            <a:avLst/>
          </a:prstGeom>
          <a:noFill/>
          <a:ln w="9525">
            <a:solidFill>
              <a:schemeClr val="tx1"/>
            </a:solidFill>
            <a:round/>
            <a:headEnd/>
            <a:tailEnd/>
          </a:ln>
          <a:effectLst/>
        </p:spPr>
        <p:txBody>
          <a:bodyPr/>
          <a:lstStyle/>
          <a:p>
            <a:endParaRPr lang="fr-FR"/>
          </a:p>
        </p:txBody>
      </p:sp>
      <p:sp>
        <p:nvSpPr>
          <p:cNvPr id="32" name="Text Box 63"/>
          <p:cNvSpPr txBox="1">
            <a:spLocks noChangeArrowheads="1"/>
          </p:cNvSpPr>
          <p:nvPr/>
        </p:nvSpPr>
        <p:spPr bwMode="auto">
          <a:xfrm>
            <a:off x="4797425" y="5516563"/>
            <a:ext cx="4191000" cy="641350"/>
          </a:xfrm>
          <a:prstGeom prst="rect">
            <a:avLst/>
          </a:prstGeom>
          <a:solidFill>
            <a:srgbClr val="A9F1F5"/>
          </a:solidFill>
          <a:ln w="9525">
            <a:noFill/>
            <a:miter lim="800000"/>
            <a:headEnd/>
            <a:tailEnd/>
          </a:ln>
          <a:effectLst/>
        </p:spPr>
        <p:txBody>
          <a:bodyPr wrap="none">
            <a:spAutoFit/>
          </a:bodyPr>
          <a:lstStyle/>
          <a:p>
            <a:pPr algn="ctr"/>
            <a:r>
              <a:rPr lang="fr-FR">
                <a:latin typeface="Times New Roman" pitchFamily="18" charset="0"/>
              </a:rPr>
              <a:t>If these quantities are measured @ &lt;~10%  </a:t>
            </a:r>
          </a:p>
          <a:p>
            <a:pPr algn="ctr"/>
            <a:r>
              <a:rPr lang="fr-FR">
                <a:latin typeface="Times New Roman" pitchFamily="18" charset="0"/>
              </a:rPr>
              <a:t>deviations from the SM can be observed</a:t>
            </a:r>
          </a:p>
        </p:txBody>
      </p:sp>
      <p:sp>
        <p:nvSpPr>
          <p:cNvPr id="33" name="Text Box 64"/>
          <p:cNvSpPr txBox="1">
            <a:spLocks noChangeArrowheads="1"/>
          </p:cNvSpPr>
          <p:nvPr/>
        </p:nvSpPr>
        <p:spPr bwMode="auto">
          <a:xfrm>
            <a:off x="7019925" y="4281488"/>
            <a:ext cx="1570038" cy="336550"/>
          </a:xfrm>
          <a:prstGeom prst="rect">
            <a:avLst/>
          </a:prstGeom>
          <a:solidFill>
            <a:schemeClr val="bg1"/>
          </a:solidFill>
          <a:ln w="9525">
            <a:noFill/>
            <a:miter lim="800000"/>
            <a:headEnd/>
            <a:tailEnd/>
          </a:ln>
          <a:effectLst/>
        </p:spPr>
        <p:txBody>
          <a:bodyPr wrap="none">
            <a:spAutoFit/>
          </a:bodyPr>
          <a:lstStyle/>
          <a:p>
            <a:r>
              <a:rPr lang="fr-FR" sz="1600">
                <a:latin typeface="Times New Roman" pitchFamily="18" charset="0"/>
              </a:rPr>
              <a:t>Only theo. errors</a:t>
            </a:r>
          </a:p>
        </p:txBody>
      </p:sp>
      <p:sp>
        <p:nvSpPr>
          <p:cNvPr id="34" name="Rectangle 65"/>
          <p:cNvSpPr>
            <a:spLocks noChangeArrowheads="1"/>
          </p:cNvSpPr>
          <p:nvPr/>
        </p:nvSpPr>
        <p:spPr bwMode="auto">
          <a:xfrm>
            <a:off x="5311775" y="4470400"/>
            <a:ext cx="555625" cy="76200"/>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35" name="Rectangle 66"/>
          <p:cNvSpPr>
            <a:spLocks noChangeArrowheads="1"/>
          </p:cNvSpPr>
          <p:nvPr/>
        </p:nvSpPr>
        <p:spPr bwMode="auto">
          <a:xfrm>
            <a:off x="5992813" y="4457700"/>
            <a:ext cx="1027112" cy="73025"/>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36" name="Rectangle 67"/>
          <p:cNvSpPr>
            <a:spLocks noChangeArrowheads="1"/>
          </p:cNvSpPr>
          <p:nvPr/>
        </p:nvSpPr>
        <p:spPr bwMode="auto">
          <a:xfrm>
            <a:off x="4859338" y="5199063"/>
            <a:ext cx="144462" cy="287337"/>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37" name="Oval 68"/>
          <p:cNvSpPr>
            <a:spLocks noChangeArrowheads="1"/>
          </p:cNvSpPr>
          <p:nvPr/>
        </p:nvSpPr>
        <p:spPr bwMode="auto">
          <a:xfrm>
            <a:off x="-14288" y="66675"/>
            <a:ext cx="914401" cy="914400"/>
          </a:xfrm>
          <a:prstGeom prst="ellipse">
            <a:avLst/>
          </a:prstGeom>
          <a:solidFill>
            <a:srgbClr val="FF66FF">
              <a:alpha val="39999"/>
            </a:srgbClr>
          </a:solidFill>
          <a:ln w="9525">
            <a:solidFill>
              <a:schemeClr val="tx1"/>
            </a:solidFill>
            <a:round/>
            <a:headEnd/>
            <a:tailEnd/>
          </a:ln>
          <a:effectLst/>
        </p:spPr>
        <p:txBody>
          <a:bodyPr wrap="none" anchor="ctr"/>
          <a:lstStyle/>
          <a:p>
            <a:pPr algn="ctr"/>
            <a:r>
              <a:rPr lang="en-US" sz="3200" dirty="0" smtClean="0"/>
              <a:t>4</a:t>
            </a:r>
            <a:endParaRPr 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333375"/>
          <a:ext cx="7992889" cy="6596886"/>
        </p:xfrm>
        <a:graphic>
          <a:graphicData uri="http://schemas.openxmlformats.org/drawingml/2006/table">
            <a:tbl>
              <a:tblPr firstRow="1" bandRow="1">
                <a:tableStyleId>{5C22544A-7EE6-4342-B048-85BDC9FD1C3A}</a:tableStyleId>
              </a:tblPr>
              <a:tblGrid>
                <a:gridCol w="1296145"/>
                <a:gridCol w="720080"/>
                <a:gridCol w="792088"/>
                <a:gridCol w="792088"/>
                <a:gridCol w="792088"/>
                <a:gridCol w="2952328"/>
                <a:gridCol w="648072"/>
              </a:tblGrid>
              <a:tr h="432048">
                <a:tc>
                  <a:txBody>
                    <a:bodyPr/>
                    <a:lstStyle/>
                    <a:p>
                      <a:pPr algn="ctr"/>
                      <a:r>
                        <a:rPr lang="en-US" sz="1200" dirty="0" smtClean="0">
                          <a:solidFill>
                            <a:schemeClr val="tx1"/>
                          </a:solidFill>
                        </a:rPr>
                        <a:t>Observable</a:t>
                      </a:r>
                      <a:endParaRPr lang="fr-FR" sz="1200" dirty="0">
                        <a:solidFill>
                          <a:schemeClr val="tx1"/>
                        </a:solidFill>
                      </a:endParaRPr>
                    </a:p>
                  </a:txBody>
                  <a:tcPr/>
                </a:tc>
                <a:tc>
                  <a:txBody>
                    <a:bodyPr/>
                    <a:lstStyle/>
                    <a:p>
                      <a:pPr algn="ctr"/>
                      <a:r>
                        <a:rPr lang="en-US" sz="1200" dirty="0" smtClean="0">
                          <a:solidFill>
                            <a:schemeClr val="tx1"/>
                          </a:solidFill>
                        </a:rPr>
                        <a:t>Babar/</a:t>
                      </a:r>
                    </a:p>
                    <a:p>
                      <a:pPr algn="ctr"/>
                      <a:r>
                        <a:rPr lang="en-US" sz="1200" dirty="0" smtClean="0">
                          <a:solidFill>
                            <a:schemeClr val="tx1"/>
                          </a:solidFill>
                        </a:rPr>
                        <a:t>Belle</a:t>
                      </a:r>
                      <a:endParaRPr lang="fr-FR" sz="1200" dirty="0">
                        <a:solidFill>
                          <a:schemeClr val="tx1"/>
                        </a:solidFill>
                      </a:endParaRPr>
                    </a:p>
                  </a:txBody>
                  <a:tcPr/>
                </a:tc>
                <a:tc>
                  <a:txBody>
                    <a:bodyPr/>
                    <a:lstStyle/>
                    <a:p>
                      <a:pPr algn="ctr"/>
                      <a:r>
                        <a:rPr lang="en-US" sz="1200" dirty="0" smtClean="0">
                          <a:solidFill>
                            <a:schemeClr val="tx1"/>
                          </a:solidFill>
                        </a:rPr>
                        <a:t> </a:t>
                      </a:r>
                      <a:r>
                        <a:rPr lang="en-US" sz="1200" dirty="0" err="1" smtClean="0">
                          <a:solidFill>
                            <a:schemeClr val="tx1"/>
                          </a:solidFill>
                        </a:rPr>
                        <a:t>LHCb</a:t>
                      </a:r>
                      <a:r>
                        <a:rPr lang="en-US" sz="1200" dirty="0" smtClean="0">
                          <a:solidFill>
                            <a:schemeClr val="tx1"/>
                          </a:solidFill>
                        </a:rPr>
                        <a:t> </a:t>
                      </a:r>
                    </a:p>
                    <a:p>
                      <a:pPr algn="ctr"/>
                      <a:r>
                        <a:rPr lang="en-US" sz="1200" dirty="0" smtClean="0">
                          <a:solidFill>
                            <a:schemeClr val="tx1"/>
                          </a:solidFill>
                        </a:rPr>
                        <a:t>(10fb</a:t>
                      </a:r>
                      <a:r>
                        <a:rPr lang="en-US" sz="1200" baseline="30000" dirty="0" smtClean="0">
                          <a:solidFill>
                            <a:schemeClr val="tx1"/>
                          </a:solidFill>
                        </a:rPr>
                        <a:t>-1</a:t>
                      </a:r>
                      <a:r>
                        <a:rPr lang="en-US" sz="1200" dirty="0" smtClean="0">
                          <a:solidFill>
                            <a:schemeClr val="tx1"/>
                          </a:solidFill>
                        </a:rPr>
                        <a:t>) </a:t>
                      </a:r>
                      <a:endParaRPr lang="fr-FR" sz="1200" dirty="0">
                        <a:solidFill>
                          <a:schemeClr val="tx1"/>
                        </a:solidFill>
                      </a:endParaRPr>
                    </a:p>
                  </a:txBody>
                  <a:tcPr/>
                </a:tc>
                <a:tc>
                  <a:txBody>
                    <a:bodyPr/>
                    <a:lstStyle/>
                    <a:p>
                      <a:pPr algn="ctr"/>
                      <a:r>
                        <a:rPr lang="en-US" sz="1200" dirty="0" smtClean="0">
                          <a:solidFill>
                            <a:schemeClr val="tx1"/>
                          </a:solidFill>
                        </a:rPr>
                        <a:t> </a:t>
                      </a:r>
                      <a:r>
                        <a:rPr lang="en-US" sz="1200" dirty="0" err="1" smtClean="0">
                          <a:solidFill>
                            <a:schemeClr val="tx1"/>
                          </a:solidFill>
                        </a:rPr>
                        <a:t>SLHCb</a:t>
                      </a:r>
                      <a:r>
                        <a:rPr lang="en-US" sz="1200" dirty="0" smtClean="0">
                          <a:solidFill>
                            <a:schemeClr val="tx1"/>
                          </a:solidFill>
                        </a:rPr>
                        <a:t> (100fb</a:t>
                      </a:r>
                      <a:r>
                        <a:rPr lang="en-US" sz="1200" baseline="30000" dirty="0" smtClean="0">
                          <a:solidFill>
                            <a:schemeClr val="tx1"/>
                          </a:solidFill>
                        </a:rPr>
                        <a:t>-1</a:t>
                      </a:r>
                      <a:r>
                        <a:rPr lang="en-US" sz="1200" dirty="0" smtClean="0">
                          <a:solidFill>
                            <a:schemeClr val="tx1"/>
                          </a:solidFill>
                        </a:rPr>
                        <a:t>)</a:t>
                      </a:r>
                      <a:endParaRPr lang="fr-FR"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SuperB</a:t>
                      </a:r>
                      <a:r>
                        <a:rPr lang="en-US" sz="1200" dirty="0" smtClean="0">
                          <a:solidFill>
                            <a:schemeClr val="tx1"/>
                          </a:solidFill>
                        </a:rPr>
                        <a:t>  (75ab</a:t>
                      </a:r>
                      <a:r>
                        <a:rPr lang="en-US" sz="1200" baseline="30000" dirty="0" smtClean="0">
                          <a:solidFill>
                            <a:schemeClr val="tx1"/>
                          </a:solidFill>
                        </a:rPr>
                        <a:t>-1</a:t>
                      </a:r>
                      <a:r>
                        <a:rPr lang="en-US" sz="1200" dirty="0" smtClean="0">
                          <a:solidFill>
                            <a:schemeClr val="tx1"/>
                          </a:solidFill>
                        </a:rPr>
                        <a:t>)</a:t>
                      </a:r>
                      <a:endParaRPr lang="fr-FR" sz="12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Some Comment</a:t>
                      </a:r>
                      <a:endParaRPr lang="fr-FR" sz="1400" dirty="0" smtClean="0">
                        <a:solidFill>
                          <a:schemeClr val="tx1"/>
                        </a:solidFill>
                      </a:endParaRPr>
                    </a:p>
                  </a:txBody>
                  <a:tcPr>
                    <a:solidFill>
                      <a:schemeClr val="accent5"/>
                    </a:solidFill>
                  </a:tcPr>
                </a:tc>
                <a:tc>
                  <a:txBody>
                    <a:bodyPr/>
                    <a:lstStyle/>
                    <a:p>
                      <a:r>
                        <a:rPr lang="en-US" sz="1400" dirty="0" smtClean="0">
                          <a:solidFill>
                            <a:schemeClr val="tx1"/>
                          </a:solidFill>
                        </a:rPr>
                        <a:t>Theo</a:t>
                      </a:r>
                      <a:endParaRPr lang="fr-FR" sz="1400" dirty="0">
                        <a:solidFill>
                          <a:schemeClr val="tx1"/>
                        </a:solidFill>
                      </a:endParaRPr>
                    </a:p>
                  </a:txBody>
                  <a:tcPr/>
                </a:tc>
              </a:tr>
              <a:tr h="350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Symbol" pitchFamily="18" charset="2"/>
                          <a:sym typeface="Wingdings" pitchFamily="2" charset="2"/>
                        </a:rPr>
                        <a:t>g</a:t>
                      </a:r>
                      <a:endParaRPr lang="fr-FR" sz="1200" dirty="0" smtClean="0">
                        <a:solidFill>
                          <a:schemeClr val="tx1"/>
                        </a:solidFill>
                        <a:latin typeface="Symbol" pitchFamily="18"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txBody>
                  <a:tcPr>
                    <a:solidFill>
                      <a:srgbClr val="FFC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7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V</a:t>
                      </a:r>
                      <a:r>
                        <a:rPr lang="en-US" sz="1200" baseline="-25000" dirty="0" err="1" smtClean="0">
                          <a:solidFill>
                            <a:schemeClr val="tx1"/>
                          </a:solidFill>
                        </a:rPr>
                        <a:t>ub</a:t>
                      </a:r>
                      <a:r>
                        <a:rPr lang="en-US" sz="1200" dirty="0" smtClean="0">
                          <a:solidFill>
                            <a:schemeClr val="tx1"/>
                          </a:solidFill>
                        </a:rPr>
                        <a:t>/</a:t>
                      </a:r>
                      <a:r>
                        <a:rPr lang="en-US" sz="1200" dirty="0" err="1" smtClean="0">
                          <a:solidFill>
                            <a:schemeClr val="tx1"/>
                          </a:solidFill>
                        </a:rPr>
                        <a:t>V</a:t>
                      </a:r>
                      <a:r>
                        <a:rPr lang="en-US" sz="1200" baseline="-25000" dirty="0" err="1" smtClean="0">
                          <a:solidFill>
                            <a:schemeClr val="tx1"/>
                          </a:solidFill>
                        </a:rPr>
                        <a:t>cb</a:t>
                      </a:r>
                      <a:endParaRPr lang="fr-FR" sz="1200" baseline="-25000" dirty="0" smtClean="0">
                        <a:solidFill>
                          <a:schemeClr val="tx1"/>
                        </a:solidFill>
                        <a:latin typeface="Symbol" pitchFamily="18" charset="2"/>
                      </a:endParaRP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Excl. needs Lattice</a:t>
                      </a:r>
                      <a:r>
                        <a:rPr lang="en-US" sz="1100" baseline="0" dirty="0" smtClean="0"/>
                        <a:t> &amp; </a:t>
                      </a:r>
                      <a:r>
                        <a:rPr lang="en-US" sz="1100" dirty="0" smtClean="0"/>
                        <a:t>Inclusive @ 2% ?</a:t>
                      </a:r>
                      <a:endParaRPr lang="fr-FR" sz="1100" dirty="0"/>
                    </a:p>
                  </a:txBody>
                  <a:tcPr>
                    <a:solidFill>
                      <a:schemeClr val="bg1"/>
                    </a:solidFill>
                  </a:tcPr>
                </a:tc>
                <a:tc>
                  <a:txBody>
                    <a:bodyPr/>
                    <a:lstStyle/>
                    <a:p>
                      <a:endParaRPr lang="fr-FR" dirty="0"/>
                    </a:p>
                  </a:txBody>
                  <a:tcPr>
                    <a:solidFill>
                      <a:srgbClr val="FFFF00"/>
                    </a:solidFill>
                  </a:tcPr>
                </a:tc>
              </a:tr>
              <a:tr h="25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Symbol" pitchFamily="18" charset="2"/>
                        </a:rPr>
                        <a:t>b</a:t>
                      </a:r>
                      <a:endParaRPr lang="fr-FR" sz="1200" baseline="0" dirty="0" smtClean="0">
                        <a:solidFill>
                          <a:schemeClr val="tx1"/>
                        </a:solidFill>
                        <a:latin typeface="Symbol" pitchFamily="18" charset="2"/>
                      </a:endParaRPr>
                    </a:p>
                  </a:txBody>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000" dirty="0" smtClean="0"/>
                        <a:t>Theo. error</a:t>
                      </a:r>
                      <a:r>
                        <a:rPr lang="en-US" sz="1000" baseline="0" dirty="0" smtClean="0"/>
                        <a:t> to </a:t>
                      </a:r>
                      <a:r>
                        <a:rPr lang="en-US" sz="1000" dirty="0" smtClean="0"/>
                        <a:t>be controlled on data (ex: J/</a:t>
                      </a:r>
                      <a:r>
                        <a:rPr lang="en-US" sz="1000" dirty="0" smtClean="0">
                          <a:latin typeface="Symbol" pitchFamily="18" charset="2"/>
                        </a:rPr>
                        <a:t>yp</a:t>
                      </a:r>
                      <a:r>
                        <a:rPr lang="en-US" sz="1000" baseline="30000" dirty="0" smtClean="0"/>
                        <a:t>0</a:t>
                      </a:r>
                      <a:r>
                        <a:rPr lang="en-US" sz="1000" dirty="0" smtClean="0"/>
                        <a:t>)</a:t>
                      </a:r>
                      <a:endParaRPr lang="fr-FR" sz="1000" dirty="0"/>
                    </a:p>
                  </a:txBody>
                  <a:tcPr>
                    <a:solidFill>
                      <a:schemeClr val="bg1"/>
                    </a:solidFill>
                  </a:tcPr>
                </a:tc>
                <a:tc>
                  <a:txBody>
                    <a:bodyPr/>
                    <a:lstStyle/>
                    <a:p>
                      <a:endParaRPr lang="fr-FR" dirty="0"/>
                    </a:p>
                  </a:txBody>
                  <a:tcPr>
                    <a:solidFill>
                      <a:srgbClr val="66FF33"/>
                    </a:solidFill>
                  </a:tcPr>
                </a:tc>
              </a:tr>
              <a:tr h="3475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rPr>
                        <a:t>S(J</a:t>
                      </a:r>
                      <a:r>
                        <a:rPr lang="en-US" sz="1200" baseline="0" dirty="0" smtClean="0">
                          <a:solidFill>
                            <a:schemeClr val="tx1"/>
                          </a:solidFill>
                          <a:latin typeface="Symbol" pitchFamily="18" charset="2"/>
                        </a:rPr>
                        <a:t>/</a:t>
                      </a:r>
                      <a:r>
                        <a:rPr lang="en-US" sz="1200" baseline="0" dirty="0" err="1" smtClean="0">
                          <a:solidFill>
                            <a:schemeClr val="tx1"/>
                          </a:solidFill>
                          <a:latin typeface="Symbol" pitchFamily="18" charset="2"/>
                        </a:rPr>
                        <a:t>yf</a:t>
                      </a:r>
                      <a:r>
                        <a:rPr lang="en-US" sz="1200" baseline="0" dirty="0" smtClean="0">
                          <a:solidFill>
                            <a:schemeClr val="tx1"/>
                          </a:solidFill>
                          <a:latin typeface="Symbol" pitchFamily="18" charset="2"/>
                        </a:rPr>
                        <a:t>)</a:t>
                      </a:r>
                      <a:endParaRPr lang="fr-FR" sz="1200" baseline="0" dirty="0" smtClean="0">
                        <a:solidFill>
                          <a:schemeClr val="tx1"/>
                        </a:solidFill>
                        <a:latin typeface="Symbol" pitchFamily="18" charset="2"/>
                      </a:endParaRPr>
                    </a:p>
                  </a:txBody>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r>
                        <a:rPr lang="en-US" sz="1100" dirty="0" smtClean="0"/>
                        <a:t>At</a:t>
                      </a:r>
                      <a:r>
                        <a:rPr lang="en-US" sz="1100" baseline="0" dirty="0" smtClean="0"/>
                        <a:t> 1</a:t>
                      </a:r>
                      <a:r>
                        <a:rPr lang="en-US" sz="1100" baseline="30000" dirty="0" smtClean="0"/>
                        <a:t>o</a:t>
                      </a:r>
                      <a:r>
                        <a:rPr lang="en-US" sz="1100" baseline="0" dirty="0" smtClean="0"/>
                        <a:t> </a:t>
                      </a:r>
                      <a:r>
                        <a:rPr lang="en-US" sz="1100" baseline="0" dirty="0" err="1" smtClean="0"/>
                        <a:t>theo</a:t>
                      </a:r>
                      <a:r>
                        <a:rPr lang="en-US" sz="1100" baseline="0" dirty="0" smtClean="0"/>
                        <a:t> error controlled with data ?</a:t>
                      </a:r>
                      <a:endParaRPr lang="fr-FR" sz="1100" dirty="0"/>
                    </a:p>
                  </a:txBody>
                  <a:tcPr>
                    <a:solidFill>
                      <a:schemeClr val="bg1"/>
                    </a:solidFill>
                  </a:tcPr>
                </a:tc>
                <a:tc>
                  <a:txBody>
                    <a:bodyPr/>
                    <a:lstStyle/>
                    <a:p>
                      <a:endParaRPr lang="fr-FR" dirty="0"/>
                    </a:p>
                  </a:txBody>
                  <a:tcPr>
                    <a:solidFill>
                      <a:srgbClr val="66FF33"/>
                    </a:solidFill>
                  </a:tcPr>
                </a:tc>
              </a:tr>
              <a:tr h="37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a:t>
                      </a:r>
                      <a:r>
                        <a:rPr lang="en-US" sz="1200" dirty="0" smtClean="0">
                          <a:solidFill>
                            <a:schemeClr val="tx1"/>
                          </a:solidFill>
                          <a:sym typeface="Wingdings" pitchFamily="2" charset="2"/>
                        </a:rPr>
                        <a:t> </a:t>
                      </a:r>
                      <a:r>
                        <a:rPr lang="en-US" sz="1200" dirty="0" smtClean="0">
                          <a:solidFill>
                            <a:schemeClr val="tx1"/>
                          </a:solidFill>
                          <a:latin typeface="Symbol" pitchFamily="18" charset="2"/>
                          <a:sym typeface="Wingdings" pitchFamily="2" charset="2"/>
                        </a:rPr>
                        <a:t>t n, </a:t>
                      </a:r>
                      <a:r>
                        <a:rPr lang="en-US" sz="1200" dirty="0" err="1" smtClean="0">
                          <a:solidFill>
                            <a:schemeClr val="tx1"/>
                          </a:solidFill>
                          <a:latin typeface="Symbol" pitchFamily="18" charset="2"/>
                          <a:sym typeface="Wingdings" pitchFamily="2" charset="2"/>
                        </a:rPr>
                        <a:t>mn</a:t>
                      </a:r>
                      <a:endParaRPr lang="fr-FR" sz="1200" dirty="0" smtClean="0">
                        <a:solidFill>
                          <a:schemeClr val="tx1"/>
                        </a:solidFill>
                        <a:latin typeface="Symbol" pitchFamily="18" charset="2"/>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Very</a:t>
                      </a:r>
                      <a:r>
                        <a:rPr lang="en-US" sz="1100" baseline="0" dirty="0" smtClean="0"/>
                        <a:t> precise if detector is improved</a:t>
                      </a:r>
                      <a:endParaRPr lang="fr-FR" sz="1100" dirty="0"/>
                    </a:p>
                  </a:txBody>
                  <a:tcPr>
                    <a:solidFill>
                      <a:schemeClr val="bg1"/>
                    </a:solidFill>
                  </a:tcPr>
                </a:tc>
                <a:tc>
                  <a:txBody>
                    <a:bodyPr/>
                    <a:lstStyle/>
                    <a:p>
                      <a:endParaRPr lang="fr-FR"/>
                    </a:p>
                  </a:txBody>
                  <a:tcPr>
                    <a:solidFill>
                      <a:srgbClr val="FFFF00"/>
                    </a:solidFill>
                  </a:tcPr>
                </a:tc>
              </a:tr>
              <a:tr h="373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S-Penguins</a:t>
                      </a:r>
                      <a:endParaRPr lang="fr-FR" sz="1200" dirty="0" smtClean="0">
                        <a:solidFill>
                          <a:schemeClr val="tx1"/>
                        </a:solidFill>
                        <a:latin typeface="+mj-lt"/>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err="1" smtClean="0"/>
                        <a:t>SLHCb</a:t>
                      </a:r>
                      <a:r>
                        <a:rPr lang="en-US" sz="1100" dirty="0" smtClean="0"/>
                        <a:t> (very)</a:t>
                      </a:r>
                      <a:r>
                        <a:rPr lang="en-US" sz="1100" baseline="0" dirty="0" smtClean="0"/>
                        <a:t> </a:t>
                      </a:r>
                      <a:r>
                        <a:rPr lang="en-US" sz="1100" dirty="0" smtClean="0"/>
                        <a:t>precise for  </a:t>
                      </a:r>
                      <a:r>
                        <a:rPr lang="en-US" sz="1100" dirty="0" err="1" smtClean="0"/>
                        <a:t>B</a:t>
                      </a:r>
                      <a:r>
                        <a:rPr lang="en-US" sz="1100" dirty="0" err="1" smtClean="0">
                          <a:sym typeface="Wingdings" pitchFamily="2" charset="2"/>
                        </a:rPr>
                        <a:t></a:t>
                      </a:r>
                      <a:r>
                        <a:rPr lang="en-US" sz="1100" dirty="0" err="1" smtClean="0">
                          <a:latin typeface="Symbol" pitchFamily="18" charset="2"/>
                        </a:rPr>
                        <a:t>f</a:t>
                      </a:r>
                      <a:r>
                        <a:rPr lang="en-US" sz="1100" dirty="0" err="1" smtClean="0"/>
                        <a:t>K</a:t>
                      </a:r>
                      <a:r>
                        <a:rPr lang="en-US" sz="1100" dirty="0" smtClean="0"/>
                        <a:t>, </a:t>
                      </a:r>
                      <a:r>
                        <a:rPr lang="en-US" sz="1100" dirty="0" err="1" smtClean="0"/>
                        <a:t>Bs</a:t>
                      </a:r>
                      <a:r>
                        <a:rPr lang="en-US" sz="1100" dirty="0" err="1" smtClean="0">
                          <a:sym typeface="Wingdings" pitchFamily="2" charset="2"/>
                        </a:rPr>
                        <a:t></a:t>
                      </a:r>
                      <a:r>
                        <a:rPr lang="en-US" sz="1100" dirty="0" err="1" smtClean="0">
                          <a:latin typeface="Symbol" pitchFamily="18" charset="2"/>
                          <a:sym typeface="Wingdings" pitchFamily="2" charset="2"/>
                        </a:rPr>
                        <a:t>ff</a:t>
                      </a:r>
                      <a:endParaRPr lang="en-US" sz="1100" dirty="0" smtClean="0">
                        <a:latin typeface="Symbol" pitchFamily="18" charset="2"/>
                        <a:sym typeface="Wingdings" pitchFamily="2" charset="2"/>
                      </a:endParaRPr>
                    </a:p>
                    <a:p>
                      <a:r>
                        <a:rPr lang="en-US" sz="1100" dirty="0" smtClean="0">
                          <a:latin typeface="+mj-lt"/>
                          <a:sym typeface="Wingdings" pitchFamily="2" charset="2"/>
                        </a:rPr>
                        <a:t>Not possible for Ks</a:t>
                      </a:r>
                      <a:r>
                        <a:rPr lang="en-US" sz="1100" dirty="0" smtClean="0">
                          <a:latin typeface="Symbol" pitchFamily="18" charset="2"/>
                          <a:sym typeface="Wingdings" pitchFamily="2" charset="2"/>
                        </a:rPr>
                        <a:t>p</a:t>
                      </a:r>
                      <a:r>
                        <a:rPr lang="en-US" sz="1100" baseline="30000" dirty="0" smtClean="0">
                          <a:latin typeface="+mj-lt"/>
                          <a:sym typeface="Wingdings" pitchFamily="2" charset="2"/>
                        </a:rPr>
                        <a:t>0,</a:t>
                      </a:r>
                      <a:r>
                        <a:rPr lang="en-US" sz="1100" dirty="0" smtClean="0">
                          <a:latin typeface="+mj-lt"/>
                          <a:sym typeface="Wingdings" pitchFamily="2" charset="2"/>
                        </a:rPr>
                        <a:t>ksksks,</a:t>
                      </a:r>
                      <a:r>
                        <a:rPr lang="en-US" sz="1100" dirty="0" smtClean="0">
                          <a:latin typeface="Symbol" pitchFamily="18" charset="2"/>
                          <a:sym typeface="Wingdings" pitchFamily="2" charset="2"/>
                        </a:rPr>
                        <a:t>h</a:t>
                      </a:r>
                      <a:r>
                        <a:rPr lang="en-US" sz="1100" dirty="0" smtClean="0">
                          <a:latin typeface="+mj-lt"/>
                          <a:sym typeface="Wingdings" pitchFamily="2" charset="2"/>
                        </a:rPr>
                        <a:t>ks,</a:t>
                      </a:r>
                      <a:r>
                        <a:rPr lang="en-US" sz="1100" dirty="0" smtClean="0">
                          <a:latin typeface="Symbol" pitchFamily="18" charset="2"/>
                          <a:sym typeface="Wingdings" pitchFamily="2" charset="2"/>
                        </a:rPr>
                        <a:t> </a:t>
                      </a:r>
                      <a:r>
                        <a:rPr lang="en-US" sz="1100" dirty="0" err="1" smtClean="0">
                          <a:latin typeface="Symbol" pitchFamily="18" charset="2"/>
                          <a:sym typeface="Wingdings" pitchFamily="2" charset="2"/>
                        </a:rPr>
                        <a:t>w</a:t>
                      </a:r>
                      <a:r>
                        <a:rPr lang="en-US" sz="1100" dirty="0" err="1" smtClean="0">
                          <a:latin typeface="+mj-lt"/>
                          <a:sym typeface="Wingdings" pitchFamily="2" charset="2"/>
                        </a:rPr>
                        <a:t>Ks</a:t>
                      </a:r>
                      <a:r>
                        <a:rPr lang="en-US" sz="1100" smtClean="0">
                          <a:latin typeface="+mj-lt"/>
                          <a:sym typeface="Wingdings" pitchFamily="2" charset="2"/>
                        </a:rPr>
                        <a:t>..</a:t>
                      </a:r>
                      <a:endParaRPr lang="fr-FR" sz="1100" dirty="0">
                        <a:latin typeface="+mj-lt"/>
                      </a:endParaRPr>
                    </a:p>
                  </a:txBody>
                  <a:tcPr>
                    <a:solidFill>
                      <a:schemeClr val="bg1"/>
                    </a:solidFill>
                  </a:tcPr>
                </a:tc>
                <a:tc>
                  <a:txBody>
                    <a:bodyPr/>
                    <a:lstStyle/>
                    <a:p>
                      <a:endParaRPr lang="fr-FR" dirty="0"/>
                    </a:p>
                  </a:txBody>
                  <a:tcPr>
                    <a:solidFill>
                      <a:srgbClr val="FFC000"/>
                    </a:solidFill>
                  </a:tcPr>
                </a:tc>
              </a:tr>
              <a:tr h="336461">
                <a:tc>
                  <a:txBody>
                    <a:bodyPr/>
                    <a:lstStyle/>
                    <a:p>
                      <a:pPr algn="ctr"/>
                      <a:r>
                        <a:rPr lang="en-US" sz="1200" dirty="0" smtClean="0"/>
                        <a:t>A</a:t>
                      </a:r>
                      <a:r>
                        <a:rPr lang="en-US" sz="1200" baseline="-25000" dirty="0" smtClean="0"/>
                        <a:t>CP</a:t>
                      </a:r>
                      <a:r>
                        <a:rPr lang="en-US" sz="1200" dirty="0" smtClean="0"/>
                        <a:t>(B</a:t>
                      </a:r>
                      <a:r>
                        <a:rPr lang="en-US" sz="1200" dirty="0" smtClean="0">
                          <a:sym typeface="Wingdings" pitchFamily="2" charset="2"/>
                        </a:rPr>
                        <a:t> </a:t>
                      </a:r>
                      <a:r>
                        <a:rPr lang="en-US" sz="1200" dirty="0" err="1" smtClean="0">
                          <a:sym typeface="Wingdings" pitchFamily="2" charset="2"/>
                        </a:rPr>
                        <a:t>X</a:t>
                      </a:r>
                      <a:r>
                        <a:rPr lang="en-US" sz="1200" baseline="-25000" dirty="0" err="1" smtClean="0"/>
                        <a:t>s</a:t>
                      </a:r>
                      <a:r>
                        <a:rPr lang="en-US" sz="1200" dirty="0" err="1" smtClean="0">
                          <a:latin typeface="Symbol" pitchFamily="18" charset="2"/>
                        </a:rPr>
                        <a:t>g</a:t>
                      </a:r>
                      <a:r>
                        <a:rPr lang="en-US" sz="1200" dirty="0" smtClean="0"/>
                        <a:t>)</a:t>
                      </a: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Control syst. Is an issue</a:t>
                      </a:r>
                      <a:endParaRPr lang="fr-FR" sz="1100" dirty="0"/>
                    </a:p>
                  </a:txBody>
                  <a:tcPr>
                    <a:solidFill>
                      <a:schemeClr val="bg1"/>
                    </a:solidFill>
                  </a:tcPr>
                </a:tc>
                <a:tc>
                  <a:txBody>
                    <a:bodyPr/>
                    <a:lstStyle/>
                    <a:p>
                      <a:endParaRPr lang="fr-FR"/>
                    </a:p>
                  </a:txBody>
                  <a:tcPr>
                    <a:solidFill>
                      <a:srgbClr val="66FF33"/>
                    </a:solidFill>
                  </a:tcPr>
                </a:tc>
              </a:tr>
              <a:tr h="258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 (B</a:t>
                      </a:r>
                      <a:r>
                        <a:rPr lang="en-US" sz="1200" dirty="0" smtClean="0">
                          <a:sym typeface="Wingdings" pitchFamily="2" charset="2"/>
                        </a:rPr>
                        <a:t> </a:t>
                      </a:r>
                      <a:r>
                        <a:rPr lang="en-US" sz="1200" dirty="0" err="1" smtClean="0">
                          <a:sym typeface="Wingdings" pitchFamily="2" charset="2"/>
                        </a:rPr>
                        <a:t>X</a:t>
                      </a:r>
                      <a:r>
                        <a:rPr lang="en-US" sz="1200" baseline="-25000" dirty="0" err="1" smtClean="0"/>
                        <a:t>s</a:t>
                      </a:r>
                      <a:r>
                        <a:rPr lang="en-US" sz="1200" dirty="0" err="1" smtClean="0">
                          <a:latin typeface="Symbol" pitchFamily="18" charset="2"/>
                        </a:rPr>
                        <a:t>g</a:t>
                      </a:r>
                      <a:r>
                        <a:rPr lang="en-US" sz="1200" dirty="0" smtClean="0"/>
                        <a:t>)</a:t>
                      </a: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Syst. Controlled with data ?</a:t>
                      </a:r>
                      <a:endParaRPr lang="fr-FR" sz="1100" dirty="0"/>
                    </a:p>
                  </a:txBody>
                  <a:tcPr>
                    <a:solidFill>
                      <a:schemeClr val="bg1"/>
                    </a:solidFill>
                  </a:tcPr>
                </a:tc>
                <a:tc>
                  <a:txBody>
                    <a:bodyPr/>
                    <a:lstStyle/>
                    <a:p>
                      <a:endParaRPr lang="fr-FR" dirty="0"/>
                    </a:p>
                  </a:txBody>
                  <a:tcPr>
                    <a:solidFill>
                      <a:srgbClr val="FFC000"/>
                    </a:solidFill>
                  </a:tcPr>
                </a:tc>
              </a:tr>
              <a:tr h="253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 (B</a:t>
                      </a:r>
                      <a:r>
                        <a:rPr lang="en-US" sz="1200" dirty="0" smtClean="0">
                          <a:sym typeface="Wingdings" pitchFamily="2" charset="2"/>
                        </a:rPr>
                        <a:t> X</a:t>
                      </a:r>
                      <a:r>
                        <a:rPr lang="en-US" sz="1200" baseline="-25000" dirty="0" smtClean="0"/>
                        <a:t>s</a:t>
                      </a:r>
                      <a:r>
                        <a:rPr lang="en-US" sz="1200" baseline="0" dirty="0" smtClean="0">
                          <a:latin typeface="Symbol" pitchFamily="18" charset="2"/>
                        </a:rPr>
                        <a:t> </a:t>
                      </a:r>
                      <a:r>
                        <a:rPr lang="en-US" sz="1200" baseline="0" dirty="0" smtClean="0">
                          <a:latin typeface="+mj-lt"/>
                        </a:rPr>
                        <a:t>l </a:t>
                      </a:r>
                      <a:r>
                        <a:rPr lang="en-US" sz="1200" baseline="0" dirty="0" err="1" smtClean="0">
                          <a:latin typeface="+mj-lt"/>
                        </a:rPr>
                        <a:t>l</a:t>
                      </a:r>
                      <a:r>
                        <a:rPr lang="en-US" sz="1200" baseline="0" dirty="0" smtClean="0">
                          <a:latin typeface="+mj-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mn-lt"/>
                          <a:sym typeface="Wingdings" pitchFamily="2" charset="2"/>
                        </a:rPr>
                        <a:t>Angular var.</a:t>
                      </a:r>
                      <a:endParaRPr lang="en-US" sz="1200" baseline="0" dirty="0" smtClean="0">
                        <a:latin typeface="+mj-lt"/>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51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Br(B</a:t>
                      </a:r>
                      <a:r>
                        <a:rPr lang="en-US" sz="1200" i="1" dirty="0" smtClean="0">
                          <a:sym typeface="Wingdings" pitchFamily="2" charset="2"/>
                        </a:rPr>
                        <a:t>K*l </a:t>
                      </a:r>
                      <a:r>
                        <a:rPr lang="en-US" sz="1200" i="1" dirty="0" err="1" smtClean="0">
                          <a:sym typeface="Wingdings" pitchFamily="2" charset="2"/>
                        </a:rPr>
                        <a:t>l</a:t>
                      </a:r>
                      <a:r>
                        <a:rPr lang="en-US" sz="1200" i="1" dirty="0" smtClean="0">
                          <a:sym typeface="Wingdings" pitchFamily="2" charset="2"/>
                        </a:rPr>
                        <a:t> ),</a:t>
                      </a:r>
                      <a:r>
                        <a:rPr lang="en-US" sz="1200" i="1" baseline="0" dirty="0" smtClean="0">
                          <a:latin typeface="+mn-lt"/>
                          <a:sym typeface="Wingdings" pitchFamily="2" charset="2"/>
                        </a:rPr>
                        <a:t> Angular var.</a:t>
                      </a:r>
                      <a:endParaRPr lang="en-US" sz="1200" kern="1200" baseline="0" dirty="0" smtClean="0">
                        <a:solidFill>
                          <a:schemeClr val="dk1"/>
                        </a:solidFill>
                        <a:latin typeface="+mn-lt"/>
                        <a:ea typeface="+mn-ea"/>
                        <a:cs typeface="+mn-cs"/>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100" dirty="0" smtClean="0"/>
                        <a:t>Could theory</a:t>
                      </a:r>
                      <a:r>
                        <a:rPr lang="en-US" sz="1100" baseline="0" dirty="0" smtClean="0"/>
                        <a:t> control @20%? Angular analysis are clean  ?                                   </a:t>
                      </a:r>
                      <a:r>
                        <a:rPr lang="en-US" sz="1100" baseline="0" dirty="0" smtClean="0">
                          <a:sym typeface="Wingdings" pitchFamily="2" charset="2"/>
                        </a:rPr>
                        <a:t></a:t>
                      </a:r>
                      <a:endParaRPr lang="fr-FR" sz="1100" dirty="0"/>
                    </a:p>
                  </a:txBody>
                  <a:tcPr>
                    <a:solidFill>
                      <a:schemeClr val="bg1"/>
                    </a:solidFill>
                  </a:tcPr>
                </a:tc>
                <a:tc>
                  <a:txBody>
                    <a:bodyPr/>
                    <a:lstStyle/>
                    <a:p>
                      <a:endParaRPr lang="fr-FR" dirty="0"/>
                    </a:p>
                  </a:txBody>
                  <a:tcPr>
                    <a:solidFill>
                      <a:srgbClr val="FFC000"/>
                    </a:solidFill>
                  </a:tcPr>
                </a:tc>
              </a:tr>
              <a:tr h="37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a:t>
                      </a:r>
                      <a:r>
                        <a:rPr lang="en-US" sz="1200" baseline="0" dirty="0" smtClean="0"/>
                        <a:t> </a:t>
                      </a:r>
                      <a:r>
                        <a:rPr lang="en-US" sz="1200" dirty="0" smtClean="0"/>
                        <a:t>(B</a:t>
                      </a:r>
                      <a:r>
                        <a:rPr lang="en-US" sz="1200" dirty="0" smtClean="0">
                          <a:sym typeface="Wingdings" pitchFamily="2" charset="2"/>
                        </a:rPr>
                        <a:t> K</a:t>
                      </a:r>
                      <a:r>
                        <a:rPr lang="en-US" sz="1200" baseline="30000" dirty="0" smtClean="0">
                          <a:sym typeface="Wingdings" pitchFamily="2" charset="2"/>
                        </a:rPr>
                        <a:t>(*)</a:t>
                      </a:r>
                      <a:r>
                        <a:rPr lang="en-US" sz="1200" baseline="0" dirty="0" smtClean="0">
                          <a:latin typeface="Symbol" pitchFamily="18" charset="2"/>
                        </a:rPr>
                        <a:t>n </a:t>
                      </a:r>
                      <a:r>
                        <a:rPr lang="en-US" sz="1200" baseline="0" dirty="0" err="1" smtClean="0">
                          <a:latin typeface="Symbol" pitchFamily="18" charset="2"/>
                        </a:rPr>
                        <a:t>n</a:t>
                      </a:r>
                      <a:r>
                        <a:rPr lang="en-US" sz="1200" baseline="0" dirty="0" smtClean="0">
                          <a:latin typeface="Symbol" pitchFamily="18" charset="2"/>
                        </a:rPr>
                        <a:t>) </a:t>
                      </a:r>
                      <a:endParaRPr lang="fr-FR" sz="1200" dirty="0" smtClean="0"/>
                    </a:p>
                  </a:txBody>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Stat.</a:t>
                      </a:r>
                      <a:r>
                        <a:rPr lang="en-US" sz="1100" baseline="0" dirty="0" smtClean="0"/>
                        <a:t> limited. With  more stat. angular analyses also possible</a:t>
                      </a:r>
                      <a:endParaRPr lang="fr-FR" sz="1100" dirty="0"/>
                    </a:p>
                  </a:txBody>
                  <a:tcPr>
                    <a:solidFill>
                      <a:schemeClr val="bg1"/>
                    </a:solidFill>
                  </a:tcPr>
                </a:tc>
                <a:tc>
                  <a:txBody>
                    <a:bodyPr/>
                    <a:lstStyle/>
                    <a:p>
                      <a:endParaRPr lang="fr-FR" dirty="0"/>
                    </a:p>
                  </a:txBody>
                  <a:tcPr>
                    <a:solidFill>
                      <a:srgbClr val="66FF33"/>
                    </a:solidFill>
                  </a:tcPr>
                </a:tc>
              </a:tr>
              <a:tr h="277605">
                <a:tc>
                  <a:txBody>
                    <a:bodyPr/>
                    <a:lstStyle/>
                    <a:p>
                      <a:pPr algn="ctr"/>
                      <a:r>
                        <a:rPr lang="en-US" sz="1200" dirty="0" smtClean="0"/>
                        <a:t>Br (B</a:t>
                      </a:r>
                      <a:r>
                        <a:rPr lang="en-US" sz="1200" dirty="0" smtClean="0">
                          <a:sym typeface="Wingdings" pitchFamily="2" charset="2"/>
                        </a:rPr>
                        <a:t></a:t>
                      </a:r>
                      <a:r>
                        <a:rPr lang="en-US" sz="1200" dirty="0" smtClean="0"/>
                        <a:t>K</a:t>
                      </a:r>
                      <a:r>
                        <a:rPr lang="en-US" sz="1200" baseline="-25000" dirty="0" smtClean="0"/>
                        <a:t>s</a:t>
                      </a:r>
                      <a:r>
                        <a:rPr lang="en-US" sz="1200" dirty="0" smtClean="0">
                          <a:latin typeface="Symbol" pitchFamily="18" charset="2"/>
                        </a:rPr>
                        <a:t>p</a:t>
                      </a:r>
                      <a:r>
                        <a:rPr lang="en-US" sz="1200" baseline="30000" dirty="0" smtClean="0">
                          <a:latin typeface="Symbol" pitchFamily="18" charset="2"/>
                        </a:rPr>
                        <a:t>0</a:t>
                      </a:r>
                      <a:r>
                        <a:rPr lang="en-US" sz="1200" dirty="0" smtClean="0">
                          <a:latin typeface="Symbol" pitchFamily="18" charset="2"/>
                        </a:rPr>
                        <a:t>g</a:t>
                      </a:r>
                      <a:r>
                        <a:rPr lang="en-US" sz="1200" dirty="0" smtClean="0"/>
                        <a:t>)</a:t>
                      </a: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8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a:t>
                      </a:r>
                      <a:r>
                        <a:rPr lang="en-US" sz="1200" dirty="0" err="1" smtClean="0"/>
                        <a:t>B</a:t>
                      </a:r>
                      <a:r>
                        <a:rPr lang="en-US" sz="1200" baseline="-25000" dirty="0" err="1" smtClean="0"/>
                        <a:t>s</a:t>
                      </a:r>
                      <a:r>
                        <a:rPr lang="en-US" sz="1200" dirty="0" err="1" smtClean="0">
                          <a:sym typeface="Wingdings" pitchFamily="2" charset="2"/>
                        </a:rPr>
                        <a:t></a:t>
                      </a:r>
                      <a:r>
                        <a:rPr lang="en-US" sz="1200" dirty="0" err="1" smtClean="0">
                          <a:latin typeface="Symbol" pitchFamily="18" charset="2"/>
                          <a:sym typeface="Wingdings" pitchFamily="2" charset="2"/>
                        </a:rPr>
                        <a:t>fg</a:t>
                      </a:r>
                      <a:r>
                        <a:rPr lang="en-US" sz="1200" dirty="0" smtClean="0">
                          <a:sym typeface="Wingdings" pitchFamily="2" charset="2"/>
                        </a:rPr>
                        <a:t>)</a:t>
                      </a:r>
                      <a:endParaRPr lang="fr-FR" sz="1200" dirty="0" smtClean="0"/>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As precise as Br </a:t>
                      </a:r>
                      <a:r>
                        <a:rPr lang="en-US" sz="1100" dirty="0" smtClean="0">
                          <a:sym typeface="Wingdings" pitchFamily="2" charset="2"/>
                        </a:rPr>
                        <a:t></a:t>
                      </a:r>
                      <a:r>
                        <a:rPr lang="en-US" sz="1100" dirty="0" smtClean="0"/>
                        <a:t>K</a:t>
                      </a:r>
                      <a:r>
                        <a:rPr lang="en-US" sz="1100" baseline="-25000" dirty="0" smtClean="0"/>
                        <a:t>s</a:t>
                      </a:r>
                      <a:r>
                        <a:rPr lang="en-US" sz="1100" dirty="0" smtClean="0">
                          <a:latin typeface="Symbol" pitchFamily="18" charset="2"/>
                        </a:rPr>
                        <a:t>p</a:t>
                      </a:r>
                      <a:r>
                        <a:rPr lang="en-US" sz="1100" baseline="30000" dirty="0" smtClean="0">
                          <a:latin typeface="Symbol" pitchFamily="18" charset="2"/>
                        </a:rPr>
                        <a:t>0</a:t>
                      </a:r>
                      <a:r>
                        <a:rPr lang="en-US" sz="1100" dirty="0" smtClean="0">
                          <a:latin typeface="Symbol" pitchFamily="18" charset="2"/>
                        </a:rPr>
                        <a:t>g</a:t>
                      </a:r>
                      <a:r>
                        <a:rPr lang="en-US" sz="1100" dirty="0" smtClean="0"/>
                        <a:t>) ?</a:t>
                      </a:r>
                    </a:p>
                  </a:txBody>
                  <a:tcPr>
                    <a:solidFill>
                      <a:schemeClr val="bg1"/>
                    </a:solidFill>
                  </a:tcPr>
                </a:tc>
                <a:tc>
                  <a:txBody>
                    <a:bodyPr/>
                    <a:lstStyle/>
                    <a:p>
                      <a:endParaRPr lang="fr-FR" dirty="0"/>
                    </a:p>
                  </a:txBody>
                  <a:tcPr>
                    <a:solidFill>
                      <a:srgbClr val="66FF33"/>
                    </a:solidFill>
                  </a:tcPr>
                </a:tc>
              </a:tr>
              <a:tr h="370162">
                <a:tc>
                  <a:txBody>
                    <a:bodyPr/>
                    <a:lstStyle/>
                    <a:p>
                      <a:pPr algn="ctr"/>
                      <a:r>
                        <a:rPr lang="en-US" sz="1200" dirty="0" smtClean="0"/>
                        <a:t>Br (</a:t>
                      </a:r>
                      <a:r>
                        <a:rPr lang="en-US" sz="1200" dirty="0" err="1" smtClean="0"/>
                        <a:t>B</a:t>
                      </a:r>
                      <a:r>
                        <a:rPr lang="en-US" sz="1200" baseline="-25000" dirty="0" err="1" smtClean="0"/>
                        <a:t>s</a:t>
                      </a:r>
                      <a:r>
                        <a:rPr lang="en-US" sz="1200" dirty="0" err="1" smtClean="0">
                          <a:sym typeface="Wingdings" pitchFamily="2" charset="2"/>
                        </a:rPr>
                        <a:t></a:t>
                      </a:r>
                      <a:r>
                        <a:rPr lang="en-US" sz="1200" dirty="0" err="1" smtClean="0">
                          <a:latin typeface="Symbol" pitchFamily="18" charset="2"/>
                          <a:sym typeface="Wingdings" pitchFamily="2" charset="2"/>
                        </a:rPr>
                        <a:t>mm</a:t>
                      </a:r>
                      <a:r>
                        <a:rPr lang="en-US" sz="1200" dirty="0" smtClean="0">
                          <a:sym typeface="Wingdings" pitchFamily="2" charset="2"/>
                        </a:rPr>
                        <a:t>)</a:t>
                      </a:r>
                      <a:endParaRPr lang="fr-FR" sz="1200" dirty="0"/>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endParaRPr lang="fr-FR" sz="1600" dirty="0"/>
                    </a:p>
                  </a:txBody>
                  <a:tcPr>
                    <a:solidFill>
                      <a:schemeClr val="bg1"/>
                    </a:solidFill>
                  </a:tcPr>
                </a:tc>
                <a:tc>
                  <a:txBody>
                    <a:bodyPr/>
                    <a:lstStyle/>
                    <a:p>
                      <a:endParaRPr lang="fr-FR" dirty="0"/>
                    </a:p>
                  </a:txBody>
                  <a:tcPr>
                    <a:solidFill>
                      <a:srgbClr val="66FF33"/>
                    </a:solidFill>
                  </a:tcPr>
                </a:tc>
              </a:tr>
              <a:tr h="258483">
                <a:tc>
                  <a:txBody>
                    <a:bodyPr/>
                    <a:lstStyle/>
                    <a:p>
                      <a:pPr algn="ctr"/>
                      <a:r>
                        <a:rPr lang="en-US" sz="1200" smtClean="0">
                          <a:latin typeface="Symbol" pitchFamily="18" charset="2"/>
                          <a:sym typeface="Wingdings" pitchFamily="2" charset="2"/>
                        </a:rPr>
                        <a:t>tmg</a:t>
                      </a:r>
                      <a:endParaRPr lang="fr-FR" sz="1200" dirty="0">
                        <a:latin typeface="Symbol" pitchFamily="18" charset="2"/>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profit of polarized</a:t>
                      </a:r>
                      <a:r>
                        <a:rPr lang="en-US" sz="1100" baseline="0" dirty="0" smtClean="0"/>
                        <a:t>  beams</a:t>
                      </a:r>
                      <a:endParaRPr lang="fr-FR" sz="1100" dirty="0"/>
                    </a:p>
                  </a:txBody>
                  <a:tcPr>
                    <a:solidFill>
                      <a:schemeClr val="bg1"/>
                    </a:solidFill>
                  </a:tcPr>
                </a:tc>
                <a:tc>
                  <a:txBody>
                    <a:bodyPr/>
                    <a:lstStyle/>
                    <a:p>
                      <a:endParaRPr lang="fr-FR" sz="1600" dirty="0"/>
                    </a:p>
                  </a:txBody>
                  <a:tcPr>
                    <a:solidFill>
                      <a:srgbClr val="66FF33"/>
                    </a:solidFill>
                  </a:tcPr>
                </a:tc>
              </a:tr>
              <a:tr h="370162">
                <a:tc>
                  <a:txBody>
                    <a:bodyPr/>
                    <a:lstStyle/>
                    <a:p>
                      <a:pPr algn="ctr"/>
                      <a:r>
                        <a:rPr lang="en-US" sz="1200" dirty="0" smtClean="0">
                          <a:latin typeface="+mj-lt"/>
                        </a:rPr>
                        <a:t>CPV</a:t>
                      </a:r>
                      <a:r>
                        <a:rPr lang="en-US" sz="1200" baseline="0" dirty="0" smtClean="0">
                          <a:latin typeface="+mj-lt"/>
                        </a:rPr>
                        <a:t> charm</a:t>
                      </a:r>
                      <a:endParaRPr lang="fr-FR" sz="1200" dirty="0">
                        <a:latin typeface="+mj-lt"/>
                      </a:endParaRPr>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100" dirty="0" smtClean="0"/>
                        <a:t>CPV</a:t>
                      </a:r>
                      <a:r>
                        <a:rPr lang="en-US" sz="1100" baseline="0" dirty="0" smtClean="0"/>
                        <a:t> in SM negligible. So clean NP probe </a:t>
                      </a:r>
                      <a:endParaRPr lang="fr-FR" sz="1100" dirty="0"/>
                    </a:p>
                  </a:txBody>
                  <a:tcPr>
                    <a:solidFill>
                      <a:schemeClr val="bg1"/>
                    </a:solidFill>
                  </a:tcPr>
                </a:tc>
                <a:tc>
                  <a:txBody>
                    <a:bodyPr/>
                    <a:lstStyle/>
                    <a:p>
                      <a:endParaRPr lang="fr-FR" sz="1600" dirty="0"/>
                    </a:p>
                  </a:txBody>
                  <a:tcPr>
                    <a:solidFill>
                      <a:srgbClr val="66FF33"/>
                    </a:solidFill>
                  </a:tcPr>
                </a:tc>
              </a:tr>
            </a:tbl>
          </a:graphicData>
        </a:graphic>
      </p:graphicFrame>
      <p:sp>
        <p:nvSpPr>
          <p:cNvPr id="6" name="Rectangle 5"/>
          <p:cNvSpPr/>
          <p:nvPr/>
        </p:nvSpPr>
        <p:spPr>
          <a:xfrm>
            <a:off x="3059113" y="-25400"/>
            <a:ext cx="519112" cy="2873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7" name="Rectangle 11"/>
          <p:cNvSpPr>
            <a:spLocks noChangeArrowheads="1"/>
          </p:cNvSpPr>
          <p:nvPr/>
        </p:nvSpPr>
        <p:spPr bwMode="auto">
          <a:xfrm>
            <a:off x="3578225" y="-26988"/>
            <a:ext cx="901700" cy="307976"/>
          </a:xfrm>
          <a:prstGeom prst="rect">
            <a:avLst/>
          </a:prstGeom>
          <a:noFill/>
          <a:ln w="9525">
            <a:noFill/>
            <a:miter lim="800000"/>
            <a:headEnd/>
            <a:tailEnd/>
          </a:ln>
        </p:spPr>
        <p:txBody>
          <a:bodyPr wrap="none">
            <a:spAutoFit/>
          </a:bodyPr>
          <a:lstStyle/>
          <a:p>
            <a:r>
              <a:rPr lang="en-US" sz="1400"/>
              <a:t>No result</a:t>
            </a:r>
            <a:endParaRPr lang="fr-FR" sz="1400"/>
          </a:p>
        </p:txBody>
      </p:sp>
      <p:sp>
        <p:nvSpPr>
          <p:cNvPr id="8" name="Rectangle 7"/>
          <p:cNvSpPr/>
          <p:nvPr/>
        </p:nvSpPr>
        <p:spPr>
          <a:xfrm>
            <a:off x="4514850" y="-26988"/>
            <a:ext cx="473075" cy="287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9" name="Rectangle 13"/>
          <p:cNvSpPr>
            <a:spLocks noChangeArrowheads="1"/>
          </p:cNvSpPr>
          <p:nvPr/>
        </p:nvSpPr>
        <p:spPr bwMode="auto">
          <a:xfrm>
            <a:off x="5018088" y="-26988"/>
            <a:ext cx="939800" cy="307976"/>
          </a:xfrm>
          <a:prstGeom prst="rect">
            <a:avLst/>
          </a:prstGeom>
          <a:noFill/>
          <a:ln w="9525">
            <a:noFill/>
            <a:miter lim="800000"/>
            <a:headEnd/>
            <a:tailEnd/>
          </a:ln>
        </p:spPr>
        <p:txBody>
          <a:bodyPr wrap="none">
            <a:spAutoFit/>
          </a:bodyPr>
          <a:lstStyle/>
          <a:p>
            <a:r>
              <a:rPr lang="en-US" sz="1400"/>
              <a:t>Moderate</a:t>
            </a:r>
            <a:endParaRPr lang="fr-FR" sz="1400"/>
          </a:p>
        </p:txBody>
      </p:sp>
      <p:sp>
        <p:nvSpPr>
          <p:cNvPr id="10" name="Rectangle 9"/>
          <p:cNvSpPr/>
          <p:nvPr/>
        </p:nvSpPr>
        <p:spPr>
          <a:xfrm>
            <a:off x="6026150" y="-26988"/>
            <a:ext cx="382588" cy="304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1" name="Rectangle 15"/>
          <p:cNvSpPr>
            <a:spLocks noChangeArrowheads="1"/>
          </p:cNvSpPr>
          <p:nvPr/>
        </p:nvSpPr>
        <p:spPr bwMode="auto">
          <a:xfrm>
            <a:off x="6386513" y="-26988"/>
            <a:ext cx="782637" cy="307976"/>
          </a:xfrm>
          <a:prstGeom prst="rect">
            <a:avLst/>
          </a:prstGeom>
          <a:noFill/>
          <a:ln w="9525">
            <a:noFill/>
            <a:miter lim="800000"/>
            <a:headEnd/>
            <a:tailEnd/>
          </a:ln>
        </p:spPr>
        <p:txBody>
          <a:bodyPr wrap="none">
            <a:spAutoFit/>
          </a:bodyPr>
          <a:lstStyle/>
          <a:p>
            <a:r>
              <a:rPr lang="en-US" sz="1400"/>
              <a:t>Precise</a:t>
            </a:r>
            <a:endParaRPr lang="fr-FR" sz="1400"/>
          </a:p>
        </p:txBody>
      </p:sp>
      <p:sp>
        <p:nvSpPr>
          <p:cNvPr id="12" name="Rectangle 11"/>
          <p:cNvSpPr/>
          <p:nvPr/>
        </p:nvSpPr>
        <p:spPr>
          <a:xfrm>
            <a:off x="7250113" y="-26988"/>
            <a:ext cx="431800" cy="323851"/>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3" name="Rectangle 19"/>
          <p:cNvSpPr>
            <a:spLocks noChangeArrowheads="1"/>
          </p:cNvSpPr>
          <p:nvPr/>
        </p:nvSpPr>
        <p:spPr bwMode="auto">
          <a:xfrm>
            <a:off x="7681913" y="-26988"/>
            <a:ext cx="1192212" cy="307976"/>
          </a:xfrm>
          <a:prstGeom prst="rect">
            <a:avLst/>
          </a:prstGeom>
          <a:noFill/>
          <a:ln w="9525">
            <a:noFill/>
            <a:miter lim="800000"/>
            <a:headEnd/>
            <a:tailEnd/>
          </a:ln>
        </p:spPr>
        <p:txBody>
          <a:bodyPr wrap="none">
            <a:spAutoFit/>
          </a:bodyPr>
          <a:lstStyle/>
          <a:p>
            <a:r>
              <a:rPr lang="en-US" sz="1400"/>
              <a:t>Very Precise</a:t>
            </a:r>
            <a:endParaRPr lang="fr-FR" sz="1400"/>
          </a:p>
        </p:txBody>
      </p:sp>
      <p:sp>
        <p:nvSpPr>
          <p:cNvPr id="14" name="Rectangle 13"/>
          <p:cNvSpPr/>
          <p:nvPr/>
        </p:nvSpPr>
        <p:spPr>
          <a:xfrm>
            <a:off x="8383588" y="2051050"/>
            <a:ext cx="404812" cy="287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5" name="Rectangle 11"/>
          <p:cNvSpPr>
            <a:spLocks noChangeArrowheads="1"/>
          </p:cNvSpPr>
          <p:nvPr/>
        </p:nvSpPr>
        <p:spPr bwMode="auto">
          <a:xfrm>
            <a:off x="8078788" y="2338388"/>
            <a:ext cx="1069975" cy="522287"/>
          </a:xfrm>
          <a:prstGeom prst="rect">
            <a:avLst/>
          </a:prstGeom>
          <a:noFill/>
          <a:ln w="9525">
            <a:noFill/>
            <a:miter lim="800000"/>
            <a:headEnd/>
            <a:tailEnd/>
          </a:ln>
        </p:spPr>
        <p:txBody>
          <a:bodyPr wrap="none">
            <a:spAutoFit/>
          </a:bodyPr>
          <a:lstStyle/>
          <a:p>
            <a:pPr algn="ctr"/>
            <a:r>
              <a:rPr lang="en-US" sz="1400"/>
              <a:t>Moderately</a:t>
            </a:r>
          </a:p>
          <a:p>
            <a:pPr algn="ctr"/>
            <a:r>
              <a:rPr lang="en-US" sz="1400"/>
              <a:t>   Clean</a:t>
            </a:r>
            <a:endParaRPr lang="fr-FR" sz="1400"/>
          </a:p>
        </p:txBody>
      </p:sp>
      <p:sp>
        <p:nvSpPr>
          <p:cNvPr id="16" name="Rectangle 15"/>
          <p:cNvSpPr/>
          <p:nvPr/>
        </p:nvSpPr>
        <p:spPr>
          <a:xfrm>
            <a:off x="8356600" y="2987675"/>
            <a:ext cx="431800" cy="287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7" name="Rectangle 13"/>
          <p:cNvSpPr>
            <a:spLocks noChangeArrowheads="1"/>
          </p:cNvSpPr>
          <p:nvPr/>
        </p:nvSpPr>
        <p:spPr bwMode="auto">
          <a:xfrm>
            <a:off x="8069263" y="3286125"/>
            <a:ext cx="1189037" cy="522288"/>
          </a:xfrm>
          <a:prstGeom prst="rect">
            <a:avLst/>
          </a:prstGeom>
          <a:noFill/>
          <a:ln w="9525">
            <a:noFill/>
            <a:miter lim="800000"/>
            <a:headEnd/>
            <a:tailEnd/>
          </a:ln>
        </p:spPr>
        <p:txBody>
          <a:bodyPr wrap="none">
            <a:spAutoFit/>
          </a:bodyPr>
          <a:lstStyle/>
          <a:p>
            <a:r>
              <a:rPr lang="en-US" sz="1400"/>
              <a:t>    Clean</a:t>
            </a:r>
          </a:p>
          <a:p>
            <a:r>
              <a:rPr lang="en-US" sz="1400"/>
              <a:t>Need Lattice</a:t>
            </a:r>
            <a:endParaRPr lang="fr-FR" sz="1400"/>
          </a:p>
        </p:txBody>
      </p:sp>
      <p:sp>
        <p:nvSpPr>
          <p:cNvPr id="18" name="Rectangle 17"/>
          <p:cNvSpPr/>
          <p:nvPr/>
        </p:nvSpPr>
        <p:spPr>
          <a:xfrm>
            <a:off x="8305800" y="3933825"/>
            <a:ext cx="431800" cy="28733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9" name="Rectangle 13"/>
          <p:cNvSpPr>
            <a:spLocks noChangeArrowheads="1"/>
          </p:cNvSpPr>
          <p:nvPr/>
        </p:nvSpPr>
        <p:spPr bwMode="auto">
          <a:xfrm>
            <a:off x="8218488" y="4284663"/>
            <a:ext cx="652462" cy="307975"/>
          </a:xfrm>
          <a:prstGeom prst="rect">
            <a:avLst/>
          </a:prstGeom>
          <a:noFill/>
          <a:ln w="9525">
            <a:noFill/>
            <a:miter lim="800000"/>
            <a:headEnd/>
            <a:tailEnd/>
          </a:ln>
        </p:spPr>
        <p:txBody>
          <a:bodyPr wrap="none">
            <a:spAutoFit/>
          </a:bodyPr>
          <a:lstStyle/>
          <a:p>
            <a:r>
              <a:rPr lang="en-US" sz="1400"/>
              <a:t>Clean</a:t>
            </a:r>
          </a:p>
        </p:txBody>
      </p:sp>
      <p:sp>
        <p:nvSpPr>
          <p:cNvPr id="20" name="Rectangle 11"/>
          <p:cNvSpPr>
            <a:spLocks noChangeArrowheads="1"/>
          </p:cNvSpPr>
          <p:nvPr/>
        </p:nvSpPr>
        <p:spPr bwMode="auto">
          <a:xfrm>
            <a:off x="8113713" y="1485900"/>
            <a:ext cx="930275" cy="307975"/>
          </a:xfrm>
          <a:prstGeom prst="rect">
            <a:avLst/>
          </a:prstGeom>
          <a:noFill/>
          <a:ln w="9525">
            <a:noFill/>
            <a:miter lim="800000"/>
            <a:headEnd/>
            <a:tailEnd/>
          </a:ln>
        </p:spPr>
        <p:txBody>
          <a:bodyPr wrap="none">
            <a:spAutoFit/>
          </a:bodyPr>
          <a:lstStyle/>
          <a:p>
            <a:r>
              <a:rPr lang="en-US" sz="1400"/>
              <a:t>THEORY</a:t>
            </a:r>
            <a:endParaRPr lang="fr-FR" sz="1400"/>
          </a:p>
        </p:txBody>
      </p:sp>
      <p:sp>
        <p:nvSpPr>
          <p:cNvPr id="21" name="Rectangle 20"/>
          <p:cNvSpPr/>
          <p:nvPr/>
        </p:nvSpPr>
        <p:spPr>
          <a:xfrm>
            <a:off x="8101013" y="1341438"/>
            <a:ext cx="1042987" cy="338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19"/>
          <p:cNvSpPr>
            <a:spLocks noChangeArrowheads="1"/>
          </p:cNvSpPr>
          <p:nvPr/>
        </p:nvSpPr>
        <p:spPr bwMode="auto">
          <a:xfrm>
            <a:off x="-36513" y="-66675"/>
            <a:ext cx="2592388" cy="400050"/>
          </a:xfrm>
          <a:prstGeom prst="rect">
            <a:avLst/>
          </a:prstGeom>
          <a:solidFill>
            <a:srgbClr val="FFCCFF"/>
          </a:solidFill>
          <a:ln w="9525">
            <a:noFill/>
            <a:miter lim="800000"/>
            <a:headEnd/>
            <a:tailEnd/>
          </a:ln>
        </p:spPr>
        <p:txBody>
          <a:bodyPr wrap="none">
            <a:spAutoFit/>
          </a:bodyPr>
          <a:lstStyle/>
          <a:p>
            <a:pPr algn="ctr"/>
            <a:r>
              <a:rPr lang="en-US" sz="2000"/>
              <a:t>Some Golden Modes</a:t>
            </a:r>
            <a:endParaRPr lang="fr-FR" sz="2000"/>
          </a:p>
        </p:txBody>
      </p:sp>
      <p:sp>
        <p:nvSpPr>
          <p:cNvPr id="23" name="Espace réservé du numéro de diapositive 19"/>
          <p:cNvSpPr>
            <a:spLocks noGrp="1"/>
          </p:cNvSpPr>
          <p:nvPr>
            <p:ph type="sldNum" sz="quarter" idx="12"/>
          </p:nvPr>
        </p:nvSpPr>
        <p:spPr>
          <a:xfrm>
            <a:off x="6553200" y="6245225"/>
            <a:ext cx="2133600" cy="476250"/>
          </a:xfrm>
          <a:noFill/>
        </p:spPr>
        <p:txBody>
          <a:bodyPr/>
          <a:lstStyle/>
          <a:p>
            <a:fld id="{D2B67C8E-27DF-49CD-84D9-8C95CC892FF4}" type="slidenum">
              <a:rPr lang="en-US" smtClean="0"/>
              <a:pPr/>
              <a:t>34</a:t>
            </a:fld>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804988" y="115888"/>
            <a:ext cx="5575300" cy="579437"/>
          </a:xfrm>
          <a:prstGeom prst="rect">
            <a:avLst/>
          </a:prstGeom>
          <a:noFill/>
          <a:ln w="9525">
            <a:noFill/>
            <a:miter lim="800000"/>
            <a:headEnd/>
            <a:tailEnd/>
          </a:ln>
        </p:spPr>
        <p:txBody>
          <a:bodyPr wrap="none">
            <a:spAutoFit/>
          </a:bodyPr>
          <a:lstStyle/>
          <a:p>
            <a:r>
              <a:rPr lang="en-US" sz="3200"/>
              <a:t>Conclusions and perspectives</a:t>
            </a:r>
          </a:p>
        </p:txBody>
      </p:sp>
      <p:sp>
        <p:nvSpPr>
          <p:cNvPr id="6" name="Text Box 6"/>
          <p:cNvSpPr txBox="1">
            <a:spLocks noChangeArrowheads="1"/>
          </p:cNvSpPr>
          <p:nvPr/>
        </p:nvSpPr>
        <p:spPr bwMode="auto">
          <a:xfrm>
            <a:off x="422275" y="836613"/>
            <a:ext cx="8253413" cy="1108075"/>
          </a:xfrm>
          <a:prstGeom prst="rect">
            <a:avLst/>
          </a:prstGeom>
          <a:solidFill>
            <a:srgbClr val="FFCCFF"/>
          </a:solidFill>
          <a:ln w="76200">
            <a:solidFill>
              <a:srgbClr val="FF3300"/>
            </a:solidFill>
            <a:miter lim="800000"/>
            <a:headEnd/>
            <a:tailEnd/>
          </a:ln>
        </p:spPr>
        <p:txBody>
          <a:bodyPr wrap="none">
            <a:spAutoFit/>
          </a:bodyPr>
          <a:lstStyle/>
          <a:p>
            <a:pPr algn="ctr"/>
            <a:r>
              <a:rPr lang="en-US" sz="2200">
                <a:latin typeface="Times New Roman" pitchFamily="18" charset="0"/>
              </a:rPr>
              <a:t>Flavour Physics with FCNC and CPV processes has played in the past  </a:t>
            </a:r>
          </a:p>
          <a:p>
            <a:pPr algn="ctr"/>
            <a:r>
              <a:rPr lang="en-US" sz="2200">
                <a:latin typeface="Times New Roman" pitchFamily="18" charset="0"/>
              </a:rPr>
              <a:t>a crucial role in constructing and testing the SM</a:t>
            </a:r>
          </a:p>
          <a:p>
            <a:pPr algn="ctr"/>
            <a:r>
              <a:rPr lang="en-US" sz="2200">
                <a:latin typeface="Times New Roman" pitchFamily="18" charset="0"/>
              </a:rPr>
              <a:t>Some observable  are already precise.</a:t>
            </a:r>
          </a:p>
        </p:txBody>
      </p:sp>
      <p:sp>
        <p:nvSpPr>
          <p:cNvPr id="7" name="Text Box 7"/>
          <p:cNvSpPr txBox="1">
            <a:spLocks noChangeArrowheads="1"/>
          </p:cNvSpPr>
          <p:nvPr/>
        </p:nvSpPr>
        <p:spPr bwMode="auto">
          <a:xfrm>
            <a:off x="2557463" y="3717032"/>
            <a:ext cx="3932237" cy="1446213"/>
          </a:xfrm>
          <a:prstGeom prst="rect">
            <a:avLst/>
          </a:prstGeom>
          <a:noFill/>
          <a:ln w="9525">
            <a:noFill/>
            <a:miter lim="800000"/>
            <a:headEnd/>
            <a:tailEnd/>
          </a:ln>
        </p:spPr>
        <p:txBody>
          <a:bodyPr wrap="none">
            <a:spAutoFit/>
          </a:bodyPr>
          <a:lstStyle/>
          <a:p>
            <a:pPr algn="ctr"/>
            <a:r>
              <a:rPr lang="en-US" sz="2200">
                <a:latin typeface="Times New Roman" pitchFamily="18" charset="0"/>
              </a:rPr>
              <a:t>….</a:t>
            </a:r>
          </a:p>
          <a:p>
            <a:pPr algn="ctr"/>
            <a:r>
              <a:rPr lang="en-US" sz="2200">
                <a:latin typeface="Times New Roman" pitchFamily="18" charset="0"/>
              </a:rPr>
              <a:t>B-Factories  today</a:t>
            </a:r>
          </a:p>
          <a:p>
            <a:pPr algn="ctr"/>
            <a:r>
              <a:rPr lang="en-US" sz="2200">
                <a:latin typeface="Times New Roman" pitchFamily="18" charset="0"/>
              </a:rPr>
              <a:t>LHCb (MEG, NA62..) tomorrow</a:t>
            </a:r>
          </a:p>
          <a:p>
            <a:pPr algn="ctr"/>
            <a:r>
              <a:rPr lang="en-US" sz="2200">
                <a:latin typeface="Times New Roman" pitchFamily="18" charset="0"/>
              </a:rPr>
              <a:t>And the day after tomorrow..? </a:t>
            </a:r>
          </a:p>
        </p:txBody>
      </p:sp>
      <p:sp>
        <p:nvSpPr>
          <p:cNvPr id="8" name="Text Box 8"/>
          <p:cNvSpPr txBox="1">
            <a:spLocks noChangeArrowheads="1"/>
          </p:cNvSpPr>
          <p:nvPr/>
        </p:nvSpPr>
        <p:spPr bwMode="auto">
          <a:xfrm>
            <a:off x="574675" y="2062163"/>
            <a:ext cx="7920038" cy="768350"/>
          </a:xfrm>
          <a:prstGeom prst="rect">
            <a:avLst/>
          </a:prstGeom>
          <a:solidFill>
            <a:srgbClr val="66FF33"/>
          </a:solidFill>
          <a:ln w="9525">
            <a:noFill/>
            <a:miter lim="800000"/>
            <a:headEnd/>
            <a:tailEnd/>
          </a:ln>
        </p:spPr>
        <p:txBody>
          <a:bodyPr>
            <a:spAutoFit/>
          </a:bodyPr>
          <a:lstStyle/>
          <a:p>
            <a:r>
              <a:rPr lang="en-US" sz="2200">
                <a:latin typeface="Times New Roman" pitchFamily="18" charset="0"/>
              </a:rPr>
              <a:t>Flavour Phyiscs is a major actor in NP search @ few-TeV range and a unique player in the reconstruction of the NP Lagrangian </a:t>
            </a:r>
          </a:p>
        </p:txBody>
      </p:sp>
      <p:sp>
        <p:nvSpPr>
          <p:cNvPr id="9" name="Text Box 9"/>
          <p:cNvSpPr txBox="1">
            <a:spLocks noChangeArrowheads="1"/>
          </p:cNvSpPr>
          <p:nvPr/>
        </p:nvSpPr>
        <p:spPr bwMode="auto">
          <a:xfrm>
            <a:off x="646113" y="2803525"/>
            <a:ext cx="7848600" cy="769938"/>
          </a:xfrm>
          <a:prstGeom prst="rect">
            <a:avLst/>
          </a:prstGeom>
          <a:solidFill>
            <a:srgbClr val="66FFCC"/>
          </a:solidFill>
          <a:ln w="9525">
            <a:noFill/>
            <a:miter lim="800000"/>
            <a:headEnd/>
            <a:tailEnd/>
          </a:ln>
        </p:spPr>
        <p:txBody>
          <a:bodyPr>
            <a:spAutoFit/>
          </a:bodyPr>
          <a:lstStyle/>
          <a:p>
            <a:r>
              <a:rPr lang="en-US" sz="2200">
                <a:latin typeface="Times New Roman" pitchFamily="18" charset="0"/>
              </a:rPr>
              <a:t>Part of the program could be accomplished if SM theoretical </a:t>
            </a:r>
          </a:p>
          <a:p>
            <a:r>
              <a:rPr lang="en-US" sz="2200">
                <a:latin typeface="Times New Roman" pitchFamily="18" charset="0"/>
              </a:rPr>
              <a:t>predictions are @ 1%.</a:t>
            </a:r>
          </a:p>
        </p:txBody>
      </p:sp>
      <p:sp>
        <p:nvSpPr>
          <p:cNvPr id="10" name="Rectangle 6"/>
          <p:cNvSpPr>
            <a:spLocks noChangeArrowheads="1"/>
          </p:cNvSpPr>
          <p:nvPr/>
        </p:nvSpPr>
        <p:spPr bwMode="auto">
          <a:xfrm>
            <a:off x="160338" y="5156895"/>
            <a:ext cx="8918575" cy="1446212"/>
          </a:xfrm>
          <a:prstGeom prst="rect">
            <a:avLst/>
          </a:prstGeom>
          <a:noFill/>
          <a:ln w="9525">
            <a:noFill/>
            <a:miter lim="800000"/>
            <a:headEnd/>
            <a:tailEnd/>
          </a:ln>
        </p:spPr>
        <p:txBody>
          <a:bodyPr>
            <a:spAutoFit/>
          </a:bodyPr>
          <a:lstStyle/>
          <a:p>
            <a:pPr algn="ctr"/>
            <a:r>
              <a:rPr lang="en-US" sz="2200">
                <a:latin typeface="Times New Roman" pitchFamily="18" charset="0"/>
              </a:rPr>
              <a:t>SLHCb could improve some LHCb golden measurements  </a:t>
            </a:r>
            <a:r>
              <a:rPr lang="en-US" sz="2200">
                <a:latin typeface="Symbol" pitchFamily="18" charset="2"/>
                <a:sym typeface="Wingdings" pitchFamily="2" charset="2"/>
              </a:rPr>
              <a:t>g,</a:t>
            </a:r>
            <a:r>
              <a:rPr lang="en-US" sz="2200">
                <a:latin typeface="Times New Roman" pitchFamily="18" charset="0"/>
              </a:rPr>
              <a:t> B</a:t>
            </a:r>
            <a:r>
              <a:rPr lang="en-US" sz="2200" baseline="-25000">
                <a:latin typeface="Times New Roman" pitchFamily="18" charset="0"/>
              </a:rPr>
              <a:t>s</a:t>
            </a:r>
            <a:r>
              <a:rPr lang="en-US" sz="2200">
                <a:latin typeface="Times New Roman" pitchFamily="18" charset="0"/>
                <a:sym typeface="Wingdings" pitchFamily="2" charset="2"/>
              </a:rPr>
              <a:t></a:t>
            </a:r>
            <a:r>
              <a:rPr lang="en-US" sz="2200">
                <a:latin typeface="Symbol" pitchFamily="18" charset="2"/>
                <a:sym typeface="Wingdings" pitchFamily="2" charset="2"/>
              </a:rPr>
              <a:t>mm</a:t>
            </a:r>
            <a:r>
              <a:rPr lang="en-US" sz="2200">
                <a:latin typeface="Times New Roman" pitchFamily="18" charset="0"/>
                <a:sym typeface="Wingdings" pitchFamily="2" charset="2"/>
              </a:rPr>
              <a:t>, B</a:t>
            </a:r>
            <a:r>
              <a:rPr lang="en-US" sz="2200" baseline="-25000">
                <a:latin typeface="Times New Roman" pitchFamily="18" charset="0"/>
                <a:sym typeface="Wingdings" pitchFamily="2" charset="2"/>
              </a:rPr>
              <a:t>s</a:t>
            </a:r>
            <a:r>
              <a:rPr lang="en-US" sz="2200">
                <a:latin typeface="Times New Roman" pitchFamily="18" charset="0"/>
                <a:sym typeface="Wingdings" pitchFamily="2" charset="2"/>
              </a:rPr>
              <a:t></a:t>
            </a:r>
            <a:r>
              <a:rPr lang="en-US" sz="2200">
                <a:latin typeface="Symbol" pitchFamily="18" charset="2"/>
                <a:sym typeface="Wingdings" pitchFamily="2" charset="2"/>
              </a:rPr>
              <a:t>fg</a:t>
            </a:r>
          </a:p>
          <a:p>
            <a:pPr algn="ctr"/>
            <a:endParaRPr lang="en-US" sz="2200">
              <a:latin typeface="Times New Roman" pitchFamily="18" charset="0"/>
            </a:endParaRPr>
          </a:p>
          <a:p>
            <a:pPr algn="ctr"/>
            <a:r>
              <a:rPr lang="en-US" sz="2200">
                <a:latin typeface="Times New Roman" pitchFamily="18" charset="0"/>
              </a:rPr>
              <a:t>SuperB factories have a much wider Physics Case, </a:t>
            </a:r>
          </a:p>
          <a:p>
            <a:pPr algn="ctr"/>
            <a:r>
              <a:rPr lang="en-US" sz="2200">
                <a:latin typeface="Times New Roman" pitchFamily="18" charset="0"/>
              </a:rPr>
              <a:t>which can naturally follow the B-factory+LHCb era. </a:t>
            </a:r>
          </a:p>
        </p:txBody>
      </p:sp>
      <p:sp>
        <p:nvSpPr>
          <p:cNvPr id="11" name="Rectangle 10"/>
          <p:cNvSpPr/>
          <p:nvPr/>
        </p:nvSpPr>
        <p:spPr>
          <a:xfrm>
            <a:off x="71438" y="5156895"/>
            <a:ext cx="8964612" cy="1484312"/>
          </a:xfrm>
          <a:prstGeom prst="rect">
            <a:avLst/>
          </a:prstGeom>
          <a:noFill/>
          <a:ln w="666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Espace réservé du numéro de diapositive 8"/>
          <p:cNvSpPr>
            <a:spLocks noGrp="1"/>
          </p:cNvSpPr>
          <p:nvPr>
            <p:ph type="sldNum" sz="quarter" idx="12"/>
          </p:nvPr>
        </p:nvSpPr>
        <p:spPr>
          <a:xfrm>
            <a:off x="6553200" y="6028432"/>
            <a:ext cx="2133600" cy="476250"/>
          </a:xfrm>
          <a:noFill/>
        </p:spPr>
        <p:txBody>
          <a:bodyPr/>
          <a:lstStyle/>
          <a:p>
            <a:fld id="{A36455E7-CC95-41C2-B444-D835C5813007}" type="slidenum">
              <a:rPr lang="en-US" smtClean="0"/>
              <a:pPr/>
              <a:t>35</a:t>
            </a:fld>
            <a:endParaRPr lang="en-US" smtClean="0"/>
          </a:p>
        </p:txBody>
      </p:sp>
      <p:sp>
        <p:nvSpPr>
          <p:cNvPr id="13" name="Rectangle 12"/>
          <p:cNvSpPr/>
          <p:nvPr/>
        </p:nvSpPr>
        <p:spPr>
          <a:xfrm>
            <a:off x="2700338" y="3859907"/>
            <a:ext cx="3771900" cy="1296988"/>
          </a:xfrm>
          <a:prstGeom prst="rect">
            <a:avLst/>
          </a:prstGeom>
          <a:noFill/>
          <a:ln w="666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36</a:t>
            </a:fld>
            <a:endParaRPr lang="en-US"/>
          </a:p>
        </p:txBody>
      </p:sp>
      <p:sp>
        <p:nvSpPr>
          <p:cNvPr id="5" name="ZoneTexte 4"/>
          <p:cNvSpPr txBox="1"/>
          <p:nvPr/>
        </p:nvSpPr>
        <p:spPr>
          <a:xfrm>
            <a:off x="1691680" y="1772816"/>
            <a:ext cx="6248827" cy="3046988"/>
          </a:xfrm>
          <a:prstGeom prst="rect">
            <a:avLst/>
          </a:prstGeom>
          <a:noFill/>
        </p:spPr>
        <p:txBody>
          <a:bodyPr wrap="none" rtlCol="0">
            <a:spAutoFit/>
          </a:bodyPr>
          <a:lstStyle/>
          <a:p>
            <a:pPr algn="ctr"/>
            <a:r>
              <a:rPr lang="en-US" sz="9600" dirty="0" smtClean="0"/>
              <a:t>BACKUP</a:t>
            </a:r>
          </a:p>
          <a:p>
            <a:pPr algn="ctr"/>
            <a:r>
              <a:rPr lang="en-US" sz="9600" dirty="0" smtClean="0"/>
              <a:t>MATERIAL</a:t>
            </a:r>
            <a:endParaRPr lang="fr-FR" sz="9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a:grpSpLocks/>
          </p:cNvGrpSpPr>
          <p:nvPr/>
        </p:nvGrpSpPr>
        <p:grpSpPr bwMode="auto">
          <a:xfrm>
            <a:off x="4114800" y="127000"/>
            <a:ext cx="4994275" cy="2509838"/>
            <a:chOff x="2206" y="-1423"/>
            <a:chExt cx="3441" cy="1853"/>
          </a:xfrm>
        </p:grpSpPr>
        <p:pic>
          <p:nvPicPr>
            <p:cNvPr id="23" name="Picture 22"/>
            <p:cNvPicPr>
              <a:picLocks noChangeAspect="1" noChangeArrowheads="1"/>
            </p:cNvPicPr>
            <p:nvPr/>
          </p:nvPicPr>
          <p:blipFill>
            <a:blip r:embed="rId3" cstate="print"/>
            <a:srcRect/>
            <a:stretch>
              <a:fillRect/>
            </a:stretch>
          </p:blipFill>
          <p:spPr bwMode="auto">
            <a:xfrm>
              <a:off x="2206" y="-1178"/>
              <a:ext cx="1681" cy="1497"/>
            </a:xfrm>
            <a:prstGeom prst="rect">
              <a:avLst/>
            </a:prstGeom>
            <a:noFill/>
            <a:ln w="9525">
              <a:noFill/>
              <a:miter lim="800000"/>
              <a:headEnd/>
              <a:tailEnd/>
            </a:ln>
            <a:effectLst/>
          </p:spPr>
        </p:pic>
        <p:pic>
          <p:nvPicPr>
            <p:cNvPr id="24" name="Picture 23"/>
            <p:cNvPicPr>
              <a:picLocks noChangeAspect="1" noChangeArrowheads="1"/>
            </p:cNvPicPr>
            <p:nvPr/>
          </p:nvPicPr>
          <p:blipFill>
            <a:blip r:embed="rId4" cstate="print"/>
            <a:srcRect/>
            <a:stretch>
              <a:fillRect/>
            </a:stretch>
          </p:blipFill>
          <p:spPr bwMode="auto">
            <a:xfrm>
              <a:off x="2593" y="-1423"/>
              <a:ext cx="245" cy="218"/>
            </a:xfrm>
            <a:prstGeom prst="rect">
              <a:avLst/>
            </a:prstGeom>
            <a:noFill/>
            <a:ln w="9525">
              <a:noFill/>
              <a:miter lim="800000"/>
              <a:headEnd/>
              <a:tailEnd/>
            </a:ln>
            <a:effectLst/>
          </p:spPr>
        </p:pic>
        <p:pic>
          <p:nvPicPr>
            <p:cNvPr id="25" name="Picture 24"/>
            <p:cNvPicPr>
              <a:picLocks noChangeAspect="1" noChangeArrowheads="1"/>
            </p:cNvPicPr>
            <p:nvPr/>
          </p:nvPicPr>
          <p:blipFill>
            <a:blip r:embed="rId5" cstate="print"/>
            <a:srcRect/>
            <a:stretch>
              <a:fillRect/>
            </a:stretch>
          </p:blipFill>
          <p:spPr bwMode="auto">
            <a:xfrm>
              <a:off x="3880" y="-1306"/>
              <a:ext cx="1709" cy="1736"/>
            </a:xfrm>
            <a:prstGeom prst="rect">
              <a:avLst/>
            </a:prstGeom>
            <a:noFill/>
            <a:ln w="9525">
              <a:noFill/>
              <a:miter lim="800000"/>
              <a:headEnd/>
              <a:tailEnd/>
            </a:ln>
            <a:effectLst/>
          </p:spPr>
        </p:pic>
        <p:pic>
          <p:nvPicPr>
            <p:cNvPr id="26" name="Picture 25"/>
            <p:cNvPicPr>
              <a:picLocks noChangeAspect="1" noChangeArrowheads="1"/>
            </p:cNvPicPr>
            <p:nvPr/>
          </p:nvPicPr>
          <p:blipFill>
            <a:blip r:embed="rId6" cstate="print"/>
            <a:srcRect/>
            <a:stretch>
              <a:fillRect/>
            </a:stretch>
          </p:blipFill>
          <p:spPr bwMode="auto">
            <a:xfrm>
              <a:off x="2862" y="-1417"/>
              <a:ext cx="685" cy="250"/>
            </a:xfrm>
            <a:prstGeom prst="rect">
              <a:avLst/>
            </a:prstGeom>
            <a:noFill/>
            <a:ln w="9525">
              <a:noFill/>
              <a:miter lim="800000"/>
              <a:headEnd/>
              <a:tailEnd/>
            </a:ln>
            <a:effectLst/>
          </p:spPr>
        </p:pic>
        <p:pic>
          <p:nvPicPr>
            <p:cNvPr id="27" name="Picture 26"/>
            <p:cNvPicPr>
              <a:picLocks noChangeAspect="1" noChangeArrowheads="1"/>
            </p:cNvPicPr>
            <p:nvPr/>
          </p:nvPicPr>
          <p:blipFill>
            <a:blip r:embed="rId7" cstate="print"/>
            <a:srcRect/>
            <a:stretch>
              <a:fillRect/>
            </a:stretch>
          </p:blipFill>
          <p:spPr bwMode="auto">
            <a:xfrm>
              <a:off x="4232" y="-1266"/>
              <a:ext cx="316" cy="387"/>
            </a:xfrm>
            <a:prstGeom prst="rect">
              <a:avLst/>
            </a:prstGeom>
            <a:noFill/>
            <a:ln w="9525">
              <a:noFill/>
              <a:miter lim="800000"/>
              <a:headEnd/>
              <a:tailEnd/>
            </a:ln>
            <a:effectLst/>
          </p:spPr>
        </p:pic>
        <p:sp>
          <p:nvSpPr>
            <p:cNvPr id="28" name="Rectangle 27"/>
            <p:cNvSpPr>
              <a:spLocks noChangeArrowheads="1"/>
            </p:cNvSpPr>
            <p:nvPr/>
          </p:nvSpPr>
          <p:spPr bwMode="auto">
            <a:xfrm>
              <a:off x="4232" y="-524"/>
              <a:ext cx="164" cy="164"/>
            </a:xfrm>
            <a:prstGeom prst="rect">
              <a:avLst/>
            </a:prstGeom>
            <a:solidFill>
              <a:schemeClr val="bg1"/>
            </a:solidFill>
            <a:ln w="9525">
              <a:noFill/>
              <a:miter lim="800000"/>
              <a:headEnd/>
              <a:tailEnd/>
            </a:ln>
            <a:effectLst/>
          </p:spPr>
          <p:txBody>
            <a:bodyPr wrap="none" anchor="ctr"/>
            <a:lstStyle/>
            <a:p>
              <a:endParaRPr lang="fr-FR"/>
            </a:p>
          </p:txBody>
        </p:sp>
        <p:sp>
          <p:nvSpPr>
            <p:cNvPr id="29" name="Rectangle 28"/>
            <p:cNvSpPr>
              <a:spLocks noChangeArrowheads="1"/>
            </p:cNvSpPr>
            <p:nvPr/>
          </p:nvSpPr>
          <p:spPr bwMode="auto">
            <a:xfrm>
              <a:off x="5441" y="-805"/>
              <a:ext cx="206" cy="576"/>
            </a:xfrm>
            <a:prstGeom prst="rect">
              <a:avLst/>
            </a:prstGeom>
            <a:solidFill>
              <a:schemeClr val="bg1"/>
            </a:solidFill>
            <a:ln w="9525">
              <a:noFill/>
              <a:miter lim="800000"/>
              <a:headEnd/>
              <a:tailEnd/>
            </a:ln>
            <a:effectLst/>
          </p:spPr>
          <p:txBody>
            <a:bodyPr wrap="none" anchor="ctr"/>
            <a:lstStyle/>
            <a:p>
              <a:endParaRPr lang="fr-FR"/>
            </a:p>
          </p:txBody>
        </p:sp>
      </p:grpSp>
      <p:sp>
        <p:nvSpPr>
          <p:cNvPr id="30" name="Text Box 29"/>
          <p:cNvSpPr txBox="1">
            <a:spLocks noChangeArrowheads="1"/>
          </p:cNvSpPr>
          <p:nvPr/>
        </p:nvSpPr>
        <p:spPr bwMode="auto">
          <a:xfrm>
            <a:off x="179388" y="4149725"/>
            <a:ext cx="4405312" cy="304800"/>
          </a:xfrm>
          <a:prstGeom prst="rect">
            <a:avLst/>
          </a:prstGeom>
          <a:noFill/>
          <a:ln w="9525">
            <a:noFill/>
            <a:miter lim="800000"/>
            <a:headEnd/>
            <a:tailEnd/>
          </a:ln>
          <a:effectLst/>
        </p:spPr>
        <p:txBody>
          <a:bodyPr wrap="none">
            <a:spAutoFit/>
          </a:bodyPr>
          <a:lstStyle/>
          <a:p>
            <a:r>
              <a:rPr lang="en-US" sz="1400"/>
              <a:t>Many channels can be measured with </a:t>
            </a:r>
            <a:r>
              <a:rPr lang="en-US" sz="1400">
                <a:latin typeface="Symbol" pitchFamily="18" charset="2"/>
              </a:rPr>
              <a:t>D</a:t>
            </a:r>
            <a:r>
              <a:rPr lang="en-US" sz="1400"/>
              <a:t>S~(0.01-0.04)</a:t>
            </a:r>
            <a:endParaRPr lang="fr-FR" sz="1400"/>
          </a:p>
        </p:txBody>
      </p:sp>
      <p:sp>
        <p:nvSpPr>
          <p:cNvPr id="31" name="Text Box 30"/>
          <p:cNvSpPr txBox="1">
            <a:spLocks noChangeArrowheads="1"/>
          </p:cNvSpPr>
          <p:nvPr/>
        </p:nvSpPr>
        <p:spPr bwMode="auto">
          <a:xfrm>
            <a:off x="460375" y="2189163"/>
            <a:ext cx="285750" cy="336550"/>
          </a:xfrm>
          <a:prstGeom prst="rect">
            <a:avLst/>
          </a:prstGeom>
          <a:noFill/>
          <a:ln w="9525">
            <a:noFill/>
            <a:miter lim="800000"/>
            <a:headEnd/>
            <a:tailEnd/>
          </a:ln>
          <a:effectLst/>
        </p:spPr>
        <p:txBody>
          <a:bodyPr wrap="none" lIns="91430" tIns="45715" rIns="91430" bIns="45715">
            <a:spAutoFit/>
          </a:bodyPr>
          <a:lstStyle/>
          <a:p>
            <a:r>
              <a:rPr lang="en-US" sz="1600" i="1">
                <a:latin typeface="Times New Roman" pitchFamily="18" charset="0"/>
              </a:rPr>
              <a:t>d</a:t>
            </a:r>
          </a:p>
        </p:txBody>
      </p:sp>
      <p:sp>
        <p:nvSpPr>
          <p:cNvPr id="32" name="Text Box 31"/>
          <p:cNvSpPr txBox="1">
            <a:spLocks noChangeArrowheads="1"/>
          </p:cNvSpPr>
          <p:nvPr/>
        </p:nvSpPr>
        <p:spPr bwMode="auto">
          <a:xfrm>
            <a:off x="2835275" y="2189163"/>
            <a:ext cx="285750" cy="336550"/>
          </a:xfrm>
          <a:prstGeom prst="rect">
            <a:avLst/>
          </a:prstGeom>
          <a:solidFill>
            <a:schemeClr val="bg1"/>
          </a:solidFill>
          <a:ln w="9525">
            <a:noFill/>
            <a:miter lim="800000"/>
            <a:headEnd/>
            <a:tailEnd/>
          </a:ln>
          <a:effectLst/>
        </p:spPr>
        <p:txBody>
          <a:bodyPr wrap="none" lIns="91430" tIns="45715" rIns="91430" bIns="45715">
            <a:spAutoFit/>
          </a:bodyPr>
          <a:lstStyle/>
          <a:p>
            <a:r>
              <a:rPr lang="en-US" sz="1600" i="1">
                <a:latin typeface="Times New Roman" pitchFamily="18" charset="0"/>
              </a:rPr>
              <a:t>d</a:t>
            </a:r>
          </a:p>
        </p:txBody>
      </p:sp>
      <p:sp>
        <p:nvSpPr>
          <p:cNvPr id="33" name="Text Box 32"/>
          <p:cNvSpPr txBox="1">
            <a:spLocks noChangeArrowheads="1"/>
          </p:cNvSpPr>
          <p:nvPr/>
        </p:nvSpPr>
        <p:spPr bwMode="auto">
          <a:xfrm>
            <a:off x="2835275" y="1400175"/>
            <a:ext cx="260350" cy="336550"/>
          </a:xfrm>
          <a:prstGeom prst="rect">
            <a:avLst/>
          </a:prstGeom>
          <a:noFill/>
          <a:ln w="9525">
            <a:noFill/>
            <a:miter lim="800000"/>
            <a:headEnd/>
            <a:tailEnd/>
          </a:ln>
          <a:effectLst/>
        </p:spPr>
        <p:txBody>
          <a:bodyPr lIns="91430" tIns="45715" rIns="91430" bIns="45715">
            <a:spAutoFit/>
          </a:bodyPr>
          <a:lstStyle/>
          <a:p>
            <a:r>
              <a:rPr lang="en-US" sz="1600" i="1">
                <a:latin typeface="Times New Roman" pitchFamily="18" charset="0"/>
              </a:rPr>
              <a:t>s</a:t>
            </a:r>
            <a:endParaRPr lang="en-US" sz="1600">
              <a:latin typeface="Times New Roman" pitchFamily="18" charset="0"/>
            </a:endParaRPr>
          </a:p>
        </p:txBody>
      </p:sp>
      <p:sp>
        <p:nvSpPr>
          <p:cNvPr id="34" name="Line 33"/>
          <p:cNvSpPr>
            <a:spLocks noChangeShapeType="1"/>
          </p:cNvSpPr>
          <p:nvPr/>
        </p:nvSpPr>
        <p:spPr bwMode="auto">
          <a:xfrm>
            <a:off x="731838" y="1597025"/>
            <a:ext cx="741362" cy="0"/>
          </a:xfrm>
          <a:prstGeom prst="line">
            <a:avLst/>
          </a:prstGeom>
          <a:noFill/>
          <a:ln w="12700">
            <a:solidFill>
              <a:schemeClr val="tx1"/>
            </a:solidFill>
            <a:round/>
            <a:headEnd/>
            <a:tailEnd/>
          </a:ln>
          <a:effectLst/>
        </p:spPr>
        <p:txBody>
          <a:bodyPr/>
          <a:lstStyle/>
          <a:p>
            <a:endParaRPr lang="fr-FR"/>
          </a:p>
        </p:txBody>
      </p:sp>
      <p:sp>
        <p:nvSpPr>
          <p:cNvPr id="35" name="Line 34"/>
          <p:cNvSpPr>
            <a:spLocks noChangeShapeType="1"/>
          </p:cNvSpPr>
          <p:nvPr/>
        </p:nvSpPr>
        <p:spPr bwMode="auto">
          <a:xfrm>
            <a:off x="2060575" y="1597025"/>
            <a:ext cx="742950" cy="0"/>
          </a:xfrm>
          <a:prstGeom prst="line">
            <a:avLst/>
          </a:prstGeom>
          <a:noFill/>
          <a:ln w="9525">
            <a:solidFill>
              <a:schemeClr val="tx1"/>
            </a:solidFill>
            <a:round/>
            <a:headEnd/>
            <a:tailEnd/>
          </a:ln>
          <a:effectLst/>
        </p:spPr>
        <p:txBody>
          <a:bodyPr/>
          <a:lstStyle/>
          <a:p>
            <a:endParaRPr lang="fr-FR"/>
          </a:p>
        </p:txBody>
      </p:sp>
      <p:sp>
        <p:nvSpPr>
          <p:cNvPr id="36" name="Line 35"/>
          <p:cNvSpPr>
            <a:spLocks noChangeShapeType="1"/>
          </p:cNvSpPr>
          <p:nvPr/>
        </p:nvSpPr>
        <p:spPr bwMode="auto">
          <a:xfrm>
            <a:off x="1473200" y="1597025"/>
            <a:ext cx="587375" cy="0"/>
          </a:xfrm>
          <a:prstGeom prst="line">
            <a:avLst/>
          </a:prstGeom>
          <a:noFill/>
          <a:ln w="9525">
            <a:solidFill>
              <a:schemeClr val="tx1"/>
            </a:solidFill>
            <a:round/>
            <a:headEnd/>
            <a:tailEnd/>
          </a:ln>
          <a:effectLst/>
        </p:spPr>
        <p:txBody>
          <a:bodyPr/>
          <a:lstStyle/>
          <a:p>
            <a:endParaRPr lang="fr-FR"/>
          </a:p>
        </p:txBody>
      </p:sp>
      <p:sp>
        <p:nvSpPr>
          <p:cNvPr id="37" name="Text Box 36"/>
          <p:cNvSpPr txBox="1">
            <a:spLocks noChangeArrowheads="1"/>
          </p:cNvSpPr>
          <p:nvPr/>
        </p:nvSpPr>
        <p:spPr bwMode="auto">
          <a:xfrm>
            <a:off x="460375" y="1422400"/>
            <a:ext cx="285750" cy="336550"/>
          </a:xfrm>
          <a:prstGeom prst="rect">
            <a:avLst/>
          </a:prstGeom>
          <a:solidFill>
            <a:schemeClr val="bg1"/>
          </a:solidFill>
          <a:ln w="9525">
            <a:noFill/>
            <a:miter lim="800000"/>
            <a:headEnd/>
            <a:tailEnd/>
          </a:ln>
          <a:effectLst/>
        </p:spPr>
        <p:txBody>
          <a:bodyPr wrap="none" lIns="91430" tIns="45715" rIns="91430" bIns="45715">
            <a:spAutoFit/>
          </a:bodyPr>
          <a:lstStyle/>
          <a:p>
            <a:r>
              <a:rPr lang="en-US" sz="1600" i="1">
                <a:latin typeface="Times New Roman" pitchFamily="18" charset="0"/>
              </a:rPr>
              <a:t>b</a:t>
            </a:r>
          </a:p>
        </p:txBody>
      </p:sp>
      <p:sp>
        <p:nvSpPr>
          <p:cNvPr id="38" name="Line 37"/>
          <p:cNvSpPr>
            <a:spLocks noChangeShapeType="1"/>
          </p:cNvSpPr>
          <p:nvPr/>
        </p:nvSpPr>
        <p:spPr bwMode="auto">
          <a:xfrm>
            <a:off x="574675" y="2244725"/>
            <a:ext cx="95250" cy="0"/>
          </a:xfrm>
          <a:prstGeom prst="line">
            <a:avLst/>
          </a:prstGeom>
          <a:noFill/>
          <a:ln w="9525">
            <a:solidFill>
              <a:schemeClr val="tx1"/>
            </a:solidFill>
            <a:round/>
            <a:headEnd/>
            <a:tailEnd/>
          </a:ln>
          <a:effectLst/>
        </p:spPr>
        <p:txBody>
          <a:bodyPr/>
          <a:lstStyle/>
          <a:p>
            <a:endParaRPr lang="fr-FR"/>
          </a:p>
        </p:txBody>
      </p:sp>
      <p:sp>
        <p:nvSpPr>
          <p:cNvPr id="39" name="Text Box 38"/>
          <p:cNvSpPr txBox="1">
            <a:spLocks noChangeArrowheads="1"/>
          </p:cNvSpPr>
          <p:nvPr/>
        </p:nvSpPr>
        <p:spPr bwMode="auto">
          <a:xfrm>
            <a:off x="2767013" y="1408113"/>
            <a:ext cx="503237" cy="336550"/>
          </a:xfrm>
          <a:prstGeom prst="rect">
            <a:avLst/>
          </a:prstGeom>
          <a:noFill/>
          <a:ln w="9525">
            <a:noFill/>
            <a:miter lim="800000"/>
            <a:headEnd/>
            <a:tailEnd/>
          </a:ln>
          <a:effectLst/>
        </p:spPr>
        <p:txBody>
          <a:bodyPr lIns="91430" tIns="45715" rIns="91430" bIns="45715">
            <a:spAutoFit/>
          </a:bodyPr>
          <a:lstStyle/>
          <a:p>
            <a:endParaRPr lang="fr-FR" sz="1600">
              <a:latin typeface="Times New Roman" pitchFamily="18" charset="0"/>
            </a:endParaRPr>
          </a:p>
        </p:txBody>
      </p:sp>
      <p:sp>
        <p:nvSpPr>
          <p:cNvPr id="40" name="Line 39"/>
          <p:cNvSpPr>
            <a:spLocks noChangeShapeType="1"/>
          </p:cNvSpPr>
          <p:nvPr/>
        </p:nvSpPr>
        <p:spPr bwMode="auto">
          <a:xfrm>
            <a:off x="2979738" y="2254250"/>
            <a:ext cx="93662" cy="0"/>
          </a:xfrm>
          <a:prstGeom prst="line">
            <a:avLst/>
          </a:prstGeom>
          <a:noFill/>
          <a:ln w="9525">
            <a:solidFill>
              <a:schemeClr val="tx1"/>
            </a:solidFill>
            <a:round/>
            <a:headEnd/>
            <a:tailEnd/>
          </a:ln>
          <a:effectLst/>
        </p:spPr>
        <p:txBody>
          <a:bodyPr/>
          <a:lstStyle/>
          <a:p>
            <a:endParaRPr lang="fr-FR"/>
          </a:p>
        </p:txBody>
      </p:sp>
      <p:sp>
        <p:nvSpPr>
          <p:cNvPr id="41" name="Text Box 40"/>
          <p:cNvSpPr txBox="1">
            <a:spLocks noChangeArrowheads="1"/>
          </p:cNvSpPr>
          <p:nvPr/>
        </p:nvSpPr>
        <p:spPr bwMode="auto">
          <a:xfrm>
            <a:off x="1584325" y="1125538"/>
            <a:ext cx="452438" cy="336550"/>
          </a:xfrm>
          <a:prstGeom prst="rect">
            <a:avLst/>
          </a:prstGeom>
          <a:noFill/>
          <a:ln w="9525">
            <a:noFill/>
            <a:miter lim="800000"/>
            <a:headEnd/>
            <a:tailEnd/>
          </a:ln>
          <a:effectLst/>
        </p:spPr>
        <p:txBody>
          <a:bodyPr wrap="none" lIns="91430" tIns="45715" rIns="91430" bIns="45715">
            <a:spAutoFit/>
          </a:bodyPr>
          <a:lstStyle/>
          <a:p>
            <a:r>
              <a:rPr lang="en-US" sz="1600">
                <a:latin typeface="Times New Roman" pitchFamily="18" charset="0"/>
              </a:rPr>
              <a:t>W</a:t>
            </a:r>
            <a:r>
              <a:rPr lang="en-US" sz="1600" baseline="50000">
                <a:latin typeface="Symbol" pitchFamily="18" charset="2"/>
              </a:rPr>
              <a:t>-</a:t>
            </a:r>
          </a:p>
        </p:txBody>
      </p:sp>
      <p:sp>
        <p:nvSpPr>
          <p:cNvPr id="42" name="Text Box 41"/>
          <p:cNvSpPr txBox="1">
            <a:spLocks noChangeArrowheads="1"/>
          </p:cNvSpPr>
          <p:nvPr/>
        </p:nvSpPr>
        <p:spPr bwMode="auto">
          <a:xfrm>
            <a:off x="15875" y="1739900"/>
            <a:ext cx="436563" cy="304800"/>
          </a:xfrm>
          <a:prstGeom prst="rect">
            <a:avLst/>
          </a:prstGeom>
          <a:noFill/>
          <a:ln w="9525">
            <a:noFill/>
            <a:miter lim="800000"/>
            <a:headEnd/>
            <a:tailEnd/>
          </a:ln>
          <a:effectLst/>
        </p:spPr>
        <p:txBody>
          <a:bodyPr lIns="91430" tIns="45715" rIns="91430" bIns="45715">
            <a:spAutoFit/>
          </a:bodyPr>
          <a:lstStyle/>
          <a:p>
            <a:r>
              <a:rPr lang="en-US" sz="1400">
                <a:latin typeface="Times New Roman" pitchFamily="18" charset="0"/>
              </a:rPr>
              <a:t>B</a:t>
            </a:r>
            <a:r>
              <a:rPr lang="en-US" sz="1400" baseline="42000">
                <a:latin typeface="Times New Roman" pitchFamily="18" charset="0"/>
              </a:rPr>
              <a:t>0</a:t>
            </a:r>
            <a:r>
              <a:rPr lang="en-US" sz="1400" baseline="-25000">
                <a:latin typeface="Times New Roman" pitchFamily="18" charset="0"/>
              </a:rPr>
              <a:t>d</a:t>
            </a:r>
          </a:p>
        </p:txBody>
      </p:sp>
      <p:sp>
        <p:nvSpPr>
          <p:cNvPr id="43" name="Line 42"/>
          <p:cNvSpPr>
            <a:spLocks noChangeShapeType="1"/>
          </p:cNvSpPr>
          <p:nvPr/>
        </p:nvSpPr>
        <p:spPr bwMode="auto">
          <a:xfrm>
            <a:off x="79375" y="1755775"/>
            <a:ext cx="123825" cy="0"/>
          </a:xfrm>
          <a:prstGeom prst="line">
            <a:avLst/>
          </a:prstGeom>
          <a:noFill/>
          <a:ln w="9525">
            <a:solidFill>
              <a:schemeClr val="tx1"/>
            </a:solidFill>
            <a:round/>
            <a:headEnd/>
            <a:tailEnd/>
          </a:ln>
          <a:effectLst/>
        </p:spPr>
        <p:txBody>
          <a:bodyPr/>
          <a:lstStyle/>
          <a:p>
            <a:endParaRPr lang="fr-FR"/>
          </a:p>
        </p:txBody>
      </p:sp>
      <p:sp>
        <p:nvSpPr>
          <p:cNvPr id="44" name="Line 43"/>
          <p:cNvSpPr>
            <a:spLocks noChangeShapeType="1"/>
          </p:cNvSpPr>
          <p:nvPr/>
        </p:nvSpPr>
        <p:spPr bwMode="auto">
          <a:xfrm>
            <a:off x="768350" y="2217738"/>
            <a:ext cx="2068513" cy="0"/>
          </a:xfrm>
          <a:prstGeom prst="line">
            <a:avLst/>
          </a:prstGeom>
          <a:noFill/>
          <a:ln w="9525">
            <a:solidFill>
              <a:schemeClr val="tx1"/>
            </a:solidFill>
            <a:round/>
            <a:headEnd/>
            <a:tailEnd/>
          </a:ln>
          <a:effectLst/>
        </p:spPr>
        <p:txBody>
          <a:bodyPr/>
          <a:lstStyle/>
          <a:p>
            <a:endParaRPr lang="fr-FR"/>
          </a:p>
        </p:txBody>
      </p:sp>
      <p:sp>
        <p:nvSpPr>
          <p:cNvPr id="45" name="Line 44"/>
          <p:cNvSpPr>
            <a:spLocks noChangeShapeType="1"/>
          </p:cNvSpPr>
          <p:nvPr/>
        </p:nvSpPr>
        <p:spPr bwMode="auto">
          <a:xfrm flipV="1">
            <a:off x="2462213" y="1808163"/>
            <a:ext cx="250825" cy="119062"/>
          </a:xfrm>
          <a:prstGeom prst="line">
            <a:avLst/>
          </a:prstGeom>
          <a:noFill/>
          <a:ln w="9525">
            <a:solidFill>
              <a:schemeClr val="tx1"/>
            </a:solidFill>
            <a:round/>
            <a:headEnd/>
            <a:tailEnd/>
          </a:ln>
          <a:effectLst/>
        </p:spPr>
        <p:txBody>
          <a:bodyPr/>
          <a:lstStyle/>
          <a:p>
            <a:endParaRPr lang="fr-FR"/>
          </a:p>
        </p:txBody>
      </p:sp>
      <p:sp>
        <p:nvSpPr>
          <p:cNvPr id="46" name="Line 45"/>
          <p:cNvSpPr>
            <a:spLocks noChangeShapeType="1"/>
          </p:cNvSpPr>
          <p:nvPr/>
        </p:nvSpPr>
        <p:spPr bwMode="auto">
          <a:xfrm>
            <a:off x="2462213" y="1927225"/>
            <a:ext cx="250825" cy="115888"/>
          </a:xfrm>
          <a:prstGeom prst="line">
            <a:avLst/>
          </a:prstGeom>
          <a:noFill/>
          <a:ln w="9525">
            <a:solidFill>
              <a:schemeClr val="tx1"/>
            </a:solidFill>
            <a:round/>
            <a:headEnd/>
            <a:tailEnd/>
          </a:ln>
          <a:effectLst/>
        </p:spPr>
        <p:txBody>
          <a:bodyPr/>
          <a:lstStyle/>
          <a:p>
            <a:endParaRPr lang="fr-FR"/>
          </a:p>
        </p:txBody>
      </p:sp>
      <p:sp>
        <p:nvSpPr>
          <p:cNvPr id="47" name="Arc 46"/>
          <p:cNvSpPr>
            <a:spLocks/>
          </p:cNvSpPr>
          <p:nvPr/>
        </p:nvSpPr>
        <p:spPr bwMode="auto">
          <a:xfrm flipH="1">
            <a:off x="1457325" y="1341438"/>
            <a:ext cx="617538" cy="350837"/>
          </a:xfrm>
          <a:custGeom>
            <a:avLst/>
            <a:gdLst>
              <a:gd name="G0" fmla="+- 20769 0 0"/>
              <a:gd name="G1" fmla="+- 21600 0 0"/>
              <a:gd name="G2" fmla="+- 21600 0 0"/>
              <a:gd name="T0" fmla="*/ 0 w 41730"/>
              <a:gd name="T1" fmla="*/ 15666 h 21600"/>
              <a:gd name="T2" fmla="*/ 41730 w 41730"/>
              <a:gd name="T3" fmla="*/ 16387 h 21600"/>
              <a:gd name="T4" fmla="*/ 20769 w 41730"/>
              <a:gd name="T5" fmla="*/ 21600 h 21600"/>
            </a:gdLst>
            <a:ahLst/>
            <a:cxnLst>
              <a:cxn ang="0">
                <a:pos x="T0" y="T1"/>
              </a:cxn>
              <a:cxn ang="0">
                <a:pos x="T2" y="T3"/>
              </a:cxn>
              <a:cxn ang="0">
                <a:pos x="T4" y="T5"/>
              </a:cxn>
            </a:cxnLst>
            <a:rect l="0" t="0" r="r" b="b"/>
            <a:pathLst>
              <a:path w="41730" h="21600" fill="none" extrusionOk="0">
                <a:moveTo>
                  <a:pt x="0" y="15666"/>
                </a:moveTo>
                <a:cubicBezTo>
                  <a:pt x="2649" y="6393"/>
                  <a:pt x="11125" y="-1"/>
                  <a:pt x="20769" y="0"/>
                </a:cubicBezTo>
                <a:cubicBezTo>
                  <a:pt x="30690" y="0"/>
                  <a:pt x="39335" y="6758"/>
                  <a:pt x="41730" y="16386"/>
                </a:cubicBezTo>
              </a:path>
              <a:path w="41730" h="21600" stroke="0" extrusionOk="0">
                <a:moveTo>
                  <a:pt x="0" y="15666"/>
                </a:moveTo>
                <a:cubicBezTo>
                  <a:pt x="2649" y="6393"/>
                  <a:pt x="11125" y="-1"/>
                  <a:pt x="20769" y="0"/>
                </a:cubicBezTo>
                <a:cubicBezTo>
                  <a:pt x="30690" y="0"/>
                  <a:pt x="39335" y="6758"/>
                  <a:pt x="41730" y="16386"/>
                </a:cubicBezTo>
                <a:lnTo>
                  <a:pt x="20769" y="21600"/>
                </a:lnTo>
                <a:close/>
              </a:path>
            </a:pathLst>
          </a:custGeom>
          <a:noFill/>
          <a:ln w="28575">
            <a:solidFill>
              <a:schemeClr val="tx1"/>
            </a:solidFill>
            <a:prstDash val="sysDot"/>
            <a:round/>
            <a:headEnd/>
            <a:tailEnd/>
          </a:ln>
          <a:effectLst/>
        </p:spPr>
        <p:txBody>
          <a:bodyPr wrap="none" anchor="ctr"/>
          <a:lstStyle/>
          <a:p>
            <a:endParaRPr lang="fr-FR"/>
          </a:p>
        </p:txBody>
      </p:sp>
      <p:sp>
        <p:nvSpPr>
          <p:cNvPr id="48" name="Text Box 47"/>
          <p:cNvSpPr txBox="1">
            <a:spLocks noChangeArrowheads="1"/>
          </p:cNvSpPr>
          <p:nvPr/>
        </p:nvSpPr>
        <p:spPr bwMode="auto">
          <a:xfrm>
            <a:off x="1695450" y="1565275"/>
            <a:ext cx="241300" cy="336550"/>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t</a:t>
            </a:r>
          </a:p>
        </p:txBody>
      </p:sp>
      <p:sp>
        <p:nvSpPr>
          <p:cNvPr id="49" name="Text Box 48"/>
          <p:cNvSpPr txBox="1">
            <a:spLocks noChangeArrowheads="1"/>
          </p:cNvSpPr>
          <p:nvPr/>
        </p:nvSpPr>
        <p:spPr bwMode="auto">
          <a:xfrm>
            <a:off x="2835275" y="1633538"/>
            <a:ext cx="260350" cy="338137"/>
          </a:xfrm>
          <a:prstGeom prst="rect">
            <a:avLst/>
          </a:prstGeom>
          <a:noFill/>
          <a:ln w="9525">
            <a:noFill/>
            <a:miter lim="800000"/>
            <a:headEnd/>
            <a:tailEnd/>
          </a:ln>
          <a:effectLst/>
        </p:spPr>
        <p:txBody>
          <a:bodyPr lIns="91430" tIns="45715" rIns="91430" bIns="45715">
            <a:spAutoFit/>
          </a:bodyPr>
          <a:lstStyle/>
          <a:p>
            <a:r>
              <a:rPr lang="en-US" sz="1600" i="1">
                <a:latin typeface="Times New Roman" pitchFamily="18" charset="0"/>
              </a:rPr>
              <a:t>s</a:t>
            </a:r>
            <a:endParaRPr lang="en-US" sz="1600">
              <a:latin typeface="Times New Roman" pitchFamily="18" charset="0"/>
            </a:endParaRPr>
          </a:p>
        </p:txBody>
      </p:sp>
      <p:sp>
        <p:nvSpPr>
          <p:cNvPr id="50" name="Text Box 49"/>
          <p:cNvSpPr txBox="1">
            <a:spLocks noChangeArrowheads="1"/>
          </p:cNvSpPr>
          <p:nvPr/>
        </p:nvSpPr>
        <p:spPr bwMode="auto">
          <a:xfrm>
            <a:off x="2873375" y="1916113"/>
            <a:ext cx="257175" cy="336550"/>
          </a:xfrm>
          <a:prstGeom prst="rect">
            <a:avLst/>
          </a:prstGeom>
          <a:noFill/>
          <a:ln w="9525">
            <a:noFill/>
            <a:miter lim="800000"/>
            <a:headEnd/>
            <a:tailEnd/>
          </a:ln>
          <a:effectLst/>
        </p:spPr>
        <p:txBody>
          <a:bodyPr lIns="91430" tIns="45715" rIns="91430" bIns="45715">
            <a:spAutoFit/>
          </a:bodyPr>
          <a:lstStyle/>
          <a:p>
            <a:r>
              <a:rPr lang="en-US" sz="1600" i="1">
                <a:latin typeface="Times New Roman" pitchFamily="18" charset="0"/>
              </a:rPr>
              <a:t>s</a:t>
            </a:r>
            <a:endParaRPr lang="en-US" sz="1600">
              <a:latin typeface="Times New Roman" pitchFamily="18" charset="0"/>
            </a:endParaRPr>
          </a:p>
        </p:txBody>
      </p:sp>
      <p:sp>
        <p:nvSpPr>
          <p:cNvPr id="51" name="Line 50"/>
          <p:cNvSpPr>
            <a:spLocks noChangeShapeType="1"/>
          </p:cNvSpPr>
          <p:nvPr/>
        </p:nvSpPr>
        <p:spPr bwMode="auto">
          <a:xfrm>
            <a:off x="2921000" y="1727200"/>
            <a:ext cx="95250" cy="0"/>
          </a:xfrm>
          <a:prstGeom prst="line">
            <a:avLst/>
          </a:prstGeom>
          <a:noFill/>
          <a:ln w="9525">
            <a:solidFill>
              <a:schemeClr val="tx1"/>
            </a:solidFill>
            <a:round/>
            <a:headEnd/>
            <a:tailEnd/>
          </a:ln>
          <a:effectLst/>
        </p:spPr>
        <p:txBody>
          <a:bodyPr/>
          <a:lstStyle/>
          <a:p>
            <a:endParaRPr lang="fr-FR"/>
          </a:p>
        </p:txBody>
      </p:sp>
      <p:sp>
        <p:nvSpPr>
          <p:cNvPr id="52" name="Text Box 51"/>
          <p:cNvSpPr txBox="1">
            <a:spLocks noChangeArrowheads="1"/>
          </p:cNvSpPr>
          <p:nvPr/>
        </p:nvSpPr>
        <p:spPr bwMode="auto">
          <a:xfrm>
            <a:off x="3200400" y="1503363"/>
            <a:ext cx="290513" cy="336550"/>
          </a:xfrm>
          <a:prstGeom prst="rect">
            <a:avLst/>
          </a:prstGeom>
          <a:noFill/>
          <a:ln w="9525">
            <a:noFill/>
            <a:miter lim="800000"/>
            <a:headEnd/>
            <a:tailEnd/>
          </a:ln>
          <a:effectLst/>
        </p:spPr>
        <p:txBody>
          <a:bodyPr wrap="none" lIns="91430" tIns="45715" rIns="91430" bIns="45715">
            <a:spAutoFit/>
          </a:bodyPr>
          <a:lstStyle/>
          <a:p>
            <a:r>
              <a:rPr lang="fr-FR" sz="1600">
                <a:latin typeface="Symbol" pitchFamily="18" charset="2"/>
              </a:rPr>
              <a:t>f</a:t>
            </a:r>
          </a:p>
        </p:txBody>
      </p:sp>
      <p:sp>
        <p:nvSpPr>
          <p:cNvPr id="53" name="Text Box 52"/>
          <p:cNvSpPr txBox="1">
            <a:spLocks noChangeArrowheads="1"/>
          </p:cNvSpPr>
          <p:nvPr/>
        </p:nvSpPr>
        <p:spPr bwMode="auto">
          <a:xfrm>
            <a:off x="3235325" y="2057400"/>
            <a:ext cx="400050" cy="338138"/>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K</a:t>
            </a:r>
            <a:r>
              <a:rPr lang="fr-FR" sz="1600" baseline="30000">
                <a:latin typeface="Times New Roman" pitchFamily="18" charset="0"/>
              </a:rPr>
              <a:t>0</a:t>
            </a:r>
          </a:p>
        </p:txBody>
      </p:sp>
      <p:sp>
        <p:nvSpPr>
          <p:cNvPr id="54" name="Line 53"/>
          <p:cNvSpPr>
            <a:spLocks noChangeShapeType="1"/>
          </p:cNvSpPr>
          <p:nvPr/>
        </p:nvSpPr>
        <p:spPr bwMode="auto">
          <a:xfrm>
            <a:off x="574675" y="3317875"/>
            <a:ext cx="2438400" cy="0"/>
          </a:xfrm>
          <a:prstGeom prst="line">
            <a:avLst/>
          </a:prstGeom>
          <a:noFill/>
          <a:ln w="9525">
            <a:solidFill>
              <a:schemeClr val="tx1"/>
            </a:solidFill>
            <a:round/>
            <a:headEnd/>
            <a:tailEnd/>
          </a:ln>
          <a:effectLst/>
        </p:spPr>
        <p:txBody>
          <a:bodyPr/>
          <a:lstStyle/>
          <a:p>
            <a:endParaRPr lang="fr-FR"/>
          </a:p>
        </p:txBody>
      </p:sp>
      <p:sp>
        <p:nvSpPr>
          <p:cNvPr id="55" name="Arc 54"/>
          <p:cNvSpPr>
            <a:spLocks/>
          </p:cNvSpPr>
          <p:nvPr/>
        </p:nvSpPr>
        <p:spPr bwMode="auto">
          <a:xfrm flipH="1">
            <a:off x="1336675" y="3006725"/>
            <a:ext cx="990600" cy="438150"/>
          </a:xfrm>
          <a:custGeom>
            <a:avLst/>
            <a:gdLst>
              <a:gd name="G0" fmla="+- 20769 0 0"/>
              <a:gd name="G1" fmla="+- 21600 0 0"/>
              <a:gd name="G2" fmla="+- 21600 0 0"/>
              <a:gd name="T0" fmla="*/ 0 w 41730"/>
              <a:gd name="T1" fmla="*/ 15666 h 21600"/>
              <a:gd name="T2" fmla="*/ 41730 w 41730"/>
              <a:gd name="T3" fmla="*/ 16387 h 21600"/>
              <a:gd name="T4" fmla="*/ 20769 w 41730"/>
              <a:gd name="T5" fmla="*/ 21600 h 21600"/>
            </a:gdLst>
            <a:ahLst/>
            <a:cxnLst>
              <a:cxn ang="0">
                <a:pos x="T0" y="T1"/>
              </a:cxn>
              <a:cxn ang="0">
                <a:pos x="T2" y="T3"/>
              </a:cxn>
              <a:cxn ang="0">
                <a:pos x="T4" y="T5"/>
              </a:cxn>
            </a:cxnLst>
            <a:rect l="0" t="0" r="r" b="b"/>
            <a:pathLst>
              <a:path w="41730" h="21600" fill="none" extrusionOk="0">
                <a:moveTo>
                  <a:pt x="0" y="15666"/>
                </a:moveTo>
                <a:cubicBezTo>
                  <a:pt x="2649" y="6393"/>
                  <a:pt x="11125" y="-1"/>
                  <a:pt x="20769" y="0"/>
                </a:cubicBezTo>
                <a:cubicBezTo>
                  <a:pt x="30690" y="0"/>
                  <a:pt x="39335" y="6758"/>
                  <a:pt x="41730" y="16386"/>
                </a:cubicBezTo>
              </a:path>
              <a:path w="41730" h="21600" stroke="0" extrusionOk="0">
                <a:moveTo>
                  <a:pt x="0" y="15666"/>
                </a:moveTo>
                <a:cubicBezTo>
                  <a:pt x="2649" y="6393"/>
                  <a:pt x="11125" y="-1"/>
                  <a:pt x="20769" y="0"/>
                </a:cubicBezTo>
                <a:cubicBezTo>
                  <a:pt x="30690" y="0"/>
                  <a:pt x="39335" y="6758"/>
                  <a:pt x="41730" y="16386"/>
                </a:cubicBezTo>
                <a:lnTo>
                  <a:pt x="20769" y="21600"/>
                </a:lnTo>
                <a:close/>
              </a:path>
            </a:pathLst>
          </a:custGeom>
          <a:noFill/>
          <a:ln w="28575">
            <a:solidFill>
              <a:schemeClr val="tx1"/>
            </a:solidFill>
            <a:prstDash val="sysDot"/>
            <a:round/>
            <a:headEnd/>
            <a:tailEnd/>
          </a:ln>
          <a:effectLst/>
        </p:spPr>
        <p:txBody>
          <a:bodyPr wrap="none" anchor="ctr"/>
          <a:lstStyle/>
          <a:p>
            <a:endParaRPr lang="fr-FR"/>
          </a:p>
        </p:txBody>
      </p:sp>
      <p:sp>
        <p:nvSpPr>
          <p:cNvPr id="56" name="Text Box 55"/>
          <p:cNvSpPr txBox="1">
            <a:spLocks noChangeArrowheads="1"/>
          </p:cNvSpPr>
          <p:nvPr/>
        </p:nvSpPr>
        <p:spPr bwMode="auto">
          <a:xfrm>
            <a:off x="1736725" y="2600325"/>
            <a:ext cx="285750" cy="336550"/>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g</a:t>
            </a:r>
          </a:p>
        </p:txBody>
      </p:sp>
      <p:sp>
        <p:nvSpPr>
          <p:cNvPr id="57" name="Text Box 56"/>
          <p:cNvSpPr txBox="1">
            <a:spLocks noChangeArrowheads="1"/>
          </p:cNvSpPr>
          <p:nvPr/>
        </p:nvSpPr>
        <p:spPr bwMode="auto">
          <a:xfrm>
            <a:off x="2784475" y="3114675"/>
            <a:ext cx="263525" cy="336550"/>
          </a:xfrm>
          <a:prstGeom prst="rect">
            <a:avLst/>
          </a:prstGeom>
          <a:solidFill>
            <a:schemeClr val="bg1"/>
          </a:solidFill>
          <a:ln w="9525">
            <a:noFill/>
            <a:miter lim="800000"/>
            <a:headEnd/>
            <a:tailEnd/>
          </a:ln>
          <a:effectLst/>
        </p:spPr>
        <p:txBody>
          <a:bodyPr wrap="none" lIns="91430" tIns="45715" rIns="91430" bIns="45715">
            <a:spAutoFit/>
          </a:bodyPr>
          <a:lstStyle/>
          <a:p>
            <a:r>
              <a:rPr lang="fr-FR" sz="1600">
                <a:latin typeface="Times New Roman" pitchFamily="18" charset="0"/>
              </a:rPr>
              <a:t>s</a:t>
            </a:r>
          </a:p>
        </p:txBody>
      </p:sp>
      <p:sp>
        <p:nvSpPr>
          <p:cNvPr id="58" name="Text Box 57"/>
          <p:cNvSpPr txBox="1">
            <a:spLocks noChangeArrowheads="1"/>
          </p:cNvSpPr>
          <p:nvPr/>
        </p:nvSpPr>
        <p:spPr bwMode="auto">
          <a:xfrm>
            <a:off x="593725" y="3133725"/>
            <a:ext cx="285750" cy="336550"/>
          </a:xfrm>
          <a:prstGeom prst="rect">
            <a:avLst/>
          </a:prstGeom>
          <a:solidFill>
            <a:schemeClr val="bg1"/>
          </a:solidFill>
          <a:ln w="9525">
            <a:noFill/>
            <a:miter lim="800000"/>
            <a:headEnd/>
            <a:tailEnd/>
          </a:ln>
          <a:effectLst/>
        </p:spPr>
        <p:txBody>
          <a:bodyPr wrap="none" lIns="91430" tIns="45715" rIns="91430" bIns="45715">
            <a:spAutoFit/>
          </a:bodyPr>
          <a:lstStyle/>
          <a:p>
            <a:r>
              <a:rPr lang="fr-FR" sz="1600">
                <a:latin typeface="Times New Roman" pitchFamily="18" charset="0"/>
              </a:rPr>
              <a:t>b</a:t>
            </a:r>
          </a:p>
        </p:txBody>
      </p:sp>
      <p:sp>
        <p:nvSpPr>
          <p:cNvPr id="59" name="Text Box 58"/>
          <p:cNvSpPr txBox="1">
            <a:spLocks noChangeArrowheads="1"/>
          </p:cNvSpPr>
          <p:nvPr/>
        </p:nvSpPr>
        <p:spPr bwMode="auto">
          <a:xfrm>
            <a:off x="1431925" y="3146425"/>
            <a:ext cx="285750" cy="336550"/>
          </a:xfrm>
          <a:prstGeom prst="rect">
            <a:avLst/>
          </a:prstGeom>
          <a:solidFill>
            <a:schemeClr val="bg1"/>
          </a:solidFill>
          <a:ln w="9525">
            <a:noFill/>
            <a:miter lim="800000"/>
            <a:headEnd/>
            <a:tailEnd/>
          </a:ln>
          <a:effectLst/>
        </p:spPr>
        <p:txBody>
          <a:bodyPr wrap="none" lIns="91430" tIns="45715" rIns="91430" bIns="45715">
            <a:spAutoFit/>
          </a:bodyPr>
          <a:lstStyle/>
          <a:p>
            <a:r>
              <a:rPr lang="fr-FR" sz="1600">
                <a:latin typeface="Times New Roman" pitchFamily="18" charset="0"/>
              </a:rPr>
              <a:t>b</a:t>
            </a:r>
          </a:p>
        </p:txBody>
      </p:sp>
      <p:sp>
        <p:nvSpPr>
          <p:cNvPr id="60" name="Text Box 59"/>
          <p:cNvSpPr txBox="1">
            <a:spLocks noChangeArrowheads="1"/>
          </p:cNvSpPr>
          <p:nvPr/>
        </p:nvSpPr>
        <p:spPr bwMode="auto">
          <a:xfrm>
            <a:off x="1984375" y="3140075"/>
            <a:ext cx="263525" cy="336550"/>
          </a:xfrm>
          <a:prstGeom prst="rect">
            <a:avLst/>
          </a:prstGeom>
          <a:solidFill>
            <a:schemeClr val="bg1"/>
          </a:solidFill>
          <a:ln w="9525">
            <a:noFill/>
            <a:miter lim="800000"/>
            <a:headEnd/>
            <a:tailEnd/>
          </a:ln>
          <a:effectLst/>
        </p:spPr>
        <p:txBody>
          <a:bodyPr wrap="none" lIns="91430" tIns="45715" rIns="91430" bIns="45715">
            <a:spAutoFit/>
          </a:bodyPr>
          <a:lstStyle/>
          <a:p>
            <a:r>
              <a:rPr lang="fr-FR" sz="1600">
                <a:latin typeface="Times New Roman" pitchFamily="18" charset="0"/>
              </a:rPr>
              <a:t>s</a:t>
            </a:r>
          </a:p>
        </p:txBody>
      </p:sp>
      <p:sp>
        <p:nvSpPr>
          <p:cNvPr id="61" name="Text Box 60"/>
          <p:cNvSpPr txBox="1">
            <a:spLocks noChangeArrowheads="1"/>
          </p:cNvSpPr>
          <p:nvPr/>
        </p:nvSpPr>
        <p:spPr bwMode="auto">
          <a:xfrm>
            <a:off x="1722438" y="2492375"/>
            <a:ext cx="293687" cy="336550"/>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a:t>
            </a:r>
          </a:p>
        </p:txBody>
      </p:sp>
      <p:sp>
        <p:nvSpPr>
          <p:cNvPr id="62" name="Text Box 61"/>
          <p:cNvSpPr txBox="1">
            <a:spLocks noChangeArrowheads="1"/>
          </p:cNvSpPr>
          <p:nvPr/>
        </p:nvSpPr>
        <p:spPr bwMode="auto">
          <a:xfrm>
            <a:off x="1400175" y="3013075"/>
            <a:ext cx="293688" cy="336550"/>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a:t>
            </a:r>
          </a:p>
        </p:txBody>
      </p:sp>
      <p:sp>
        <p:nvSpPr>
          <p:cNvPr id="63" name="Text Box 62"/>
          <p:cNvSpPr txBox="1">
            <a:spLocks noChangeArrowheads="1"/>
          </p:cNvSpPr>
          <p:nvPr/>
        </p:nvSpPr>
        <p:spPr bwMode="auto">
          <a:xfrm>
            <a:off x="1957388" y="3000375"/>
            <a:ext cx="293687" cy="336550"/>
          </a:xfrm>
          <a:prstGeom prst="rect">
            <a:avLst/>
          </a:prstGeom>
          <a:noFill/>
          <a:ln w="9525">
            <a:noFill/>
            <a:miter lim="800000"/>
            <a:headEnd/>
            <a:tailEnd/>
          </a:ln>
          <a:effectLst/>
        </p:spPr>
        <p:txBody>
          <a:bodyPr wrap="none" lIns="91430" tIns="45715" rIns="91430" bIns="45715">
            <a:spAutoFit/>
          </a:bodyPr>
          <a:lstStyle/>
          <a:p>
            <a:r>
              <a:rPr lang="fr-FR" sz="1600">
                <a:latin typeface="Times New Roman" pitchFamily="18" charset="0"/>
              </a:rPr>
              <a:t>~</a:t>
            </a:r>
          </a:p>
        </p:txBody>
      </p:sp>
      <p:sp>
        <p:nvSpPr>
          <p:cNvPr id="64" name="Oval 63"/>
          <p:cNvSpPr>
            <a:spLocks noChangeArrowheads="1"/>
          </p:cNvSpPr>
          <p:nvPr/>
        </p:nvSpPr>
        <p:spPr bwMode="auto">
          <a:xfrm>
            <a:off x="1743075" y="3241675"/>
            <a:ext cx="152400" cy="152400"/>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65" name="Line 64"/>
          <p:cNvSpPr>
            <a:spLocks noChangeShapeType="1"/>
          </p:cNvSpPr>
          <p:nvPr/>
        </p:nvSpPr>
        <p:spPr bwMode="auto">
          <a:xfrm flipV="1">
            <a:off x="1768475" y="3241675"/>
            <a:ext cx="127000" cy="152400"/>
          </a:xfrm>
          <a:prstGeom prst="line">
            <a:avLst/>
          </a:prstGeom>
          <a:noFill/>
          <a:ln w="9525">
            <a:solidFill>
              <a:schemeClr val="tx1"/>
            </a:solidFill>
            <a:round/>
            <a:headEnd/>
            <a:tailEnd/>
          </a:ln>
          <a:effectLst/>
        </p:spPr>
        <p:txBody>
          <a:bodyPr/>
          <a:lstStyle/>
          <a:p>
            <a:endParaRPr lang="fr-FR"/>
          </a:p>
        </p:txBody>
      </p:sp>
      <p:sp>
        <p:nvSpPr>
          <p:cNvPr id="66" name="Line 65"/>
          <p:cNvSpPr>
            <a:spLocks noChangeShapeType="1"/>
          </p:cNvSpPr>
          <p:nvPr/>
        </p:nvSpPr>
        <p:spPr bwMode="auto">
          <a:xfrm rot="5400000" flipV="1">
            <a:off x="1755775" y="3241675"/>
            <a:ext cx="127000" cy="152400"/>
          </a:xfrm>
          <a:prstGeom prst="line">
            <a:avLst/>
          </a:prstGeom>
          <a:noFill/>
          <a:ln w="9525">
            <a:solidFill>
              <a:schemeClr val="tx1"/>
            </a:solidFill>
            <a:round/>
            <a:headEnd/>
            <a:tailEnd/>
          </a:ln>
          <a:effectLst/>
        </p:spPr>
        <p:txBody>
          <a:bodyPr/>
          <a:lstStyle/>
          <a:p>
            <a:endParaRPr lang="fr-FR"/>
          </a:p>
        </p:txBody>
      </p:sp>
      <p:sp>
        <p:nvSpPr>
          <p:cNvPr id="67" name="Rectangle 66"/>
          <p:cNvSpPr>
            <a:spLocks noChangeArrowheads="1"/>
          </p:cNvSpPr>
          <p:nvPr/>
        </p:nvSpPr>
        <p:spPr bwMode="auto">
          <a:xfrm>
            <a:off x="457200" y="2543175"/>
            <a:ext cx="2819400" cy="1219200"/>
          </a:xfrm>
          <a:prstGeom prst="rect">
            <a:avLst/>
          </a:prstGeom>
          <a:noFill/>
          <a:ln w="38100">
            <a:solidFill>
              <a:srgbClr val="FF0000"/>
            </a:solidFill>
            <a:miter lim="800000"/>
            <a:headEnd/>
            <a:tailEnd/>
          </a:ln>
          <a:effectLst/>
        </p:spPr>
        <p:txBody>
          <a:bodyPr wrap="none" anchor="ctr"/>
          <a:lstStyle/>
          <a:p>
            <a:endParaRPr lang="fr-FR"/>
          </a:p>
        </p:txBody>
      </p:sp>
      <p:graphicFrame>
        <p:nvGraphicFramePr>
          <p:cNvPr id="68" name="Object 67"/>
          <p:cNvGraphicFramePr>
            <a:graphicFrameLocks noChangeAspect="1"/>
          </p:cNvGraphicFramePr>
          <p:nvPr/>
        </p:nvGraphicFramePr>
        <p:xfrm>
          <a:off x="1460500" y="3452813"/>
          <a:ext cx="685800" cy="334962"/>
        </p:xfrm>
        <a:graphic>
          <a:graphicData uri="http://schemas.openxmlformats.org/presentationml/2006/ole">
            <p:oleObj spid="_x0000_s44035" name="Equation" r:id="rId8" imgW="495000" imgH="241200" progId="Equation.DSMT4">
              <p:embed/>
            </p:oleObj>
          </a:graphicData>
        </a:graphic>
      </p:graphicFrame>
      <p:pic>
        <p:nvPicPr>
          <p:cNvPr id="69" name="Picture 68"/>
          <p:cNvPicPr>
            <a:picLocks noChangeAspect="1" noChangeArrowheads="1"/>
          </p:cNvPicPr>
          <p:nvPr/>
        </p:nvPicPr>
        <p:blipFill>
          <a:blip r:embed="rId9" cstate="print"/>
          <a:srcRect l="16579" t="33250" r="66133" b="64413"/>
          <a:stretch>
            <a:fillRect/>
          </a:stretch>
        </p:blipFill>
        <p:spPr bwMode="auto">
          <a:xfrm>
            <a:off x="95250" y="4625975"/>
            <a:ext cx="1295400" cy="247650"/>
          </a:xfrm>
          <a:prstGeom prst="rect">
            <a:avLst/>
          </a:prstGeom>
          <a:noFill/>
          <a:ln w="9525">
            <a:noFill/>
            <a:miter lim="800000"/>
            <a:headEnd/>
            <a:tailEnd/>
          </a:ln>
          <a:effectLst/>
        </p:spPr>
      </p:pic>
      <p:pic>
        <p:nvPicPr>
          <p:cNvPr id="70" name="Picture 69"/>
          <p:cNvPicPr>
            <a:picLocks noChangeAspect="1" noChangeArrowheads="1"/>
          </p:cNvPicPr>
          <p:nvPr/>
        </p:nvPicPr>
        <p:blipFill>
          <a:blip r:embed="rId9" cstate="print"/>
          <a:srcRect l="46368" t="48190" r="17105" b="37888"/>
          <a:stretch>
            <a:fillRect/>
          </a:stretch>
        </p:blipFill>
        <p:spPr bwMode="auto">
          <a:xfrm>
            <a:off x="1463675" y="4945063"/>
            <a:ext cx="2736850" cy="1476375"/>
          </a:xfrm>
          <a:prstGeom prst="rect">
            <a:avLst/>
          </a:prstGeom>
          <a:noFill/>
          <a:ln w="9525">
            <a:noFill/>
            <a:miter lim="800000"/>
            <a:headEnd/>
            <a:tailEnd/>
          </a:ln>
          <a:effectLst/>
        </p:spPr>
      </p:pic>
      <p:sp>
        <p:nvSpPr>
          <p:cNvPr id="71" name="Rectangle 70"/>
          <p:cNvSpPr>
            <a:spLocks noChangeArrowheads="1"/>
          </p:cNvSpPr>
          <p:nvPr/>
        </p:nvSpPr>
        <p:spPr bwMode="auto">
          <a:xfrm>
            <a:off x="34925" y="4008438"/>
            <a:ext cx="4681538" cy="2805112"/>
          </a:xfrm>
          <a:prstGeom prst="rect">
            <a:avLst/>
          </a:prstGeom>
          <a:noFill/>
          <a:ln w="57150">
            <a:solidFill>
              <a:schemeClr val="folHlink"/>
            </a:solidFill>
            <a:miter lim="800000"/>
            <a:headEnd/>
            <a:tailEnd/>
          </a:ln>
          <a:effectLst/>
        </p:spPr>
        <p:txBody>
          <a:bodyPr wrap="none" anchor="ctr"/>
          <a:lstStyle/>
          <a:p>
            <a:endParaRPr lang="fr-FR"/>
          </a:p>
        </p:txBody>
      </p:sp>
      <p:sp>
        <p:nvSpPr>
          <p:cNvPr id="72" name="Rectangle 71"/>
          <p:cNvSpPr>
            <a:spLocks noChangeArrowheads="1"/>
          </p:cNvSpPr>
          <p:nvPr/>
        </p:nvSpPr>
        <p:spPr bwMode="auto">
          <a:xfrm>
            <a:off x="3443288" y="4665663"/>
            <a:ext cx="1225550" cy="160337"/>
          </a:xfrm>
          <a:prstGeom prst="rect">
            <a:avLst/>
          </a:prstGeom>
          <a:solidFill>
            <a:schemeClr val="bg1"/>
          </a:solidFill>
          <a:ln w="9525">
            <a:solidFill>
              <a:schemeClr val="bg1"/>
            </a:solidFill>
            <a:miter lim="800000"/>
            <a:headEnd/>
            <a:tailEnd/>
          </a:ln>
          <a:effectLst/>
        </p:spPr>
        <p:txBody>
          <a:bodyPr wrap="none" anchor="ctr"/>
          <a:lstStyle/>
          <a:p>
            <a:endParaRPr lang="fr-FR"/>
          </a:p>
        </p:txBody>
      </p:sp>
      <p:pic>
        <p:nvPicPr>
          <p:cNvPr id="73" name="Picture 72"/>
          <p:cNvPicPr>
            <a:picLocks noChangeAspect="1" noChangeArrowheads="1"/>
          </p:cNvPicPr>
          <p:nvPr/>
        </p:nvPicPr>
        <p:blipFill>
          <a:blip r:embed="rId9" cstate="print"/>
          <a:srcRect l="16579" t="48190" r="69968" b="37888"/>
          <a:stretch>
            <a:fillRect/>
          </a:stretch>
        </p:blipFill>
        <p:spPr bwMode="auto">
          <a:xfrm>
            <a:off x="311150" y="4945063"/>
            <a:ext cx="1008063" cy="1476375"/>
          </a:xfrm>
          <a:prstGeom prst="rect">
            <a:avLst/>
          </a:prstGeom>
          <a:noFill/>
          <a:ln w="9525">
            <a:noFill/>
            <a:miter lim="800000"/>
            <a:headEnd/>
            <a:tailEnd/>
          </a:ln>
          <a:effectLst/>
        </p:spPr>
      </p:pic>
      <p:pic>
        <p:nvPicPr>
          <p:cNvPr id="74" name="Picture 73"/>
          <p:cNvPicPr>
            <a:picLocks noChangeAspect="1" noChangeArrowheads="1"/>
          </p:cNvPicPr>
          <p:nvPr/>
        </p:nvPicPr>
        <p:blipFill>
          <a:blip r:embed="rId9" cstate="print"/>
          <a:srcRect l="43486" t="33250" r="17105" b="64040"/>
          <a:stretch>
            <a:fillRect/>
          </a:stretch>
        </p:blipFill>
        <p:spPr bwMode="auto">
          <a:xfrm>
            <a:off x="1382713" y="4624388"/>
            <a:ext cx="2952750" cy="287337"/>
          </a:xfrm>
          <a:prstGeom prst="rect">
            <a:avLst/>
          </a:prstGeom>
          <a:noFill/>
          <a:ln w="9525">
            <a:noFill/>
            <a:miter lim="800000"/>
            <a:headEnd/>
            <a:tailEnd/>
          </a:ln>
          <a:effectLst/>
        </p:spPr>
      </p:pic>
      <p:sp>
        <p:nvSpPr>
          <p:cNvPr id="75" name="Rectangle 74"/>
          <p:cNvSpPr>
            <a:spLocks noChangeArrowheads="1"/>
          </p:cNvSpPr>
          <p:nvPr/>
        </p:nvSpPr>
        <p:spPr bwMode="auto">
          <a:xfrm>
            <a:off x="2974975" y="4649788"/>
            <a:ext cx="1296988" cy="215900"/>
          </a:xfrm>
          <a:prstGeom prst="rect">
            <a:avLst/>
          </a:prstGeom>
          <a:solidFill>
            <a:schemeClr val="bg1"/>
          </a:solidFill>
          <a:ln w="9525">
            <a:solidFill>
              <a:schemeClr val="bg1"/>
            </a:solidFill>
            <a:miter lim="800000"/>
            <a:headEnd/>
            <a:tailEnd/>
          </a:ln>
          <a:effectLst/>
        </p:spPr>
        <p:txBody>
          <a:bodyPr wrap="none" anchor="ctr"/>
          <a:lstStyle/>
          <a:p>
            <a:endParaRPr lang="fr-FR"/>
          </a:p>
        </p:txBody>
      </p:sp>
      <p:sp>
        <p:nvSpPr>
          <p:cNvPr id="76" name="Text Box 75"/>
          <p:cNvSpPr txBox="1">
            <a:spLocks noChangeArrowheads="1"/>
          </p:cNvSpPr>
          <p:nvPr/>
        </p:nvSpPr>
        <p:spPr bwMode="auto">
          <a:xfrm>
            <a:off x="3119438" y="4618038"/>
            <a:ext cx="725487" cy="274637"/>
          </a:xfrm>
          <a:prstGeom prst="rect">
            <a:avLst/>
          </a:prstGeom>
          <a:noFill/>
          <a:ln w="9525">
            <a:noFill/>
            <a:miter lim="800000"/>
            <a:headEnd/>
            <a:tailEnd/>
          </a:ln>
          <a:effectLst/>
        </p:spPr>
        <p:txBody>
          <a:bodyPr wrap="none">
            <a:spAutoFit/>
          </a:bodyPr>
          <a:lstStyle/>
          <a:p>
            <a:r>
              <a:rPr lang="en-US" sz="1200" b="1"/>
              <a:t>SuperB</a:t>
            </a:r>
            <a:endParaRPr lang="fr-FR" sz="1200" b="1"/>
          </a:p>
        </p:txBody>
      </p:sp>
      <p:sp>
        <p:nvSpPr>
          <p:cNvPr id="77" name="Text Box 76"/>
          <p:cNvSpPr txBox="1">
            <a:spLocks noChangeArrowheads="1"/>
          </p:cNvSpPr>
          <p:nvPr/>
        </p:nvSpPr>
        <p:spPr bwMode="auto">
          <a:xfrm>
            <a:off x="412750" y="6496050"/>
            <a:ext cx="1338263" cy="244475"/>
          </a:xfrm>
          <a:prstGeom prst="rect">
            <a:avLst/>
          </a:prstGeom>
          <a:noFill/>
          <a:ln w="9525">
            <a:noFill/>
            <a:miter lim="800000"/>
            <a:headEnd/>
            <a:tailEnd/>
          </a:ln>
          <a:effectLst/>
        </p:spPr>
        <p:txBody>
          <a:bodyPr wrap="none">
            <a:spAutoFit/>
          </a:bodyPr>
          <a:lstStyle/>
          <a:p>
            <a:r>
              <a:rPr lang="en-US" sz="1000" i="1"/>
              <a:t>(*) theoretical limited</a:t>
            </a:r>
            <a:endParaRPr lang="fr-FR" sz="1000" i="1"/>
          </a:p>
        </p:txBody>
      </p:sp>
      <p:sp>
        <p:nvSpPr>
          <p:cNvPr id="78" name="Rectangle 77"/>
          <p:cNvSpPr>
            <a:spLocks noChangeArrowheads="1"/>
          </p:cNvSpPr>
          <p:nvPr/>
        </p:nvSpPr>
        <p:spPr bwMode="auto">
          <a:xfrm>
            <a:off x="100013" y="120650"/>
            <a:ext cx="3829050" cy="728663"/>
          </a:xfrm>
          <a:prstGeom prst="rect">
            <a:avLst/>
          </a:prstGeom>
          <a:solidFill>
            <a:srgbClr val="FF6600"/>
          </a:solidFill>
          <a:ln w="57150">
            <a:solidFill>
              <a:schemeClr val="tx1"/>
            </a:solidFill>
            <a:miter lim="800000"/>
            <a:headEnd/>
            <a:tailEnd/>
          </a:ln>
          <a:effectLst/>
        </p:spPr>
        <p:txBody>
          <a:bodyPr wrap="none">
            <a:spAutoFit/>
          </a:bodyPr>
          <a:lstStyle/>
          <a:p>
            <a:pPr algn="ctr"/>
            <a:r>
              <a:rPr lang="en-GB">
                <a:latin typeface="Times New Roman" pitchFamily="18" charset="0"/>
              </a:rPr>
              <a:t>Another example of sensitivity to NP : </a:t>
            </a:r>
          </a:p>
          <a:p>
            <a:pPr algn="ctr"/>
            <a:r>
              <a:rPr lang="en-GB" sz="2000" b="1">
                <a:latin typeface="Times New Roman" pitchFamily="18" charset="0"/>
              </a:rPr>
              <a:t>sin2</a:t>
            </a:r>
            <a:r>
              <a:rPr lang="en-GB" sz="2000" b="1">
                <a:latin typeface="Symbol" pitchFamily="18" charset="2"/>
              </a:rPr>
              <a:t>b</a:t>
            </a:r>
            <a:r>
              <a:rPr lang="en-GB" sz="2000" b="1">
                <a:latin typeface="Times New Roman" pitchFamily="18" charset="0"/>
              </a:rPr>
              <a:t> from “s Penguins”…</a:t>
            </a:r>
            <a:endParaRPr lang="fr-FR" sz="2000" b="1">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D8FB97-1701-493A-B5A7-BF5F0271FBF6}" type="slidenum">
              <a:rPr lang="en-US" smtClean="0"/>
              <a:pPr>
                <a:defRPr/>
              </a:pPr>
              <a:t>38</a:t>
            </a:fld>
            <a:endParaRPr lang="en-US"/>
          </a:p>
        </p:txBody>
      </p:sp>
      <p:graphicFrame>
        <p:nvGraphicFramePr>
          <p:cNvPr id="5" name="Group 4"/>
          <p:cNvGraphicFramePr>
            <a:graphicFrameLocks noGrp="1"/>
          </p:cNvGraphicFramePr>
          <p:nvPr/>
        </p:nvGraphicFramePr>
        <p:xfrm>
          <a:off x="-36512" y="981471"/>
          <a:ext cx="9072563" cy="5333243"/>
        </p:xfrm>
        <a:graphic>
          <a:graphicData uri="http://schemas.openxmlformats.org/drawingml/2006/table">
            <a:tbl>
              <a:tblPr/>
              <a:tblGrid>
                <a:gridCol w="1584325"/>
                <a:gridCol w="1439863"/>
                <a:gridCol w="1368425"/>
                <a:gridCol w="1512887"/>
                <a:gridCol w="1511300"/>
                <a:gridCol w="1655763"/>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Hadronic matrix element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Lattice error in 2006</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CC0000"/>
                          </a:solidFill>
                          <a:effectLst/>
                          <a:latin typeface="Comic Sans MS" pitchFamily="66" charset="0"/>
                        </a:rPr>
                        <a:t>Lattice error in 2009</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 6 TFlop Year</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60 TFlop Year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Comic Sans MS" pitchFamily="66" charset="0"/>
                        </a:rPr>
                        <a:t>1-10 PFlop Year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0.9%</a:t>
                      </a:r>
                      <a:endParaRPr kumimoji="0" lang="en-US" sz="18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0.5%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0.7%</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sym typeface="Symbol" pitchFamily="18" charset="2"/>
                        </a:rPr>
                        <a:t> </a:t>
                      </a:r>
                      <a:r>
                        <a:rPr kumimoji="0" lang="en-US" sz="2400" b="1" i="0" u="none" strike="noStrike" cap="none" normalizeH="0" baseline="0" smtClean="0">
                          <a:ln>
                            <a:noFill/>
                          </a:ln>
                          <a:solidFill>
                            <a:srgbClr val="FF0000"/>
                          </a:solidFill>
                          <a:effectLst/>
                          <a:latin typeface="Times New Roman" pitchFamily="18" charset="0"/>
                        </a:rPr>
                        <a:t>0.1%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a:t>
                      </a:r>
                      <a:r>
                        <a:rPr kumimoji="0" lang="en-US" sz="2400" b="0" i="0" u="none" strike="noStrike" cap="none" normalizeH="0" baseline="-25000" smtClean="0">
                          <a:ln>
                            <a:noFill/>
                          </a:ln>
                          <a:solidFill>
                            <a:schemeClr val="tx1"/>
                          </a:solidFill>
                          <a:effectLst/>
                          <a:latin typeface="Times New Roman" pitchFamily="18" charset="0"/>
                        </a:rPr>
                        <a:t>B</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14%</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3.5 - 4.5%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2.5 - 4.0%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 – 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13%</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4 - 5%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3 - 4%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1 – 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ξ</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1.5 - 2 %</a:t>
                      </a:r>
                      <a:endParaRPr kumimoji="0" lang="en-US" sz="1800" b="0" i="0" u="none" strike="noStrike" cap="none" normalizeH="0" baseline="0" smtClean="0">
                        <a:ln>
                          <a:noFill/>
                        </a:ln>
                        <a:solidFill>
                          <a:schemeClr val="tx1"/>
                        </a:solidFill>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0.5 – 0.8 %</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sym typeface="Euclid Math One" pitchFamily="18" charset="2"/>
                        </a:rPr>
                        <a:t> </a:t>
                      </a:r>
                      <a:r>
                        <a:rPr kumimoji="0" lang="en-US" sz="2400" b="0" i="0" u="none" strike="noStrike" cap="none" normalizeH="0" baseline="-25000" smtClean="0">
                          <a:ln>
                            <a:noFill/>
                          </a:ln>
                          <a:solidFill>
                            <a:schemeClr val="tx1"/>
                          </a:solidFill>
                          <a:effectLst/>
                          <a:latin typeface="Times New Roman" pitchFamily="18" charset="0"/>
                        </a:rPr>
                        <a:t>B </a:t>
                      </a:r>
                      <a:r>
                        <a:rPr kumimoji="0" lang="en-US" sz="2400" b="0" i="0" u="none" strike="noStrike" cap="none" normalizeH="0" baseline="-25000" smtClean="0">
                          <a:ln>
                            <a:noFill/>
                          </a:ln>
                          <a:solidFill>
                            <a:schemeClr val="tx1"/>
                          </a:solidFill>
                          <a:effectLst/>
                          <a:latin typeface="Times New Roman" pitchFamily="18" charset="0"/>
                          <a:cs typeface="Times New Roman" pitchFamily="18" charset="0"/>
                        </a:rPr>
                        <a:t>→ </a:t>
                      </a:r>
                      <a:r>
                        <a:rPr kumimoji="0" lang="it-IT" sz="2400" b="0" i="0" u="none" strike="noStrike" cap="none" normalizeH="0" baseline="-25000" smtClean="0">
                          <a:ln>
                            <a:noFill/>
                          </a:ln>
                          <a:solidFill>
                            <a:schemeClr val="tx1"/>
                          </a:solidFill>
                          <a:effectLst/>
                          <a:latin typeface="Times New Roman" pitchFamily="18" charset="0"/>
                          <a:cs typeface="Times New Roman" pitchFamily="18" charset="0"/>
                        </a:rPr>
                        <a:t>D/D*l</a:t>
                      </a:r>
                      <a:r>
                        <a:rPr kumimoji="0" lang="el-GR" sz="2400" b="0" i="0" u="none" strike="noStrike" cap="none" normalizeH="0" baseline="-25000" smtClean="0">
                          <a:ln>
                            <a:noFill/>
                          </a:ln>
                          <a:solidFill>
                            <a:schemeClr val="tx1"/>
                          </a:solidFill>
                          <a:effectLst/>
                          <a:latin typeface="Times New Roman" pitchFamily="18" charset="0"/>
                          <a:cs typeface="Times New Roman" pitchFamily="18" charset="0"/>
                        </a:rPr>
                        <a:t>ν</a:t>
                      </a:r>
                      <a:endParaRPr kumimoji="0" lang="en-US"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0.5%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11%</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5.5 - 6.5%</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4 - 5%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2 – 3%</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25000" smtClean="0">
                        <a:ln>
                          <a:noFill/>
                        </a:ln>
                        <a:solidFill>
                          <a:schemeClr val="tx1"/>
                        </a:solidFill>
                        <a:effectLst/>
                        <a:latin typeface="Times New Roman" pitchFamily="18" charset="0"/>
                        <a:cs typeface="Times New Roman" pitchFamily="18"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EAEAEA"/>
                        </a:gs>
                        <a:gs pos="50000">
                          <a:srgbClr val="EAEAEA">
                            <a:gamma/>
                            <a:tint val="33725"/>
                            <a:invGamma/>
                          </a:srgbClr>
                        </a:gs>
                        <a:gs pos="100000">
                          <a:srgbClr val="EAEAEA"/>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13%</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Times New Roman" pitchFamily="18" charset="0"/>
                        </a:rPr>
                        <a:t>13%</a:t>
                      </a:r>
                    </a:p>
                  </a:txBody>
                  <a:tcPr marL="90000" marR="90000" marT="46800" marB="46800" anchor="ctr" anchorCtr="1"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CC0000"/>
                      </a:solidFill>
                      <a:prstDash val="solid"/>
                      <a:round/>
                      <a:headEnd type="none" w="med" len="med"/>
                      <a:tailEnd type="none" w="med" len="med"/>
                    </a:lnB>
                    <a:lnTlToBr>
                      <a:noFill/>
                    </a:lnTlToBr>
                    <a:lnBlToTr>
                      <a:noFill/>
                    </a:lnBlToTr>
                    <a:gradFill rotWithShape="0">
                      <a:gsLst>
                        <a:gs pos="0">
                          <a:schemeClr val="accent1"/>
                        </a:gs>
                        <a:gs pos="50000">
                          <a:schemeClr val="accent1">
                            <a:gamma/>
                            <a:tint val="34902"/>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
                      </a:r>
                    </a:p>
                  </a:txBody>
                  <a:tcPr marL="90000" marR="90000" marT="46800" marB="46800" anchor="ctr" anchorCtr="1" horzOverflow="overflow">
                    <a:lnL w="28575" cap="flat" cmpd="sng" algn="ctr">
                      <a:solidFill>
                        <a:srgbClr val="CC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CC"/>
                        </a:gs>
                        <a:gs pos="50000">
                          <a:srgbClr val="FFFFCC">
                            <a:gamma/>
                            <a:tint val="33725"/>
                            <a:invGamma/>
                          </a:srgbClr>
                        </a:gs>
                        <a:gs pos="100000">
                          <a:srgbClr val="FFFFCC"/>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3 – 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Object 2"/>
          <p:cNvGraphicFramePr>
            <a:graphicFrameLocks noChangeAspect="1"/>
          </p:cNvGraphicFramePr>
          <p:nvPr/>
        </p:nvGraphicFramePr>
        <p:xfrm>
          <a:off x="614363" y="2708671"/>
          <a:ext cx="430213" cy="504825"/>
        </p:xfrm>
        <a:graphic>
          <a:graphicData uri="http://schemas.openxmlformats.org/presentationml/2006/ole">
            <p:oleObj spid="_x0000_s43010" name="Equation" r:id="rId3" imgW="215640" imgH="253800" progId="Equation.DSMT4">
              <p:embed/>
            </p:oleObj>
          </a:graphicData>
        </a:graphic>
      </p:graphicFrame>
      <p:graphicFrame>
        <p:nvGraphicFramePr>
          <p:cNvPr id="7" name="Object 3"/>
          <p:cNvGraphicFramePr>
            <a:graphicFrameLocks noChangeAspect="1"/>
          </p:cNvGraphicFramePr>
          <p:nvPr/>
        </p:nvGraphicFramePr>
        <p:xfrm>
          <a:off x="252413" y="2205434"/>
          <a:ext cx="936625" cy="523875"/>
        </p:xfrm>
        <a:graphic>
          <a:graphicData uri="http://schemas.openxmlformats.org/presentationml/2006/ole">
            <p:oleObj spid="_x0000_s43011" name="Equation" r:id="rId4" imgW="431640" imgH="241200" progId="Equation.DSMT4">
              <p:embed/>
            </p:oleObj>
          </a:graphicData>
        </a:graphic>
      </p:graphicFrame>
      <p:graphicFrame>
        <p:nvGraphicFramePr>
          <p:cNvPr id="8" name="Object 4"/>
          <p:cNvGraphicFramePr>
            <a:graphicFrameLocks noChangeAspect="1"/>
          </p:cNvGraphicFramePr>
          <p:nvPr/>
        </p:nvGraphicFramePr>
        <p:xfrm>
          <a:off x="395288" y="3716734"/>
          <a:ext cx="792163" cy="450850"/>
        </p:xfrm>
        <a:graphic>
          <a:graphicData uri="http://schemas.openxmlformats.org/presentationml/2006/ole">
            <p:oleObj spid="_x0000_s43012" name="Equation" r:id="rId5" imgW="419040" imgH="241200" progId="Equation.DSMT4">
              <p:embed/>
            </p:oleObj>
          </a:graphicData>
        </a:graphic>
      </p:graphicFrame>
      <p:graphicFrame>
        <p:nvGraphicFramePr>
          <p:cNvPr id="9" name="Object 5"/>
          <p:cNvGraphicFramePr>
            <a:graphicFrameLocks noChangeAspect="1"/>
          </p:cNvGraphicFramePr>
          <p:nvPr/>
        </p:nvGraphicFramePr>
        <p:xfrm>
          <a:off x="477838" y="5301059"/>
          <a:ext cx="854075" cy="523875"/>
        </p:xfrm>
        <a:graphic>
          <a:graphicData uri="http://schemas.openxmlformats.org/presentationml/2006/ole">
            <p:oleObj spid="_x0000_s43013" name="Equation" r:id="rId6" imgW="393480" imgH="241200" progId="Equation.DSMT4">
              <p:embed/>
            </p:oleObj>
          </a:graphicData>
        </a:graphic>
      </p:graphicFrame>
      <p:graphicFrame>
        <p:nvGraphicFramePr>
          <p:cNvPr id="10" name="Object 6"/>
          <p:cNvGraphicFramePr>
            <a:graphicFrameLocks noChangeAspect="1"/>
          </p:cNvGraphicFramePr>
          <p:nvPr/>
        </p:nvGraphicFramePr>
        <p:xfrm>
          <a:off x="357188" y="5805884"/>
          <a:ext cx="1047750" cy="523875"/>
        </p:xfrm>
        <a:graphic>
          <a:graphicData uri="http://schemas.openxmlformats.org/presentationml/2006/ole">
            <p:oleObj spid="_x0000_s43014" name="Equation" r:id="rId7" imgW="482400" imgH="241200" progId="Equation.DSMT4">
              <p:embed/>
            </p:oleObj>
          </a:graphicData>
        </a:graphic>
      </p:graphicFrame>
      <p:sp>
        <p:nvSpPr>
          <p:cNvPr id="11" name="Text Box 85"/>
          <p:cNvSpPr txBox="1">
            <a:spLocks noChangeArrowheads="1"/>
          </p:cNvSpPr>
          <p:nvPr/>
        </p:nvSpPr>
        <p:spPr bwMode="auto">
          <a:xfrm>
            <a:off x="-36512" y="6337696"/>
            <a:ext cx="9107488" cy="547688"/>
          </a:xfrm>
          <a:prstGeom prst="rect">
            <a:avLst/>
          </a:prstGeom>
          <a:solidFill>
            <a:srgbClr val="003366"/>
          </a:solidFill>
          <a:ln w="9525">
            <a:noFill/>
            <a:miter lim="800000"/>
            <a:headEnd/>
            <a:tailEnd/>
          </a:ln>
        </p:spPr>
        <p:txBody>
          <a:bodyPr tIns="108000"/>
          <a:lstStyle/>
          <a:p>
            <a:pPr algn="ctr">
              <a:spcBef>
                <a:spcPct val="50000"/>
              </a:spcBef>
            </a:pPr>
            <a:r>
              <a:rPr lang="en-US" sz="2400" b="1">
                <a:solidFill>
                  <a:srgbClr val="FFFF00"/>
                </a:solidFill>
                <a:latin typeface="Comic Sans MS" pitchFamily="66" charset="0"/>
              </a:rPr>
              <a:t>The expected accuracy has been reached! </a:t>
            </a:r>
            <a:r>
              <a:rPr lang="en-US" b="1">
                <a:solidFill>
                  <a:schemeClr val="bg1"/>
                </a:solidFill>
                <a:latin typeface="Comic Sans MS" pitchFamily="66" charset="0"/>
              </a:rPr>
              <a:t>(except for Vub)</a:t>
            </a:r>
            <a:endParaRPr lang="en-US" b="1">
              <a:solidFill>
                <a:schemeClr val="bg1"/>
              </a:solidFill>
            </a:endParaRPr>
          </a:p>
        </p:txBody>
      </p:sp>
      <p:sp>
        <p:nvSpPr>
          <p:cNvPr id="12" name="Text Box 86"/>
          <p:cNvSpPr txBox="1">
            <a:spLocks noChangeArrowheads="1"/>
          </p:cNvSpPr>
          <p:nvPr/>
        </p:nvSpPr>
        <p:spPr bwMode="auto">
          <a:xfrm>
            <a:off x="5724526" y="1838721"/>
            <a:ext cx="172720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[2011 LHCb]</a:t>
            </a:r>
          </a:p>
        </p:txBody>
      </p:sp>
      <p:sp>
        <p:nvSpPr>
          <p:cNvPr id="13" name="Text Box 87"/>
          <p:cNvSpPr txBox="1">
            <a:spLocks noChangeArrowheads="1"/>
          </p:cNvSpPr>
          <p:nvPr/>
        </p:nvSpPr>
        <p:spPr bwMode="auto">
          <a:xfrm>
            <a:off x="7273926" y="1845071"/>
            <a:ext cx="183515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[2015 SuperB]</a:t>
            </a:r>
          </a:p>
        </p:txBody>
      </p:sp>
      <p:sp>
        <p:nvSpPr>
          <p:cNvPr id="14" name="Text Box 88"/>
          <p:cNvSpPr txBox="1">
            <a:spLocks noChangeArrowheads="1"/>
          </p:cNvSpPr>
          <p:nvPr/>
        </p:nvSpPr>
        <p:spPr bwMode="auto">
          <a:xfrm>
            <a:off x="4284663" y="1845071"/>
            <a:ext cx="172720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Comic Sans MS" pitchFamily="66" charset="0"/>
              </a:rPr>
              <a:t>[2009]</a:t>
            </a:r>
          </a:p>
        </p:txBody>
      </p:sp>
      <p:sp>
        <p:nvSpPr>
          <p:cNvPr id="15" name="Text Box 89"/>
          <p:cNvSpPr txBox="1">
            <a:spLocks noChangeArrowheads="1"/>
          </p:cNvSpPr>
          <p:nvPr/>
        </p:nvSpPr>
        <p:spPr bwMode="auto">
          <a:xfrm>
            <a:off x="2811463" y="619521"/>
            <a:ext cx="6261100" cy="366713"/>
          </a:xfrm>
          <a:prstGeom prst="rect">
            <a:avLst/>
          </a:prstGeom>
          <a:solidFill>
            <a:srgbClr val="FEADA0"/>
          </a:solidFill>
          <a:ln w="9525">
            <a:noFill/>
            <a:miter lim="800000"/>
            <a:headEnd/>
            <a:tailEnd/>
          </a:ln>
        </p:spPr>
        <p:txBody>
          <a:bodyPr wrap="none">
            <a:spAutoFit/>
          </a:bodyPr>
          <a:lstStyle/>
          <a:p>
            <a:pPr algn="ctr"/>
            <a:r>
              <a:rPr lang="en-US">
                <a:latin typeface="Times New Roman" pitchFamily="18" charset="0"/>
              </a:rPr>
              <a:t>Shown by Vittorio Lubicz at the SuperB Workshop LNF Dec2009</a:t>
            </a:r>
            <a:endParaRPr lang="fr-FR">
              <a:latin typeface="Times New Roman" pitchFamily="18" charset="0"/>
            </a:endParaRPr>
          </a:p>
        </p:txBody>
      </p:sp>
      <p:sp>
        <p:nvSpPr>
          <p:cNvPr id="16" name="Rectangle 90"/>
          <p:cNvSpPr>
            <a:spLocks noChangeArrowheads="1"/>
          </p:cNvSpPr>
          <p:nvPr/>
        </p:nvSpPr>
        <p:spPr bwMode="auto">
          <a:xfrm>
            <a:off x="323851" y="43259"/>
            <a:ext cx="8550275" cy="423862"/>
          </a:xfrm>
          <a:prstGeom prst="rect">
            <a:avLst/>
          </a:prstGeom>
          <a:solidFill>
            <a:srgbClr val="FF0000">
              <a:alpha val="39999"/>
            </a:srgbClr>
          </a:solidFill>
          <a:ln w="57150">
            <a:solidFill>
              <a:srgbClr val="F0AEF2"/>
            </a:solidFill>
            <a:miter lim="800000"/>
            <a:headEnd/>
            <a:tailEnd/>
          </a:ln>
        </p:spPr>
        <p:txBody>
          <a:bodyPr wrap="none">
            <a:spAutoFit/>
          </a:bodyPr>
          <a:lstStyle/>
          <a:p>
            <a:r>
              <a:rPr lang="en-US"/>
              <a:t>Part of the program could be accomplished if SM theoretical predictions are @ 1%</a:t>
            </a:r>
            <a:endParaRPr lang="fr-FR"/>
          </a:p>
        </p:txBody>
      </p:sp>
      <p:sp>
        <p:nvSpPr>
          <p:cNvPr id="17" name="Espace réservé du numéro de diapositive 13"/>
          <p:cNvSpPr txBox="1">
            <a:spLocks/>
          </p:cNvSpPr>
          <p:nvPr/>
        </p:nvSpPr>
        <p:spPr bwMode="auto">
          <a:xfrm>
            <a:off x="6481763" y="617259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961B0-1ED4-4ABC-9C2C-A775E92CA923}"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333375"/>
          <a:ext cx="7992889" cy="6596886"/>
        </p:xfrm>
        <a:graphic>
          <a:graphicData uri="http://schemas.openxmlformats.org/drawingml/2006/table">
            <a:tbl>
              <a:tblPr firstRow="1" bandRow="1">
                <a:tableStyleId>{5C22544A-7EE6-4342-B048-85BDC9FD1C3A}</a:tableStyleId>
              </a:tblPr>
              <a:tblGrid>
                <a:gridCol w="1296145"/>
                <a:gridCol w="720080"/>
                <a:gridCol w="792088"/>
                <a:gridCol w="792088"/>
                <a:gridCol w="792088"/>
                <a:gridCol w="2952328"/>
                <a:gridCol w="648072"/>
              </a:tblGrid>
              <a:tr h="432048">
                <a:tc>
                  <a:txBody>
                    <a:bodyPr/>
                    <a:lstStyle/>
                    <a:p>
                      <a:pPr algn="ctr"/>
                      <a:r>
                        <a:rPr lang="en-US" sz="1200" dirty="0" smtClean="0">
                          <a:solidFill>
                            <a:schemeClr val="tx1"/>
                          </a:solidFill>
                        </a:rPr>
                        <a:t>Observable</a:t>
                      </a:r>
                      <a:endParaRPr lang="fr-FR" sz="1200" dirty="0">
                        <a:solidFill>
                          <a:schemeClr val="tx1"/>
                        </a:solidFill>
                      </a:endParaRPr>
                    </a:p>
                  </a:txBody>
                  <a:tcPr/>
                </a:tc>
                <a:tc>
                  <a:txBody>
                    <a:bodyPr/>
                    <a:lstStyle/>
                    <a:p>
                      <a:pPr algn="ctr"/>
                      <a:r>
                        <a:rPr lang="en-US" sz="1200" dirty="0" smtClean="0">
                          <a:solidFill>
                            <a:schemeClr val="tx1"/>
                          </a:solidFill>
                        </a:rPr>
                        <a:t>Babar/</a:t>
                      </a:r>
                    </a:p>
                    <a:p>
                      <a:pPr algn="ctr"/>
                      <a:r>
                        <a:rPr lang="en-US" sz="1200" dirty="0" smtClean="0">
                          <a:solidFill>
                            <a:schemeClr val="tx1"/>
                          </a:solidFill>
                        </a:rPr>
                        <a:t>Belle</a:t>
                      </a:r>
                      <a:endParaRPr lang="fr-FR" sz="1200" dirty="0">
                        <a:solidFill>
                          <a:schemeClr val="tx1"/>
                        </a:solidFill>
                      </a:endParaRPr>
                    </a:p>
                  </a:txBody>
                  <a:tcPr/>
                </a:tc>
                <a:tc>
                  <a:txBody>
                    <a:bodyPr/>
                    <a:lstStyle/>
                    <a:p>
                      <a:pPr algn="ctr"/>
                      <a:r>
                        <a:rPr lang="en-US" sz="1200" dirty="0" smtClean="0">
                          <a:solidFill>
                            <a:schemeClr val="tx1"/>
                          </a:solidFill>
                        </a:rPr>
                        <a:t> </a:t>
                      </a:r>
                      <a:r>
                        <a:rPr lang="en-US" sz="1200" dirty="0" err="1" smtClean="0">
                          <a:solidFill>
                            <a:schemeClr val="tx1"/>
                          </a:solidFill>
                        </a:rPr>
                        <a:t>LHCb</a:t>
                      </a:r>
                      <a:r>
                        <a:rPr lang="en-US" sz="1200" dirty="0" smtClean="0">
                          <a:solidFill>
                            <a:schemeClr val="tx1"/>
                          </a:solidFill>
                        </a:rPr>
                        <a:t> </a:t>
                      </a:r>
                    </a:p>
                    <a:p>
                      <a:pPr algn="ctr"/>
                      <a:r>
                        <a:rPr lang="en-US" sz="1200" dirty="0" smtClean="0">
                          <a:solidFill>
                            <a:schemeClr val="tx1"/>
                          </a:solidFill>
                        </a:rPr>
                        <a:t>(10fb</a:t>
                      </a:r>
                      <a:r>
                        <a:rPr lang="en-US" sz="1200" baseline="30000" dirty="0" smtClean="0">
                          <a:solidFill>
                            <a:schemeClr val="tx1"/>
                          </a:solidFill>
                        </a:rPr>
                        <a:t>-1</a:t>
                      </a:r>
                      <a:r>
                        <a:rPr lang="en-US" sz="1200" dirty="0" smtClean="0">
                          <a:solidFill>
                            <a:schemeClr val="tx1"/>
                          </a:solidFill>
                        </a:rPr>
                        <a:t>) </a:t>
                      </a:r>
                      <a:endParaRPr lang="fr-FR" sz="1200" dirty="0">
                        <a:solidFill>
                          <a:schemeClr val="tx1"/>
                        </a:solidFill>
                      </a:endParaRPr>
                    </a:p>
                  </a:txBody>
                  <a:tcPr/>
                </a:tc>
                <a:tc>
                  <a:txBody>
                    <a:bodyPr/>
                    <a:lstStyle/>
                    <a:p>
                      <a:pPr algn="ctr"/>
                      <a:r>
                        <a:rPr lang="en-US" sz="1200" dirty="0" smtClean="0">
                          <a:solidFill>
                            <a:schemeClr val="tx1"/>
                          </a:solidFill>
                        </a:rPr>
                        <a:t> </a:t>
                      </a:r>
                      <a:r>
                        <a:rPr lang="en-US" sz="1200" dirty="0" err="1" smtClean="0">
                          <a:solidFill>
                            <a:schemeClr val="tx1"/>
                          </a:solidFill>
                        </a:rPr>
                        <a:t>SLHCb</a:t>
                      </a:r>
                      <a:r>
                        <a:rPr lang="en-US" sz="1200" dirty="0" smtClean="0">
                          <a:solidFill>
                            <a:schemeClr val="tx1"/>
                          </a:solidFill>
                        </a:rPr>
                        <a:t> (100fb</a:t>
                      </a:r>
                      <a:r>
                        <a:rPr lang="en-US" sz="1200" baseline="30000" dirty="0" smtClean="0">
                          <a:solidFill>
                            <a:schemeClr val="tx1"/>
                          </a:solidFill>
                        </a:rPr>
                        <a:t>-1</a:t>
                      </a:r>
                      <a:r>
                        <a:rPr lang="en-US" sz="1200" dirty="0" smtClean="0">
                          <a:solidFill>
                            <a:schemeClr val="tx1"/>
                          </a:solidFill>
                        </a:rPr>
                        <a:t>)</a:t>
                      </a:r>
                      <a:endParaRPr lang="fr-FR"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SuperB</a:t>
                      </a:r>
                      <a:r>
                        <a:rPr lang="en-US" sz="1200" dirty="0" smtClean="0">
                          <a:solidFill>
                            <a:schemeClr val="tx1"/>
                          </a:solidFill>
                        </a:rPr>
                        <a:t>  (75ab</a:t>
                      </a:r>
                      <a:r>
                        <a:rPr lang="en-US" sz="1200" baseline="30000" dirty="0" smtClean="0">
                          <a:solidFill>
                            <a:schemeClr val="tx1"/>
                          </a:solidFill>
                        </a:rPr>
                        <a:t>-1</a:t>
                      </a:r>
                      <a:r>
                        <a:rPr lang="en-US" sz="1200" dirty="0" smtClean="0">
                          <a:solidFill>
                            <a:schemeClr val="tx1"/>
                          </a:solidFill>
                        </a:rPr>
                        <a:t>)</a:t>
                      </a:r>
                      <a:endParaRPr lang="fr-FR" sz="12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Some Comment</a:t>
                      </a:r>
                      <a:endParaRPr lang="fr-FR" sz="1400" dirty="0" smtClean="0">
                        <a:solidFill>
                          <a:schemeClr val="tx1"/>
                        </a:solidFill>
                      </a:endParaRPr>
                    </a:p>
                  </a:txBody>
                  <a:tcPr>
                    <a:solidFill>
                      <a:schemeClr val="accent5"/>
                    </a:solidFill>
                  </a:tcPr>
                </a:tc>
                <a:tc>
                  <a:txBody>
                    <a:bodyPr/>
                    <a:lstStyle/>
                    <a:p>
                      <a:r>
                        <a:rPr lang="en-US" sz="1400" dirty="0" smtClean="0">
                          <a:solidFill>
                            <a:schemeClr val="tx1"/>
                          </a:solidFill>
                        </a:rPr>
                        <a:t>Theo</a:t>
                      </a:r>
                      <a:endParaRPr lang="fr-FR" sz="1400" dirty="0">
                        <a:solidFill>
                          <a:schemeClr val="tx1"/>
                        </a:solidFill>
                      </a:endParaRPr>
                    </a:p>
                  </a:txBody>
                  <a:tcPr/>
                </a:tc>
              </a:tr>
              <a:tr h="350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Symbol" pitchFamily="18" charset="2"/>
                          <a:sym typeface="Wingdings" pitchFamily="2" charset="2"/>
                        </a:rPr>
                        <a:t>g</a:t>
                      </a:r>
                      <a:endParaRPr lang="fr-FR" sz="1200" dirty="0" smtClean="0">
                        <a:solidFill>
                          <a:schemeClr val="tx1"/>
                        </a:solidFill>
                        <a:latin typeface="Symbol" pitchFamily="18"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txBody>
                  <a:tcPr>
                    <a:solidFill>
                      <a:srgbClr val="FFC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7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V</a:t>
                      </a:r>
                      <a:r>
                        <a:rPr lang="en-US" sz="1200" baseline="-25000" dirty="0" err="1" smtClean="0">
                          <a:solidFill>
                            <a:schemeClr val="tx1"/>
                          </a:solidFill>
                        </a:rPr>
                        <a:t>ub</a:t>
                      </a:r>
                      <a:r>
                        <a:rPr lang="en-US" sz="1200" dirty="0" smtClean="0">
                          <a:solidFill>
                            <a:schemeClr val="tx1"/>
                          </a:solidFill>
                        </a:rPr>
                        <a:t>/</a:t>
                      </a:r>
                      <a:r>
                        <a:rPr lang="en-US" sz="1200" dirty="0" err="1" smtClean="0">
                          <a:solidFill>
                            <a:schemeClr val="tx1"/>
                          </a:solidFill>
                        </a:rPr>
                        <a:t>V</a:t>
                      </a:r>
                      <a:r>
                        <a:rPr lang="en-US" sz="1200" baseline="-25000" dirty="0" err="1" smtClean="0">
                          <a:solidFill>
                            <a:schemeClr val="tx1"/>
                          </a:solidFill>
                        </a:rPr>
                        <a:t>cb</a:t>
                      </a:r>
                      <a:endParaRPr lang="fr-FR" sz="1200" baseline="-25000" dirty="0" smtClean="0">
                        <a:solidFill>
                          <a:schemeClr val="tx1"/>
                        </a:solidFill>
                        <a:latin typeface="Symbol" pitchFamily="18" charset="2"/>
                      </a:endParaRP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Excl. needs Lattice</a:t>
                      </a:r>
                      <a:r>
                        <a:rPr lang="en-US" sz="1100" baseline="0" dirty="0" smtClean="0"/>
                        <a:t> &amp; </a:t>
                      </a:r>
                      <a:r>
                        <a:rPr lang="en-US" sz="1100" dirty="0" smtClean="0"/>
                        <a:t>Inclusive @ 2% ?</a:t>
                      </a:r>
                      <a:endParaRPr lang="fr-FR" sz="1100" dirty="0"/>
                    </a:p>
                  </a:txBody>
                  <a:tcPr>
                    <a:solidFill>
                      <a:schemeClr val="bg1"/>
                    </a:solidFill>
                  </a:tcPr>
                </a:tc>
                <a:tc>
                  <a:txBody>
                    <a:bodyPr/>
                    <a:lstStyle/>
                    <a:p>
                      <a:endParaRPr lang="fr-FR" dirty="0"/>
                    </a:p>
                  </a:txBody>
                  <a:tcPr>
                    <a:solidFill>
                      <a:srgbClr val="FFFF00"/>
                    </a:solidFill>
                  </a:tcPr>
                </a:tc>
              </a:tr>
              <a:tr h="25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Symbol" pitchFamily="18" charset="2"/>
                        </a:rPr>
                        <a:t>b</a:t>
                      </a:r>
                      <a:endParaRPr lang="fr-FR" sz="1200" baseline="0" dirty="0" smtClean="0">
                        <a:solidFill>
                          <a:schemeClr val="tx1"/>
                        </a:solidFill>
                        <a:latin typeface="Symbol" pitchFamily="18" charset="2"/>
                      </a:endParaRPr>
                    </a:p>
                  </a:txBody>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000" dirty="0" smtClean="0"/>
                        <a:t>Theo. error</a:t>
                      </a:r>
                      <a:r>
                        <a:rPr lang="en-US" sz="1000" baseline="0" dirty="0" smtClean="0"/>
                        <a:t> to </a:t>
                      </a:r>
                      <a:r>
                        <a:rPr lang="en-US" sz="1000" dirty="0" smtClean="0"/>
                        <a:t>be controlled on data (ex: J/</a:t>
                      </a:r>
                      <a:r>
                        <a:rPr lang="en-US" sz="1000" dirty="0" smtClean="0">
                          <a:latin typeface="Symbol" pitchFamily="18" charset="2"/>
                        </a:rPr>
                        <a:t>yp</a:t>
                      </a:r>
                      <a:r>
                        <a:rPr lang="en-US" sz="1000" baseline="30000" dirty="0" smtClean="0"/>
                        <a:t>0</a:t>
                      </a:r>
                      <a:r>
                        <a:rPr lang="en-US" sz="1000" dirty="0" smtClean="0"/>
                        <a:t>)</a:t>
                      </a:r>
                      <a:endParaRPr lang="fr-FR" sz="1000" dirty="0"/>
                    </a:p>
                  </a:txBody>
                  <a:tcPr>
                    <a:solidFill>
                      <a:schemeClr val="bg1"/>
                    </a:solidFill>
                  </a:tcPr>
                </a:tc>
                <a:tc>
                  <a:txBody>
                    <a:bodyPr/>
                    <a:lstStyle/>
                    <a:p>
                      <a:endParaRPr lang="fr-FR" dirty="0"/>
                    </a:p>
                  </a:txBody>
                  <a:tcPr>
                    <a:solidFill>
                      <a:srgbClr val="66FF33"/>
                    </a:solidFill>
                  </a:tcPr>
                </a:tc>
              </a:tr>
              <a:tr h="3475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rPr>
                        <a:t>S(J</a:t>
                      </a:r>
                      <a:r>
                        <a:rPr lang="en-US" sz="1200" baseline="0" dirty="0" smtClean="0">
                          <a:solidFill>
                            <a:schemeClr val="tx1"/>
                          </a:solidFill>
                          <a:latin typeface="Symbol" pitchFamily="18" charset="2"/>
                        </a:rPr>
                        <a:t>/</a:t>
                      </a:r>
                      <a:r>
                        <a:rPr lang="en-US" sz="1200" baseline="0" dirty="0" err="1" smtClean="0">
                          <a:solidFill>
                            <a:schemeClr val="tx1"/>
                          </a:solidFill>
                          <a:latin typeface="Symbol" pitchFamily="18" charset="2"/>
                        </a:rPr>
                        <a:t>yf</a:t>
                      </a:r>
                      <a:r>
                        <a:rPr lang="en-US" sz="1200" baseline="0" dirty="0" smtClean="0">
                          <a:solidFill>
                            <a:schemeClr val="tx1"/>
                          </a:solidFill>
                          <a:latin typeface="Symbol" pitchFamily="18" charset="2"/>
                        </a:rPr>
                        <a:t>)</a:t>
                      </a:r>
                      <a:endParaRPr lang="fr-FR" sz="1200" baseline="0" dirty="0" smtClean="0">
                        <a:solidFill>
                          <a:schemeClr val="tx1"/>
                        </a:solidFill>
                        <a:latin typeface="Symbol" pitchFamily="18" charset="2"/>
                      </a:endParaRPr>
                    </a:p>
                  </a:txBody>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r>
                        <a:rPr lang="en-US" sz="1100" dirty="0" smtClean="0"/>
                        <a:t>At</a:t>
                      </a:r>
                      <a:r>
                        <a:rPr lang="en-US" sz="1100" baseline="0" dirty="0" smtClean="0"/>
                        <a:t> 1</a:t>
                      </a:r>
                      <a:r>
                        <a:rPr lang="en-US" sz="1100" baseline="30000" dirty="0" smtClean="0"/>
                        <a:t>o</a:t>
                      </a:r>
                      <a:r>
                        <a:rPr lang="en-US" sz="1100" baseline="0" dirty="0" smtClean="0"/>
                        <a:t> </a:t>
                      </a:r>
                      <a:r>
                        <a:rPr lang="en-US" sz="1100" baseline="0" dirty="0" err="1" smtClean="0"/>
                        <a:t>theo</a:t>
                      </a:r>
                      <a:r>
                        <a:rPr lang="en-US" sz="1100" baseline="0" dirty="0" smtClean="0"/>
                        <a:t> error controlled with data ?</a:t>
                      </a:r>
                      <a:endParaRPr lang="fr-FR" sz="1100" dirty="0"/>
                    </a:p>
                  </a:txBody>
                  <a:tcPr>
                    <a:solidFill>
                      <a:schemeClr val="bg1"/>
                    </a:solidFill>
                  </a:tcPr>
                </a:tc>
                <a:tc>
                  <a:txBody>
                    <a:bodyPr/>
                    <a:lstStyle/>
                    <a:p>
                      <a:endParaRPr lang="fr-FR" dirty="0"/>
                    </a:p>
                  </a:txBody>
                  <a:tcPr>
                    <a:solidFill>
                      <a:srgbClr val="66FF33"/>
                    </a:solidFill>
                  </a:tcPr>
                </a:tc>
              </a:tr>
              <a:tr h="37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a:t>
                      </a:r>
                      <a:r>
                        <a:rPr lang="en-US" sz="1200" dirty="0" smtClean="0">
                          <a:solidFill>
                            <a:schemeClr val="tx1"/>
                          </a:solidFill>
                          <a:sym typeface="Wingdings" pitchFamily="2" charset="2"/>
                        </a:rPr>
                        <a:t> </a:t>
                      </a:r>
                      <a:r>
                        <a:rPr lang="en-US" sz="1200" dirty="0" smtClean="0">
                          <a:solidFill>
                            <a:schemeClr val="tx1"/>
                          </a:solidFill>
                          <a:latin typeface="Symbol" pitchFamily="18" charset="2"/>
                          <a:sym typeface="Wingdings" pitchFamily="2" charset="2"/>
                        </a:rPr>
                        <a:t>t n, </a:t>
                      </a:r>
                      <a:r>
                        <a:rPr lang="en-US" sz="1200" dirty="0" err="1" smtClean="0">
                          <a:solidFill>
                            <a:schemeClr val="tx1"/>
                          </a:solidFill>
                          <a:latin typeface="Symbol" pitchFamily="18" charset="2"/>
                          <a:sym typeface="Wingdings" pitchFamily="2" charset="2"/>
                        </a:rPr>
                        <a:t>mn</a:t>
                      </a:r>
                      <a:endParaRPr lang="fr-FR" sz="1200" dirty="0" smtClean="0">
                        <a:solidFill>
                          <a:schemeClr val="tx1"/>
                        </a:solidFill>
                        <a:latin typeface="Symbol" pitchFamily="18" charset="2"/>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Very</a:t>
                      </a:r>
                      <a:r>
                        <a:rPr lang="en-US" sz="1100" baseline="0" dirty="0" smtClean="0"/>
                        <a:t> precise if detector is improved</a:t>
                      </a:r>
                      <a:endParaRPr lang="fr-FR" sz="1100" dirty="0"/>
                    </a:p>
                  </a:txBody>
                  <a:tcPr>
                    <a:solidFill>
                      <a:schemeClr val="bg1"/>
                    </a:solidFill>
                  </a:tcPr>
                </a:tc>
                <a:tc>
                  <a:txBody>
                    <a:bodyPr/>
                    <a:lstStyle/>
                    <a:p>
                      <a:endParaRPr lang="fr-FR"/>
                    </a:p>
                  </a:txBody>
                  <a:tcPr>
                    <a:solidFill>
                      <a:srgbClr val="FFFF00"/>
                    </a:solidFill>
                  </a:tcPr>
                </a:tc>
              </a:tr>
              <a:tr h="373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S-Penguins</a:t>
                      </a:r>
                      <a:endParaRPr lang="fr-FR" sz="1200" dirty="0" smtClean="0">
                        <a:solidFill>
                          <a:schemeClr val="tx1"/>
                        </a:solidFill>
                        <a:latin typeface="+mj-lt"/>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err="1" smtClean="0"/>
                        <a:t>SLHCb</a:t>
                      </a:r>
                      <a:r>
                        <a:rPr lang="en-US" sz="1100" dirty="0" smtClean="0"/>
                        <a:t> (very)</a:t>
                      </a:r>
                      <a:r>
                        <a:rPr lang="en-US" sz="1100" baseline="0" dirty="0" smtClean="0"/>
                        <a:t> </a:t>
                      </a:r>
                      <a:r>
                        <a:rPr lang="en-US" sz="1100" dirty="0" smtClean="0"/>
                        <a:t>precise for  </a:t>
                      </a:r>
                      <a:r>
                        <a:rPr lang="en-US" sz="1100" dirty="0" err="1" smtClean="0"/>
                        <a:t>B</a:t>
                      </a:r>
                      <a:r>
                        <a:rPr lang="en-US" sz="1100" dirty="0" err="1" smtClean="0">
                          <a:sym typeface="Wingdings" pitchFamily="2" charset="2"/>
                        </a:rPr>
                        <a:t></a:t>
                      </a:r>
                      <a:r>
                        <a:rPr lang="en-US" sz="1100" dirty="0" err="1" smtClean="0">
                          <a:latin typeface="Symbol" pitchFamily="18" charset="2"/>
                        </a:rPr>
                        <a:t>f</a:t>
                      </a:r>
                      <a:r>
                        <a:rPr lang="en-US" sz="1100" dirty="0" err="1" smtClean="0"/>
                        <a:t>K</a:t>
                      </a:r>
                      <a:r>
                        <a:rPr lang="en-US" sz="1100" dirty="0" smtClean="0"/>
                        <a:t>, </a:t>
                      </a:r>
                      <a:r>
                        <a:rPr lang="en-US" sz="1100" dirty="0" err="1" smtClean="0"/>
                        <a:t>Bs</a:t>
                      </a:r>
                      <a:r>
                        <a:rPr lang="en-US" sz="1100" dirty="0" err="1" smtClean="0">
                          <a:sym typeface="Wingdings" pitchFamily="2" charset="2"/>
                        </a:rPr>
                        <a:t></a:t>
                      </a:r>
                      <a:r>
                        <a:rPr lang="en-US" sz="1100" dirty="0" err="1" smtClean="0">
                          <a:latin typeface="Symbol" pitchFamily="18" charset="2"/>
                          <a:sym typeface="Wingdings" pitchFamily="2" charset="2"/>
                        </a:rPr>
                        <a:t>ff</a:t>
                      </a:r>
                      <a:endParaRPr lang="en-US" sz="1100" dirty="0" smtClean="0">
                        <a:latin typeface="Symbol" pitchFamily="18" charset="2"/>
                        <a:sym typeface="Wingdings" pitchFamily="2" charset="2"/>
                      </a:endParaRPr>
                    </a:p>
                    <a:p>
                      <a:r>
                        <a:rPr lang="en-US" sz="1100" dirty="0" smtClean="0">
                          <a:latin typeface="+mj-lt"/>
                          <a:sym typeface="Wingdings" pitchFamily="2" charset="2"/>
                        </a:rPr>
                        <a:t>Not possible for Ks</a:t>
                      </a:r>
                      <a:r>
                        <a:rPr lang="en-US" sz="1100" dirty="0" smtClean="0">
                          <a:latin typeface="Symbol" pitchFamily="18" charset="2"/>
                          <a:sym typeface="Wingdings" pitchFamily="2" charset="2"/>
                        </a:rPr>
                        <a:t>p</a:t>
                      </a:r>
                      <a:r>
                        <a:rPr lang="en-US" sz="1100" baseline="30000" dirty="0" smtClean="0">
                          <a:latin typeface="+mj-lt"/>
                          <a:sym typeface="Wingdings" pitchFamily="2" charset="2"/>
                        </a:rPr>
                        <a:t>0,</a:t>
                      </a:r>
                      <a:r>
                        <a:rPr lang="en-US" sz="1100" dirty="0" smtClean="0">
                          <a:latin typeface="+mj-lt"/>
                          <a:sym typeface="Wingdings" pitchFamily="2" charset="2"/>
                        </a:rPr>
                        <a:t>ksksks,</a:t>
                      </a:r>
                      <a:r>
                        <a:rPr lang="en-US" sz="1100" dirty="0" smtClean="0">
                          <a:latin typeface="Symbol" pitchFamily="18" charset="2"/>
                          <a:sym typeface="Wingdings" pitchFamily="2" charset="2"/>
                        </a:rPr>
                        <a:t>h</a:t>
                      </a:r>
                      <a:r>
                        <a:rPr lang="en-US" sz="1100" dirty="0" smtClean="0">
                          <a:latin typeface="+mj-lt"/>
                          <a:sym typeface="Wingdings" pitchFamily="2" charset="2"/>
                        </a:rPr>
                        <a:t>ks,</a:t>
                      </a:r>
                      <a:r>
                        <a:rPr lang="en-US" sz="1100" dirty="0" smtClean="0">
                          <a:latin typeface="Symbol" pitchFamily="18" charset="2"/>
                          <a:sym typeface="Wingdings" pitchFamily="2" charset="2"/>
                        </a:rPr>
                        <a:t> </a:t>
                      </a:r>
                      <a:r>
                        <a:rPr lang="en-US" sz="1100" dirty="0" err="1" smtClean="0">
                          <a:latin typeface="Symbol" pitchFamily="18" charset="2"/>
                          <a:sym typeface="Wingdings" pitchFamily="2" charset="2"/>
                        </a:rPr>
                        <a:t>w</a:t>
                      </a:r>
                      <a:r>
                        <a:rPr lang="en-US" sz="1100" dirty="0" err="1" smtClean="0">
                          <a:latin typeface="+mj-lt"/>
                          <a:sym typeface="Wingdings" pitchFamily="2" charset="2"/>
                        </a:rPr>
                        <a:t>Ks</a:t>
                      </a:r>
                      <a:r>
                        <a:rPr lang="en-US" sz="1100" smtClean="0">
                          <a:latin typeface="+mj-lt"/>
                          <a:sym typeface="Wingdings" pitchFamily="2" charset="2"/>
                        </a:rPr>
                        <a:t>..</a:t>
                      </a:r>
                      <a:endParaRPr lang="fr-FR" sz="1100" dirty="0">
                        <a:latin typeface="+mj-lt"/>
                      </a:endParaRPr>
                    </a:p>
                  </a:txBody>
                  <a:tcPr>
                    <a:solidFill>
                      <a:schemeClr val="bg1"/>
                    </a:solidFill>
                  </a:tcPr>
                </a:tc>
                <a:tc>
                  <a:txBody>
                    <a:bodyPr/>
                    <a:lstStyle/>
                    <a:p>
                      <a:endParaRPr lang="fr-FR" dirty="0"/>
                    </a:p>
                  </a:txBody>
                  <a:tcPr>
                    <a:solidFill>
                      <a:srgbClr val="FFC000"/>
                    </a:solidFill>
                  </a:tcPr>
                </a:tc>
              </a:tr>
              <a:tr h="336461">
                <a:tc>
                  <a:txBody>
                    <a:bodyPr/>
                    <a:lstStyle/>
                    <a:p>
                      <a:pPr algn="ctr"/>
                      <a:r>
                        <a:rPr lang="en-US" sz="1200" dirty="0" smtClean="0"/>
                        <a:t>A</a:t>
                      </a:r>
                      <a:r>
                        <a:rPr lang="en-US" sz="1200" baseline="-25000" dirty="0" smtClean="0"/>
                        <a:t>CP</a:t>
                      </a:r>
                      <a:r>
                        <a:rPr lang="en-US" sz="1200" dirty="0" smtClean="0"/>
                        <a:t>(B</a:t>
                      </a:r>
                      <a:r>
                        <a:rPr lang="en-US" sz="1200" dirty="0" smtClean="0">
                          <a:sym typeface="Wingdings" pitchFamily="2" charset="2"/>
                        </a:rPr>
                        <a:t> </a:t>
                      </a:r>
                      <a:r>
                        <a:rPr lang="en-US" sz="1200" dirty="0" err="1" smtClean="0">
                          <a:sym typeface="Wingdings" pitchFamily="2" charset="2"/>
                        </a:rPr>
                        <a:t>X</a:t>
                      </a:r>
                      <a:r>
                        <a:rPr lang="en-US" sz="1200" baseline="-25000" dirty="0" err="1" smtClean="0"/>
                        <a:t>s</a:t>
                      </a:r>
                      <a:r>
                        <a:rPr lang="en-US" sz="1200" dirty="0" err="1" smtClean="0">
                          <a:latin typeface="Symbol" pitchFamily="18" charset="2"/>
                        </a:rPr>
                        <a:t>g</a:t>
                      </a:r>
                      <a:r>
                        <a:rPr lang="en-US" sz="1200" dirty="0" smtClean="0"/>
                        <a:t>)</a:t>
                      </a: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Control syst. Is an issue</a:t>
                      </a:r>
                      <a:endParaRPr lang="fr-FR" sz="1100" dirty="0"/>
                    </a:p>
                  </a:txBody>
                  <a:tcPr>
                    <a:solidFill>
                      <a:schemeClr val="bg1"/>
                    </a:solidFill>
                  </a:tcPr>
                </a:tc>
                <a:tc>
                  <a:txBody>
                    <a:bodyPr/>
                    <a:lstStyle/>
                    <a:p>
                      <a:endParaRPr lang="fr-FR"/>
                    </a:p>
                  </a:txBody>
                  <a:tcPr>
                    <a:solidFill>
                      <a:srgbClr val="66FF33"/>
                    </a:solidFill>
                  </a:tcPr>
                </a:tc>
              </a:tr>
              <a:tr h="258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 (B</a:t>
                      </a:r>
                      <a:r>
                        <a:rPr lang="en-US" sz="1200" dirty="0" smtClean="0">
                          <a:sym typeface="Wingdings" pitchFamily="2" charset="2"/>
                        </a:rPr>
                        <a:t> </a:t>
                      </a:r>
                      <a:r>
                        <a:rPr lang="en-US" sz="1200" dirty="0" err="1" smtClean="0">
                          <a:sym typeface="Wingdings" pitchFamily="2" charset="2"/>
                        </a:rPr>
                        <a:t>X</a:t>
                      </a:r>
                      <a:r>
                        <a:rPr lang="en-US" sz="1200" baseline="-25000" dirty="0" err="1" smtClean="0"/>
                        <a:t>s</a:t>
                      </a:r>
                      <a:r>
                        <a:rPr lang="en-US" sz="1200" dirty="0" err="1" smtClean="0">
                          <a:latin typeface="Symbol" pitchFamily="18" charset="2"/>
                        </a:rPr>
                        <a:t>g</a:t>
                      </a:r>
                      <a:r>
                        <a:rPr lang="en-US" sz="1200" dirty="0" smtClean="0"/>
                        <a:t>)</a:t>
                      </a:r>
                    </a:p>
                  </a:txBody>
                  <a:tcPr/>
                </a:tc>
                <a:tc>
                  <a:txBody>
                    <a:bodyPr/>
                    <a:lstStyle/>
                    <a:p>
                      <a:endParaRPr lang="fr-FR" sz="1200" dirty="0"/>
                    </a:p>
                  </a:txBody>
                  <a:tcPr>
                    <a:solidFill>
                      <a:srgbClr val="FFFF00"/>
                    </a:solidFill>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c>
                  <a:txBody>
                    <a:bodyPr/>
                    <a:lstStyle/>
                    <a:p>
                      <a:endParaRPr lang="fr-FR" sz="1200" dirty="0"/>
                    </a:p>
                  </a:txBody>
                  <a:tcPr>
                    <a:solidFill>
                      <a:srgbClr val="66FF33"/>
                    </a:solidFill>
                  </a:tcPr>
                </a:tc>
                <a:tc>
                  <a:txBody>
                    <a:bodyPr/>
                    <a:lstStyle/>
                    <a:p>
                      <a:r>
                        <a:rPr lang="en-US" sz="1100" dirty="0" smtClean="0"/>
                        <a:t>Syst. Controlled with data ?</a:t>
                      </a:r>
                      <a:endParaRPr lang="fr-FR" sz="1100" dirty="0"/>
                    </a:p>
                  </a:txBody>
                  <a:tcPr>
                    <a:solidFill>
                      <a:schemeClr val="bg1"/>
                    </a:solidFill>
                  </a:tcPr>
                </a:tc>
                <a:tc>
                  <a:txBody>
                    <a:bodyPr/>
                    <a:lstStyle/>
                    <a:p>
                      <a:endParaRPr lang="fr-FR" dirty="0"/>
                    </a:p>
                  </a:txBody>
                  <a:tcPr>
                    <a:solidFill>
                      <a:srgbClr val="FFC000"/>
                    </a:solidFill>
                  </a:tcPr>
                </a:tc>
              </a:tr>
              <a:tr h="253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 (B</a:t>
                      </a:r>
                      <a:r>
                        <a:rPr lang="en-US" sz="1200" dirty="0" smtClean="0">
                          <a:sym typeface="Wingdings" pitchFamily="2" charset="2"/>
                        </a:rPr>
                        <a:t> X</a:t>
                      </a:r>
                      <a:r>
                        <a:rPr lang="en-US" sz="1200" baseline="-25000" dirty="0" smtClean="0"/>
                        <a:t>s</a:t>
                      </a:r>
                      <a:r>
                        <a:rPr lang="en-US" sz="1200" baseline="0" dirty="0" smtClean="0">
                          <a:latin typeface="Symbol" pitchFamily="18" charset="2"/>
                        </a:rPr>
                        <a:t> </a:t>
                      </a:r>
                      <a:r>
                        <a:rPr lang="en-US" sz="1200" baseline="0" dirty="0" smtClean="0">
                          <a:latin typeface="+mj-lt"/>
                        </a:rPr>
                        <a:t>l </a:t>
                      </a:r>
                      <a:r>
                        <a:rPr lang="en-US" sz="1200" baseline="0" dirty="0" err="1" smtClean="0">
                          <a:latin typeface="+mj-lt"/>
                        </a:rPr>
                        <a:t>l</a:t>
                      </a:r>
                      <a:r>
                        <a:rPr lang="en-US" sz="1200" baseline="0" dirty="0" smtClean="0">
                          <a:latin typeface="+mj-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mn-lt"/>
                          <a:sym typeface="Wingdings" pitchFamily="2" charset="2"/>
                        </a:rPr>
                        <a:t>Angular var.</a:t>
                      </a:r>
                      <a:endParaRPr lang="en-US" sz="1200" baseline="0" dirty="0" smtClean="0">
                        <a:latin typeface="+mj-lt"/>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51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Br(B</a:t>
                      </a:r>
                      <a:r>
                        <a:rPr lang="en-US" sz="1200" i="1" dirty="0" smtClean="0">
                          <a:sym typeface="Wingdings" pitchFamily="2" charset="2"/>
                        </a:rPr>
                        <a:t>K*l </a:t>
                      </a:r>
                      <a:r>
                        <a:rPr lang="en-US" sz="1200" i="1" dirty="0" err="1" smtClean="0">
                          <a:sym typeface="Wingdings" pitchFamily="2" charset="2"/>
                        </a:rPr>
                        <a:t>l</a:t>
                      </a:r>
                      <a:r>
                        <a:rPr lang="en-US" sz="1200" i="1" dirty="0" smtClean="0">
                          <a:sym typeface="Wingdings" pitchFamily="2" charset="2"/>
                        </a:rPr>
                        <a:t> ),</a:t>
                      </a:r>
                      <a:r>
                        <a:rPr lang="en-US" sz="1200" i="1" baseline="0" dirty="0" smtClean="0">
                          <a:latin typeface="+mn-lt"/>
                          <a:sym typeface="Wingdings" pitchFamily="2" charset="2"/>
                        </a:rPr>
                        <a:t> Angular var.</a:t>
                      </a:r>
                      <a:endParaRPr lang="en-US" sz="1200" kern="1200" baseline="0" dirty="0" smtClean="0">
                        <a:solidFill>
                          <a:schemeClr val="dk1"/>
                        </a:solidFill>
                        <a:latin typeface="+mn-lt"/>
                        <a:ea typeface="+mn-ea"/>
                        <a:cs typeface="+mn-cs"/>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100" dirty="0" smtClean="0"/>
                        <a:t>Could theory</a:t>
                      </a:r>
                      <a:r>
                        <a:rPr lang="en-US" sz="1100" baseline="0" dirty="0" smtClean="0"/>
                        <a:t> control @20%? Angular analysis are clean  ?                                   </a:t>
                      </a:r>
                      <a:r>
                        <a:rPr lang="en-US" sz="1100" baseline="0" dirty="0" smtClean="0">
                          <a:sym typeface="Wingdings" pitchFamily="2" charset="2"/>
                        </a:rPr>
                        <a:t></a:t>
                      </a:r>
                      <a:endParaRPr lang="fr-FR" sz="1100" dirty="0"/>
                    </a:p>
                  </a:txBody>
                  <a:tcPr>
                    <a:solidFill>
                      <a:schemeClr val="bg1"/>
                    </a:solidFill>
                  </a:tcPr>
                </a:tc>
                <a:tc>
                  <a:txBody>
                    <a:bodyPr/>
                    <a:lstStyle/>
                    <a:p>
                      <a:endParaRPr lang="fr-FR" dirty="0"/>
                    </a:p>
                  </a:txBody>
                  <a:tcPr>
                    <a:solidFill>
                      <a:srgbClr val="FFC000"/>
                    </a:solidFill>
                  </a:tcPr>
                </a:tc>
              </a:tr>
              <a:tr h="37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a:t>
                      </a:r>
                      <a:r>
                        <a:rPr lang="en-US" sz="1200" baseline="0" dirty="0" smtClean="0"/>
                        <a:t> </a:t>
                      </a:r>
                      <a:r>
                        <a:rPr lang="en-US" sz="1200" dirty="0" smtClean="0"/>
                        <a:t>(B</a:t>
                      </a:r>
                      <a:r>
                        <a:rPr lang="en-US" sz="1200" dirty="0" smtClean="0">
                          <a:sym typeface="Wingdings" pitchFamily="2" charset="2"/>
                        </a:rPr>
                        <a:t> K</a:t>
                      </a:r>
                      <a:r>
                        <a:rPr lang="en-US" sz="1200" baseline="30000" dirty="0" smtClean="0">
                          <a:sym typeface="Wingdings" pitchFamily="2" charset="2"/>
                        </a:rPr>
                        <a:t>(*)</a:t>
                      </a:r>
                      <a:r>
                        <a:rPr lang="en-US" sz="1200" baseline="0" dirty="0" smtClean="0">
                          <a:latin typeface="Symbol" pitchFamily="18" charset="2"/>
                        </a:rPr>
                        <a:t>n </a:t>
                      </a:r>
                      <a:r>
                        <a:rPr lang="en-US" sz="1200" baseline="0" dirty="0" err="1" smtClean="0">
                          <a:latin typeface="Symbol" pitchFamily="18" charset="2"/>
                        </a:rPr>
                        <a:t>n</a:t>
                      </a:r>
                      <a:r>
                        <a:rPr lang="en-US" sz="1200" baseline="0" dirty="0" smtClean="0">
                          <a:latin typeface="Symbol" pitchFamily="18" charset="2"/>
                        </a:rPr>
                        <a:t>) </a:t>
                      </a:r>
                      <a:endParaRPr lang="fr-FR" sz="1200" dirty="0" smtClean="0"/>
                    </a:p>
                  </a:txBody>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Stat.</a:t>
                      </a:r>
                      <a:r>
                        <a:rPr lang="en-US" sz="1100" baseline="0" dirty="0" smtClean="0"/>
                        <a:t> limited. With  more stat. angular analyses also possible</a:t>
                      </a:r>
                      <a:endParaRPr lang="fr-FR" sz="1100" dirty="0"/>
                    </a:p>
                  </a:txBody>
                  <a:tcPr>
                    <a:solidFill>
                      <a:schemeClr val="bg1"/>
                    </a:solidFill>
                  </a:tcPr>
                </a:tc>
                <a:tc>
                  <a:txBody>
                    <a:bodyPr/>
                    <a:lstStyle/>
                    <a:p>
                      <a:endParaRPr lang="fr-FR" dirty="0"/>
                    </a:p>
                  </a:txBody>
                  <a:tcPr>
                    <a:solidFill>
                      <a:srgbClr val="66FF33"/>
                    </a:solidFill>
                  </a:tcPr>
                </a:tc>
              </a:tr>
              <a:tr h="277605">
                <a:tc>
                  <a:txBody>
                    <a:bodyPr/>
                    <a:lstStyle/>
                    <a:p>
                      <a:pPr algn="ctr"/>
                      <a:r>
                        <a:rPr lang="en-US" sz="1200" dirty="0" smtClean="0"/>
                        <a:t>Br (B</a:t>
                      </a:r>
                      <a:r>
                        <a:rPr lang="en-US" sz="1200" dirty="0" smtClean="0">
                          <a:sym typeface="Wingdings" pitchFamily="2" charset="2"/>
                        </a:rPr>
                        <a:t></a:t>
                      </a:r>
                      <a:r>
                        <a:rPr lang="en-US" sz="1200" dirty="0" smtClean="0"/>
                        <a:t>K</a:t>
                      </a:r>
                      <a:r>
                        <a:rPr lang="en-US" sz="1200" baseline="-25000" dirty="0" smtClean="0"/>
                        <a:t>s</a:t>
                      </a:r>
                      <a:r>
                        <a:rPr lang="en-US" sz="1200" dirty="0" smtClean="0">
                          <a:latin typeface="Symbol" pitchFamily="18" charset="2"/>
                        </a:rPr>
                        <a:t>p</a:t>
                      </a:r>
                      <a:r>
                        <a:rPr lang="en-US" sz="1200" baseline="30000" dirty="0" smtClean="0">
                          <a:latin typeface="Symbol" pitchFamily="18" charset="2"/>
                        </a:rPr>
                        <a:t>0</a:t>
                      </a:r>
                      <a:r>
                        <a:rPr lang="en-US" sz="1200" dirty="0" smtClean="0">
                          <a:latin typeface="Symbol" pitchFamily="18" charset="2"/>
                        </a:rPr>
                        <a:t>g</a:t>
                      </a:r>
                      <a:r>
                        <a:rPr lang="en-US" sz="1200" dirty="0" smtClean="0"/>
                        <a:t>)</a:t>
                      </a: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66FF33"/>
                    </a:solidFill>
                  </a:tcPr>
                </a:tc>
                <a:tc>
                  <a:txBody>
                    <a:bodyPr/>
                    <a:lstStyle/>
                    <a:p>
                      <a:endParaRPr lang="fr-FR" sz="1600" dirty="0"/>
                    </a:p>
                  </a:txBody>
                  <a:tcPr>
                    <a:solidFill>
                      <a:schemeClr val="bg1"/>
                    </a:solidFill>
                  </a:tcPr>
                </a:tc>
                <a:tc>
                  <a:txBody>
                    <a:bodyPr/>
                    <a:lstStyle/>
                    <a:p>
                      <a:endParaRPr lang="fr-FR"/>
                    </a:p>
                  </a:txBody>
                  <a:tcPr>
                    <a:solidFill>
                      <a:srgbClr val="66FF33"/>
                    </a:solidFill>
                  </a:tcPr>
                </a:tc>
              </a:tr>
              <a:tr h="258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a:t>
                      </a:r>
                      <a:r>
                        <a:rPr lang="en-US" sz="1200" dirty="0" err="1" smtClean="0"/>
                        <a:t>B</a:t>
                      </a:r>
                      <a:r>
                        <a:rPr lang="en-US" sz="1200" baseline="-25000" dirty="0" err="1" smtClean="0"/>
                        <a:t>s</a:t>
                      </a:r>
                      <a:r>
                        <a:rPr lang="en-US" sz="1200" dirty="0" err="1" smtClean="0">
                          <a:sym typeface="Wingdings" pitchFamily="2" charset="2"/>
                        </a:rPr>
                        <a:t></a:t>
                      </a:r>
                      <a:r>
                        <a:rPr lang="en-US" sz="1200" dirty="0" err="1" smtClean="0">
                          <a:latin typeface="Symbol" pitchFamily="18" charset="2"/>
                          <a:sym typeface="Wingdings" pitchFamily="2" charset="2"/>
                        </a:rPr>
                        <a:t>fg</a:t>
                      </a:r>
                      <a:r>
                        <a:rPr lang="en-US" sz="1200" dirty="0" smtClean="0">
                          <a:sym typeface="Wingdings" pitchFamily="2" charset="2"/>
                        </a:rPr>
                        <a:t>)</a:t>
                      </a:r>
                      <a:endParaRPr lang="fr-FR" sz="1200" dirty="0" smtClean="0"/>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As precise as Br </a:t>
                      </a:r>
                      <a:r>
                        <a:rPr lang="en-US" sz="1100" dirty="0" smtClean="0">
                          <a:sym typeface="Wingdings" pitchFamily="2" charset="2"/>
                        </a:rPr>
                        <a:t></a:t>
                      </a:r>
                      <a:r>
                        <a:rPr lang="en-US" sz="1100" dirty="0" smtClean="0"/>
                        <a:t>K</a:t>
                      </a:r>
                      <a:r>
                        <a:rPr lang="en-US" sz="1100" baseline="-25000" dirty="0" smtClean="0"/>
                        <a:t>s</a:t>
                      </a:r>
                      <a:r>
                        <a:rPr lang="en-US" sz="1100" dirty="0" smtClean="0">
                          <a:latin typeface="Symbol" pitchFamily="18" charset="2"/>
                        </a:rPr>
                        <a:t>p</a:t>
                      </a:r>
                      <a:r>
                        <a:rPr lang="en-US" sz="1100" baseline="30000" dirty="0" smtClean="0">
                          <a:latin typeface="Symbol" pitchFamily="18" charset="2"/>
                        </a:rPr>
                        <a:t>0</a:t>
                      </a:r>
                      <a:r>
                        <a:rPr lang="en-US" sz="1100" dirty="0" smtClean="0">
                          <a:latin typeface="Symbol" pitchFamily="18" charset="2"/>
                        </a:rPr>
                        <a:t>g</a:t>
                      </a:r>
                      <a:r>
                        <a:rPr lang="en-US" sz="1100" dirty="0" smtClean="0"/>
                        <a:t>) ?</a:t>
                      </a:r>
                    </a:p>
                  </a:txBody>
                  <a:tcPr>
                    <a:solidFill>
                      <a:schemeClr val="bg1"/>
                    </a:solidFill>
                  </a:tcPr>
                </a:tc>
                <a:tc>
                  <a:txBody>
                    <a:bodyPr/>
                    <a:lstStyle/>
                    <a:p>
                      <a:endParaRPr lang="fr-FR" dirty="0"/>
                    </a:p>
                  </a:txBody>
                  <a:tcPr>
                    <a:solidFill>
                      <a:srgbClr val="66FF33"/>
                    </a:solidFill>
                  </a:tcPr>
                </a:tc>
              </a:tr>
              <a:tr h="370162">
                <a:tc>
                  <a:txBody>
                    <a:bodyPr/>
                    <a:lstStyle/>
                    <a:p>
                      <a:pPr algn="ctr"/>
                      <a:r>
                        <a:rPr lang="en-US" sz="1200" dirty="0" smtClean="0"/>
                        <a:t>Br (</a:t>
                      </a:r>
                      <a:r>
                        <a:rPr lang="en-US" sz="1200" dirty="0" err="1" smtClean="0"/>
                        <a:t>B</a:t>
                      </a:r>
                      <a:r>
                        <a:rPr lang="en-US" sz="1200" baseline="-25000" dirty="0" err="1" smtClean="0"/>
                        <a:t>s</a:t>
                      </a:r>
                      <a:r>
                        <a:rPr lang="en-US" sz="1200" dirty="0" err="1" smtClean="0">
                          <a:sym typeface="Wingdings" pitchFamily="2" charset="2"/>
                        </a:rPr>
                        <a:t></a:t>
                      </a:r>
                      <a:r>
                        <a:rPr lang="en-US" sz="1200" dirty="0" err="1" smtClean="0">
                          <a:latin typeface="Symbol" pitchFamily="18" charset="2"/>
                          <a:sym typeface="Wingdings" pitchFamily="2" charset="2"/>
                        </a:rPr>
                        <a:t>mm</a:t>
                      </a:r>
                      <a:r>
                        <a:rPr lang="en-US" sz="1200" dirty="0" smtClean="0">
                          <a:sym typeface="Wingdings" pitchFamily="2" charset="2"/>
                        </a:rPr>
                        <a:t>)</a:t>
                      </a:r>
                      <a:endParaRPr lang="fr-FR" sz="1200" dirty="0"/>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FF0000"/>
                    </a:solidFill>
                  </a:tcPr>
                </a:tc>
                <a:tc>
                  <a:txBody>
                    <a:bodyPr/>
                    <a:lstStyle/>
                    <a:p>
                      <a:endParaRPr lang="fr-FR" sz="1600" dirty="0"/>
                    </a:p>
                  </a:txBody>
                  <a:tcPr>
                    <a:solidFill>
                      <a:schemeClr val="bg1"/>
                    </a:solidFill>
                  </a:tcPr>
                </a:tc>
                <a:tc>
                  <a:txBody>
                    <a:bodyPr/>
                    <a:lstStyle/>
                    <a:p>
                      <a:endParaRPr lang="fr-FR" dirty="0"/>
                    </a:p>
                  </a:txBody>
                  <a:tcPr>
                    <a:solidFill>
                      <a:srgbClr val="66FF33"/>
                    </a:solidFill>
                  </a:tcPr>
                </a:tc>
              </a:tr>
              <a:tr h="258483">
                <a:tc>
                  <a:txBody>
                    <a:bodyPr/>
                    <a:lstStyle/>
                    <a:p>
                      <a:pPr algn="ctr"/>
                      <a:r>
                        <a:rPr lang="en-US" sz="1200" smtClean="0">
                          <a:latin typeface="Symbol" pitchFamily="18" charset="2"/>
                          <a:sym typeface="Wingdings" pitchFamily="2" charset="2"/>
                        </a:rPr>
                        <a:t>tmg</a:t>
                      </a:r>
                      <a:endParaRPr lang="fr-FR" sz="1200" dirty="0">
                        <a:latin typeface="Symbol" pitchFamily="18" charset="2"/>
                      </a:endParaRPr>
                    </a:p>
                  </a:txBody>
                  <a:tcPr/>
                </a:tc>
                <a:tc>
                  <a:txBody>
                    <a:bodyPr/>
                    <a:lstStyle/>
                    <a:p>
                      <a:endParaRPr lang="fr-FR" sz="1200" dirty="0"/>
                    </a:p>
                  </a:txBody>
                  <a:tcPr>
                    <a:solidFill>
                      <a:srgbClr val="FFC000"/>
                    </a:solidFill>
                  </a:tcPr>
                </a:tc>
                <a:tc>
                  <a:txBody>
                    <a:bodyPr/>
                    <a:lstStyle/>
                    <a:p>
                      <a:endParaRPr lang="fr-FR" sz="1200" dirty="0"/>
                    </a:p>
                  </a:txBody>
                  <a:tcPr>
                    <a:solidFill>
                      <a:srgbClr val="FF0000"/>
                    </a:solidFill>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r>
                        <a:rPr lang="en-US" sz="1100" dirty="0" smtClean="0"/>
                        <a:t>profit of polarized</a:t>
                      </a:r>
                      <a:r>
                        <a:rPr lang="en-US" sz="1100" baseline="0" dirty="0" smtClean="0"/>
                        <a:t>  beams</a:t>
                      </a:r>
                      <a:endParaRPr lang="fr-FR" sz="1100" dirty="0"/>
                    </a:p>
                  </a:txBody>
                  <a:tcPr>
                    <a:solidFill>
                      <a:schemeClr val="bg1"/>
                    </a:solidFill>
                  </a:tcPr>
                </a:tc>
                <a:tc>
                  <a:txBody>
                    <a:bodyPr/>
                    <a:lstStyle/>
                    <a:p>
                      <a:endParaRPr lang="fr-FR" sz="1600" dirty="0"/>
                    </a:p>
                  </a:txBody>
                  <a:tcPr>
                    <a:solidFill>
                      <a:srgbClr val="66FF33"/>
                    </a:solidFill>
                  </a:tcPr>
                </a:tc>
              </a:tr>
              <a:tr h="370162">
                <a:tc>
                  <a:txBody>
                    <a:bodyPr/>
                    <a:lstStyle/>
                    <a:p>
                      <a:pPr algn="ctr"/>
                      <a:r>
                        <a:rPr lang="en-US" sz="1200" dirty="0" smtClean="0">
                          <a:latin typeface="+mj-lt"/>
                        </a:rPr>
                        <a:t>CPV</a:t>
                      </a:r>
                      <a:r>
                        <a:rPr lang="en-US" sz="1200" baseline="0" dirty="0" smtClean="0">
                          <a:latin typeface="+mj-lt"/>
                        </a:rPr>
                        <a:t> charm</a:t>
                      </a:r>
                      <a:endParaRPr lang="fr-FR" sz="1200" dirty="0">
                        <a:latin typeface="+mj-lt"/>
                      </a:endParaRPr>
                    </a:p>
                  </a:txBody>
                  <a:tcPr/>
                </a:tc>
                <a:tc>
                  <a:txBody>
                    <a:bodyPr/>
                    <a:lstStyle/>
                    <a:p>
                      <a:endParaRPr lang="fr-FR" sz="1200" dirty="0"/>
                    </a:p>
                  </a:txBody>
                  <a:tcPr>
                    <a:solidFill>
                      <a:srgbClr val="FF0000"/>
                    </a:solidFill>
                  </a:tcPr>
                </a:tc>
                <a:tc>
                  <a:txBody>
                    <a:bodyPr/>
                    <a:lstStyle/>
                    <a:p>
                      <a:endParaRPr lang="fr-FR" sz="1200" dirty="0"/>
                    </a:p>
                  </a:txBody>
                  <a:tcPr>
                    <a:solidFill>
                      <a:srgbClr val="FFFF00"/>
                    </a:solidFill>
                  </a:tcPr>
                </a:tc>
                <a:tc>
                  <a:txBody>
                    <a:bodyPr/>
                    <a:lstStyle/>
                    <a:p>
                      <a:endParaRPr lang="fr-FR" sz="1200" dirty="0"/>
                    </a:p>
                  </a:txBody>
                  <a:tcPr>
                    <a:solidFill>
                      <a:srgbClr val="66FF33"/>
                    </a:solidFill>
                  </a:tcPr>
                </a:tc>
                <a:tc>
                  <a:txBody>
                    <a:bodyPr/>
                    <a:lstStyle/>
                    <a:p>
                      <a:endParaRPr lang="fr-FR" sz="1200" dirty="0"/>
                    </a:p>
                  </a:txBody>
                  <a:tcPr>
                    <a:solidFill>
                      <a:srgbClr val="66FF33"/>
                    </a:solidFill>
                  </a:tcPr>
                </a:tc>
                <a:tc>
                  <a:txBody>
                    <a:bodyPr/>
                    <a:lstStyle/>
                    <a:p>
                      <a:r>
                        <a:rPr lang="en-US" sz="1100" dirty="0" smtClean="0"/>
                        <a:t>CPV</a:t>
                      </a:r>
                      <a:r>
                        <a:rPr lang="en-US" sz="1100" baseline="0" dirty="0" smtClean="0"/>
                        <a:t> in SM negligible. So clean NP probe </a:t>
                      </a:r>
                      <a:endParaRPr lang="fr-FR" sz="1100" dirty="0"/>
                    </a:p>
                  </a:txBody>
                  <a:tcPr>
                    <a:solidFill>
                      <a:schemeClr val="bg1"/>
                    </a:solidFill>
                  </a:tcPr>
                </a:tc>
                <a:tc>
                  <a:txBody>
                    <a:bodyPr/>
                    <a:lstStyle/>
                    <a:p>
                      <a:endParaRPr lang="fr-FR" sz="1600" dirty="0"/>
                    </a:p>
                  </a:txBody>
                  <a:tcPr>
                    <a:solidFill>
                      <a:srgbClr val="66FF33"/>
                    </a:solidFill>
                  </a:tcPr>
                </a:tc>
              </a:tr>
            </a:tbl>
          </a:graphicData>
        </a:graphic>
      </p:graphicFrame>
      <p:sp>
        <p:nvSpPr>
          <p:cNvPr id="6" name="Rectangle 5"/>
          <p:cNvSpPr/>
          <p:nvPr/>
        </p:nvSpPr>
        <p:spPr>
          <a:xfrm>
            <a:off x="3059113" y="-25400"/>
            <a:ext cx="519112" cy="2873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7" name="Rectangle 11"/>
          <p:cNvSpPr>
            <a:spLocks noChangeArrowheads="1"/>
          </p:cNvSpPr>
          <p:nvPr/>
        </p:nvSpPr>
        <p:spPr bwMode="auto">
          <a:xfrm>
            <a:off x="3578225" y="-26988"/>
            <a:ext cx="901700" cy="307976"/>
          </a:xfrm>
          <a:prstGeom prst="rect">
            <a:avLst/>
          </a:prstGeom>
          <a:noFill/>
          <a:ln w="9525">
            <a:noFill/>
            <a:miter lim="800000"/>
            <a:headEnd/>
            <a:tailEnd/>
          </a:ln>
        </p:spPr>
        <p:txBody>
          <a:bodyPr wrap="none">
            <a:spAutoFit/>
          </a:bodyPr>
          <a:lstStyle/>
          <a:p>
            <a:r>
              <a:rPr lang="en-US" sz="1400"/>
              <a:t>No result</a:t>
            </a:r>
            <a:endParaRPr lang="fr-FR" sz="1400"/>
          </a:p>
        </p:txBody>
      </p:sp>
      <p:sp>
        <p:nvSpPr>
          <p:cNvPr id="8" name="Rectangle 7"/>
          <p:cNvSpPr/>
          <p:nvPr/>
        </p:nvSpPr>
        <p:spPr>
          <a:xfrm>
            <a:off x="4514850" y="-26988"/>
            <a:ext cx="473075" cy="287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9" name="Rectangle 13"/>
          <p:cNvSpPr>
            <a:spLocks noChangeArrowheads="1"/>
          </p:cNvSpPr>
          <p:nvPr/>
        </p:nvSpPr>
        <p:spPr bwMode="auto">
          <a:xfrm>
            <a:off x="5018088" y="-26988"/>
            <a:ext cx="939800" cy="307976"/>
          </a:xfrm>
          <a:prstGeom prst="rect">
            <a:avLst/>
          </a:prstGeom>
          <a:noFill/>
          <a:ln w="9525">
            <a:noFill/>
            <a:miter lim="800000"/>
            <a:headEnd/>
            <a:tailEnd/>
          </a:ln>
        </p:spPr>
        <p:txBody>
          <a:bodyPr wrap="none">
            <a:spAutoFit/>
          </a:bodyPr>
          <a:lstStyle/>
          <a:p>
            <a:r>
              <a:rPr lang="en-US" sz="1400"/>
              <a:t>Moderate</a:t>
            </a:r>
            <a:endParaRPr lang="fr-FR" sz="1400"/>
          </a:p>
        </p:txBody>
      </p:sp>
      <p:sp>
        <p:nvSpPr>
          <p:cNvPr id="10" name="Rectangle 9"/>
          <p:cNvSpPr/>
          <p:nvPr/>
        </p:nvSpPr>
        <p:spPr>
          <a:xfrm>
            <a:off x="6026150" y="-26988"/>
            <a:ext cx="382588" cy="304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1" name="Rectangle 15"/>
          <p:cNvSpPr>
            <a:spLocks noChangeArrowheads="1"/>
          </p:cNvSpPr>
          <p:nvPr/>
        </p:nvSpPr>
        <p:spPr bwMode="auto">
          <a:xfrm>
            <a:off x="6386513" y="-26988"/>
            <a:ext cx="782637" cy="307976"/>
          </a:xfrm>
          <a:prstGeom prst="rect">
            <a:avLst/>
          </a:prstGeom>
          <a:noFill/>
          <a:ln w="9525">
            <a:noFill/>
            <a:miter lim="800000"/>
            <a:headEnd/>
            <a:tailEnd/>
          </a:ln>
        </p:spPr>
        <p:txBody>
          <a:bodyPr wrap="none">
            <a:spAutoFit/>
          </a:bodyPr>
          <a:lstStyle/>
          <a:p>
            <a:r>
              <a:rPr lang="en-US" sz="1400"/>
              <a:t>Precise</a:t>
            </a:r>
            <a:endParaRPr lang="fr-FR" sz="1400"/>
          </a:p>
        </p:txBody>
      </p:sp>
      <p:sp>
        <p:nvSpPr>
          <p:cNvPr id="12" name="Rectangle 11"/>
          <p:cNvSpPr/>
          <p:nvPr/>
        </p:nvSpPr>
        <p:spPr>
          <a:xfrm>
            <a:off x="7250113" y="-26988"/>
            <a:ext cx="431800" cy="323851"/>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3" name="Rectangle 19"/>
          <p:cNvSpPr>
            <a:spLocks noChangeArrowheads="1"/>
          </p:cNvSpPr>
          <p:nvPr/>
        </p:nvSpPr>
        <p:spPr bwMode="auto">
          <a:xfrm>
            <a:off x="7681913" y="-26988"/>
            <a:ext cx="1192212" cy="307976"/>
          </a:xfrm>
          <a:prstGeom prst="rect">
            <a:avLst/>
          </a:prstGeom>
          <a:noFill/>
          <a:ln w="9525">
            <a:noFill/>
            <a:miter lim="800000"/>
            <a:headEnd/>
            <a:tailEnd/>
          </a:ln>
        </p:spPr>
        <p:txBody>
          <a:bodyPr wrap="none">
            <a:spAutoFit/>
          </a:bodyPr>
          <a:lstStyle/>
          <a:p>
            <a:r>
              <a:rPr lang="en-US" sz="1400"/>
              <a:t>Very Precise</a:t>
            </a:r>
            <a:endParaRPr lang="fr-FR" sz="1400"/>
          </a:p>
        </p:txBody>
      </p:sp>
      <p:sp>
        <p:nvSpPr>
          <p:cNvPr id="14" name="Rectangle 13"/>
          <p:cNvSpPr/>
          <p:nvPr/>
        </p:nvSpPr>
        <p:spPr>
          <a:xfrm>
            <a:off x="8383588" y="2051050"/>
            <a:ext cx="404812" cy="287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5" name="Rectangle 11"/>
          <p:cNvSpPr>
            <a:spLocks noChangeArrowheads="1"/>
          </p:cNvSpPr>
          <p:nvPr/>
        </p:nvSpPr>
        <p:spPr bwMode="auto">
          <a:xfrm>
            <a:off x="8078788" y="2338388"/>
            <a:ext cx="1069975" cy="522287"/>
          </a:xfrm>
          <a:prstGeom prst="rect">
            <a:avLst/>
          </a:prstGeom>
          <a:noFill/>
          <a:ln w="9525">
            <a:noFill/>
            <a:miter lim="800000"/>
            <a:headEnd/>
            <a:tailEnd/>
          </a:ln>
        </p:spPr>
        <p:txBody>
          <a:bodyPr wrap="none">
            <a:spAutoFit/>
          </a:bodyPr>
          <a:lstStyle/>
          <a:p>
            <a:pPr algn="ctr"/>
            <a:r>
              <a:rPr lang="en-US" sz="1400"/>
              <a:t>Moderately</a:t>
            </a:r>
          </a:p>
          <a:p>
            <a:pPr algn="ctr"/>
            <a:r>
              <a:rPr lang="en-US" sz="1400"/>
              <a:t>   Clean</a:t>
            </a:r>
            <a:endParaRPr lang="fr-FR" sz="1400"/>
          </a:p>
        </p:txBody>
      </p:sp>
      <p:sp>
        <p:nvSpPr>
          <p:cNvPr id="16" name="Rectangle 15"/>
          <p:cNvSpPr/>
          <p:nvPr/>
        </p:nvSpPr>
        <p:spPr>
          <a:xfrm>
            <a:off x="8356600" y="2987675"/>
            <a:ext cx="431800" cy="287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7" name="Rectangle 13"/>
          <p:cNvSpPr>
            <a:spLocks noChangeArrowheads="1"/>
          </p:cNvSpPr>
          <p:nvPr/>
        </p:nvSpPr>
        <p:spPr bwMode="auto">
          <a:xfrm>
            <a:off x="8069263" y="3286125"/>
            <a:ext cx="1189037" cy="522288"/>
          </a:xfrm>
          <a:prstGeom prst="rect">
            <a:avLst/>
          </a:prstGeom>
          <a:noFill/>
          <a:ln w="9525">
            <a:noFill/>
            <a:miter lim="800000"/>
            <a:headEnd/>
            <a:tailEnd/>
          </a:ln>
        </p:spPr>
        <p:txBody>
          <a:bodyPr wrap="none">
            <a:spAutoFit/>
          </a:bodyPr>
          <a:lstStyle/>
          <a:p>
            <a:r>
              <a:rPr lang="en-US" sz="1400"/>
              <a:t>    Clean</a:t>
            </a:r>
          </a:p>
          <a:p>
            <a:r>
              <a:rPr lang="en-US" sz="1400"/>
              <a:t>Need Lattice</a:t>
            </a:r>
            <a:endParaRPr lang="fr-FR" sz="1400"/>
          </a:p>
        </p:txBody>
      </p:sp>
      <p:sp>
        <p:nvSpPr>
          <p:cNvPr id="18" name="Rectangle 17"/>
          <p:cNvSpPr/>
          <p:nvPr/>
        </p:nvSpPr>
        <p:spPr>
          <a:xfrm>
            <a:off x="8305800" y="3933825"/>
            <a:ext cx="431800" cy="28733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sp>
        <p:nvSpPr>
          <p:cNvPr id="19" name="Rectangle 13"/>
          <p:cNvSpPr>
            <a:spLocks noChangeArrowheads="1"/>
          </p:cNvSpPr>
          <p:nvPr/>
        </p:nvSpPr>
        <p:spPr bwMode="auto">
          <a:xfrm>
            <a:off x="8218488" y="4284663"/>
            <a:ext cx="652462" cy="307975"/>
          </a:xfrm>
          <a:prstGeom prst="rect">
            <a:avLst/>
          </a:prstGeom>
          <a:noFill/>
          <a:ln w="9525">
            <a:noFill/>
            <a:miter lim="800000"/>
            <a:headEnd/>
            <a:tailEnd/>
          </a:ln>
        </p:spPr>
        <p:txBody>
          <a:bodyPr wrap="none">
            <a:spAutoFit/>
          </a:bodyPr>
          <a:lstStyle/>
          <a:p>
            <a:r>
              <a:rPr lang="en-US" sz="1400"/>
              <a:t>Clean</a:t>
            </a:r>
          </a:p>
        </p:txBody>
      </p:sp>
      <p:sp>
        <p:nvSpPr>
          <p:cNvPr id="20" name="Rectangle 11"/>
          <p:cNvSpPr>
            <a:spLocks noChangeArrowheads="1"/>
          </p:cNvSpPr>
          <p:nvPr/>
        </p:nvSpPr>
        <p:spPr bwMode="auto">
          <a:xfrm>
            <a:off x="8113713" y="1485900"/>
            <a:ext cx="930275" cy="307975"/>
          </a:xfrm>
          <a:prstGeom prst="rect">
            <a:avLst/>
          </a:prstGeom>
          <a:noFill/>
          <a:ln w="9525">
            <a:noFill/>
            <a:miter lim="800000"/>
            <a:headEnd/>
            <a:tailEnd/>
          </a:ln>
        </p:spPr>
        <p:txBody>
          <a:bodyPr wrap="none">
            <a:spAutoFit/>
          </a:bodyPr>
          <a:lstStyle/>
          <a:p>
            <a:r>
              <a:rPr lang="en-US" sz="1400"/>
              <a:t>THEORY</a:t>
            </a:r>
            <a:endParaRPr lang="fr-FR" sz="1400"/>
          </a:p>
        </p:txBody>
      </p:sp>
      <p:sp>
        <p:nvSpPr>
          <p:cNvPr id="21" name="Rectangle 20"/>
          <p:cNvSpPr/>
          <p:nvPr/>
        </p:nvSpPr>
        <p:spPr>
          <a:xfrm>
            <a:off x="8101013" y="1341438"/>
            <a:ext cx="1042987" cy="338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19"/>
          <p:cNvSpPr>
            <a:spLocks noChangeArrowheads="1"/>
          </p:cNvSpPr>
          <p:nvPr/>
        </p:nvSpPr>
        <p:spPr bwMode="auto">
          <a:xfrm>
            <a:off x="-36513" y="-66675"/>
            <a:ext cx="2592388" cy="400050"/>
          </a:xfrm>
          <a:prstGeom prst="rect">
            <a:avLst/>
          </a:prstGeom>
          <a:solidFill>
            <a:srgbClr val="FFCCFF"/>
          </a:solidFill>
          <a:ln w="9525">
            <a:noFill/>
            <a:miter lim="800000"/>
            <a:headEnd/>
            <a:tailEnd/>
          </a:ln>
        </p:spPr>
        <p:txBody>
          <a:bodyPr wrap="none">
            <a:spAutoFit/>
          </a:bodyPr>
          <a:lstStyle/>
          <a:p>
            <a:pPr algn="ctr"/>
            <a:r>
              <a:rPr lang="en-US" sz="2000"/>
              <a:t>Some Golden Modes</a:t>
            </a:r>
            <a:endParaRPr lang="fr-FR" sz="2000"/>
          </a:p>
        </p:txBody>
      </p:sp>
      <p:sp>
        <p:nvSpPr>
          <p:cNvPr id="23" name="Espace réservé du numéro de diapositive 19"/>
          <p:cNvSpPr>
            <a:spLocks noGrp="1"/>
          </p:cNvSpPr>
          <p:nvPr>
            <p:ph type="sldNum" sz="quarter" idx="12"/>
          </p:nvPr>
        </p:nvSpPr>
        <p:spPr>
          <a:xfrm>
            <a:off x="6553200" y="6245225"/>
            <a:ext cx="2133600" cy="476250"/>
          </a:xfrm>
          <a:noFill/>
        </p:spPr>
        <p:txBody>
          <a:bodyPr/>
          <a:lstStyle/>
          <a:p>
            <a:fld id="{D2B67C8E-27DF-49CD-84D9-8C95CC892FF4}" type="slidenum">
              <a:rPr lang="en-US" smtClean="0"/>
              <a:pPr/>
              <a:t>39</a:t>
            </a:fld>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riangle_last"/>
          <p:cNvPicPr>
            <a:picLocks noChangeAspect="1" noChangeArrowheads="1"/>
          </p:cNvPicPr>
          <p:nvPr/>
        </p:nvPicPr>
        <p:blipFill>
          <a:blip r:embed="rId2" cstate="print"/>
          <a:srcRect/>
          <a:stretch>
            <a:fillRect/>
          </a:stretch>
        </p:blipFill>
        <p:spPr bwMode="auto">
          <a:xfrm>
            <a:off x="-1588" y="769938"/>
            <a:ext cx="8567738" cy="6062662"/>
          </a:xfrm>
          <a:prstGeom prst="rect">
            <a:avLst/>
          </a:prstGeom>
          <a:noFill/>
          <a:ln w="9525">
            <a:noFill/>
            <a:miter lim="800000"/>
            <a:headEnd/>
            <a:tailEnd/>
          </a:ln>
        </p:spPr>
      </p:pic>
      <p:sp>
        <p:nvSpPr>
          <p:cNvPr id="22" name="Rectangle 5"/>
          <p:cNvSpPr>
            <a:spLocks noChangeArrowheads="1"/>
          </p:cNvSpPr>
          <p:nvPr/>
        </p:nvSpPr>
        <p:spPr bwMode="auto">
          <a:xfrm>
            <a:off x="2770188" y="2633663"/>
            <a:ext cx="1951037" cy="406400"/>
          </a:xfrm>
          <a:prstGeom prst="rect">
            <a:avLst/>
          </a:prstGeom>
          <a:solidFill>
            <a:srgbClr val="0099FF"/>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i="1" kern="0">
                <a:solidFill>
                  <a:sysClr val="windowText" lastClr="000000"/>
                </a:solidFill>
              </a:rPr>
              <a:t>B</a:t>
            </a:r>
            <a:r>
              <a:rPr lang="en-US" sz="2000" i="1" kern="0">
                <a:solidFill>
                  <a:sysClr val="windowText" lastClr="000000"/>
                </a:solidFill>
                <a:sym typeface="Wingdings" pitchFamily="2" charset="2"/>
              </a:rPr>
              <a:t> </a:t>
            </a:r>
            <a:r>
              <a:rPr lang="en-US" sz="2000" i="1" kern="0">
                <a:solidFill>
                  <a:sysClr val="windowText" lastClr="000000"/>
                </a:solidFill>
                <a:latin typeface="Symbol" pitchFamily="18" charset="2"/>
                <a:sym typeface="Wingdings" pitchFamily="2" charset="2"/>
              </a:rPr>
              <a:t>pp, rp, rr...</a:t>
            </a:r>
          </a:p>
        </p:txBody>
      </p:sp>
      <p:sp>
        <p:nvSpPr>
          <p:cNvPr id="23" name="Text Box 6"/>
          <p:cNvSpPr txBox="1">
            <a:spLocks noChangeArrowheads="1"/>
          </p:cNvSpPr>
          <p:nvPr/>
        </p:nvSpPr>
        <p:spPr bwMode="auto">
          <a:xfrm>
            <a:off x="7583488" y="6076950"/>
            <a:ext cx="1741487" cy="330200"/>
          </a:xfrm>
          <a:prstGeom prst="rect">
            <a:avLst/>
          </a:prstGeom>
          <a:solidFill>
            <a:srgbClr val="0099FF"/>
          </a:solidFill>
          <a:ln w="9525">
            <a:noFill/>
            <a:miter lim="800000"/>
            <a:headEnd/>
            <a:tailEnd/>
          </a:ln>
          <a:effectLst/>
        </p:spPr>
        <p:txBody>
          <a:bodyPr wrap="none" lIns="100794" tIns="50397" rIns="100794" bIns="50397">
            <a:spAutoFit/>
          </a:bodyPr>
          <a:lstStyle/>
          <a:p>
            <a:pPr algn="ctr" defTabSz="1008063" fontAlgn="auto">
              <a:spcBef>
                <a:spcPts val="0"/>
              </a:spcBef>
              <a:spcAft>
                <a:spcPts val="0"/>
              </a:spcAft>
              <a:defRPr/>
            </a:pPr>
            <a:r>
              <a:rPr lang="en-US" sz="1500" i="1" kern="0">
                <a:solidFill>
                  <a:sysClr val="windowText" lastClr="000000"/>
                </a:solidFill>
              </a:rPr>
              <a:t>+other charmonium</a:t>
            </a:r>
          </a:p>
        </p:txBody>
      </p:sp>
      <p:sp>
        <p:nvSpPr>
          <p:cNvPr id="24" name="Rectangle 7"/>
          <p:cNvSpPr>
            <a:spLocks noChangeArrowheads="1"/>
          </p:cNvSpPr>
          <p:nvPr/>
        </p:nvSpPr>
        <p:spPr bwMode="auto">
          <a:xfrm>
            <a:off x="2946400" y="5137150"/>
            <a:ext cx="2144713" cy="793750"/>
          </a:xfrm>
          <a:prstGeom prst="rect">
            <a:avLst/>
          </a:prstGeom>
          <a:solidFill>
            <a:srgbClr val="FFFFFF"/>
          </a:solidFill>
          <a:ln w="9525">
            <a:solidFill>
              <a:srgbClr val="FFFFFF"/>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sp>
        <p:nvSpPr>
          <p:cNvPr id="25" name="Rectangle 8"/>
          <p:cNvSpPr>
            <a:spLocks noChangeArrowheads="1"/>
          </p:cNvSpPr>
          <p:nvPr/>
        </p:nvSpPr>
        <p:spPr bwMode="auto">
          <a:xfrm>
            <a:off x="5564188" y="850900"/>
            <a:ext cx="3414712" cy="415925"/>
          </a:xfrm>
          <a:prstGeom prst="rect">
            <a:avLst/>
          </a:prstGeom>
          <a:solidFill>
            <a:srgbClr val="00CC99"/>
          </a:solidFill>
          <a:ln w="9525">
            <a:solidFill>
              <a:srgbClr val="00CC99"/>
            </a:solidFill>
            <a:miter lim="800000"/>
            <a:headEnd/>
            <a:tailEnd/>
          </a:ln>
          <a:effectLst/>
        </p:spPr>
        <p:txBody>
          <a:bodyPr lIns="100794" tIns="50397" rIns="100794" bIns="50397">
            <a:spAutoFit/>
          </a:bodyPr>
          <a:lstStyle/>
          <a:p>
            <a:pPr defTabSz="1008063" fontAlgn="auto">
              <a:spcBef>
                <a:spcPts val="0"/>
              </a:spcBef>
              <a:spcAft>
                <a:spcPts val="0"/>
              </a:spcAft>
              <a:defRPr/>
            </a:pPr>
            <a:r>
              <a:rPr lang="en-US" sz="2000" i="1" kern="0">
                <a:solidFill>
                  <a:sysClr val="windowText" lastClr="000000"/>
                </a:solidFill>
              </a:rPr>
              <a:t>radiative decays X</a:t>
            </a:r>
            <a:r>
              <a:rPr lang="en-US" sz="2000" i="1" kern="0" baseline="-25000">
                <a:solidFill>
                  <a:sysClr val="windowText" lastClr="000000"/>
                </a:solidFill>
              </a:rPr>
              <a:t>s</a:t>
            </a:r>
            <a:r>
              <a:rPr lang="en-US" sz="2000" i="1" kern="0">
                <a:solidFill>
                  <a:sysClr val="windowText" lastClr="000000"/>
                </a:solidFill>
                <a:latin typeface="Symbol" pitchFamily="18" charset="2"/>
              </a:rPr>
              <a:t>g</a:t>
            </a:r>
            <a:r>
              <a:rPr lang="en-US" sz="2000" i="1" kern="0">
                <a:solidFill>
                  <a:sysClr val="windowText" lastClr="000000"/>
                </a:solidFill>
              </a:rPr>
              <a:t>,X</a:t>
            </a:r>
            <a:r>
              <a:rPr lang="en-US" sz="2000" i="1" kern="0" baseline="-25000">
                <a:solidFill>
                  <a:sysClr val="windowText" lastClr="000000"/>
                </a:solidFill>
              </a:rPr>
              <a:t>d</a:t>
            </a:r>
            <a:r>
              <a:rPr lang="en-US" sz="2000" i="1" kern="0">
                <a:solidFill>
                  <a:sysClr val="windowText" lastClr="000000"/>
                </a:solidFill>
                <a:latin typeface="Symbol" pitchFamily="18" charset="2"/>
              </a:rPr>
              <a:t>g</a:t>
            </a:r>
            <a:r>
              <a:rPr lang="en-US" sz="2000" i="1" kern="0">
                <a:solidFill>
                  <a:sysClr val="windowText" lastClr="000000"/>
                </a:solidFill>
              </a:rPr>
              <a:t>, X</a:t>
            </a:r>
            <a:r>
              <a:rPr lang="en-US" sz="2000" i="1" kern="0" baseline="-25000">
                <a:solidFill>
                  <a:sysClr val="windowText" lastClr="000000"/>
                </a:solidFill>
              </a:rPr>
              <a:t>s</a:t>
            </a:r>
            <a:r>
              <a:rPr lang="en-US" sz="2000" i="1" kern="0">
                <a:solidFill>
                  <a:sysClr val="windowText" lastClr="000000"/>
                </a:solidFill>
              </a:rPr>
              <a:t>ll</a:t>
            </a:r>
          </a:p>
        </p:txBody>
      </p:sp>
      <p:sp>
        <p:nvSpPr>
          <p:cNvPr id="26" name="Rectangle 9"/>
          <p:cNvSpPr>
            <a:spLocks noChangeArrowheads="1"/>
          </p:cNvSpPr>
          <p:nvPr/>
        </p:nvSpPr>
        <p:spPr bwMode="auto">
          <a:xfrm>
            <a:off x="2819400" y="5186363"/>
            <a:ext cx="238125" cy="396875"/>
          </a:xfrm>
          <a:prstGeom prst="rect">
            <a:avLst/>
          </a:prstGeom>
          <a:solidFill>
            <a:srgbClr val="FFFFFF"/>
          </a:solidFill>
          <a:ln w="9525">
            <a:solidFill>
              <a:srgbClr val="FFFFFF"/>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sp>
        <p:nvSpPr>
          <p:cNvPr id="27" name="Text Box 10"/>
          <p:cNvSpPr txBox="1">
            <a:spLocks noChangeArrowheads="1"/>
          </p:cNvSpPr>
          <p:nvPr/>
        </p:nvSpPr>
        <p:spPr bwMode="auto">
          <a:xfrm>
            <a:off x="4295775" y="5376863"/>
            <a:ext cx="1022350" cy="406400"/>
          </a:xfrm>
          <a:prstGeom prst="rect">
            <a:avLst/>
          </a:prstGeom>
          <a:solidFill>
            <a:srgbClr val="0099FF"/>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i="1" kern="0">
                <a:solidFill>
                  <a:sysClr val="windowText" lastClr="000000"/>
                </a:solidFill>
              </a:rPr>
              <a:t>B</a:t>
            </a:r>
            <a:r>
              <a:rPr lang="en-US" sz="2000" i="1" kern="0">
                <a:solidFill>
                  <a:sysClr val="windowText" lastClr="000000"/>
                </a:solidFill>
                <a:sym typeface="Wingdings" pitchFamily="2" charset="2"/>
              </a:rPr>
              <a:t> DK</a:t>
            </a:r>
            <a:endParaRPr lang="en-US" sz="2000" i="1" kern="0">
              <a:solidFill>
                <a:sysClr val="windowText" lastClr="000000"/>
              </a:solidFill>
            </a:endParaRPr>
          </a:p>
        </p:txBody>
      </p:sp>
      <p:sp>
        <p:nvSpPr>
          <p:cNvPr id="28" name="Text Box 11"/>
          <p:cNvSpPr txBox="1">
            <a:spLocks noChangeArrowheads="1"/>
          </p:cNvSpPr>
          <p:nvPr/>
        </p:nvSpPr>
        <p:spPr bwMode="auto">
          <a:xfrm>
            <a:off x="6884988" y="6627813"/>
            <a:ext cx="1444625" cy="330200"/>
          </a:xfrm>
          <a:prstGeom prst="rect">
            <a:avLst/>
          </a:prstGeom>
          <a:solidFill>
            <a:srgbClr val="0099FF"/>
          </a:solidFill>
          <a:ln w="9525">
            <a:noFill/>
            <a:miter lim="800000"/>
            <a:headEnd/>
            <a:tailEnd/>
          </a:ln>
          <a:effectLst/>
        </p:spPr>
        <p:txBody>
          <a:bodyPr wrap="none" lIns="100794" tIns="50397" rIns="100794" bIns="50397">
            <a:spAutoFit/>
          </a:bodyPr>
          <a:lstStyle/>
          <a:p>
            <a:pPr algn="ctr" defTabSz="1008063" fontAlgn="auto">
              <a:spcBef>
                <a:spcPts val="0"/>
              </a:spcBef>
              <a:spcAft>
                <a:spcPts val="0"/>
              </a:spcAft>
              <a:defRPr/>
            </a:pPr>
            <a:r>
              <a:rPr lang="en-US" sz="1500" i="1" kern="0">
                <a:solidFill>
                  <a:sysClr val="windowText" lastClr="000000"/>
                </a:solidFill>
              </a:rPr>
              <a:t>+from Penguins</a:t>
            </a:r>
          </a:p>
        </p:txBody>
      </p:sp>
      <p:sp>
        <p:nvSpPr>
          <p:cNvPr id="11274" name="Rectangle 13"/>
          <p:cNvSpPr>
            <a:spLocks noGrp="1" noChangeArrowheads="1"/>
          </p:cNvSpPr>
          <p:nvPr>
            <p:ph type="title"/>
          </p:nvPr>
        </p:nvSpPr>
        <p:spPr>
          <a:xfrm>
            <a:off x="71438" y="44450"/>
            <a:ext cx="3205162" cy="504825"/>
          </a:xfrm>
          <a:solidFill>
            <a:srgbClr val="FFFF00"/>
          </a:solidFill>
        </p:spPr>
        <p:txBody>
          <a:bodyPr lIns="0" tIns="0" rIns="0" bIns="0"/>
          <a:lstStyle/>
          <a:p>
            <a:pPr algn="l" defTabSz="484188" eaLnBrk="1" hangingPunct="1">
              <a:lnSpc>
                <a:spcPct val="94000"/>
              </a:lnSpc>
              <a:tabLst>
                <a:tab pos="765175" algn="l"/>
                <a:tab pos="1531938" algn="l"/>
                <a:tab pos="2297113" algn="l"/>
                <a:tab pos="3063875" algn="l"/>
                <a:tab pos="3829050" algn="l"/>
                <a:tab pos="4595813" algn="l"/>
              </a:tabLst>
            </a:pPr>
            <a:r>
              <a:rPr lang="en-GB" sz="2000" smtClean="0">
                <a:solidFill>
                  <a:srgbClr val="000000"/>
                </a:solidFill>
              </a:rPr>
              <a:t> </a:t>
            </a:r>
            <a:r>
              <a:rPr lang="en-GB" sz="2000" b="1" smtClean="0">
                <a:solidFill>
                  <a:srgbClr val="000000"/>
                </a:solidFill>
              </a:rPr>
              <a:t>The Unitarity Triangle:</a:t>
            </a:r>
          </a:p>
        </p:txBody>
      </p:sp>
      <p:pic>
        <p:nvPicPr>
          <p:cNvPr id="11275" name="Picture 14"/>
          <p:cNvPicPr>
            <a:picLocks noChangeAspect="1" noChangeArrowheads="1"/>
          </p:cNvPicPr>
          <p:nvPr/>
        </p:nvPicPr>
        <p:blipFill>
          <a:blip r:embed="rId3" cstate="print"/>
          <a:srcRect/>
          <a:stretch>
            <a:fillRect/>
          </a:stretch>
        </p:blipFill>
        <p:spPr bwMode="auto">
          <a:xfrm>
            <a:off x="4762500" y="252413"/>
            <a:ext cx="3949700" cy="441325"/>
          </a:xfrm>
          <a:prstGeom prst="rect">
            <a:avLst/>
          </a:prstGeom>
          <a:noFill/>
          <a:ln w="9525">
            <a:noFill/>
            <a:miter lim="800000"/>
            <a:headEnd/>
            <a:tailEnd/>
          </a:ln>
        </p:spPr>
      </p:pic>
      <p:sp>
        <p:nvSpPr>
          <p:cNvPr id="31" name="Rectangle 15"/>
          <p:cNvSpPr>
            <a:spLocks noChangeArrowheads="1"/>
          </p:cNvSpPr>
          <p:nvPr/>
        </p:nvSpPr>
        <p:spPr bwMode="auto">
          <a:xfrm>
            <a:off x="4772025" y="6170613"/>
            <a:ext cx="1323975" cy="525462"/>
          </a:xfrm>
          <a:prstGeom prst="rect">
            <a:avLst/>
          </a:prstGeom>
          <a:solidFill>
            <a:srgbClr val="669900"/>
          </a:solidFill>
          <a:ln w="9525">
            <a:solidFill>
              <a:srgbClr val="000000"/>
            </a:solidFill>
            <a:miter lim="800000"/>
            <a:headEnd/>
            <a:tailEnd/>
          </a:ln>
          <a:effectLst/>
        </p:spPr>
        <p:txBody>
          <a:bodyPr wrap="none" lIns="100794" tIns="50397" rIns="100794" bIns="50397" anchor="ctr"/>
          <a:lstStyle/>
          <a:p>
            <a:pPr algn="ctr" defTabSz="1008063" fontAlgn="auto">
              <a:spcBef>
                <a:spcPts val="0"/>
              </a:spcBef>
              <a:spcAft>
                <a:spcPts val="0"/>
              </a:spcAft>
              <a:defRPr/>
            </a:pPr>
            <a:r>
              <a:rPr lang="fr-FR" sz="1500" kern="0">
                <a:solidFill>
                  <a:sysClr val="windowText" lastClr="000000"/>
                </a:solidFill>
              </a:rPr>
              <a:t>Charm Physics</a:t>
            </a:r>
          </a:p>
          <a:p>
            <a:pPr algn="ctr" defTabSz="1008063" fontAlgn="auto">
              <a:spcBef>
                <a:spcPts val="0"/>
              </a:spcBef>
              <a:spcAft>
                <a:spcPts val="0"/>
              </a:spcAft>
              <a:defRPr/>
            </a:pPr>
            <a:r>
              <a:rPr lang="fr-FR" sz="1500" kern="0">
                <a:solidFill>
                  <a:sysClr val="windowText" lastClr="000000"/>
                </a:solidFill>
              </a:rPr>
              <a:t>(Dalitz)</a:t>
            </a:r>
          </a:p>
        </p:txBody>
      </p:sp>
      <p:sp>
        <p:nvSpPr>
          <p:cNvPr id="32" name="Line 16"/>
          <p:cNvSpPr>
            <a:spLocks noChangeShapeType="1"/>
          </p:cNvSpPr>
          <p:nvPr/>
        </p:nvSpPr>
        <p:spPr bwMode="auto">
          <a:xfrm flipH="1" flipV="1">
            <a:off x="5010150" y="5773738"/>
            <a:ext cx="396875" cy="396875"/>
          </a:xfrm>
          <a:prstGeom prst="line">
            <a:avLst/>
          </a:prstGeom>
          <a:noFill/>
          <a:ln w="19050">
            <a:solidFill>
              <a:srgbClr val="000000"/>
            </a:solidFill>
            <a:round/>
            <a:headEnd/>
            <a:tailEnd type="triangle" w="med" len="med"/>
          </a:ln>
          <a:effectLst/>
        </p:spPr>
        <p:txBody>
          <a:bodyPr/>
          <a:lstStyle/>
          <a:p>
            <a:pPr fontAlgn="auto">
              <a:spcBef>
                <a:spcPts val="0"/>
              </a:spcBef>
              <a:spcAft>
                <a:spcPts val="0"/>
              </a:spcAft>
              <a:defRPr/>
            </a:pPr>
            <a:endParaRPr lang="fr-FR" kern="0">
              <a:solidFill>
                <a:sysClr val="windowText" lastClr="000000"/>
              </a:solidFill>
            </a:endParaRPr>
          </a:p>
        </p:txBody>
      </p:sp>
      <p:sp>
        <p:nvSpPr>
          <p:cNvPr id="11278" name="Text Box 17"/>
          <p:cNvSpPr txBox="1">
            <a:spLocks noChangeArrowheads="1"/>
          </p:cNvSpPr>
          <p:nvPr/>
        </p:nvSpPr>
        <p:spPr bwMode="auto">
          <a:xfrm>
            <a:off x="2606675" y="5370513"/>
            <a:ext cx="355600" cy="436562"/>
          </a:xfrm>
          <a:prstGeom prst="rect">
            <a:avLst/>
          </a:prstGeom>
          <a:noFill/>
          <a:ln w="9525">
            <a:noFill/>
            <a:miter lim="800000"/>
            <a:headEnd/>
            <a:tailEnd/>
          </a:ln>
        </p:spPr>
        <p:txBody>
          <a:bodyPr wrap="none" lIns="100794" tIns="50397" rIns="100794" bIns="50397">
            <a:spAutoFit/>
          </a:bodyPr>
          <a:lstStyle/>
          <a:p>
            <a:pPr defTabSz="1008063"/>
            <a:r>
              <a:rPr lang="fr-FR" sz="2200"/>
              <a:t>?</a:t>
            </a:r>
          </a:p>
        </p:txBody>
      </p:sp>
      <p:sp>
        <p:nvSpPr>
          <p:cNvPr id="34" name="Line 18"/>
          <p:cNvSpPr>
            <a:spLocks noChangeShapeType="1"/>
          </p:cNvSpPr>
          <p:nvPr/>
        </p:nvSpPr>
        <p:spPr bwMode="auto">
          <a:xfrm flipH="1" flipV="1">
            <a:off x="2787650" y="4819650"/>
            <a:ext cx="1508125" cy="636588"/>
          </a:xfrm>
          <a:prstGeom prst="line">
            <a:avLst/>
          </a:prstGeom>
          <a:noFill/>
          <a:ln w="28575">
            <a:solidFill>
              <a:srgbClr val="000000"/>
            </a:solidFill>
            <a:prstDash val="sysDot"/>
            <a:round/>
            <a:headEnd/>
            <a:tailEnd type="triangle" w="med" len="med"/>
          </a:ln>
          <a:effectLst/>
        </p:spPr>
        <p:txBody>
          <a:bodyPr/>
          <a:lstStyle/>
          <a:p>
            <a:pPr fontAlgn="auto">
              <a:spcBef>
                <a:spcPts val="0"/>
              </a:spcBef>
              <a:spcAft>
                <a:spcPts val="0"/>
              </a:spcAft>
              <a:defRPr/>
            </a:pPr>
            <a:endParaRPr lang="fr-FR" kern="0">
              <a:solidFill>
                <a:sysClr val="windowText" lastClr="000000"/>
              </a:solidFill>
            </a:endParaRPr>
          </a:p>
        </p:txBody>
      </p:sp>
      <p:sp>
        <p:nvSpPr>
          <p:cNvPr id="35" name="Text Box 19"/>
          <p:cNvSpPr txBox="1">
            <a:spLocks noChangeArrowheads="1"/>
          </p:cNvSpPr>
          <p:nvPr/>
        </p:nvSpPr>
        <p:spPr bwMode="auto">
          <a:xfrm>
            <a:off x="2946400" y="4979988"/>
            <a:ext cx="1031875" cy="339725"/>
          </a:xfrm>
          <a:prstGeom prst="rect">
            <a:avLst/>
          </a:prstGeom>
          <a:solidFill>
            <a:srgbClr val="FFFF66"/>
          </a:solidFill>
          <a:ln w="9525">
            <a:solidFill>
              <a:srgbClr val="FFFF66"/>
            </a:solidFill>
            <a:miter lim="800000"/>
            <a:headEnd/>
            <a:tailEnd/>
          </a:ln>
          <a:effectLst/>
        </p:spPr>
        <p:txBody>
          <a:bodyPr wrap="none" lIns="100794" tIns="50397" rIns="100794" bIns="50397">
            <a:spAutoFit/>
          </a:bodyPr>
          <a:lstStyle/>
          <a:p>
            <a:pPr defTabSz="1008063" fontAlgn="auto">
              <a:spcBef>
                <a:spcPts val="0"/>
              </a:spcBef>
              <a:spcAft>
                <a:spcPts val="0"/>
              </a:spcAft>
              <a:defRPr/>
            </a:pPr>
            <a:r>
              <a:rPr lang="fr-FR" sz="1500" kern="0">
                <a:solidFill>
                  <a:sysClr val="windowText" lastClr="000000"/>
                </a:solidFill>
              </a:rPr>
              <a:t>theo. clean</a:t>
            </a:r>
          </a:p>
        </p:txBody>
      </p:sp>
      <p:sp>
        <p:nvSpPr>
          <p:cNvPr id="36" name="Rectangle 5"/>
          <p:cNvSpPr>
            <a:spLocks noChangeArrowheads="1"/>
          </p:cNvSpPr>
          <p:nvPr/>
        </p:nvSpPr>
        <p:spPr bwMode="auto">
          <a:xfrm>
            <a:off x="1293813" y="3932238"/>
            <a:ext cx="920750" cy="409575"/>
          </a:xfrm>
          <a:prstGeom prst="rect">
            <a:avLst/>
          </a:prstGeom>
          <a:solidFill>
            <a:srgbClr val="0099FF"/>
          </a:solidFill>
          <a:ln w="9525">
            <a:noFill/>
            <a:miter lim="800000"/>
            <a:headEnd/>
            <a:tailEnd/>
          </a:ln>
          <a:effectLst/>
        </p:spPr>
        <p:txBody>
          <a:bodyPr wrap="none" lIns="100794" tIns="50397" rIns="100794" bIns="50397">
            <a:spAutoFit/>
          </a:bodyPr>
          <a:lstStyle/>
          <a:p>
            <a:pPr defTabSz="1008063" fontAlgn="auto">
              <a:spcBef>
                <a:spcPts val="0"/>
              </a:spcBef>
              <a:spcAft>
                <a:spcPts val="0"/>
              </a:spcAft>
              <a:defRPr/>
            </a:pPr>
            <a:r>
              <a:rPr lang="en-US" sz="2000" i="1" kern="0" dirty="0">
                <a:solidFill>
                  <a:sysClr val="windowText" lastClr="000000"/>
                </a:solidFill>
              </a:rPr>
              <a:t>B</a:t>
            </a:r>
            <a:r>
              <a:rPr lang="en-US" sz="2000" i="1" kern="0" dirty="0">
                <a:solidFill>
                  <a:sysClr val="windowText" lastClr="000000"/>
                </a:solidFill>
                <a:sym typeface="Wingdings" pitchFamily="2" charset="2"/>
              </a:rPr>
              <a:t> </a:t>
            </a:r>
            <a:r>
              <a:rPr lang="en-US" sz="2000" i="1" kern="0" dirty="0" err="1">
                <a:solidFill>
                  <a:sysClr val="windowText" lastClr="000000"/>
                </a:solidFill>
                <a:latin typeface="Symbol" pitchFamily="18" charset="2"/>
                <a:sym typeface="Wingdings" pitchFamily="2" charset="2"/>
              </a:rPr>
              <a:t>tn</a:t>
            </a:r>
            <a:endParaRPr lang="en-US" sz="2000" i="1" kern="0" dirty="0">
              <a:solidFill>
                <a:sysClr val="windowText" lastClr="000000"/>
              </a:solidFill>
              <a:latin typeface="Symbol" pitchFamily="18" charset="2"/>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1258888" y="188913"/>
            <a:ext cx="6230937" cy="514350"/>
          </a:xfrm>
          <a:prstGeom prst="rect">
            <a:avLst/>
          </a:prstGeom>
          <a:solidFill>
            <a:srgbClr val="FF3300"/>
          </a:solidFill>
          <a:ln w="57150">
            <a:solidFill>
              <a:srgbClr val="CC3300"/>
            </a:solidFill>
            <a:miter lim="800000"/>
            <a:headEnd/>
            <a:tailEnd/>
          </a:ln>
        </p:spPr>
        <p:txBody>
          <a:bodyPr wrap="none">
            <a:spAutoFit/>
          </a:bodyPr>
          <a:lstStyle/>
          <a:p>
            <a:r>
              <a:rPr lang="en-US" sz="2400">
                <a:latin typeface="Times New Roman" pitchFamily="18" charset="0"/>
              </a:rPr>
              <a:t>Beyond the Standard Model with flavour physics</a:t>
            </a:r>
          </a:p>
        </p:txBody>
      </p:sp>
      <p:sp>
        <p:nvSpPr>
          <p:cNvPr id="1028" name="Text Box 6"/>
          <p:cNvSpPr txBox="1">
            <a:spLocks noChangeArrowheads="1"/>
          </p:cNvSpPr>
          <p:nvPr/>
        </p:nvSpPr>
        <p:spPr bwMode="auto">
          <a:xfrm>
            <a:off x="682625" y="987425"/>
            <a:ext cx="7129463" cy="641350"/>
          </a:xfrm>
          <a:prstGeom prst="rect">
            <a:avLst/>
          </a:prstGeom>
          <a:noFill/>
          <a:ln w="9525">
            <a:noFill/>
            <a:miter lim="800000"/>
            <a:headEnd/>
            <a:tailEnd/>
          </a:ln>
        </p:spPr>
        <p:txBody>
          <a:bodyPr>
            <a:spAutoFit/>
          </a:bodyPr>
          <a:lstStyle/>
          <a:p>
            <a:pPr algn="ctr"/>
            <a:r>
              <a:rPr lang="en-US" i="1"/>
              <a:t>The indirect searches look for  “New Physics”  </a:t>
            </a:r>
          </a:p>
          <a:p>
            <a:pPr algn="ctr"/>
            <a:r>
              <a:rPr lang="en-US" i="1"/>
              <a:t>through virtual effects from new particles in loop corrections</a:t>
            </a:r>
          </a:p>
        </p:txBody>
      </p:sp>
      <p:sp>
        <p:nvSpPr>
          <p:cNvPr id="1029" name="Text Box 9"/>
          <p:cNvSpPr txBox="1">
            <a:spLocks noChangeArrowheads="1"/>
          </p:cNvSpPr>
          <p:nvPr/>
        </p:nvSpPr>
        <p:spPr bwMode="auto">
          <a:xfrm>
            <a:off x="1042988" y="1897063"/>
            <a:ext cx="7213600" cy="1643062"/>
          </a:xfrm>
          <a:prstGeom prst="rect">
            <a:avLst/>
          </a:prstGeom>
          <a:noFill/>
          <a:ln w="57150">
            <a:solidFill>
              <a:srgbClr val="FF3300"/>
            </a:solidFill>
            <a:miter lim="800000"/>
            <a:headEnd/>
            <a:tailEnd/>
          </a:ln>
        </p:spPr>
        <p:txBody>
          <a:bodyPr>
            <a:spAutoFit/>
          </a:bodyPr>
          <a:lstStyle/>
          <a:p>
            <a:pPr>
              <a:lnSpc>
                <a:spcPct val="80000"/>
              </a:lnSpc>
            </a:pPr>
            <a:r>
              <a:rPr lang="en-US"/>
              <a:t>~1970   charm quark from FCNC and GIM-mechanism  K</a:t>
            </a:r>
            <a:r>
              <a:rPr lang="en-US" baseline="30000"/>
              <a:t>0</a:t>
            </a:r>
            <a:r>
              <a:rPr lang="en-US">
                <a:sym typeface="Wingdings" pitchFamily="2" charset="2"/>
              </a:rPr>
              <a:t> </a:t>
            </a:r>
            <a:r>
              <a:rPr lang="en-US">
                <a:latin typeface="Symbol" pitchFamily="18" charset="2"/>
                <a:sym typeface="Wingdings" pitchFamily="2" charset="2"/>
              </a:rPr>
              <a:t>mm</a:t>
            </a:r>
          </a:p>
          <a:p>
            <a:pPr>
              <a:lnSpc>
                <a:spcPct val="80000"/>
              </a:lnSpc>
            </a:pPr>
            <a:endParaRPr lang="en-US">
              <a:latin typeface="Symbol" pitchFamily="18" charset="2"/>
              <a:sym typeface="Wingdings" pitchFamily="2" charset="2"/>
            </a:endParaRPr>
          </a:p>
          <a:p>
            <a:pPr>
              <a:lnSpc>
                <a:spcPct val="80000"/>
              </a:lnSpc>
            </a:pPr>
            <a:r>
              <a:rPr lang="en-US">
                <a:sym typeface="Wingdings" pitchFamily="2" charset="2"/>
              </a:rPr>
              <a:t>~1973   3</a:t>
            </a:r>
            <a:r>
              <a:rPr lang="en-US" baseline="30000">
                <a:sym typeface="Wingdings" pitchFamily="2" charset="2"/>
              </a:rPr>
              <a:t>rd</a:t>
            </a:r>
            <a:r>
              <a:rPr lang="en-US">
                <a:sym typeface="Wingdings" pitchFamily="2" charset="2"/>
              </a:rPr>
              <a:t> generation from CP violation in kaon (</a:t>
            </a:r>
            <a:r>
              <a:rPr lang="en-US">
                <a:latin typeface="Symbol" pitchFamily="18" charset="2"/>
                <a:sym typeface="Wingdings" pitchFamily="2" charset="2"/>
              </a:rPr>
              <a:t>e</a:t>
            </a:r>
            <a:r>
              <a:rPr lang="en-US" baseline="-25000">
                <a:sym typeface="Wingdings" pitchFamily="2" charset="2"/>
              </a:rPr>
              <a:t>K</a:t>
            </a:r>
            <a:r>
              <a:rPr lang="en-US">
                <a:sym typeface="Wingdings" pitchFamily="2" charset="2"/>
              </a:rPr>
              <a:t>)  KM-mechanism</a:t>
            </a:r>
          </a:p>
          <a:p>
            <a:pPr>
              <a:lnSpc>
                <a:spcPct val="80000"/>
              </a:lnSpc>
            </a:pPr>
            <a:endParaRPr lang="en-US">
              <a:sym typeface="Wingdings" pitchFamily="2" charset="2"/>
            </a:endParaRPr>
          </a:p>
          <a:p>
            <a:pPr>
              <a:lnSpc>
                <a:spcPct val="80000"/>
              </a:lnSpc>
            </a:pPr>
            <a:r>
              <a:rPr lang="en-US">
                <a:sym typeface="Wingdings" pitchFamily="2" charset="2"/>
              </a:rPr>
              <a:t>~1990   heavy top from B oscillations </a:t>
            </a:r>
            <a:r>
              <a:rPr lang="en-US">
                <a:latin typeface="Symbol" pitchFamily="18" charset="2"/>
                <a:sym typeface="Wingdings" pitchFamily="2" charset="2"/>
              </a:rPr>
              <a:t>D</a:t>
            </a:r>
            <a:r>
              <a:rPr lang="en-US">
                <a:sym typeface="Wingdings" pitchFamily="2" charset="2"/>
              </a:rPr>
              <a:t>m</a:t>
            </a:r>
            <a:r>
              <a:rPr lang="en-US" baseline="-25000">
                <a:sym typeface="Wingdings" pitchFamily="2" charset="2"/>
              </a:rPr>
              <a:t>B</a:t>
            </a:r>
            <a:r>
              <a:rPr lang="en-US">
                <a:sym typeface="Wingdings" pitchFamily="2" charset="2"/>
              </a:rPr>
              <a:t> </a:t>
            </a:r>
          </a:p>
          <a:p>
            <a:pPr>
              <a:lnSpc>
                <a:spcPct val="80000"/>
              </a:lnSpc>
            </a:pPr>
            <a:endParaRPr lang="en-US">
              <a:sym typeface="Wingdings" pitchFamily="2" charset="2"/>
            </a:endParaRPr>
          </a:p>
          <a:p>
            <a:pPr>
              <a:lnSpc>
                <a:spcPct val="80000"/>
              </a:lnSpc>
            </a:pPr>
            <a:r>
              <a:rPr lang="en-US">
                <a:sym typeface="Wingdings" pitchFamily="2" charset="2"/>
              </a:rPr>
              <a:t>~2000   success of the description of FCNC and CPV in SM</a:t>
            </a:r>
          </a:p>
        </p:txBody>
      </p:sp>
      <p:sp>
        <p:nvSpPr>
          <p:cNvPr id="1030" name="Text Box 10"/>
          <p:cNvSpPr txBox="1">
            <a:spLocks noChangeArrowheads="1"/>
          </p:cNvSpPr>
          <p:nvPr/>
        </p:nvSpPr>
        <p:spPr bwMode="auto">
          <a:xfrm>
            <a:off x="660400" y="4487863"/>
            <a:ext cx="7219950" cy="366712"/>
          </a:xfrm>
          <a:prstGeom prst="rect">
            <a:avLst/>
          </a:prstGeom>
          <a:solidFill>
            <a:srgbClr val="FF9999"/>
          </a:solidFill>
          <a:ln w="9525">
            <a:noFill/>
            <a:miter lim="800000"/>
            <a:headEnd/>
            <a:tailEnd/>
          </a:ln>
        </p:spPr>
        <p:txBody>
          <a:bodyPr wrap="none">
            <a:spAutoFit/>
          </a:bodyPr>
          <a:lstStyle/>
          <a:p>
            <a:r>
              <a:rPr lang="en-US"/>
              <a:t> SM FCNCs and CP-violating (CPV) processes occur at the loop level</a:t>
            </a:r>
          </a:p>
        </p:txBody>
      </p:sp>
      <p:sp>
        <p:nvSpPr>
          <p:cNvPr id="1031" name="Text Box 11"/>
          <p:cNvSpPr txBox="1">
            <a:spLocks noChangeArrowheads="1"/>
          </p:cNvSpPr>
          <p:nvPr/>
        </p:nvSpPr>
        <p:spPr bwMode="auto">
          <a:xfrm>
            <a:off x="660400" y="5037138"/>
            <a:ext cx="7956550" cy="641350"/>
          </a:xfrm>
          <a:prstGeom prst="rect">
            <a:avLst/>
          </a:prstGeom>
          <a:solidFill>
            <a:srgbClr val="FFCCCC"/>
          </a:solidFill>
          <a:ln w="9525">
            <a:noFill/>
            <a:miter lim="800000"/>
            <a:headEnd/>
            <a:tailEnd/>
          </a:ln>
        </p:spPr>
        <p:txBody>
          <a:bodyPr wrap="none">
            <a:spAutoFit/>
          </a:bodyPr>
          <a:lstStyle/>
          <a:p>
            <a:r>
              <a:rPr lang="en-US"/>
              <a:t>SM quark Flavour Violation (FV) and CPV are governed by weak interactions</a:t>
            </a:r>
          </a:p>
          <a:p>
            <a:r>
              <a:rPr lang="en-US"/>
              <a:t>and are suppressed by mixing angles.</a:t>
            </a:r>
          </a:p>
        </p:txBody>
      </p:sp>
      <p:sp>
        <p:nvSpPr>
          <p:cNvPr id="1032" name="Text Box 12"/>
          <p:cNvSpPr txBox="1">
            <a:spLocks noChangeArrowheads="1"/>
          </p:cNvSpPr>
          <p:nvPr/>
        </p:nvSpPr>
        <p:spPr bwMode="auto">
          <a:xfrm>
            <a:off x="660400" y="5805488"/>
            <a:ext cx="7223125" cy="366712"/>
          </a:xfrm>
          <a:prstGeom prst="rect">
            <a:avLst/>
          </a:prstGeom>
          <a:solidFill>
            <a:srgbClr val="FFCCFF"/>
          </a:solidFill>
          <a:ln w="9525">
            <a:noFill/>
            <a:miter lim="800000"/>
            <a:headEnd/>
            <a:tailEnd/>
          </a:ln>
        </p:spPr>
        <p:txBody>
          <a:bodyPr>
            <a:spAutoFit/>
          </a:bodyPr>
          <a:lstStyle/>
          <a:p>
            <a:r>
              <a:rPr lang="en-US"/>
              <a:t>SM quark CPV comes from a single sources ( if we neglect </a:t>
            </a:r>
            <a:r>
              <a:rPr lang="en-US">
                <a:latin typeface="Symbol" pitchFamily="18" charset="2"/>
              </a:rPr>
              <a:t>q </a:t>
            </a:r>
            <a:r>
              <a:rPr lang="en-US" baseline="-25000"/>
              <a:t>QCD</a:t>
            </a:r>
            <a:r>
              <a:rPr lang="en-US"/>
              <a:t> )</a:t>
            </a:r>
          </a:p>
        </p:txBody>
      </p:sp>
      <p:sp>
        <p:nvSpPr>
          <p:cNvPr id="1033" name="Text Box 14"/>
          <p:cNvSpPr txBox="1">
            <a:spLocks noChangeArrowheads="1"/>
          </p:cNvSpPr>
          <p:nvPr/>
        </p:nvSpPr>
        <p:spPr bwMode="auto">
          <a:xfrm>
            <a:off x="684213" y="6415088"/>
            <a:ext cx="7918450" cy="442912"/>
          </a:xfrm>
          <a:prstGeom prst="rect">
            <a:avLst/>
          </a:prstGeom>
          <a:solidFill>
            <a:srgbClr val="66FF33"/>
          </a:solidFill>
          <a:ln w="76200">
            <a:solidFill>
              <a:schemeClr val="folHlink"/>
            </a:solidFill>
            <a:prstDash val="dash"/>
            <a:miter lim="800000"/>
            <a:headEnd/>
            <a:tailEnd/>
          </a:ln>
        </p:spPr>
        <p:txBody>
          <a:bodyPr wrap="none">
            <a:spAutoFit/>
          </a:bodyPr>
          <a:lstStyle/>
          <a:p>
            <a:pPr algn="ctr"/>
            <a:r>
              <a:rPr lang="en-US"/>
              <a:t>New Physics  does not necessarily share the SM behaviour of FV and CPV </a:t>
            </a:r>
          </a:p>
        </p:txBody>
      </p:sp>
      <p:sp>
        <p:nvSpPr>
          <p:cNvPr id="11" name="AutoShape 15"/>
          <p:cNvSpPr>
            <a:spLocks noChangeArrowheads="1"/>
          </p:cNvSpPr>
          <p:nvPr/>
        </p:nvSpPr>
        <p:spPr bwMode="auto">
          <a:xfrm>
            <a:off x="179388" y="4429125"/>
            <a:ext cx="395287" cy="411163"/>
          </a:xfrm>
          <a:prstGeom prst="star5">
            <a:avLst/>
          </a:prstGeom>
          <a:solidFill>
            <a:srgbClr val="FF3300"/>
          </a:solidFill>
          <a:ln w="38100">
            <a:solidFill>
              <a:srgbClr val="CC3300"/>
            </a:solidFill>
            <a:miter lim="800000"/>
            <a:headEnd/>
            <a:tailEnd/>
          </a:ln>
          <a:effectLst/>
        </p:spPr>
        <p:txBody>
          <a:bodyPr wrap="none" anchor="ctr"/>
          <a:lstStyle/>
          <a:p>
            <a:pPr>
              <a:defRPr/>
            </a:pPr>
            <a:endParaRPr lang="fr-FR">
              <a:latin typeface="Arial" pitchFamily="34" charset="0"/>
            </a:endParaRPr>
          </a:p>
        </p:txBody>
      </p:sp>
      <p:sp>
        <p:nvSpPr>
          <p:cNvPr id="12" name="AutoShape 16"/>
          <p:cNvSpPr>
            <a:spLocks noChangeArrowheads="1"/>
          </p:cNvSpPr>
          <p:nvPr/>
        </p:nvSpPr>
        <p:spPr bwMode="auto">
          <a:xfrm>
            <a:off x="192088" y="4940300"/>
            <a:ext cx="395287" cy="411163"/>
          </a:xfrm>
          <a:prstGeom prst="star5">
            <a:avLst/>
          </a:prstGeom>
          <a:solidFill>
            <a:srgbClr val="FF3300"/>
          </a:solidFill>
          <a:ln w="38100">
            <a:solidFill>
              <a:srgbClr val="CC3300"/>
            </a:solidFill>
            <a:miter lim="800000"/>
            <a:headEnd/>
            <a:tailEnd/>
          </a:ln>
          <a:effectLst/>
        </p:spPr>
        <p:txBody>
          <a:bodyPr wrap="none" anchor="ctr"/>
          <a:lstStyle/>
          <a:p>
            <a:pPr>
              <a:defRPr/>
            </a:pPr>
            <a:endParaRPr lang="fr-FR">
              <a:latin typeface="Arial" pitchFamily="34" charset="0"/>
            </a:endParaRPr>
          </a:p>
        </p:txBody>
      </p:sp>
      <p:sp>
        <p:nvSpPr>
          <p:cNvPr id="13" name="AutoShape 17"/>
          <p:cNvSpPr>
            <a:spLocks noChangeArrowheads="1"/>
          </p:cNvSpPr>
          <p:nvPr/>
        </p:nvSpPr>
        <p:spPr bwMode="auto">
          <a:xfrm>
            <a:off x="179388" y="5780088"/>
            <a:ext cx="395287" cy="411162"/>
          </a:xfrm>
          <a:prstGeom prst="star5">
            <a:avLst/>
          </a:prstGeom>
          <a:solidFill>
            <a:srgbClr val="FF3300"/>
          </a:solidFill>
          <a:ln w="38100">
            <a:solidFill>
              <a:srgbClr val="CC3300"/>
            </a:solidFill>
            <a:miter lim="800000"/>
            <a:headEnd/>
            <a:tailEnd/>
          </a:ln>
          <a:effectLst/>
        </p:spPr>
        <p:txBody>
          <a:bodyPr wrap="none" anchor="ctr"/>
          <a:lstStyle/>
          <a:p>
            <a:pPr>
              <a:defRPr/>
            </a:pPr>
            <a:endParaRPr lang="fr-FR">
              <a:latin typeface="Arial" pitchFamily="34" charset="0"/>
            </a:endParaRPr>
          </a:p>
        </p:txBody>
      </p:sp>
      <p:sp>
        <p:nvSpPr>
          <p:cNvPr id="1037" name="Text Box 19"/>
          <p:cNvSpPr txBox="1">
            <a:spLocks noChangeArrowheads="1"/>
          </p:cNvSpPr>
          <p:nvPr/>
        </p:nvSpPr>
        <p:spPr bwMode="auto">
          <a:xfrm>
            <a:off x="611188" y="2744788"/>
            <a:ext cx="325437" cy="396875"/>
          </a:xfrm>
          <a:prstGeom prst="rect">
            <a:avLst/>
          </a:prstGeom>
          <a:noFill/>
          <a:ln w="9525">
            <a:noFill/>
            <a:miter lim="800000"/>
            <a:headEnd/>
            <a:tailEnd/>
          </a:ln>
        </p:spPr>
        <p:txBody>
          <a:bodyPr wrap="none">
            <a:spAutoFit/>
          </a:bodyPr>
          <a:lstStyle/>
          <a:p>
            <a:r>
              <a:rPr lang="en-US" sz="2000" b="1"/>
              <a:t>3</a:t>
            </a:r>
          </a:p>
        </p:txBody>
      </p:sp>
      <p:sp>
        <p:nvSpPr>
          <p:cNvPr id="1038" name="Oval 20"/>
          <p:cNvSpPr>
            <a:spLocks noChangeArrowheads="1"/>
          </p:cNvSpPr>
          <p:nvPr/>
        </p:nvSpPr>
        <p:spPr bwMode="auto">
          <a:xfrm>
            <a:off x="561975" y="1876425"/>
            <a:ext cx="381000" cy="360363"/>
          </a:xfrm>
          <a:prstGeom prst="ellipse">
            <a:avLst/>
          </a:prstGeom>
          <a:solidFill>
            <a:srgbClr val="CCFF66">
              <a:alpha val="39999"/>
            </a:srgbClr>
          </a:solidFill>
          <a:ln w="9525">
            <a:solidFill>
              <a:schemeClr val="tx1"/>
            </a:solidFill>
            <a:round/>
            <a:headEnd/>
            <a:tailEnd/>
          </a:ln>
        </p:spPr>
        <p:txBody>
          <a:bodyPr wrap="none" anchor="ctr"/>
          <a:lstStyle/>
          <a:p>
            <a:endParaRPr lang="fr-FR"/>
          </a:p>
        </p:txBody>
      </p:sp>
      <p:sp>
        <p:nvSpPr>
          <p:cNvPr id="1039" name="Text Box 25"/>
          <p:cNvSpPr txBox="1">
            <a:spLocks noChangeArrowheads="1"/>
          </p:cNvSpPr>
          <p:nvPr/>
        </p:nvSpPr>
        <p:spPr bwMode="auto">
          <a:xfrm>
            <a:off x="611188" y="2300288"/>
            <a:ext cx="325437" cy="396875"/>
          </a:xfrm>
          <a:prstGeom prst="rect">
            <a:avLst/>
          </a:prstGeom>
          <a:noFill/>
          <a:ln w="9525">
            <a:noFill/>
            <a:miter lim="800000"/>
            <a:headEnd/>
            <a:tailEnd/>
          </a:ln>
        </p:spPr>
        <p:txBody>
          <a:bodyPr wrap="none">
            <a:spAutoFit/>
          </a:bodyPr>
          <a:lstStyle/>
          <a:p>
            <a:r>
              <a:rPr lang="en-US" sz="2000" b="1"/>
              <a:t>2</a:t>
            </a:r>
          </a:p>
        </p:txBody>
      </p:sp>
      <p:sp>
        <p:nvSpPr>
          <p:cNvPr id="1040" name="Text Box 27"/>
          <p:cNvSpPr txBox="1">
            <a:spLocks noChangeArrowheads="1"/>
          </p:cNvSpPr>
          <p:nvPr/>
        </p:nvSpPr>
        <p:spPr bwMode="auto">
          <a:xfrm>
            <a:off x="611188" y="1855788"/>
            <a:ext cx="325437" cy="396875"/>
          </a:xfrm>
          <a:prstGeom prst="rect">
            <a:avLst/>
          </a:prstGeom>
          <a:noFill/>
          <a:ln w="9525">
            <a:noFill/>
            <a:miter lim="800000"/>
            <a:headEnd/>
            <a:tailEnd/>
          </a:ln>
        </p:spPr>
        <p:txBody>
          <a:bodyPr wrap="none">
            <a:spAutoFit/>
          </a:bodyPr>
          <a:lstStyle/>
          <a:p>
            <a:r>
              <a:rPr lang="en-US" sz="2000" b="1"/>
              <a:t>1</a:t>
            </a:r>
          </a:p>
        </p:txBody>
      </p:sp>
      <p:sp>
        <p:nvSpPr>
          <p:cNvPr id="1041" name="Text Box 30"/>
          <p:cNvSpPr txBox="1">
            <a:spLocks noChangeArrowheads="1"/>
          </p:cNvSpPr>
          <p:nvPr/>
        </p:nvSpPr>
        <p:spPr bwMode="auto">
          <a:xfrm>
            <a:off x="611188" y="3224213"/>
            <a:ext cx="325437" cy="396875"/>
          </a:xfrm>
          <a:prstGeom prst="rect">
            <a:avLst/>
          </a:prstGeom>
          <a:noFill/>
          <a:ln w="9525">
            <a:noFill/>
            <a:miter lim="800000"/>
            <a:headEnd/>
            <a:tailEnd/>
          </a:ln>
        </p:spPr>
        <p:txBody>
          <a:bodyPr wrap="none">
            <a:spAutoFit/>
          </a:bodyPr>
          <a:lstStyle/>
          <a:p>
            <a:r>
              <a:rPr lang="en-US" sz="2000" b="1"/>
              <a:t>4</a:t>
            </a:r>
          </a:p>
        </p:txBody>
      </p:sp>
      <p:sp>
        <p:nvSpPr>
          <p:cNvPr id="1042" name="Oval 31"/>
          <p:cNvSpPr>
            <a:spLocks noChangeArrowheads="1"/>
          </p:cNvSpPr>
          <p:nvPr/>
        </p:nvSpPr>
        <p:spPr bwMode="auto">
          <a:xfrm>
            <a:off x="582613" y="2309813"/>
            <a:ext cx="381000" cy="360362"/>
          </a:xfrm>
          <a:prstGeom prst="ellipse">
            <a:avLst/>
          </a:prstGeom>
          <a:solidFill>
            <a:srgbClr val="CCFF66">
              <a:alpha val="39999"/>
            </a:srgbClr>
          </a:solidFill>
          <a:ln w="9525">
            <a:solidFill>
              <a:schemeClr val="tx1"/>
            </a:solidFill>
            <a:round/>
            <a:headEnd/>
            <a:tailEnd/>
          </a:ln>
        </p:spPr>
        <p:txBody>
          <a:bodyPr wrap="none" anchor="ctr"/>
          <a:lstStyle/>
          <a:p>
            <a:endParaRPr lang="fr-FR"/>
          </a:p>
        </p:txBody>
      </p:sp>
      <p:sp>
        <p:nvSpPr>
          <p:cNvPr id="1043" name="Oval 32"/>
          <p:cNvSpPr>
            <a:spLocks noChangeArrowheads="1"/>
          </p:cNvSpPr>
          <p:nvPr/>
        </p:nvSpPr>
        <p:spPr bwMode="auto">
          <a:xfrm>
            <a:off x="588963" y="2725738"/>
            <a:ext cx="381000" cy="360362"/>
          </a:xfrm>
          <a:prstGeom prst="ellipse">
            <a:avLst/>
          </a:prstGeom>
          <a:solidFill>
            <a:srgbClr val="CCFF66">
              <a:alpha val="39999"/>
            </a:srgbClr>
          </a:solidFill>
          <a:ln w="9525">
            <a:solidFill>
              <a:schemeClr val="tx1"/>
            </a:solidFill>
            <a:round/>
            <a:headEnd/>
            <a:tailEnd/>
          </a:ln>
        </p:spPr>
        <p:txBody>
          <a:bodyPr wrap="none" anchor="ctr"/>
          <a:lstStyle/>
          <a:p>
            <a:endParaRPr lang="fr-FR"/>
          </a:p>
        </p:txBody>
      </p:sp>
      <p:sp>
        <p:nvSpPr>
          <p:cNvPr id="1044" name="Oval 33"/>
          <p:cNvSpPr>
            <a:spLocks noChangeArrowheads="1"/>
          </p:cNvSpPr>
          <p:nvPr/>
        </p:nvSpPr>
        <p:spPr bwMode="auto">
          <a:xfrm>
            <a:off x="581025" y="3214688"/>
            <a:ext cx="381000" cy="360362"/>
          </a:xfrm>
          <a:prstGeom prst="ellipse">
            <a:avLst/>
          </a:prstGeom>
          <a:solidFill>
            <a:srgbClr val="CCFF66">
              <a:alpha val="39999"/>
            </a:srgbClr>
          </a:solidFill>
          <a:ln w="9525">
            <a:solidFill>
              <a:schemeClr val="tx1"/>
            </a:solidFill>
            <a:round/>
            <a:headEnd/>
            <a:tailEnd/>
          </a:ln>
        </p:spPr>
        <p:txBody>
          <a:bodyPr wrap="none" anchor="ctr"/>
          <a:lstStyle/>
          <a:p>
            <a:endParaRPr lang="fr-FR"/>
          </a:p>
        </p:txBody>
      </p:sp>
      <p:sp>
        <p:nvSpPr>
          <p:cNvPr id="1045" name="Text Box 34"/>
          <p:cNvSpPr txBox="1">
            <a:spLocks noChangeArrowheads="1"/>
          </p:cNvSpPr>
          <p:nvPr/>
        </p:nvSpPr>
        <p:spPr bwMode="auto">
          <a:xfrm>
            <a:off x="927100" y="3733800"/>
            <a:ext cx="7345363" cy="514350"/>
          </a:xfrm>
          <a:prstGeom prst="rect">
            <a:avLst/>
          </a:prstGeom>
          <a:noFill/>
          <a:ln w="57150">
            <a:solidFill>
              <a:srgbClr val="FF0000"/>
            </a:solidFill>
            <a:prstDash val="sysDot"/>
            <a:miter lim="800000"/>
            <a:headEnd/>
            <a:tailEnd/>
          </a:ln>
        </p:spPr>
        <p:txBody>
          <a:bodyPr wrap="none">
            <a:spAutoFit/>
          </a:bodyPr>
          <a:lstStyle/>
          <a:p>
            <a:r>
              <a:rPr lang="en-US" sz="2400"/>
              <a:t>“Discoveries” and construction of the SM Lagrangian</a:t>
            </a:r>
          </a:p>
        </p:txBody>
      </p:sp>
      <p:graphicFrame>
        <p:nvGraphicFramePr>
          <p:cNvPr id="1026" name="Object 2"/>
          <p:cNvGraphicFramePr>
            <a:graphicFrameLocks noChangeAspect="1"/>
          </p:cNvGraphicFramePr>
          <p:nvPr>
            <p:ph/>
          </p:nvPr>
        </p:nvGraphicFramePr>
        <p:xfrm>
          <a:off x="7885113" y="115888"/>
          <a:ext cx="949325" cy="1584325"/>
        </p:xfrm>
        <a:graphic>
          <a:graphicData uri="http://schemas.openxmlformats.org/presentationml/2006/ole">
            <p:oleObj spid="_x0000_s1026" name="Equation" r:id="rId3" imgW="304560" imgH="507960" progId="Equation.DSMT4">
              <p:embed/>
            </p:oleObj>
          </a:graphicData>
        </a:graphic>
      </p:graphicFrame>
      <p:sp>
        <p:nvSpPr>
          <p:cNvPr id="1046" name="Espace réservé du numéro de diapositive 21"/>
          <p:cNvSpPr>
            <a:spLocks noGrp="1"/>
          </p:cNvSpPr>
          <p:nvPr>
            <p:ph type="sldNum" sz="quarter" idx="12"/>
          </p:nvPr>
        </p:nvSpPr>
        <p:spPr>
          <a:noFill/>
        </p:spPr>
        <p:txBody>
          <a:bodyPr/>
          <a:lstStyle/>
          <a:p>
            <a:fld id="{1FA8D2E4-65B9-42BE-8ACA-F60B6A672665}" type="slidenum">
              <a:rPr lang="en-US" smtClean="0">
                <a:latin typeface="Arial" charset="0"/>
              </a:rPr>
              <a:pPr/>
              <a:t>5</a:t>
            </a:fld>
            <a:endParaRPr lang="en-US" smtClean="0">
              <a:latin typeface="Arial" charset="0"/>
            </a:endParaRPr>
          </a:p>
        </p:txBody>
      </p:sp>
      <p:sp>
        <p:nvSpPr>
          <p:cNvPr id="23" name="ZoneTexte 22"/>
          <p:cNvSpPr txBox="1"/>
          <p:nvPr/>
        </p:nvSpPr>
        <p:spPr>
          <a:xfrm>
            <a:off x="-59501" y="633462"/>
            <a:ext cx="1967205" cy="923330"/>
          </a:xfrm>
          <a:prstGeom prst="rect">
            <a:avLst/>
          </a:prstGeom>
          <a:noFill/>
        </p:spPr>
        <p:txBody>
          <a:bodyPr wrap="none" rtlCol="0">
            <a:spAutoFit/>
          </a:bodyPr>
          <a:lstStyle/>
          <a:p>
            <a:pPr algn="ctr"/>
            <a:r>
              <a:rPr lang="en-US" i="1" dirty="0" smtClean="0">
                <a:solidFill>
                  <a:srgbClr val="FF0000"/>
                </a:solidFill>
              </a:rPr>
              <a:t>More said</a:t>
            </a:r>
          </a:p>
          <a:p>
            <a:pPr algn="ctr"/>
            <a:r>
              <a:rPr lang="en-US" i="1" dirty="0" smtClean="0">
                <a:solidFill>
                  <a:srgbClr val="FF0000"/>
                </a:solidFill>
              </a:rPr>
              <a:t>in Marco </a:t>
            </a:r>
            <a:r>
              <a:rPr lang="en-US" i="1" dirty="0" err="1" smtClean="0">
                <a:solidFill>
                  <a:srgbClr val="FF0000"/>
                </a:solidFill>
              </a:rPr>
              <a:t>Ciuchini</a:t>
            </a:r>
            <a:endParaRPr lang="en-US" i="1" dirty="0" smtClean="0">
              <a:solidFill>
                <a:srgbClr val="FF0000"/>
              </a:solidFill>
            </a:endParaRPr>
          </a:p>
          <a:p>
            <a:pPr algn="ctr"/>
            <a:r>
              <a:rPr lang="en-US" i="1" dirty="0" smtClean="0">
                <a:solidFill>
                  <a:srgbClr val="FF0000"/>
                </a:solidFill>
              </a:rPr>
              <a:t>talk</a:t>
            </a:r>
            <a:endParaRPr lang="fr-FR" i="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p:cNvSpPr>
            <a:spLocks noGrp="1"/>
          </p:cNvSpPr>
          <p:nvPr>
            <p:ph type="sldNum" sz="quarter" idx="12"/>
          </p:nvPr>
        </p:nvSpPr>
        <p:spPr>
          <a:xfrm>
            <a:off x="6553200" y="6249988"/>
            <a:ext cx="2133600" cy="476250"/>
          </a:xfrm>
          <a:noFill/>
        </p:spPr>
        <p:txBody>
          <a:bodyPr/>
          <a:lstStyle/>
          <a:p>
            <a:fld id="{AC955A4C-EB64-48DB-BA6B-E5365A1E810E}" type="slidenum">
              <a:rPr lang="en-US" smtClean="0">
                <a:latin typeface="Arial" charset="0"/>
              </a:rPr>
              <a:pPr/>
              <a:t>6</a:t>
            </a:fld>
            <a:endParaRPr lang="en-US" smtClean="0">
              <a:latin typeface="Arial" charset="0"/>
            </a:endParaRPr>
          </a:p>
        </p:txBody>
      </p:sp>
      <p:pic>
        <p:nvPicPr>
          <p:cNvPr id="12291" name="Picture 5" descr="1988"/>
          <p:cNvPicPr>
            <a:picLocks noChangeAspect="1" noChangeArrowheads="1"/>
          </p:cNvPicPr>
          <p:nvPr/>
        </p:nvPicPr>
        <p:blipFill>
          <a:blip r:embed="rId2" cstate="print"/>
          <a:srcRect/>
          <a:stretch>
            <a:fillRect/>
          </a:stretch>
        </p:blipFill>
        <p:spPr bwMode="auto">
          <a:xfrm>
            <a:off x="107950" y="107950"/>
            <a:ext cx="2422525" cy="1520825"/>
          </a:xfrm>
          <a:prstGeom prst="rect">
            <a:avLst/>
          </a:prstGeom>
          <a:noFill/>
          <a:ln w="9525">
            <a:noFill/>
            <a:miter lim="800000"/>
            <a:headEnd/>
            <a:tailEnd/>
          </a:ln>
        </p:spPr>
      </p:pic>
      <p:pic>
        <p:nvPicPr>
          <p:cNvPr id="12292" name="Picture 6" descr="1995"/>
          <p:cNvPicPr>
            <a:picLocks noChangeAspect="1" noChangeArrowheads="1"/>
          </p:cNvPicPr>
          <p:nvPr/>
        </p:nvPicPr>
        <p:blipFill>
          <a:blip r:embed="rId3" cstate="print"/>
          <a:srcRect/>
          <a:stretch>
            <a:fillRect/>
          </a:stretch>
        </p:blipFill>
        <p:spPr bwMode="auto">
          <a:xfrm>
            <a:off x="34925" y="1557338"/>
            <a:ext cx="2476500" cy="1560512"/>
          </a:xfrm>
          <a:prstGeom prst="rect">
            <a:avLst/>
          </a:prstGeom>
          <a:noFill/>
          <a:ln w="9525">
            <a:noFill/>
            <a:miter lim="800000"/>
            <a:headEnd/>
            <a:tailEnd/>
          </a:ln>
        </p:spPr>
      </p:pic>
      <p:pic>
        <p:nvPicPr>
          <p:cNvPr id="12293" name="Picture 7"/>
          <p:cNvPicPr>
            <a:picLocks noChangeAspect="1" noChangeArrowheads="1"/>
          </p:cNvPicPr>
          <p:nvPr/>
        </p:nvPicPr>
        <p:blipFill>
          <a:blip r:embed="rId4" cstate="print"/>
          <a:srcRect/>
          <a:stretch>
            <a:fillRect/>
          </a:stretch>
        </p:blipFill>
        <p:spPr bwMode="auto">
          <a:xfrm>
            <a:off x="4763" y="3068638"/>
            <a:ext cx="2587625" cy="1535112"/>
          </a:xfrm>
          <a:prstGeom prst="rect">
            <a:avLst/>
          </a:prstGeom>
          <a:noFill/>
          <a:ln w="9525">
            <a:noFill/>
            <a:miter lim="800000"/>
            <a:headEnd/>
            <a:tailEnd/>
          </a:ln>
        </p:spPr>
      </p:pic>
      <p:sp>
        <p:nvSpPr>
          <p:cNvPr id="12294" name="Text Box 8"/>
          <p:cNvSpPr txBox="1">
            <a:spLocks noChangeArrowheads="1"/>
          </p:cNvSpPr>
          <p:nvPr/>
        </p:nvSpPr>
        <p:spPr bwMode="auto">
          <a:xfrm>
            <a:off x="2103438" y="325438"/>
            <a:ext cx="1873250" cy="366712"/>
          </a:xfrm>
          <a:prstGeom prst="rect">
            <a:avLst/>
          </a:prstGeom>
          <a:solidFill>
            <a:srgbClr val="A8F6ED"/>
          </a:solidFill>
          <a:ln w="9525">
            <a:noFill/>
            <a:miter lim="800000"/>
            <a:headEnd/>
            <a:tailEnd/>
          </a:ln>
        </p:spPr>
        <p:txBody>
          <a:bodyPr wrap="none">
            <a:spAutoFit/>
          </a:bodyPr>
          <a:lstStyle/>
          <a:p>
            <a:r>
              <a:rPr lang="fr-FR"/>
              <a:t>From Childhood </a:t>
            </a:r>
          </a:p>
        </p:txBody>
      </p:sp>
      <p:sp>
        <p:nvSpPr>
          <p:cNvPr id="12295" name="Line 10"/>
          <p:cNvSpPr>
            <a:spLocks noChangeShapeType="1"/>
          </p:cNvSpPr>
          <p:nvPr/>
        </p:nvSpPr>
        <p:spPr bwMode="auto">
          <a:xfrm>
            <a:off x="2967038" y="5805488"/>
            <a:ext cx="0" cy="865187"/>
          </a:xfrm>
          <a:prstGeom prst="line">
            <a:avLst/>
          </a:prstGeom>
          <a:noFill/>
          <a:ln w="57150">
            <a:solidFill>
              <a:srgbClr val="5AFF1E"/>
            </a:solidFill>
            <a:prstDash val="sysDot"/>
            <a:round/>
            <a:headEnd/>
            <a:tailEnd type="triangle" w="med" len="med"/>
          </a:ln>
        </p:spPr>
        <p:txBody>
          <a:bodyPr/>
          <a:lstStyle/>
          <a:p>
            <a:endParaRPr lang="fr-FR"/>
          </a:p>
        </p:txBody>
      </p:sp>
      <p:pic>
        <p:nvPicPr>
          <p:cNvPr id="12296" name="Picture 13"/>
          <p:cNvPicPr>
            <a:picLocks noChangeAspect="1" noChangeArrowheads="1"/>
          </p:cNvPicPr>
          <p:nvPr/>
        </p:nvPicPr>
        <p:blipFill>
          <a:blip r:embed="rId5" cstate="print"/>
          <a:srcRect/>
          <a:stretch>
            <a:fillRect/>
          </a:stretch>
        </p:blipFill>
        <p:spPr bwMode="auto">
          <a:xfrm>
            <a:off x="0" y="4652963"/>
            <a:ext cx="2736850" cy="1557337"/>
          </a:xfrm>
          <a:prstGeom prst="rect">
            <a:avLst/>
          </a:prstGeom>
          <a:noFill/>
          <a:ln w="9525">
            <a:noFill/>
            <a:miter lim="800000"/>
            <a:headEnd/>
            <a:tailEnd/>
          </a:ln>
        </p:spPr>
      </p:pic>
      <p:pic>
        <p:nvPicPr>
          <p:cNvPr id="12297" name="Picture 14"/>
          <p:cNvPicPr>
            <a:picLocks noChangeAspect="1" noChangeArrowheads="1"/>
          </p:cNvPicPr>
          <p:nvPr/>
        </p:nvPicPr>
        <p:blipFill>
          <a:blip r:embed="rId6" cstate="print"/>
          <a:srcRect l="12120" t="41972" r="22063" b="31946"/>
          <a:stretch>
            <a:fillRect/>
          </a:stretch>
        </p:blipFill>
        <p:spPr bwMode="auto">
          <a:xfrm>
            <a:off x="3419475" y="1355725"/>
            <a:ext cx="5545138" cy="3113088"/>
          </a:xfrm>
          <a:prstGeom prst="rect">
            <a:avLst/>
          </a:prstGeom>
          <a:noFill/>
          <a:ln w="9525">
            <a:noFill/>
            <a:miter lim="800000"/>
            <a:headEnd/>
            <a:tailEnd/>
          </a:ln>
        </p:spPr>
      </p:pic>
      <p:sp>
        <p:nvSpPr>
          <p:cNvPr id="12298" name="Text Box 39"/>
          <p:cNvSpPr txBox="1">
            <a:spLocks noChangeArrowheads="1"/>
          </p:cNvSpPr>
          <p:nvPr/>
        </p:nvSpPr>
        <p:spPr bwMode="auto">
          <a:xfrm>
            <a:off x="4256088" y="4189413"/>
            <a:ext cx="4465637" cy="923925"/>
          </a:xfrm>
          <a:prstGeom prst="rect">
            <a:avLst/>
          </a:prstGeom>
          <a:solidFill>
            <a:srgbClr val="CCFFFF"/>
          </a:solidFill>
          <a:ln w="9525">
            <a:noFill/>
            <a:miter lim="800000"/>
            <a:headEnd/>
            <a:tailEnd/>
          </a:ln>
        </p:spPr>
        <p:txBody>
          <a:bodyPr wrap="none">
            <a:spAutoFit/>
          </a:bodyPr>
          <a:lstStyle/>
          <a:p>
            <a:pPr algn="ctr"/>
            <a:r>
              <a:rPr lang="en-GB"/>
              <a:t>In ~2000 the first fundamental </a:t>
            </a:r>
          </a:p>
          <a:p>
            <a:pPr algn="ctr"/>
            <a:r>
              <a:rPr lang="en-GB"/>
              <a:t>test of agreement between</a:t>
            </a:r>
          </a:p>
          <a:p>
            <a:pPr algn="ctr"/>
            <a:r>
              <a:rPr lang="en-GB"/>
              <a:t>direct and indirect measurements of sin2</a:t>
            </a:r>
            <a:r>
              <a:rPr lang="en-GB">
                <a:latin typeface="Symbol" pitchFamily="18" charset="2"/>
              </a:rPr>
              <a:t>b</a:t>
            </a:r>
          </a:p>
        </p:txBody>
      </p:sp>
      <p:sp>
        <p:nvSpPr>
          <p:cNvPr id="12299" name="Line 40"/>
          <p:cNvSpPr>
            <a:spLocks noChangeShapeType="1"/>
          </p:cNvSpPr>
          <p:nvPr/>
        </p:nvSpPr>
        <p:spPr bwMode="auto">
          <a:xfrm>
            <a:off x="2967038" y="765175"/>
            <a:ext cx="0" cy="5040313"/>
          </a:xfrm>
          <a:prstGeom prst="line">
            <a:avLst/>
          </a:prstGeom>
          <a:noFill/>
          <a:ln w="57150">
            <a:solidFill>
              <a:srgbClr val="E1A0FE"/>
            </a:solidFill>
            <a:round/>
            <a:headEnd/>
            <a:tailEnd/>
          </a:ln>
        </p:spPr>
        <p:txBody>
          <a:bodyPr/>
          <a:lstStyle/>
          <a:p>
            <a:endParaRPr lang="fr-FR"/>
          </a:p>
        </p:txBody>
      </p:sp>
      <p:sp>
        <p:nvSpPr>
          <p:cNvPr id="12300" name="Text Box 41"/>
          <p:cNvSpPr txBox="1">
            <a:spLocks noChangeArrowheads="1"/>
          </p:cNvSpPr>
          <p:nvPr/>
        </p:nvSpPr>
        <p:spPr bwMode="auto">
          <a:xfrm>
            <a:off x="2319338" y="4719638"/>
            <a:ext cx="1619250" cy="641350"/>
          </a:xfrm>
          <a:prstGeom prst="rect">
            <a:avLst/>
          </a:prstGeom>
          <a:solidFill>
            <a:srgbClr val="5AFF1E"/>
          </a:solidFill>
          <a:ln w="9525">
            <a:noFill/>
            <a:miter lim="800000"/>
            <a:headEnd/>
            <a:tailEnd/>
          </a:ln>
        </p:spPr>
        <p:txBody>
          <a:bodyPr>
            <a:spAutoFit/>
          </a:bodyPr>
          <a:lstStyle/>
          <a:p>
            <a:pPr algn="ctr"/>
            <a:r>
              <a:rPr lang="fr-FR"/>
              <a:t>To precision  era</a:t>
            </a:r>
          </a:p>
        </p:txBody>
      </p:sp>
      <p:sp>
        <p:nvSpPr>
          <p:cNvPr id="12301" name="Text Box 43"/>
          <p:cNvSpPr txBox="1">
            <a:spLocks noChangeArrowheads="1"/>
          </p:cNvSpPr>
          <p:nvPr/>
        </p:nvSpPr>
        <p:spPr bwMode="auto">
          <a:xfrm>
            <a:off x="4067175" y="842963"/>
            <a:ext cx="4932363" cy="646112"/>
          </a:xfrm>
          <a:prstGeom prst="rect">
            <a:avLst/>
          </a:prstGeom>
          <a:solidFill>
            <a:srgbClr val="FF3300"/>
          </a:solidFill>
          <a:ln w="9525">
            <a:noFill/>
            <a:miter lim="800000"/>
            <a:headEnd/>
            <a:tailEnd/>
          </a:ln>
        </p:spPr>
        <p:txBody>
          <a:bodyPr>
            <a:spAutoFit/>
          </a:bodyPr>
          <a:lstStyle/>
          <a:p>
            <a:r>
              <a:rPr lang="en-GB"/>
              <a:t>Dominated by </a:t>
            </a:r>
          </a:p>
          <a:p>
            <a:pPr algn="ctr"/>
            <a:r>
              <a:rPr lang="en-GB">
                <a:latin typeface="Symbol" pitchFamily="18" charset="2"/>
              </a:rPr>
              <a:t> D</a:t>
            </a:r>
            <a:r>
              <a:rPr lang="en-GB"/>
              <a:t>m</a:t>
            </a:r>
            <a:r>
              <a:rPr lang="en-GB" baseline="-25000"/>
              <a:t>d</a:t>
            </a:r>
            <a:r>
              <a:rPr lang="en-GB"/>
              <a:t>, V</a:t>
            </a:r>
            <a:r>
              <a:rPr lang="en-GB" baseline="-25000"/>
              <a:t>ub</a:t>
            </a:r>
            <a:r>
              <a:rPr lang="en-GB"/>
              <a:t>,V</a:t>
            </a:r>
            <a:r>
              <a:rPr lang="en-GB" baseline="-25000"/>
              <a:t>cb</a:t>
            </a:r>
            <a:r>
              <a:rPr lang="en-GB"/>
              <a:t>, </a:t>
            </a:r>
            <a:r>
              <a:rPr lang="en-GB">
                <a:latin typeface="Symbol" pitchFamily="18" charset="2"/>
              </a:rPr>
              <a:t>e</a:t>
            </a:r>
            <a:r>
              <a:rPr lang="en-GB"/>
              <a:t>K, limit on </a:t>
            </a:r>
            <a:r>
              <a:rPr lang="en-GB">
                <a:latin typeface="Symbol" pitchFamily="18" charset="2"/>
              </a:rPr>
              <a:t>D</a:t>
            </a:r>
            <a:r>
              <a:rPr lang="en-GB"/>
              <a:t>m</a:t>
            </a:r>
            <a:r>
              <a:rPr lang="en-GB" baseline="-25000"/>
              <a:t>s</a:t>
            </a:r>
            <a:r>
              <a:rPr lang="en-GB"/>
              <a:t> and Lattice</a:t>
            </a:r>
          </a:p>
        </p:txBody>
      </p:sp>
      <p:sp>
        <p:nvSpPr>
          <p:cNvPr id="12302" name="Line 44"/>
          <p:cNvSpPr>
            <a:spLocks noChangeShapeType="1"/>
          </p:cNvSpPr>
          <p:nvPr/>
        </p:nvSpPr>
        <p:spPr bwMode="auto">
          <a:xfrm flipH="1">
            <a:off x="1547813" y="5651500"/>
            <a:ext cx="11112" cy="873125"/>
          </a:xfrm>
          <a:prstGeom prst="line">
            <a:avLst/>
          </a:prstGeom>
          <a:noFill/>
          <a:ln w="57150">
            <a:solidFill>
              <a:srgbClr val="5AFF1E"/>
            </a:solidFill>
            <a:prstDash val="sysDot"/>
            <a:round/>
            <a:headEnd/>
            <a:tailEnd type="triangle" w="med" len="med"/>
          </a:ln>
        </p:spPr>
        <p:txBody>
          <a:bodyPr/>
          <a:lstStyle/>
          <a:p>
            <a:endParaRPr lang="fr-FR"/>
          </a:p>
        </p:txBody>
      </p:sp>
      <p:cxnSp>
        <p:nvCxnSpPr>
          <p:cNvPr id="18" name="Connecteur droit 17"/>
          <p:cNvCxnSpPr/>
          <p:nvPr/>
        </p:nvCxnSpPr>
        <p:spPr>
          <a:xfrm rot="5400000" flipH="1" flipV="1">
            <a:off x="6372226" y="3181350"/>
            <a:ext cx="792162" cy="50323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7019925" y="3109913"/>
            <a:ext cx="1800225" cy="71913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516688" y="3829050"/>
            <a:ext cx="230346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2"/>
          </p:nvPr>
        </p:nvSpPr>
        <p:spPr>
          <a:noFill/>
        </p:spPr>
        <p:txBody>
          <a:bodyPr/>
          <a:lstStyle/>
          <a:p>
            <a:fld id="{7CC156E4-9B27-41E4-9B6C-8400AFB0ABA0}" type="slidenum">
              <a:rPr lang="en-US" smtClean="0">
                <a:latin typeface="Arial" charset="0"/>
              </a:rPr>
              <a:pPr/>
              <a:t>7</a:t>
            </a:fld>
            <a:endParaRPr lang="en-US" smtClean="0">
              <a:latin typeface="Arial" charset="0"/>
            </a:endParaRPr>
          </a:p>
        </p:txBody>
      </p:sp>
      <p:pic>
        <p:nvPicPr>
          <p:cNvPr id="38" name="Picture 11" descr="sin2β"/>
          <p:cNvPicPr>
            <a:picLocks noChangeAspect="1" noChangeArrowheads="1"/>
          </p:cNvPicPr>
          <p:nvPr/>
        </p:nvPicPr>
        <p:blipFill>
          <a:blip r:embed="rId2" cstate="print"/>
          <a:srcRect/>
          <a:stretch>
            <a:fillRect/>
          </a:stretch>
        </p:blipFill>
        <p:spPr bwMode="auto">
          <a:xfrm>
            <a:off x="215900" y="1077913"/>
            <a:ext cx="1644650" cy="1577975"/>
          </a:xfrm>
          <a:prstGeom prst="rect">
            <a:avLst/>
          </a:prstGeom>
          <a:noFill/>
          <a:ln w="9525">
            <a:noFill/>
            <a:miter lim="800000"/>
            <a:headEnd/>
            <a:tailEnd/>
          </a:ln>
        </p:spPr>
      </p:pic>
      <p:sp>
        <p:nvSpPr>
          <p:cNvPr id="39" name="Text Box 12"/>
          <p:cNvSpPr txBox="1">
            <a:spLocks noChangeArrowheads="1"/>
          </p:cNvSpPr>
          <p:nvPr/>
        </p:nvSpPr>
        <p:spPr bwMode="auto">
          <a:xfrm>
            <a:off x="931863" y="2297113"/>
            <a:ext cx="935037" cy="358775"/>
          </a:xfrm>
          <a:prstGeom prst="rect">
            <a:avLst/>
          </a:prstGeom>
          <a:solidFill>
            <a:srgbClr val="33CC33"/>
          </a:solidFill>
          <a:ln w="9525">
            <a:noFill/>
            <a:miter lim="800000"/>
            <a:headEnd/>
            <a:tailEnd/>
          </a:ln>
        </p:spPr>
        <p:txBody>
          <a:bodyPr wrap="none" lIns="0" tIns="0" rIns="0" bIns="0">
            <a:spAutoFit/>
          </a:bodyPr>
          <a:lstStyle/>
          <a:p>
            <a:pPr defTabSz="966788">
              <a:lnSpc>
                <a:spcPct val="94000"/>
              </a:lnSpc>
              <a:buClr>
                <a:srgbClr val="000000"/>
              </a:buClr>
              <a:buSzPct val="45000"/>
              <a:buFont typeface="Times New Roman" pitchFamily="18" charset="0"/>
              <a:buNone/>
              <a:tabLst>
                <a:tab pos="765175" algn="l"/>
              </a:tabLst>
            </a:pPr>
            <a:r>
              <a:rPr lang="en-GB" sz="2500" b="1">
                <a:latin typeface="Times" pitchFamily="18" charset="0"/>
              </a:rPr>
              <a:t>sin(</a:t>
            </a:r>
            <a:r>
              <a:rPr lang="en-GB" sz="2500" b="1">
                <a:latin typeface="Symbol" pitchFamily="18" charset="2"/>
              </a:rPr>
              <a:t>2b)</a:t>
            </a:r>
            <a:endParaRPr lang="en-GB" sz="2500" b="1">
              <a:latin typeface="Times" pitchFamily="18" charset="0"/>
            </a:endParaRPr>
          </a:p>
        </p:txBody>
      </p:sp>
      <p:sp>
        <p:nvSpPr>
          <p:cNvPr id="40" name="Rectangle 13"/>
          <p:cNvSpPr>
            <a:spLocks noChangeArrowheads="1"/>
          </p:cNvSpPr>
          <p:nvPr/>
        </p:nvSpPr>
        <p:spPr bwMode="auto">
          <a:xfrm>
            <a:off x="215900" y="1071563"/>
            <a:ext cx="1655763" cy="1565275"/>
          </a:xfrm>
          <a:prstGeom prst="rect">
            <a:avLst/>
          </a:prstGeom>
          <a:noFill/>
          <a:ln w="38100">
            <a:solidFill>
              <a:srgbClr val="33CC33"/>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pic>
        <p:nvPicPr>
          <p:cNvPr id="41" name="Picture 14" descr="gamma using all"/>
          <p:cNvPicPr>
            <a:picLocks noChangeAspect="1" noChangeArrowheads="1"/>
          </p:cNvPicPr>
          <p:nvPr/>
        </p:nvPicPr>
        <p:blipFill>
          <a:blip r:embed="rId3" cstate="print"/>
          <a:srcRect/>
          <a:stretch>
            <a:fillRect/>
          </a:stretch>
        </p:blipFill>
        <p:spPr bwMode="auto">
          <a:xfrm>
            <a:off x="4032250" y="1000125"/>
            <a:ext cx="1866900" cy="1792288"/>
          </a:xfrm>
          <a:prstGeom prst="rect">
            <a:avLst/>
          </a:prstGeom>
          <a:noFill/>
          <a:ln w="9525">
            <a:noFill/>
            <a:miter lim="800000"/>
            <a:headEnd/>
            <a:tailEnd/>
          </a:ln>
        </p:spPr>
      </p:pic>
      <p:sp>
        <p:nvSpPr>
          <p:cNvPr id="42" name="Rectangle 15"/>
          <p:cNvSpPr>
            <a:spLocks noChangeArrowheads="1"/>
          </p:cNvSpPr>
          <p:nvPr/>
        </p:nvSpPr>
        <p:spPr bwMode="auto">
          <a:xfrm>
            <a:off x="4105275" y="1071563"/>
            <a:ext cx="1727200" cy="1604962"/>
          </a:xfrm>
          <a:prstGeom prst="rect">
            <a:avLst/>
          </a:prstGeom>
          <a:noFill/>
          <a:ln w="38100">
            <a:solidFill>
              <a:srgbClr val="A553F9"/>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sp>
        <p:nvSpPr>
          <p:cNvPr id="43" name="Text Box 16"/>
          <p:cNvSpPr txBox="1">
            <a:spLocks noChangeArrowheads="1"/>
          </p:cNvSpPr>
          <p:nvPr/>
        </p:nvSpPr>
        <p:spPr bwMode="auto">
          <a:xfrm>
            <a:off x="4105275" y="1071563"/>
            <a:ext cx="287338" cy="458787"/>
          </a:xfrm>
          <a:prstGeom prst="rect">
            <a:avLst/>
          </a:prstGeom>
          <a:solidFill>
            <a:srgbClr val="A553F9"/>
          </a:solidFill>
          <a:ln w="9525">
            <a:noFill/>
            <a:miter lim="800000"/>
            <a:headEnd/>
            <a:tailEnd/>
          </a:ln>
        </p:spPr>
        <p:txBody>
          <a:bodyPr lIns="0" tIns="0" rIns="0" bIns="0">
            <a:spAutoFit/>
          </a:bodyPr>
          <a:lstStyle/>
          <a:p>
            <a:pPr defTabSz="966788">
              <a:lnSpc>
                <a:spcPct val="94000"/>
              </a:lnSpc>
              <a:buClr>
                <a:srgbClr val="000000"/>
              </a:buClr>
              <a:buSzPct val="45000"/>
              <a:buFont typeface="Times New Roman" pitchFamily="18" charset="0"/>
              <a:buNone/>
              <a:tabLst>
                <a:tab pos="765175" algn="l"/>
              </a:tabLst>
            </a:pPr>
            <a:r>
              <a:rPr lang="en-GB" sz="3200" b="1">
                <a:latin typeface="Symbol" pitchFamily="18" charset="2"/>
              </a:rPr>
              <a:t>g</a:t>
            </a:r>
            <a:endParaRPr lang="en-GB" sz="3200" b="1">
              <a:latin typeface="Times" pitchFamily="18" charset="0"/>
            </a:endParaRPr>
          </a:p>
        </p:txBody>
      </p:sp>
      <p:pic>
        <p:nvPicPr>
          <p:cNvPr id="44" name="Picture 17" descr="2alpha from pipi and rhorho"/>
          <p:cNvPicPr>
            <a:picLocks noChangeAspect="1" noChangeArrowheads="1"/>
          </p:cNvPicPr>
          <p:nvPr/>
        </p:nvPicPr>
        <p:blipFill>
          <a:blip r:embed="rId4" cstate="print"/>
          <a:srcRect/>
          <a:stretch>
            <a:fillRect/>
          </a:stretch>
        </p:blipFill>
        <p:spPr bwMode="auto">
          <a:xfrm>
            <a:off x="2089150" y="1000125"/>
            <a:ext cx="1722438" cy="1654175"/>
          </a:xfrm>
          <a:prstGeom prst="rect">
            <a:avLst/>
          </a:prstGeom>
          <a:noFill/>
          <a:ln w="9525">
            <a:noFill/>
            <a:miter lim="800000"/>
            <a:headEnd/>
            <a:tailEnd/>
          </a:ln>
        </p:spPr>
      </p:pic>
      <p:sp>
        <p:nvSpPr>
          <p:cNvPr id="45" name="Text Box 18"/>
          <p:cNvSpPr txBox="1">
            <a:spLocks noChangeArrowheads="1"/>
          </p:cNvSpPr>
          <p:nvPr/>
        </p:nvSpPr>
        <p:spPr bwMode="auto">
          <a:xfrm>
            <a:off x="2162175" y="1071563"/>
            <a:ext cx="527050" cy="368300"/>
          </a:xfrm>
          <a:prstGeom prst="rect">
            <a:avLst/>
          </a:prstGeom>
          <a:solidFill>
            <a:srgbClr val="CCCCFF"/>
          </a:solidFill>
          <a:ln w="9525">
            <a:solidFill>
              <a:srgbClr val="CCCCFF"/>
            </a:solidFill>
            <a:miter lim="800000"/>
            <a:headEnd/>
            <a:tailEnd/>
          </a:ln>
        </p:spPr>
        <p:txBody>
          <a:bodyPr wrap="none" lIns="0" tIns="0" rIns="0" bIns="0">
            <a:spAutoFit/>
          </a:bodyPr>
          <a:lstStyle/>
          <a:p>
            <a:pPr defTabSz="966788" fontAlgn="auto">
              <a:lnSpc>
                <a:spcPct val="94000"/>
              </a:lnSpc>
              <a:spcBef>
                <a:spcPts val="0"/>
              </a:spcBef>
              <a:spcAft>
                <a:spcPts val="0"/>
              </a:spcAft>
              <a:buClr>
                <a:srgbClr val="000000"/>
              </a:buClr>
              <a:buSzPct val="45000"/>
              <a:buFont typeface="Times New Roman" pitchFamily="18" charset="0"/>
              <a:buNone/>
              <a:tabLst>
                <a:tab pos="765175" algn="l"/>
              </a:tabLst>
              <a:defRPr/>
            </a:pPr>
            <a:r>
              <a:rPr lang="en-GB" sz="2500" b="1" kern="0">
                <a:solidFill>
                  <a:sysClr val="windowText" lastClr="000000"/>
                </a:solidFill>
                <a:latin typeface="Symbol" pitchFamily="18" charset="2"/>
              </a:rPr>
              <a:t>a</a:t>
            </a:r>
            <a:r>
              <a:rPr lang="en-GB" sz="2500" b="1" kern="0">
                <a:solidFill>
                  <a:sysClr val="windowText" lastClr="000000"/>
                </a:solidFill>
                <a:latin typeface="Symbol Proportional" charset="2"/>
              </a:rPr>
              <a:t> </a:t>
            </a:r>
            <a:endParaRPr lang="en-GB" sz="2500" b="1" kern="0">
              <a:solidFill>
                <a:sysClr val="windowText" lastClr="000000"/>
              </a:solidFill>
              <a:latin typeface="Times" pitchFamily="18" charset="0"/>
            </a:endParaRPr>
          </a:p>
        </p:txBody>
      </p:sp>
      <p:sp>
        <p:nvSpPr>
          <p:cNvPr id="46" name="Rectangle 19"/>
          <p:cNvSpPr>
            <a:spLocks noChangeArrowheads="1"/>
          </p:cNvSpPr>
          <p:nvPr/>
        </p:nvSpPr>
        <p:spPr bwMode="auto">
          <a:xfrm>
            <a:off x="2162175" y="1071563"/>
            <a:ext cx="1647825" cy="1604962"/>
          </a:xfrm>
          <a:prstGeom prst="rect">
            <a:avLst/>
          </a:prstGeom>
          <a:noFill/>
          <a:ln w="38100">
            <a:solidFill>
              <a:srgbClr val="CCCCFF"/>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grpSp>
        <p:nvGrpSpPr>
          <p:cNvPr id="2" name="Group 22"/>
          <p:cNvGrpSpPr>
            <a:grpSpLocks/>
          </p:cNvGrpSpPr>
          <p:nvPr/>
        </p:nvGrpSpPr>
        <p:grpSpPr bwMode="auto">
          <a:xfrm>
            <a:off x="6116638" y="1069975"/>
            <a:ext cx="1727200" cy="1655763"/>
            <a:chOff x="4082" y="658"/>
            <a:chExt cx="907" cy="952"/>
          </a:xfrm>
        </p:grpSpPr>
        <p:pic>
          <p:nvPicPr>
            <p:cNvPr id="13345" name="Picture 23" descr="(2beta+gamma) with r flat">
              <a:hlinkClick r:id="rId5"/>
            </p:cNvPr>
            <p:cNvPicPr>
              <a:picLocks noChangeAspect="1" noChangeArrowheads="1"/>
            </p:cNvPicPr>
            <p:nvPr/>
          </p:nvPicPr>
          <p:blipFill>
            <a:blip r:embed="rId6" cstate="print"/>
            <a:srcRect/>
            <a:stretch>
              <a:fillRect/>
            </a:stretch>
          </p:blipFill>
          <p:spPr bwMode="auto">
            <a:xfrm>
              <a:off x="4082" y="703"/>
              <a:ext cx="900" cy="864"/>
            </a:xfrm>
            <a:prstGeom prst="rect">
              <a:avLst/>
            </a:prstGeom>
            <a:noFill/>
            <a:ln w="9525">
              <a:noFill/>
              <a:miter lim="800000"/>
              <a:headEnd/>
              <a:tailEnd/>
            </a:ln>
          </p:spPr>
        </p:pic>
        <p:sp>
          <p:nvSpPr>
            <p:cNvPr id="49" name="Rectangle 24"/>
            <p:cNvSpPr>
              <a:spLocks noChangeArrowheads="1"/>
            </p:cNvSpPr>
            <p:nvPr/>
          </p:nvSpPr>
          <p:spPr bwMode="auto">
            <a:xfrm>
              <a:off x="4082" y="658"/>
              <a:ext cx="907" cy="952"/>
            </a:xfrm>
            <a:prstGeom prst="rect">
              <a:avLst/>
            </a:prstGeom>
            <a:noFill/>
            <a:ln w="38100">
              <a:solidFill>
                <a:srgbClr val="99FF66"/>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endParaRPr>
            </a:p>
          </p:txBody>
        </p:sp>
        <p:sp>
          <p:nvSpPr>
            <p:cNvPr id="50" name="Text Box 25"/>
            <p:cNvSpPr txBox="1">
              <a:spLocks noChangeArrowheads="1"/>
            </p:cNvSpPr>
            <p:nvPr/>
          </p:nvSpPr>
          <p:spPr bwMode="auto">
            <a:xfrm>
              <a:off x="4082" y="658"/>
              <a:ext cx="388" cy="212"/>
            </a:xfrm>
            <a:prstGeom prst="rect">
              <a:avLst/>
            </a:prstGeom>
            <a:solidFill>
              <a:srgbClr val="33CC33"/>
            </a:solidFill>
            <a:ln w="9525">
              <a:solidFill>
                <a:srgbClr val="B2B2B2"/>
              </a:solidFill>
              <a:miter lim="800000"/>
              <a:headEnd/>
              <a:tailEnd/>
            </a:ln>
          </p:spPr>
          <p:txBody>
            <a:bodyPr wrap="none" lIns="0" tIns="0" rIns="0" bIns="0">
              <a:spAutoFit/>
            </a:bodyPr>
            <a:lstStyle/>
            <a:p>
              <a:pPr defTabSz="966788" fontAlgn="auto">
                <a:lnSpc>
                  <a:spcPct val="94000"/>
                </a:lnSpc>
                <a:spcBef>
                  <a:spcPts val="0"/>
                </a:spcBef>
                <a:spcAft>
                  <a:spcPts val="0"/>
                </a:spcAft>
                <a:buClr>
                  <a:srgbClr val="000000"/>
                </a:buClr>
                <a:buSzPct val="45000"/>
                <a:buFont typeface="Times New Roman" pitchFamily="18" charset="0"/>
                <a:buNone/>
                <a:tabLst>
                  <a:tab pos="765175" algn="l"/>
                </a:tabLst>
                <a:defRPr/>
              </a:pPr>
              <a:r>
                <a:rPr lang="en-GB" sz="1600" b="1" kern="0" dirty="0">
                  <a:solidFill>
                    <a:sysClr val="windowText" lastClr="000000"/>
                  </a:solidFill>
                  <a:latin typeface="Times" pitchFamily="18" charset="0"/>
                </a:rPr>
                <a:t>sin(</a:t>
              </a:r>
              <a:r>
                <a:rPr lang="en-GB" sz="1600" b="1" kern="0" dirty="0" err="1">
                  <a:solidFill>
                    <a:sysClr val="windowText" lastClr="000000"/>
                  </a:solidFill>
                  <a:latin typeface="Symbol" pitchFamily="18" charset="2"/>
                </a:rPr>
                <a:t>b+g</a:t>
              </a:r>
              <a:r>
                <a:rPr lang="en-GB" sz="2500" b="1" kern="0" dirty="0">
                  <a:solidFill>
                    <a:sysClr val="windowText" lastClr="000000"/>
                  </a:solidFill>
                  <a:latin typeface="Symbol" pitchFamily="18" charset="2"/>
                </a:rPr>
                <a:t>)</a:t>
              </a:r>
              <a:endParaRPr lang="en-GB" sz="2500" b="1" kern="0" dirty="0">
                <a:solidFill>
                  <a:sysClr val="windowText" lastClr="000000"/>
                </a:solidFill>
                <a:latin typeface="Times" pitchFamily="18" charset="0"/>
              </a:endParaRPr>
            </a:p>
          </p:txBody>
        </p:sp>
      </p:grpSp>
      <p:pic>
        <p:nvPicPr>
          <p:cNvPr id="51" name="Picture 26" descr="B→tau nu">
            <a:hlinkClick r:id="rId7"/>
          </p:cNvPr>
          <p:cNvPicPr>
            <a:picLocks noChangeAspect="1" noChangeArrowheads="1"/>
          </p:cNvPicPr>
          <p:nvPr/>
        </p:nvPicPr>
        <p:blipFill>
          <a:blip r:embed="rId8" cstate="print"/>
          <a:srcRect/>
          <a:stretch>
            <a:fillRect/>
          </a:stretch>
        </p:blipFill>
        <p:spPr bwMode="auto">
          <a:xfrm>
            <a:off x="2162175" y="4995863"/>
            <a:ext cx="1655763" cy="1636712"/>
          </a:xfrm>
          <a:prstGeom prst="rect">
            <a:avLst/>
          </a:prstGeom>
          <a:noFill/>
          <a:ln w="57150">
            <a:solidFill>
              <a:srgbClr val="FFCC99"/>
            </a:solidFill>
            <a:miter lim="800000"/>
            <a:headEnd/>
            <a:tailEnd/>
          </a:ln>
        </p:spPr>
      </p:pic>
      <p:pic>
        <p:nvPicPr>
          <p:cNvPr id="52" name="Picture 27" descr="B → ρ/ω γ/B → K* γ ">
            <a:hlinkClick r:id="rId9"/>
          </p:cNvPr>
          <p:cNvPicPr>
            <a:picLocks noChangeAspect="1" noChangeArrowheads="1"/>
          </p:cNvPicPr>
          <p:nvPr/>
        </p:nvPicPr>
        <p:blipFill>
          <a:blip r:embed="rId10" cstate="print"/>
          <a:srcRect/>
          <a:stretch>
            <a:fillRect/>
          </a:stretch>
        </p:blipFill>
        <p:spPr bwMode="auto">
          <a:xfrm>
            <a:off x="288925" y="5010150"/>
            <a:ext cx="1590675" cy="1576388"/>
          </a:xfrm>
          <a:prstGeom prst="rect">
            <a:avLst/>
          </a:prstGeom>
          <a:noFill/>
          <a:ln w="57150">
            <a:solidFill>
              <a:srgbClr val="FF99FF"/>
            </a:solidFill>
            <a:miter lim="800000"/>
            <a:headEnd/>
            <a:tailEnd/>
          </a:ln>
        </p:spPr>
      </p:pic>
      <p:sp>
        <p:nvSpPr>
          <p:cNvPr id="53" name="Text Box 28"/>
          <p:cNvSpPr txBox="1">
            <a:spLocks noChangeArrowheads="1"/>
          </p:cNvSpPr>
          <p:nvPr/>
        </p:nvSpPr>
        <p:spPr bwMode="auto">
          <a:xfrm>
            <a:off x="2162175" y="4956175"/>
            <a:ext cx="792163" cy="339725"/>
          </a:xfrm>
          <a:prstGeom prst="rect">
            <a:avLst/>
          </a:prstGeom>
          <a:solidFill>
            <a:srgbClr val="FFCC99"/>
          </a:solidFill>
          <a:ln w="9525" algn="ctr">
            <a:noFill/>
            <a:miter lim="800000"/>
            <a:headEnd/>
            <a:tailEnd/>
          </a:ln>
        </p:spPr>
        <p:txBody>
          <a:bodyPr wrap="none" lIns="92075" tIns="46038" rIns="92075" bIns="46038">
            <a:spAutoFit/>
          </a:bodyPr>
          <a:lstStyle/>
          <a:p>
            <a:pPr marL="287338" indent="-287338">
              <a:lnSpc>
                <a:spcPct val="90000"/>
              </a:lnSpc>
              <a:spcBef>
                <a:spcPct val="30000"/>
              </a:spcBef>
              <a:buClr>
                <a:srgbClr val="996600"/>
              </a:buClr>
              <a:buSzPct val="70000"/>
              <a:buFont typeface="Wingdings" pitchFamily="2" charset="2"/>
              <a:buNone/>
            </a:pPr>
            <a:r>
              <a:rPr lang="fr-FR" b="1">
                <a:solidFill>
                  <a:srgbClr val="0234B0"/>
                </a:solidFill>
              </a:rPr>
              <a:t>B</a:t>
            </a:r>
            <a:r>
              <a:rPr lang="fr-FR" b="1">
                <a:solidFill>
                  <a:srgbClr val="0234B0"/>
                </a:solidFill>
                <a:sym typeface="Wingdings" pitchFamily="2" charset="2"/>
              </a:rPr>
              <a:t></a:t>
            </a:r>
            <a:r>
              <a:rPr lang="fr-FR" b="1">
                <a:solidFill>
                  <a:srgbClr val="0234B0"/>
                </a:solidFill>
                <a:latin typeface="Symbol" pitchFamily="18" charset="2"/>
                <a:sym typeface="Wingdings" pitchFamily="2" charset="2"/>
              </a:rPr>
              <a:t>tn</a:t>
            </a:r>
            <a:endParaRPr lang="fr-FR" b="1">
              <a:solidFill>
                <a:srgbClr val="0234B0"/>
              </a:solidFill>
              <a:latin typeface="Symbol" pitchFamily="18" charset="2"/>
            </a:endParaRPr>
          </a:p>
        </p:txBody>
      </p:sp>
      <p:sp>
        <p:nvSpPr>
          <p:cNvPr id="54" name="Text Box 29"/>
          <p:cNvSpPr txBox="1">
            <a:spLocks noChangeArrowheads="1"/>
          </p:cNvSpPr>
          <p:nvPr/>
        </p:nvSpPr>
        <p:spPr bwMode="auto">
          <a:xfrm>
            <a:off x="288925" y="4956175"/>
            <a:ext cx="1185863" cy="339725"/>
          </a:xfrm>
          <a:prstGeom prst="rect">
            <a:avLst/>
          </a:prstGeom>
          <a:solidFill>
            <a:srgbClr val="FF99FF"/>
          </a:solidFill>
          <a:ln w="9525" algn="ctr">
            <a:noFill/>
            <a:miter lim="800000"/>
            <a:headEnd/>
            <a:tailEnd/>
          </a:ln>
        </p:spPr>
        <p:txBody>
          <a:bodyPr wrap="none" lIns="92075" tIns="46038" rIns="92075" bIns="46038">
            <a:spAutoFit/>
          </a:bodyPr>
          <a:lstStyle/>
          <a:p>
            <a:pPr marL="287338" indent="-287338">
              <a:lnSpc>
                <a:spcPct val="90000"/>
              </a:lnSpc>
              <a:spcBef>
                <a:spcPct val="30000"/>
              </a:spcBef>
              <a:buClr>
                <a:srgbClr val="996600"/>
              </a:buClr>
              <a:buSzPct val="70000"/>
              <a:buFont typeface="Wingdings" pitchFamily="2" charset="2"/>
              <a:buNone/>
            </a:pPr>
            <a:r>
              <a:rPr lang="fr-FR" b="1">
                <a:solidFill>
                  <a:srgbClr val="0234B0"/>
                </a:solidFill>
              </a:rPr>
              <a:t>B</a:t>
            </a:r>
            <a:r>
              <a:rPr lang="fr-FR" b="1">
                <a:solidFill>
                  <a:srgbClr val="0234B0"/>
                </a:solidFill>
                <a:sym typeface="Wingdings" pitchFamily="2" charset="2"/>
              </a:rPr>
              <a:t></a:t>
            </a:r>
            <a:r>
              <a:rPr lang="fr-FR" b="1">
                <a:solidFill>
                  <a:srgbClr val="0234B0"/>
                </a:solidFill>
                <a:latin typeface="Symbol" pitchFamily="18" charset="2"/>
                <a:sym typeface="Wingdings" pitchFamily="2" charset="2"/>
              </a:rPr>
              <a:t>K</a:t>
            </a:r>
            <a:r>
              <a:rPr lang="fr-FR" b="1" baseline="30000">
                <a:solidFill>
                  <a:srgbClr val="0234B0"/>
                </a:solidFill>
                <a:latin typeface="Symbol" pitchFamily="18" charset="2"/>
                <a:sym typeface="Wingdings" pitchFamily="2" charset="2"/>
              </a:rPr>
              <a:t>*</a:t>
            </a:r>
            <a:r>
              <a:rPr lang="fr-FR" b="1">
                <a:solidFill>
                  <a:srgbClr val="0234B0"/>
                </a:solidFill>
                <a:latin typeface="Symbol" pitchFamily="18" charset="2"/>
                <a:sym typeface="Wingdings" pitchFamily="2" charset="2"/>
              </a:rPr>
              <a:t>(r)g</a:t>
            </a:r>
            <a:endParaRPr lang="fr-FR" b="1">
              <a:solidFill>
                <a:srgbClr val="0234B0"/>
              </a:solidFill>
              <a:latin typeface="Symbol" pitchFamily="18" charset="2"/>
            </a:endParaRPr>
          </a:p>
        </p:txBody>
      </p:sp>
      <p:sp>
        <p:nvSpPr>
          <p:cNvPr id="55" name="Text Box 31"/>
          <p:cNvSpPr txBox="1">
            <a:spLocks noChangeArrowheads="1"/>
          </p:cNvSpPr>
          <p:nvPr/>
        </p:nvSpPr>
        <p:spPr bwMode="auto">
          <a:xfrm>
            <a:off x="6265863" y="3402013"/>
            <a:ext cx="1295400" cy="361950"/>
          </a:xfrm>
          <a:prstGeom prst="rect">
            <a:avLst/>
          </a:prstGeom>
          <a:solidFill>
            <a:srgbClr val="FFFF00"/>
          </a:solidFill>
          <a:ln w="57150">
            <a:solidFill>
              <a:srgbClr val="FF3300"/>
            </a:solidFill>
            <a:miter lim="800000"/>
            <a:headEnd/>
            <a:tailEnd/>
          </a:ln>
        </p:spPr>
        <p:txBody>
          <a:bodyPr lIns="0" tIns="0" rIns="0" bIns="0">
            <a:spAutoFit/>
          </a:bodyPr>
          <a:lstStyle/>
          <a:p>
            <a:pPr>
              <a:buClr>
                <a:srgbClr val="000000"/>
              </a:buClr>
              <a:buSzPct val="45000"/>
              <a:buFont typeface="StarSymbol" charset="0"/>
              <a:buNone/>
              <a:tabLst>
                <a:tab pos="723900" algn="l"/>
                <a:tab pos="1447800" algn="l"/>
              </a:tabLst>
            </a:pPr>
            <a:r>
              <a:rPr lang="en-GB" sz="2000" b="1">
                <a:solidFill>
                  <a:srgbClr val="000000"/>
                </a:solidFill>
                <a:latin typeface="Times" pitchFamily="18" charset="0"/>
              </a:rPr>
              <a:t> the sides...</a:t>
            </a:r>
            <a:endParaRPr lang="en-GB" sz="2000" b="1">
              <a:solidFill>
                <a:srgbClr val="000000"/>
              </a:solidFill>
              <a:latin typeface="Symbol" pitchFamily="18" charset="2"/>
            </a:endParaRPr>
          </a:p>
        </p:txBody>
      </p:sp>
      <p:pic>
        <p:nvPicPr>
          <p:cNvPr id="13330" name="Picture 34" descr="|Vub/Vcb| from semileptonic B decays">
            <a:hlinkClick r:id="rId11"/>
          </p:cNvPr>
          <p:cNvPicPr>
            <a:picLocks noChangeAspect="1" noChangeArrowheads="1"/>
          </p:cNvPicPr>
          <p:nvPr/>
        </p:nvPicPr>
        <p:blipFill>
          <a:blip r:embed="rId12" cstate="print"/>
          <a:srcRect/>
          <a:stretch>
            <a:fillRect/>
          </a:stretch>
        </p:blipFill>
        <p:spPr bwMode="auto">
          <a:xfrm>
            <a:off x="4227513" y="2813050"/>
            <a:ext cx="1727200" cy="1711325"/>
          </a:xfrm>
          <a:prstGeom prst="rect">
            <a:avLst/>
          </a:prstGeom>
          <a:noFill/>
          <a:ln w="38100">
            <a:solidFill>
              <a:srgbClr val="FFFF00"/>
            </a:solidFill>
            <a:miter lim="800000"/>
            <a:headEnd/>
            <a:tailEnd/>
          </a:ln>
        </p:spPr>
      </p:pic>
      <p:pic>
        <p:nvPicPr>
          <p:cNvPr id="13331" name="Picture 35" descr="Dmd">
            <a:hlinkClick r:id="rId13"/>
          </p:cNvPr>
          <p:cNvPicPr>
            <a:picLocks noChangeAspect="1" noChangeArrowheads="1"/>
          </p:cNvPicPr>
          <p:nvPr/>
        </p:nvPicPr>
        <p:blipFill>
          <a:blip r:embed="rId14" cstate="print"/>
          <a:srcRect/>
          <a:stretch>
            <a:fillRect/>
          </a:stretch>
        </p:blipFill>
        <p:spPr bwMode="auto">
          <a:xfrm>
            <a:off x="2232025" y="2824163"/>
            <a:ext cx="1727200" cy="1708150"/>
          </a:xfrm>
          <a:prstGeom prst="rect">
            <a:avLst/>
          </a:prstGeom>
          <a:noFill/>
          <a:ln w="38100">
            <a:solidFill>
              <a:srgbClr val="FFCC99"/>
            </a:solidFill>
            <a:miter lim="800000"/>
            <a:headEnd/>
            <a:tailEnd/>
          </a:ln>
        </p:spPr>
      </p:pic>
      <p:pic>
        <p:nvPicPr>
          <p:cNvPr id="13332" name="Picture 36" descr="Dmd/Dms">
            <a:hlinkClick r:id="rId15"/>
          </p:cNvPr>
          <p:cNvPicPr>
            <a:picLocks noChangeAspect="1" noChangeArrowheads="1"/>
          </p:cNvPicPr>
          <p:nvPr/>
        </p:nvPicPr>
        <p:blipFill>
          <a:blip r:embed="rId16" cstate="print"/>
          <a:srcRect/>
          <a:stretch>
            <a:fillRect/>
          </a:stretch>
        </p:blipFill>
        <p:spPr bwMode="auto">
          <a:xfrm>
            <a:off x="298450" y="2825750"/>
            <a:ext cx="1676400" cy="1655763"/>
          </a:xfrm>
          <a:prstGeom prst="rect">
            <a:avLst/>
          </a:prstGeom>
          <a:noFill/>
          <a:ln w="38100">
            <a:solidFill>
              <a:srgbClr val="FFCC99"/>
            </a:solidFill>
            <a:miter lim="800000"/>
            <a:headEnd/>
            <a:tailEnd/>
          </a:ln>
        </p:spPr>
      </p:pic>
      <p:sp>
        <p:nvSpPr>
          <p:cNvPr id="60" name="Text Box 40"/>
          <p:cNvSpPr txBox="1">
            <a:spLocks noChangeArrowheads="1"/>
          </p:cNvSpPr>
          <p:nvPr/>
        </p:nvSpPr>
        <p:spPr bwMode="auto">
          <a:xfrm>
            <a:off x="288925" y="2816225"/>
            <a:ext cx="614363" cy="396875"/>
          </a:xfrm>
          <a:prstGeom prst="rect">
            <a:avLst/>
          </a:prstGeom>
          <a:solidFill>
            <a:srgbClr val="FFCC99"/>
          </a:solidFill>
          <a:ln w="9525">
            <a:noFill/>
            <a:miter lim="800000"/>
            <a:headEnd/>
            <a:tailEnd/>
          </a:ln>
          <a:effectLst/>
        </p:spPr>
        <p:txBody>
          <a:bodyPr wrap="none">
            <a:spAutoFit/>
          </a:bodyPr>
          <a:lstStyle/>
          <a:p>
            <a:pPr fontAlgn="auto">
              <a:spcBef>
                <a:spcPts val="0"/>
              </a:spcBef>
              <a:spcAft>
                <a:spcPts val="0"/>
              </a:spcAft>
              <a:defRPr/>
            </a:pPr>
            <a:r>
              <a:rPr lang="en-GB" sz="2000" b="1" kern="0">
                <a:solidFill>
                  <a:sysClr val="windowText" lastClr="000000"/>
                </a:solidFill>
                <a:latin typeface="Symbol" pitchFamily="18" charset="2"/>
              </a:rPr>
              <a:t>D</a:t>
            </a:r>
            <a:r>
              <a:rPr lang="en-GB" sz="2000" b="1" kern="0">
                <a:solidFill>
                  <a:sysClr val="windowText" lastClr="000000"/>
                </a:solidFill>
              </a:rPr>
              <a:t>m</a:t>
            </a:r>
            <a:r>
              <a:rPr lang="en-GB" sz="2000" b="1" kern="0" baseline="-25000">
                <a:solidFill>
                  <a:sysClr val="windowText" lastClr="000000"/>
                </a:solidFill>
              </a:rPr>
              <a:t>s</a:t>
            </a:r>
          </a:p>
        </p:txBody>
      </p:sp>
      <p:sp>
        <p:nvSpPr>
          <p:cNvPr id="61" name="Text Box 41"/>
          <p:cNvSpPr txBox="1">
            <a:spLocks noChangeArrowheads="1"/>
          </p:cNvSpPr>
          <p:nvPr/>
        </p:nvSpPr>
        <p:spPr bwMode="auto">
          <a:xfrm>
            <a:off x="2233613" y="2816225"/>
            <a:ext cx="642937" cy="396875"/>
          </a:xfrm>
          <a:prstGeom prst="rect">
            <a:avLst/>
          </a:prstGeom>
          <a:solidFill>
            <a:srgbClr val="FFCC99"/>
          </a:solidFill>
          <a:ln w="9525">
            <a:noFill/>
            <a:miter lim="800000"/>
            <a:headEnd/>
            <a:tailEnd/>
          </a:ln>
          <a:effectLst/>
        </p:spPr>
        <p:txBody>
          <a:bodyPr wrap="none">
            <a:spAutoFit/>
          </a:bodyPr>
          <a:lstStyle/>
          <a:p>
            <a:pPr fontAlgn="auto">
              <a:spcBef>
                <a:spcPts val="0"/>
              </a:spcBef>
              <a:spcAft>
                <a:spcPts val="0"/>
              </a:spcAft>
              <a:defRPr/>
            </a:pPr>
            <a:r>
              <a:rPr lang="en-GB" sz="2000" b="1" kern="0">
                <a:solidFill>
                  <a:sysClr val="windowText" lastClr="000000"/>
                </a:solidFill>
                <a:latin typeface="Symbol" pitchFamily="18" charset="2"/>
              </a:rPr>
              <a:t>D</a:t>
            </a:r>
            <a:r>
              <a:rPr lang="en-GB" sz="2000" b="1" kern="0">
                <a:solidFill>
                  <a:sysClr val="windowText" lastClr="000000"/>
                </a:solidFill>
              </a:rPr>
              <a:t>m</a:t>
            </a:r>
            <a:r>
              <a:rPr lang="en-GB" sz="2000" b="1" kern="0" baseline="-25000">
                <a:solidFill>
                  <a:sysClr val="windowText" lastClr="000000"/>
                </a:solidFill>
              </a:rPr>
              <a:t>d</a:t>
            </a:r>
          </a:p>
        </p:txBody>
      </p:sp>
      <p:sp>
        <p:nvSpPr>
          <p:cNvPr id="62" name="Text Box 42"/>
          <p:cNvSpPr txBox="1">
            <a:spLocks noChangeArrowheads="1"/>
          </p:cNvSpPr>
          <p:nvPr/>
        </p:nvSpPr>
        <p:spPr bwMode="auto">
          <a:xfrm>
            <a:off x="4249738" y="2817813"/>
            <a:ext cx="971550" cy="396875"/>
          </a:xfrm>
          <a:prstGeom prst="rect">
            <a:avLst/>
          </a:prstGeom>
          <a:solidFill>
            <a:srgbClr val="FFFF00"/>
          </a:solidFill>
          <a:ln w="9525">
            <a:noFill/>
            <a:miter lim="800000"/>
            <a:headEnd/>
            <a:tailEnd/>
          </a:ln>
          <a:effectLst/>
        </p:spPr>
        <p:txBody>
          <a:bodyPr wrap="none">
            <a:spAutoFit/>
          </a:bodyPr>
          <a:lstStyle/>
          <a:p>
            <a:pPr fontAlgn="auto">
              <a:spcBef>
                <a:spcPts val="0"/>
              </a:spcBef>
              <a:spcAft>
                <a:spcPts val="0"/>
              </a:spcAft>
              <a:defRPr/>
            </a:pPr>
            <a:r>
              <a:rPr lang="en-GB" sz="2000" b="1" kern="0" dirty="0" err="1">
                <a:solidFill>
                  <a:sysClr val="windowText" lastClr="000000"/>
                </a:solidFill>
              </a:rPr>
              <a:t>V</a:t>
            </a:r>
            <a:r>
              <a:rPr lang="en-GB" sz="2000" b="1" kern="0" baseline="-25000" dirty="0" err="1">
                <a:solidFill>
                  <a:sysClr val="windowText" lastClr="000000"/>
                </a:solidFill>
              </a:rPr>
              <a:t>ub</a:t>
            </a:r>
            <a:r>
              <a:rPr lang="en-GB" sz="2000" b="1" kern="0" dirty="0">
                <a:solidFill>
                  <a:sysClr val="windowText" lastClr="000000"/>
                </a:solidFill>
              </a:rPr>
              <a:t>/</a:t>
            </a:r>
            <a:r>
              <a:rPr lang="en-GB" sz="2000" b="1" kern="0" dirty="0" err="1">
                <a:solidFill>
                  <a:sysClr val="windowText" lastClr="000000"/>
                </a:solidFill>
              </a:rPr>
              <a:t>V</a:t>
            </a:r>
            <a:r>
              <a:rPr lang="en-GB" sz="2000" b="1" kern="0" baseline="-25000" dirty="0" err="1">
                <a:solidFill>
                  <a:sysClr val="windowText" lastClr="000000"/>
                </a:solidFill>
              </a:rPr>
              <a:t>cb</a:t>
            </a:r>
            <a:endParaRPr lang="en-GB" sz="2000" b="1" kern="0" baseline="-25000" dirty="0">
              <a:solidFill>
                <a:sysClr val="windowText" lastClr="000000"/>
              </a:solidFill>
            </a:endParaRPr>
          </a:p>
        </p:txBody>
      </p:sp>
      <p:sp>
        <p:nvSpPr>
          <p:cNvPr id="66" name="Text Box 51"/>
          <p:cNvSpPr txBox="1">
            <a:spLocks noChangeArrowheads="1"/>
          </p:cNvSpPr>
          <p:nvPr/>
        </p:nvSpPr>
        <p:spPr bwMode="auto">
          <a:xfrm>
            <a:off x="7885113" y="5106988"/>
            <a:ext cx="869950" cy="9144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GB" sz="5400" kern="0" dirty="0">
                <a:solidFill>
                  <a:sysClr val="windowText" lastClr="000000"/>
                </a:solidFill>
              </a:rPr>
              <a:t>…</a:t>
            </a:r>
          </a:p>
        </p:txBody>
      </p:sp>
      <p:sp>
        <p:nvSpPr>
          <p:cNvPr id="67" name="Text Box 52"/>
          <p:cNvSpPr txBox="1">
            <a:spLocks noChangeArrowheads="1"/>
          </p:cNvSpPr>
          <p:nvPr/>
        </p:nvSpPr>
        <p:spPr bwMode="auto">
          <a:xfrm>
            <a:off x="3263900" y="273050"/>
            <a:ext cx="5880100" cy="708025"/>
          </a:xfrm>
          <a:prstGeom prst="rect">
            <a:avLst/>
          </a:prstGeom>
          <a:solidFill>
            <a:srgbClr val="CCFFCC"/>
          </a:solidFill>
          <a:ln w="9525">
            <a:noFill/>
            <a:miter lim="800000"/>
            <a:headEnd/>
            <a:tailEnd/>
          </a:ln>
          <a:effectLst/>
        </p:spPr>
        <p:txBody>
          <a:bodyPr wrap="none">
            <a:spAutoFit/>
          </a:bodyPr>
          <a:lstStyle/>
          <a:p>
            <a:pPr algn="ctr" fontAlgn="auto">
              <a:spcBef>
                <a:spcPts val="0"/>
              </a:spcBef>
              <a:spcAft>
                <a:spcPts val="0"/>
              </a:spcAft>
              <a:defRPr/>
            </a:pPr>
            <a:r>
              <a:rPr lang="en-US" sz="2000" kern="0" dirty="0">
                <a:solidFill>
                  <a:sysClr val="windowText" lastClr="000000"/>
                </a:solidFill>
              </a:rPr>
              <a:t>Many new (or more precise) measurements </a:t>
            </a:r>
          </a:p>
          <a:p>
            <a:pPr algn="ctr" fontAlgn="auto">
              <a:spcBef>
                <a:spcPts val="0"/>
              </a:spcBef>
              <a:spcAft>
                <a:spcPts val="0"/>
              </a:spcAft>
              <a:defRPr/>
            </a:pPr>
            <a:r>
              <a:rPr lang="en-US" sz="2000" kern="0" dirty="0">
                <a:solidFill>
                  <a:sysClr val="windowText" lastClr="000000"/>
                </a:solidFill>
              </a:rPr>
              <a:t>to constraint UT parameters and test New Physics</a:t>
            </a:r>
          </a:p>
        </p:txBody>
      </p:sp>
      <p:sp>
        <p:nvSpPr>
          <p:cNvPr id="68" name="Text Box 42"/>
          <p:cNvSpPr txBox="1">
            <a:spLocks noChangeArrowheads="1"/>
          </p:cNvSpPr>
          <p:nvPr/>
        </p:nvSpPr>
        <p:spPr bwMode="auto">
          <a:xfrm>
            <a:off x="8208963" y="1503363"/>
            <a:ext cx="611187" cy="522287"/>
          </a:xfrm>
          <a:prstGeom prst="rect">
            <a:avLst/>
          </a:prstGeom>
          <a:solidFill>
            <a:srgbClr val="00B0F0"/>
          </a:solidFill>
          <a:ln w="9525">
            <a:noFill/>
            <a:miter lim="800000"/>
            <a:headEnd/>
            <a:tailEnd/>
          </a:ln>
          <a:effectLst/>
        </p:spPr>
        <p:txBody>
          <a:bodyPr>
            <a:spAutoFit/>
          </a:bodyPr>
          <a:lstStyle/>
          <a:p>
            <a:pPr fontAlgn="auto">
              <a:spcBef>
                <a:spcPts val="0"/>
              </a:spcBef>
              <a:spcAft>
                <a:spcPts val="0"/>
              </a:spcAft>
              <a:defRPr/>
            </a:pPr>
            <a:r>
              <a:rPr lang="en-GB" sz="2800" b="1" kern="0" dirty="0" err="1">
                <a:solidFill>
                  <a:sysClr val="windowText" lastClr="000000"/>
                </a:solidFill>
                <a:latin typeface="Symbol" pitchFamily="18" charset="2"/>
              </a:rPr>
              <a:t>b</a:t>
            </a:r>
            <a:r>
              <a:rPr lang="en-GB" sz="2800" b="1" kern="0" baseline="-25000" dirty="0" err="1">
                <a:solidFill>
                  <a:sysClr val="windowText" lastClr="000000"/>
                </a:solidFill>
              </a:rPr>
              <a:t>s</a:t>
            </a:r>
            <a:endParaRPr lang="en-GB" sz="2800" b="1" kern="0" baseline="-25000" dirty="0">
              <a:solidFill>
                <a:sysClr val="windowText" lastClr="000000"/>
              </a:solidFill>
            </a:endParaRPr>
          </a:p>
        </p:txBody>
      </p:sp>
      <p:pic>
        <p:nvPicPr>
          <p:cNvPr id="13339" name="Picture 4"/>
          <p:cNvPicPr>
            <a:picLocks noChangeAspect="1" noChangeArrowheads="1"/>
          </p:cNvPicPr>
          <p:nvPr/>
        </p:nvPicPr>
        <p:blipFill>
          <a:blip r:embed="rId17" cstate="print"/>
          <a:srcRect/>
          <a:stretch>
            <a:fillRect/>
          </a:stretch>
        </p:blipFill>
        <p:spPr bwMode="auto">
          <a:xfrm>
            <a:off x="5940425" y="4625975"/>
            <a:ext cx="1727200" cy="2232025"/>
          </a:xfrm>
          <a:prstGeom prst="rect">
            <a:avLst/>
          </a:prstGeom>
          <a:noFill/>
          <a:ln w="57150">
            <a:solidFill>
              <a:srgbClr val="66FF33"/>
            </a:solidFill>
            <a:miter lim="800000"/>
            <a:headEnd/>
            <a:tailEnd/>
          </a:ln>
        </p:spPr>
      </p:pic>
      <p:sp>
        <p:nvSpPr>
          <p:cNvPr id="36" name="Text Box 50"/>
          <p:cNvSpPr txBox="1">
            <a:spLocks noChangeArrowheads="1"/>
          </p:cNvSpPr>
          <p:nvPr/>
        </p:nvSpPr>
        <p:spPr bwMode="auto">
          <a:xfrm>
            <a:off x="6061075" y="4160838"/>
            <a:ext cx="1657350" cy="461962"/>
          </a:xfrm>
          <a:prstGeom prst="rect">
            <a:avLst/>
          </a:prstGeom>
          <a:solidFill>
            <a:srgbClr val="CCFF66"/>
          </a:solidFill>
          <a:ln w="9525">
            <a:noFill/>
            <a:miter lim="800000"/>
            <a:headEnd/>
            <a:tailEnd/>
          </a:ln>
          <a:effectLst/>
        </p:spPr>
        <p:txBody>
          <a:bodyPr>
            <a:spAutoFit/>
          </a:bodyPr>
          <a:lstStyle/>
          <a:p>
            <a:pPr fontAlgn="auto">
              <a:spcBef>
                <a:spcPts val="0"/>
              </a:spcBef>
              <a:spcAft>
                <a:spcPts val="0"/>
              </a:spcAft>
              <a:defRPr/>
            </a:pPr>
            <a:r>
              <a:rPr lang="en-GB" sz="1200" kern="0" dirty="0">
                <a:solidFill>
                  <a:sysClr val="windowText" lastClr="000000"/>
                </a:solidFill>
              </a:rPr>
              <a:t>CP asymmetries in </a:t>
            </a:r>
          </a:p>
          <a:p>
            <a:pPr fontAlgn="auto">
              <a:spcBef>
                <a:spcPts val="0"/>
              </a:spcBef>
              <a:spcAft>
                <a:spcPts val="0"/>
              </a:spcAft>
              <a:defRPr/>
            </a:pPr>
            <a:r>
              <a:rPr lang="en-GB" sz="1200" kern="0" dirty="0" err="1">
                <a:solidFill>
                  <a:sysClr val="windowText" lastClr="000000"/>
                </a:solidFill>
              </a:rPr>
              <a:t>radiative</a:t>
            </a:r>
            <a:r>
              <a:rPr lang="en-GB" sz="1200" kern="0" dirty="0">
                <a:solidFill>
                  <a:sysClr val="windowText" lastClr="000000"/>
                </a:solidFill>
              </a:rPr>
              <a:t> decays</a:t>
            </a:r>
          </a:p>
        </p:txBody>
      </p:sp>
      <p:pic>
        <p:nvPicPr>
          <p:cNvPr id="13341" name="Picture 6" descr="http://www.slac.stanford.edu/xorg/hfag/triangle/summer2010/plots/sPengS_CP_wna.png"/>
          <p:cNvPicPr>
            <a:picLocks noChangeAspect="1" noChangeArrowheads="1"/>
          </p:cNvPicPr>
          <p:nvPr/>
        </p:nvPicPr>
        <p:blipFill>
          <a:blip r:embed="rId18" cstate="print"/>
          <a:srcRect/>
          <a:stretch>
            <a:fillRect/>
          </a:stretch>
        </p:blipFill>
        <p:spPr bwMode="auto">
          <a:xfrm>
            <a:off x="4067175" y="4652963"/>
            <a:ext cx="1728788" cy="2160587"/>
          </a:xfrm>
          <a:prstGeom prst="rect">
            <a:avLst/>
          </a:prstGeom>
          <a:noFill/>
          <a:ln w="76200">
            <a:solidFill>
              <a:srgbClr val="F0AEF2"/>
            </a:solidFill>
            <a:miter lim="800000"/>
            <a:headEnd/>
            <a:tailEnd/>
          </a:ln>
        </p:spPr>
      </p:pic>
      <p:sp>
        <p:nvSpPr>
          <p:cNvPr id="48" name="Text Box 10"/>
          <p:cNvSpPr txBox="1">
            <a:spLocks noChangeArrowheads="1"/>
          </p:cNvSpPr>
          <p:nvPr/>
        </p:nvSpPr>
        <p:spPr bwMode="auto">
          <a:xfrm>
            <a:off x="7775575" y="2378075"/>
            <a:ext cx="1368425" cy="361950"/>
          </a:xfrm>
          <a:prstGeom prst="rect">
            <a:avLst/>
          </a:prstGeom>
          <a:solidFill>
            <a:srgbClr val="FFFF00"/>
          </a:solidFill>
          <a:ln w="57150">
            <a:solidFill>
              <a:srgbClr val="FF3300"/>
            </a:solidFill>
            <a:miter lim="800000"/>
            <a:headEnd/>
            <a:tailEnd/>
          </a:ln>
        </p:spPr>
        <p:txBody>
          <a:bodyPr lIns="0" tIns="0" rIns="0" bIns="0">
            <a:spAutoFit/>
          </a:bodyPr>
          <a:lstStyle/>
          <a:p>
            <a:pPr>
              <a:buClr>
                <a:srgbClr val="000000"/>
              </a:buClr>
              <a:buSzPct val="45000"/>
              <a:buFont typeface="StarSymbol" charset="0"/>
              <a:buNone/>
              <a:tabLst>
                <a:tab pos="723900" algn="l"/>
                <a:tab pos="1447800" algn="l"/>
              </a:tabLst>
            </a:pPr>
            <a:r>
              <a:rPr lang="en-GB" sz="2000" b="1">
                <a:solidFill>
                  <a:srgbClr val="000000"/>
                </a:solidFill>
                <a:latin typeface="Times" pitchFamily="18" charset="0"/>
              </a:rPr>
              <a:t> the angles..</a:t>
            </a:r>
            <a:endParaRPr lang="en-GB" sz="2000" b="1">
              <a:solidFill>
                <a:srgbClr val="000000"/>
              </a:solidFill>
              <a:latin typeface="Symbol" pitchFamily="18" charset="2"/>
            </a:endParaRPr>
          </a:p>
        </p:txBody>
      </p:sp>
      <p:sp>
        <p:nvSpPr>
          <p:cNvPr id="57" name="Text Box 32"/>
          <p:cNvSpPr txBox="1">
            <a:spLocks noChangeArrowheads="1"/>
          </p:cNvSpPr>
          <p:nvPr/>
        </p:nvSpPr>
        <p:spPr bwMode="auto">
          <a:xfrm>
            <a:off x="7488238" y="6191250"/>
            <a:ext cx="1655762" cy="666750"/>
          </a:xfrm>
          <a:prstGeom prst="rect">
            <a:avLst/>
          </a:prstGeom>
          <a:solidFill>
            <a:srgbClr val="FFFF00"/>
          </a:solidFill>
          <a:ln w="57150">
            <a:solidFill>
              <a:srgbClr val="FF3300"/>
            </a:solidFill>
            <a:miter lim="800000"/>
            <a:headEnd/>
            <a:tailEnd/>
          </a:ln>
        </p:spPr>
        <p:txBody>
          <a:bodyPr lIns="0" tIns="0" rIns="0" bIns="0">
            <a:spAutoFit/>
          </a:bodyPr>
          <a:lstStyle/>
          <a:p>
            <a:pPr>
              <a:buClr>
                <a:srgbClr val="000000"/>
              </a:buClr>
              <a:buSzPct val="45000"/>
              <a:buFont typeface="StarSymbol" charset="0"/>
              <a:buNone/>
              <a:tabLst>
                <a:tab pos="723900" algn="l"/>
                <a:tab pos="1447800" algn="l"/>
              </a:tabLst>
            </a:pPr>
            <a:r>
              <a:rPr lang="en-GB" sz="2000" b="1">
                <a:solidFill>
                  <a:srgbClr val="000000"/>
                </a:solidFill>
                <a:latin typeface="Times" pitchFamily="18" charset="0"/>
              </a:rPr>
              <a:t> Rare decays...</a:t>
            </a:r>
          </a:p>
          <a:p>
            <a:pPr>
              <a:buClr>
                <a:srgbClr val="000000"/>
              </a:buClr>
              <a:buSzPct val="45000"/>
              <a:buFont typeface="StarSymbol" charset="0"/>
              <a:buNone/>
              <a:tabLst>
                <a:tab pos="723900" algn="l"/>
                <a:tab pos="1447800" algn="l"/>
              </a:tabLst>
            </a:pPr>
            <a:r>
              <a:rPr lang="en-GB" sz="2000" b="1">
                <a:solidFill>
                  <a:srgbClr val="000000"/>
                </a:solidFill>
                <a:latin typeface="Times" pitchFamily="18" charset="0"/>
              </a:rPr>
              <a:t>sensitive to NP</a:t>
            </a:r>
            <a:endParaRPr lang="en-GB" sz="2000" b="1">
              <a:solidFill>
                <a:srgbClr val="000000"/>
              </a:solidFill>
              <a:latin typeface="Symbol" pitchFamily="18" charset="2"/>
            </a:endParaRPr>
          </a:p>
        </p:txBody>
      </p:sp>
      <p:sp>
        <p:nvSpPr>
          <p:cNvPr id="13344" name="ZoneTexte 4"/>
          <p:cNvSpPr txBox="1">
            <a:spLocks noChangeArrowheads="1"/>
          </p:cNvSpPr>
          <p:nvPr/>
        </p:nvSpPr>
        <p:spPr bwMode="auto">
          <a:xfrm>
            <a:off x="-36513" y="0"/>
            <a:ext cx="3557588" cy="461963"/>
          </a:xfrm>
          <a:prstGeom prst="rect">
            <a:avLst/>
          </a:prstGeom>
          <a:noFill/>
          <a:ln w="9525">
            <a:noFill/>
            <a:miter lim="800000"/>
            <a:headEnd/>
            <a:tailEnd/>
          </a:ln>
        </p:spPr>
        <p:txBody>
          <a:bodyPr wrap="none">
            <a:spAutoFit/>
          </a:bodyPr>
          <a:lstStyle/>
          <a:p>
            <a:r>
              <a:rPr lang="en-US" sz="2400"/>
              <a:t>What happened since….</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heckerboard(across)">
                                      <p:cBhvr>
                                        <p:cTn id="10" dur="500"/>
                                        <p:tgtEl>
                                          <p:spTgt spid="3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heckerboard(across)">
                                      <p:cBhvr>
                                        <p:cTn id="13" dur="500"/>
                                        <p:tgtEl>
                                          <p:spTgt spid="40"/>
                                        </p:tgtEl>
                                      </p:cBhvr>
                                    </p:animEffect>
                                  </p:childTnLst>
                                </p:cTn>
                              </p:par>
                              <p:par>
                                <p:cTn id="14" presetID="5"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heckerboard(across)">
                                      <p:cBhvr>
                                        <p:cTn id="16" dur="500"/>
                                        <p:tgtEl>
                                          <p:spTgt spid="4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heckerboard(across)">
                                      <p:cBhvr>
                                        <p:cTn id="19" dur="500"/>
                                        <p:tgtEl>
                                          <p:spTgt spid="4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par>
                                <p:cTn id="23" presetID="5" presetClass="entr" presetSubtype="1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heckerboard(across)">
                                      <p:cBhvr>
                                        <p:cTn id="25" dur="500"/>
                                        <p:tgtEl>
                                          <p:spTgt spid="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heckerboard(across)">
                                      <p:cBhvr>
                                        <p:cTn id="28" dur="500"/>
                                        <p:tgtEl>
                                          <p:spTgt spid="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heckerboard(across)">
                                      <p:cBhvr>
                                        <p:cTn id="31" dur="500"/>
                                        <p:tgtEl>
                                          <p:spTgt spid="46"/>
                                        </p:tgtEl>
                                      </p:cBhvr>
                                    </p:animEffect>
                                  </p:childTnLst>
                                </p:cTn>
                              </p:par>
                              <p:par>
                                <p:cTn id="32" presetID="5" presetClass="entr" presetSubtype="1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heckerboard(across)">
                                      <p:cBhvr>
                                        <p:cTn id="34" dur="500"/>
                                        <p:tgtEl>
                                          <p:spTgt spid="2"/>
                                        </p:tgtEl>
                                      </p:cBhvr>
                                    </p:animEffect>
                                  </p:childTnLst>
                                </p:cTn>
                              </p:par>
                              <p:par>
                                <p:cTn id="35" presetID="5" presetClass="entr" presetSubtype="1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heckerboard(across)">
                                      <p:cBhvr>
                                        <p:cTn id="37" dur="500"/>
                                        <p:tgtEl>
                                          <p:spTgt spid="51"/>
                                        </p:tgtEl>
                                      </p:cBhvr>
                                    </p:animEffect>
                                  </p:childTnLst>
                                </p:cTn>
                              </p:par>
                              <p:par>
                                <p:cTn id="38" presetID="5"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checkerboard(across)">
                                      <p:cBhvr>
                                        <p:cTn id="40" dur="500"/>
                                        <p:tgtEl>
                                          <p:spTgt spid="5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checkerboard(across)">
                                      <p:cBhvr>
                                        <p:cTn id="43" dur="500"/>
                                        <p:tgtEl>
                                          <p:spTgt spid="53"/>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checkerboard(across)">
                                      <p:cBhvr>
                                        <p:cTn id="46" dur="500"/>
                                        <p:tgtEl>
                                          <p:spTgt spid="54"/>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checkerboard(across)">
                                      <p:cBhvr>
                                        <p:cTn id="49" dur="500"/>
                                        <p:tgtEl>
                                          <p:spTgt spid="5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heckerboard(across)">
                                      <p:cBhvr>
                                        <p:cTn id="52" dur="500"/>
                                        <p:tgtEl>
                                          <p:spTgt spid="48"/>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heckerboard(across)">
                                      <p:cBhvr>
                                        <p:cTn id="5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53" grpId="0" animBg="1"/>
      <p:bldP spid="54" grpId="0" animBg="1"/>
      <p:bldP spid="55" grpId="0" animBg="1"/>
      <p:bldP spid="48"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4"/>
          <p:cNvSpPr txBox="1">
            <a:spLocks noChangeArrowheads="1"/>
          </p:cNvSpPr>
          <p:nvPr/>
        </p:nvSpPr>
        <p:spPr bwMode="auto">
          <a:xfrm>
            <a:off x="0" y="0"/>
            <a:ext cx="3557588" cy="461963"/>
          </a:xfrm>
          <a:prstGeom prst="rect">
            <a:avLst/>
          </a:prstGeom>
          <a:noFill/>
          <a:ln w="9525">
            <a:noFill/>
            <a:miter lim="800000"/>
            <a:headEnd/>
            <a:tailEnd/>
          </a:ln>
        </p:spPr>
        <p:txBody>
          <a:bodyPr wrap="none">
            <a:spAutoFit/>
          </a:bodyPr>
          <a:lstStyle/>
          <a:p>
            <a:r>
              <a:rPr lang="en-US" sz="2400"/>
              <a:t>What happened since….</a:t>
            </a:r>
            <a:endParaRPr lang="fr-FR" sz="2400"/>
          </a:p>
        </p:txBody>
      </p:sp>
      <p:sp>
        <p:nvSpPr>
          <p:cNvPr id="14339" name="ZoneTexte 5"/>
          <p:cNvSpPr txBox="1">
            <a:spLocks noChangeArrowheads="1"/>
          </p:cNvSpPr>
          <p:nvPr/>
        </p:nvSpPr>
        <p:spPr bwMode="auto">
          <a:xfrm>
            <a:off x="103188" y="620713"/>
            <a:ext cx="7550150" cy="708025"/>
          </a:xfrm>
          <a:prstGeom prst="rect">
            <a:avLst/>
          </a:prstGeom>
          <a:solidFill>
            <a:srgbClr val="CCFF99"/>
          </a:solidFill>
          <a:ln w="9525">
            <a:solidFill>
              <a:srgbClr val="A9FB25"/>
            </a:solidFill>
            <a:miter lim="800000"/>
            <a:headEnd/>
            <a:tailEnd/>
          </a:ln>
        </p:spPr>
        <p:txBody>
          <a:bodyPr wrap="none">
            <a:spAutoFit/>
          </a:bodyPr>
          <a:lstStyle/>
          <a:p>
            <a:pPr algn="ctr"/>
            <a:r>
              <a:rPr lang="en-US" sz="2000"/>
              <a:t>Improved measurement of V</a:t>
            </a:r>
            <a:r>
              <a:rPr lang="en-US" sz="1400" baseline="-25000"/>
              <a:t>ub</a:t>
            </a:r>
            <a:r>
              <a:rPr lang="en-US" sz="2000"/>
              <a:t>, V</a:t>
            </a:r>
            <a:r>
              <a:rPr lang="en-US" sz="2000" baseline="-25000"/>
              <a:t>cb</a:t>
            </a:r>
            <a:r>
              <a:rPr lang="en-US" sz="2000"/>
              <a:t>    (6-7)%,  1.5%   (B factories) </a:t>
            </a:r>
          </a:p>
          <a:p>
            <a:pPr algn="ctr"/>
            <a:r>
              <a:rPr lang="en-US" sz="2000"/>
              <a:t>(improved theory, moment analyses…) </a:t>
            </a:r>
            <a:endParaRPr lang="fr-FR" sz="2000"/>
          </a:p>
        </p:txBody>
      </p:sp>
      <p:sp>
        <p:nvSpPr>
          <p:cNvPr id="14340" name="ZoneTexte 6"/>
          <p:cNvSpPr txBox="1">
            <a:spLocks noChangeArrowheads="1"/>
          </p:cNvSpPr>
          <p:nvPr/>
        </p:nvSpPr>
        <p:spPr bwMode="auto">
          <a:xfrm>
            <a:off x="103188" y="1509713"/>
            <a:ext cx="5851525" cy="400050"/>
          </a:xfrm>
          <a:prstGeom prst="rect">
            <a:avLst/>
          </a:prstGeom>
          <a:solidFill>
            <a:srgbClr val="99FF99"/>
          </a:solidFill>
          <a:ln w="9525">
            <a:noFill/>
            <a:miter lim="800000"/>
            <a:headEnd/>
            <a:tailEnd/>
          </a:ln>
        </p:spPr>
        <p:txBody>
          <a:bodyPr wrap="none">
            <a:spAutoFit/>
          </a:bodyPr>
          <a:lstStyle/>
          <a:p>
            <a:r>
              <a:rPr lang="en-US" sz="2000"/>
              <a:t>Measurement of the B</a:t>
            </a:r>
            <a:r>
              <a:rPr lang="en-US" sz="2000" baseline="-25000"/>
              <a:t>s</a:t>
            </a:r>
            <a:r>
              <a:rPr lang="en-US" sz="2000"/>
              <a:t> oscillation </a:t>
            </a:r>
            <a:r>
              <a:rPr lang="en-US" sz="2000">
                <a:latin typeface="Symbol" pitchFamily="18" charset="2"/>
              </a:rPr>
              <a:t>D</a:t>
            </a:r>
            <a:r>
              <a:rPr lang="en-US" sz="2000"/>
              <a:t>m</a:t>
            </a:r>
            <a:r>
              <a:rPr lang="en-US" sz="2000" baseline="-25000"/>
              <a:t>s</a:t>
            </a:r>
            <a:r>
              <a:rPr lang="en-US" sz="2000"/>
              <a:t> (Tevatron)</a:t>
            </a:r>
            <a:endParaRPr lang="fr-FR" sz="2000"/>
          </a:p>
        </p:txBody>
      </p:sp>
      <p:sp>
        <p:nvSpPr>
          <p:cNvPr id="14341" name="ZoneTexte 7"/>
          <p:cNvSpPr txBox="1">
            <a:spLocks noChangeArrowheads="1"/>
          </p:cNvSpPr>
          <p:nvPr/>
        </p:nvSpPr>
        <p:spPr bwMode="auto">
          <a:xfrm>
            <a:off x="103188" y="2092325"/>
            <a:ext cx="6969125" cy="400050"/>
          </a:xfrm>
          <a:prstGeom prst="rect">
            <a:avLst/>
          </a:prstGeom>
          <a:solidFill>
            <a:srgbClr val="99FF33"/>
          </a:solidFill>
          <a:ln w="9525">
            <a:noFill/>
            <a:miter lim="800000"/>
            <a:headEnd/>
            <a:tailEnd/>
          </a:ln>
        </p:spPr>
        <p:txBody>
          <a:bodyPr wrap="none">
            <a:spAutoFit/>
          </a:bodyPr>
          <a:lstStyle/>
          <a:p>
            <a:r>
              <a:rPr lang="en-US" sz="2000"/>
              <a:t>Improvement of the </a:t>
            </a:r>
            <a:r>
              <a:rPr lang="en-US" sz="2000">
                <a:latin typeface="Symbol" pitchFamily="18" charset="2"/>
              </a:rPr>
              <a:t>b</a:t>
            </a:r>
            <a:r>
              <a:rPr lang="en-US" sz="2000"/>
              <a:t> angle measurement   4% (B factories)</a:t>
            </a:r>
            <a:endParaRPr lang="fr-FR" sz="2000"/>
          </a:p>
        </p:txBody>
      </p:sp>
      <p:sp>
        <p:nvSpPr>
          <p:cNvPr id="14342" name="ZoneTexte 8"/>
          <p:cNvSpPr txBox="1">
            <a:spLocks noChangeArrowheads="1"/>
          </p:cNvSpPr>
          <p:nvPr/>
        </p:nvSpPr>
        <p:spPr bwMode="auto">
          <a:xfrm>
            <a:off x="103188" y="2673350"/>
            <a:ext cx="7661275" cy="1016000"/>
          </a:xfrm>
          <a:prstGeom prst="rect">
            <a:avLst/>
          </a:prstGeom>
          <a:solidFill>
            <a:srgbClr val="99FF66"/>
          </a:solidFill>
          <a:ln w="9525">
            <a:noFill/>
            <a:miter lim="800000"/>
            <a:headEnd/>
            <a:tailEnd/>
          </a:ln>
        </p:spPr>
        <p:txBody>
          <a:bodyPr wrap="none">
            <a:spAutoFit/>
          </a:bodyPr>
          <a:lstStyle/>
          <a:p>
            <a:r>
              <a:rPr lang="en-US" sz="2000"/>
              <a:t>Surpise.. B-factory also measured quite precisely the other angles</a:t>
            </a:r>
          </a:p>
          <a:p>
            <a:r>
              <a:rPr lang="en-US" sz="2000"/>
              <a:t>(mainly B-factories, Tevatron also performed some measurement)</a:t>
            </a:r>
          </a:p>
          <a:p>
            <a:r>
              <a:rPr lang="en-US" sz="2000"/>
              <a:t>                                   </a:t>
            </a:r>
            <a:r>
              <a:rPr lang="en-US" sz="2000">
                <a:latin typeface="Symbol" pitchFamily="18" charset="2"/>
              </a:rPr>
              <a:t>a</a:t>
            </a:r>
            <a:r>
              <a:rPr lang="en-US" sz="2000"/>
              <a:t> ~7%  ;   </a:t>
            </a:r>
            <a:r>
              <a:rPr lang="en-US" sz="2000">
                <a:latin typeface="Symbol" pitchFamily="18" charset="2"/>
              </a:rPr>
              <a:t>g</a:t>
            </a:r>
            <a:r>
              <a:rPr lang="en-US" sz="2000"/>
              <a:t>   ~15%</a:t>
            </a:r>
            <a:endParaRPr lang="fr-FR" sz="2000"/>
          </a:p>
        </p:txBody>
      </p:sp>
      <p:sp>
        <p:nvSpPr>
          <p:cNvPr id="14343" name="ZoneTexte 9"/>
          <p:cNvSpPr txBox="1">
            <a:spLocks noChangeArrowheads="1"/>
          </p:cNvSpPr>
          <p:nvPr/>
        </p:nvSpPr>
        <p:spPr bwMode="auto">
          <a:xfrm>
            <a:off x="103188" y="5033963"/>
            <a:ext cx="7129462" cy="400050"/>
          </a:xfrm>
          <a:prstGeom prst="rect">
            <a:avLst/>
          </a:prstGeom>
          <a:solidFill>
            <a:srgbClr val="66FF33"/>
          </a:solidFill>
          <a:ln w="9525">
            <a:noFill/>
            <a:miter lim="800000"/>
            <a:headEnd/>
            <a:tailEnd/>
          </a:ln>
        </p:spPr>
        <p:txBody>
          <a:bodyPr wrap="none">
            <a:spAutoFit/>
          </a:bodyPr>
          <a:lstStyle/>
          <a:p>
            <a:r>
              <a:rPr lang="en-US" sz="2000"/>
              <a:t>First measurement of the leptonic decay B</a:t>
            </a:r>
            <a:r>
              <a:rPr lang="en-US" sz="2000">
                <a:sym typeface="Wingdings" pitchFamily="2" charset="2"/>
              </a:rPr>
              <a:t> </a:t>
            </a:r>
            <a:r>
              <a:rPr lang="en-US" sz="2000">
                <a:latin typeface="Symbol" pitchFamily="18" charset="2"/>
                <a:sym typeface="Wingdings" pitchFamily="2" charset="2"/>
              </a:rPr>
              <a:t>t n </a:t>
            </a:r>
            <a:r>
              <a:rPr lang="en-US" sz="2000"/>
              <a:t>(B factories)</a:t>
            </a:r>
            <a:r>
              <a:rPr lang="en-US" sz="2000">
                <a:sym typeface="Wingdings" pitchFamily="2" charset="2"/>
              </a:rPr>
              <a:t> </a:t>
            </a:r>
            <a:endParaRPr lang="fr-FR" sz="2000"/>
          </a:p>
        </p:txBody>
      </p:sp>
      <p:sp>
        <p:nvSpPr>
          <p:cNvPr id="14344" name="ZoneTexte 10"/>
          <p:cNvSpPr txBox="1">
            <a:spLocks noChangeArrowheads="1"/>
          </p:cNvSpPr>
          <p:nvPr/>
        </p:nvSpPr>
        <p:spPr bwMode="auto">
          <a:xfrm>
            <a:off x="103188" y="5614988"/>
            <a:ext cx="6956425" cy="400050"/>
          </a:xfrm>
          <a:prstGeom prst="rect">
            <a:avLst/>
          </a:prstGeom>
          <a:solidFill>
            <a:srgbClr val="99CC00"/>
          </a:solidFill>
          <a:ln w="9525">
            <a:noFill/>
            <a:miter lim="800000"/>
            <a:headEnd/>
            <a:tailEnd/>
          </a:ln>
        </p:spPr>
        <p:txBody>
          <a:bodyPr wrap="none">
            <a:spAutoFit/>
          </a:bodyPr>
          <a:lstStyle/>
          <a:p>
            <a:r>
              <a:rPr lang="en-US" sz="2000"/>
              <a:t>Measurement of the CP violation in the B</a:t>
            </a:r>
            <a:r>
              <a:rPr lang="en-US" sz="2000" baseline="-25000"/>
              <a:t>s</a:t>
            </a:r>
            <a:r>
              <a:rPr lang="en-US" sz="2000"/>
              <a:t> sector (Tevatron)</a:t>
            </a:r>
            <a:endParaRPr lang="fr-FR" sz="2000"/>
          </a:p>
        </p:txBody>
      </p:sp>
      <p:sp>
        <p:nvSpPr>
          <p:cNvPr id="14345" name="ZoneTexte 11"/>
          <p:cNvSpPr txBox="1">
            <a:spLocks noChangeArrowheads="1"/>
          </p:cNvSpPr>
          <p:nvPr/>
        </p:nvSpPr>
        <p:spPr bwMode="auto">
          <a:xfrm>
            <a:off x="103188" y="4452938"/>
            <a:ext cx="7881937" cy="400050"/>
          </a:xfrm>
          <a:prstGeom prst="rect">
            <a:avLst/>
          </a:prstGeom>
          <a:solidFill>
            <a:srgbClr val="CCFF66"/>
          </a:solidFill>
          <a:ln w="9525">
            <a:noFill/>
            <a:miter lim="800000"/>
            <a:headEnd/>
            <a:tailEnd/>
          </a:ln>
        </p:spPr>
        <p:txBody>
          <a:bodyPr wrap="none">
            <a:spAutoFit/>
          </a:bodyPr>
          <a:lstStyle/>
          <a:p>
            <a:r>
              <a:rPr lang="en-US" sz="2000"/>
              <a:t>Measurement of Penguins diagram </a:t>
            </a:r>
            <a:r>
              <a:rPr lang="en-US" sz="2000">
                <a:sym typeface="Wingdings" pitchFamily="2" charset="2"/>
              </a:rPr>
              <a:t> </a:t>
            </a:r>
            <a:r>
              <a:rPr lang="en-US" sz="2000">
                <a:latin typeface="Symbol" pitchFamily="18" charset="2"/>
              </a:rPr>
              <a:t>b</a:t>
            </a:r>
            <a:r>
              <a:rPr lang="en-US" sz="2000"/>
              <a:t> from Penguins (B factories)</a:t>
            </a:r>
            <a:endParaRPr lang="fr-FR" sz="2000"/>
          </a:p>
        </p:txBody>
      </p:sp>
      <p:sp>
        <p:nvSpPr>
          <p:cNvPr id="14346" name="ZoneTexte 12"/>
          <p:cNvSpPr txBox="1">
            <a:spLocks noChangeArrowheads="1"/>
          </p:cNvSpPr>
          <p:nvPr/>
        </p:nvSpPr>
        <p:spPr bwMode="auto">
          <a:xfrm>
            <a:off x="103188" y="3870325"/>
            <a:ext cx="8509000" cy="400050"/>
          </a:xfrm>
          <a:prstGeom prst="rect">
            <a:avLst/>
          </a:prstGeom>
          <a:solidFill>
            <a:srgbClr val="66FF99"/>
          </a:solidFill>
          <a:ln w="9525">
            <a:noFill/>
            <a:miter lim="800000"/>
            <a:headEnd/>
            <a:tailEnd/>
          </a:ln>
        </p:spPr>
        <p:txBody>
          <a:bodyPr wrap="none">
            <a:spAutoFit/>
          </a:bodyPr>
          <a:lstStyle/>
          <a:p>
            <a:r>
              <a:rPr lang="en-US" sz="2000"/>
              <a:t>Measurement of the direct CP violation  in charmless decays (B factories)</a:t>
            </a:r>
            <a:endParaRPr lang="fr-FR" sz="2000"/>
          </a:p>
        </p:txBody>
      </p:sp>
      <p:sp>
        <p:nvSpPr>
          <p:cNvPr id="14347" name="ZoneTexte 10"/>
          <p:cNvSpPr txBox="1">
            <a:spLocks noChangeArrowheads="1"/>
          </p:cNvSpPr>
          <p:nvPr/>
        </p:nvSpPr>
        <p:spPr bwMode="auto">
          <a:xfrm>
            <a:off x="103188" y="6197600"/>
            <a:ext cx="9040812" cy="400050"/>
          </a:xfrm>
          <a:prstGeom prst="rect">
            <a:avLst/>
          </a:prstGeom>
          <a:solidFill>
            <a:srgbClr val="00CC00"/>
          </a:solidFill>
          <a:ln w="9525">
            <a:noFill/>
            <a:miter lim="800000"/>
            <a:headEnd/>
            <a:tailEnd/>
          </a:ln>
        </p:spPr>
        <p:txBody>
          <a:bodyPr>
            <a:spAutoFit/>
          </a:bodyPr>
          <a:lstStyle/>
          <a:p>
            <a:r>
              <a:rPr lang="en-US" sz="2000"/>
              <a:t>Measurement of Br and CP asymmetries in radiative and di-lepton (B factories)</a:t>
            </a:r>
            <a:endParaRPr lang="fr-FR" sz="2000"/>
          </a:p>
        </p:txBody>
      </p:sp>
      <p:cxnSp>
        <p:nvCxnSpPr>
          <p:cNvPr id="13" name="Connecteur droit avec flèche 12"/>
          <p:cNvCxnSpPr/>
          <p:nvPr/>
        </p:nvCxnSpPr>
        <p:spPr>
          <a:xfrm rot="5400000">
            <a:off x="-2947987" y="3463925"/>
            <a:ext cx="6119812" cy="1588"/>
          </a:xfrm>
          <a:prstGeom prst="straightConnector1">
            <a:avLst/>
          </a:prstGeom>
          <a:ln w="762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6"/>
          <p:cNvSpPr txBox="1">
            <a:spLocks noChangeArrowheads="1"/>
          </p:cNvSpPr>
          <p:nvPr/>
        </p:nvSpPr>
        <p:spPr bwMode="auto">
          <a:xfrm>
            <a:off x="2320925" y="76200"/>
            <a:ext cx="4535488" cy="473075"/>
          </a:xfrm>
          <a:prstGeom prst="rect">
            <a:avLst/>
          </a:prstGeom>
          <a:noFill/>
          <a:ln w="9525">
            <a:noFill/>
            <a:miter lim="800000"/>
            <a:headEnd/>
            <a:tailEnd/>
          </a:ln>
        </p:spPr>
        <p:txBody>
          <a:bodyPr lIns="0" tIns="0" rIns="0" bIns="0">
            <a:spAutoFit/>
          </a:bodyPr>
          <a:lstStyle/>
          <a:p>
            <a:pPr>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a:t>Global Fit within the SM</a:t>
            </a:r>
          </a:p>
        </p:txBody>
      </p:sp>
      <p:pic>
        <p:nvPicPr>
          <p:cNvPr id="15363" name="Picture 75" descr="rhoeta-fullfit-sm"/>
          <p:cNvPicPr>
            <a:picLocks noChangeAspect="1" noChangeArrowheads="1"/>
          </p:cNvPicPr>
          <p:nvPr/>
        </p:nvPicPr>
        <p:blipFill>
          <a:blip r:embed="rId2" cstate="print"/>
          <a:srcRect/>
          <a:stretch>
            <a:fillRect/>
          </a:stretch>
        </p:blipFill>
        <p:spPr bwMode="auto">
          <a:xfrm>
            <a:off x="1673225" y="1112838"/>
            <a:ext cx="5494338" cy="5268912"/>
          </a:xfrm>
          <a:prstGeom prst="rect">
            <a:avLst/>
          </a:prstGeom>
          <a:noFill/>
          <a:ln w="9525">
            <a:noFill/>
            <a:miter lim="800000"/>
            <a:headEnd/>
            <a:tailEnd/>
          </a:ln>
        </p:spPr>
      </p:pic>
      <p:sp>
        <p:nvSpPr>
          <p:cNvPr id="15364" name="Text Box 76"/>
          <p:cNvSpPr txBox="1">
            <a:spLocks noChangeArrowheads="1"/>
          </p:cNvSpPr>
          <p:nvPr/>
        </p:nvSpPr>
        <p:spPr bwMode="auto">
          <a:xfrm>
            <a:off x="5148263" y="549275"/>
            <a:ext cx="2700337" cy="923925"/>
          </a:xfrm>
          <a:prstGeom prst="rect">
            <a:avLst/>
          </a:prstGeom>
          <a:solidFill>
            <a:srgbClr val="FFFF99"/>
          </a:solidFill>
          <a:ln w="9525">
            <a:solidFill>
              <a:srgbClr val="FFFF66"/>
            </a:solidFill>
            <a:miter lim="800000"/>
            <a:headEnd/>
            <a:tailEnd/>
          </a:ln>
        </p:spPr>
        <p:txBody>
          <a:bodyPr>
            <a:spAutoFit/>
          </a:bodyPr>
          <a:lstStyle/>
          <a:p>
            <a:pPr algn="ctr"/>
            <a:r>
              <a:rPr lang="en-US"/>
              <a:t>Consistence on an</a:t>
            </a:r>
          </a:p>
          <a:p>
            <a:pPr algn="ctr"/>
            <a:r>
              <a:rPr lang="en-US"/>
              <a:t>over constrained fit</a:t>
            </a:r>
          </a:p>
          <a:p>
            <a:pPr algn="ctr"/>
            <a:r>
              <a:rPr lang="en-US"/>
              <a:t>of the CKM parameters</a:t>
            </a:r>
            <a:endParaRPr lang="fr-FR"/>
          </a:p>
        </p:txBody>
      </p:sp>
      <p:sp>
        <p:nvSpPr>
          <p:cNvPr id="25" name="Text Box 14"/>
          <p:cNvSpPr txBox="1">
            <a:spLocks noChangeArrowheads="1"/>
          </p:cNvSpPr>
          <p:nvPr/>
        </p:nvSpPr>
        <p:spPr bwMode="auto">
          <a:xfrm>
            <a:off x="6588125" y="3803650"/>
            <a:ext cx="2406650" cy="334963"/>
          </a:xfrm>
          <a:prstGeom prst="rect">
            <a:avLst/>
          </a:prstGeom>
          <a:solidFill>
            <a:srgbClr val="FFFF99"/>
          </a:solidFill>
          <a:ln w="54737">
            <a:solidFill>
              <a:srgbClr val="0000FF"/>
            </a:solidFill>
            <a:miter lim="800000"/>
            <a:headEnd/>
            <a:tailEnd/>
          </a:ln>
          <a:effectLst>
            <a:outerShdw dist="51930" dir="2700000" algn="ctr" rotWithShape="0">
              <a:srgbClr val="00008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a:solidFill>
                  <a:srgbClr val="000000"/>
                </a:solidFill>
                <a:latin typeface="Symbol" pitchFamily="18" charset="2"/>
              </a:rPr>
              <a:t> h</a:t>
            </a:r>
            <a:r>
              <a:rPr lang="en-GB" sz="2000">
                <a:solidFill>
                  <a:srgbClr val="000000"/>
                </a:solidFill>
              </a:rPr>
              <a:t> = </a:t>
            </a:r>
            <a:r>
              <a:rPr lang="en-GB" sz="2000"/>
              <a:t>0.358 ± 0.012 </a:t>
            </a:r>
          </a:p>
        </p:txBody>
      </p:sp>
      <p:sp>
        <p:nvSpPr>
          <p:cNvPr id="26" name="Text Box 15"/>
          <p:cNvSpPr txBox="1">
            <a:spLocks noChangeArrowheads="1"/>
          </p:cNvSpPr>
          <p:nvPr/>
        </p:nvSpPr>
        <p:spPr bwMode="auto">
          <a:xfrm>
            <a:off x="6588125" y="3357563"/>
            <a:ext cx="2389188" cy="334962"/>
          </a:xfrm>
          <a:prstGeom prst="rect">
            <a:avLst/>
          </a:prstGeom>
          <a:solidFill>
            <a:srgbClr val="FFFF99"/>
          </a:solidFill>
          <a:ln w="54737">
            <a:solidFill>
              <a:srgbClr val="FF0000"/>
            </a:solidFill>
            <a:miter lim="800000"/>
            <a:headEnd/>
            <a:tailEnd/>
          </a:ln>
          <a:effectLst>
            <a:outerShdw dist="51930" dir="2700000" algn="ctr" rotWithShape="0">
              <a:srgbClr val="800000"/>
            </a:outerShdw>
          </a:effectLst>
        </p:spPr>
        <p:txBody>
          <a:bodyPr lIns="0" tIns="0" rIns="0" bIns="0">
            <a:spAutoFit/>
          </a:bodyPr>
          <a:lstStyle/>
          <a:p>
            <a:pPr algn="ctr">
              <a:lnSpc>
                <a:spcPct val="109000"/>
              </a:lnSpc>
              <a:buClr>
                <a:srgbClr val="000000"/>
              </a:buClr>
              <a:buSzPct val="45000"/>
              <a:buFont typeface="StarSymbol" charset="0"/>
              <a:buNone/>
              <a:tabLst>
                <a:tab pos="723900" algn="l"/>
                <a:tab pos="1447800" algn="l"/>
                <a:tab pos="2171700" algn="l"/>
                <a:tab pos="2895600" algn="l"/>
              </a:tabLst>
              <a:defRPr/>
            </a:pPr>
            <a:r>
              <a:rPr lang="en-GB" sz="2000" dirty="0">
                <a:solidFill>
                  <a:srgbClr val="000000"/>
                </a:solidFill>
                <a:latin typeface="Symbol" pitchFamily="18" charset="2"/>
              </a:rPr>
              <a:t> r</a:t>
            </a:r>
            <a:r>
              <a:rPr lang="en-GB" sz="2000" dirty="0">
                <a:solidFill>
                  <a:srgbClr val="000000"/>
                </a:solidFill>
              </a:rPr>
              <a:t> = </a:t>
            </a:r>
            <a:r>
              <a:rPr lang="en-GB" sz="2000" dirty="0"/>
              <a:t>0.132 ± 0.020 </a:t>
            </a:r>
          </a:p>
        </p:txBody>
      </p:sp>
      <p:sp>
        <p:nvSpPr>
          <p:cNvPr id="15367" name="Line 87"/>
          <p:cNvSpPr>
            <a:spLocks noChangeShapeType="1"/>
          </p:cNvSpPr>
          <p:nvPr/>
        </p:nvSpPr>
        <p:spPr bwMode="auto">
          <a:xfrm>
            <a:off x="6800850" y="3427413"/>
            <a:ext cx="144463" cy="0"/>
          </a:xfrm>
          <a:prstGeom prst="line">
            <a:avLst/>
          </a:prstGeom>
          <a:noFill/>
          <a:ln w="9525">
            <a:solidFill>
              <a:schemeClr val="tx1"/>
            </a:solidFill>
            <a:round/>
            <a:headEnd/>
            <a:tailEnd/>
          </a:ln>
        </p:spPr>
        <p:txBody>
          <a:bodyPr/>
          <a:lstStyle/>
          <a:p>
            <a:endParaRPr lang="fr-FR"/>
          </a:p>
        </p:txBody>
      </p:sp>
      <p:sp>
        <p:nvSpPr>
          <p:cNvPr id="15368" name="Line 88"/>
          <p:cNvSpPr>
            <a:spLocks noChangeShapeType="1"/>
          </p:cNvSpPr>
          <p:nvPr/>
        </p:nvSpPr>
        <p:spPr bwMode="auto">
          <a:xfrm>
            <a:off x="6807200" y="3878263"/>
            <a:ext cx="144463" cy="0"/>
          </a:xfrm>
          <a:prstGeom prst="line">
            <a:avLst/>
          </a:prstGeom>
          <a:noFill/>
          <a:ln w="9525">
            <a:solidFill>
              <a:schemeClr val="tx1"/>
            </a:solidFill>
            <a:round/>
            <a:headEnd/>
            <a:tailEnd/>
          </a:ln>
        </p:spPr>
        <p:txBody>
          <a:bodyPr/>
          <a:lstStyle/>
          <a:p>
            <a:endParaRPr lang="fr-FR"/>
          </a:p>
        </p:txBody>
      </p:sp>
      <p:sp>
        <p:nvSpPr>
          <p:cNvPr id="15369" name="Text Box 76"/>
          <p:cNvSpPr txBox="1">
            <a:spLocks noChangeArrowheads="1"/>
          </p:cNvSpPr>
          <p:nvPr/>
        </p:nvSpPr>
        <p:spPr bwMode="auto">
          <a:xfrm>
            <a:off x="6257925" y="4308475"/>
            <a:ext cx="2851150" cy="646113"/>
          </a:xfrm>
          <a:prstGeom prst="rect">
            <a:avLst/>
          </a:prstGeom>
          <a:solidFill>
            <a:srgbClr val="FFFF99"/>
          </a:solidFill>
          <a:ln w="9525">
            <a:solidFill>
              <a:srgbClr val="FFFF66"/>
            </a:solidFill>
            <a:miter lim="800000"/>
            <a:headEnd/>
            <a:tailEnd/>
          </a:ln>
        </p:spPr>
        <p:txBody>
          <a:bodyPr wrap="none">
            <a:spAutoFit/>
          </a:bodyPr>
          <a:lstStyle/>
          <a:p>
            <a:pPr algn="ctr"/>
            <a:r>
              <a:rPr lang="en-US"/>
              <a:t>With a precision of </a:t>
            </a:r>
          </a:p>
          <a:p>
            <a:pPr algn="ctr"/>
            <a:r>
              <a:rPr lang="en-GB">
                <a:solidFill>
                  <a:srgbClr val="000000"/>
                </a:solidFill>
                <a:latin typeface="Symbol" pitchFamily="18" charset="2"/>
              </a:rPr>
              <a:t>s(r) ~</a:t>
            </a:r>
            <a:r>
              <a:rPr lang="en-US"/>
              <a:t>15% and </a:t>
            </a:r>
            <a:r>
              <a:rPr lang="en-GB">
                <a:solidFill>
                  <a:srgbClr val="000000"/>
                </a:solidFill>
                <a:latin typeface="Symbol" pitchFamily="18" charset="2"/>
              </a:rPr>
              <a:t>s(h) </a:t>
            </a:r>
            <a:r>
              <a:rPr lang="en-US"/>
              <a:t>~4% !</a:t>
            </a:r>
            <a:endParaRPr lang="fr-FR"/>
          </a:p>
        </p:txBody>
      </p:sp>
      <p:sp>
        <p:nvSpPr>
          <p:cNvPr id="15370" name="Text Box 10"/>
          <p:cNvSpPr txBox="1">
            <a:spLocks noChangeArrowheads="1"/>
          </p:cNvSpPr>
          <p:nvPr/>
        </p:nvSpPr>
        <p:spPr bwMode="auto">
          <a:xfrm>
            <a:off x="1116013" y="549275"/>
            <a:ext cx="2570162" cy="1025525"/>
          </a:xfrm>
          <a:prstGeom prst="rect">
            <a:avLst/>
          </a:prstGeom>
          <a:solidFill>
            <a:srgbClr val="FFCC66"/>
          </a:solidFill>
          <a:ln w="38100">
            <a:solidFill>
              <a:srgbClr val="FF3300"/>
            </a:solidFill>
            <a:miter lim="800000"/>
            <a:headEnd/>
            <a:tailEnd/>
          </a:ln>
        </p:spPr>
        <p:txBody>
          <a:bodyPr lIns="100794" tIns="50397" rIns="100794" bIns="50397">
            <a:spAutoFit/>
          </a:bodyPr>
          <a:lstStyle/>
          <a:p>
            <a:pPr algn="ctr" defTabSz="1008063"/>
            <a:r>
              <a:rPr lang="en-US" sz="2000" b="1" i="1">
                <a:latin typeface="Times New Roman" pitchFamily="18" charset="0"/>
              </a:rPr>
              <a:t>Coherent picture of FCNC and CPV processes in SM</a:t>
            </a:r>
          </a:p>
        </p:txBody>
      </p:sp>
      <p:sp>
        <p:nvSpPr>
          <p:cNvPr id="15371" name="Text Box 18"/>
          <p:cNvSpPr txBox="1">
            <a:spLocks noChangeArrowheads="1"/>
          </p:cNvSpPr>
          <p:nvPr/>
        </p:nvSpPr>
        <p:spPr bwMode="auto">
          <a:xfrm>
            <a:off x="0" y="3213100"/>
            <a:ext cx="2335213" cy="830263"/>
          </a:xfrm>
          <a:prstGeom prst="rect">
            <a:avLst/>
          </a:prstGeom>
          <a:solidFill>
            <a:srgbClr val="FFCC66"/>
          </a:solidFill>
          <a:ln w="9525">
            <a:noFill/>
            <a:miter lim="800000"/>
            <a:headEnd/>
            <a:tailEnd/>
          </a:ln>
        </p:spPr>
        <p:txBody>
          <a:bodyPr>
            <a:spAutoFit/>
          </a:bodyPr>
          <a:lstStyle/>
          <a:p>
            <a:pPr algn="ctr"/>
            <a:r>
              <a:rPr lang="en-US" sz="1600"/>
              <a:t>Discovery : absence of </a:t>
            </a:r>
          </a:p>
          <a:p>
            <a:pPr algn="ctr"/>
            <a:r>
              <a:rPr lang="en-US" sz="1600"/>
              <a:t>New Particles up to the </a:t>
            </a:r>
          </a:p>
          <a:p>
            <a:pPr algn="ctr"/>
            <a:r>
              <a:rPr lang="en-US" sz="1600"/>
              <a:t>~2</a:t>
            </a:r>
            <a:r>
              <a:rPr lang="en-US" sz="1600">
                <a:cs typeface="Arial" charset="0"/>
              </a:rPr>
              <a:t>×</a:t>
            </a:r>
            <a:r>
              <a:rPr lang="en-US" sz="1600"/>
              <a:t>Electroweak Scale !</a:t>
            </a:r>
          </a:p>
        </p:txBody>
      </p:sp>
      <p:sp>
        <p:nvSpPr>
          <p:cNvPr id="15372" name="Line 27"/>
          <p:cNvSpPr>
            <a:spLocks noChangeShapeType="1"/>
          </p:cNvSpPr>
          <p:nvPr/>
        </p:nvSpPr>
        <p:spPr bwMode="auto">
          <a:xfrm>
            <a:off x="4533900" y="3705225"/>
            <a:ext cx="1584325" cy="0"/>
          </a:xfrm>
          <a:prstGeom prst="line">
            <a:avLst/>
          </a:prstGeom>
          <a:noFill/>
          <a:ln w="12700">
            <a:solidFill>
              <a:schemeClr val="tx1"/>
            </a:solidFill>
            <a:prstDash val="dash"/>
            <a:round/>
            <a:headEnd/>
            <a:tailEnd/>
          </a:ln>
        </p:spPr>
        <p:txBody>
          <a:bodyPr/>
          <a:lstStyle/>
          <a:p>
            <a:endParaRPr lang="fr-FR"/>
          </a:p>
        </p:txBody>
      </p:sp>
      <p:sp>
        <p:nvSpPr>
          <p:cNvPr id="15373" name="Line 28"/>
          <p:cNvSpPr>
            <a:spLocks noChangeShapeType="1"/>
          </p:cNvSpPr>
          <p:nvPr/>
        </p:nvSpPr>
        <p:spPr bwMode="auto">
          <a:xfrm flipV="1">
            <a:off x="4514850" y="3103563"/>
            <a:ext cx="228600" cy="582612"/>
          </a:xfrm>
          <a:prstGeom prst="line">
            <a:avLst/>
          </a:prstGeom>
          <a:noFill/>
          <a:ln w="12700">
            <a:solidFill>
              <a:schemeClr val="tx1"/>
            </a:solidFill>
            <a:prstDash val="dash"/>
            <a:round/>
            <a:headEnd/>
            <a:tailEnd/>
          </a:ln>
        </p:spPr>
        <p:txBody>
          <a:bodyPr/>
          <a:lstStyle/>
          <a:p>
            <a:endParaRPr lang="fr-FR"/>
          </a:p>
        </p:txBody>
      </p:sp>
      <p:sp>
        <p:nvSpPr>
          <p:cNvPr id="15374" name="Line 29"/>
          <p:cNvSpPr>
            <a:spLocks noChangeShapeType="1"/>
          </p:cNvSpPr>
          <p:nvPr/>
        </p:nvSpPr>
        <p:spPr bwMode="auto">
          <a:xfrm>
            <a:off x="4787900" y="3141663"/>
            <a:ext cx="1292225" cy="538162"/>
          </a:xfrm>
          <a:prstGeom prst="line">
            <a:avLst/>
          </a:prstGeom>
          <a:noFill/>
          <a:ln w="12700">
            <a:solidFill>
              <a:schemeClr val="tx1"/>
            </a:solidFill>
            <a:prstDash val="dash"/>
            <a:round/>
            <a:headEnd/>
            <a:tailEnd/>
          </a:ln>
        </p:spPr>
        <p:txBody>
          <a:bodyPr/>
          <a:lstStyle/>
          <a:p>
            <a:endParaRPr lang="fr-FR"/>
          </a:p>
        </p:txBody>
      </p:sp>
      <p:sp>
        <p:nvSpPr>
          <p:cNvPr id="15375" name="Text Box 39"/>
          <p:cNvSpPr txBox="1">
            <a:spLocks noChangeArrowheads="1"/>
          </p:cNvSpPr>
          <p:nvPr/>
        </p:nvSpPr>
        <p:spPr bwMode="auto">
          <a:xfrm>
            <a:off x="935038" y="6400800"/>
            <a:ext cx="7524750" cy="369888"/>
          </a:xfrm>
          <a:prstGeom prst="rect">
            <a:avLst/>
          </a:prstGeom>
          <a:solidFill>
            <a:srgbClr val="FFFF99"/>
          </a:solidFill>
          <a:ln w="9525">
            <a:noFill/>
            <a:miter lim="800000"/>
            <a:headEnd/>
            <a:tailEnd/>
          </a:ln>
        </p:spPr>
        <p:txBody>
          <a:bodyPr>
            <a:spAutoFit/>
          </a:bodyPr>
          <a:lstStyle/>
          <a:p>
            <a:r>
              <a:rPr lang="en-US"/>
              <a:t>CKM matrix is the dominant source of flavour mixing and CP violation</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3542</Words>
  <Application>Microsoft Office PowerPoint</Application>
  <PresentationFormat>Affichage à l'écran (4:3)</PresentationFormat>
  <Paragraphs>814</Paragraphs>
  <Slides>39</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Modèle par défaut</vt:lpstr>
      <vt:lpstr>Equation</vt:lpstr>
      <vt:lpstr>Diapositive 1</vt:lpstr>
      <vt:lpstr>Diapositive 2</vt:lpstr>
      <vt:lpstr>Diapositive 3</vt:lpstr>
      <vt:lpstr> The Unitarity Triangle:</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Br(B  K n n) – Z penguins and Right-Handed currents</vt:lpstr>
      <vt:lpstr>Diapositive 34</vt:lpstr>
      <vt:lpstr>Diapositive 35</vt:lpstr>
      <vt:lpstr>Diapositive 36</vt:lpstr>
      <vt:lpstr>Diapositive 37</vt:lpstr>
      <vt:lpstr>Diapositive 38</vt:lpstr>
      <vt:lpstr>Diapositive 39</vt:lpstr>
    </vt:vector>
  </TitlesOfParts>
  <Company>LAL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stocchi</dc:creator>
  <cp:lastModifiedBy>stocchi</cp:lastModifiedBy>
  <cp:revision>173</cp:revision>
  <dcterms:created xsi:type="dcterms:W3CDTF">2009-12-07T21:50:16Z</dcterms:created>
  <dcterms:modified xsi:type="dcterms:W3CDTF">2011-01-19T14:14:25Z</dcterms:modified>
</cp:coreProperties>
</file>