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diagrams/layout2.xml" ContentType="application/vnd.openxmlformats-officedocument.drawingml.diagramLayout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lsx" ContentType="application/vnd.openxmlformats-officedocument.spreadsheetml.sheet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diagrams/data4.xml" ContentType="application/vnd.openxmlformats-officedocument.drawingml.diagramData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quickStyle4.xml" ContentType="application/vnd.openxmlformats-officedocument.drawingml.diagramStyl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diagrams/data3.xml" ContentType="application/vnd.openxmlformats-officedocument.drawingml.diagramData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diagrams/quickStyle3.xml" ContentType="application/vnd.openxmlformats-officedocument.drawingml.diagramStyl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.xml" ContentType="application/vnd.openxmlformats-officedocument.drawingml.diagramData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charts/chart1.xml" ContentType="application/vnd.openxmlformats-officedocument.drawingml.char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diagrams/drawing2.xml" ContentType="application/vnd.ms-office.drawingml.diagramDrawing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86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9" r:id="rId3"/>
    <p:sldId id="270" r:id="rId4"/>
    <p:sldId id="272" r:id="rId5"/>
    <p:sldId id="273" r:id="rId6"/>
    <p:sldId id="271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8" r:id="rId15"/>
    <p:sldId id="266" r:id="rId16"/>
    <p:sldId id="259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302" r:id="rId25"/>
    <p:sldId id="283" r:id="rId26"/>
    <p:sldId id="284" r:id="rId27"/>
    <p:sldId id="285" r:id="rId28"/>
    <p:sldId id="287" r:id="rId29"/>
    <p:sldId id="288" r:id="rId30"/>
    <p:sldId id="286" r:id="rId31"/>
    <p:sldId id="289" r:id="rId32"/>
    <p:sldId id="290" r:id="rId33"/>
    <p:sldId id="291" r:id="rId34"/>
    <p:sldId id="303" r:id="rId35"/>
    <p:sldId id="292" r:id="rId36"/>
    <p:sldId id="293" r:id="rId37"/>
    <p:sldId id="294" r:id="rId38"/>
    <p:sldId id="295" r:id="rId39"/>
    <p:sldId id="296" r:id="rId40"/>
    <p:sldId id="304" r:id="rId41"/>
    <p:sldId id="299" r:id="rId42"/>
    <p:sldId id="297" r:id="rId43"/>
    <p:sldId id="298" r:id="rId44"/>
    <p:sldId id="300" r:id="rId45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494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8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 Energy density (eV/cm3)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Starlight</c:v>
                </c:pt>
                <c:pt idx="1">
                  <c:v>Cosmic rays</c:v>
                </c:pt>
                <c:pt idx="2">
                  <c:v>Magnetic fields</c:v>
                </c:pt>
                <c:pt idx="3">
                  <c:v>CMB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0.3</c:v>
                </c:pt>
                <c:pt idx="1">
                  <c:v>1.0</c:v>
                </c:pt>
                <c:pt idx="2">
                  <c:v>0.75</c:v>
                </c:pt>
                <c:pt idx="3">
                  <c:v>0.25</c:v>
                </c:pt>
              </c:numCache>
            </c:numRef>
          </c:val>
        </c:ser>
        <c:overlap val="100"/>
        <c:axId val="315516264"/>
        <c:axId val="315514408"/>
      </c:barChart>
      <c:catAx>
        <c:axId val="315516264"/>
        <c:scaling>
          <c:orientation val="minMax"/>
        </c:scaling>
        <c:axPos val="b"/>
        <c:tickLblPos val="nextTo"/>
        <c:crossAx val="315514408"/>
        <c:crosses val="autoZero"/>
        <c:auto val="1"/>
        <c:lblAlgn val="ctr"/>
        <c:lblOffset val="100"/>
      </c:catAx>
      <c:valAx>
        <c:axId val="315514408"/>
        <c:scaling>
          <c:orientation val="minMax"/>
        </c:scaling>
        <c:axPos val="l"/>
        <c:majorGridlines/>
        <c:numFmt formatCode="General" sourceLinked="1"/>
        <c:tickLblPos val="nextTo"/>
        <c:crossAx val="315516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S_tradn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9CDE3-BD22-904E-8A3C-BCBFAD6AB45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4D18566-3303-F04E-A5CE-83A27D156026}">
      <dgm:prSet phldrT="[Texto]"/>
      <dgm:spPr/>
      <dgm:t>
        <a:bodyPr/>
        <a:lstStyle/>
        <a:p>
          <a:r>
            <a:rPr lang="es-ES_tradnl" dirty="0" err="1" smtClean="0">
              <a:latin typeface="Symbol" charset="2"/>
              <a:cs typeface="Symbol" charset="2"/>
            </a:rPr>
            <a:t>g</a:t>
          </a:r>
          <a:r>
            <a:rPr lang="es-ES_tradnl" dirty="0" smtClean="0"/>
            <a:t>-</a:t>
          </a:r>
          <a:r>
            <a:rPr lang="es-ES_tradnl" dirty="0" err="1" smtClean="0"/>
            <a:t>ray</a:t>
          </a:r>
          <a:r>
            <a:rPr lang="es-ES_tradnl" dirty="0" smtClean="0"/>
            <a:t> </a:t>
          </a:r>
          <a:r>
            <a:rPr lang="es-ES_tradnl" dirty="0" err="1" smtClean="0"/>
            <a:t>detectors</a:t>
          </a:r>
          <a:r>
            <a:rPr lang="es-ES_tradnl" dirty="0" smtClean="0"/>
            <a:t> in </a:t>
          </a:r>
          <a:r>
            <a:rPr lang="es-ES_tradnl" dirty="0" err="1" smtClean="0"/>
            <a:t>space</a:t>
          </a:r>
          <a:endParaRPr lang="es-ES_tradnl" dirty="0"/>
        </a:p>
      </dgm:t>
    </dgm:pt>
    <dgm:pt modelId="{4A3B6263-63C4-2F46-B7E9-05F756D53E3D}" type="parTrans" cxnId="{D2A1A61D-743A-8643-A959-7B34028F333A}">
      <dgm:prSet/>
      <dgm:spPr/>
      <dgm:t>
        <a:bodyPr/>
        <a:lstStyle/>
        <a:p>
          <a:endParaRPr lang="es-ES_tradnl"/>
        </a:p>
      </dgm:t>
    </dgm:pt>
    <dgm:pt modelId="{8DA2B4AE-3799-074E-A269-F54D76DD37E4}" type="sibTrans" cxnId="{D2A1A61D-743A-8643-A959-7B34028F333A}">
      <dgm:prSet/>
      <dgm:spPr/>
      <dgm:t>
        <a:bodyPr/>
        <a:lstStyle/>
        <a:p>
          <a:endParaRPr lang="es-ES_tradnl"/>
        </a:p>
      </dgm:t>
    </dgm:pt>
    <dgm:pt modelId="{D47F53F1-1DDF-6E49-9286-3415DF722A93}">
      <dgm:prSet phldrT="[Texto]" phldr="1"/>
      <dgm:spPr/>
      <dgm:t>
        <a:bodyPr/>
        <a:lstStyle/>
        <a:p>
          <a:endParaRPr lang="es-ES_tradnl"/>
        </a:p>
      </dgm:t>
    </dgm:pt>
    <dgm:pt modelId="{61FD713B-1F37-3B41-85FB-8A41E8674A53}" type="parTrans" cxnId="{6D5524BC-CEA9-E042-8827-7563DE744B86}">
      <dgm:prSet/>
      <dgm:spPr/>
      <dgm:t>
        <a:bodyPr/>
        <a:lstStyle/>
        <a:p>
          <a:endParaRPr lang="es-ES_tradnl"/>
        </a:p>
      </dgm:t>
    </dgm:pt>
    <dgm:pt modelId="{EFD20EC0-B82F-FB42-8177-7C36C0A0EB22}" type="sibTrans" cxnId="{6D5524BC-CEA9-E042-8827-7563DE744B86}">
      <dgm:prSet/>
      <dgm:spPr/>
      <dgm:t>
        <a:bodyPr/>
        <a:lstStyle/>
        <a:p>
          <a:endParaRPr lang="es-ES_tradnl"/>
        </a:p>
      </dgm:t>
    </dgm:pt>
    <dgm:pt modelId="{90BA84FE-61EA-2646-82F9-FCBFC928D328}">
      <dgm:prSet phldrT="[Texto]"/>
      <dgm:spPr/>
      <dgm:t>
        <a:bodyPr/>
        <a:lstStyle/>
        <a:p>
          <a:r>
            <a:rPr lang="es-ES_tradnl" dirty="0" err="1" smtClean="0"/>
            <a:t>Ground</a:t>
          </a:r>
          <a:r>
            <a:rPr lang="es-ES_tradnl" dirty="0" smtClean="0"/>
            <a:t>-</a:t>
          </a:r>
          <a:r>
            <a:rPr lang="es-ES_tradnl" dirty="0" err="1" smtClean="0"/>
            <a:t>based</a:t>
          </a:r>
          <a:r>
            <a:rPr lang="es-ES_tradnl" dirty="0" smtClean="0"/>
            <a:t> </a:t>
          </a:r>
          <a:r>
            <a:rPr lang="es-ES_tradnl" dirty="0" err="1" smtClean="0"/>
            <a:t>Cherenkov</a:t>
          </a:r>
          <a:r>
            <a:rPr lang="es-ES_tradnl" dirty="0" smtClean="0"/>
            <a:t> </a:t>
          </a:r>
          <a:r>
            <a:rPr lang="es-ES_tradnl" dirty="0" err="1" smtClean="0"/>
            <a:t>telescopes</a:t>
          </a:r>
          <a:endParaRPr lang="es-ES_tradnl" dirty="0"/>
        </a:p>
      </dgm:t>
    </dgm:pt>
    <dgm:pt modelId="{00A211EF-55D6-B649-8E13-1569B7C1201D}" type="parTrans" cxnId="{F514F866-960D-BE4E-A88D-057DF834AA5E}">
      <dgm:prSet/>
      <dgm:spPr/>
      <dgm:t>
        <a:bodyPr/>
        <a:lstStyle/>
        <a:p>
          <a:endParaRPr lang="es-ES_tradnl"/>
        </a:p>
      </dgm:t>
    </dgm:pt>
    <dgm:pt modelId="{4356F954-371B-BA49-B505-A33AB49A044E}" type="sibTrans" cxnId="{F514F866-960D-BE4E-A88D-057DF834AA5E}">
      <dgm:prSet/>
      <dgm:spPr/>
      <dgm:t>
        <a:bodyPr/>
        <a:lstStyle/>
        <a:p>
          <a:endParaRPr lang="es-ES_tradnl"/>
        </a:p>
      </dgm:t>
    </dgm:pt>
    <dgm:pt modelId="{B231444B-26BA-4C4E-87F2-D9A05B1AE2FC}">
      <dgm:prSet phldrT="[Texto]" phldr="1"/>
      <dgm:spPr/>
      <dgm:t>
        <a:bodyPr/>
        <a:lstStyle/>
        <a:p>
          <a:endParaRPr lang="es-ES_tradnl"/>
        </a:p>
      </dgm:t>
    </dgm:pt>
    <dgm:pt modelId="{56DFA947-BD15-1447-9258-D974F26E4126}" type="parTrans" cxnId="{5F983875-9A4A-2F49-94E5-BFC915676A4B}">
      <dgm:prSet/>
      <dgm:spPr/>
      <dgm:t>
        <a:bodyPr/>
        <a:lstStyle/>
        <a:p>
          <a:endParaRPr lang="es-ES_tradnl"/>
        </a:p>
      </dgm:t>
    </dgm:pt>
    <dgm:pt modelId="{6CC4FA4F-8018-C64D-B0B3-168CE34C9542}" type="sibTrans" cxnId="{5F983875-9A4A-2F49-94E5-BFC915676A4B}">
      <dgm:prSet/>
      <dgm:spPr/>
      <dgm:t>
        <a:bodyPr/>
        <a:lstStyle/>
        <a:p>
          <a:endParaRPr lang="es-ES_tradnl"/>
        </a:p>
      </dgm:t>
    </dgm:pt>
    <dgm:pt modelId="{4659DFA8-21F9-1F49-9FC8-90FB7A7F9A8D}" type="pres">
      <dgm:prSet presAssocID="{4F59CDE3-BD22-904E-8A3C-BCBFAD6AB4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F7A4C3A-9C95-3F41-ADFD-D81212DD0997}" type="pres">
      <dgm:prSet presAssocID="{04D18566-3303-F04E-A5CE-83A27D156026}" presName="parentText" presStyleLbl="node1" presStyleIdx="0" presStyleCnt="2" custScaleY="51078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3590566-5A98-B647-8DD2-F5ED0FD622DE}" type="pres">
      <dgm:prSet presAssocID="{04D18566-3303-F04E-A5CE-83A27D15602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DF86870-B86A-084B-B571-D3C29F0E1922}" type="pres">
      <dgm:prSet presAssocID="{90BA84FE-61EA-2646-82F9-FCBFC928D328}" presName="parentText" presStyleLbl="node1" presStyleIdx="1" presStyleCnt="2" custScaleY="9465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891CE7B-6538-4943-8633-B42174A81EBC}" type="pres">
      <dgm:prSet presAssocID="{90BA84FE-61EA-2646-82F9-FCBFC928D32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CF2B0D6-B2B0-004F-AF97-AC363CEBFC9C}" type="presOf" srcId="{04D18566-3303-F04E-A5CE-83A27D156026}" destId="{0F7A4C3A-9C95-3F41-ADFD-D81212DD0997}" srcOrd="0" destOrd="0" presId="urn:microsoft.com/office/officeart/2005/8/layout/vList2"/>
    <dgm:cxn modelId="{DA49C38D-C741-B744-9717-A0A9536F2FDD}" type="presOf" srcId="{B231444B-26BA-4C4E-87F2-D9A05B1AE2FC}" destId="{7891CE7B-6538-4943-8633-B42174A81EBC}" srcOrd="0" destOrd="0" presId="urn:microsoft.com/office/officeart/2005/8/layout/vList2"/>
    <dgm:cxn modelId="{6D5524BC-CEA9-E042-8827-7563DE744B86}" srcId="{04D18566-3303-F04E-A5CE-83A27D156026}" destId="{D47F53F1-1DDF-6E49-9286-3415DF722A93}" srcOrd="0" destOrd="0" parTransId="{61FD713B-1F37-3B41-85FB-8A41E8674A53}" sibTransId="{EFD20EC0-B82F-FB42-8177-7C36C0A0EB22}"/>
    <dgm:cxn modelId="{F514F866-960D-BE4E-A88D-057DF834AA5E}" srcId="{4F59CDE3-BD22-904E-8A3C-BCBFAD6AB453}" destId="{90BA84FE-61EA-2646-82F9-FCBFC928D328}" srcOrd="1" destOrd="0" parTransId="{00A211EF-55D6-B649-8E13-1569B7C1201D}" sibTransId="{4356F954-371B-BA49-B505-A33AB49A044E}"/>
    <dgm:cxn modelId="{5F983875-9A4A-2F49-94E5-BFC915676A4B}" srcId="{90BA84FE-61EA-2646-82F9-FCBFC928D328}" destId="{B231444B-26BA-4C4E-87F2-D9A05B1AE2FC}" srcOrd="0" destOrd="0" parTransId="{56DFA947-BD15-1447-9258-D974F26E4126}" sibTransId="{6CC4FA4F-8018-C64D-B0B3-168CE34C9542}"/>
    <dgm:cxn modelId="{D2A1A61D-743A-8643-A959-7B34028F333A}" srcId="{4F59CDE3-BD22-904E-8A3C-BCBFAD6AB453}" destId="{04D18566-3303-F04E-A5CE-83A27D156026}" srcOrd="0" destOrd="0" parTransId="{4A3B6263-63C4-2F46-B7E9-05F756D53E3D}" sibTransId="{8DA2B4AE-3799-074E-A269-F54D76DD37E4}"/>
    <dgm:cxn modelId="{9EB6BEE6-8550-CF40-93CB-10C4DA92C868}" type="presOf" srcId="{D47F53F1-1DDF-6E49-9286-3415DF722A93}" destId="{53590566-5A98-B647-8DD2-F5ED0FD622DE}" srcOrd="0" destOrd="0" presId="urn:microsoft.com/office/officeart/2005/8/layout/vList2"/>
    <dgm:cxn modelId="{F3DA8E3F-37D2-8B46-A139-17F9748475B4}" type="presOf" srcId="{4F59CDE3-BD22-904E-8A3C-BCBFAD6AB453}" destId="{4659DFA8-21F9-1F49-9FC8-90FB7A7F9A8D}" srcOrd="0" destOrd="0" presId="urn:microsoft.com/office/officeart/2005/8/layout/vList2"/>
    <dgm:cxn modelId="{DECD7FDC-1932-B34C-953A-60D6ACF93A58}" type="presOf" srcId="{90BA84FE-61EA-2646-82F9-FCBFC928D328}" destId="{6DF86870-B86A-084B-B571-D3C29F0E1922}" srcOrd="0" destOrd="0" presId="urn:microsoft.com/office/officeart/2005/8/layout/vList2"/>
    <dgm:cxn modelId="{EB951B02-3D51-0B42-AE15-BB4FBBDF93F9}" type="presParOf" srcId="{4659DFA8-21F9-1F49-9FC8-90FB7A7F9A8D}" destId="{0F7A4C3A-9C95-3F41-ADFD-D81212DD0997}" srcOrd="0" destOrd="0" presId="urn:microsoft.com/office/officeart/2005/8/layout/vList2"/>
    <dgm:cxn modelId="{766CB974-A0C6-A648-AD1B-690F62447D15}" type="presParOf" srcId="{4659DFA8-21F9-1F49-9FC8-90FB7A7F9A8D}" destId="{53590566-5A98-B647-8DD2-F5ED0FD622DE}" srcOrd="1" destOrd="0" presId="urn:microsoft.com/office/officeart/2005/8/layout/vList2"/>
    <dgm:cxn modelId="{EF9169A0-AC92-A947-9906-DA4443DEA67B}" type="presParOf" srcId="{4659DFA8-21F9-1F49-9FC8-90FB7A7F9A8D}" destId="{6DF86870-B86A-084B-B571-D3C29F0E1922}" srcOrd="2" destOrd="0" presId="urn:microsoft.com/office/officeart/2005/8/layout/vList2"/>
    <dgm:cxn modelId="{4051816E-C619-6048-BF6A-2E6046D731C6}" type="presParOf" srcId="{4659DFA8-21F9-1F49-9FC8-90FB7A7F9A8D}" destId="{7891CE7B-6538-4943-8633-B42174A81EB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9CDE3-BD22-904E-8A3C-BCBFAD6AB45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4D18566-3303-F04E-A5CE-83A27D156026}">
      <dgm:prSet phldrT="[Texto]"/>
      <dgm:spPr/>
      <dgm:t>
        <a:bodyPr/>
        <a:lstStyle/>
        <a:p>
          <a:r>
            <a:rPr lang="es-ES_tradnl" dirty="0" err="1" smtClean="0"/>
            <a:t>Cosmic</a:t>
          </a:r>
          <a:r>
            <a:rPr lang="es-ES_tradnl" dirty="0" smtClean="0"/>
            <a:t> </a:t>
          </a:r>
          <a:r>
            <a:rPr lang="es-ES_tradnl" dirty="0" err="1" smtClean="0"/>
            <a:t>rays</a:t>
          </a:r>
          <a:r>
            <a:rPr lang="es-ES_tradnl" dirty="0" smtClean="0"/>
            <a:t>: </a:t>
          </a:r>
          <a:r>
            <a:rPr lang="es-ES_tradnl" dirty="0" err="1" smtClean="0"/>
            <a:t>from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galaxy</a:t>
          </a:r>
          <a:r>
            <a:rPr lang="es-ES_tradnl" dirty="0" smtClean="0"/>
            <a:t> </a:t>
          </a:r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largest</a:t>
          </a:r>
          <a:r>
            <a:rPr lang="es-ES_tradnl" dirty="0" smtClean="0"/>
            <a:t> </a:t>
          </a:r>
          <a:r>
            <a:rPr lang="es-ES_tradnl" dirty="0" err="1" smtClean="0"/>
            <a:t>scales</a:t>
          </a:r>
          <a:endParaRPr lang="es-ES_tradnl" dirty="0"/>
        </a:p>
      </dgm:t>
    </dgm:pt>
    <dgm:pt modelId="{4A3B6263-63C4-2F46-B7E9-05F756D53E3D}" type="parTrans" cxnId="{D2A1A61D-743A-8643-A959-7B34028F333A}">
      <dgm:prSet/>
      <dgm:spPr/>
      <dgm:t>
        <a:bodyPr/>
        <a:lstStyle/>
        <a:p>
          <a:endParaRPr lang="es-ES_tradnl"/>
        </a:p>
      </dgm:t>
    </dgm:pt>
    <dgm:pt modelId="{8DA2B4AE-3799-074E-A269-F54D76DD37E4}" type="sibTrans" cxnId="{D2A1A61D-743A-8643-A959-7B34028F333A}">
      <dgm:prSet/>
      <dgm:spPr/>
      <dgm:t>
        <a:bodyPr/>
        <a:lstStyle/>
        <a:p>
          <a:endParaRPr lang="es-ES_tradnl"/>
        </a:p>
      </dgm:t>
    </dgm:pt>
    <dgm:pt modelId="{D47F53F1-1DDF-6E49-9286-3415DF722A93}">
      <dgm:prSet phldrT="[Texto]" phldr="1"/>
      <dgm:spPr/>
      <dgm:t>
        <a:bodyPr/>
        <a:lstStyle/>
        <a:p>
          <a:endParaRPr lang="es-ES_tradnl" dirty="0"/>
        </a:p>
      </dgm:t>
    </dgm:pt>
    <dgm:pt modelId="{61FD713B-1F37-3B41-85FB-8A41E8674A53}" type="parTrans" cxnId="{6D5524BC-CEA9-E042-8827-7563DE744B86}">
      <dgm:prSet/>
      <dgm:spPr/>
      <dgm:t>
        <a:bodyPr/>
        <a:lstStyle/>
        <a:p>
          <a:endParaRPr lang="es-ES_tradnl"/>
        </a:p>
      </dgm:t>
    </dgm:pt>
    <dgm:pt modelId="{EFD20EC0-B82F-FB42-8177-7C36C0A0EB22}" type="sibTrans" cxnId="{6D5524BC-CEA9-E042-8827-7563DE744B86}">
      <dgm:prSet/>
      <dgm:spPr/>
      <dgm:t>
        <a:bodyPr/>
        <a:lstStyle/>
        <a:p>
          <a:endParaRPr lang="es-ES_tradnl"/>
        </a:p>
      </dgm:t>
    </dgm:pt>
    <dgm:pt modelId="{90BA84FE-61EA-2646-82F9-FCBFC928D328}">
      <dgm:prSet phldrT="[Texto]"/>
      <dgm:spPr/>
      <dgm:t>
        <a:bodyPr/>
        <a:lstStyle/>
        <a:p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unexpected</a:t>
          </a:r>
          <a:endParaRPr lang="es-ES_tradnl" dirty="0"/>
        </a:p>
      </dgm:t>
    </dgm:pt>
    <dgm:pt modelId="{00A211EF-55D6-B649-8E13-1569B7C1201D}" type="parTrans" cxnId="{F514F866-960D-BE4E-A88D-057DF834AA5E}">
      <dgm:prSet/>
      <dgm:spPr/>
      <dgm:t>
        <a:bodyPr/>
        <a:lstStyle/>
        <a:p>
          <a:endParaRPr lang="es-ES_tradnl"/>
        </a:p>
      </dgm:t>
    </dgm:pt>
    <dgm:pt modelId="{4356F954-371B-BA49-B505-A33AB49A044E}" type="sibTrans" cxnId="{F514F866-960D-BE4E-A88D-057DF834AA5E}">
      <dgm:prSet/>
      <dgm:spPr/>
      <dgm:t>
        <a:bodyPr/>
        <a:lstStyle/>
        <a:p>
          <a:endParaRPr lang="es-ES_tradnl"/>
        </a:p>
      </dgm:t>
    </dgm:pt>
    <dgm:pt modelId="{B231444B-26BA-4C4E-87F2-D9A05B1AE2FC}">
      <dgm:prSet phldrT="[Texto]" phldr="1"/>
      <dgm:spPr/>
      <dgm:t>
        <a:bodyPr/>
        <a:lstStyle/>
        <a:p>
          <a:endParaRPr lang="es-ES_tradnl" dirty="0"/>
        </a:p>
      </dgm:t>
    </dgm:pt>
    <dgm:pt modelId="{56DFA947-BD15-1447-9258-D974F26E4126}" type="parTrans" cxnId="{5F983875-9A4A-2F49-94E5-BFC915676A4B}">
      <dgm:prSet/>
      <dgm:spPr/>
      <dgm:t>
        <a:bodyPr/>
        <a:lstStyle/>
        <a:p>
          <a:endParaRPr lang="es-ES_tradnl"/>
        </a:p>
      </dgm:t>
    </dgm:pt>
    <dgm:pt modelId="{6CC4FA4F-8018-C64D-B0B3-168CE34C9542}" type="sibTrans" cxnId="{5F983875-9A4A-2F49-94E5-BFC915676A4B}">
      <dgm:prSet/>
      <dgm:spPr/>
      <dgm:t>
        <a:bodyPr/>
        <a:lstStyle/>
        <a:p>
          <a:endParaRPr lang="es-ES_tradnl"/>
        </a:p>
      </dgm:t>
    </dgm:pt>
    <dgm:pt modelId="{4659DFA8-21F9-1F49-9FC8-90FB7A7F9A8D}" type="pres">
      <dgm:prSet presAssocID="{4F59CDE3-BD22-904E-8A3C-BCBFAD6AB4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F7A4C3A-9C95-3F41-ADFD-D81212DD0997}" type="pres">
      <dgm:prSet presAssocID="{04D18566-3303-F04E-A5CE-83A27D156026}" presName="parentText" presStyleLbl="node1" presStyleIdx="0" presStyleCnt="2" custScaleY="98508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3590566-5A98-B647-8DD2-F5ED0FD622DE}" type="pres">
      <dgm:prSet presAssocID="{04D18566-3303-F04E-A5CE-83A27D15602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DF86870-B86A-084B-B571-D3C29F0E1922}" type="pres">
      <dgm:prSet presAssocID="{90BA84FE-61EA-2646-82F9-FCBFC928D328}" presName="parentText" presStyleLbl="node1" presStyleIdx="1" presStyleCnt="2" custScaleY="6413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891CE7B-6538-4943-8633-B42174A81EBC}" type="pres">
      <dgm:prSet presAssocID="{90BA84FE-61EA-2646-82F9-FCBFC928D32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D5524BC-CEA9-E042-8827-7563DE744B86}" srcId="{04D18566-3303-F04E-A5CE-83A27D156026}" destId="{D47F53F1-1DDF-6E49-9286-3415DF722A93}" srcOrd="0" destOrd="0" parTransId="{61FD713B-1F37-3B41-85FB-8A41E8674A53}" sibTransId="{EFD20EC0-B82F-FB42-8177-7C36C0A0EB22}"/>
    <dgm:cxn modelId="{F13A6256-ACC6-0749-98B0-410790AA5D92}" type="presOf" srcId="{D47F53F1-1DDF-6E49-9286-3415DF722A93}" destId="{53590566-5A98-B647-8DD2-F5ED0FD622DE}" srcOrd="0" destOrd="0" presId="urn:microsoft.com/office/officeart/2005/8/layout/vList2"/>
    <dgm:cxn modelId="{F514F866-960D-BE4E-A88D-057DF834AA5E}" srcId="{4F59CDE3-BD22-904E-8A3C-BCBFAD6AB453}" destId="{90BA84FE-61EA-2646-82F9-FCBFC928D328}" srcOrd="1" destOrd="0" parTransId="{00A211EF-55D6-B649-8E13-1569B7C1201D}" sibTransId="{4356F954-371B-BA49-B505-A33AB49A044E}"/>
    <dgm:cxn modelId="{6374E839-321A-734A-9AED-3604DF1B8662}" type="presOf" srcId="{90BA84FE-61EA-2646-82F9-FCBFC928D328}" destId="{6DF86870-B86A-084B-B571-D3C29F0E1922}" srcOrd="0" destOrd="0" presId="urn:microsoft.com/office/officeart/2005/8/layout/vList2"/>
    <dgm:cxn modelId="{5F983875-9A4A-2F49-94E5-BFC915676A4B}" srcId="{90BA84FE-61EA-2646-82F9-FCBFC928D328}" destId="{B231444B-26BA-4C4E-87F2-D9A05B1AE2FC}" srcOrd="0" destOrd="0" parTransId="{56DFA947-BD15-1447-9258-D974F26E4126}" sibTransId="{6CC4FA4F-8018-C64D-B0B3-168CE34C9542}"/>
    <dgm:cxn modelId="{D2A1A61D-743A-8643-A959-7B34028F333A}" srcId="{4F59CDE3-BD22-904E-8A3C-BCBFAD6AB453}" destId="{04D18566-3303-F04E-A5CE-83A27D156026}" srcOrd="0" destOrd="0" parTransId="{4A3B6263-63C4-2F46-B7E9-05F756D53E3D}" sibTransId="{8DA2B4AE-3799-074E-A269-F54D76DD37E4}"/>
    <dgm:cxn modelId="{E78AF289-D63B-C840-A3BF-347B864D537E}" type="presOf" srcId="{04D18566-3303-F04E-A5CE-83A27D156026}" destId="{0F7A4C3A-9C95-3F41-ADFD-D81212DD0997}" srcOrd="0" destOrd="0" presId="urn:microsoft.com/office/officeart/2005/8/layout/vList2"/>
    <dgm:cxn modelId="{296DC717-C055-7D40-86CB-47308751272E}" type="presOf" srcId="{4F59CDE3-BD22-904E-8A3C-BCBFAD6AB453}" destId="{4659DFA8-21F9-1F49-9FC8-90FB7A7F9A8D}" srcOrd="0" destOrd="0" presId="urn:microsoft.com/office/officeart/2005/8/layout/vList2"/>
    <dgm:cxn modelId="{82DFE9AF-CD23-1E47-8249-FDC69081E14E}" type="presOf" srcId="{B231444B-26BA-4C4E-87F2-D9A05B1AE2FC}" destId="{7891CE7B-6538-4943-8633-B42174A81EBC}" srcOrd="0" destOrd="0" presId="urn:microsoft.com/office/officeart/2005/8/layout/vList2"/>
    <dgm:cxn modelId="{D9814FF8-81E8-6E4E-B42B-79A655A09095}" type="presParOf" srcId="{4659DFA8-21F9-1F49-9FC8-90FB7A7F9A8D}" destId="{0F7A4C3A-9C95-3F41-ADFD-D81212DD0997}" srcOrd="0" destOrd="0" presId="urn:microsoft.com/office/officeart/2005/8/layout/vList2"/>
    <dgm:cxn modelId="{B6113A98-DB16-6942-8A50-7E1BBFB4DC93}" type="presParOf" srcId="{4659DFA8-21F9-1F49-9FC8-90FB7A7F9A8D}" destId="{53590566-5A98-B647-8DD2-F5ED0FD622DE}" srcOrd="1" destOrd="0" presId="urn:microsoft.com/office/officeart/2005/8/layout/vList2"/>
    <dgm:cxn modelId="{747049ED-3F93-ED4C-91BB-F44AC29262A0}" type="presParOf" srcId="{4659DFA8-21F9-1F49-9FC8-90FB7A7F9A8D}" destId="{6DF86870-B86A-084B-B571-D3C29F0E1922}" srcOrd="2" destOrd="0" presId="urn:microsoft.com/office/officeart/2005/8/layout/vList2"/>
    <dgm:cxn modelId="{C841664D-4E86-7848-9D22-B96B65CB5A3E}" type="presParOf" srcId="{4659DFA8-21F9-1F49-9FC8-90FB7A7F9A8D}" destId="{7891CE7B-6538-4943-8633-B42174A81EB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59CDE3-BD22-904E-8A3C-BCBFAD6AB45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4D18566-3303-F04E-A5CE-83A27D156026}">
      <dgm:prSet phldrT="[Texto]"/>
      <dgm:spPr/>
      <dgm:t>
        <a:bodyPr/>
        <a:lstStyle/>
        <a:p>
          <a:r>
            <a:rPr lang="es-ES_tradnl" dirty="0" err="1" smtClean="0"/>
            <a:t>Cosmic</a:t>
          </a:r>
          <a:r>
            <a:rPr lang="es-ES_tradnl" dirty="0" smtClean="0"/>
            <a:t> </a:t>
          </a:r>
          <a:r>
            <a:rPr lang="es-ES_tradnl" dirty="0" err="1" smtClean="0"/>
            <a:t>rays</a:t>
          </a:r>
          <a:r>
            <a:rPr lang="es-ES_tradnl" dirty="0" smtClean="0"/>
            <a:t>: </a:t>
          </a:r>
          <a:r>
            <a:rPr lang="es-ES_tradnl" dirty="0" err="1" smtClean="0"/>
            <a:t>from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galaxy</a:t>
          </a:r>
          <a:r>
            <a:rPr lang="es-ES_tradnl" dirty="0" smtClean="0"/>
            <a:t> </a:t>
          </a:r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largest</a:t>
          </a:r>
          <a:r>
            <a:rPr lang="es-ES_tradnl" dirty="0" smtClean="0"/>
            <a:t> </a:t>
          </a:r>
          <a:r>
            <a:rPr lang="es-ES_tradnl" dirty="0" err="1" smtClean="0"/>
            <a:t>scales</a:t>
          </a:r>
          <a:endParaRPr lang="es-ES_tradnl" dirty="0"/>
        </a:p>
      </dgm:t>
    </dgm:pt>
    <dgm:pt modelId="{4A3B6263-63C4-2F46-B7E9-05F756D53E3D}" type="parTrans" cxnId="{D2A1A61D-743A-8643-A959-7B34028F333A}">
      <dgm:prSet/>
      <dgm:spPr/>
      <dgm:t>
        <a:bodyPr/>
        <a:lstStyle/>
        <a:p>
          <a:endParaRPr lang="es-ES_tradnl"/>
        </a:p>
      </dgm:t>
    </dgm:pt>
    <dgm:pt modelId="{8DA2B4AE-3799-074E-A269-F54D76DD37E4}" type="sibTrans" cxnId="{D2A1A61D-743A-8643-A959-7B34028F333A}">
      <dgm:prSet/>
      <dgm:spPr/>
      <dgm:t>
        <a:bodyPr/>
        <a:lstStyle/>
        <a:p>
          <a:endParaRPr lang="es-ES_tradnl"/>
        </a:p>
      </dgm:t>
    </dgm:pt>
    <dgm:pt modelId="{4659DFA8-21F9-1F49-9FC8-90FB7A7F9A8D}" type="pres">
      <dgm:prSet presAssocID="{4F59CDE3-BD22-904E-8A3C-BCBFAD6AB4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F7A4C3A-9C95-3F41-ADFD-D81212DD0997}" type="pres">
      <dgm:prSet presAssocID="{04D18566-3303-F04E-A5CE-83A27D156026}" presName="parentText" presStyleLbl="node1" presStyleIdx="0" presStyleCnt="1" custScaleY="98508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2A1A61D-743A-8643-A959-7B34028F333A}" srcId="{4F59CDE3-BD22-904E-8A3C-BCBFAD6AB453}" destId="{04D18566-3303-F04E-A5CE-83A27D156026}" srcOrd="0" destOrd="0" parTransId="{4A3B6263-63C4-2F46-B7E9-05F756D53E3D}" sibTransId="{8DA2B4AE-3799-074E-A269-F54D76DD37E4}"/>
    <dgm:cxn modelId="{9E6B9A59-061B-DF4A-A423-98EE13304B88}" type="presOf" srcId="{4F59CDE3-BD22-904E-8A3C-BCBFAD6AB453}" destId="{4659DFA8-21F9-1F49-9FC8-90FB7A7F9A8D}" srcOrd="0" destOrd="0" presId="urn:microsoft.com/office/officeart/2005/8/layout/vList2"/>
    <dgm:cxn modelId="{87A2277E-F9D3-1F45-A3D6-A831EE4EA95B}" type="presOf" srcId="{04D18566-3303-F04E-A5CE-83A27D156026}" destId="{0F7A4C3A-9C95-3F41-ADFD-D81212DD0997}" srcOrd="0" destOrd="0" presId="urn:microsoft.com/office/officeart/2005/8/layout/vList2"/>
    <dgm:cxn modelId="{C112434D-142A-E749-9BD4-7E22A53EFEF1}" type="presParOf" srcId="{4659DFA8-21F9-1F49-9FC8-90FB7A7F9A8D}" destId="{0F7A4C3A-9C95-3F41-ADFD-D81212DD09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59CDE3-BD22-904E-8A3C-BCBFAD6AB45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0BA84FE-61EA-2646-82F9-FCBFC928D328}">
      <dgm:prSet phldrT="[Texto]"/>
      <dgm:spPr/>
      <dgm:t>
        <a:bodyPr/>
        <a:lstStyle/>
        <a:p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unexpected</a:t>
          </a:r>
          <a:endParaRPr lang="es-ES_tradnl" dirty="0"/>
        </a:p>
      </dgm:t>
    </dgm:pt>
    <dgm:pt modelId="{00A211EF-55D6-B649-8E13-1569B7C1201D}" type="parTrans" cxnId="{F514F866-960D-BE4E-A88D-057DF834AA5E}">
      <dgm:prSet/>
      <dgm:spPr/>
      <dgm:t>
        <a:bodyPr/>
        <a:lstStyle/>
        <a:p>
          <a:endParaRPr lang="es-ES_tradnl"/>
        </a:p>
      </dgm:t>
    </dgm:pt>
    <dgm:pt modelId="{4356F954-371B-BA49-B505-A33AB49A044E}" type="sibTrans" cxnId="{F514F866-960D-BE4E-A88D-057DF834AA5E}">
      <dgm:prSet/>
      <dgm:spPr/>
      <dgm:t>
        <a:bodyPr/>
        <a:lstStyle/>
        <a:p>
          <a:endParaRPr lang="es-ES_tradnl"/>
        </a:p>
      </dgm:t>
    </dgm:pt>
    <dgm:pt modelId="{B231444B-26BA-4C4E-87F2-D9A05B1AE2FC}">
      <dgm:prSet phldrT="[Texto]" phldr="1"/>
      <dgm:spPr/>
      <dgm:t>
        <a:bodyPr/>
        <a:lstStyle/>
        <a:p>
          <a:endParaRPr lang="es-ES_tradnl" dirty="0"/>
        </a:p>
      </dgm:t>
    </dgm:pt>
    <dgm:pt modelId="{56DFA947-BD15-1447-9258-D974F26E4126}" type="parTrans" cxnId="{5F983875-9A4A-2F49-94E5-BFC915676A4B}">
      <dgm:prSet/>
      <dgm:spPr/>
      <dgm:t>
        <a:bodyPr/>
        <a:lstStyle/>
        <a:p>
          <a:endParaRPr lang="es-ES_tradnl"/>
        </a:p>
      </dgm:t>
    </dgm:pt>
    <dgm:pt modelId="{6CC4FA4F-8018-C64D-B0B3-168CE34C9542}" type="sibTrans" cxnId="{5F983875-9A4A-2F49-94E5-BFC915676A4B}">
      <dgm:prSet/>
      <dgm:spPr/>
      <dgm:t>
        <a:bodyPr/>
        <a:lstStyle/>
        <a:p>
          <a:endParaRPr lang="es-ES_tradnl"/>
        </a:p>
      </dgm:t>
    </dgm:pt>
    <dgm:pt modelId="{4659DFA8-21F9-1F49-9FC8-90FB7A7F9A8D}" type="pres">
      <dgm:prSet presAssocID="{4F59CDE3-BD22-904E-8A3C-BCBFAD6AB4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DF86870-B86A-084B-B571-D3C29F0E1922}" type="pres">
      <dgm:prSet presAssocID="{90BA84FE-61EA-2646-82F9-FCBFC928D328}" presName="parentText" presStyleLbl="node1" presStyleIdx="0" presStyleCnt="1" custScaleY="6413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891CE7B-6538-4943-8633-B42174A81EBC}" type="pres">
      <dgm:prSet presAssocID="{90BA84FE-61EA-2646-82F9-FCBFC928D32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514F866-960D-BE4E-A88D-057DF834AA5E}" srcId="{4F59CDE3-BD22-904E-8A3C-BCBFAD6AB453}" destId="{90BA84FE-61EA-2646-82F9-FCBFC928D328}" srcOrd="0" destOrd="0" parTransId="{00A211EF-55D6-B649-8E13-1569B7C1201D}" sibTransId="{4356F954-371B-BA49-B505-A33AB49A044E}"/>
    <dgm:cxn modelId="{650C8E24-8D69-C349-A290-EC154C14BFC9}" type="presOf" srcId="{4F59CDE3-BD22-904E-8A3C-BCBFAD6AB453}" destId="{4659DFA8-21F9-1F49-9FC8-90FB7A7F9A8D}" srcOrd="0" destOrd="0" presId="urn:microsoft.com/office/officeart/2005/8/layout/vList2"/>
    <dgm:cxn modelId="{C06CAADE-6455-4A47-9E6A-296B3F21417C}" type="presOf" srcId="{B231444B-26BA-4C4E-87F2-D9A05B1AE2FC}" destId="{7891CE7B-6538-4943-8633-B42174A81EBC}" srcOrd="0" destOrd="0" presId="urn:microsoft.com/office/officeart/2005/8/layout/vList2"/>
    <dgm:cxn modelId="{40C67855-B6A5-1F45-981B-A51C76274691}" type="presOf" srcId="{90BA84FE-61EA-2646-82F9-FCBFC928D328}" destId="{6DF86870-B86A-084B-B571-D3C29F0E1922}" srcOrd="0" destOrd="0" presId="urn:microsoft.com/office/officeart/2005/8/layout/vList2"/>
    <dgm:cxn modelId="{5F983875-9A4A-2F49-94E5-BFC915676A4B}" srcId="{90BA84FE-61EA-2646-82F9-FCBFC928D328}" destId="{B231444B-26BA-4C4E-87F2-D9A05B1AE2FC}" srcOrd="0" destOrd="0" parTransId="{56DFA947-BD15-1447-9258-D974F26E4126}" sibTransId="{6CC4FA4F-8018-C64D-B0B3-168CE34C9542}"/>
    <dgm:cxn modelId="{29753CBD-89FF-294D-8B3F-0FE93DA0E1A3}" type="presParOf" srcId="{4659DFA8-21F9-1F49-9FC8-90FB7A7F9A8D}" destId="{6DF86870-B86A-084B-B571-D3C29F0E1922}" srcOrd="0" destOrd="0" presId="urn:microsoft.com/office/officeart/2005/8/layout/vList2"/>
    <dgm:cxn modelId="{CC815BA7-87E6-8E40-A279-5731BC9BAADF}" type="presParOf" srcId="{4659DFA8-21F9-1F49-9FC8-90FB7A7F9A8D}" destId="{7891CE7B-6538-4943-8633-B42174A81EB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7A4C3A-9C95-3F41-ADFD-D81212DD0997}">
      <dsp:nvSpPr>
        <dsp:cNvPr id="0" name=""/>
        <dsp:cNvSpPr/>
      </dsp:nvSpPr>
      <dsp:spPr>
        <a:xfrm>
          <a:off x="0" y="13058"/>
          <a:ext cx="7313613" cy="9536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dirty="0" err="1" smtClean="0">
              <a:latin typeface="Symbol" charset="2"/>
              <a:cs typeface="Symbol" charset="2"/>
            </a:rPr>
            <a:t>g</a:t>
          </a:r>
          <a:r>
            <a:rPr lang="es-ES_tradnl" sz="3900" kern="1200" dirty="0" smtClean="0"/>
            <a:t>-</a:t>
          </a:r>
          <a:r>
            <a:rPr lang="es-ES_tradnl" sz="3900" kern="1200" dirty="0" err="1" smtClean="0"/>
            <a:t>ray</a:t>
          </a:r>
          <a:r>
            <a:rPr lang="es-ES_tradnl" sz="3900" kern="1200" dirty="0" smtClean="0"/>
            <a:t> </a:t>
          </a:r>
          <a:r>
            <a:rPr lang="es-ES_tradnl" sz="3900" kern="1200" dirty="0" err="1" smtClean="0"/>
            <a:t>detectors</a:t>
          </a:r>
          <a:r>
            <a:rPr lang="es-ES_tradnl" sz="3900" kern="1200" dirty="0" smtClean="0"/>
            <a:t> in </a:t>
          </a:r>
          <a:r>
            <a:rPr lang="es-ES_tradnl" sz="3900" kern="1200" dirty="0" err="1" smtClean="0"/>
            <a:t>space</a:t>
          </a:r>
          <a:endParaRPr lang="es-ES_tradnl" sz="3900" kern="1200" dirty="0"/>
        </a:p>
      </dsp:txBody>
      <dsp:txXfrm>
        <a:off x="0" y="13058"/>
        <a:ext cx="7313613" cy="953668"/>
      </dsp:txXfrm>
    </dsp:sp>
    <dsp:sp modelId="{53590566-5A98-B647-8DD2-F5ED0FD622DE}">
      <dsp:nvSpPr>
        <dsp:cNvPr id="0" name=""/>
        <dsp:cNvSpPr/>
      </dsp:nvSpPr>
      <dsp:spPr>
        <a:xfrm>
          <a:off x="0" y="966726"/>
          <a:ext cx="731361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_tradnl" sz="3000" kern="1200"/>
        </a:p>
      </dsp:txBody>
      <dsp:txXfrm>
        <a:off x="0" y="966726"/>
        <a:ext cx="7313613" cy="778320"/>
      </dsp:txXfrm>
    </dsp:sp>
    <dsp:sp modelId="{6DF86870-B86A-084B-B571-D3C29F0E1922}">
      <dsp:nvSpPr>
        <dsp:cNvPr id="0" name=""/>
        <dsp:cNvSpPr/>
      </dsp:nvSpPr>
      <dsp:spPr>
        <a:xfrm>
          <a:off x="0" y="1745046"/>
          <a:ext cx="7313613" cy="1767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dirty="0" err="1" smtClean="0"/>
            <a:t>Ground</a:t>
          </a:r>
          <a:r>
            <a:rPr lang="es-ES_tradnl" sz="3900" kern="1200" dirty="0" smtClean="0"/>
            <a:t>-</a:t>
          </a:r>
          <a:r>
            <a:rPr lang="es-ES_tradnl" sz="3900" kern="1200" dirty="0" err="1" smtClean="0"/>
            <a:t>based</a:t>
          </a:r>
          <a:r>
            <a:rPr lang="es-ES_tradnl" sz="3900" kern="1200" dirty="0" smtClean="0"/>
            <a:t> </a:t>
          </a:r>
          <a:r>
            <a:rPr lang="es-ES_tradnl" sz="3900" kern="1200" dirty="0" err="1" smtClean="0"/>
            <a:t>Cherenkov</a:t>
          </a:r>
          <a:r>
            <a:rPr lang="es-ES_tradnl" sz="3900" kern="1200" dirty="0" smtClean="0"/>
            <a:t> </a:t>
          </a:r>
          <a:r>
            <a:rPr lang="es-ES_tradnl" sz="3900" kern="1200" dirty="0" err="1" smtClean="0"/>
            <a:t>telescopes</a:t>
          </a:r>
          <a:endParaRPr lang="es-ES_tradnl" sz="3900" kern="1200" dirty="0"/>
        </a:p>
      </dsp:txBody>
      <dsp:txXfrm>
        <a:off x="0" y="1745046"/>
        <a:ext cx="7313613" cy="1767286"/>
      </dsp:txXfrm>
    </dsp:sp>
    <dsp:sp modelId="{7891CE7B-6538-4943-8633-B42174A81EBC}">
      <dsp:nvSpPr>
        <dsp:cNvPr id="0" name=""/>
        <dsp:cNvSpPr/>
      </dsp:nvSpPr>
      <dsp:spPr>
        <a:xfrm>
          <a:off x="0" y="3512333"/>
          <a:ext cx="731361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_tradnl" sz="3000" kern="1200"/>
        </a:p>
      </dsp:txBody>
      <dsp:txXfrm>
        <a:off x="0" y="3512333"/>
        <a:ext cx="7313613" cy="778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7A4C3A-9C95-3F41-ADFD-D81212DD0997}">
      <dsp:nvSpPr>
        <dsp:cNvPr id="0" name=""/>
        <dsp:cNvSpPr/>
      </dsp:nvSpPr>
      <dsp:spPr>
        <a:xfrm>
          <a:off x="0" y="48730"/>
          <a:ext cx="7313613" cy="1685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300" kern="1200" dirty="0" err="1" smtClean="0"/>
            <a:t>Cosmic</a:t>
          </a:r>
          <a:r>
            <a:rPr lang="es-ES_tradnl" sz="4300" kern="1200" dirty="0" smtClean="0"/>
            <a:t> </a:t>
          </a:r>
          <a:r>
            <a:rPr lang="es-ES_tradnl" sz="4300" kern="1200" dirty="0" err="1" smtClean="0"/>
            <a:t>rays</a:t>
          </a:r>
          <a:r>
            <a:rPr lang="es-ES_tradnl" sz="4300" kern="1200" dirty="0" smtClean="0"/>
            <a:t>: </a:t>
          </a:r>
          <a:r>
            <a:rPr lang="es-ES_tradnl" sz="4300" kern="1200" dirty="0" err="1" smtClean="0"/>
            <a:t>from</a:t>
          </a:r>
          <a:r>
            <a:rPr lang="es-ES_tradnl" sz="4300" kern="1200" dirty="0" smtClean="0"/>
            <a:t> </a:t>
          </a:r>
          <a:r>
            <a:rPr lang="es-ES_tradnl" sz="4300" kern="1200" dirty="0" err="1" smtClean="0"/>
            <a:t>the</a:t>
          </a:r>
          <a:r>
            <a:rPr lang="es-ES_tradnl" sz="4300" kern="1200" dirty="0" smtClean="0"/>
            <a:t> </a:t>
          </a:r>
          <a:r>
            <a:rPr lang="es-ES_tradnl" sz="4300" kern="1200" dirty="0" err="1" smtClean="0"/>
            <a:t>galaxy</a:t>
          </a:r>
          <a:r>
            <a:rPr lang="es-ES_tradnl" sz="4300" kern="1200" dirty="0" smtClean="0"/>
            <a:t> </a:t>
          </a:r>
          <a:r>
            <a:rPr lang="es-ES_tradnl" sz="4300" kern="1200" dirty="0" err="1" smtClean="0"/>
            <a:t>to</a:t>
          </a:r>
          <a:r>
            <a:rPr lang="es-ES_tradnl" sz="4300" kern="1200" dirty="0" smtClean="0"/>
            <a:t> </a:t>
          </a:r>
          <a:r>
            <a:rPr lang="es-ES_tradnl" sz="4300" kern="1200" dirty="0" err="1" smtClean="0"/>
            <a:t>the</a:t>
          </a:r>
          <a:r>
            <a:rPr lang="es-ES_tradnl" sz="4300" kern="1200" dirty="0" smtClean="0"/>
            <a:t> </a:t>
          </a:r>
          <a:r>
            <a:rPr lang="es-ES_tradnl" sz="4300" kern="1200" dirty="0" err="1" smtClean="0"/>
            <a:t>largest</a:t>
          </a:r>
          <a:r>
            <a:rPr lang="es-ES_tradnl" sz="4300" kern="1200" dirty="0" smtClean="0"/>
            <a:t> </a:t>
          </a:r>
          <a:r>
            <a:rPr lang="es-ES_tradnl" sz="4300" kern="1200" dirty="0" err="1" smtClean="0"/>
            <a:t>scales</a:t>
          </a:r>
          <a:endParaRPr lang="es-ES_tradnl" sz="4300" kern="1200" dirty="0"/>
        </a:p>
      </dsp:txBody>
      <dsp:txXfrm>
        <a:off x="0" y="48730"/>
        <a:ext cx="7313613" cy="1685018"/>
      </dsp:txXfrm>
    </dsp:sp>
    <dsp:sp modelId="{53590566-5A98-B647-8DD2-F5ED0FD622DE}">
      <dsp:nvSpPr>
        <dsp:cNvPr id="0" name=""/>
        <dsp:cNvSpPr/>
      </dsp:nvSpPr>
      <dsp:spPr>
        <a:xfrm>
          <a:off x="0" y="1733749"/>
          <a:ext cx="7313613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_tradnl" sz="3400" kern="1200" dirty="0"/>
        </a:p>
      </dsp:txBody>
      <dsp:txXfrm>
        <a:off x="0" y="1733749"/>
        <a:ext cx="7313613" cy="712080"/>
      </dsp:txXfrm>
    </dsp:sp>
    <dsp:sp modelId="{6DF86870-B86A-084B-B571-D3C29F0E1922}">
      <dsp:nvSpPr>
        <dsp:cNvPr id="0" name=""/>
        <dsp:cNvSpPr/>
      </dsp:nvSpPr>
      <dsp:spPr>
        <a:xfrm>
          <a:off x="0" y="2445829"/>
          <a:ext cx="7313613" cy="10970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300" kern="1200" dirty="0" err="1" smtClean="0"/>
            <a:t>The</a:t>
          </a:r>
          <a:r>
            <a:rPr lang="es-ES_tradnl" sz="4300" kern="1200" dirty="0" smtClean="0"/>
            <a:t> </a:t>
          </a:r>
          <a:r>
            <a:rPr lang="es-ES_tradnl" sz="4300" kern="1200" dirty="0" err="1" smtClean="0"/>
            <a:t>unexpected</a:t>
          </a:r>
          <a:endParaRPr lang="es-ES_tradnl" sz="4300" kern="1200" dirty="0"/>
        </a:p>
      </dsp:txBody>
      <dsp:txXfrm>
        <a:off x="0" y="2445829"/>
        <a:ext cx="7313613" cy="1097071"/>
      </dsp:txXfrm>
    </dsp:sp>
    <dsp:sp modelId="{7891CE7B-6538-4943-8633-B42174A81EBC}">
      <dsp:nvSpPr>
        <dsp:cNvPr id="0" name=""/>
        <dsp:cNvSpPr/>
      </dsp:nvSpPr>
      <dsp:spPr>
        <a:xfrm>
          <a:off x="0" y="3542901"/>
          <a:ext cx="7313613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_tradnl" sz="3400" kern="1200" dirty="0"/>
        </a:p>
      </dsp:txBody>
      <dsp:txXfrm>
        <a:off x="0" y="3542901"/>
        <a:ext cx="7313613" cy="712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7A4C3A-9C95-3F41-ADFD-D81212DD0997}">
      <dsp:nvSpPr>
        <dsp:cNvPr id="0" name=""/>
        <dsp:cNvSpPr/>
      </dsp:nvSpPr>
      <dsp:spPr>
        <a:xfrm>
          <a:off x="0" y="189556"/>
          <a:ext cx="7313613" cy="18809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800" kern="1200" dirty="0" err="1" smtClean="0"/>
            <a:t>Cosmic</a:t>
          </a:r>
          <a:r>
            <a:rPr lang="es-ES_tradnl" sz="4800" kern="1200" dirty="0" smtClean="0"/>
            <a:t> </a:t>
          </a:r>
          <a:r>
            <a:rPr lang="es-ES_tradnl" sz="4800" kern="1200" dirty="0" err="1" smtClean="0"/>
            <a:t>rays</a:t>
          </a:r>
          <a:r>
            <a:rPr lang="es-ES_tradnl" sz="4800" kern="1200" dirty="0" smtClean="0"/>
            <a:t>: </a:t>
          </a:r>
          <a:r>
            <a:rPr lang="es-ES_tradnl" sz="4800" kern="1200" dirty="0" err="1" smtClean="0"/>
            <a:t>from</a:t>
          </a:r>
          <a:r>
            <a:rPr lang="es-ES_tradnl" sz="4800" kern="1200" dirty="0" smtClean="0"/>
            <a:t> </a:t>
          </a:r>
          <a:r>
            <a:rPr lang="es-ES_tradnl" sz="4800" kern="1200" dirty="0" err="1" smtClean="0"/>
            <a:t>the</a:t>
          </a:r>
          <a:r>
            <a:rPr lang="es-ES_tradnl" sz="4800" kern="1200" dirty="0" smtClean="0"/>
            <a:t> </a:t>
          </a:r>
          <a:r>
            <a:rPr lang="es-ES_tradnl" sz="4800" kern="1200" dirty="0" err="1" smtClean="0"/>
            <a:t>galaxy</a:t>
          </a:r>
          <a:r>
            <a:rPr lang="es-ES_tradnl" sz="4800" kern="1200" dirty="0" smtClean="0"/>
            <a:t> </a:t>
          </a:r>
          <a:r>
            <a:rPr lang="es-ES_tradnl" sz="4800" kern="1200" dirty="0" err="1" smtClean="0"/>
            <a:t>to</a:t>
          </a:r>
          <a:r>
            <a:rPr lang="es-ES_tradnl" sz="4800" kern="1200" dirty="0" smtClean="0"/>
            <a:t> </a:t>
          </a:r>
          <a:r>
            <a:rPr lang="es-ES_tradnl" sz="4800" kern="1200" dirty="0" err="1" smtClean="0"/>
            <a:t>the</a:t>
          </a:r>
          <a:r>
            <a:rPr lang="es-ES_tradnl" sz="4800" kern="1200" dirty="0" smtClean="0"/>
            <a:t> </a:t>
          </a:r>
          <a:r>
            <a:rPr lang="es-ES_tradnl" sz="4800" kern="1200" dirty="0" err="1" smtClean="0"/>
            <a:t>largest</a:t>
          </a:r>
          <a:r>
            <a:rPr lang="es-ES_tradnl" sz="4800" kern="1200" dirty="0" smtClean="0"/>
            <a:t> </a:t>
          </a:r>
          <a:r>
            <a:rPr lang="es-ES_tradnl" sz="4800" kern="1200" dirty="0" err="1" smtClean="0"/>
            <a:t>scales</a:t>
          </a:r>
          <a:endParaRPr lang="es-ES_tradnl" sz="4800" kern="1200" dirty="0"/>
        </a:p>
      </dsp:txBody>
      <dsp:txXfrm>
        <a:off x="0" y="189556"/>
        <a:ext cx="7313613" cy="18809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86870-B86A-084B-B571-D3C29F0E1922}">
      <dsp:nvSpPr>
        <dsp:cNvPr id="0" name=""/>
        <dsp:cNvSpPr/>
      </dsp:nvSpPr>
      <dsp:spPr>
        <a:xfrm>
          <a:off x="0" y="451659"/>
          <a:ext cx="7313613" cy="9845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100" kern="1200" dirty="0" err="1" smtClean="0"/>
            <a:t>The</a:t>
          </a:r>
          <a:r>
            <a:rPr lang="es-ES_tradnl" sz="4100" kern="1200" dirty="0" smtClean="0"/>
            <a:t> </a:t>
          </a:r>
          <a:r>
            <a:rPr lang="es-ES_tradnl" sz="4100" kern="1200" dirty="0" err="1" smtClean="0"/>
            <a:t>unexpected</a:t>
          </a:r>
          <a:endParaRPr lang="es-ES_tradnl" sz="4100" kern="1200" dirty="0"/>
        </a:p>
      </dsp:txBody>
      <dsp:txXfrm>
        <a:off x="0" y="451659"/>
        <a:ext cx="7313613" cy="984513"/>
      </dsp:txXfrm>
    </dsp:sp>
    <dsp:sp modelId="{7891CE7B-6538-4943-8633-B42174A81EBC}">
      <dsp:nvSpPr>
        <dsp:cNvPr id="0" name=""/>
        <dsp:cNvSpPr/>
      </dsp:nvSpPr>
      <dsp:spPr>
        <a:xfrm>
          <a:off x="0" y="1436173"/>
          <a:ext cx="7313613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_tradnl" sz="3200" kern="1200" dirty="0"/>
        </a:p>
      </dsp:txBody>
      <dsp:txXfrm>
        <a:off x="0" y="1436173"/>
        <a:ext cx="7313613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3FF0-E080-CE45-88DA-16B7BDB38BB9}" type="datetimeFigureOut">
              <a:rPr lang="es-ES_tradnl" smtClean="0"/>
              <a:pPr/>
              <a:t>27/5/12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57FF4-E920-AC4D-A898-C99B3576F2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FB952-632F-FB42-8000-F1AAB2CAE8A3}" type="datetimeFigureOut">
              <a:rPr lang="es-ES_tradnl" smtClean="0"/>
              <a:pPr/>
              <a:t>27/5/12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005BA-63BF-784C-94C9-A6044A1440B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7CF92-DF4F-9C40-AD5F-5F154DF2A123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1AC3D-3F35-D743-BBFE-4F4F129724DD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E9FC3CD4-5432-844C-885A-DC48E88889EC}" type="slidenum">
              <a:rPr lang="en-GB" sz="1200">
                <a:latin typeface="Times New Roman" pitchFamily="-1" charset="0"/>
              </a:rPr>
              <a:pPr algn="r" eaLnBrk="1" hangingPunct="1"/>
              <a:t>19</a:t>
            </a:fld>
            <a:endParaRPr lang="en-GB" sz="1200">
              <a:latin typeface="Times New Roman" pitchFamily="-1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21162" cy="3165475"/>
          </a:xfrm>
          <a:solidFill>
            <a:srgbClr val="FFFFFF"/>
          </a:solidFill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>
            <a:solidFill>
              <a:srgbClr val="000000"/>
            </a:solidFill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CB970-6D8E-A641-A865-5E023D98669D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49340-EDA8-F742-A97A-15C131491CF1}" type="slidenum">
              <a:rPr lang="es-ES_tradnl"/>
              <a:pPr/>
              <a:t>22</a:t>
            </a:fld>
            <a:endParaRPr lang="es-ES_tradnl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D06FD-E63F-154A-9771-9A5254B1D00D}" type="slidenum">
              <a:rPr lang="en-GB"/>
              <a:pPr/>
              <a:t>26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D06FD-E63F-154A-9771-9A5254B1D00D}" type="slidenum">
              <a:rPr lang="en-GB"/>
              <a:pPr/>
              <a:t>27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D06FD-E63F-154A-9771-9A5254B1D00D}" type="slidenum">
              <a:rPr lang="en-GB"/>
              <a:pPr/>
              <a:t>30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D06FD-E63F-154A-9771-9A5254B1D00D}" type="slidenum">
              <a:rPr lang="en-GB"/>
              <a:pPr/>
              <a:t>31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D06FD-E63F-154A-9771-9A5254B1D00D}" type="slidenum">
              <a:rPr lang="en-GB"/>
              <a:pPr/>
              <a:t>32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612BB-16AB-1C4E-9810-322765A84063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F0DA5-116E-9441-9625-889C8402B441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0EF82-3499-2143-A0AB-CC9E4879F865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031A9-54A3-E64E-9542-BB529C83FA2B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604E0-C3E6-5A4F-895C-C2C7CE2CE57A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F681F-24B3-7B48-9AC0-E0FD12DD7A3F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D06FD-E63F-154A-9771-9A5254B1D00D}" type="slidenum">
              <a:rPr lang="en-GB"/>
              <a:pPr/>
              <a:t>17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F7F86-A767-B140-9115-37F01DA15F21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CE14E7AE-9B85-C647-89B0-96F44064F959}" type="slidenum">
              <a:rPr lang="en-GB" sz="1200">
                <a:latin typeface="Times New Roman" pitchFamily="-1" charset="0"/>
              </a:rPr>
              <a:pPr algn="r" eaLnBrk="1" hangingPunct="1"/>
              <a:t>18</a:t>
            </a:fld>
            <a:endParaRPr lang="en-GB" sz="1200">
              <a:latin typeface="Times New Roman" pitchFamily="-1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90BA-A4A1-41C2-9DD3-1F9AED156E0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1C59-B8FB-4BC6-84FE-FD700C7CFC4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435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_tradnl" smtClean="0"/>
              <a:t>Winter meeting 2012</a:t>
            </a:r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_tradnl" smtClean="0"/>
              <a:t>J. Cortina, Gamma ray astronomy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8A258A-7FFF-144A-BF6C-6F359259A2A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/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inter_meeting_s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79" y="1973691"/>
            <a:ext cx="2593894" cy="443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8215" y="908304"/>
            <a:ext cx="5404104" cy="3282696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</a:t>
            </a:r>
            <a:r>
              <a:rPr lang="es-ES_tradnl" dirty="0" smtClean="0"/>
              <a:t> </a:t>
            </a:r>
            <a:r>
              <a:rPr lang="es-ES_tradnl" dirty="0" err="1" smtClean="0"/>
              <a:t>astrophysics</a:t>
            </a:r>
            <a:r>
              <a:rPr lang="es-ES_tradnl" dirty="0" smtClean="0"/>
              <a:t>: </a:t>
            </a:r>
            <a:r>
              <a:rPr lang="es-ES_tradnl" dirty="0" err="1" smtClean="0"/>
              <a:t>news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astronomical</a:t>
            </a:r>
            <a:r>
              <a:rPr lang="es-ES_tradnl" dirty="0" smtClean="0"/>
              <a:t> </a:t>
            </a:r>
            <a:r>
              <a:rPr lang="es-ES_tradnl" dirty="0" err="1" smtClean="0"/>
              <a:t>frontier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8075" y="4349969"/>
            <a:ext cx="4233725" cy="496798"/>
          </a:xfrm>
        </p:spPr>
        <p:txBody>
          <a:bodyPr/>
          <a:lstStyle/>
          <a:p>
            <a:r>
              <a:rPr lang="es-ES_tradnl" dirty="0" smtClean="0"/>
              <a:t>J. Cortina (IFAE Barcelona)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400" dirty="0">
                <a:latin typeface="Century Gothic" pitchFamily="-1" charset="0"/>
              </a:rPr>
              <a:t>Fermi/LAT</a:t>
            </a:r>
            <a:endParaRPr lang="es-ES_tradnl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600200"/>
            <a:ext cx="4191000" cy="4495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533400" indent="-533400">
              <a:buNone/>
            </a:pPr>
            <a:r>
              <a:rPr lang="es-ES_tradnl" sz="2000" b="1" dirty="0"/>
              <a:t>LAT </a:t>
            </a:r>
            <a:r>
              <a:rPr lang="es-ES_tradnl" sz="2000" b="1" dirty="0" err="1"/>
              <a:t>detects</a:t>
            </a:r>
            <a:r>
              <a:rPr lang="es-ES_tradnl" sz="2000" b="1" dirty="0"/>
              <a:t> </a:t>
            </a:r>
            <a:r>
              <a:rPr lang="es-ES_tradnl" sz="2000" b="1" dirty="0" err="1">
                <a:latin typeface="Symbol" pitchFamily="-1" charset="2"/>
                <a:sym typeface="Symbol" pitchFamily="-1" charset="2"/>
              </a:rPr>
              <a:t></a:t>
            </a:r>
            <a:r>
              <a:rPr lang="es-ES_tradnl" sz="2000" b="1" dirty="0"/>
              <a:t>-</a:t>
            </a:r>
            <a:r>
              <a:rPr lang="es-ES_tradnl" sz="2000" b="1" dirty="0" err="1"/>
              <a:t>rays</a:t>
            </a:r>
            <a:r>
              <a:rPr lang="es-ES_tradnl" sz="2000" b="1" dirty="0"/>
              <a:t> in </a:t>
            </a:r>
            <a:r>
              <a:rPr lang="es-ES_tradnl" sz="2000" b="1" dirty="0" err="1"/>
              <a:t>the</a:t>
            </a:r>
            <a:r>
              <a:rPr lang="es-ES_tradnl" sz="2000" b="1" dirty="0"/>
              <a:t> 30 </a:t>
            </a:r>
            <a:r>
              <a:rPr lang="es-ES_tradnl" sz="2000" b="1" dirty="0" err="1"/>
              <a:t>MeV</a:t>
            </a:r>
            <a:r>
              <a:rPr lang="es-ES_tradnl" sz="2000" b="1" dirty="0"/>
              <a:t> - 300 </a:t>
            </a:r>
            <a:r>
              <a:rPr lang="es-ES_tradnl" sz="2000" b="1" dirty="0" err="1"/>
              <a:t>GeV</a:t>
            </a:r>
            <a:r>
              <a:rPr lang="es-ES_tradnl" sz="2000" b="1" dirty="0"/>
              <a:t> </a:t>
            </a:r>
            <a:r>
              <a:rPr lang="es-ES_tradnl" sz="2000" b="1" dirty="0" err="1"/>
              <a:t>range</a:t>
            </a:r>
            <a:r>
              <a:rPr lang="es-ES_tradnl" sz="2000" b="1" dirty="0"/>
              <a:t>.</a:t>
            </a:r>
          </a:p>
          <a:p>
            <a:pPr marL="533400" indent="-533400">
              <a:buFont typeface="Arial" pitchFamily="-1" charset="0"/>
              <a:buAutoNum type="arabicPeriod"/>
            </a:pPr>
            <a:r>
              <a:rPr lang="es-ES_tradnl" sz="2000" b="1" dirty="0"/>
              <a:t>Tracker: </a:t>
            </a:r>
            <a:r>
              <a:rPr lang="es-ES_tradnl" sz="2000" b="1" dirty="0" err="1"/>
              <a:t>converts</a:t>
            </a:r>
            <a:r>
              <a:rPr lang="es-ES_tradnl" sz="2000" b="1" dirty="0"/>
              <a:t> </a:t>
            </a:r>
            <a:r>
              <a:rPr lang="es-ES_tradnl" sz="2000" b="1" dirty="0" err="1">
                <a:latin typeface="Symbol" pitchFamily="-1" charset="2"/>
                <a:sym typeface="Symbol" pitchFamily="-1" charset="2"/>
              </a:rPr>
              <a:t></a:t>
            </a:r>
            <a:r>
              <a:rPr lang="es-ES_tradnl" sz="2000" b="1" dirty="0"/>
              <a:t>-</a:t>
            </a:r>
            <a:r>
              <a:rPr lang="es-ES_tradnl" sz="2000" b="1" dirty="0" err="1"/>
              <a:t>ray</a:t>
            </a:r>
            <a:r>
              <a:rPr lang="es-ES_tradnl" sz="2000" b="1" dirty="0"/>
              <a:t> </a:t>
            </a:r>
            <a:r>
              <a:rPr lang="es-ES_tradnl" sz="2000" b="1" dirty="0" err="1"/>
              <a:t>into</a:t>
            </a:r>
            <a:r>
              <a:rPr lang="es-ES_tradnl" sz="2000" b="1" dirty="0"/>
              <a:t> e</a:t>
            </a:r>
            <a:r>
              <a:rPr lang="es-ES_tradnl" sz="2000" b="1" baseline="30000" dirty="0"/>
              <a:t>-</a:t>
            </a:r>
            <a:r>
              <a:rPr lang="es-ES_tradnl" sz="2000" b="1" dirty="0"/>
              <a:t>/e</a:t>
            </a:r>
            <a:r>
              <a:rPr lang="es-ES_tradnl" sz="2000" b="1" baseline="30000" dirty="0"/>
              <a:t>+</a:t>
            </a:r>
            <a:r>
              <a:rPr lang="es-ES_tradnl" sz="2000" b="1" dirty="0"/>
              <a:t> </a:t>
            </a:r>
            <a:r>
              <a:rPr lang="es-ES_tradnl" sz="2000" b="1" dirty="0" err="1"/>
              <a:t>and</a:t>
            </a:r>
            <a:r>
              <a:rPr lang="es-ES_tradnl" sz="2000" b="1" dirty="0"/>
              <a:t> </a:t>
            </a:r>
            <a:r>
              <a:rPr lang="es-ES_tradnl" sz="2000" b="1" dirty="0" err="1"/>
              <a:t>measures</a:t>
            </a:r>
            <a:r>
              <a:rPr lang="es-ES_tradnl" sz="2000" b="1" dirty="0"/>
              <a:t> </a:t>
            </a:r>
            <a:r>
              <a:rPr lang="es-ES_tradnl" sz="2000" b="1" dirty="0" err="1"/>
              <a:t>their</a:t>
            </a:r>
            <a:r>
              <a:rPr lang="es-ES_tradnl" sz="2000" b="1" dirty="0"/>
              <a:t> </a:t>
            </a:r>
            <a:r>
              <a:rPr lang="es-ES_tradnl" sz="2000" b="1" dirty="0" err="1"/>
              <a:t>trajectories</a:t>
            </a:r>
            <a:r>
              <a:rPr lang="es-ES_tradnl" sz="2000" b="1" dirty="0"/>
              <a:t> </a:t>
            </a:r>
            <a:r>
              <a:rPr lang="es-ES_tradnl" sz="2000" b="1" dirty="0" err="1"/>
              <a:t>to</a:t>
            </a:r>
            <a:r>
              <a:rPr lang="es-ES_tradnl" sz="2000" b="1" dirty="0"/>
              <a:t> determine </a:t>
            </a:r>
            <a:r>
              <a:rPr lang="es-ES_tradnl" sz="2000" b="1" dirty="0" err="1"/>
              <a:t>the</a:t>
            </a:r>
            <a:r>
              <a:rPr lang="es-ES_tradnl" sz="2000" b="1" dirty="0"/>
              <a:t> </a:t>
            </a:r>
            <a:r>
              <a:rPr lang="es-ES_tradnl" sz="2000" b="1" dirty="0" err="1">
                <a:latin typeface="Symbol" pitchFamily="-1" charset="2"/>
                <a:sym typeface="Symbol" pitchFamily="-1" charset="2"/>
              </a:rPr>
              <a:t></a:t>
            </a:r>
            <a:r>
              <a:rPr lang="es-ES_tradnl" sz="2000" b="1" dirty="0"/>
              <a:t>-</a:t>
            </a:r>
            <a:r>
              <a:rPr lang="es-ES_tradnl" sz="2000" b="1" dirty="0" err="1"/>
              <a:t>ray</a:t>
            </a:r>
            <a:r>
              <a:rPr lang="es-ES_tradnl" sz="2000" b="1" dirty="0"/>
              <a:t> </a:t>
            </a:r>
            <a:r>
              <a:rPr lang="es-ES_tradnl" sz="2000" b="1" dirty="0" err="1"/>
              <a:t>incident</a:t>
            </a:r>
            <a:r>
              <a:rPr lang="es-ES_tradnl" sz="2000" b="1" dirty="0"/>
              <a:t> </a:t>
            </a:r>
            <a:r>
              <a:rPr lang="es-ES_tradnl" sz="2000" b="1" dirty="0" err="1"/>
              <a:t>direction</a:t>
            </a:r>
            <a:r>
              <a:rPr lang="es-ES_tradnl" sz="2000" b="1" dirty="0"/>
              <a:t>.</a:t>
            </a:r>
          </a:p>
          <a:p>
            <a:pPr marL="533400" indent="-533400">
              <a:buFont typeface="Arial" pitchFamily="-1" charset="0"/>
              <a:buAutoNum type="arabicPeriod"/>
            </a:pPr>
            <a:r>
              <a:rPr lang="es-ES_tradnl" sz="2000" b="1" dirty="0" err="1"/>
              <a:t>Calorimeter</a:t>
            </a:r>
            <a:r>
              <a:rPr lang="es-ES_tradnl" sz="2000" b="1" dirty="0"/>
              <a:t>: </a:t>
            </a:r>
            <a:r>
              <a:rPr lang="es-ES_tradnl" sz="2000" b="1" dirty="0" err="1"/>
              <a:t>measures</a:t>
            </a:r>
            <a:r>
              <a:rPr lang="es-ES_tradnl" sz="2000" b="1" dirty="0"/>
              <a:t> </a:t>
            </a:r>
            <a:r>
              <a:rPr lang="es-ES_tradnl" sz="2000" b="1" dirty="0" err="1"/>
              <a:t>energy</a:t>
            </a:r>
            <a:r>
              <a:rPr lang="es-ES_tradnl" sz="2000" b="1" dirty="0"/>
              <a:t> </a:t>
            </a:r>
            <a:r>
              <a:rPr lang="es-ES_tradnl" sz="2000" b="1" dirty="0" err="1"/>
              <a:t>of</a:t>
            </a:r>
            <a:r>
              <a:rPr lang="es-ES_tradnl" sz="2000" b="1" dirty="0"/>
              <a:t> </a:t>
            </a:r>
            <a:r>
              <a:rPr lang="es-ES_tradnl" sz="2000" b="1" dirty="0" err="1"/>
              <a:t>electron</a:t>
            </a:r>
            <a:r>
              <a:rPr lang="es-ES_tradnl" sz="2000" b="1" dirty="0"/>
              <a:t> &amp; </a:t>
            </a:r>
            <a:r>
              <a:rPr lang="es-ES_tradnl" sz="2000" b="1" dirty="0" err="1"/>
              <a:t>positron</a:t>
            </a:r>
            <a:r>
              <a:rPr lang="es-ES_tradnl" sz="2000" b="1" dirty="0"/>
              <a:t>.</a:t>
            </a:r>
          </a:p>
          <a:p>
            <a:pPr marL="533400" indent="-533400">
              <a:buFont typeface="Arial" pitchFamily="-1" charset="0"/>
              <a:buAutoNum type="arabicPeriod"/>
            </a:pPr>
            <a:r>
              <a:rPr lang="es-ES_tradnl" sz="2000" b="1" dirty="0"/>
              <a:t>Veto: external </a:t>
            </a:r>
            <a:r>
              <a:rPr lang="es-ES_tradnl" sz="2000" b="1" dirty="0" err="1"/>
              <a:t>shield</a:t>
            </a:r>
            <a:r>
              <a:rPr lang="es-ES_tradnl" sz="2000" b="1" dirty="0"/>
              <a:t> </a:t>
            </a:r>
            <a:r>
              <a:rPr lang="es-ES_tradnl" sz="2000" b="1" dirty="0" err="1"/>
              <a:t>to</a:t>
            </a:r>
            <a:r>
              <a:rPr lang="es-ES_tradnl" sz="2000" b="1" dirty="0"/>
              <a:t> </a:t>
            </a:r>
            <a:r>
              <a:rPr lang="es-ES_tradnl" sz="2000" b="1" dirty="0" err="1"/>
              <a:t>eliminate</a:t>
            </a:r>
            <a:r>
              <a:rPr lang="es-ES_tradnl" sz="2000" b="1" dirty="0"/>
              <a:t> </a:t>
            </a:r>
            <a:r>
              <a:rPr lang="es-ES_tradnl" sz="2000" b="1" dirty="0" err="1"/>
              <a:t>charged</a:t>
            </a:r>
            <a:r>
              <a:rPr lang="es-ES_tradnl" sz="2000" b="1" dirty="0"/>
              <a:t> </a:t>
            </a:r>
            <a:r>
              <a:rPr lang="es-ES_tradnl" sz="2000" b="1" dirty="0" err="1"/>
              <a:t>particle</a:t>
            </a:r>
            <a:r>
              <a:rPr lang="es-ES_tradnl" sz="2000" b="1" dirty="0"/>
              <a:t> background.</a:t>
            </a:r>
          </a:p>
          <a:p>
            <a:pPr marL="533400" indent="-533400"/>
            <a:endParaRPr lang="es-ES_tradnl" sz="2800" dirty="0"/>
          </a:p>
        </p:txBody>
      </p:sp>
      <p:pic>
        <p:nvPicPr>
          <p:cNvPr id="34820" name="Picture 4" descr="general_sch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40011"/>
            <a:ext cx="389572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ector recto de flecha 9"/>
          <p:cNvCxnSpPr/>
          <p:nvPr/>
        </p:nvCxnSpPr>
        <p:spPr>
          <a:xfrm rot="10800000" flipV="1">
            <a:off x="2493553" y="3180691"/>
            <a:ext cx="2528510" cy="23301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rot="10800000" flipV="1">
            <a:off x="2493553" y="4370020"/>
            <a:ext cx="2382922" cy="73306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400">
                <a:latin typeface="Century Gothic" pitchFamily="-1" charset="0"/>
              </a:rPr>
              <a:t>Fermi/LAT tracker</a:t>
            </a:r>
            <a:endParaRPr lang="es-ES_trad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524000"/>
            <a:ext cx="4114800" cy="4648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s-ES_tradnl" sz="2400" dirty="0" err="1"/>
              <a:t>High</a:t>
            </a:r>
            <a:r>
              <a:rPr lang="es-ES_tradnl" sz="2400" dirty="0"/>
              <a:t> Z </a:t>
            </a:r>
            <a:r>
              <a:rPr lang="es-ES_tradnl" sz="2400" dirty="0" err="1"/>
              <a:t>tungsten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layers</a:t>
            </a:r>
            <a:r>
              <a:rPr lang="es-ES_tradnl" sz="2400" dirty="0" smtClean="0"/>
              <a:t> </a:t>
            </a:r>
            <a:r>
              <a:rPr lang="es-ES_tradnl" sz="2400" dirty="0" err="1"/>
              <a:t>to</a:t>
            </a:r>
            <a:r>
              <a:rPr lang="es-ES_tradnl" sz="2400" dirty="0"/>
              <a:t> </a:t>
            </a:r>
            <a:r>
              <a:rPr lang="es-ES_tradnl" sz="2400" dirty="0" err="1"/>
              <a:t>convert</a:t>
            </a:r>
            <a:r>
              <a:rPr lang="es-ES_tradnl" sz="2400" dirty="0"/>
              <a:t> </a:t>
            </a:r>
            <a:r>
              <a:rPr lang="es-ES_tradnl" sz="2400" dirty="0" err="1">
                <a:latin typeface="Symbol" pitchFamily="-1" charset="2"/>
                <a:sym typeface="Symbol" pitchFamily="-1" charset="2"/>
              </a:rPr>
              <a:t></a:t>
            </a:r>
            <a:r>
              <a:rPr lang="es-ES_tradnl" sz="2400" dirty="0"/>
              <a:t>-</a:t>
            </a:r>
            <a:r>
              <a:rPr lang="es-ES_tradnl" sz="2400" dirty="0" err="1" smtClean="0"/>
              <a:t>ray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into</a:t>
            </a:r>
            <a:r>
              <a:rPr lang="es-ES_tradnl" sz="2400" dirty="0" smtClean="0"/>
              <a:t> e</a:t>
            </a:r>
            <a:r>
              <a:rPr lang="es-ES_tradnl" sz="2400" baseline="30000" dirty="0" smtClean="0"/>
              <a:t>+</a:t>
            </a:r>
            <a:r>
              <a:rPr lang="es-ES_tradnl" sz="2400" dirty="0" smtClean="0"/>
              <a:t>e</a:t>
            </a:r>
            <a:r>
              <a:rPr lang="es-ES_tradnl" sz="2400" baseline="30000" dirty="0" smtClean="0"/>
              <a:t>-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pair</a:t>
            </a:r>
            <a:r>
              <a:rPr lang="es-ES_tradnl" sz="2400" dirty="0" smtClean="0"/>
              <a:t>.</a:t>
            </a:r>
            <a:endParaRPr lang="es-ES_tradnl" dirty="0"/>
          </a:p>
          <a:p>
            <a:pPr>
              <a:lnSpc>
                <a:spcPct val="90000"/>
              </a:lnSpc>
            </a:pPr>
            <a:r>
              <a:rPr lang="es-ES_tradnl" sz="2400" dirty="0" err="1"/>
              <a:t>Four</a:t>
            </a:r>
            <a:r>
              <a:rPr lang="es-ES_tradnl" sz="2400" dirty="0"/>
              <a:t>-by-</a:t>
            </a:r>
            <a:r>
              <a:rPr lang="es-ES_tradnl" sz="2400" dirty="0" err="1"/>
              <a:t>four</a:t>
            </a:r>
            <a:r>
              <a:rPr lang="es-ES_tradnl" sz="2400" dirty="0"/>
              <a:t> array </a:t>
            </a:r>
            <a:r>
              <a:rPr lang="es-ES_tradnl" sz="2400" dirty="0" err="1"/>
              <a:t>of</a:t>
            </a:r>
            <a:r>
              <a:rPr lang="es-ES_tradnl" sz="2400" dirty="0"/>
              <a:t> </a:t>
            </a:r>
            <a:r>
              <a:rPr lang="es-ES_tradnl" sz="2400" dirty="0" err="1"/>
              <a:t>tower</a:t>
            </a:r>
            <a:r>
              <a:rPr lang="es-ES_tradnl" sz="2400" dirty="0"/>
              <a:t> modules.</a:t>
            </a:r>
          </a:p>
          <a:p>
            <a:pPr>
              <a:lnSpc>
                <a:spcPct val="90000"/>
              </a:lnSpc>
            </a:pPr>
            <a:r>
              <a:rPr lang="es-ES_tradnl" sz="2400" dirty="0"/>
              <a:t>In </a:t>
            </a:r>
            <a:r>
              <a:rPr lang="es-ES_tradnl" sz="2400" dirty="0" err="1"/>
              <a:t>each</a:t>
            </a:r>
            <a:r>
              <a:rPr lang="es-ES_tradnl" sz="2400" dirty="0"/>
              <a:t> module, </a:t>
            </a:r>
            <a:r>
              <a:rPr lang="es-ES_tradnl" sz="2400" dirty="0" err="1"/>
              <a:t>there</a:t>
            </a:r>
            <a:r>
              <a:rPr lang="es-ES_tradnl" sz="2400" dirty="0"/>
              <a:t> are 19 </a:t>
            </a:r>
            <a:r>
              <a:rPr lang="es-ES_tradnl" sz="2400" dirty="0" err="1"/>
              <a:t>pairs</a:t>
            </a:r>
            <a:r>
              <a:rPr lang="es-ES_tradnl" sz="2400" dirty="0"/>
              <a:t> </a:t>
            </a:r>
            <a:r>
              <a:rPr lang="es-ES_tradnl" sz="2400" dirty="0" err="1"/>
              <a:t>of</a:t>
            </a:r>
            <a:r>
              <a:rPr lang="es-ES_tradnl" sz="2400" dirty="0"/>
              <a:t> planes </a:t>
            </a:r>
            <a:r>
              <a:rPr lang="es-ES_tradnl" sz="2400" dirty="0" err="1"/>
              <a:t>of</a:t>
            </a:r>
            <a:r>
              <a:rPr lang="es-ES_tradnl" sz="2400" dirty="0"/>
              <a:t> Si - in </a:t>
            </a:r>
            <a:r>
              <a:rPr lang="es-ES_tradnl" sz="2400" dirty="0" err="1"/>
              <a:t>each</a:t>
            </a:r>
            <a:r>
              <a:rPr lang="es-ES_tradnl" sz="2400" dirty="0"/>
              <a:t> </a:t>
            </a:r>
            <a:r>
              <a:rPr lang="es-ES_tradnl" sz="2400" dirty="0" err="1"/>
              <a:t>pair</a:t>
            </a:r>
            <a:r>
              <a:rPr lang="es-ES_tradnl" sz="2400" dirty="0"/>
              <a:t>, </a:t>
            </a:r>
            <a:r>
              <a:rPr lang="es-ES_tradnl" sz="2400" dirty="0" err="1"/>
              <a:t>one</a:t>
            </a:r>
            <a:r>
              <a:rPr lang="es-ES_tradnl" sz="2400" dirty="0"/>
              <a:t> </a:t>
            </a:r>
            <a:r>
              <a:rPr lang="es-ES_tradnl" sz="2400" dirty="0" err="1"/>
              <a:t>plane</a:t>
            </a:r>
            <a:r>
              <a:rPr lang="es-ES_tradnl" sz="2400" dirty="0"/>
              <a:t> has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strips</a:t>
            </a:r>
            <a:r>
              <a:rPr lang="es-ES_tradnl" sz="2400" dirty="0"/>
              <a:t> </a:t>
            </a:r>
            <a:r>
              <a:rPr lang="es-ES_tradnl" sz="2400" dirty="0" err="1"/>
              <a:t>oriented</a:t>
            </a:r>
            <a:r>
              <a:rPr lang="es-ES_tradnl" sz="2400" dirty="0"/>
              <a:t> in </a:t>
            </a:r>
            <a:r>
              <a:rPr lang="es-ES_tradnl" sz="2400" dirty="0" err="1"/>
              <a:t>the</a:t>
            </a:r>
            <a:r>
              <a:rPr lang="es-ES_tradnl" sz="2400" dirty="0"/>
              <a:t> "</a:t>
            </a:r>
            <a:r>
              <a:rPr lang="es-ES_tradnl" sz="2400" dirty="0" err="1"/>
              <a:t>x</a:t>
            </a:r>
            <a:r>
              <a:rPr lang="es-ES_tradnl" sz="2400" dirty="0"/>
              <a:t>-</a:t>
            </a:r>
            <a:r>
              <a:rPr lang="es-ES_tradnl" sz="2400" dirty="0" err="1"/>
              <a:t>direction</a:t>
            </a:r>
            <a:r>
              <a:rPr lang="es-ES_tradnl" sz="2400" dirty="0"/>
              <a:t>", </a:t>
            </a:r>
            <a:r>
              <a:rPr lang="es-ES_tradnl" sz="2400" dirty="0" err="1"/>
              <a:t>while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other</a:t>
            </a:r>
            <a:r>
              <a:rPr lang="es-ES_tradnl" sz="2400" dirty="0"/>
              <a:t> has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strips</a:t>
            </a:r>
            <a:r>
              <a:rPr lang="es-ES_tradnl" sz="2400" dirty="0"/>
              <a:t> </a:t>
            </a:r>
            <a:r>
              <a:rPr lang="es-ES_tradnl" sz="2400" dirty="0" err="1"/>
              <a:t>oriented</a:t>
            </a:r>
            <a:r>
              <a:rPr lang="es-ES_tradnl" sz="2400" dirty="0"/>
              <a:t> in </a:t>
            </a:r>
            <a:r>
              <a:rPr lang="es-ES_tradnl" sz="2400" dirty="0" err="1"/>
              <a:t>the</a:t>
            </a:r>
            <a:r>
              <a:rPr lang="es-ES_tradnl" sz="2400" dirty="0"/>
              <a:t> perpendicular "y-</a:t>
            </a:r>
            <a:r>
              <a:rPr lang="es-ES_tradnl" sz="2400" dirty="0" err="1"/>
              <a:t>direction</a:t>
            </a:r>
            <a:r>
              <a:rPr lang="es-ES_tradnl" sz="2400" dirty="0"/>
              <a:t>".</a:t>
            </a:r>
            <a:endParaRPr lang="es-ES_tradnl" dirty="0">
              <a:latin typeface="Geneva" pitchFamily="-1" charset="0"/>
            </a:endParaRPr>
          </a:p>
        </p:txBody>
      </p:sp>
      <p:pic>
        <p:nvPicPr>
          <p:cNvPr id="35844" name="Picture 4" descr="tracker_working_princi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3200400" cy="2486025"/>
          </a:xfrm>
          <a:prstGeom prst="rect">
            <a:avLst/>
          </a:prstGeom>
          <a:noFill/>
        </p:spPr>
      </p:pic>
      <p:pic>
        <p:nvPicPr>
          <p:cNvPr id="35845" name="Picture 5" descr="track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64" y="3869192"/>
            <a:ext cx="3175000" cy="2374900"/>
          </a:xfrm>
          <a:prstGeom prst="rect">
            <a:avLst/>
          </a:prstGeom>
          <a:noFill/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400">
                <a:latin typeface="Century Gothic" pitchFamily="-1" charset="0"/>
              </a:rPr>
              <a:t>Fermi/LAT calorimeter</a:t>
            </a:r>
            <a:endParaRPr lang="es-ES_tradnl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75306"/>
            <a:ext cx="8534400" cy="105068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s-ES_tradnl" sz="2000" dirty="0" err="1"/>
              <a:t>CsI(Tl</a:t>
            </a:r>
            <a:r>
              <a:rPr lang="es-ES_tradnl" sz="2000" dirty="0"/>
              <a:t>) </a:t>
            </a:r>
            <a:r>
              <a:rPr lang="es-ES_tradnl" sz="2000" dirty="0" err="1"/>
              <a:t>scintillator</a:t>
            </a:r>
            <a:r>
              <a:rPr lang="es-ES_tradnl" sz="2000" dirty="0"/>
              <a:t>: </a:t>
            </a:r>
            <a:r>
              <a:rPr lang="es-ES_tradnl" sz="2000" dirty="0" err="1"/>
              <a:t>high</a:t>
            </a:r>
            <a:r>
              <a:rPr lang="es-ES_tradnl" sz="2000" dirty="0"/>
              <a:t> </a:t>
            </a:r>
            <a:r>
              <a:rPr lang="es-ES_tradnl" sz="2000" dirty="0" err="1"/>
              <a:t>light</a:t>
            </a:r>
            <a:r>
              <a:rPr lang="es-ES_tradnl" sz="2000" dirty="0"/>
              <a:t> </a:t>
            </a:r>
            <a:r>
              <a:rPr lang="es-ES_tradnl" sz="2000" dirty="0" err="1"/>
              <a:t>yield</a:t>
            </a:r>
            <a:r>
              <a:rPr lang="es-ES_tradnl" sz="2000" dirty="0"/>
              <a:t>, </a:t>
            </a:r>
            <a:r>
              <a:rPr lang="es-ES_tradnl" sz="2000" dirty="0" err="1"/>
              <a:t>coupled</a:t>
            </a:r>
            <a:r>
              <a:rPr lang="es-ES_tradnl" sz="2000" dirty="0"/>
              <a:t> </a:t>
            </a:r>
            <a:r>
              <a:rPr lang="es-ES_tradnl" sz="2000" dirty="0" err="1"/>
              <a:t>with</a:t>
            </a:r>
            <a:r>
              <a:rPr lang="es-ES_tradnl" sz="2000" dirty="0"/>
              <a:t> </a:t>
            </a:r>
            <a:r>
              <a:rPr lang="es-ES_tradnl" sz="2000" dirty="0" err="1"/>
              <a:t>photodiodes</a:t>
            </a:r>
            <a:r>
              <a:rPr lang="es-ES_tradnl" sz="2000" dirty="0"/>
              <a:t> </a:t>
            </a:r>
            <a:r>
              <a:rPr lang="es-ES_tradnl" sz="2000" dirty="0" err="1"/>
              <a:t>to</a:t>
            </a:r>
            <a:r>
              <a:rPr lang="es-ES_tradnl" sz="2000" dirty="0"/>
              <a:t> </a:t>
            </a:r>
            <a:r>
              <a:rPr lang="es-ES_tradnl" sz="2000" dirty="0" err="1"/>
              <a:t>measure</a:t>
            </a:r>
            <a:r>
              <a:rPr lang="es-ES_tradnl" sz="2000" dirty="0"/>
              <a:t> </a:t>
            </a:r>
            <a:r>
              <a:rPr lang="es-ES_tradnl" sz="2000" dirty="0" err="1"/>
              <a:t>energy</a:t>
            </a:r>
            <a:r>
              <a:rPr lang="es-ES_tradnl" sz="2000" dirty="0"/>
              <a:t> </a:t>
            </a:r>
            <a:r>
              <a:rPr lang="es-ES_tradnl" sz="2000" dirty="0" err="1"/>
              <a:t>of</a:t>
            </a:r>
            <a:r>
              <a:rPr lang="es-ES_tradnl" sz="2000" dirty="0"/>
              <a:t>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pair</a:t>
            </a:r>
            <a:r>
              <a:rPr lang="es-ES_tradnl" sz="2000" dirty="0"/>
              <a:t>.  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s-ES_tradnl" sz="2000" dirty="0" err="1"/>
              <a:t>Bars</a:t>
            </a:r>
            <a:r>
              <a:rPr lang="es-ES_tradnl" sz="2000" dirty="0"/>
              <a:t>, </a:t>
            </a:r>
            <a:r>
              <a:rPr lang="es-ES_tradnl" sz="2000" dirty="0" err="1"/>
              <a:t>arranged</a:t>
            </a:r>
            <a:r>
              <a:rPr lang="es-ES_tradnl" sz="2000" dirty="0"/>
              <a:t> in a </a:t>
            </a:r>
            <a:r>
              <a:rPr lang="es-ES_tradnl" sz="2000" dirty="0" err="1"/>
              <a:t>segmented</a:t>
            </a:r>
            <a:r>
              <a:rPr lang="es-ES_tradnl" sz="2000" dirty="0"/>
              <a:t> </a:t>
            </a:r>
            <a:r>
              <a:rPr lang="es-ES_tradnl" sz="2000" dirty="0" err="1"/>
              <a:t>manner</a:t>
            </a:r>
            <a:r>
              <a:rPr lang="es-ES_tradnl" sz="2000" dirty="0"/>
              <a:t>, </a:t>
            </a:r>
            <a:r>
              <a:rPr lang="es-ES_tradnl" sz="2000" dirty="0" err="1"/>
              <a:t>give</a:t>
            </a:r>
            <a:r>
              <a:rPr lang="es-ES_tradnl" sz="2000" dirty="0"/>
              <a:t> </a:t>
            </a:r>
            <a:r>
              <a:rPr lang="es-ES_tradnl" sz="2000" dirty="0" err="1"/>
              <a:t>both</a:t>
            </a:r>
            <a:r>
              <a:rPr lang="es-ES_tradnl" sz="2000" dirty="0"/>
              <a:t> longitudinal </a:t>
            </a:r>
            <a:r>
              <a:rPr lang="es-ES_tradnl" sz="2000" dirty="0" err="1"/>
              <a:t>and</a:t>
            </a:r>
            <a:r>
              <a:rPr lang="es-ES_tradnl" sz="2000" dirty="0"/>
              <a:t> </a:t>
            </a:r>
            <a:r>
              <a:rPr lang="es-ES_tradnl" sz="2000" dirty="0" err="1"/>
              <a:t>transverse</a:t>
            </a:r>
            <a:r>
              <a:rPr lang="es-ES_tradnl" sz="2000" dirty="0"/>
              <a:t> </a:t>
            </a:r>
            <a:r>
              <a:rPr lang="es-ES_tradnl" sz="2000" dirty="0" err="1"/>
              <a:t>information</a:t>
            </a:r>
            <a:r>
              <a:rPr lang="es-ES_tradnl" sz="2000" dirty="0"/>
              <a:t> </a:t>
            </a:r>
            <a:r>
              <a:rPr lang="es-ES_tradnl" sz="2000" dirty="0" err="1"/>
              <a:t>about</a:t>
            </a:r>
            <a:r>
              <a:rPr lang="es-ES_tradnl" sz="2000" dirty="0"/>
              <a:t>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energy</a:t>
            </a:r>
            <a:r>
              <a:rPr lang="es-ES_tradnl" sz="2000" dirty="0"/>
              <a:t> </a:t>
            </a:r>
            <a:r>
              <a:rPr lang="es-ES_tradnl" sz="2000" dirty="0" err="1"/>
              <a:t>deposition</a:t>
            </a:r>
            <a:r>
              <a:rPr lang="es-ES_tradnl" sz="2000" dirty="0"/>
              <a:t> </a:t>
            </a:r>
            <a:r>
              <a:rPr lang="es-ES_tradnl" sz="2000" dirty="0" err="1"/>
              <a:t>pattern</a:t>
            </a:r>
            <a:r>
              <a:rPr lang="es-ES_tradnl" sz="2000" dirty="0"/>
              <a:t>.</a:t>
            </a:r>
          </a:p>
        </p:txBody>
      </p:sp>
      <p:pic>
        <p:nvPicPr>
          <p:cNvPr id="36870" name="Picture 6" descr="calorime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0638" y="1295400"/>
            <a:ext cx="6024562" cy="3873500"/>
          </a:xfrm>
          <a:prstGeom prst="rect">
            <a:avLst/>
          </a:prstGeom>
          <a:noFill/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268" y="454381"/>
            <a:ext cx="7313613" cy="735318"/>
          </a:xfrm>
        </p:spPr>
        <p:txBody>
          <a:bodyPr/>
          <a:lstStyle/>
          <a:p>
            <a:pPr algn="ctr"/>
            <a:r>
              <a:rPr lang="es-ES_tradnl" sz="4400" dirty="0">
                <a:latin typeface="Century Gothic" pitchFamily="-1" charset="0"/>
              </a:rPr>
              <a:t>Fermi/LAT:</a:t>
            </a:r>
            <a:r>
              <a:rPr lang="es-ES_tradnl" sz="4400" dirty="0" smtClean="0">
                <a:latin typeface="Century Gothic" pitchFamily="-1" charset="0"/>
              </a:rPr>
              <a:t> performance</a:t>
            </a:r>
            <a:endParaRPr lang="es-ES_tradnl" dirty="0"/>
          </a:p>
        </p:txBody>
      </p:sp>
      <p:pic>
        <p:nvPicPr>
          <p:cNvPr id="45059" name="Picture 3" descr="f17"/>
          <p:cNvPicPr>
            <a:picLocks noChangeAspect="1" noChangeArrowheads="1"/>
          </p:cNvPicPr>
          <p:nvPr/>
        </p:nvPicPr>
        <p:blipFill>
          <a:blip r:embed="rId3"/>
          <a:srcRect r="5790"/>
          <a:stretch>
            <a:fillRect/>
          </a:stretch>
        </p:blipFill>
        <p:spPr bwMode="auto">
          <a:xfrm>
            <a:off x="138428" y="1453157"/>
            <a:ext cx="4464159" cy="291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402758" y="2380851"/>
            <a:ext cx="2339975" cy="252245"/>
          </a:xfrm>
          <a:solidFill>
            <a:schemeClr val="bg1"/>
          </a:solidFill>
          <a:ln/>
        </p:spPr>
        <p:txBody>
          <a:bodyPr>
            <a:normAutofit fontScale="92500" lnSpcReduction="10000"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s-ES_tradnl" sz="1400" dirty="0" smtClean="0">
                <a:ea typeface="ＭＳ Ｐゴシック" pitchFamily="-1" charset="-128"/>
                <a:cs typeface="ＭＳ Ｐゴシック" pitchFamily="-1" charset="-128"/>
              </a:rPr>
              <a:t>60° </a:t>
            </a:r>
            <a:r>
              <a:rPr lang="es-ES_tradnl" sz="1400" dirty="0">
                <a:ea typeface="ＭＳ Ｐゴシック" pitchFamily="-1" charset="-128"/>
                <a:cs typeface="ＭＳ Ｐゴシック" pitchFamily="-1" charset="-128"/>
              </a:rPr>
              <a:t>off-</a:t>
            </a:r>
            <a:r>
              <a:rPr lang="es-ES_tradnl" sz="1400" dirty="0" err="1">
                <a:ea typeface="ＭＳ Ｐゴシック" pitchFamily="-1" charset="-128"/>
                <a:cs typeface="ＭＳ Ｐゴシック" pitchFamily="-1" charset="-128"/>
              </a:rPr>
              <a:t>axis</a:t>
            </a:r>
            <a:endParaRPr lang="es-ES_tradnl" sz="1400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710833" y="3231709"/>
            <a:ext cx="71862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400" dirty="0" err="1"/>
              <a:t>on</a:t>
            </a:r>
            <a:r>
              <a:rPr lang="es-ES_tradnl" sz="1400" dirty="0"/>
              <a:t>-</a:t>
            </a:r>
            <a:r>
              <a:rPr lang="es-ES_tradnl" sz="1400" dirty="0" err="1"/>
              <a:t>axis</a:t>
            </a:r>
            <a:endParaRPr lang="es-ES_tradnl" sz="1400" dirty="0"/>
          </a:p>
        </p:txBody>
      </p:sp>
      <p:pic>
        <p:nvPicPr>
          <p:cNvPr id="6" name="Picture 3" descr="f14"/>
          <p:cNvPicPr>
            <a:picLocks noChangeAspect="1" noChangeArrowheads="1"/>
          </p:cNvPicPr>
          <p:nvPr/>
        </p:nvPicPr>
        <p:blipFill>
          <a:blip r:embed="rId4"/>
          <a:srcRect r="7603"/>
          <a:stretch>
            <a:fillRect/>
          </a:stretch>
        </p:blipFill>
        <p:spPr bwMode="auto">
          <a:xfrm>
            <a:off x="4506057" y="3460314"/>
            <a:ext cx="4466072" cy="297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60053" y="4588215"/>
            <a:ext cx="2633379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1600" dirty="0" err="1" smtClean="0"/>
              <a:t>Lines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represent</a:t>
            </a:r>
            <a:r>
              <a:rPr lang="es-ES_tradnl" sz="1600" dirty="0" smtClean="0"/>
              <a:t> 3 </a:t>
            </a:r>
            <a:r>
              <a:rPr lang="es-ES_tradnl" sz="1600" dirty="0" err="1" smtClean="0"/>
              <a:t>different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cuts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to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remove</a:t>
            </a:r>
            <a:r>
              <a:rPr lang="es-ES_tradnl" sz="1600" dirty="0" smtClean="0"/>
              <a:t> background</a:t>
            </a:r>
            <a:endParaRPr lang="es-ES_tradnl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52150" y="1945697"/>
            <a:ext cx="203200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b="1" dirty="0" smtClean="0"/>
              <a:t>Angular </a:t>
            </a:r>
            <a:r>
              <a:rPr lang="es-ES_tradnl" b="1" dirty="0" err="1" smtClean="0"/>
              <a:t>resolution</a:t>
            </a:r>
            <a:endParaRPr lang="es-ES_tradnl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704214" y="5172991"/>
            <a:ext cx="154159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b="1" dirty="0" err="1" smtClean="0"/>
              <a:t>Effective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area</a:t>
            </a:r>
            <a:endParaRPr lang="es-ES_tradnl" b="1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13</a:t>
            </a:fld>
            <a:endParaRPr lang="es-ES_tradnl"/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ES_tradnl" sz="4000" dirty="0" smtClean="0">
                <a:latin typeface="Century Gothic" pitchFamily="-1" charset="0"/>
              </a:rPr>
              <a:t>1-</a:t>
            </a:r>
            <a:r>
              <a:rPr lang="es-ES_tradnl" sz="4000" dirty="0" err="1">
                <a:latin typeface="Century Gothic" pitchFamily="-1" charset="0"/>
              </a:rPr>
              <a:t>year</a:t>
            </a:r>
            <a:r>
              <a:rPr lang="es-ES_tradnl" sz="4000" dirty="0">
                <a:latin typeface="Century Gothic" pitchFamily="-1" charset="0"/>
              </a:rPr>
              <a:t> </a:t>
            </a:r>
            <a:r>
              <a:rPr lang="es-ES_tradnl" sz="4000" dirty="0" err="1" smtClean="0">
                <a:latin typeface="Century Gothic" pitchFamily="-1" charset="0"/>
              </a:rPr>
              <a:t>sensitivity</a:t>
            </a:r>
            <a:r>
              <a:rPr lang="es-ES_tradnl" sz="4000" dirty="0" smtClean="0">
                <a:latin typeface="Century Gothic" pitchFamily="-1" charset="0"/>
              </a:rPr>
              <a:t> </a:t>
            </a:r>
            <a:r>
              <a:rPr lang="es-ES_tradnl" sz="4000" dirty="0" err="1" smtClean="0">
                <a:latin typeface="Century Gothic" pitchFamily="-1" charset="0"/>
              </a:rPr>
              <a:t>to</a:t>
            </a:r>
            <a:r>
              <a:rPr lang="es-ES_tradnl" sz="4000" dirty="0" smtClean="0">
                <a:latin typeface="Century Gothic" pitchFamily="-1" charset="0"/>
              </a:rPr>
              <a:t> </a:t>
            </a:r>
            <a:r>
              <a:rPr lang="es-ES_tradnl" sz="4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4000" dirty="0" smtClean="0">
                <a:latin typeface="Century Gothic" pitchFamily="-1" charset="0"/>
              </a:rPr>
              <a:t>-</a:t>
            </a:r>
            <a:r>
              <a:rPr lang="es-ES_tradnl" sz="4000" dirty="0" err="1" smtClean="0">
                <a:latin typeface="Century Gothic" pitchFamily="-1" charset="0"/>
              </a:rPr>
              <a:t>rays</a:t>
            </a:r>
            <a:endParaRPr lang="es-ES_tradnl" dirty="0"/>
          </a:p>
        </p:txBody>
      </p:sp>
      <p:pic>
        <p:nvPicPr>
          <p:cNvPr id="61443" name="Picture 3" descr="f19"/>
          <p:cNvPicPr>
            <a:picLocks noChangeAspect="1" noChangeArrowheads="1"/>
          </p:cNvPicPr>
          <p:nvPr/>
        </p:nvPicPr>
        <p:blipFill>
          <a:blip r:embed="rId3"/>
          <a:srcRect t="5797" r="5435"/>
          <a:stretch>
            <a:fillRect/>
          </a:stretch>
        </p:blipFill>
        <p:spPr bwMode="auto">
          <a:xfrm>
            <a:off x="1491472" y="1391974"/>
            <a:ext cx="6211016" cy="464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03513" y="2619263"/>
            <a:ext cx="17938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2000" dirty="0" err="1"/>
              <a:t>Galactic</a:t>
            </a:r>
            <a:r>
              <a:rPr lang="es-ES_tradnl" sz="2000" dirty="0"/>
              <a:t> </a:t>
            </a:r>
            <a:r>
              <a:rPr lang="es-ES_tradnl" sz="2000" dirty="0" err="1"/>
              <a:t>plane</a:t>
            </a:r>
            <a:endParaRPr lang="es-ES_tradnl" sz="2000" dirty="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505013" y="4538550"/>
            <a:ext cx="15954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2000" dirty="0" err="1"/>
              <a:t>High</a:t>
            </a:r>
            <a:r>
              <a:rPr lang="es-ES_tradnl" sz="2000" dirty="0"/>
              <a:t> </a:t>
            </a:r>
            <a:r>
              <a:rPr lang="es-ES_tradnl" sz="2000" dirty="0" err="1"/>
              <a:t>latitude</a:t>
            </a:r>
            <a:endParaRPr lang="es-ES_tradnl" sz="2000" dirty="0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673288" y="3517788"/>
            <a:ext cx="14271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2000"/>
              <a:t>Near plane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606" y="130035"/>
            <a:ext cx="8534400" cy="1143000"/>
          </a:xfrm>
        </p:spPr>
        <p:txBody>
          <a:bodyPr/>
          <a:lstStyle/>
          <a:p>
            <a:pPr algn="ctr"/>
            <a:r>
              <a:rPr lang="es-ES_tradnl" sz="4000" dirty="0" err="1" smtClean="0">
                <a:latin typeface="Century Gothic" pitchFamily="-1" charset="0"/>
              </a:rPr>
              <a:t>Field</a:t>
            </a:r>
            <a:r>
              <a:rPr lang="es-ES_tradnl" sz="4000" dirty="0" smtClean="0">
                <a:latin typeface="Century Gothic" pitchFamily="-1" charset="0"/>
              </a:rPr>
              <a:t> </a:t>
            </a:r>
            <a:r>
              <a:rPr lang="es-ES_tradnl" sz="4000" dirty="0" err="1">
                <a:latin typeface="Century Gothic" pitchFamily="-1" charset="0"/>
              </a:rPr>
              <a:t>of</a:t>
            </a:r>
            <a:r>
              <a:rPr lang="es-ES_tradnl" sz="4000" dirty="0">
                <a:latin typeface="Century Gothic" pitchFamily="-1" charset="0"/>
              </a:rPr>
              <a:t> </a:t>
            </a:r>
            <a:r>
              <a:rPr lang="es-ES_tradnl" sz="4000" dirty="0" err="1" smtClean="0">
                <a:latin typeface="Century Gothic" pitchFamily="-1" charset="0"/>
              </a:rPr>
              <a:t>view</a:t>
            </a:r>
            <a:r>
              <a:rPr lang="es-ES_tradnl" sz="4000" dirty="0" smtClean="0">
                <a:latin typeface="Century Gothic" pitchFamily="-1" charset="0"/>
              </a:rPr>
              <a:t> </a:t>
            </a:r>
            <a:r>
              <a:rPr lang="es-ES_tradnl" sz="4000" dirty="0" err="1" smtClean="0">
                <a:latin typeface="Century Gothic" pitchFamily="-1" charset="0"/>
              </a:rPr>
              <a:t>and</a:t>
            </a:r>
            <a:r>
              <a:rPr lang="es-ES_tradnl" sz="4000" dirty="0" smtClean="0">
                <a:latin typeface="Century Gothic" pitchFamily="-1" charset="0"/>
              </a:rPr>
              <a:t> </a:t>
            </a:r>
            <a:r>
              <a:rPr lang="es-ES_tradnl" sz="4000" dirty="0" err="1" smtClean="0">
                <a:latin typeface="Century Gothic" pitchFamily="-1" charset="0"/>
              </a:rPr>
              <a:t>operation</a:t>
            </a:r>
            <a:endParaRPr lang="es-ES_tradnl" dirty="0"/>
          </a:p>
        </p:txBody>
      </p:sp>
      <p:pic>
        <p:nvPicPr>
          <p:cNvPr id="55299" name="Picture 3" descr="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609" y="2668165"/>
            <a:ext cx="6795786" cy="382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355498" y="4765210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</a:rPr>
              <a:t>(1.5h)</a:t>
            </a:r>
            <a:endParaRPr lang="es-ES_tradnl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4606" y="1130136"/>
            <a:ext cx="8534400" cy="13165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000" indent="-342900" defTabSz="914400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l"/>
            </a:pPr>
            <a:r>
              <a:rPr lang="es-ES_tradnl" sz="2323" dirty="0" smtClean="0"/>
              <a:t>Fermi/LAT </a:t>
            </a:r>
            <a:r>
              <a:rPr lang="es-ES_tradnl" sz="2323" dirty="0" err="1" smtClean="0"/>
              <a:t>operates</a:t>
            </a:r>
            <a:r>
              <a:rPr lang="es-ES_tradnl" sz="2323" dirty="0" smtClean="0"/>
              <a:t> in “</a:t>
            </a:r>
            <a:r>
              <a:rPr lang="es-ES_tradnl" sz="2323" dirty="0" err="1" smtClean="0"/>
              <a:t>survey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mode</a:t>
            </a:r>
            <a:r>
              <a:rPr lang="es-ES_tradnl" sz="2323" dirty="0" smtClean="0"/>
              <a:t>”: </a:t>
            </a:r>
            <a:r>
              <a:rPr lang="es-ES_tradnl" sz="2323" dirty="0" err="1" smtClean="0"/>
              <a:t>it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images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the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whole</a:t>
            </a:r>
            <a:r>
              <a:rPr lang="es-ES_tradnl" sz="2323" dirty="0" smtClean="0"/>
              <a:t> </a:t>
            </a:r>
            <a:r>
              <a:rPr lang="es-ES_tradnl" sz="2323" dirty="0" err="1" smtClean="0">
                <a:latin typeface="Symbol" charset="2"/>
                <a:cs typeface="Symbol" charset="2"/>
              </a:rPr>
              <a:t>g</a:t>
            </a:r>
            <a:r>
              <a:rPr lang="es-ES_tradnl" sz="2323" dirty="0" smtClean="0"/>
              <a:t>-</a:t>
            </a:r>
            <a:r>
              <a:rPr lang="es-ES_tradnl" sz="2323" dirty="0" err="1" smtClean="0"/>
              <a:t>ray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sky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essentially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every</a:t>
            </a:r>
            <a:r>
              <a:rPr lang="es-ES_tradnl" sz="2323" dirty="0" smtClean="0"/>
              <a:t> 1.5 </a:t>
            </a:r>
            <a:r>
              <a:rPr lang="es-ES_tradnl" sz="2323" dirty="0" err="1" smtClean="0"/>
              <a:t>hours</a:t>
            </a:r>
            <a:r>
              <a:rPr lang="es-ES_tradnl" sz="2323" dirty="0" smtClean="0"/>
              <a:t>.</a:t>
            </a:r>
          </a:p>
          <a:p>
            <a:pPr marL="342000" marR="0" lvl="0" indent="-3429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lang="es-ES_tradnl" sz="2323" dirty="0" smtClean="0"/>
              <a:t>Data are </a:t>
            </a:r>
            <a:r>
              <a:rPr lang="es-ES_tradnl" sz="2323" dirty="0" err="1" smtClean="0"/>
              <a:t>processed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automatically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and</a:t>
            </a:r>
            <a:r>
              <a:rPr lang="es-ES_tradnl" sz="2323" dirty="0" smtClean="0"/>
              <a:t> made </a:t>
            </a:r>
            <a:r>
              <a:rPr lang="es-ES_tradnl" sz="2323" dirty="0" err="1" smtClean="0"/>
              <a:t>freel</a:t>
            </a:r>
            <a:r>
              <a:rPr lang="es-ES_tradnl" sz="2323" dirty="0" err="1"/>
              <a:t>y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available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together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with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the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necessary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tools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to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analyze</a:t>
            </a:r>
            <a:r>
              <a:rPr lang="es-ES_tradnl" sz="2323" dirty="0" smtClean="0"/>
              <a:t> </a:t>
            </a:r>
            <a:r>
              <a:rPr lang="es-ES_tradnl" sz="2323" dirty="0" err="1" smtClean="0"/>
              <a:t>them</a:t>
            </a:r>
            <a:r>
              <a:rPr lang="es-ES_tradnl" sz="20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15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Limitations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space</a:t>
            </a:r>
            <a:r>
              <a:rPr lang="es-ES_tradnl" dirty="0" smtClean="0"/>
              <a:t>-</a:t>
            </a:r>
            <a:r>
              <a:rPr lang="es-ES_tradnl" dirty="0" err="1" smtClean="0"/>
              <a:t>based</a:t>
            </a:r>
            <a:r>
              <a:rPr lang="es-ES_tradnl" dirty="0" smtClean="0"/>
              <a:t> </a:t>
            </a:r>
            <a:r>
              <a:rPr lang="es-ES_tradnl" dirty="0" err="1" smtClean="0"/>
              <a:t>telescopes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722" y="1839878"/>
            <a:ext cx="4880357" cy="43207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err="1" smtClean="0">
                <a:solidFill>
                  <a:schemeClr val="bg1"/>
                </a:solidFill>
              </a:rPr>
              <a:t>Space</a:t>
            </a:r>
            <a:r>
              <a:rPr lang="es-ES_tradnl" dirty="0" smtClean="0">
                <a:solidFill>
                  <a:schemeClr val="bg1"/>
                </a:solidFill>
              </a:rPr>
              <a:t>-</a:t>
            </a:r>
            <a:r>
              <a:rPr lang="es-ES_tradnl" dirty="0" err="1" smtClean="0">
                <a:solidFill>
                  <a:schemeClr val="bg1"/>
                </a:solidFill>
              </a:rPr>
              <a:t>based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detectors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suffer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from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two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limitations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which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prevent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them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cover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energy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range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above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~100 </a:t>
            </a:r>
            <a:r>
              <a:rPr lang="es-ES_tradnl" dirty="0" err="1" smtClean="0">
                <a:solidFill>
                  <a:schemeClr val="bg1"/>
                </a:solidFill>
              </a:rPr>
              <a:t>GeV</a:t>
            </a:r>
            <a:r>
              <a:rPr lang="es-ES_tradnl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/>
                </a:solidFill>
              </a:rPr>
              <a:t>Area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cannot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exceed</a:t>
            </a:r>
            <a:r>
              <a:rPr lang="es-ES_tradnl" dirty="0" smtClean="0">
                <a:solidFill>
                  <a:schemeClr val="bg1"/>
                </a:solidFill>
              </a:rPr>
              <a:t> ~1 m</a:t>
            </a:r>
            <a:r>
              <a:rPr lang="es-ES_tradnl" baseline="30000" dirty="0" smtClean="0">
                <a:solidFill>
                  <a:schemeClr val="bg1"/>
                </a:solidFill>
              </a:rPr>
              <a:t>2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while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strongest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flare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ever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reported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above</a:t>
            </a:r>
            <a:r>
              <a:rPr lang="es-ES_tradnl" dirty="0" smtClean="0">
                <a:solidFill>
                  <a:schemeClr val="bg1"/>
                </a:solidFill>
              </a:rPr>
              <a:t> 200 </a:t>
            </a:r>
            <a:r>
              <a:rPr lang="es-ES_tradnl" dirty="0" err="1" smtClean="0">
                <a:solidFill>
                  <a:schemeClr val="bg1"/>
                </a:solidFill>
              </a:rPr>
              <a:t>GeV</a:t>
            </a:r>
            <a:r>
              <a:rPr lang="es-ES_tradnl" dirty="0" smtClean="0">
                <a:solidFill>
                  <a:schemeClr val="bg1"/>
                </a:solidFill>
              </a:rPr>
              <a:t>  </a:t>
            </a:r>
            <a:r>
              <a:rPr lang="es-ES_tradnl" dirty="0" err="1" smtClean="0">
                <a:solidFill>
                  <a:schemeClr val="bg1"/>
                </a:solidFill>
              </a:rPr>
              <a:t>featured</a:t>
            </a:r>
            <a:r>
              <a:rPr lang="es-ES_tradnl" dirty="0" smtClean="0">
                <a:solidFill>
                  <a:schemeClr val="bg1"/>
                </a:solidFill>
              </a:rPr>
              <a:t>  </a:t>
            </a:r>
            <a:r>
              <a:rPr lang="en-GB" dirty="0" smtClean="0">
                <a:solidFill>
                  <a:schemeClr val="bg1"/>
                </a:solidFill>
              </a:rPr>
              <a:t>1 photon / 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in 8 </a:t>
            </a:r>
            <a:r>
              <a:rPr lang="en-GB" dirty="0" err="1" smtClean="0">
                <a:solidFill>
                  <a:schemeClr val="bg1"/>
                </a:solidFill>
              </a:rPr>
              <a:t>h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At such energies, the detection volume is too small to contain the shower developed by the </a:t>
            </a:r>
            <a:r>
              <a:rPr lang="en-GB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n-GB" dirty="0" smtClean="0">
                <a:solidFill>
                  <a:schemeClr val="bg1"/>
                </a:solidFill>
              </a:rPr>
              <a:t>-ray.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4" name="Picture 4" descr="general_sc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279" y="2883876"/>
            <a:ext cx="2235953" cy="231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mbo 5"/>
          <p:cNvSpPr/>
          <p:nvPr/>
        </p:nvSpPr>
        <p:spPr>
          <a:xfrm>
            <a:off x="5549279" y="2374037"/>
            <a:ext cx="2364458" cy="509839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6314597" y="237403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~1 m</a:t>
            </a:r>
            <a:r>
              <a:rPr lang="es-ES_tradnl" baseline="30000" dirty="0" smtClean="0"/>
              <a:t>2</a:t>
            </a:r>
            <a:endParaRPr lang="es-ES_tradnl" baseline="30000" dirty="0"/>
          </a:p>
        </p:txBody>
      </p:sp>
      <p:cxnSp>
        <p:nvCxnSpPr>
          <p:cNvPr id="9" name="Conector recto de flecha 8"/>
          <p:cNvCxnSpPr/>
          <p:nvPr/>
        </p:nvCxnSpPr>
        <p:spPr>
          <a:xfrm rot="5400000">
            <a:off x="6932195" y="4831558"/>
            <a:ext cx="59430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509143" y="5201833"/>
            <a:ext cx="1441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Calorimeter </a:t>
            </a:r>
          </a:p>
          <a:p>
            <a:r>
              <a:rPr lang="en-GB" dirty="0" smtClean="0"/>
              <a:t>depth </a:t>
            </a:r>
            <a:r>
              <a:rPr lang="en-GB" dirty="0" err="1" smtClean="0">
                <a:sym typeface="Symbol" pitchFamily="-84" charset="2"/>
              </a:rPr>
              <a:t></a:t>
            </a:r>
            <a:r>
              <a:rPr lang="en-GB" dirty="0" smtClean="0">
                <a:sym typeface="Symbol" pitchFamily="-84" charset="2"/>
              </a:rPr>
              <a:t> 10 X</a:t>
            </a:r>
            <a:r>
              <a:rPr lang="en-GB" baseline="-25000" dirty="0" smtClean="0"/>
              <a:t>0</a:t>
            </a:r>
            <a:endParaRPr lang="es-ES_tradnl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16</a:t>
            </a:fld>
            <a:endParaRPr lang="es-ES_tradnl"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900113" y="3732213"/>
            <a:ext cx="2933700" cy="923925"/>
          </a:xfrm>
          <a:prstGeom prst="ellipse">
            <a:avLst/>
          </a:prstGeom>
          <a:gradFill rotWithShape="0">
            <a:gsLst>
              <a:gs pos="0">
                <a:srgbClr val="A4E6FF">
                  <a:alpha val="89999"/>
                </a:srgbClr>
              </a:gs>
              <a:gs pos="100000">
                <a:srgbClr val="A4E6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252" y="1763965"/>
            <a:ext cx="4760156" cy="36004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Observe particle showers induced </a:t>
            </a:r>
            <a:r>
              <a:rPr lang="en-GB" sz="2800" dirty="0">
                <a:solidFill>
                  <a:schemeClr val="tx2"/>
                </a:solidFill>
              </a:rPr>
              <a:t>in the atmosphere </a:t>
            </a:r>
            <a:r>
              <a:rPr lang="en-GB" sz="2800" dirty="0"/>
              <a:t>(28 X</a:t>
            </a:r>
            <a:r>
              <a:rPr lang="en-GB" sz="2800" baseline="-25000" dirty="0"/>
              <a:t>0</a:t>
            </a:r>
            <a:r>
              <a:rPr lang="en-GB" sz="2800" dirty="0"/>
              <a:t> at </a:t>
            </a:r>
            <a:r>
              <a:rPr lang="en-GB" sz="2800" dirty="0" err="1"/>
              <a:t>s.l</a:t>
            </a:r>
            <a:r>
              <a:rPr lang="en-GB" sz="2800" dirty="0"/>
              <a:t>.) by </a:t>
            </a:r>
            <a:r>
              <a:rPr lang="en-GB" sz="2800" dirty="0" err="1">
                <a:sym typeface="Symbol" pitchFamily="-1" charset="2"/>
              </a:rPr>
              <a:t></a:t>
            </a:r>
            <a:r>
              <a:rPr lang="en-GB" sz="2800" dirty="0">
                <a:sym typeface="Symbol" pitchFamily="-1" charset="2"/>
              </a:rPr>
              <a:t>-rays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Most successful technique: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		</a:t>
            </a:r>
            <a:r>
              <a:rPr lang="en-US" sz="28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maging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		</a:t>
            </a:r>
            <a:r>
              <a:rPr lang="en-US" sz="2800" dirty="0">
                <a:solidFill>
                  <a:srgbClr val="FFFF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tmospheric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		</a:t>
            </a:r>
            <a:r>
              <a:rPr lang="en-US" sz="2800" dirty="0">
                <a:solidFill>
                  <a:srgbClr val="FFFF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</a:t>
            </a:r>
            <a:r>
              <a:rPr lang="en-US" sz="2800" dirty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herenkov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		</a:t>
            </a:r>
            <a:r>
              <a:rPr lang="en-US" sz="2800" dirty="0">
                <a:solidFill>
                  <a:srgbClr val="FFFF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</a:t>
            </a:r>
            <a:r>
              <a:rPr lang="en-US" sz="2800" dirty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elescopes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94917"/>
            <a:ext cx="7921625" cy="854075"/>
          </a:xfrm>
        </p:spPr>
        <p:txBody>
          <a:bodyPr/>
          <a:lstStyle/>
          <a:p>
            <a:r>
              <a:rPr lang="en-GB" dirty="0"/>
              <a:t>Ground-based </a:t>
            </a:r>
            <a:r>
              <a:rPr lang="en-GB" dirty="0" err="1">
                <a:sym typeface="Symbol" pitchFamily="-1" charset="2"/>
              </a:rPr>
              <a:t></a:t>
            </a:r>
            <a:r>
              <a:rPr lang="en-GB" dirty="0"/>
              <a:t>-ray astronomy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06306" y="1641273"/>
            <a:ext cx="2781300" cy="3422650"/>
            <a:chOff x="3756" y="777"/>
            <a:chExt cx="1752" cy="2074"/>
          </a:xfrm>
        </p:grpSpPr>
        <p:pic>
          <p:nvPicPr>
            <p:cNvPr id="43012" name="Picture 4" descr="showerem"/>
            <p:cNvPicPr>
              <a:picLocks noChangeArrowheads="1"/>
            </p:cNvPicPr>
            <p:nvPr/>
          </p:nvPicPr>
          <p:blipFill>
            <a:blip r:embed="rId3">
              <a:lum bright="-6000"/>
            </a:blip>
            <a:srcRect/>
            <a:stretch>
              <a:fillRect/>
            </a:stretch>
          </p:blipFill>
          <p:spPr bwMode="auto">
            <a:xfrm>
              <a:off x="3756" y="777"/>
              <a:ext cx="1752" cy="20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4530" y="791"/>
              <a:ext cx="831" cy="185"/>
            </a:xfrm>
            <a:prstGeom prst="rect">
              <a:avLst/>
            </a:prstGeom>
            <a:solidFill>
              <a:srgbClr val="EDEDE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primary </a:t>
              </a:r>
              <a:r>
                <a:rPr lang="en-GB" sz="1400">
                  <a:solidFill>
                    <a:srgbClr val="000000"/>
                  </a:solidFill>
                  <a:sym typeface="Symbol" pitchFamily="-1" charset="2"/>
                </a:rPr>
                <a:t>-ray</a:t>
              </a:r>
              <a:endParaRPr lang="en-GB" sz="1400">
                <a:solidFill>
                  <a:srgbClr val="000000"/>
                </a:solidFill>
              </a:endParaRPr>
            </a:p>
          </p:txBody>
        </p:sp>
      </p:grpSp>
      <p:sp>
        <p:nvSpPr>
          <p:cNvPr id="43022" name="AutoShape 14"/>
          <p:cNvSpPr>
            <a:spLocks noChangeArrowheads="1"/>
          </p:cNvSpPr>
          <p:nvPr/>
        </p:nvSpPr>
        <p:spPr bwMode="auto">
          <a:xfrm rot="1174522">
            <a:off x="6492119" y="2633460"/>
            <a:ext cx="269875" cy="22701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E9FF">
                  <a:gamma/>
                  <a:shade val="46275"/>
                  <a:invGamma/>
                </a:srgbClr>
              </a:gs>
              <a:gs pos="100000">
                <a:srgbClr val="4FE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 rot="2401541">
            <a:off x="5796794" y="3139873"/>
            <a:ext cx="269875" cy="22701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E9FF">
                  <a:gamma/>
                  <a:shade val="46275"/>
                  <a:invGamma/>
                </a:srgbClr>
              </a:gs>
              <a:gs pos="100000">
                <a:srgbClr val="4FE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 rot="3029823">
            <a:off x="5069719" y="3647873"/>
            <a:ext cx="269875" cy="22701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E9FF">
                  <a:gamma/>
                  <a:shade val="46275"/>
                  <a:invGamma/>
                </a:srgbClr>
              </a:gs>
              <a:gs pos="100000">
                <a:srgbClr val="4FE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 rot="-721989">
            <a:off x="7201731" y="2689023"/>
            <a:ext cx="269875" cy="22701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E9FF">
                  <a:gamma/>
                  <a:shade val="46275"/>
                  <a:invGamma/>
                </a:srgbClr>
              </a:gs>
              <a:gs pos="100000">
                <a:srgbClr val="4FE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 rot="-444717">
            <a:off x="6852481" y="4111423"/>
            <a:ext cx="269875" cy="22701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E9FF">
                  <a:gamma/>
                  <a:shade val="46275"/>
                  <a:invGamma/>
                </a:srgbClr>
              </a:gs>
              <a:gs pos="100000">
                <a:srgbClr val="4FE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 rot="946116">
            <a:off x="6266694" y="4198735"/>
            <a:ext cx="269875" cy="22701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E9FF">
                  <a:gamma/>
                  <a:shade val="46275"/>
                  <a:invGamma/>
                </a:srgbClr>
              </a:gs>
              <a:gs pos="100000">
                <a:srgbClr val="4FE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 rot="-1323968">
            <a:off x="8065331" y="3997661"/>
            <a:ext cx="269875" cy="22701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E9FF">
                  <a:gamma/>
                  <a:shade val="46275"/>
                  <a:invGamma/>
                </a:srgbClr>
              </a:gs>
              <a:gs pos="100000">
                <a:srgbClr val="4FE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 rot="-334592">
            <a:off x="7231894" y="3611360"/>
            <a:ext cx="269875" cy="22701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E9FF">
                  <a:gamma/>
                  <a:shade val="46275"/>
                  <a:invGamma/>
                </a:srgbClr>
              </a:gs>
              <a:gs pos="100000">
                <a:srgbClr val="4FE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 rot="-1191129">
            <a:off x="7643056" y="4374948"/>
            <a:ext cx="269875" cy="22701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E9FF">
                  <a:gamma/>
                  <a:shade val="46275"/>
                  <a:invGamma/>
                </a:srgbClr>
              </a:gs>
              <a:gs pos="100000">
                <a:srgbClr val="4FE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auto">
          <a:xfrm rot="-2933295">
            <a:off x="8198681" y="3694449"/>
            <a:ext cx="269875" cy="153987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E9FF">
                  <a:gamma/>
                  <a:shade val="46275"/>
                  <a:invGamma/>
                </a:srgbClr>
              </a:gs>
              <a:gs pos="100000">
                <a:srgbClr val="4FE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997808" y="5527451"/>
            <a:ext cx="6707469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dirty="0">
                <a:solidFill>
                  <a:srgbClr val="F790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GB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ery </a:t>
            </a:r>
            <a:r>
              <a:rPr lang="en-GB" sz="4000" dirty="0">
                <a:solidFill>
                  <a:srgbClr val="F790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GB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igh </a:t>
            </a:r>
            <a:r>
              <a:rPr lang="en-GB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GB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nergy = E</a:t>
            </a:r>
            <a:r>
              <a:rPr lang="en-GB" sz="4000" baseline="-17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-1" charset="2"/>
              </a:rPr>
              <a:t></a:t>
            </a:r>
            <a:r>
              <a:rPr lang="en-GB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&gt; 30 </a:t>
            </a:r>
            <a:r>
              <a:rPr lang="en-GB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GeV</a:t>
            </a:r>
            <a:endParaRPr lang="en-GB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17</a:t>
            </a:fld>
            <a:endParaRPr lang="es-ES_tradnl"/>
          </a:p>
        </p:txBody>
      </p:sp>
      <p:sp>
        <p:nvSpPr>
          <p:cNvPr id="20" name="Marcador de pie de pá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21" name="Marcador de fech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 flipV="1">
            <a:off x="0" y="5168900"/>
            <a:ext cx="6604000" cy="152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60 w 21600"/>
              <a:gd name="T13" fmla="*/ 3360 h 21600"/>
              <a:gd name="T14" fmla="*/ 18240 w 21600"/>
              <a:gd name="T15" fmla="*/ 182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20" y="21600"/>
                </a:lnTo>
                <a:lnTo>
                  <a:pt x="1848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184718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s-ES">
              <a:latin typeface="Symbol" pitchFamily="-1" charset="2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499225" y="296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GB" sz="2000">
              <a:solidFill>
                <a:srgbClr val="99CCFF"/>
              </a:solidFill>
              <a:latin typeface="Comic Sans MS" pitchFamily="-1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0825" y="354013"/>
            <a:ext cx="1743075" cy="915987"/>
            <a:chOff x="958" y="223"/>
            <a:chExt cx="1098" cy="577"/>
          </a:xfrm>
        </p:grpSpPr>
        <p:sp>
          <p:nvSpPr>
            <p:cNvPr id="14376" name="Text Box 5"/>
            <p:cNvSpPr txBox="1">
              <a:spLocks noChangeArrowheads="1"/>
            </p:cNvSpPr>
            <p:nvPr/>
          </p:nvSpPr>
          <p:spPr bwMode="auto">
            <a:xfrm>
              <a:off x="958" y="223"/>
              <a:ext cx="7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Gamma-</a:t>
              </a:r>
            </a:p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ray</a:t>
              </a:r>
              <a:endParaRPr lang="de-DE" sz="2000" b="1">
                <a:solidFill>
                  <a:schemeClr val="bg1"/>
                </a:solidFill>
              </a:endParaRPr>
            </a:p>
          </p:txBody>
        </p:sp>
        <p:sp>
          <p:nvSpPr>
            <p:cNvPr id="14377" name="Line 6"/>
            <p:cNvSpPr>
              <a:spLocks noChangeShapeType="1"/>
            </p:cNvSpPr>
            <p:nvPr/>
          </p:nvSpPr>
          <p:spPr bwMode="auto">
            <a:xfrm>
              <a:off x="2056" y="224"/>
              <a:ext cx="0" cy="576"/>
            </a:xfrm>
            <a:prstGeom prst="line">
              <a:avLst/>
            </a:prstGeom>
            <a:noFill/>
            <a:ln w="3175">
              <a:solidFill>
                <a:srgbClr val="EAEA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95425" y="1317625"/>
            <a:ext cx="4641850" cy="4410075"/>
            <a:chOff x="942" y="830"/>
            <a:chExt cx="2924" cy="2778"/>
          </a:xfrm>
        </p:grpSpPr>
        <p:sp>
          <p:nvSpPr>
            <p:cNvPr id="14371" name="Line 8"/>
            <p:cNvSpPr>
              <a:spLocks noChangeShapeType="1"/>
            </p:cNvSpPr>
            <p:nvPr/>
          </p:nvSpPr>
          <p:spPr bwMode="auto">
            <a:xfrm>
              <a:off x="3496" y="1344"/>
              <a:ext cx="0" cy="226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4372" name="Text Box 9"/>
            <p:cNvSpPr txBox="1">
              <a:spLocks noChangeArrowheads="1"/>
            </p:cNvSpPr>
            <p:nvPr/>
          </p:nvSpPr>
          <p:spPr bwMode="auto">
            <a:xfrm>
              <a:off x="3158" y="1071"/>
              <a:ext cx="7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~ 10 km</a:t>
              </a:r>
              <a:endParaRPr lang="de-DE" sz="2000" b="1" baseline="30000">
                <a:solidFill>
                  <a:schemeClr val="bg1"/>
                </a:solidFill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42" y="830"/>
              <a:ext cx="1426" cy="1043"/>
              <a:chOff x="942" y="830"/>
              <a:chExt cx="1426" cy="1043"/>
            </a:xfrm>
          </p:grpSpPr>
          <p:pic>
            <p:nvPicPr>
              <p:cNvPr id="14374" name="Picture 11" descr="view_yz_004"/>
              <p:cNvPicPr>
                <a:picLocks noChangeAspect="1" noChangeArrowheads="1"/>
              </p:cNvPicPr>
              <p:nvPr/>
            </p:nvPicPr>
            <p:blipFill>
              <a:blip r:embed="rId3"/>
              <a:srcRect l="37279" t="23026" r="33728"/>
              <a:stretch>
                <a:fillRect/>
              </a:stretch>
            </p:blipFill>
            <p:spPr bwMode="auto">
              <a:xfrm>
                <a:off x="1816" y="830"/>
                <a:ext cx="552" cy="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75" name="Text Box 12"/>
              <p:cNvSpPr txBox="1">
                <a:spLocks noChangeArrowheads="1"/>
              </p:cNvSpPr>
              <p:nvPr/>
            </p:nvSpPr>
            <p:spPr bwMode="auto">
              <a:xfrm>
                <a:off x="942" y="1023"/>
                <a:ext cx="6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</a:rPr>
                  <a:t>Particle</a:t>
                </a:r>
              </a:p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</a:rPr>
                  <a:t>shower</a:t>
                </a:r>
                <a:endParaRPr lang="de-DE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77900" y="2489200"/>
            <a:ext cx="4610100" cy="4000500"/>
            <a:chOff x="616" y="1568"/>
            <a:chExt cx="2904" cy="2520"/>
          </a:xfrm>
        </p:grpSpPr>
        <p:sp>
          <p:nvSpPr>
            <p:cNvPr id="14363" name="AutoShape 15"/>
            <p:cNvSpPr>
              <a:spLocks noChangeArrowheads="1"/>
            </p:cNvSpPr>
            <p:nvPr/>
          </p:nvSpPr>
          <p:spPr bwMode="auto">
            <a:xfrm>
              <a:off x="616" y="1568"/>
              <a:ext cx="2904" cy="216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99CC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  <p:sp>
          <p:nvSpPr>
            <p:cNvPr id="14364" name="Oval 16"/>
            <p:cNvSpPr>
              <a:spLocks noChangeArrowheads="1"/>
            </p:cNvSpPr>
            <p:nvPr/>
          </p:nvSpPr>
          <p:spPr bwMode="auto">
            <a:xfrm>
              <a:off x="624" y="3384"/>
              <a:ext cx="2896" cy="704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  <p:sp>
          <p:nvSpPr>
            <p:cNvPr id="14365" name="Line 17"/>
            <p:cNvSpPr>
              <a:spLocks noChangeShapeType="1"/>
            </p:cNvSpPr>
            <p:nvPr/>
          </p:nvSpPr>
          <p:spPr bwMode="auto">
            <a:xfrm>
              <a:off x="2056" y="1664"/>
              <a:ext cx="0" cy="20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4366" name="Arc 18"/>
            <p:cNvSpPr>
              <a:spLocks/>
            </p:cNvSpPr>
            <p:nvPr/>
          </p:nvSpPr>
          <p:spPr bwMode="auto">
            <a:xfrm flipV="1">
              <a:off x="2080" y="1776"/>
              <a:ext cx="318" cy="456"/>
            </a:xfrm>
            <a:custGeom>
              <a:avLst/>
              <a:gdLst>
                <a:gd name="T0" fmla="*/ 0 w 15074"/>
                <a:gd name="T1" fmla="*/ 0 h 21600"/>
                <a:gd name="T2" fmla="*/ 0 w 15074"/>
                <a:gd name="T3" fmla="*/ 0 h 21600"/>
                <a:gd name="T4" fmla="*/ 0 w 15074"/>
                <a:gd name="T5" fmla="*/ 0 h 21600"/>
                <a:gd name="T6" fmla="*/ 0 60000 65536"/>
                <a:gd name="T7" fmla="*/ 0 60000 65536"/>
                <a:gd name="T8" fmla="*/ 0 60000 65536"/>
                <a:gd name="T9" fmla="*/ 0 w 15074"/>
                <a:gd name="T10" fmla="*/ 0 h 21600"/>
                <a:gd name="T11" fmla="*/ 15074 w 150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74" h="21600" fill="none" extrusionOk="0">
                  <a:moveTo>
                    <a:pt x="-1" y="0"/>
                  </a:moveTo>
                  <a:cubicBezTo>
                    <a:pt x="5631" y="0"/>
                    <a:pt x="11040" y="2199"/>
                    <a:pt x="15074" y="6129"/>
                  </a:cubicBezTo>
                </a:path>
                <a:path w="15074" h="21600" stroke="0" extrusionOk="0">
                  <a:moveTo>
                    <a:pt x="-1" y="0"/>
                  </a:moveTo>
                  <a:cubicBezTo>
                    <a:pt x="5631" y="0"/>
                    <a:pt x="11040" y="2199"/>
                    <a:pt x="15074" y="612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  <p:sp>
          <p:nvSpPr>
            <p:cNvPr id="14367" name="Text Box 19"/>
            <p:cNvSpPr txBox="1">
              <a:spLocks noChangeArrowheads="1"/>
            </p:cNvSpPr>
            <p:nvPr/>
          </p:nvSpPr>
          <p:spPr bwMode="auto">
            <a:xfrm>
              <a:off x="2054" y="1919"/>
              <a:ext cx="3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/>
                <a:t>~ 1</a:t>
              </a:r>
              <a:r>
                <a:rPr lang="en-US" sz="1400" b="1" baseline="30000"/>
                <a:t>o</a:t>
              </a:r>
              <a:endParaRPr lang="de-DE" sz="1400" b="1" baseline="30000"/>
            </a:p>
          </p:txBody>
        </p:sp>
        <p:sp>
          <p:nvSpPr>
            <p:cNvPr id="14368" name="Text Box 20"/>
            <p:cNvSpPr txBox="1">
              <a:spLocks noChangeArrowheads="1"/>
            </p:cNvSpPr>
            <p:nvPr/>
          </p:nvSpPr>
          <p:spPr bwMode="auto">
            <a:xfrm rot="-3266713">
              <a:off x="568" y="2469"/>
              <a:ext cx="1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Cherenkov light</a:t>
              </a:r>
              <a:endParaRPr lang="de-DE" sz="2000" b="1" baseline="30000">
                <a:solidFill>
                  <a:schemeClr val="bg1"/>
                </a:solidFill>
              </a:endParaRPr>
            </a:p>
          </p:txBody>
        </p:sp>
        <p:sp>
          <p:nvSpPr>
            <p:cNvPr id="14369" name="Line 21"/>
            <p:cNvSpPr>
              <a:spLocks noChangeShapeType="1"/>
            </p:cNvSpPr>
            <p:nvPr/>
          </p:nvSpPr>
          <p:spPr bwMode="auto">
            <a:xfrm>
              <a:off x="704" y="370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4370" name="Text Box 22"/>
            <p:cNvSpPr txBox="1">
              <a:spLocks noChangeArrowheads="1"/>
            </p:cNvSpPr>
            <p:nvPr/>
          </p:nvSpPr>
          <p:spPr bwMode="auto">
            <a:xfrm>
              <a:off x="1094" y="3527"/>
              <a:ext cx="5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/>
                <a:t>~ 120 m</a:t>
              </a:r>
              <a:endParaRPr lang="de-DE" sz="1400" b="1" baseline="30000"/>
            </a:p>
          </p:txBody>
        </p:sp>
      </p:grpSp>
      <p:sp>
        <p:nvSpPr>
          <p:cNvPr id="784407" name="Freeform 23"/>
          <p:cNvSpPr>
            <a:spLocks/>
          </p:cNvSpPr>
          <p:nvPr/>
        </p:nvSpPr>
        <p:spPr bwMode="auto">
          <a:xfrm>
            <a:off x="3286125" y="2438400"/>
            <a:ext cx="993775" cy="3206750"/>
          </a:xfrm>
          <a:custGeom>
            <a:avLst/>
            <a:gdLst>
              <a:gd name="T0" fmla="*/ 0 w 626"/>
              <a:gd name="T1" fmla="*/ 0 h 2020"/>
              <a:gd name="T2" fmla="*/ 400704050 w 626"/>
              <a:gd name="T3" fmla="*/ 2147483647 h 2020"/>
              <a:gd name="T4" fmla="*/ 1577617813 w 626"/>
              <a:gd name="T5" fmla="*/ 2147483647 h 2020"/>
              <a:gd name="T6" fmla="*/ 0 w 626"/>
              <a:gd name="T7" fmla="*/ 0 h 2020"/>
              <a:gd name="T8" fmla="*/ 0 60000 65536"/>
              <a:gd name="T9" fmla="*/ 0 60000 65536"/>
              <a:gd name="T10" fmla="*/ 0 60000 65536"/>
              <a:gd name="T11" fmla="*/ 0 60000 65536"/>
              <a:gd name="T12" fmla="*/ 0 w 626"/>
              <a:gd name="T13" fmla="*/ 0 h 2020"/>
              <a:gd name="T14" fmla="*/ 626 w 626"/>
              <a:gd name="T15" fmla="*/ 2020 h 20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6" h="2020">
                <a:moveTo>
                  <a:pt x="0" y="0"/>
                </a:moveTo>
                <a:lnTo>
                  <a:pt x="159" y="2020"/>
                </a:lnTo>
                <a:lnTo>
                  <a:pt x="626" y="201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s-ES">
              <a:latin typeface="Symbol" pitchFamily="-1" charset="2"/>
            </a:endParaRPr>
          </a:p>
        </p:txBody>
      </p:sp>
      <p:sp>
        <p:nvSpPr>
          <p:cNvPr id="784408" name="Freeform 24"/>
          <p:cNvSpPr>
            <a:spLocks/>
          </p:cNvSpPr>
          <p:nvPr/>
        </p:nvSpPr>
        <p:spPr bwMode="auto">
          <a:xfrm>
            <a:off x="3551238" y="4864100"/>
            <a:ext cx="755650" cy="808038"/>
          </a:xfrm>
          <a:custGeom>
            <a:avLst/>
            <a:gdLst>
              <a:gd name="T0" fmla="*/ 0 w 476"/>
              <a:gd name="T1" fmla="*/ 1262599856 h 509"/>
              <a:gd name="T2" fmla="*/ 672882513 w 476"/>
              <a:gd name="T3" fmla="*/ 0 h 509"/>
              <a:gd name="T4" fmla="*/ 1199594375 w 476"/>
              <a:gd name="T5" fmla="*/ 1282761119 h 509"/>
              <a:gd name="T6" fmla="*/ 0 w 476"/>
              <a:gd name="T7" fmla="*/ 1262599856 h 509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509"/>
              <a:gd name="T14" fmla="*/ 476 w 476"/>
              <a:gd name="T15" fmla="*/ 509 h 5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509">
                <a:moveTo>
                  <a:pt x="0" y="501"/>
                </a:moveTo>
                <a:lnTo>
                  <a:pt x="267" y="0"/>
                </a:lnTo>
                <a:lnTo>
                  <a:pt x="476" y="509"/>
                </a:lnTo>
                <a:lnTo>
                  <a:pt x="0" y="501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s-ES">
              <a:latin typeface="Symbol" pitchFamily="-1" charset="2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509963" y="4730750"/>
            <a:ext cx="787400" cy="1398588"/>
            <a:chOff x="2385" y="3172"/>
            <a:chExt cx="313" cy="556"/>
          </a:xfrm>
        </p:grpSpPr>
        <p:sp>
          <p:nvSpPr>
            <p:cNvPr id="14351" name="Oval 26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  <p:sp>
          <p:nvSpPr>
            <p:cNvPr id="14352" name="Oval 27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  <p:sp>
          <p:nvSpPr>
            <p:cNvPr id="14353" name="Oval 28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  <p:sp>
          <p:nvSpPr>
            <p:cNvPr id="14354" name="AutoShape 29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  <p:sp>
          <p:nvSpPr>
            <p:cNvPr id="14355" name="Line 30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4356" name="Line 31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4357" name="Line 32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4358" name="AutoShape 33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  <p:sp>
          <p:nvSpPr>
            <p:cNvPr id="14359" name="Line 34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4360" name="Line 35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4361" name="Line 36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4362" name="Line 37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sp>
        <p:nvSpPr>
          <p:cNvPr id="14347" name="Text Box 38"/>
          <p:cNvSpPr txBox="1">
            <a:spLocks noChangeArrowheads="1"/>
          </p:cNvSpPr>
          <p:nvPr/>
        </p:nvSpPr>
        <p:spPr bwMode="auto">
          <a:xfrm>
            <a:off x="3660320" y="228600"/>
            <a:ext cx="466725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How to detect</a:t>
            </a:r>
            <a:r>
              <a:rPr lang="en-GB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GB" sz="2800" dirty="0" smtClean="0">
                <a:solidFill>
                  <a:srgbClr val="000000"/>
                </a:solidFill>
                <a:latin typeface="+mj-lt"/>
              </a:rPr>
              <a:t>-ray showers</a:t>
            </a:r>
            <a:r>
              <a:rPr lang="en-GB" sz="2800" dirty="0">
                <a:solidFill>
                  <a:srgbClr val="000000"/>
                </a:solidFill>
                <a:latin typeface="+mj-lt"/>
              </a:rPr>
              <a:t>:</a:t>
            </a:r>
            <a:r>
              <a:rPr lang="en-GB" sz="2800" dirty="0" smtClean="0">
                <a:solidFill>
                  <a:srgbClr val="000000"/>
                </a:solidFill>
                <a:latin typeface="+mj-lt"/>
              </a:rPr>
              <a:t> with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</a:rPr>
              <a:t>IACTs</a:t>
            </a:r>
            <a:endParaRPr lang="en-GB" sz="3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87114" name="Picture 10" descr="anagam4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267200"/>
            <a:ext cx="2305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80" name="Line 48"/>
          <p:cNvSpPr>
            <a:spLocks noChangeShapeType="1"/>
          </p:cNvSpPr>
          <p:nvPr/>
        </p:nvSpPr>
        <p:spPr bwMode="auto">
          <a:xfrm>
            <a:off x="4038600" y="4800600"/>
            <a:ext cx="1828800" cy="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50" name="Line 49"/>
          <p:cNvSpPr>
            <a:spLocks noChangeShapeType="1"/>
          </p:cNvSpPr>
          <p:nvPr/>
        </p:nvSpPr>
        <p:spPr bwMode="auto">
          <a:xfrm>
            <a:off x="3276600" y="228600"/>
            <a:ext cx="0" cy="1066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2" name="Marcador de número de diapositiva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18</a:t>
            </a:fld>
            <a:endParaRPr lang="es-ES_tradnl"/>
          </a:p>
        </p:txBody>
      </p:sp>
      <p:sp>
        <p:nvSpPr>
          <p:cNvPr id="43" name="Marcador de pie de página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44" name="Marcador de fecha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0" y="5481638"/>
            <a:ext cx="5989638" cy="1382712"/>
          </a:xfrm>
          <a:custGeom>
            <a:avLst/>
            <a:gdLst>
              <a:gd name="T0" fmla="*/ 0 w 18345"/>
              <a:gd name="T1" fmla="*/ 451450243 h 4234"/>
              <a:gd name="T2" fmla="*/ 1955508899 w 18345"/>
              <a:gd name="T3" fmla="*/ 451450243 h 4234"/>
              <a:gd name="T4" fmla="*/ 1673119587 w 18345"/>
              <a:gd name="T5" fmla="*/ 0 h 4234"/>
              <a:gd name="T6" fmla="*/ 282388985 w 18345"/>
              <a:gd name="T7" fmla="*/ 0 h 4234"/>
              <a:gd name="T8" fmla="*/ 0 w 18345"/>
              <a:gd name="T9" fmla="*/ 451450243 h 4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45"/>
              <a:gd name="T16" fmla="*/ 0 h 4234"/>
              <a:gd name="T17" fmla="*/ 18345 w 18345"/>
              <a:gd name="T18" fmla="*/ 4234 h 42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45" h="4234">
                <a:moveTo>
                  <a:pt x="0" y="4233"/>
                </a:moveTo>
                <a:lnTo>
                  <a:pt x="18344" y="4233"/>
                </a:lnTo>
                <a:lnTo>
                  <a:pt x="15695" y="0"/>
                </a:lnTo>
                <a:lnTo>
                  <a:pt x="2649" y="0"/>
                </a:lnTo>
                <a:lnTo>
                  <a:pt x="0" y="4233"/>
                </a:lnTo>
              </a:path>
            </a:pathLst>
          </a:custGeom>
          <a:gradFill rotWithShape="0">
            <a:gsLst>
              <a:gs pos="0">
                <a:srgbClr val="174617"/>
              </a:gs>
              <a:gs pos="100000">
                <a:srgbClr val="339933"/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s-ES">
              <a:latin typeface="Symbol" pitchFamily="-1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1114425"/>
            <a:ext cx="4179888" cy="5564188"/>
            <a:chOff x="616" y="774"/>
            <a:chExt cx="2903" cy="386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6" y="774"/>
              <a:ext cx="2903" cy="3503"/>
              <a:chOff x="616" y="774"/>
              <a:chExt cx="2903" cy="3503"/>
            </a:xfrm>
          </p:grpSpPr>
          <p:sp>
            <p:nvSpPr>
              <p:cNvPr id="16466" name="Line 5"/>
              <p:cNvSpPr>
                <a:spLocks noChangeShapeType="1"/>
              </p:cNvSpPr>
              <p:nvPr/>
            </p:nvSpPr>
            <p:spPr bwMode="auto">
              <a:xfrm>
                <a:off x="2056" y="774"/>
                <a:ext cx="1" cy="576"/>
              </a:xfrm>
              <a:prstGeom prst="line">
                <a:avLst/>
              </a:prstGeom>
              <a:noFill/>
              <a:ln w="324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pic>
            <p:nvPicPr>
              <p:cNvPr id="16467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 l="27670" t="17268" r="25034"/>
              <a:stretch>
                <a:fillRect/>
              </a:stretch>
            </p:blipFill>
            <p:spPr bwMode="auto">
              <a:xfrm>
                <a:off x="1816" y="1380"/>
                <a:ext cx="552" cy="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68" name="Freeform 7"/>
              <p:cNvSpPr>
                <a:spLocks noChangeArrowheads="1"/>
              </p:cNvSpPr>
              <p:nvPr/>
            </p:nvSpPr>
            <p:spPr bwMode="auto">
              <a:xfrm>
                <a:off x="616" y="2118"/>
                <a:ext cx="2904" cy="2160"/>
              </a:xfrm>
              <a:custGeom>
                <a:avLst/>
                <a:gdLst>
                  <a:gd name="T0" fmla="*/ 329 w 12807"/>
                  <a:gd name="T1" fmla="*/ 0 h 9526"/>
                  <a:gd name="T2" fmla="*/ 658 w 12807"/>
                  <a:gd name="T3" fmla="*/ 490 h 9526"/>
                  <a:gd name="T4" fmla="*/ 0 w 12807"/>
                  <a:gd name="T5" fmla="*/ 490 h 9526"/>
                  <a:gd name="T6" fmla="*/ 329 w 12807"/>
                  <a:gd name="T7" fmla="*/ 0 h 95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07"/>
                  <a:gd name="T13" fmla="*/ 0 h 9526"/>
                  <a:gd name="T14" fmla="*/ 12807 w 12807"/>
                  <a:gd name="T15" fmla="*/ 9526 h 95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07" h="9526">
                    <a:moveTo>
                      <a:pt x="6403" y="0"/>
                    </a:moveTo>
                    <a:lnTo>
                      <a:pt x="12806" y="9525"/>
                    </a:lnTo>
                    <a:lnTo>
                      <a:pt x="0" y="9525"/>
                    </a:lnTo>
                    <a:lnTo>
                      <a:pt x="6403" y="0"/>
                    </a:lnTo>
                  </a:path>
                </a:pathLst>
              </a:custGeom>
              <a:gradFill rotWithShape="0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</p:grpSp>
        <p:sp>
          <p:nvSpPr>
            <p:cNvPr id="16465" name="Oval 8"/>
            <p:cNvSpPr>
              <a:spLocks noChangeArrowheads="1"/>
            </p:cNvSpPr>
            <p:nvPr/>
          </p:nvSpPr>
          <p:spPr bwMode="auto">
            <a:xfrm>
              <a:off x="624" y="3934"/>
              <a:ext cx="2896" cy="704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435350" y="5376863"/>
            <a:ext cx="447675" cy="782637"/>
            <a:chOff x="2386" y="3734"/>
            <a:chExt cx="310" cy="543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386" y="3734"/>
              <a:ext cx="310" cy="411"/>
              <a:chOff x="2386" y="3734"/>
              <a:chExt cx="310" cy="411"/>
            </a:xfrm>
          </p:grpSpPr>
          <p:sp>
            <p:nvSpPr>
              <p:cNvPr id="16455" name="Oval 11"/>
              <p:cNvSpPr>
                <a:spLocks noChangeArrowheads="1"/>
              </p:cNvSpPr>
              <p:nvPr/>
            </p:nvSpPr>
            <p:spPr bwMode="auto">
              <a:xfrm rot="-60000">
                <a:off x="2443" y="4104"/>
                <a:ext cx="210" cy="43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  <p:sp>
            <p:nvSpPr>
              <p:cNvPr id="16456" name="Oval 12"/>
              <p:cNvSpPr>
                <a:spLocks noChangeArrowheads="1"/>
              </p:cNvSpPr>
              <p:nvPr/>
            </p:nvSpPr>
            <p:spPr bwMode="auto">
              <a:xfrm rot="-60000">
                <a:off x="2413" y="4077"/>
                <a:ext cx="266" cy="58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  <p:sp>
            <p:nvSpPr>
              <p:cNvPr id="16457" name="Oval 13"/>
              <p:cNvSpPr>
                <a:spLocks noChangeArrowheads="1"/>
              </p:cNvSpPr>
              <p:nvPr/>
            </p:nvSpPr>
            <p:spPr bwMode="auto">
              <a:xfrm rot="-60000">
                <a:off x="2389" y="4071"/>
                <a:ext cx="308" cy="52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2521" y="3734"/>
                <a:ext cx="51" cy="67"/>
                <a:chOff x="2521" y="3734"/>
                <a:chExt cx="51" cy="67"/>
              </a:xfrm>
            </p:grpSpPr>
            <p:sp>
              <p:nvSpPr>
                <p:cNvPr id="16462" name="Freeform 15"/>
                <p:cNvSpPr>
                  <a:spLocks noChangeArrowheads="1"/>
                </p:cNvSpPr>
                <p:nvPr/>
              </p:nvSpPr>
              <p:spPr bwMode="auto">
                <a:xfrm>
                  <a:off x="2522" y="3734"/>
                  <a:ext cx="52" cy="68"/>
                </a:xfrm>
                <a:custGeom>
                  <a:avLst/>
                  <a:gdLst>
                    <a:gd name="T0" fmla="*/ 6 w 230"/>
                    <a:gd name="T1" fmla="*/ 0 h 301"/>
                    <a:gd name="T2" fmla="*/ 0 w 230"/>
                    <a:gd name="T3" fmla="*/ 2 h 301"/>
                    <a:gd name="T4" fmla="*/ 0 w 230"/>
                    <a:gd name="T5" fmla="*/ 13 h 301"/>
                    <a:gd name="T6" fmla="*/ 6 w 230"/>
                    <a:gd name="T7" fmla="*/ 15 h 301"/>
                    <a:gd name="T8" fmla="*/ 12 w 230"/>
                    <a:gd name="T9" fmla="*/ 13 h 301"/>
                    <a:gd name="T10" fmla="*/ 12 w 230"/>
                    <a:gd name="T11" fmla="*/ 2 h 301"/>
                    <a:gd name="T12" fmla="*/ 6 w 230"/>
                    <a:gd name="T13" fmla="*/ 0 h 3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"/>
                    <a:gd name="T22" fmla="*/ 0 h 301"/>
                    <a:gd name="T23" fmla="*/ 230 w 230"/>
                    <a:gd name="T24" fmla="*/ 301 h 3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" h="301">
                      <a:moveTo>
                        <a:pt x="115" y="2"/>
                      </a:moveTo>
                      <a:cubicBezTo>
                        <a:pt x="53" y="0"/>
                        <a:pt x="2" y="20"/>
                        <a:pt x="0" y="40"/>
                      </a:cubicBezTo>
                      <a:lnTo>
                        <a:pt x="5" y="262"/>
                      </a:lnTo>
                      <a:cubicBezTo>
                        <a:pt x="5" y="282"/>
                        <a:pt x="57" y="297"/>
                        <a:pt x="118" y="299"/>
                      </a:cubicBezTo>
                      <a:cubicBezTo>
                        <a:pt x="179" y="300"/>
                        <a:pt x="229" y="280"/>
                        <a:pt x="229" y="260"/>
                      </a:cubicBezTo>
                      <a:lnTo>
                        <a:pt x="225" y="38"/>
                      </a:lnTo>
                      <a:cubicBezTo>
                        <a:pt x="227" y="18"/>
                        <a:pt x="176" y="1"/>
                        <a:pt x="115" y="2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  <p:sp>
              <p:nvSpPr>
                <p:cNvPr id="16463" name="Freeform 16"/>
                <p:cNvSpPr>
                  <a:spLocks noChangeArrowheads="1"/>
                </p:cNvSpPr>
                <p:nvPr/>
              </p:nvSpPr>
              <p:spPr bwMode="auto">
                <a:xfrm>
                  <a:off x="2521" y="3734"/>
                  <a:ext cx="52" cy="18"/>
                </a:xfrm>
                <a:custGeom>
                  <a:avLst/>
                  <a:gdLst>
                    <a:gd name="T0" fmla="*/ 6 w 229"/>
                    <a:gd name="T1" fmla="*/ 0 h 78"/>
                    <a:gd name="T2" fmla="*/ 0 w 229"/>
                    <a:gd name="T3" fmla="*/ 2 h 78"/>
                    <a:gd name="T4" fmla="*/ 6 w 229"/>
                    <a:gd name="T5" fmla="*/ 4 h 78"/>
                    <a:gd name="T6" fmla="*/ 12 w 229"/>
                    <a:gd name="T7" fmla="*/ 2 h 78"/>
                    <a:gd name="T8" fmla="*/ 6 w 229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9"/>
                    <a:gd name="T16" fmla="*/ 0 h 78"/>
                    <a:gd name="T17" fmla="*/ 229 w 22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9" h="78">
                      <a:moveTo>
                        <a:pt x="116" y="2"/>
                      </a:moveTo>
                      <a:cubicBezTo>
                        <a:pt x="54" y="0"/>
                        <a:pt x="3" y="20"/>
                        <a:pt x="1" y="40"/>
                      </a:cubicBezTo>
                      <a:cubicBezTo>
                        <a:pt x="0" y="60"/>
                        <a:pt x="54" y="74"/>
                        <a:pt x="116" y="76"/>
                      </a:cubicBezTo>
                      <a:cubicBezTo>
                        <a:pt x="178" y="77"/>
                        <a:pt x="228" y="58"/>
                        <a:pt x="226" y="38"/>
                      </a:cubicBezTo>
                      <a:cubicBezTo>
                        <a:pt x="225" y="18"/>
                        <a:pt x="177" y="1"/>
                        <a:pt x="116" y="2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</p:grpSp>
          <p:sp>
            <p:nvSpPr>
              <p:cNvPr id="16459" name="Line 17"/>
              <p:cNvSpPr>
                <a:spLocks noChangeShapeType="1"/>
              </p:cNvSpPr>
              <p:nvPr/>
            </p:nvSpPr>
            <p:spPr bwMode="auto">
              <a:xfrm flipV="1">
                <a:off x="2386" y="3767"/>
                <a:ext cx="134" cy="33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460" name="Line 18"/>
              <p:cNvSpPr>
                <a:spLocks noChangeShapeType="1"/>
              </p:cNvSpPr>
              <p:nvPr/>
            </p:nvSpPr>
            <p:spPr bwMode="auto">
              <a:xfrm flipH="1" flipV="1">
                <a:off x="2543" y="3770"/>
                <a:ext cx="6" cy="3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461" name="Line 19"/>
              <p:cNvSpPr>
                <a:spLocks noChangeShapeType="1"/>
              </p:cNvSpPr>
              <p:nvPr/>
            </p:nvSpPr>
            <p:spPr bwMode="auto">
              <a:xfrm flipH="1" flipV="1">
                <a:off x="2569" y="3764"/>
                <a:ext cx="126" cy="32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430" y="4193"/>
              <a:ext cx="241" cy="84"/>
              <a:chOff x="2430" y="4193"/>
              <a:chExt cx="241" cy="84"/>
            </a:xfrm>
          </p:grpSpPr>
          <p:sp>
            <p:nvSpPr>
              <p:cNvPr id="16453" name="Freeform 21"/>
              <p:cNvSpPr>
                <a:spLocks noChangeArrowheads="1"/>
              </p:cNvSpPr>
              <p:nvPr/>
            </p:nvSpPr>
            <p:spPr bwMode="auto">
              <a:xfrm>
                <a:off x="2430" y="4193"/>
                <a:ext cx="242" cy="85"/>
              </a:xfrm>
              <a:custGeom>
                <a:avLst/>
                <a:gdLst>
                  <a:gd name="T0" fmla="*/ 27 w 1068"/>
                  <a:gd name="T1" fmla="*/ 0 h 376"/>
                  <a:gd name="T2" fmla="*/ 0 w 1068"/>
                  <a:gd name="T3" fmla="*/ 5 h 376"/>
                  <a:gd name="T4" fmla="*/ 0 w 1068"/>
                  <a:gd name="T5" fmla="*/ 14 h 376"/>
                  <a:gd name="T6" fmla="*/ 27 w 1068"/>
                  <a:gd name="T7" fmla="*/ 19 h 376"/>
                  <a:gd name="T8" fmla="*/ 55 w 1068"/>
                  <a:gd name="T9" fmla="*/ 14 h 376"/>
                  <a:gd name="T10" fmla="*/ 55 w 1068"/>
                  <a:gd name="T11" fmla="*/ 5 h 376"/>
                  <a:gd name="T12" fmla="*/ 27 w 1068"/>
                  <a:gd name="T13" fmla="*/ 0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76"/>
                  <a:gd name="T23" fmla="*/ 1068 w 106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76">
                    <a:moveTo>
                      <a:pt x="533" y="0"/>
                    </a:moveTo>
                    <a:cubicBezTo>
                      <a:pt x="242" y="0"/>
                      <a:pt x="0" y="42"/>
                      <a:pt x="0" y="94"/>
                    </a:cubicBezTo>
                    <a:lnTo>
                      <a:pt x="0" y="281"/>
                    </a:lnTo>
                    <a:cubicBezTo>
                      <a:pt x="0" y="333"/>
                      <a:pt x="242" y="375"/>
                      <a:pt x="533" y="375"/>
                    </a:cubicBezTo>
                    <a:cubicBezTo>
                      <a:pt x="824" y="375"/>
                      <a:pt x="1067" y="333"/>
                      <a:pt x="1067" y="281"/>
                    </a:cubicBezTo>
                    <a:lnTo>
                      <a:pt x="1067" y="94"/>
                    </a:lnTo>
                    <a:cubicBezTo>
                      <a:pt x="1067" y="42"/>
                      <a:pt x="825" y="0"/>
                      <a:pt x="533" y="0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  <p:sp>
            <p:nvSpPr>
              <p:cNvPr id="16454" name="Freeform 22"/>
              <p:cNvSpPr>
                <a:spLocks noChangeArrowheads="1"/>
              </p:cNvSpPr>
              <p:nvPr/>
            </p:nvSpPr>
            <p:spPr bwMode="auto">
              <a:xfrm>
                <a:off x="2430" y="4193"/>
                <a:ext cx="242" cy="43"/>
              </a:xfrm>
              <a:custGeom>
                <a:avLst/>
                <a:gdLst>
                  <a:gd name="T0" fmla="*/ 27 w 1068"/>
                  <a:gd name="T1" fmla="*/ 0 h 188"/>
                  <a:gd name="T2" fmla="*/ 0 w 1068"/>
                  <a:gd name="T3" fmla="*/ 5 h 188"/>
                  <a:gd name="T4" fmla="*/ 27 w 1068"/>
                  <a:gd name="T5" fmla="*/ 10 h 188"/>
                  <a:gd name="T6" fmla="*/ 55 w 1068"/>
                  <a:gd name="T7" fmla="*/ 5 h 188"/>
                  <a:gd name="T8" fmla="*/ 27 w 1068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8"/>
                  <a:gd name="T16" fmla="*/ 0 h 188"/>
                  <a:gd name="T17" fmla="*/ 1068 w 1068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8" h="188">
                    <a:moveTo>
                      <a:pt x="533" y="0"/>
                    </a:moveTo>
                    <a:cubicBezTo>
                      <a:pt x="242" y="0"/>
                      <a:pt x="0" y="42"/>
                      <a:pt x="0" y="94"/>
                    </a:cubicBezTo>
                    <a:cubicBezTo>
                      <a:pt x="0" y="146"/>
                      <a:pt x="242" y="187"/>
                      <a:pt x="533" y="187"/>
                    </a:cubicBezTo>
                    <a:cubicBezTo>
                      <a:pt x="824" y="187"/>
                      <a:pt x="1067" y="144"/>
                      <a:pt x="1067" y="94"/>
                    </a:cubicBezTo>
                    <a:cubicBezTo>
                      <a:pt x="1067" y="44"/>
                      <a:pt x="825" y="0"/>
                      <a:pt x="533" y="0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</p:grpSp>
        <p:sp>
          <p:nvSpPr>
            <p:cNvPr id="16449" name="Line 23"/>
            <p:cNvSpPr>
              <a:spLocks noChangeShapeType="1"/>
            </p:cNvSpPr>
            <p:nvPr/>
          </p:nvSpPr>
          <p:spPr bwMode="auto">
            <a:xfrm flipV="1">
              <a:off x="2497" y="4130"/>
              <a:ext cx="53" cy="10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6450" name="Line 24"/>
            <p:cNvSpPr>
              <a:spLocks noChangeShapeType="1"/>
            </p:cNvSpPr>
            <p:nvPr/>
          </p:nvSpPr>
          <p:spPr bwMode="auto">
            <a:xfrm>
              <a:off x="2553" y="4135"/>
              <a:ext cx="47" cy="9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6451" name="Line 25"/>
            <p:cNvSpPr>
              <a:spLocks noChangeShapeType="1"/>
            </p:cNvSpPr>
            <p:nvPr/>
          </p:nvSpPr>
          <p:spPr bwMode="auto">
            <a:xfrm flipV="1">
              <a:off x="2491" y="4155"/>
              <a:ext cx="21" cy="3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6452" name="Line 26"/>
            <p:cNvSpPr>
              <a:spLocks noChangeShapeType="1"/>
            </p:cNvSpPr>
            <p:nvPr/>
          </p:nvSpPr>
          <p:spPr bwMode="auto">
            <a:xfrm flipH="1" flipV="1">
              <a:off x="2580" y="4136"/>
              <a:ext cx="31" cy="5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870325" y="918624"/>
            <a:ext cx="4351338" cy="4351338"/>
            <a:chOff x="2688" y="646"/>
            <a:chExt cx="3022" cy="3021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168" y="646"/>
              <a:ext cx="2542" cy="2591"/>
              <a:chOff x="3168" y="646"/>
              <a:chExt cx="2542" cy="2591"/>
            </a:xfrm>
          </p:grpSpPr>
          <p:sp>
            <p:nvSpPr>
              <p:cNvPr id="16439" name="AutoShape 29"/>
              <p:cNvSpPr>
                <a:spLocks noChangeArrowheads="1"/>
              </p:cNvSpPr>
              <p:nvPr/>
            </p:nvSpPr>
            <p:spPr bwMode="auto">
              <a:xfrm>
                <a:off x="3168" y="657"/>
                <a:ext cx="2543" cy="2582"/>
              </a:xfrm>
              <a:prstGeom prst="roundRect">
                <a:avLst>
                  <a:gd name="adj" fmla="val 37"/>
                </a:avLst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  <p:pic>
            <p:nvPicPr>
              <p:cNvPr id="16440" name="Picture 3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40" y="778"/>
                <a:ext cx="2256" cy="2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41" name="Freeform 31"/>
              <p:cNvSpPr>
                <a:spLocks noChangeArrowheads="1"/>
              </p:cNvSpPr>
              <p:nvPr/>
            </p:nvSpPr>
            <p:spPr bwMode="auto">
              <a:xfrm>
                <a:off x="3211" y="646"/>
                <a:ext cx="2490" cy="2582"/>
              </a:xfrm>
              <a:custGeom>
                <a:avLst/>
                <a:gdLst>
                  <a:gd name="T0" fmla="*/ 282 w 10979"/>
                  <a:gd name="T1" fmla="*/ 0 h 11385"/>
                  <a:gd name="T2" fmla="*/ 565 w 10979"/>
                  <a:gd name="T3" fmla="*/ 293 h 11385"/>
                  <a:gd name="T4" fmla="*/ 282 w 10979"/>
                  <a:gd name="T5" fmla="*/ 586 h 11385"/>
                  <a:gd name="T6" fmla="*/ 0 w 10979"/>
                  <a:gd name="T7" fmla="*/ 293 h 11385"/>
                  <a:gd name="T8" fmla="*/ 282 w 10979"/>
                  <a:gd name="T9" fmla="*/ 0 h 11385"/>
                  <a:gd name="T10" fmla="*/ 282 w 10979"/>
                  <a:gd name="T11" fmla="*/ 68 h 11385"/>
                  <a:gd name="T12" fmla="*/ 499 w 10979"/>
                  <a:gd name="T13" fmla="*/ 293 h 11385"/>
                  <a:gd name="T14" fmla="*/ 282 w 10979"/>
                  <a:gd name="T15" fmla="*/ 518 h 11385"/>
                  <a:gd name="T16" fmla="*/ 65 w 10979"/>
                  <a:gd name="T17" fmla="*/ 293 h 11385"/>
                  <a:gd name="T18" fmla="*/ 282 w 10979"/>
                  <a:gd name="T19" fmla="*/ 68 h 113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979"/>
                  <a:gd name="T31" fmla="*/ 0 h 11385"/>
                  <a:gd name="T32" fmla="*/ 10979 w 10979"/>
                  <a:gd name="T33" fmla="*/ 11385 h 113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979" h="11385">
                    <a:moveTo>
                      <a:pt x="5488" y="0"/>
                    </a:moveTo>
                    <a:cubicBezTo>
                      <a:pt x="8600" y="0"/>
                      <a:pt x="10978" y="2464"/>
                      <a:pt x="10978" y="5691"/>
                    </a:cubicBezTo>
                    <a:cubicBezTo>
                      <a:pt x="10978" y="8918"/>
                      <a:pt x="8600" y="11384"/>
                      <a:pt x="5488" y="11384"/>
                    </a:cubicBezTo>
                    <a:cubicBezTo>
                      <a:pt x="2376" y="11384"/>
                      <a:pt x="0" y="8918"/>
                      <a:pt x="0" y="5691"/>
                    </a:cubicBezTo>
                    <a:cubicBezTo>
                      <a:pt x="0" y="2464"/>
                      <a:pt x="2376" y="0"/>
                      <a:pt x="5488" y="0"/>
                    </a:cubicBezTo>
                    <a:close/>
                    <a:moveTo>
                      <a:pt x="5487" y="1312"/>
                    </a:moveTo>
                    <a:cubicBezTo>
                      <a:pt x="7881" y="1312"/>
                      <a:pt x="9711" y="3208"/>
                      <a:pt x="9711" y="5691"/>
                    </a:cubicBezTo>
                    <a:cubicBezTo>
                      <a:pt x="9711" y="8174"/>
                      <a:pt x="7881" y="10071"/>
                      <a:pt x="5487" y="10071"/>
                    </a:cubicBezTo>
                    <a:cubicBezTo>
                      <a:pt x="3093" y="10071"/>
                      <a:pt x="1264" y="8175"/>
                      <a:pt x="1264" y="5691"/>
                    </a:cubicBezTo>
                    <a:cubicBezTo>
                      <a:pt x="1264" y="3207"/>
                      <a:pt x="3093" y="1312"/>
                      <a:pt x="5487" y="13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  <p:sp>
            <p:nvSpPr>
              <p:cNvPr id="16442" name="Freeform 32"/>
              <p:cNvSpPr>
                <a:spLocks noChangeArrowheads="1"/>
              </p:cNvSpPr>
              <p:nvPr/>
            </p:nvSpPr>
            <p:spPr bwMode="auto">
              <a:xfrm>
                <a:off x="3189" y="732"/>
                <a:ext cx="935" cy="841"/>
              </a:xfrm>
              <a:custGeom>
                <a:avLst/>
                <a:gdLst>
                  <a:gd name="T0" fmla="*/ 0 w 4124"/>
                  <a:gd name="T1" fmla="*/ 0 h 3709"/>
                  <a:gd name="T2" fmla="*/ 212 w 4124"/>
                  <a:gd name="T3" fmla="*/ 2 h 3709"/>
                  <a:gd name="T4" fmla="*/ 58 w 4124"/>
                  <a:gd name="T5" fmla="*/ 191 h 3709"/>
                  <a:gd name="T6" fmla="*/ 12 w 4124"/>
                  <a:gd name="T7" fmla="*/ 176 h 3709"/>
                  <a:gd name="T8" fmla="*/ 0 w 4124"/>
                  <a:gd name="T9" fmla="*/ 0 h 37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24"/>
                  <a:gd name="T16" fmla="*/ 0 h 3709"/>
                  <a:gd name="T17" fmla="*/ 4124 w 4124"/>
                  <a:gd name="T18" fmla="*/ 3709 h 37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24" h="3709">
                    <a:moveTo>
                      <a:pt x="0" y="0"/>
                    </a:moveTo>
                    <a:lnTo>
                      <a:pt x="4123" y="47"/>
                    </a:lnTo>
                    <a:lnTo>
                      <a:pt x="1124" y="3708"/>
                    </a:lnTo>
                    <a:lnTo>
                      <a:pt x="234" y="34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  <p:sp>
            <p:nvSpPr>
              <p:cNvPr id="16443" name="Freeform 33"/>
              <p:cNvSpPr>
                <a:spLocks noChangeArrowheads="1"/>
              </p:cNvSpPr>
              <p:nvPr/>
            </p:nvSpPr>
            <p:spPr bwMode="auto">
              <a:xfrm>
                <a:off x="4732" y="700"/>
                <a:ext cx="935" cy="842"/>
              </a:xfrm>
              <a:custGeom>
                <a:avLst/>
                <a:gdLst>
                  <a:gd name="T0" fmla="*/ 212 w 4125"/>
                  <a:gd name="T1" fmla="*/ 0 h 3711"/>
                  <a:gd name="T2" fmla="*/ 0 w 4125"/>
                  <a:gd name="T3" fmla="*/ 2 h 3711"/>
                  <a:gd name="T4" fmla="*/ 154 w 4125"/>
                  <a:gd name="T5" fmla="*/ 191 h 3711"/>
                  <a:gd name="T6" fmla="*/ 200 w 4125"/>
                  <a:gd name="T7" fmla="*/ 176 h 3711"/>
                  <a:gd name="T8" fmla="*/ 212 w 4125"/>
                  <a:gd name="T9" fmla="*/ 0 h 3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25"/>
                  <a:gd name="T16" fmla="*/ 0 h 3711"/>
                  <a:gd name="T17" fmla="*/ 4125 w 4125"/>
                  <a:gd name="T18" fmla="*/ 3711 h 37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25" h="3711">
                    <a:moveTo>
                      <a:pt x="4124" y="0"/>
                    </a:moveTo>
                    <a:lnTo>
                      <a:pt x="0" y="47"/>
                    </a:lnTo>
                    <a:lnTo>
                      <a:pt x="3000" y="3710"/>
                    </a:lnTo>
                    <a:lnTo>
                      <a:pt x="3890" y="3425"/>
                    </a:lnTo>
                    <a:lnTo>
                      <a:pt x="4124" y="0"/>
                    </a:lnTo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  <p:sp>
            <p:nvSpPr>
              <p:cNvPr id="16444" name="Freeform 34"/>
              <p:cNvSpPr>
                <a:spLocks noChangeArrowheads="1"/>
              </p:cNvSpPr>
              <p:nvPr/>
            </p:nvSpPr>
            <p:spPr bwMode="auto">
              <a:xfrm>
                <a:off x="3168" y="2331"/>
                <a:ext cx="935" cy="842"/>
              </a:xfrm>
              <a:custGeom>
                <a:avLst/>
                <a:gdLst>
                  <a:gd name="T0" fmla="*/ 0 w 4125"/>
                  <a:gd name="T1" fmla="*/ 191 h 3711"/>
                  <a:gd name="T2" fmla="*/ 212 w 4125"/>
                  <a:gd name="T3" fmla="*/ 189 h 3711"/>
                  <a:gd name="T4" fmla="*/ 58 w 4125"/>
                  <a:gd name="T5" fmla="*/ 0 h 3711"/>
                  <a:gd name="T6" fmla="*/ 12 w 4125"/>
                  <a:gd name="T7" fmla="*/ 15 h 3711"/>
                  <a:gd name="T8" fmla="*/ 0 w 4125"/>
                  <a:gd name="T9" fmla="*/ 191 h 3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25"/>
                  <a:gd name="T16" fmla="*/ 0 h 3711"/>
                  <a:gd name="T17" fmla="*/ 4125 w 4125"/>
                  <a:gd name="T18" fmla="*/ 3711 h 37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25" h="3711">
                    <a:moveTo>
                      <a:pt x="0" y="3710"/>
                    </a:moveTo>
                    <a:lnTo>
                      <a:pt x="4124" y="3662"/>
                    </a:lnTo>
                    <a:lnTo>
                      <a:pt x="1124" y="0"/>
                    </a:lnTo>
                    <a:lnTo>
                      <a:pt x="234" y="285"/>
                    </a:lnTo>
                    <a:lnTo>
                      <a:pt x="0" y="3710"/>
                    </a:lnTo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  <p:sp>
            <p:nvSpPr>
              <p:cNvPr id="16445" name="Freeform 35"/>
              <p:cNvSpPr>
                <a:spLocks noChangeArrowheads="1"/>
              </p:cNvSpPr>
              <p:nvPr/>
            </p:nvSpPr>
            <p:spPr bwMode="auto">
              <a:xfrm>
                <a:off x="4774" y="2299"/>
                <a:ext cx="935" cy="842"/>
              </a:xfrm>
              <a:custGeom>
                <a:avLst/>
                <a:gdLst>
                  <a:gd name="T0" fmla="*/ 212 w 4125"/>
                  <a:gd name="T1" fmla="*/ 191 h 3711"/>
                  <a:gd name="T2" fmla="*/ 0 w 4125"/>
                  <a:gd name="T3" fmla="*/ 189 h 3711"/>
                  <a:gd name="T4" fmla="*/ 154 w 4125"/>
                  <a:gd name="T5" fmla="*/ 0 h 3711"/>
                  <a:gd name="T6" fmla="*/ 200 w 4125"/>
                  <a:gd name="T7" fmla="*/ 15 h 3711"/>
                  <a:gd name="T8" fmla="*/ 212 w 4125"/>
                  <a:gd name="T9" fmla="*/ 191 h 3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25"/>
                  <a:gd name="T16" fmla="*/ 0 h 3711"/>
                  <a:gd name="T17" fmla="*/ 4125 w 4125"/>
                  <a:gd name="T18" fmla="*/ 3711 h 37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25" h="3711">
                    <a:moveTo>
                      <a:pt x="4124" y="3710"/>
                    </a:moveTo>
                    <a:lnTo>
                      <a:pt x="0" y="3662"/>
                    </a:lnTo>
                    <a:lnTo>
                      <a:pt x="3001" y="0"/>
                    </a:lnTo>
                    <a:lnTo>
                      <a:pt x="3890" y="284"/>
                    </a:lnTo>
                    <a:lnTo>
                      <a:pt x="4124" y="3710"/>
                    </a:lnTo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  <p:sp>
            <p:nvSpPr>
              <p:cNvPr id="16446" name="Oval 36"/>
              <p:cNvSpPr>
                <a:spLocks noChangeArrowheads="1"/>
              </p:cNvSpPr>
              <p:nvPr/>
            </p:nvSpPr>
            <p:spPr bwMode="auto">
              <a:xfrm>
                <a:off x="3477" y="948"/>
                <a:ext cx="1947" cy="1977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s-ES">
                  <a:latin typeface="Symbol" pitchFamily="-1" charset="2"/>
                </a:endParaRPr>
              </a:p>
            </p:txBody>
          </p:sp>
        </p:grpSp>
        <p:sp>
          <p:nvSpPr>
            <p:cNvPr id="16438" name="Line 37"/>
            <p:cNvSpPr>
              <a:spLocks noChangeShapeType="1"/>
            </p:cNvSpPr>
            <p:nvPr/>
          </p:nvSpPr>
          <p:spPr bwMode="auto">
            <a:xfrm flipV="1">
              <a:off x="2688" y="2661"/>
              <a:ext cx="1042" cy="1008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sp>
        <p:nvSpPr>
          <p:cNvPr id="16391" name="Line 38"/>
          <p:cNvSpPr>
            <a:spLocks noChangeShapeType="1"/>
          </p:cNvSpPr>
          <p:nvPr/>
        </p:nvSpPr>
        <p:spPr bwMode="auto">
          <a:xfrm flipV="1">
            <a:off x="5568950" y="2581275"/>
            <a:ext cx="2474913" cy="306388"/>
          </a:xfrm>
          <a:prstGeom prst="line">
            <a:avLst/>
          </a:prstGeom>
          <a:noFill/>
          <a:ln w="3816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392" name="Text Box 39"/>
          <p:cNvSpPr txBox="1">
            <a:spLocks noChangeArrowheads="1"/>
          </p:cNvSpPr>
          <p:nvPr/>
        </p:nvSpPr>
        <p:spPr bwMode="auto">
          <a:xfrm>
            <a:off x="4821559" y="4545144"/>
            <a:ext cx="4104739" cy="21349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81639" tIns="42452" rIns="81639" bIns="42452">
            <a:prstTxWarp prst="textNoShape">
              <a:avLst/>
            </a:prstTxWarp>
            <a:spAutoFit/>
          </a:bodyPr>
          <a:lstStyle/>
          <a:p>
            <a:pPr defTabSz="828675" eaLnBrk="1">
              <a:lnSpc>
                <a:spcPct val="91000"/>
              </a:lnSpc>
              <a:buClr>
                <a:schemeClr val="bg1"/>
              </a:buClr>
              <a:buSzPct val="95000"/>
              <a:buFont typeface="Times" pitchFamily="-1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dirty="0">
                <a:solidFill>
                  <a:schemeClr val="bg1"/>
                </a:solidFill>
              </a:rPr>
              <a:t> Intersection point of major axes allows simple and more precise source position reconstruction, i.e. better discrimination and angular resolution.</a:t>
            </a:r>
          </a:p>
          <a:p>
            <a:pPr defTabSz="828675" eaLnBrk="1">
              <a:lnSpc>
                <a:spcPct val="91000"/>
              </a:lnSpc>
              <a:buClr>
                <a:schemeClr val="bg1"/>
              </a:buClr>
              <a:buSzPct val="95000"/>
              <a:buFont typeface="Times" pitchFamily="-1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dirty="0">
                <a:solidFill>
                  <a:schemeClr val="bg1"/>
                </a:solidFill>
              </a:rPr>
              <a:t> More images means better estimation of shower shape, i.e. better</a:t>
            </a:r>
            <a:r>
              <a:rPr lang="en-GB" sz="1800" dirty="0" smtClean="0">
                <a:solidFill>
                  <a:schemeClr val="bg1"/>
                </a:solidFill>
              </a:rPr>
              <a:t> discrimination from cosmic ray background.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482850" y="1444625"/>
            <a:ext cx="4078288" cy="4379913"/>
            <a:chOff x="1724" y="1003"/>
            <a:chExt cx="2832" cy="3041"/>
          </a:xfrm>
        </p:grpSpPr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1724" y="3501"/>
              <a:ext cx="310" cy="543"/>
              <a:chOff x="1724" y="3501"/>
              <a:chExt cx="310" cy="543"/>
            </a:xfrm>
          </p:grpSpPr>
          <p:grpSp>
            <p:nvGrpSpPr>
              <p:cNvPr id="12" name="Group 42"/>
              <p:cNvGrpSpPr>
                <a:grpSpLocks/>
              </p:cNvGrpSpPr>
              <p:nvPr/>
            </p:nvGrpSpPr>
            <p:grpSpPr bwMode="auto">
              <a:xfrm>
                <a:off x="1724" y="3501"/>
                <a:ext cx="310" cy="411"/>
                <a:chOff x="1724" y="3501"/>
                <a:chExt cx="310" cy="411"/>
              </a:xfrm>
            </p:grpSpPr>
            <p:sp>
              <p:nvSpPr>
                <p:cNvPr id="16428" name="Oval 43"/>
                <p:cNvSpPr>
                  <a:spLocks noChangeArrowheads="1"/>
                </p:cNvSpPr>
                <p:nvPr/>
              </p:nvSpPr>
              <p:spPr bwMode="auto">
                <a:xfrm rot="-60000">
                  <a:off x="1781" y="3871"/>
                  <a:ext cx="210" cy="43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  <p:sp>
              <p:nvSpPr>
                <p:cNvPr id="16429" name="Oval 44"/>
                <p:cNvSpPr>
                  <a:spLocks noChangeArrowheads="1"/>
                </p:cNvSpPr>
                <p:nvPr/>
              </p:nvSpPr>
              <p:spPr bwMode="auto">
                <a:xfrm rot="-60000">
                  <a:off x="1751" y="3843"/>
                  <a:ext cx="266" cy="58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  <p:sp>
              <p:nvSpPr>
                <p:cNvPr id="16430" name="Oval 45"/>
                <p:cNvSpPr>
                  <a:spLocks noChangeArrowheads="1"/>
                </p:cNvSpPr>
                <p:nvPr/>
              </p:nvSpPr>
              <p:spPr bwMode="auto">
                <a:xfrm rot="-60000">
                  <a:off x="1727" y="3838"/>
                  <a:ext cx="308" cy="52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  <p:grpSp>
              <p:nvGrpSpPr>
                <p:cNvPr id="13" name="Group 46"/>
                <p:cNvGrpSpPr>
                  <a:grpSpLocks/>
                </p:cNvGrpSpPr>
                <p:nvPr/>
              </p:nvGrpSpPr>
              <p:grpSpPr bwMode="auto">
                <a:xfrm>
                  <a:off x="1860" y="3501"/>
                  <a:ext cx="51" cy="67"/>
                  <a:chOff x="1860" y="3501"/>
                  <a:chExt cx="51" cy="67"/>
                </a:xfrm>
              </p:grpSpPr>
              <p:sp>
                <p:nvSpPr>
                  <p:cNvPr id="16435" name="Freeform 47"/>
                  <p:cNvSpPr>
                    <a:spLocks noChangeArrowheads="1"/>
                  </p:cNvSpPr>
                  <p:nvPr/>
                </p:nvSpPr>
                <p:spPr bwMode="auto">
                  <a:xfrm>
                    <a:off x="1860" y="3501"/>
                    <a:ext cx="52" cy="68"/>
                  </a:xfrm>
                  <a:custGeom>
                    <a:avLst/>
                    <a:gdLst>
                      <a:gd name="T0" fmla="*/ 6 w 230"/>
                      <a:gd name="T1" fmla="*/ 0 h 299"/>
                      <a:gd name="T2" fmla="*/ 0 w 230"/>
                      <a:gd name="T3" fmla="*/ 2 h 299"/>
                      <a:gd name="T4" fmla="*/ 0 w 230"/>
                      <a:gd name="T5" fmla="*/ 13 h 299"/>
                      <a:gd name="T6" fmla="*/ 6 w 230"/>
                      <a:gd name="T7" fmla="*/ 15 h 299"/>
                      <a:gd name="T8" fmla="*/ 12 w 230"/>
                      <a:gd name="T9" fmla="*/ 13 h 299"/>
                      <a:gd name="T10" fmla="*/ 12 w 230"/>
                      <a:gd name="T11" fmla="*/ 2 h 299"/>
                      <a:gd name="T12" fmla="*/ 6 w 230"/>
                      <a:gd name="T13" fmla="*/ 0 h 29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0"/>
                      <a:gd name="T22" fmla="*/ 0 h 299"/>
                      <a:gd name="T23" fmla="*/ 230 w 230"/>
                      <a:gd name="T24" fmla="*/ 299 h 29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0" h="299">
                        <a:moveTo>
                          <a:pt x="112" y="1"/>
                        </a:moveTo>
                        <a:cubicBezTo>
                          <a:pt x="51" y="1"/>
                          <a:pt x="0" y="19"/>
                          <a:pt x="0" y="39"/>
                        </a:cubicBezTo>
                        <a:lnTo>
                          <a:pt x="4" y="261"/>
                        </a:lnTo>
                        <a:cubicBezTo>
                          <a:pt x="2" y="282"/>
                          <a:pt x="54" y="298"/>
                          <a:pt x="116" y="298"/>
                        </a:cubicBezTo>
                        <a:cubicBezTo>
                          <a:pt x="178" y="297"/>
                          <a:pt x="227" y="281"/>
                          <a:pt x="229" y="261"/>
                        </a:cubicBezTo>
                        <a:lnTo>
                          <a:pt x="225" y="39"/>
                        </a:lnTo>
                        <a:cubicBezTo>
                          <a:pt x="225" y="19"/>
                          <a:pt x="174" y="0"/>
                          <a:pt x="112" y="1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/>
                    <a:endParaRPr lang="es-ES">
                      <a:latin typeface="Symbol" pitchFamily="-1" charset="2"/>
                    </a:endParaRPr>
                  </a:p>
                </p:txBody>
              </p:sp>
              <p:sp>
                <p:nvSpPr>
                  <p:cNvPr id="16436" name="Freeform 48"/>
                  <p:cNvSpPr>
                    <a:spLocks noChangeArrowheads="1"/>
                  </p:cNvSpPr>
                  <p:nvPr/>
                </p:nvSpPr>
                <p:spPr bwMode="auto">
                  <a:xfrm>
                    <a:off x="1860" y="3501"/>
                    <a:ext cx="52" cy="17"/>
                  </a:xfrm>
                  <a:custGeom>
                    <a:avLst/>
                    <a:gdLst>
                      <a:gd name="T0" fmla="*/ 6 w 228"/>
                      <a:gd name="T1" fmla="*/ 0 h 77"/>
                      <a:gd name="T2" fmla="*/ 0 w 228"/>
                      <a:gd name="T3" fmla="*/ 2 h 77"/>
                      <a:gd name="T4" fmla="*/ 6 w 228"/>
                      <a:gd name="T5" fmla="*/ 4 h 77"/>
                      <a:gd name="T6" fmla="*/ 12 w 228"/>
                      <a:gd name="T7" fmla="*/ 2 h 77"/>
                      <a:gd name="T8" fmla="*/ 6 w 228"/>
                      <a:gd name="T9" fmla="*/ 0 h 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8"/>
                      <a:gd name="T16" fmla="*/ 0 h 77"/>
                      <a:gd name="T17" fmla="*/ 228 w 228"/>
                      <a:gd name="T18" fmla="*/ 77 h 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8" h="77">
                        <a:moveTo>
                          <a:pt x="112" y="1"/>
                        </a:moveTo>
                        <a:cubicBezTo>
                          <a:pt x="51" y="1"/>
                          <a:pt x="0" y="19"/>
                          <a:pt x="0" y="39"/>
                        </a:cubicBezTo>
                        <a:cubicBezTo>
                          <a:pt x="1" y="59"/>
                          <a:pt x="53" y="76"/>
                          <a:pt x="114" y="76"/>
                        </a:cubicBezTo>
                        <a:cubicBezTo>
                          <a:pt x="175" y="75"/>
                          <a:pt x="227" y="59"/>
                          <a:pt x="225" y="39"/>
                        </a:cubicBezTo>
                        <a:cubicBezTo>
                          <a:pt x="224" y="19"/>
                          <a:pt x="174" y="0"/>
                          <a:pt x="112" y="1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/>
                    <a:endParaRPr lang="es-ES">
                      <a:latin typeface="Symbol" pitchFamily="-1" charset="2"/>
                    </a:endParaRPr>
                  </a:p>
                </p:txBody>
              </p:sp>
            </p:grpSp>
            <p:sp>
              <p:nvSpPr>
                <p:cNvPr id="16432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724" y="3534"/>
                  <a:ext cx="134" cy="33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6433" name="Line 50"/>
                <p:cNvSpPr>
                  <a:spLocks noChangeShapeType="1"/>
                </p:cNvSpPr>
                <p:nvPr/>
              </p:nvSpPr>
              <p:spPr bwMode="auto">
                <a:xfrm flipH="1" flipV="1">
                  <a:off x="1881" y="3537"/>
                  <a:ext cx="6" cy="353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6434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1907" y="3531"/>
                  <a:ext cx="126" cy="327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  <p:grpSp>
            <p:nvGrpSpPr>
              <p:cNvPr id="14" name="Group 52"/>
              <p:cNvGrpSpPr>
                <a:grpSpLocks/>
              </p:cNvGrpSpPr>
              <p:nvPr/>
            </p:nvGrpSpPr>
            <p:grpSpPr bwMode="auto">
              <a:xfrm>
                <a:off x="1768" y="3960"/>
                <a:ext cx="241" cy="84"/>
                <a:chOff x="1768" y="3960"/>
                <a:chExt cx="241" cy="84"/>
              </a:xfrm>
            </p:grpSpPr>
            <p:sp>
              <p:nvSpPr>
                <p:cNvPr id="16426" name="Freeform 53"/>
                <p:cNvSpPr>
                  <a:spLocks noChangeArrowheads="1"/>
                </p:cNvSpPr>
                <p:nvPr/>
              </p:nvSpPr>
              <p:spPr bwMode="auto">
                <a:xfrm>
                  <a:off x="1768" y="3960"/>
                  <a:ext cx="242" cy="85"/>
                </a:xfrm>
                <a:custGeom>
                  <a:avLst/>
                  <a:gdLst>
                    <a:gd name="T0" fmla="*/ 27 w 1069"/>
                    <a:gd name="T1" fmla="*/ 0 h 376"/>
                    <a:gd name="T2" fmla="*/ 0 w 1069"/>
                    <a:gd name="T3" fmla="*/ 5 h 376"/>
                    <a:gd name="T4" fmla="*/ 0 w 1069"/>
                    <a:gd name="T5" fmla="*/ 14 h 376"/>
                    <a:gd name="T6" fmla="*/ 27 w 1069"/>
                    <a:gd name="T7" fmla="*/ 19 h 376"/>
                    <a:gd name="T8" fmla="*/ 55 w 1069"/>
                    <a:gd name="T9" fmla="*/ 14 h 376"/>
                    <a:gd name="T10" fmla="*/ 55 w 1069"/>
                    <a:gd name="T11" fmla="*/ 5 h 376"/>
                    <a:gd name="T12" fmla="*/ 27 w 1069"/>
                    <a:gd name="T13" fmla="*/ 0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9"/>
                    <a:gd name="T22" fmla="*/ 0 h 376"/>
                    <a:gd name="T23" fmla="*/ 1069 w 1069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9" h="376">
                      <a:moveTo>
                        <a:pt x="534" y="0"/>
                      </a:moveTo>
                      <a:cubicBezTo>
                        <a:pt x="243" y="0"/>
                        <a:pt x="0" y="42"/>
                        <a:pt x="0" y="93"/>
                      </a:cubicBezTo>
                      <a:lnTo>
                        <a:pt x="0" y="281"/>
                      </a:lnTo>
                      <a:cubicBezTo>
                        <a:pt x="0" y="333"/>
                        <a:pt x="243" y="375"/>
                        <a:pt x="534" y="375"/>
                      </a:cubicBezTo>
                      <a:cubicBezTo>
                        <a:pt x="825" y="375"/>
                        <a:pt x="1068" y="333"/>
                        <a:pt x="1068" y="281"/>
                      </a:cubicBezTo>
                      <a:lnTo>
                        <a:pt x="1068" y="93"/>
                      </a:lnTo>
                      <a:cubicBezTo>
                        <a:pt x="1068" y="42"/>
                        <a:pt x="826" y="0"/>
                        <a:pt x="534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  <p:sp>
              <p:nvSpPr>
                <p:cNvPr id="16427" name="Freeform 54"/>
                <p:cNvSpPr>
                  <a:spLocks noChangeArrowheads="1"/>
                </p:cNvSpPr>
                <p:nvPr/>
              </p:nvSpPr>
              <p:spPr bwMode="auto">
                <a:xfrm>
                  <a:off x="1768" y="3960"/>
                  <a:ext cx="242" cy="43"/>
                </a:xfrm>
                <a:custGeom>
                  <a:avLst/>
                  <a:gdLst>
                    <a:gd name="T0" fmla="*/ 27 w 1069"/>
                    <a:gd name="T1" fmla="*/ 0 h 188"/>
                    <a:gd name="T2" fmla="*/ 0 w 1069"/>
                    <a:gd name="T3" fmla="*/ 5 h 188"/>
                    <a:gd name="T4" fmla="*/ 27 w 1069"/>
                    <a:gd name="T5" fmla="*/ 10 h 188"/>
                    <a:gd name="T6" fmla="*/ 55 w 1069"/>
                    <a:gd name="T7" fmla="*/ 5 h 188"/>
                    <a:gd name="T8" fmla="*/ 27 w 1069"/>
                    <a:gd name="T9" fmla="*/ 0 h 1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9"/>
                    <a:gd name="T16" fmla="*/ 0 h 188"/>
                    <a:gd name="T17" fmla="*/ 1069 w 1069"/>
                    <a:gd name="T18" fmla="*/ 188 h 1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9" h="188">
                      <a:moveTo>
                        <a:pt x="534" y="0"/>
                      </a:moveTo>
                      <a:cubicBezTo>
                        <a:pt x="243" y="0"/>
                        <a:pt x="0" y="42"/>
                        <a:pt x="0" y="93"/>
                      </a:cubicBezTo>
                      <a:cubicBezTo>
                        <a:pt x="0" y="144"/>
                        <a:pt x="243" y="187"/>
                        <a:pt x="534" y="187"/>
                      </a:cubicBezTo>
                      <a:cubicBezTo>
                        <a:pt x="825" y="187"/>
                        <a:pt x="1068" y="144"/>
                        <a:pt x="1068" y="93"/>
                      </a:cubicBezTo>
                      <a:cubicBezTo>
                        <a:pt x="1068" y="42"/>
                        <a:pt x="826" y="0"/>
                        <a:pt x="534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</p:grpSp>
          <p:sp>
            <p:nvSpPr>
              <p:cNvPr id="16422" name="Line 55"/>
              <p:cNvSpPr>
                <a:spLocks noChangeShapeType="1"/>
              </p:cNvSpPr>
              <p:nvPr/>
            </p:nvSpPr>
            <p:spPr bwMode="auto">
              <a:xfrm flipV="1">
                <a:off x="1834" y="3897"/>
                <a:ext cx="53" cy="10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423" name="Line 56"/>
              <p:cNvSpPr>
                <a:spLocks noChangeShapeType="1"/>
              </p:cNvSpPr>
              <p:nvPr/>
            </p:nvSpPr>
            <p:spPr bwMode="auto">
              <a:xfrm>
                <a:off x="1891" y="3902"/>
                <a:ext cx="47" cy="9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424" name="Line 57"/>
              <p:cNvSpPr>
                <a:spLocks noChangeShapeType="1"/>
              </p:cNvSpPr>
              <p:nvPr/>
            </p:nvSpPr>
            <p:spPr bwMode="auto">
              <a:xfrm flipV="1">
                <a:off x="1828" y="3922"/>
                <a:ext cx="21" cy="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425" name="Line 58"/>
              <p:cNvSpPr>
                <a:spLocks noChangeShapeType="1"/>
              </p:cNvSpPr>
              <p:nvPr/>
            </p:nvSpPr>
            <p:spPr bwMode="auto">
              <a:xfrm flipH="1" flipV="1">
                <a:off x="1918" y="3904"/>
                <a:ext cx="31" cy="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</p:grpSp>
        <p:sp>
          <p:nvSpPr>
            <p:cNvPr id="16418" name="Oval 59"/>
            <p:cNvSpPr>
              <a:spLocks noChangeArrowheads="1"/>
            </p:cNvSpPr>
            <p:nvPr/>
          </p:nvSpPr>
          <p:spPr bwMode="auto">
            <a:xfrm rot="3120000">
              <a:off x="3767" y="1381"/>
              <a:ext cx="667" cy="194"/>
            </a:xfrm>
            <a:prstGeom prst="ellipse">
              <a:avLst/>
            </a:prstGeom>
            <a:gradFill rotWithShape="0">
              <a:gsLst>
                <a:gs pos="0">
                  <a:srgbClr val="3366CC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  <p:sp>
          <p:nvSpPr>
            <p:cNvPr id="16419" name="Line 60"/>
            <p:cNvSpPr>
              <a:spLocks noChangeShapeType="1"/>
            </p:cNvSpPr>
            <p:nvPr/>
          </p:nvSpPr>
          <p:spPr bwMode="auto">
            <a:xfrm>
              <a:off x="3716" y="1003"/>
              <a:ext cx="841" cy="1032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1897063" y="2597150"/>
            <a:ext cx="4589462" cy="3943350"/>
            <a:chOff x="1317" y="1803"/>
            <a:chExt cx="3188" cy="2738"/>
          </a:xfrm>
        </p:grpSpPr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1317" y="3998"/>
              <a:ext cx="310" cy="543"/>
              <a:chOff x="1317" y="3998"/>
              <a:chExt cx="310" cy="543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317" y="3998"/>
                <a:ext cx="310" cy="411"/>
                <a:chOff x="1317" y="3998"/>
                <a:chExt cx="310" cy="411"/>
              </a:xfrm>
            </p:grpSpPr>
            <p:sp>
              <p:nvSpPr>
                <p:cNvPr id="16408" name="Oval 64"/>
                <p:cNvSpPr>
                  <a:spLocks noChangeArrowheads="1"/>
                </p:cNvSpPr>
                <p:nvPr/>
              </p:nvSpPr>
              <p:spPr bwMode="auto">
                <a:xfrm rot="-60000">
                  <a:off x="1374" y="4368"/>
                  <a:ext cx="210" cy="43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  <p:sp>
              <p:nvSpPr>
                <p:cNvPr id="16409" name="Oval 65"/>
                <p:cNvSpPr>
                  <a:spLocks noChangeArrowheads="1"/>
                </p:cNvSpPr>
                <p:nvPr/>
              </p:nvSpPr>
              <p:spPr bwMode="auto">
                <a:xfrm rot="-60000">
                  <a:off x="1344" y="4341"/>
                  <a:ext cx="266" cy="58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  <p:sp>
              <p:nvSpPr>
                <p:cNvPr id="16410" name="Oval 66"/>
                <p:cNvSpPr>
                  <a:spLocks noChangeArrowheads="1"/>
                </p:cNvSpPr>
                <p:nvPr/>
              </p:nvSpPr>
              <p:spPr bwMode="auto">
                <a:xfrm rot="-60000">
                  <a:off x="1320" y="4335"/>
                  <a:ext cx="308" cy="52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  <p:grpSp>
              <p:nvGrpSpPr>
                <p:cNvPr id="18" name="Group 67"/>
                <p:cNvGrpSpPr>
                  <a:grpSpLocks/>
                </p:cNvGrpSpPr>
                <p:nvPr/>
              </p:nvGrpSpPr>
              <p:grpSpPr bwMode="auto">
                <a:xfrm>
                  <a:off x="1453" y="3998"/>
                  <a:ext cx="51" cy="67"/>
                  <a:chOff x="1453" y="3998"/>
                  <a:chExt cx="51" cy="67"/>
                </a:xfrm>
              </p:grpSpPr>
              <p:sp>
                <p:nvSpPr>
                  <p:cNvPr id="16415" name="Freeform 68"/>
                  <p:cNvSpPr>
                    <a:spLocks noChangeArrowheads="1"/>
                  </p:cNvSpPr>
                  <p:nvPr/>
                </p:nvSpPr>
                <p:spPr bwMode="auto">
                  <a:xfrm>
                    <a:off x="1453" y="3998"/>
                    <a:ext cx="52" cy="68"/>
                  </a:xfrm>
                  <a:custGeom>
                    <a:avLst/>
                    <a:gdLst>
                      <a:gd name="T0" fmla="*/ 6 w 230"/>
                      <a:gd name="T1" fmla="*/ 0 h 300"/>
                      <a:gd name="T2" fmla="*/ 0 w 230"/>
                      <a:gd name="T3" fmla="*/ 2 h 300"/>
                      <a:gd name="T4" fmla="*/ 0 w 230"/>
                      <a:gd name="T5" fmla="*/ 13 h 300"/>
                      <a:gd name="T6" fmla="*/ 6 w 230"/>
                      <a:gd name="T7" fmla="*/ 15 h 300"/>
                      <a:gd name="T8" fmla="*/ 12 w 230"/>
                      <a:gd name="T9" fmla="*/ 13 h 300"/>
                      <a:gd name="T10" fmla="*/ 12 w 230"/>
                      <a:gd name="T11" fmla="*/ 2 h 300"/>
                      <a:gd name="T12" fmla="*/ 6 w 230"/>
                      <a:gd name="T13" fmla="*/ 0 h 3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0"/>
                      <a:gd name="T22" fmla="*/ 0 h 300"/>
                      <a:gd name="T23" fmla="*/ 230 w 230"/>
                      <a:gd name="T24" fmla="*/ 300 h 3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0" h="300">
                        <a:moveTo>
                          <a:pt x="113" y="2"/>
                        </a:moveTo>
                        <a:cubicBezTo>
                          <a:pt x="51" y="0"/>
                          <a:pt x="0" y="20"/>
                          <a:pt x="0" y="40"/>
                        </a:cubicBezTo>
                        <a:lnTo>
                          <a:pt x="5" y="262"/>
                        </a:lnTo>
                        <a:cubicBezTo>
                          <a:pt x="3" y="283"/>
                          <a:pt x="55" y="299"/>
                          <a:pt x="116" y="299"/>
                        </a:cubicBezTo>
                        <a:cubicBezTo>
                          <a:pt x="177" y="298"/>
                          <a:pt x="227" y="280"/>
                          <a:pt x="229" y="260"/>
                        </a:cubicBezTo>
                        <a:lnTo>
                          <a:pt x="225" y="38"/>
                        </a:lnTo>
                        <a:cubicBezTo>
                          <a:pt x="225" y="18"/>
                          <a:pt x="174" y="1"/>
                          <a:pt x="113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/>
                    <a:endParaRPr lang="es-ES">
                      <a:latin typeface="Symbol" pitchFamily="-1" charset="2"/>
                    </a:endParaRPr>
                  </a:p>
                </p:txBody>
              </p:sp>
              <p:sp>
                <p:nvSpPr>
                  <p:cNvPr id="16416" name="Freeform 69"/>
                  <p:cNvSpPr>
                    <a:spLocks noChangeArrowheads="1"/>
                  </p:cNvSpPr>
                  <p:nvPr/>
                </p:nvSpPr>
                <p:spPr bwMode="auto">
                  <a:xfrm>
                    <a:off x="1453" y="3998"/>
                    <a:ext cx="52" cy="18"/>
                  </a:xfrm>
                  <a:custGeom>
                    <a:avLst/>
                    <a:gdLst>
                      <a:gd name="T0" fmla="*/ 6 w 228"/>
                      <a:gd name="T1" fmla="*/ 0 h 79"/>
                      <a:gd name="T2" fmla="*/ 0 w 228"/>
                      <a:gd name="T3" fmla="*/ 2 h 79"/>
                      <a:gd name="T4" fmla="*/ 6 w 228"/>
                      <a:gd name="T5" fmla="*/ 4 h 79"/>
                      <a:gd name="T6" fmla="*/ 12 w 228"/>
                      <a:gd name="T7" fmla="*/ 2 h 79"/>
                      <a:gd name="T8" fmla="*/ 6 w 228"/>
                      <a:gd name="T9" fmla="*/ 0 h 7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8"/>
                      <a:gd name="T16" fmla="*/ 0 h 79"/>
                      <a:gd name="T17" fmla="*/ 228 w 228"/>
                      <a:gd name="T18" fmla="*/ 79 h 7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8" h="79">
                        <a:moveTo>
                          <a:pt x="113" y="2"/>
                        </a:moveTo>
                        <a:cubicBezTo>
                          <a:pt x="51" y="0"/>
                          <a:pt x="0" y="20"/>
                          <a:pt x="0" y="40"/>
                        </a:cubicBezTo>
                        <a:cubicBezTo>
                          <a:pt x="1" y="60"/>
                          <a:pt x="51" y="75"/>
                          <a:pt x="113" y="77"/>
                        </a:cubicBezTo>
                        <a:cubicBezTo>
                          <a:pt x="175" y="78"/>
                          <a:pt x="227" y="58"/>
                          <a:pt x="225" y="38"/>
                        </a:cubicBezTo>
                        <a:cubicBezTo>
                          <a:pt x="224" y="18"/>
                          <a:pt x="174" y="1"/>
                          <a:pt x="113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/>
                    <a:endParaRPr lang="es-ES">
                      <a:latin typeface="Symbol" pitchFamily="-1" charset="2"/>
                    </a:endParaRPr>
                  </a:p>
                </p:txBody>
              </p:sp>
            </p:grpSp>
            <p:sp>
              <p:nvSpPr>
                <p:cNvPr id="1641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317" y="4031"/>
                  <a:ext cx="134" cy="33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6413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1474" y="4034"/>
                  <a:ext cx="6" cy="353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6414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1500" y="4028"/>
                  <a:ext cx="126" cy="327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  <p:grpSp>
            <p:nvGrpSpPr>
              <p:cNvPr id="19" name="Group 73"/>
              <p:cNvGrpSpPr>
                <a:grpSpLocks/>
              </p:cNvGrpSpPr>
              <p:nvPr/>
            </p:nvGrpSpPr>
            <p:grpSpPr bwMode="auto">
              <a:xfrm>
                <a:off x="1361" y="4457"/>
                <a:ext cx="241" cy="84"/>
                <a:chOff x="1361" y="4457"/>
                <a:chExt cx="241" cy="84"/>
              </a:xfrm>
            </p:grpSpPr>
            <p:sp>
              <p:nvSpPr>
                <p:cNvPr id="16406" name="Freeform 74"/>
                <p:cNvSpPr>
                  <a:spLocks noChangeArrowheads="1"/>
                </p:cNvSpPr>
                <p:nvPr/>
              </p:nvSpPr>
              <p:spPr bwMode="auto">
                <a:xfrm>
                  <a:off x="1361" y="4457"/>
                  <a:ext cx="242" cy="85"/>
                </a:xfrm>
                <a:custGeom>
                  <a:avLst/>
                  <a:gdLst>
                    <a:gd name="T0" fmla="*/ 27 w 1068"/>
                    <a:gd name="T1" fmla="*/ 0 h 376"/>
                    <a:gd name="T2" fmla="*/ 0 w 1068"/>
                    <a:gd name="T3" fmla="*/ 5 h 376"/>
                    <a:gd name="T4" fmla="*/ 0 w 1068"/>
                    <a:gd name="T5" fmla="*/ 14 h 376"/>
                    <a:gd name="T6" fmla="*/ 27 w 1068"/>
                    <a:gd name="T7" fmla="*/ 19 h 376"/>
                    <a:gd name="T8" fmla="*/ 55 w 1068"/>
                    <a:gd name="T9" fmla="*/ 14 h 376"/>
                    <a:gd name="T10" fmla="*/ 55 w 1068"/>
                    <a:gd name="T11" fmla="*/ 5 h 376"/>
                    <a:gd name="T12" fmla="*/ 27 w 1068"/>
                    <a:gd name="T13" fmla="*/ 0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8"/>
                    <a:gd name="T22" fmla="*/ 0 h 376"/>
                    <a:gd name="T23" fmla="*/ 1068 w 106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8" h="376">
                      <a:moveTo>
                        <a:pt x="533" y="0"/>
                      </a:moveTo>
                      <a:cubicBezTo>
                        <a:pt x="242" y="0"/>
                        <a:pt x="0" y="42"/>
                        <a:pt x="0" y="93"/>
                      </a:cubicBezTo>
                      <a:lnTo>
                        <a:pt x="0" y="281"/>
                      </a:lnTo>
                      <a:cubicBezTo>
                        <a:pt x="0" y="333"/>
                        <a:pt x="242" y="375"/>
                        <a:pt x="533" y="375"/>
                      </a:cubicBezTo>
                      <a:cubicBezTo>
                        <a:pt x="824" y="375"/>
                        <a:pt x="1067" y="333"/>
                        <a:pt x="1067" y="281"/>
                      </a:cubicBezTo>
                      <a:lnTo>
                        <a:pt x="1067" y="93"/>
                      </a:lnTo>
                      <a:cubicBezTo>
                        <a:pt x="1067" y="42"/>
                        <a:pt x="825" y="0"/>
                        <a:pt x="533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  <p:sp>
              <p:nvSpPr>
                <p:cNvPr id="16407" name="Freeform 75"/>
                <p:cNvSpPr>
                  <a:spLocks noChangeArrowheads="1"/>
                </p:cNvSpPr>
                <p:nvPr/>
              </p:nvSpPr>
              <p:spPr bwMode="auto">
                <a:xfrm>
                  <a:off x="1361" y="4457"/>
                  <a:ext cx="242" cy="43"/>
                </a:xfrm>
                <a:custGeom>
                  <a:avLst/>
                  <a:gdLst>
                    <a:gd name="T0" fmla="*/ 27 w 1068"/>
                    <a:gd name="T1" fmla="*/ 0 h 188"/>
                    <a:gd name="T2" fmla="*/ 0 w 1068"/>
                    <a:gd name="T3" fmla="*/ 5 h 188"/>
                    <a:gd name="T4" fmla="*/ 27 w 1068"/>
                    <a:gd name="T5" fmla="*/ 10 h 188"/>
                    <a:gd name="T6" fmla="*/ 55 w 1068"/>
                    <a:gd name="T7" fmla="*/ 5 h 188"/>
                    <a:gd name="T8" fmla="*/ 27 w 1068"/>
                    <a:gd name="T9" fmla="*/ 0 h 1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8"/>
                    <a:gd name="T16" fmla="*/ 0 h 188"/>
                    <a:gd name="T17" fmla="*/ 1068 w 1068"/>
                    <a:gd name="T18" fmla="*/ 188 h 1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8" h="188">
                      <a:moveTo>
                        <a:pt x="533" y="0"/>
                      </a:moveTo>
                      <a:cubicBezTo>
                        <a:pt x="242" y="0"/>
                        <a:pt x="0" y="42"/>
                        <a:pt x="0" y="93"/>
                      </a:cubicBezTo>
                      <a:cubicBezTo>
                        <a:pt x="0" y="144"/>
                        <a:pt x="242" y="187"/>
                        <a:pt x="533" y="187"/>
                      </a:cubicBezTo>
                      <a:cubicBezTo>
                        <a:pt x="824" y="187"/>
                        <a:pt x="1067" y="144"/>
                        <a:pt x="1067" y="93"/>
                      </a:cubicBezTo>
                      <a:cubicBezTo>
                        <a:pt x="1067" y="42"/>
                        <a:pt x="825" y="0"/>
                        <a:pt x="533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es-ES">
                    <a:latin typeface="Symbol" pitchFamily="-1" charset="2"/>
                  </a:endParaRPr>
                </a:p>
              </p:txBody>
            </p:sp>
          </p:grpSp>
          <p:sp>
            <p:nvSpPr>
              <p:cNvPr id="16402" name="Line 76"/>
              <p:cNvSpPr>
                <a:spLocks noChangeShapeType="1"/>
              </p:cNvSpPr>
              <p:nvPr/>
            </p:nvSpPr>
            <p:spPr bwMode="auto">
              <a:xfrm flipV="1">
                <a:off x="1428" y="4394"/>
                <a:ext cx="53" cy="10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403" name="Line 77"/>
              <p:cNvSpPr>
                <a:spLocks noChangeShapeType="1"/>
              </p:cNvSpPr>
              <p:nvPr/>
            </p:nvSpPr>
            <p:spPr bwMode="auto">
              <a:xfrm>
                <a:off x="1484" y="4399"/>
                <a:ext cx="47" cy="9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404" name="Line 78"/>
              <p:cNvSpPr>
                <a:spLocks noChangeShapeType="1"/>
              </p:cNvSpPr>
              <p:nvPr/>
            </p:nvSpPr>
            <p:spPr bwMode="auto">
              <a:xfrm flipV="1">
                <a:off x="1422" y="4419"/>
                <a:ext cx="21" cy="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405" name="Line 79"/>
              <p:cNvSpPr>
                <a:spLocks noChangeShapeType="1"/>
              </p:cNvSpPr>
              <p:nvPr/>
            </p:nvSpPr>
            <p:spPr bwMode="auto">
              <a:xfrm flipH="1" flipV="1">
                <a:off x="1511" y="4401"/>
                <a:ext cx="31" cy="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</p:grpSp>
        <p:sp>
          <p:nvSpPr>
            <p:cNvPr id="16398" name="Oval 80"/>
            <p:cNvSpPr>
              <a:spLocks noChangeArrowheads="1"/>
            </p:cNvSpPr>
            <p:nvPr/>
          </p:nvSpPr>
          <p:spPr bwMode="auto">
            <a:xfrm rot="-4080000">
              <a:off x="3927" y="2293"/>
              <a:ext cx="667" cy="194"/>
            </a:xfrm>
            <a:prstGeom prst="ellipse">
              <a:avLst/>
            </a:prstGeom>
            <a:gradFill rotWithShape="0">
              <a:gsLst>
                <a:gs pos="0">
                  <a:srgbClr val="3366CC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s-ES">
                <a:latin typeface="Symbol" pitchFamily="-1" charset="2"/>
              </a:endParaRPr>
            </a:p>
          </p:txBody>
        </p:sp>
        <p:sp>
          <p:nvSpPr>
            <p:cNvPr id="16399" name="Line 81"/>
            <p:cNvSpPr>
              <a:spLocks noChangeShapeType="1"/>
            </p:cNvSpPr>
            <p:nvPr/>
          </p:nvSpPr>
          <p:spPr bwMode="auto">
            <a:xfrm flipV="1">
              <a:off x="4040" y="1802"/>
              <a:ext cx="466" cy="1146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sp>
        <p:nvSpPr>
          <p:cNvPr id="16395" name="Text Box 83"/>
          <p:cNvSpPr txBox="1">
            <a:spLocks noChangeArrowheads="1"/>
          </p:cNvSpPr>
          <p:nvPr/>
        </p:nvSpPr>
        <p:spPr bwMode="auto">
          <a:xfrm>
            <a:off x="228600" y="6572250"/>
            <a:ext cx="1444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eaLnBrk="1">
              <a:lnSpc>
                <a:spcPts val="22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</a:tabLst>
            </a:pPr>
            <a:r>
              <a:rPr lang="en-GB" sz="1100">
                <a:solidFill>
                  <a:srgbClr val="E6E6FF"/>
                </a:solidFill>
                <a:latin typeface="Arioso" pitchFamily="64" charset="0"/>
              </a:rPr>
              <a:t>Slide from W. Hofmann</a:t>
            </a:r>
          </a:p>
        </p:txBody>
      </p:sp>
      <p:sp>
        <p:nvSpPr>
          <p:cNvPr id="16396" name="Rectangle 85"/>
          <p:cNvSpPr>
            <a:spLocks noGrp="1" noChangeArrowheads="1"/>
          </p:cNvSpPr>
          <p:nvPr>
            <p:ph type="title" idx="4294967295"/>
          </p:nvPr>
        </p:nvSpPr>
        <p:spPr>
          <a:xfrm>
            <a:off x="675271" y="222265"/>
            <a:ext cx="7772400" cy="1143000"/>
          </a:xfrm>
        </p:spPr>
        <p:txBody>
          <a:bodyPr/>
          <a:lstStyle/>
          <a:p>
            <a:pPr algn="ctr"/>
            <a:r>
              <a:rPr lang="es-ES_tradnl" sz="4700" dirty="0" err="1" smtClean="0">
                <a:solidFill>
                  <a:schemeClr val="bg1"/>
                </a:solidFill>
              </a:rPr>
              <a:t>Arrays</a:t>
            </a:r>
            <a:r>
              <a:rPr lang="es-ES_tradnl" sz="4700" dirty="0" smtClean="0">
                <a:solidFill>
                  <a:schemeClr val="bg1"/>
                </a:solidFill>
              </a:rPr>
              <a:t> </a:t>
            </a:r>
            <a:r>
              <a:rPr lang="es-ES_tradnl" sz="4700" dirty="0" err="1" smtClean="0">
                <a:solidFill>
                  <a:schemeClr val="bg1"/>
                </a:solidFill>
              </a:rPr>
              <a:t>of</a:t>
            </a:r>
            <a:r>
              <a:rPr lang="es-ES_tradnl" sz="4700" dirty="0" smtClean="0">
                <a:solidFill>
                  <a:schemeClr val="bg1"/>
                </a:solidFill>
              </a:rPr>
              <a:t> </a:t>
            </a:r>
            <a:r>
              <a:rPr lang="es-ES_tradnl" sz="4700" dirty="0" err="1" smtClean="0">
                <a:solidFill>
                  <a:schemeClr val="bg1"/>
                </a:solidFill>
              </a:rPr>
              <a:t>IACTs</a:t>
            </a:r>
            <a:endParaRPr lang="es-ES_tradnl" sz="4700" dirty="0" smtClean="0"/>
          </a:p>
        </p:txBody>
      </p:sp>
      <p:sp>
        <p:nvSpPr>
          <p:cNvPr id="85" name="Marcador de número de diapositiva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19</a:t>
            </a:fld>
            <a:endParaRPr lang="es-ES_tradnl"/>
          </a:p>
        </p:txBody>
      </p:sp>
      <p:sp>
        <p:nvSpPr>
          <p:cNvPr id="86" name="Marcador de pie de página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87" name="Marcador de fecha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dirty="0" err="1" smtClean="0"/>
              <a:t>Electromagnetic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spectrum</a:t>
            </a:r>
            <a:r>
              <a:rPr lang="es-ES_tradnl" sz="4400" dirty="0" smtClean="0"/>
              <a:t>: </a:t>
            </a:r>
            <a:r>
              <a:rPr lang="es-ES_tradnl" sz="4400" dirty="0" err="1" smtClean="0"/>
              <a:t>astronomical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windows</a:t>
            </a:r>
            <a:endParaRPr lang="es-ES_tradnl" sz="4400" dirty="0"/>
          </a:p>
        </p:txBody>
      </p:sp>
      <p:pic>
        <p:nvPicPr>
          <p:cNvPr id="4" name="Marcador de contenido 3" descr="em_spectru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640" b="-11640"/>
          <a:stretch>
            <a:fillRect/>
          </a:stretch>
        </p:blipFill>
        <p:spPr>
          <a:xfrm>
            <a:off x="693019" y="1504914"/>
            <a:ext cx="6333218" cy="372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1054224" y="2411526"/>
            <a:ext cx="501041" cy="326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 descr="galile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228" y="4293255"/>
            <a:ext cx="3374017" cy="220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77737" y="5231386"/>
            <a:ext cx="463754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 err="1" smtClean="0"/>
              <a:t>Traditional</a:t>
            </a:r>
            <a:r>
              <a:rPr lang="es-ES_tradnl" dirty="0" smtClean="0"/>
              <a:t> </a:t>
            </a:r>
            <a:r>
              <a:rPr lang="es-ES_tradnl" dirty="0" err="1" smtClean="0"/>
              <a:t>astronomy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restricted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“</a:t>
            </a:r>
            <a:r>
              <a:rPr lang="es-ES_tradnl" dirty="0" err="1" smtClean="0"/>
              <a:t>optical</a:t>
            </a:r>
            <a:r>
              <a:rPr lang="es-ES_tradnl" dirty="0" smtClean="0"/>
              <a:t> </a:t>
            </a:r>
            <a:r>
              <a:rPr lang="es-ES_tradnl" dirty="0" err="1" smtClean="0"/>
              <a:t>astronomical</a:t>
            </a:r>
            <a:r>
              <a:rPr lang="es-ES_tradnl" dirty="0" smtClean="0"/>
              <a:t> </a:t>
            </a:r>
            <a:r>
              <a:rPr lang="es-ES_tradnl" dirty="0" err="1" smtClean="0"/>
              <a:t>window</a:t>
            </a:r>
            <a:r>
              <a:rPr lang="es-ES_tradnl" dirty="0" smtClean="0"/>
              <a:t>” </a:t>
            </a:r>
            <a:r>
              <a:rPr lang="es-ES_tradnl" dirty="0" err="1" smtClean="0"/>
              <a:t>which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accessible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naked</a:t>
            </a:r>
            <a:r>
              <a:rPr lang="es-ES_tradnl" dirty="0" smtClean="0"/>
              <a:t> </a:t>
            </a:r>
            <a:r>
              <a:rPr lang="es-ES_tradnl" dirty="0" err="1" smtClean="0"/>
              <a:t>eye</a:t>
            </a:r>
            <a:r>
              <a:rPr lang="es-ES_tradnl" dirty="0" smtClean="0"/>
              <a:t>: ~400-700 </a:t>
            </a:r>
            <a:r>
              <a:rPr lang="es-ES_tradnl" dirty="0" err="1" smtClean="0"/>
              <a:t>nm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2</a:t>
            </a:fld>
            <a:endParaRPr lang="es-ES_tradnl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98966" y="160482"/>
            <a:ext cx="8272627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</a:t>
            </a:r>
            <a:r>
              <a:rPr kumimoji="0" lang="es-ES_tradnl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5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generations</a:t>
            </a:r>
            <a:r>
              <a:rPr kumimoji="0" lang="es-ES_tradnl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5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es-ES_tradnl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5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IACTs</a:t>
            </a:r>
            <a:endParaRPr kumimoji="0" lang="es-ES_tradnl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1160" y="2706887"/>
            <a:ext cx="4803935" cy="1176284"/>
            <a:chOff x="1211" y="3672"/>
            <a:chExt cx="1850" cy="562"/>
          </a:xfrm>
        </p:grpSpPr>
        <p:pic>
          <p:nvPicPr>
            <p:cNvPr id="4" name="Picture 7" descr="HESS-dark-full"/>
            <p:cNvPicPr>
              <a:picLocks noChangeAspect="1" noChangeArrowheads="1"/>
            </p:cNvPicPr>
            <p:nvPr/>
          </p:nvPicPr>
          <p:blipFill>
            <a:blip r:embed="rId2">
              <a:lum bright="20000" contrast="20000"/>
            </a:blip>
            <a:srcRect l="9448" t="31142" b="31772"/>
            <a:stretch>
              <a:fillRect/>
            </a:stretch>
          </p:blipFill>
          <p:spPr bwMode="auto">
            <a:xfrm>
              <a:off x="1211" y="3676"/>
              <a:ext cx="1850" cy="558"/>
            </a:xfrm>
            <a:prstGeom prst="rect">
              <a:avLst/>
            </a:prstGeom>
            <a:noFill/>
            <a:ln w="9525">
              <a:solidFill>
                <a:srgbClr val="777777"/>
              </a:solidFill>
              <a:miter lim="800000"/>
              <a:headEnd/>
              <a:tailEnd/>
            </a:ln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2567" y="3672"/>
              <a:ext cx="43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s-ES" sz="1200" b="1">
                <a:latin typeface="Textile" charset="0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498966" y="1213850"/>
            <a:ext cx="8048945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s-ES_tradnl" sz="2000" dirty="0" smtClean="0"/>
              <a:t> Pioneer IACT: </a:t>
            </a:r>
            <a:r>
              <a:rPr lang="es-ES_tradnl" sz="2000" dirty="0" err="1" smtClean="0"/>
              <a:t>Whipple</a:t>
            </a:r>
            <a:r>
              <a:rPr lang="es-ES_tradnl" sz="2000" dirty="0" smtClean="0"/>
              <a:t> 10m </a:t>
            </a:r>
            <a:r>
              <a:rPr lang="es-ES_tradnl" sz="2000" dirty="0" err="1" smtClean="0"/>
              <a:t>telescope</a:t>
            </a:r>
            <a:r>
              <a:rPr lang="es-ES_tradnl" sz="2000" dirty="0" smtClean="0"/>
              <a:t> in Arizona </a:t>
            </a:r>
            <a:r>
              <a:rPr lang="es-ES_tradnl" sz="2000" dirty="0" err="1" smtClean="0"/>
              <a:t>since</a:t>
            </a:r>
            <a:r>
              <a:rPr lang="es-ES_tradnl" sz="2000" dirty="0" smtClean="0"/>
              <a:t> 1969.</a:t>
            </a:r>
          </a:p>
          <a:p>
            <a:pPr>
              <a:buFont typeface="Courier New"/>
              <a:buChar char="o"/>
            </a:pPr>
            <a:r>
              <a:rPr lang="es-ES_tradnl" sz="2000" dirty="0" smtClean="0"/>
              <a:t> </a:t>
            </a:r>
            <a:r>
              <a:rPr lang="es-ES_tradnl" sz="2000" dirty="0" err="1" smtClean="0"/>
              <a:t>First</a:t>
            </a:r>
            <a:r>
              <a:rPr lang="es-ES_tradnl" sz="2000" dirty="0" smtClean="0"/>
              <a:t> array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IACTs</a:t>
            </a:r>
            <a:r>
              <a:rPr lang="es-ES_tradnl" sz="2000" dirty="0" smtClean="0"/>
              <a:t>: HEGRA in La Palma, </a:t>
            </a:r>
            <a:r>
              <a:rPr lang="es-ES_tradnl" sz="2000" dirty="0" err="1" smtClean="0"/>
              <a:t>Spain</a:t>
            </a:r>
            <a:r>
              <a:rPr lang="es-ES_tradnl" sz="2000" dirty="0" smtClean="0"/>
              <a:t> (</a:t>
            </a:r>
            <a:r>
              <a:rPr lang="es-ES_tradnl" sz="2000" dirty="0" err="1" smtClean="0"/>
              <a:t>German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groups</a:t>
            </a:r>
            <a:r>
              <a:rPr lang="es-ES_tradnl" sz="2000" dirty="0" smtClean="0"/>
              <a:t> + UCM).</a:t>
            </a:r>
          </a:p>
          <a:p>
            <a:pPr>
              <a:buFont typeface="Courier New"/>
              <a:buChar char="o"/>
            </a:pPr>
            <a:r>
              <a:rPr lang="es-ES_tradnl" sz="2000" dirty="0" smtClean="0"/>
              <a:t> </a:t>
            </a:r>
            <a:r>
              <a:rPr lang="es-ES_tradnl" sz="2000" dirty="0" err="1" smtClean="0"/>
              <a:t>Last</a:t>
            </a:r>
            <a:r>
              <a:rPr lang="es-ES_tradnl" sz="2000" dirty="0" smtClean="0"/>
              <a:t> 10 </a:t>
            </a:r>
            <a:r>
              <a:rPr lang="es-ES_tradnl" sz="2000" dirty="0" err="1" smtClean="0"/>
              <a:t>years</a:t>
            </a:r>
            <a:r>
              <a:rPr lang="es-ES_tradnl" sz="2000" dirty="0" smtClean="0"/>
              <a:t>: 2</a:t>
            </a:r>
            <a:r>
              <a:rPr lang="es-ES_tradnl" sz="2000" baseline="30000" dirty="0" smtClean="0"/>
              <a:t>nd</a:t>
            </a:r>
            <a:r>
              <a:rPr lang="es-ES_tradnl" sz="2000" dirty="0" smtClean="0"/>
              <a:t> IACT </a:t>
            </a:r>
            <a:r>
              <a:rPr lang="es-ES_tradnl" sz="2000" dirty="0" err="1" smtClean="0"/>
              <a:t>generation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lower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energy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thresholds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better</a:t>
            </a:r>
            <a:r>
              <a:rPr lang="es-ES_tradnl" sz="2000" dirty="0" smtClean="0"/>
              <a:t> flux </a:t>
            </a:r>
            <a:r>
              <a:rPr lang="es-ES_tradnl" sz="2000" dirty="0" err="1" smtClean="0"/>
              <a:t>sensitivities</a:t>
            </a:r>
            <a:r>
              <a:rPr lang="es-ES_tradnl" sz="2000" dirty="0" smtClean="0"/>
              <a:t>:</a:t>
            </a:r>
            <a:endParaRPr lang="es-ES_tradnl" sz="2000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0840" y="4688054"/>
            <a:ext cx="5367937" cy="1772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65549" y="3333853"/>
            <a:ext cx="4831205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Array of 4 </a:t>
            </a:r>
            <a:r>
              <a:rPr lang="en-GB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x</a:t>
            </a: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 12 meter (100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 m</a:t>
            </a:r>
            <a:r>
              <a:rPr lang="en-GB" sz="1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2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 mirror) </a:t>
            </a:r>
            <a:r>
              <a:rPr lang="en-GB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IACTs</a:t>
            </a:r>
            <a:endParaRPr lang="en-GB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-1" charset="0"/>
            </a:endParaRPr>
          </a:p>
          <a:p>
            <a:pPr>
              <a:buFontTx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Mainly German-French collaboration</a:t>
            </a:r>
            <a:endParaRPr lang="en-GB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-1" charset="0"/>
            </a:endParaRPr>
          </a:p>
          <a:p>
            <a:pPr>
              <a:buFontTx/>
              <a:buChar char="•"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Located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in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Namibia (Southern Hemisphere)</a:t>
            </a:r>
          </a:p>
          <a:p>
            <a:pPr>
              <a:buFontTx/>
              <a:buChar char="•"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Fully operational since 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2003.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-1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90442" y="3110715"/>
            <a:ext cx="869624" cy="4462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300" dirty="0" smtClean="0"/>
              <a:t>HESS</a:t>
            </a:r>
            <a:endParaRPr lang="es-ES_tradnl" sz="23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71160" y="4228944"/>
            <a:ext cx="1180907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000" dirty="0" smtClean="0"/>
              <a:t>V ERITAS</a:t>
            </a:r>
            <a:endParaRPr lang="es-ES_tradnl" sz="20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52067" y="4428999"/>
            <a:ext cx="2250609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eaLnBrk="0" hangingPunct="0"/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extile" charset="0"/>
              </a:rPr>
              <a:t>- 4x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extile" charset="0"/>
              </a:rPr>
              <a:t>12m telescopes in operation in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extile" charset="0"/>
              </a:rPr>
              <a:t>Arizona since 2007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extile" charset="0"/>
              </a:rPr>
              <a:t>.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extile" charset="0"/>
              </a:rPr>
              <a:t> </a:t>
            </a:r>
          </a:p>
          <a:p>
            <a:pPr marL="457200" indent="-457200" eaLnBrk="0" hangingPunct="0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extile" charset="0"/>
              </a:rPr>
              <a:t>- Mainly US-UK coll.</a:t>
            </a:r>
            <a:endParaRPr lang="en-US" sz="2000" dirty="0">
              <a:latin typeface="Textile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20</a:t>
            </a:fld>
            <a:endParaRPr lang="es-ES_tradnl"/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 err="1" smtClean="0"/>
              <a:t>Winter</a:t>
            </a:r>
            <a:r>
              <a:rPr lang="es-ES_tradnl" dirty="0" smtClean="0"/>
              <a:t> meeting 2012</a:t>
            </a:r>
            <a:endParaRPr lang="es-ES_tradnl" dirty="0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J. Cortina,</a:t>
            </a:r>
            <a:r>
              <a:rPr lang="es-ES_tradnl" dirty="0" smtClean="0"/>
              <a:t> Gamma </a:t>
            </a:r>
            <a:r>
              <a:rPr lang="es-ES_tradnl" dirty="0" err="1" smtClean="0"/>
              <a:t>ray</a:t>
            </a:r>
            <a:r>
              <a:rPr lang="es-ES_tradnl" dirty="0" smtClean="0"/>
              <a:t> </a:t>
            </a:r>
            <a:r>
              <a:rPr lang="es-ES_tradnl" dirty="0" err="1" smtClean="0"/>
              <a:t>astronomy</a:t>
            </a:r>
            <a:endParaRPr lang="es-ES_tradnl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6449-68BC-344C-A0EB-AA78525B865C}" type="slidenum">
              <a:rPr lang="es-ES_tradnl"/>
              <a:pPr/>
              <a:t>21</a:t>
            </a:fld>
            <a:endParaRPr lang="es-ES_tradnl"/>
          </a:p>
        </p:txBody>
      </p:sp>
      <p:pic>
        <p:nvPicPr>
          <p:cNvPr id="6153" name="Picture 9" descr="Captura 2011-08-11 11-34-32"/>
          <p:cNvPicPr>
            <a:picLocks noChangeAspect="1" noChangeArrowheads="1"/>
          </p:cNvPicPr>
          <p:nvPr/>
        </p:nvPicPr>
        <p:blipFill>
          <a:blip r:embed="rId3"/>
          <a:srcRect l="3166" r="8971"/>
          <a:stretch>
            <a:fillRect/>
          </a:stretch>
        </p:blipFill>
        <p:spPr bwMode="auto">
          <a:xfrm>
            <a:off x="304800" y="2320016"/>
            <a:ext cx="8534400" cy="339407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47044"/>
            <a:ext cx="7313613" cy="1264024"/>
          </a:xfrm>
        </p:spPr>
        <p:txBody>
          <a:bodyPr/>
          <a:lstStyle/>
          <a:p>
            <a:r>
              <a:rPr lang="es-ES_tradnl" dirty="0" smtClean="0"/>
              <a:t>MAGIC </a:t>
            </a:r>
            <a:r>
              <a:rPr lang="es-ES_tradnl" dirty="0" err="1" smtClean="0"/>
              <a:t>telescopes</a:t>
            </a:r>
            <a:endParaRPr lang="es-ES_tradn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8515" y="1258294"/>
            <a:ext cx="7039498" cy="136315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s-ES_tradnl" sz="1800" dirty="0" err="1" smtClean="0"/>
              <a:t>Collaboration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of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Spain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Germany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Italy</a:t>
            </a:r>
            <a:r>
              <a:rPr lang="es-ES_tradnl" sz="1800" dirty="0" smtClean="0"/>
              <a:t>… </a:t>
            </a:r>
            <a:r>
              <a:rPr lang="es-ES_tradnl" sz="1800" dirty="0" err="1" smtClean="0"/>
              <a:t>Located</a:t>
            </a:r>
            <a:r>
              <a:rPr lang="es-ES_tradnl" sz="1800" dirty="0" smtClean="0"/>
              <a:t> in La Palma, </a:t>
            </a:r>
            <a:r>
              <a:rPr lang="es-ES_tradnl" sz="1800" dirty="0" err="1" smtClean="0"/>
              <a:t>Spain</a:t>
            </a:r>
            <a:r>
              <a:rPr lang="es-ES_tradnl" sz="1800" dirty="0" smtClean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s-ES_tradnl" sz="1800" dirty="0" err="1" smtClean="0"/>
              <a:t>Spanish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groups</a:t>
            </a:r>
            <a:r>
              <a:rPr lang="es-ES_tradnl" sz="1800" dirty="0" smtClean="0"/>
              <a:t>: IAA, IAC, IFAE, ICE, UAB, UB, UCM</a:t>
            </a:r>
            <a:endParaRPr lang="es-ES_tradnl" sz="1800" dirty="0" smtClean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s-ES_tradnl" sz="1800" dirty="0" smtClean="0"/>
              <a:t>Single </a:t>
            </a:r>
            <a:r>
              <a:rPr lang="es-ES_tradnl" sz="1800" dirty="0" err="1"/>
              <a:t>telescope</a:t>
            </a:r>
            <a:r>
              <a:rPr lang="es-ES_tradnl" sz="1800" dirty="0"/>
              <a:t> (MAGIC-I): </a:t>
            </a:r>
            <a:r>
              <a:rPr lang="es-ES_tradnl" sz="1800" dirty="0" err="1"/>
              <a:t>largest</a:t>
            </a:r>
            <a:r>
              <a:rPr lang="es-ES_tradnl" sz="1800" dirty="0"/>
              <a:t> IACT </a:t>
            </a:r>
            <a:r>
              <a:rPr lang="es-ES_tradnl" sz="1800" dirty="0" err="1"/>
              <a:t>yet</a:t>
            </a:r>
            <a:r>
              <a:rPr lang="es-ES_tradnl" sz="1800" dirty="0"/>
              <a:t> </a:t>
            </a:r>
            <a:r>
              <a:rPr lang="es-ES_tradnl" sz="1800" dirty="0" err="1"/>
              <a:t>constructed</a:t>
            </a:r>
            <a:r>
              <a:rPr lang="es-ES_tradnl" sz="1800" dirty="0"/>
              <a:t> (17m</a:t>
            </a:r>
            <a:r>
              <a:rPr lang="es-ES_tradnl" sz="1800" baseline="30000" dirty="0"/>
              <a:t> </a:t>
            </a:r>
            <a:r>
              <a:rPr lang="es-ES_tradnl" sz="1800" dirty="0"/>
              <a:t>Ø), </a:t>
            </a:r>
            <a:r>
              <a:rPr lang="es-ES_tradnl" sz="1800" dirty="0" err="1"/>
              <a:t>i.e</a:t>
            </a:r>
            <a:r>
              <a:rPr lang="es-ES_tradnl" sz="1800" dirty="0"/>
              <a:t>. </a:t>
            </a:r>
            <a:r>
              <a:rPr lang="es-ES_tradnl" sz="1800" dirty="0" err="1"/>
              <a:t>lowest</a:t>
            </a:r>
            <a:r>
              <a:rPr lang="es-ES_tradnl" sz="1800" dirty="0"/>
              <a:t> </a:t>
            </a:r>
            <a:r>
              <a:rPr lang="es-ES_tradnl" sz="1800" dirty="0" err="1"/>
              <a:t>energy</a:t>
            </a:r>
            <a:r>
              <a:rPr lang="es-ES_tradnl" sz="1800" dirty="0"/>
              <a:t> </a:t>
            </a:r>
            <a:r>
              <a:rPr lang="es-ES_tradnl" sz="1800" dirty="0" err="1"/>
              <a:t>threshold</a:t>
            </a:r>
            <a:r>
              <a:rPr lang="es-ES_tradnl" sz="1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s-ES_tradnl" sz="1800" dirty="0" err="1"/>
              <a:t>Fastest</a:t>
            </a:r>
            <a:r>
              <a:rPr lang="es-ES_tradnl" sz="1800" dirty="0"/>
              <a:t> </a:t>
            </a:r>
            <a:r>
              <a:rPr lang="es-ES_tradnl" sz="1800" dirty="0" err="1"/>
              <a:t>sampling</a:t>
            </a:r>
            <a:r>
              <a:rPr lang="es-ES_tradnl" sz="1800" dirty="0"/>
              <a:t> (2GSps), </a:t>
            </a:r>
            <a:r>
              <a:rPr lang="es-ES_tradnl" sz="1800" dirty="0" err="1"/>
              <a:t>ultralight</a:t>
            </a:r>
            <a:r>
              <a:rPr lang="es-ES_tradnl" sz="1800" dirty="0"/>
              <a:t> CF </a:t>
            </a:r>
            <a:r>
              <a:rPr lang="es-ES_tradnl" sz="1800" dirty="0" err="1"/>
              <a:t>frame</a:t>
            </a:r>
            <a:r>
              <a:rPr lang="es-ES_tradnl" sz="1800" dirty="0"/>
              <a:t> </a:t>
            </a:r>
            <a:r>
              <a:rPr lang="es-ES_tradnl" sz="1800" dirty="0" err="1"/>
              <a:t>and</a:t>
            </a:r>
            <a:r>
              <a:rPr lang="es-ES_tradnl" sz="1800" dirty="0"/>
              <a:t> </a:t>
            </a:r>
            <a:r>
              <a:rPr lang="es-ES_tradnl" sz="1800" dirty="0" err="1"/>
              <a:t>mirrors</a:t>
            </a:r>
            <a:r>
              <a:rPr lang="es-ES_tradnl" sz="1800" dirty="0"/>
              <a:t>, </a:t>
            </a:r>
            <a:r>
              <a:rPr lang="es-ES_tradnl" sz="1800" dirty="0" err="1"/>
              <a:t>fast</a:t>
            </a:r>
            <a:r>
              <a:rPr lang="es-ES_tradnl" sz="1800" dirty="0"/>
              <a:t> </a:t>
            </a:r>
            <a:r>
              <a:rPr lang="es-ES_tradnl" sz="1800" dirty="0" err="1"/>
              <a:t>repositioning</a:t>
            </a:r>
            <a:r>
              <a:rPr lang="es-ES_tradnl" sz="1800" dirty="0"/>
              <a:t> (&lt;20 </a:t>
            </a:r>
            <a:r>
              <a:rPr lang="es-ES_tradnl" sz="1800" dirty="0" err="1"/>
              <a:t>secs</a:t>
            </a:r>
            <a:r>
              <a:rPr lang="es-ES_tradnl" sz="1800" dirty="0"/>
              <a:t>/180º), active </a:t>
            </a:r>
            <a:r>
              <a:rPr lang="es-ES_tradnl" sz="1800" dirty="0" err="1"/>
              <a:t>mirror</a:t>
            </a:r>
            <a:r>
              <a:rPr lang="es-ES_tradnl" sz="1800" dirty="0"/>
              <a:t> control…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369726" y="5235388"/>
            <a:ext cx="4917194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s-ES_tradnl" sz="1700" dirty="0"/>
              <a:t>MAGIC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telescope</a:t>
            </a:r>
            <a:r>
              <a:rPr lang="es-ES_tradnl" sz="1700" dirty="0" smtClean="0"/>
              <a:t> array: </a:t>
            </a:r>
            <a:r>
              <a:rPr lang="es-ES_tradnl" sz="1700" dirty="0" err="1"/>
              <a:t>stereo</a:t>
            </a:r>
            <a:r>
              <a:rPr lang="es-ES_tradnl" sz="1700" dirty="0"/>
              <a:t> </a:t>
            </a:r>
            <a:r>
              <a:rPr lang="es-ES_tradnl" sz="1700" dirty="0" err="1"/>
              <a:t>observations</a:t>
            </a:r>
            <a:r>
              <a:rPr lang="es-ES_tradnl" sz="1700" dirty="0"/>
              <a:t> </a:t>
            </a:r>
            <a:r>
              <a:rPr lang="es-ES_tradnl" sz="1700" dirty="0" err="1"/>
              <a:t>down</a:t>
            </a:r>
            <a:r>
              <a:rPr lang="es-ES_tradnl" sz="1700" dirty="0"/>
              <a:t> </a:t>
            </a:r>
            <a:r>
              <a:rPr lang="es-ES_tradnl" sz="1700" dirty="0" err="1"/>
              <a:t>to</a:t>
            </a:r>
            <a:r>
              <a:rPr lang="es-ES_tradnl" sz="1700" dirty="0"/>
              <a:t> 50 </a:t>
            </a:r>
            <a:r>
              <a:rPr lang="es-ES_tradnl" sz="1700" dirty="0" err="1"/>
              <a:t>GeV</a:t>
            </a:r>
            <a:r>
              <a:rPr lang="es-ES_tradnl" sz="1700" dirty="0"/>
              <a:t> </a:t>
            </a:r>
            <a:r>
              <a:rPr lang="es-ES_tradnl" sz="1700" dirty="0" err="1"/>
              <a:t>regularly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since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Fall</a:t>
            </a:r>
            <a:r>
              <a:rPr lang="es-ES_tradnl" sz="1700" dirty="0" smtClean="0"/>
              <a:t> </a:t>
            </a:r>
            <a:r>
              <a:rPr lang="es-ES_tradnl" sz="1700" dirty="0"/>
              <a:t>2009.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s-ES_tradnl" sz="1700" dirty="0"/>
              <a:t>M-II </a:t>
            </a:r>
            <a:r>
              <a:rPr lang="es-ES_tradnl" sz="1700" dirty="0" err="1"/>
              <a:t>is</a:t>
            </a:r>
            <a:r>
              <a:rPr lang="es-ES_tradnl" sz="1700" dirty="0"/>
              <a:t> </a:t>
            </a:r>
            <a:r>
              <a:rPr lang="es-ES_tradnl" sz="1700" dirty="0" err="1"/>
              <a:t>an</a:t>
            </a:r>
            <a:r>
              <a:rPr lang="es-ES_tradnl" sz="1700" dirty="0"/>
              <a:t> </a:t>
            </a:r>
            <a:r>
              <a:rPr lang="es-ES_tradnl" sz="1700" dirty="0" err="1"/>
              <a:t>improved</a:t>
            </a:r>
            <a:r>
              <a:rPr lang="es-ES_tradnl" sz="1700" dirty="0"/>
              <a:t> </a:t>
            </a:r>
            <a:r>
              <a:rPr lang="es-ES_tradnl" sz="1700" dirty="0" err="1"/>
              <a:t>copy</a:t>
            </a:r>
            <a:r>
              <a:rPr lang="es-ES_tradnl" sz="1700" dirty="0"/>
              <a:t> </a:t>
            </a:r>
            <a:r>
              <a:rPr lang="es-ES_tradnl" sz="1700" dirty="0" err="1"/>
              <a:t>of</a:t>
            </a:r>
            <a:r>
              <a:rPr lang="es-ES_tradnl" sz="1700" dirty="0"/>
              <a:t> M-I.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 flipV="1">
            <a:off x="3352800" y="4473388"/>
            <a:ext cx="1295400" cy="76200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4648200" y="4495800"/>
            <a:ext cx="1143000" cy="76200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3550885" y="2621447"/>
            <a:ext cx="678833" cy="49430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fecha 3"/>
          <p:cNvSpPr>
            <a:spLocks noGrp="1"/>
          </p:cNvSpPr>
          <p:nvPr>
            <p:ph type="dt" sz="half" idx="10"/>
          </p:nvPr>
        </p:nvSpPr>
        <p:spPr>
          <a:xfrm>
            <a:off x="614435" y="6249290"/>
            <a:ext cx="2133600" cy="277906"/>
          </a:xfrm>
        </p:spPr>
        <p:txBody>
          <a:bodyPr/>
          <a:lstStyle/>
          <a:p>
            <a:r>
              <a:rPr lang="es-ES_tradnl" dirty="0" err="1" smtClean="0"/>
              <a:t>Winter</a:t>
            </a:r>
            <a:r>
              <a:rPr lang="es-ES_tradnl" dirty="0" smtClean="0"/>
              <a:t> meeting 2012</a:t>
            </a:r>
            <a:endParaRPr lang="es-ES_tradnl" dirty="0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9290"/>
            <a:ext cx="2895600" cy="277906"/>
          </a:xfrm>
        </p:spPr>
        <p:txBody>
          <a:bodyPr/>
          <a:lstStyle/>
          <a:p>
            <a:r>
              <a:rPr lang="es-ES_tradnl" dirty="0"/>
              <a:t>J. Cortina,</a:t>
            </a:r>
            <a:r>
              <a:rPr lang="es-ES_tradnl" dirty="0" smtClean="0"/>
              <a:t> Gamma </a:t>
            </a:r>
            <a:r>
              <a:rPr lang="es-ES_tradnl" dirty="0" err="1" smtClean="0"/>
              <a:t>ray</a:t>
            </a:r>
            <a:r>
              <a:rPr lang="es-ES_tradnl" dirty="0" smtClean="0"/>
              <a:t> </a:t>
            </a:r>
            <a:r>
              <a:rPr lang="es-ES_tradnl" dirty="0" err="1" smtClean="0"/>
              <a:t>astronomy</a:t>
            </a:r>
            <a:endParaRPr lang="es-ES_tradnl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9290"/>
            <a:ext cx="2133600" cy="277906"/>
          </a:xfrm>
        </p:spPr>
        <p:txBody>
          <a:bodyPr/>
          <a:lstStyle/>
          <a:p>
            <a:fld id="{86004438-3A98-F449-B9AA-6C9A3AA4EE37}" type="slidenum">
              <a:rPr lang="es-ES_tradnl"/>
              <a:pPr/>
              <a:t>22</a:t>
            </a:fld>
            <a:endParaRPr lang="es-ES_tradnl"/>
          </a:p>
        </p:txBody>
      </p:sp>
      <p:pic>
        <p:nvPicPr>
          <p:cNvPr id="7182" name="Picture 14" descr="integral_and_diff_sensitivity"/>
          <p:cNvPicPr>
            <a:picLocks noChangeAspect="1" noChangeArrowheads="1"/>
          </p:cNvPicPr>
          <p:nvPr/>
        </p:nvPicPr>
        <p:blipFill>
          <a:blip r:embed="rId3"/>
          <a:srcRect r="50738"/>
          <a:stretch>
            <a:fillRect/>
          </a:stretch>
        </p:blipFill>
        <p:spPr bwMode="auto">
          <a:xfrm>
            <a:off x="2278608" y="2365011"/>
            <a:ext cx="3815438" cy="249872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Performance </a:t>
            </a:r>
            <a:r>
              <a:rPr lang="es-ES_tradnl" dirty="0" err="1"/>
              <a:t>of</a:t>
            </a:r>
            <a:r>
              <a:rPr lang="es-ES_tradnl" dirty="0" smtClean="0"/>
              <a:t> MAGIC</a:t>
            </a:r>
            <a:endParaRPr lang="es-ES_tradnl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476" y="1537914"/>
            <a:ext cx="8305800" cy="1321795"/>
          </a:xfrm>
        </p:spPr>
        <p:txBody>
          <a:bodyPr/>
          <a:lstStyle/>
          <a:p>
            <a:r>
              <a:rPr lang="es-ES_tradnl" sz="2000" b="1" dirty="0" err="1" smtClean="0"/>
              <a:t>Energy</a:t>
            </a:r>
            <a:r>
              <a:rPr lang="es-ES_tradnl" sz="2000" b="1" dirty="0" smtClean="0"/>
              <a:t> </a:t>
            </a:r>
            <a:r>
              <a:rPr lang="es-ES_tradnl" sz="2000" b="1" dirty="0" err="1"/>
              <a:t>threshold</a:t>
            </a:r>
            <a:r>
              <a:rPr lang="es-ES_tradnl" sz="2000" b="1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50 </a:t>
            </a:r>
            <a:r>
              <a:rPr lang="es-ES_tradnl" sz="2000" dirty="0" err="1" smtClean="0"/>
              <a:t>GeV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lowest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among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IACTs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overlapping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Fermi/LAT.</a:t>
            </a:r>
            <a:endParaRPr lang="es-ES_tradnl" sz="200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345408" y="2288811"/>
            <a:ext cx="2308225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 b="1"/>
              <a:t>Flux sensitivity=</a:t>
            </a:r>
          </a:p>
          <a:p>
            <a:r>
              <a:rPr lang="es-ES_tradnl" sz="1600" b="1"/>
              <a:t> 0.76% crab &gt;</a:t>
            </a:r>
            <a:r>
              <a:rPr lang="es-ES_tradnl" altLang="ja-JP" sz="1600" b="1"/>
              <a:t>300 GeV</a:t>
            </a:r>
            <a:endParaRPr lang="es-ES_tradnl" sz="1600" b="1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3574008" y="2898411"/>
            <a:ext cx="762000" cy="577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03808" y="4990764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s-ES_tradnl" sz="2000" b="1"/>
              <a:t>Angular resolution: </a:t>
            </a:r>
            <a:r>
              <a:rPr lang="es-ES_tradnl" sz="2000"/>
              <a:t>0.1º at 100 GeV, down to 0.04º at &gt;1 TeV.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s-ES_tradnl" sz="2000" b="1"/>
              <a:t>Energy resolution: </a:t>
            </a:r>
            <a:r>
              <a:rPr lang="es-ES_tradnl" sz="2000"/>
              <a:t>20% at 100 GeV, down to 15% around 1 TeV.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Physics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</a:t>
            </a:r>
            <a:r>
              <a:rPr lang="es-ES_tradnl" dirty="0" smtClean="0"/>
              <a:t> </a:t>
            </a:r>
            <a:r>
              <a:rPr lang="es-ES_tradnl" dirty="0" err="1" smtClean="0"/>
              <a:t>astronomical</a:t>
            </a:r>
            <a:r>
              <a:rPr lang="es-ES_tradnl" dirty="0" smtClean="0"/>
              <a:t> </a:t>
            </a:r>
            <a:r>
              <a:rPr lang="es-ES_tradnl" dirty="0" err="1" smtClean="0"/>
              <a:t>window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43037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226006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Galactic</a:t>
            </a:r>
            <a:r>
              <a:rPr lang="es-ES_tradnl" dirty="0" smtClean="0"/>
              <a:t> </a:t>
            </a:r>
            <a:r>
              <a:rPr lang="es-ES_tradnl" dirty="0" err="1" smtClean="0"/>
              <a:t>cosmic</a:t>
            </a:r>
            <a:r>
              <a:rPr lang="es-ES_tradnl" dirty="0" smtClean="0"/>
              <a:t> </a:t>
            </a:r>
            <a:r>
              <a:rPr lang="es-ES_tradnl" dirty="0" err="1" smtClean="0"/>
              <a:t>rays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6008" y="1543013"/>
            <a:ext cx="3481472" cy="43033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ES_tradnl" dirty="0" err="1" smtClean="0"/>
              <a:t>Maybe</a:t>
            </a:r>
            <a:r>
              <a:rPr lang="es-ES_tradnl" dirty="0" smtClean="0"/>
              <a:t> </a:t>
            </a:r>
            <a:r>
              <a:rPr lang="es-ES_tradnl" dirty="0" err="1" smtClean="0"/>
              <a:t>too</a:t>
            </a:r>
            <a:r>
              <a:rPr lang="es-ES_tradnl" dirty="0" smtClean="0"/>
              <a:t> </a:t>
            </a:r>
            <a:r>
              <a:rPr lang="es-ES_tradnl" dirty="0" err="1" smtClean="0"/>
              <a:t>shameful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mention</a:t>
            </a:r>
            <a:r>
              <a:rPr lang="es-ES_tradnl" dirty="0" smtClean="0"/>
              <a:t>: </a:t>
            </a:r>
            <a:r>
              <a:rPr lang="es-ES_tradnl" dirty="0" err="1" smtClean="0"/>
              <a:t>cosmic</a:t>
            </a:r>
            <a:r>
              <a:rPr lang="es-ES_tradnl" dirty="0" smtClean="0"/>
              <a:t> </a:t>
            </a:r>
            <a:r>
              <a:rPr lang="es-ES_tradnl" dirty="0" err="1" smtClean="0"/>
              <a:t>rays</a:t>
            </a:r>
            <a:r>
              <a:rPr lang="es-ES_tradnl" dirty="0" smtClean="0"/>
              <a:t> </a:t>
            </a:r>
            <a:r>
              <a:rPr lang="es-ES_tradnl" dirty="0" err="1" smtClean="0"/>
              <a:t>were</a:t>
            </a:r>
            <a:r>
              <a:rPr lang="es-ES_tradnl" dirty="0" smtClean="0"/>
              <a:t> </a:t>
            </a:r>
            <a:r>
              <a:rPr lang="es-ES_tradnl" dirty="0" err="1" smtClean="0"/>
              <a:t>discovered</a:t>
            </a:r>
            <a:r>
              <a:rPr lang="es-ES_tradnl" dirty="0" smtClean="0"/>
              <a:t> </a:t>
            </a:r>
            <a:r>
              <a:rPr lang="es-ES_tradnl" b="1" dirty="0" smtClean="0"/>
              <a:t>100 </a:t>
            </a:r>
            <a:r>
              <a:rPr lang="es-ES_tradnl" b="1" dirty="0" err="1" smtClean="0"/>
              <a:t>years</a:t>
            </a:r>
            <a:r>
              <a:rPr lang="es-ES_tradnl" b="1" dirty="0" smtClean="0"/>
              <a:t> ago </a:t>
            </a:r>
            <a:r>
              <a:rPr lang="es-ES_tradnl" dirty="0" smtClean="0"/>
              <a:t>(1912),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don’t</a:t>
            </a:r>
            <a:r>
              <a:rPr lang="es-ES_tradnl" dirty="0" smtClean="0"/>
              <a:t> know </a:t>
            </a:r>
            <a:r>
              <a:rPr lang="es-ES_tradnl" dirty="0" err="1" smtClean="0"/>
              <a:t>where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come </a:t>
            </a:r>
            <a:r>
              <a:rPr lang="es-ES_tradnl" dirty="0" err="1" smtClean="0"/>
              <a:t>from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represent</a:t>
            </a:r>
            <a:r>
              <a:rPr lang="es-ES_tradnl" dirty="0" smtClean="0"/>
              <a:t> a </a:t>
            </a:r>
            <a:r>
              <a:rPr lang="es-ES_tradnl" dirty="0" err="1" smtClean="0"/>
              <a:t>significant</a:t>
            </a:r>
            <a:r>
              <a:rPr lang="es-ES_tradnl" dirty="0" smtClean="0"/>
              <a:t> </a:t>
            </a:r>
            <a:r>
              <a:rPr lang="es-ES_tradnl" dirty="0" err="1" smtClean="0"/>
              <a:t>fraction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energy</a:t>
            </a:r>
            <a:r>
              <a:rPr lang="es-ES_tradnl" dirty="0" smtClean="0"/>
              <a:t> </a:t>
            </a:r>
            <a:r>
              <a:rPr lang="es-ES_tradnl" dirty="0" err="1" smtClean="0"/>
              <a:t>content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galaxy</a:t>
            </a:r>
            <a:r>
              <a:rPr lang="es-ES_tradnl" dirty="0" smtClean="0"/>
              <a:t>.</a:t>
            </a:r>
          </a:p>
          <a:p>
            <a:pPr>
              <a:buNone/>
            </a:pP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25</a:t>
            </a:fld>
            <a:endParaRPr lang="es-ES_tradnl"/>
          </a:p>
        </p:txBody>
      </p:sp>
      <p:graphicFrame>
        <p:nvGraphicFramePr>
          <p:cNvPr id="8" name="Gráfico 7"/>
          <p:cNvGraphicFramePr/>
          <p:nvPr/>
        </p:nvGraphicFramePr>
        <p:xfrm>
          <a:off x="4039299" y="1911698"/>
          <a:ext cx="4809321" cy="336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 descr="sn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57" y="1377153"/>
            <a:ext cx="3913276" cy="295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94917"/>
            <a:ext cx="7921625" cy="854075"/>
          </a:xfrm>
        </p:spPr>
        <p:txBody>
          <a:bodyPr/>
          <a:lstStyle/>
          <a:p>
            <a:r>
              <a:rPr lang="en-GB" dirty="0" smtClean="0"/>
              <a:t>CR/</a:t>
            </a:r>
            <a:r>
              <a:rPr lang="en-GB" dirty="0" err="1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-ray connection</a:t>
            </a:r>
            <a:endParaRPr lang="en-GB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614239" y="1549566"/>
            <a:ext cx="3879934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Galactic</a:t>
            </a:r>
            <a:r>
              <a:rPr lang="es-ES_tradnl" dirty="0" smtClean="0"/>
              <a:t> </a:t>
            </a:r>
            <a:r>
              <a:rPr lang="es-ES_tradnl" dirty="0" err="1" smtClean="0"/>
              <a:t>cosmic</a:t>
            </a:r>
            <a:r>
              <a:rPr lang="es-ES_tradnl" dirty="0" smtClean="0"/>
              <a:t> </a:t>
            </a:r>
            <a:r>
              <a:rPr lang="es-ES_tradnl" dirty="0" err="1" smtClean="0"/>
              <a:t>rays</a:t>
            </a:r>
            <a:r>
              <a:rPr lang="es-ES_tradnl" dirty="0" smtClean="0"/>
              <a:t> (CR) are </a:t>
            </a:r>
            <a:r>
              <a:rPr lang="es-ES_tradnl" dirty="0" err="1" smtClean="0"/>
              <a:t>believed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originate</a:t>
            </a:r>
            <a:r>
              <a:rPr lang="es-ES_tradnl" dirty="0" smtClean="0"/>
              <a:t> in Supernova </a:t>
            </a:r>
            <a:r>
              <a:rPr lang="es-ES_tradnl" dirty="0" err="1" smtClean="0"/>
              <a:t>Remnants</a:t>
            </a:r>
            <a:r>
              <a:rPr lang="es-ES_tradnl" dirty="0" smtClean="0"/>
              <a:t> (SNR</a:t>
            </a:r>
            <a:r>
              <a:rPr lang="es-ES_tradnl" dirty="0" smtClean="0"/>
              <a:t>). </a:t>
            </a:r>
          </a:p>
          <a:p>
            <a:pPr marL="342900" indent="-342900">
              <a:buSzPct val="150000"/>
              <a:buFont typeface="Arial"/>
              <a:buChar char="•"/>
            </a:pPr>
            <a:r>
              <a:rPr lang="es-ES_tradnl" dirty="0" smtClean="0"/>
              <a:t>E &lt; 10</a:t>
            </a:r>
            <a:r>
              <a:rPr lang="es-ES_tradnl" baseline="30000" dirty="0" smtClean="0"/>
              <a:t>15</a:t>
            </a:r>
            <a:r>
              <a:rPr lang="es-ES_tradnl" dirty="0" smtClean="0"/>
              <a:t> </a:t>
            </a:r>
            <a:r>
              <a:rPr lang="es-ES_tradnl" dirty="0" err="1" smtClean="0"/>
              <a:t>eV</a:t>
            </a:r>
            <a:endParaRPr lang="es-ES_tradnl" dirty="0" smtClean="0"/>
          </a:p>
          <a:p>
            <a:pPr marL="342900" indent="-342900">
              <a:buSzPct val="150000"/>
              <a:buFont typeface="Arial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Accelerated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sh0ck </a:t>
            </a:r>
            <a:r>
              <a:rPr lang="es-ES_tradnl" dirty="0" err="1" smtClean="0"/>
              <a:t>between</a:t>
            </a:r>
            <a:r>
              <a:rPr lang="es-ES_tradnl" dirty="0" smtClean="0"/>
              <a:t> SN </a:t>
            </a:r>
            <a:r>
              <a:rPr lang="es-ES_tradnl" dirty="0" err="1" smtClean="0"/>
              <a:t>ejecta</a:t>
            </a:r>
            <a:r>
              <a:rPr lang="es-ES_tradnl" dirty="0" smtClean="0"/>
              <a:t> </a:t>
            </a:r>
            <a:r>
              <a:rPr lang="es-ES_tradnl" dirty="0" err="1" smtClean="0"/>
              <a:t>and</a:t>
            </a:r>
            <a:r>
              <a:rPr lang="es-ES_tradnl" dirty="0" smtClean="0"/>
              <a:t> </a:t>
            </a:r>
            <a:r>
              <a:rPr lang="es-ES_tradnl" dirty="0" err="1" smtClean="0"/>
              <a:t>interestellar</a:t>
            </a:r>
            <a:r>
              <a:rPr lang="es-ES_tradnl" dirty="0" smtClean="0"/>
              <a:t> </a:t>
            </a:r>
            <a:r>
              <a:rPr lang="es-ES_tradnl" dirty="0" err="1" smtClean="0"/>
              <a:t>medium</a:t>
            </a:r>
            <a:r>
              <a:rPr lang="es-ES_tradnl" dirty="0" smtClean="0"/>
              <a:t>.</a:t>
            </a:r>
          </a:p>
          <a:p>
            <a:pPr marL="342900" indent="-342900">
              <a:buSzPct val="150000"/>
              <a:buFont typeface="Arial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Eventually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diffuse</a:t>
            </a:r>
            <a:r>
              <a:rPr lang="es-ES_tradnl" dirty="0" smtClean="0"/>
              <a:t> </a:t>
            </a:r>
            <a:r>
              <a:rPr lang="es-ES_tradnl" dirty="0" err="1" smtClean="0"/>
              <a:t>away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SNR </a:t>
            </a:r>
            <a:r>
              <a:rPr lang="es-ES_tradnl" dirty="0" err="1" smtClean="0"/>
              <a:t>and</a:t>
            </a:r>
            <a:r>
              <a:rPr lang="es-ES_tradnl" dirty="0" smtClean="0"/>
              <a:t> </a:t>
            </a:r>
            <a:r>
              <a:rPr lang="es-ES_tradnl" dirty="0" err="1" smtClean="0"/>
              <a:t>fill</a:t>
            </a:r>
            <a:r>
              <a:rPr lang="es-ES_tradnl" dirty="0" smtClean="0"/>
              <a:t> up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galaxy</a:t>
            </a:r>
            <a:r>
              <a:rPr lang="es-ES_tradnl" dirty="0" smtClean="0"/>
              <a:t>.</a:t>
            </a:r>
            <a:endParaRPr lang="es-ES_tradnl" dirty="0"/>
          </a:p>
        </p:txBody>
      </p:sp>
      <p:cxnSp>
        <p:nvCxnSpPr>
          <p:cNvPr id="27" name="Conector recto de flecha 26"/>
          <p:cNvCxnSpPr/>
          <p:nvPr/>
        </p:nvCxnSpPr>
        <p:spPr>
          <a:xfrm rot="5400000">
            <a:off x="2647977" y="3533116"/>
            <a:ext cx="605847" cy="25052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2843119" y="1816082"/>
            <a:ext cx="372867" cy="24467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rot="5400000" flipH="1" flipV="1">
            <a:off x="3245147" y="2592312"/>
            <a:ext cx="535939" cy="15148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rot="10800000" flipV="1">
            <a:off x="769039" y="2819514"/>
            <a:ext cx="629217" cy="53593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rot="5400000" flipH="1" flipV="1">
            <a:off x="1461506" y="1856794"/>
            <a:ext cx="406327" cy="158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curvado 39"/>
          <p:cNvCxnSpPr/>
          <p:nvPr/>
        </p:nvCxnSpPr>
        <p:spPr>
          <a:xfrm rot="16200000" flipH="1">
            <a:off x="2624673" y="4162263"/>
            <a:ext cx="652449" cy="25052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3215986" y="4331676"/>
            <a:ext cx="460258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 err="1" smtClean="0"/>
              <a:t>Cosmic</a:t>
            </a:r>
            <a:r>
              <a:rPr lang="es-ES_tradnl" dirty="0" smtClean="0"/>
              <a:t> </a:t>
            </a:r>
            <a:r>
              <a:rPr lang="es-ES_tradnl" dirty="0" err="1" smtClean="0"/>
              <a:t>rays</a:t>
            </a:r>
            <a:r>
              <a:rPr lang="es-ES_tradnl" dirty="0" smtClean="0"/>
              <a:t> </a:t>
            </a:r>
            <a:r>
              <a:rPr lang="es-ES_tradnl" dirty="0" err="1" smtClean="0"/>
              <a:t>generate</a:t>
            </a:r>
            <a:r>
              <a:rPr lang="es-ES_tradnl" dirty="0" smtClean="0"/>
              <a:t> </a:t>
            </a:r>
            <a:r>
              <a:rPr lang="es-ES_tradnl" dirty="0" err="1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rays</a:t>
            </a:r>
            <a:r>
              <a:rPr lang="es-ES_tradnl" dirty="0" smtClean="0"/>
              <a:t> </a:t>
            </a:r>
            <a:r>
              <a:rPr lang="es-ES_tradnl" dirty="0" err="1" smtClean="0"/>
              <a:t>via</a:t>
            </a:r>
            <a:r>
              <a:rPr lang="es-ES_tradnl" dirty="0" smtClean="0"/>
              <a:t> </a:t>
            </a:r>
            <a:r>
              <a:rPr lang="es-ES_tradnl" dirty="0" smtClean="0">
                <a:latin typeface="Symbol" charset="2"/>
                <a:cs typeface="Symbol" charset="2"/>
              </a:rPr>
              <a:t>p</a:t>
            </a:r>
            <a:r>
              <a:rPr lang="es-ES_tradnl" baseline="30000" dirty="0" smtClean="0"/>
              <a:t>0</a:t>
            </a:r>
            <a:r>
              <a:rPr lang="es-ES_tradnl" dirty="0" smtClean="0"/>
              <a:t> </a:t>
            </a:r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interact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nuclei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interestellar</a:t>
            </a:r>
            <a:r>
              <a:rPr lang="es-ES_tradnl" dirty="0" smtClean="0"/>
              <a:t> </a:t>
            </a:r>
            <a:r>
              <a:rPr lang="es-ES_tradnl" dirty="0" err="1" smtClean="0"/>
              <a:t>medium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2" name="CuadroTexto 41"/>
          <p:cNvSpPr txBox="1"/>
          <p:nvPr/>
        </p:nvSpPr>
        <p:spPr>
          <a:xfrm>
            <a:off x="769038" y="5420720"/>
            <a:ext cx="774843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err="1" smtClean="0"/>
              <a:t>Since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density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CR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higher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nearby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SNR, </a:t>
            </a:r>
            <a:r>
              <a:rPr lang="es-ES_tradnl" sz="2000" dirty="0" err="1" smtClean="0"/>
              <a:t>one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expects</a:t>
            </a:r>
            <a:r>
              <a:rPr lang="es-ES_tradnl" sz="2000" dirty="0" smtClean="0"/>
              <a:t> SNR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“</a:t>
            </a:r>
            <a:r>
              <a:rPr lang="es-ES_tradnl" sz="2000" dirty="0" err="1" smtClean="0"/>
              <a:t>shine</a:t>
            </a:r>
            <a:r>
              <a:rPr lang="es-ES_tradnl" sz="2000" dirty="0" smtClean="0"/>
              <a:t>” in </a:t>
            </a:r>
            <a:r>
              <a:rPr lang="es-ES_tradnl" sz="2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rays</a:t>
            </a:r>
            <a:r>
              <a:rPr lang="es-ES_tradnl" sz="2000" dirty="0" smtClean="0"/>
              <a:t>.</a:t>
            </a:r>
            <a:endParaRPr lang="es-ES_trad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F:\docs\talks\2008_cta_ciemat\CTA_ESFRI_Jan_08\CTA_ESFRI_Jan_08_Page_15_Image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94917"/>
            <a:ext cx="7921625" cy="854075"/>
          </a:xfrm>
        </p:spPr>
        <p:txBody>
          <a:bodyPr/>
          <a:lstStyle/>
          <a:p>
            <a:r>
              <a:rPr lang="en-GB" dirty="0" smtClean="0"/>
              <a:t>CR/</a:t>
            </a:r>
            <a:r>
              <a:rPr lang="en-GB" dirty="0" err="1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-ray connection</a:t>
            </a:r>
            <a:endParaRPr lang="en-GB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14770" y="1507514"/>
            <a:ext cx="7760089" cy="1323439"/>
          </a:xfrm>
          <a:prstGeom prst="rect">
            <a:avLst/>
          </a:prstGeom>
          <a:solidFill>
            <a:schemeClr val="accent5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</a:rPr>
              <a:t>Detecting</a:t>
            </a:r>
            <a:r>
              <a:rPr lang="es-ES_tradnl" sz="2000" b="1" dirty="0" smtClean="0">
                <a:solidFill>
                  <a:schemeClr val="bg1"/>
                </a:solidFill>
              </a:rPr>
              <a:t> 10’</a:t>
            </a:r>
            <a:r>
              <a:rPr lang="es-ES_tradnl" sz="2000" b="1" dirty="0" err="1" smtClean="0">
                <a:solidFill>
                  <a:schemeClr val="bg1"/>
                </a:solidFill>
              </a:rPr>
              <a:t>s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to</a:t>
            </a:r>
            <a:r>
              <a:rPr lang="es-ES_tradnl" sz="2000" b="1" dirty="0" smtClean="0">
                <a:solidFill>
                  <a:schemeClr val="bg1"/>
                </a:solidFill>
              </a:rPr>
              <a:t> 100’</a:t>
            </a:r>
            <a:r>
              <a:rPr lang="es-ES_tradnl" sz="2000" b="1" dirty="0" err="1" smtClean="0">
                <a:solidFill>
                  <a:schemeClr val="bg1"/>
                </a:solidFill>
              </a:rPr>
              <a:t>s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of</a:t>
            </a:r>
            <a:r>
              <a:rPr lang="es-ES_tradnl" sz="2000" b="1" dirty="0" smtClean="0">
                <a:solidFill>
                  <a:schemeClr val="bg1"/>
                </a:solidFill>
              </a:rPr>
              <a:t> SNR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was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one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of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physics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drivers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of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the</a:t>
            </a:r>
            <a:endParaRPr lang="es-ES_tradnl" sz="2000" b="1" dirty="0" smtClean="0">
              <a:solidFill>
                <a:schemeClr val="bg1"/>
              </a:solidFill>
            </a:endParaRPr>
          </a:p>
          <a:p>
            <a:r>
              <a:rPr lang="es-ES_tradnl" sz="2000" b="1" dirty="0" err="1" smtClean="0">
                <a:solidFill>
                  <a:schemeClr val="bg1"/>
                </a:solidFill>
              </a:rPr>
              <a:t>first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generation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of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IACTs</a:t>
            </a:r>
            <a:r>
              <a:rPr lang="es-ES_tradnl" sz="2000" b="1" dirty="0" smtClean="0">
                <a:solidFill>
                  <a:schemeClr val="bg1"/>
                </a:solidFill>
              </a:rPr>
              <a:t> (</a:t>
            </a:r>
            <a:r>
              <a:rPr lang="es-ES_tradnl" sz="2000" b="1" dirty="0" err="1" smtClean="0">
                <a:solidFill>
                  <a:schemeClr val="bg1"/>
                </a:solidFill>
              </a:rPr>
              <a:t>e.g</a:t>
            </a:r>
            <a:r>
              <a:rPr lang="es-ES_tradnl" sz="2000" b="1" dirty="0" smtClean="0">
                <a:solidFill>
                  <a:schemeClr val="bg1"/>
                </a:solidFill>
              </a:rPr>
              <a:t>. HEGRA).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However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they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discovered</a:t>
            </a:r>
            <a:r>
              <a:rPr lang="es-ES_tradnl" sz="2000" b="1" dirty="0" smtClean="0">
                <a:solidFill>
                  <a:schemeClr val="bg1"/>
                </a:solidFill>
              </a:rPr>
              <a:t> no </a:t>
            </a:r>
            <a:r>
              <a:rPr lang="es-ES_tradnl" sz="2000" b="1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s-ES_tradnl" sz="2000" b="1" dirty="0" smtClean="0">
                <a:solidFill>
                  <a:schemeClr val="bg1"/>
                </a:solidFill>
              </a:rPr>
              <a:t>-</a:t>
            </a:r>
            <a:r>
              <a:rPr lang="es-ES_tradnl" sz="2000" b="1" dirty="0" err="1" smtClean="0">
                <a:solidFill>
                  <a:schemeClr val="bg1"/>
                </a:solidFill>
              </a:rPr>
              <a:t>ray</a:t>
            </a:r>
            <a:r>
              <a:rPr lang="es-ES_tradnl" sz="2000" b="1" dirty="0" smtClean="0">
                <a:solidFill>
                  <a:schemeClr val="bg1"/>
                </a:solidFill>
              </a:rPr>
              <a:t> bright SNR.   </a:t>
            </a:r>
          </a:p>
          <a:p>
            <a:r>
              <a:rPr lang="es-ES_tradnl" sz="20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second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generation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of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IACTs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have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managed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to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discover</a:t>
            </a:r>
            <a:r>
              <a:rPr lang="es-ES_tradnl" sz="2000" b="1" dirty="0" smtClean="0">
                <a:solidFill>
                  <a:schemeClr val="bg1"/>
                </a:solidFill>
              </a:rPr>
              <a:t> a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few</a:t>
            </a:r>
            <a:r>
              <a:rPr lang="es-ES_tradnl" sz="2000" b="1" dirty="0" smtClean="0">
                <a:solidFill>
                  <a:schemeClr val="bg1"/>
                </a:solidFill>
              </a:rPr>
              <a:t>.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 err="1" smtClean="0"/>
              <a:t>Winter</a:t>
            </a:r>
            <a:r>
              <a:rPr lang="es-ES_tradnl" dirty="0" smtClean="0"/>
              <a:t> meeting 2012</a:t>
            </a:r>
            <a:endParaRPr lang="en-US" dirty="0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J. Cortina, Gamma </a:t>
            </a:r>
            <a:r>
              <a:rPr lang="es-ES_tradnl" dirty="0" err="1" smtClean="0"/>
              <a:t>ray</a:t>
            </a:r>
            <a:r>
              <a:rPr lang="es-ES_tradnl" dirty="0" smtClean="0"/>
              <a:t> </a:t>
            </a:r>
            <a:r>
              <a:rPr lang="es-ES_tradnl" dirty="0" err="1" smtClean="0"/>
              <a:t>astronomy</a:t>
            </a:r>
            <a:endParaRPr lang="en-US" dirty="0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0FB-C278-3B42-93E0-7B6D27800010}" type="slidenum">
              <a:rPr lang="en-US"/>
              <a:pPr/>
              <a:t>28</a:t>
            </a:fld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867792" y="228601"/>
            <a:ext cx="7313613" cy="1264024"/>
          </a:xfrm>
        </p:spPr>
        <p:txBody>
          <a:bodyPr/>
          <a:lstStyle/>
          <a:p>
            <a:r>
              <a:rPr lang="es-ES_tradnl" dirty="0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SNR</a:t>
            </a:r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596403"/>
            <a:ext cx="4724400" cy="4114800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800"/>
              </a:spcBef>
            </a:pPr>
            <a:r>
              <a:rPr lang="es-ES_tradnl" sz="2000" dirty="0" err="1" smtClean="0"/>
              <a:t>We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have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not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only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detected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them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but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we</a:t>
            </a:r>
            <a:r>
              <a:rPr lang="es-ES_tradnl" sz="2000" dirty="0" smtClean="0"/>
              <a:t> can even </a:t>
            </a:r>
            <a:r>
              <a:rPr lang="es-ES_tradnl" sz="2000" dirty="0" err="1" smtClean="0"/>
              <a:t>resolve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their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morphology</a:t>
            </a:r>
            <a:r>
              <a:rPr lang="es-ES_tradnl" sz="2000" dirty="0" smtClean="0"/>
              <a:t>.</a:t>
            </a:r>
          </a:p>
          <a:p>
            <a:pPr marL="457200" indent="-457200">
              <a:spcBef>
                <a:spcPts val="800"/>
              </a:spcBef>
            </a:pPr>
            <a:r>
              <a:rPr lang="es-ES_tradnl" sz="2000" dirty="0" smtClean="0"/>
              <a:t> </a:t>
            </a:r>
            <a:r>
              <a:rPr lang="es-ES_tradnl" sz="2000" dirty="0" err="1"/>
              <a:t>We</a:t>
            </a:r>
            <a:r>
              <a:rPr lang="es-ES_tradnl" sz="2000" dirty="0"/>
              <a:t> can </a:t>
            </a:r>
            <a:r>
              <a:rPr lang="es-ES_tradnl" sz="2000" dirty="0" err="1"/>
              <a:t>study</a:t>
            </a:r>
            <a:r>
              <a:rPr lang="es-ES_tradnl" sz="2000" dirty="0"/>
              <a:t> </a:t>
            </a:r>
            <a:r>
              <a:rPr lang="es-ES_tradnl" sz="2000" dirty="0" err="1"/>
              <a:t>spatial</a:t>
            </a:r>
            <a:r>
              <a:rPr lang="es-ES_tradnl" sz="2000" dirty="0"/>
              <a:t> </a:t>
            </a:r>
            <a:r>
              <a:rPr lang="es-ES_tradnl" sz="2000" dirty="0" err="1"/>
              <a:t>correlations</a:t>
            </a:r>
            <a:r>
              <a:rPr lang="es-ES_tradnl" sz="2000" dirty="0"/>
              <a:t> </a:t>
            </a:r>
            <a:r>
              <a:rPr lang="es-ES_tradnl" sz="2000" dirty="0" err="1"/>
              <a:t>with</a:t>
            </a:r>
            <a:r>
              <a:rPr lang="es-ES_tradnl" sz="2000" dirty="0"/>
              <a:t> </a:t>
            </a:r>
            <a:r>
              <a:rPr lang="es-ES_tradnl" sz="2000" dirty="0" err="1"/>
              <a:t>other</a:t>
            </a:r>
            <a:r>
              <a:rPr lang="es-ES_tradnl" sz="2000" dirty="0"/>
              <a:t> </a:t>
            </a:r>
            <a:r>
              <a:rPr lang="es-ES_tradnl" sz="2000" dirty="0" err="1"/>
              <a:t>wavelengths</a:t>
            </a:r>
            <a:r>
              <a:rPr lang="es-ES_tradnl" sz="2000" dirty="0"/>
              <a:t>, </a:t>
            </a:r>
            <a:r>
              <a:rPr lang="es-ES_tradnl" sz="2000" dirty="0" err="1"/>
              <a:t>and</a:t>
            </a:r>
            <a:r>
              <a:rPr lang="es-ES_tradnl" sz="2000" dirty="0"/>
              <a:t> test </a:t>
            </a:r>
            <a:r>
              <a:rPr lang="es-ES_tradnl" sz="2000" dirty="0" err="1"/>
              <a:t>dependence</a:t>
            </a:r>
            <a:r>
              <a:rPr lang="es-ES_tradnl" sz="2000" dirty="0"/>
              <a:t> </a:t>
            </a:r>
            <a:r>
              <a:rPr lang="es-ES_tradnl" sz="2000" dirty="0" err="1"/>
              <a:t>on</a:t>
            </a:r>
            <a:r>
              <a:rPr lang="es-ES_tradnl" sz="2000" dirty="0"/>
              <a:t> </a:t>
            </a:r>
            <a:r>
              <a:rPr lang="es-ES_tradnl" sz="2000" dirty="0" err="1"/>
              <a:t>magnetic</a:t>
            </a:r>
            <a:r>
              <a:rPr lang="es-ES_tradnl" sz="2000" dirty="0"/>
              <a:t> </a:t>
            </a:r>
            <a:r>
              <a:rPr lang="es-ES_tradnl" sz="2000" dirty="0" err="1"/>
              <a:t>field</a:t>
            </a:r>
            <a:r>
              <a:rPr lang="es-ES_tradnl" sz="2000" dirty="0"/>
              <a:t> </a:t>
            </a:r>
            <a:r>
              <a:rPr lang="es-ES_tradnl" sz="2000" dirty="0" err="1"/>
              <a:t>intensity</a:t>
            </a:r>
            <a:r>
              <a:rPr lang="es-ES_tradnl" sz="2000" dirty="0"/>
              <a:t> </a:t>
            </a:r>
            <a:r>
              <a:rPr lang="es-ES_tradnl" sz="2000" dirty="0" err="1"/>
              <a:t>and</a:t>
            </a:r>
            <a:r>
              <a:rPr lang="es-ES_tradnl" sz="2000" dirty="0"/>
              <a:t> </a:t>
            </a:r>
            <a:r>
              <a:rPr lang="es-ES_tradnl" sz="2000" dirty="0" err="1"/>
              <a:t>mass</a:t>
            </a:r>
            <a:r>
              <a:rPr lang="es-ES_tradnl" sz="2000" dirty="0"/>
              <a:t> </a:t>
            </a:r>
            <a:r>
              <a:rPr lang="es-ES_tradnl" sz="2000" dirty="0" err="1"/>
              <a:t>density</a:t>
            </a:r>
            <a:r>
              <a:rPr lang="es-ES_tradnl" sz="2000" dirty="0"/>
              <a:t>. </a:t>
            </a:r>
          </a:p>
          <a:p>
            <a:pPr marL="457200" indent="-457200">
              <a:spcBef>
                <a:spcPts val="800"/>
              </a:spcBef>
            </a:pPr>
            <a:r>
              <a:rPr lang="es-ES_tradnl" sz="2000" dirty="0" err="1" smtClean="0"/>
              <a:t>However</a:t>
            </a:r>
            <a:r>
              <a:rPr lang="es-ES_tradnl" sz="2000" dirty="0" smtClean="0"/>
              <a:t>: </a:t>
            </a:r>
          </a:p>
          <a:p>
            <a:pPr marL="838200" lvl="1" indent="-381000">
              <a:spcBef>
                <a:spcPts val="800"/>
              </a:spcBef>
            </a:pPr>
            <a:r>
              <a:rPr lang="es-ES_tradnl" sz="1800" dirty="0" smtClean="0">
                <a:latin typeface="Symbol" charset="2"/>
                <a:cs typeface="Symbol" charset="2"/>
              </a:rPr>
              <a:t>g</a:t>
            </a:r>
            <a:r>
              <a:rPr lang="es-ES_tradnl" sz="1800" dirty="0" smtClean="0"/>
              <a:t>-</a:t>
            </a:r>
            <a:r>
              <a:rPr lang="es-ES_tradnl" sz="1800" dirty="0" err="1" smtClean="0"/>
              <a:t>rays</a:t>
            </a:r>
            <a:r>
              <a:rPr lang="es-ES_tradnl" sz="1800" dirty="0" smtClean="0"/>
              <a:t> may </a:t>
            </a:r>
            <a:r>
              <a:rPr lang="es-ES_tradnl" sz="1800" dirty="0" err="1" smtClean="0"/>
              <a:t>also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originate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through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Inverse</a:t>
            </a:r>
            <a:r>
              <a:rPr lang="es-ES_tradnl" sz="1800" dirty="0" smtClean="0"/>
              <a:t>-Compton </a:t>
            </a:r>
            <a:r>
              <a:rPr lang="es-ES_tradnl" sz="1800" dirty="0" err="1" smtClean="0"/>
              <a:t>emission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of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electrons</a:t>
            </a:r>
            <a:r>
              <a:rPr lang="es-ES_tradnl" sz="1800" dirty="0" smtClean="0"/>
              <a:t>/</a:t>
            </a:r>
            <a:r>
              <a:rPr lang="es-ES_tradnl" sz="1800" dirty="0" err="1" smtClean="0"/>
              <a:t>positrons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accelerated</a:t>
            </a:r>
            <a:r>
              <a:rPr lang="es-ES_tradnl" sz="1800" dirty="0" smtClean="0"/>
              <a:t> in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SNR.</a:t>
            </a:r>
          </a:p>
          <a:p>
            <a:pPr marL="838200" lvl="1" indent="-381000">
              <a:spcBef>
                <a:spcPts val="800"/>
              </a:spcBef>
            </a:pPr>
            <a:r>
              <a:rPr lang="es-ES_tradnl" sz="1800" dirty="0" err="1" smtClean="0"/>
              <a:t>We</a:t>
            </a:r>
            <a:r>
              <a:rPr lang="es-ES_tradnl" sz="1800" dirty="0" smtClean="0"/>
              <a:t> do </a:t>
            </a:r>
            <a:r>
              <a:rPr lang="es-ES_tradnl" sz="1800" dirty="0" err="1" smtClean="0"/>
              <a:t>not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have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spectra</a:t>
            </a:r>
            <a:r>
              <a:rPr lang="es-ES_tradnl" sz="1800" dirty="0" smtClean="0"/>
              <a:t> up </a:t>
            </a: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Knee</a:t>
            </a:r>
            <a:r>
              <a:rPr lang="es-ES_tradnl" sz="1800" dirty="0"/>
              <a:t> (&gt;100 </a:t>
            </a:r>
            <a:r>
              <a:rPr lang="es-ES_tradnl" sz="1800" dirty="0" err="1"/>
              <a:t>TeV</a:t>
            </a:r>
            <a:r>
              <a:rPr lang="es-ES_tradnl" sz="1800" dirty="0"/>
              <a:t>) </a:t>
            </a: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prove</a:t>
            </a:r>
            <a:r>
              <a:rPr lang="es-ES_tradnl" sz="1800" dirty="0"/>
              <a:t> </a:t>
            </a:r>
            <a:r>
              <a:rPr lang="es-ES_tradnl" sz="1800" dirty="0" err="1"/>
              <a:t>that</a:t>
            </a:r>
            <a:r>
              <a:rPr lang="es-ES_tradnl" sz="1800" dirty="0"/>
              <a:t> </a:t>
            </a:r>
            <a:r>
              <a:rPr lang="es-ES_tradnl" sz="1800" dirty="0" err="1"/>
              <a:t>they</a:t>
            </a:r>
            <a:r>
              <a:rPr lang="es-ES_tradnl" sz="1800" dirty="0"/>
              <a:t> can </a:t>
            </a:r>
            <a:r>
              <a:rPr lang="es-ES_tradnl" sz="1800" dirty="0" err="1"/>
              <a:t>generate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CR </a:t>
            </a:r>
            <a:r>
              <a:rPr lang="es-ES_tradnl" sz="1800" dirty="0" err="1"/>
              <a:t>spectrum</a:t>
            </a:r>
            <a:r>
              <a:rPr lang="es-ES_tradnl" sz="1800" dirty="0"/>
              <a:t>.</a:t>
            </a:r>
            <a:r>
              <a:rPr lang="es-ES_tradnl" sz="1800" dirty="0" smtClean="0"/>
              <a:t> </a:t>
            </a:r>
            <a:endParaRPr lang="en-US" sz="1800" dirty="0"/>
          </a:p>
        </p:txBody>
      </p:sp>
      <p:pic>
        <p:nvPicPr>
          <p:cNvPr id="98313" name="Picture 9" descr="Paper_FigIndicesRegions"/>
          <p:cNvPicPr>
            <a:picLocks noChangeAspect="1" noChangeArrowheads="1"/>
          </p:cNvPicPr>
          <p:nvPr/>
        </p:nvPicPr>
        <p:blipFill>
          <a:blip r:embed="rId2"/>
          <a:srcRect b="49486"/>
          <a:stretch>
            <a:fillRect/>
          </a:stretch>
        </p:blipFill>
        <p:spPr bwMode="auto">
          <a:xfrm>
            <a:off x="5808216" y="1981200"/>
            <a:ext cx="2362200" cy="208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427216" y="1524000"/>
            <a:ext cx="314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400" dirty="0" smtClean="0"/>
              <a:t>RXJ1713 (HESS): </a:t>
            </a:r>
            <a:r>
              <a:rPr lang="es-ES_tradnl" sz="1400" dirty="0" err="1"/>
              <a:t>spatial</a:t>
            </a:r>
            <a:r>
              <a:rPr lang="es-ES_tradnl" sz="1400" dirty="0"/>
              <a:t> </a:t>
            </a:r>
            <a:r>
              <a:rPr lang="es-ES_tradnl" sz="1400" dirty="0" err="1"/>
              <a:t>distribution</a:t>
            </a:r>
            <a:r>
              <a:rPr lang="es-ES_tradnl" sz="1400" dirty="0"/>
              <a:t> </a:t>
            </a:r>
            <a:r>
              <a:rPr lang="es-ES_tradnl" sz="1400" dirty="0" err="1"/>
              <a:t>of</a:t>
            </a:r>
            <a:r>
              <a:rPr lang="es-ES_tradnl" sz="1400" dirty="0"/>
              <a:t> </a:t>
            </a:r>
            <a:r>
              <a:rPr lang="es-ES_tradnl" sz="1400" dirty="0" err="1"/>
              <a:t>TeV</a:t>
            </a:r>
            <a:r>
              <a:rPr lang="es-ES_tradnl" sz="1400" dirty="0"/>
              <a:t> </a:t>
            </a:r>
            <a:r>
              <a:rPr lang="es-ES_tradnl" sz="1400" dirty="0" err="1"/>
              <a:t>spectral</a:t>
            </a:r>
            <a:r>
              <a:rPr lang="es-ES_tradnl" sz="1400" dirty="0"/>
              <a:t> </a:t>
            </a:r>
            <a:r>
              <a:rPr lang="es-ES_tradnl" sz="1400" dirty="0" err="1"/>
              <a:t>indices</a:t>
            </a:r>
            <a:endParaRPr lang="en-US" sz="1400" dirty="0"/>
          </a:p>
        </p:txBody>
      </p:sp>
      <p:pic>
        <p:nvPicPr>
          <p:cNvPr id="98315" name="Picture 11" descr="G_Ex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6216" y="3962400"/>
            <a:ext cx="3505200" cy="209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5715000" y="4038600"/>
            <a:ext cx="314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400"/>
              <a:t>RXJ1713:hadronic vs leptonic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 err="1" smtClean="0"/>
              <a:t>Winter</a:t>
            </a:r>
            <a:r>
              <a:rPr lang="es-ES_tradnl" dirty="0" smtClean="0"/>
              <a:t> meeting 2012</a:t>
            </a:r>
            <a:endParaRPr lang="en-US" dirty="0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J. Cortina, Gamma </a:t>
            </a:r>
            <a:r>
              <a:rPr lang="es-ES_tradnl" dirty="0" err="1" smtClean="0"/>
              <a:t>ray</a:t>
            </a:r>
            <a:r>
              <a:rPr lang="es-ES_tradnl" dirty="0" smtClean="0"/>
              <a:t> </a:t>
            </a:r>
            <a:r>
              <a:rPr lang="es-ES_tradnl" dirty="0" err="1" smtClean="0"/>
              <a:t>astronomy</a:t>
            </a:r>
            <a:endParaRPr lang="en-US" dirty="0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50FB-C278-3B42-93E0-7B6D27800010}" type="slidenum">
              <a:rPr lang="en-US"/>
              <a:pPr/>
              <a:t>29</a:t>
            </a:fld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867792" y="228601"/>
            <a:ext cx="7313613" cy="1264024"/>
          </a:xfrm>
        </p:spPr>
        <p:txBody>
          <a:bodyPr/>
          <a:lstStyle/>
          <a:p>
            <a:r>
              <a:rPr lang="es-ES_tradnl" dirty="0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SNR</a:t>
            </a:r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4435" y="1422719"/>
            <a:ext cx="8029005" cy="179400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800"/>
              </a:spcBef>
              <a:buNone/>
            </a:pP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situation</a:t>
            </a:r>
            <a:r>
              <a:rPr lang="es-ES_tradnl" sz="2000" dirty="0" smtClean="0"/>
              <a:t> may </a:t>
            </a:r>
            <a:r>
              <a:rPr lang="es-ES_tradnl" sz="2000" dirty="0" err="1" smtClean="0"/>
              <a:t>improve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for</a:t>
            </a:r>
            <a:r>
              <a:rPr lang="es-ES_tradnl" sz="2000" dirty="0" smtClean="0"/>
              <a:t> SNR </a:t>
            </a:r>
            <a:r>
              <a:rPr lang="es-ES_tradnl" sz="2000" dirty="0" err="1" smtClean="0"/>
              <a:t>which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seems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be </a:t>
            </a:r>
            <a:r>
              <a:rPr lang="es-ES_tradnl" sz="2000" dirty="0" err="1" smtClean="0"/>
              <a:t>interacting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nearby</a:t>
            </a:r>
            <a:r>
              <a:rPr lang="es-ES_tradnl" sz="2000" dirty="0" smtClean="0"/>
              <a:t> molecular </a:t>
            </a:r>
            <a:r>
              <a:rPr lang="es-ES_tradnl" sz="2000" dirty="0" err="1" smtClean="0"/>
              <a:t>clouds</a:t>
            </a:r>
            <a:r>
              <a:rPr lang="es-ES_tradnl" sz="2000" dirty="0" smtClean="0"/>
              <a:t>.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cloud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increases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mass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density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correspondingly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ray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emissitivity</a:t>
            </a:r>
            <a:r>
              <a:rPr lang="es-ES_tradnl" sz="2000" dirty="0" smtClean="0"/>
              <a:t>.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s-ES_tradnl" sz="2000" dirty="0" err="1" smtClean="0"/>
              <a:t>If</a:t>
            </a:r>
            <a:r>
              <a:rPr lang="es-ES_tradnl" sz="2000" dirty="0" smtClean="0"/>
              <a:t> </a:t>
            </a:r>
            <a:r>
              <a:rPr lang="es-ES_tradnl" sz="2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rays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only</a:t>
            </a:r>
            <a:r>
              <a:rPr lang="es-ES_tradnl" sz="2000" dirty="0" smtClean="0"/>
              <a:t> come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cloud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they</a:t>
            </a:r>
            <a:r>
              <a:rPr lang="es-ES_tradnl" sz="2000" dirty="0" smtClean="0"/>
              <a:t> </a:t>
            </a:r>
            <a:r>
              <a:rPr lang="es-ES_tradnl" sz="2000" b="1" u="sng" dirty="0" err="1" smtClean="0"/>
              <a:t>must</a:t>
            </a:r>
            <a:r>
              <a:rPr lang="es-ES_tradnl" sz="2000" b="1" u="sng" dirty="0" smtClean="0"/>
              <a:t> </a:t>
            </a:r>
            <a:r>
              <a:rPr lang="es-ES_tradnl" sz="2000" dirty="0" smtClean="0"/>
              <a:t>come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protons</a:t>
            </a:r>
            <a:r>
              <a:rPr lang="es-ES_tradnl" sz="2000" dirty="0" smtClean="0"/>
              <a:t>, He…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not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electrons</a:t>
            </a:r>
            <a:r>
              <a:rPr lang="es-ES_tradnl" sz="2000" dirty="0" smtClean="0"/>
              <a:t>.</a:t>
            </a:r>
            <a:endParaRPr lang="es-ES_tradnl" sz="1800" dirty="0" smtClean="0"/>
          </a:p>
        </p:txBody>
      </p:sp>
      <p:pic>
        <p:nvPicPr>
          <p:cNvPr id="11" name="Picture 5" descr="G:\docs\talks\magic\GM_sofia\galactic\ic443\ic443_skymap.gif"/>
          <p:cNvPicPr>
            <a:picLocks noChangeAspect="1" noChangeArrowheads="1"/>
          </p:cNvPicPr>
          <p:nvPr/>
        </p:nvPicPr>
        <p:blipFill>
          <a:blip r:embed="rId2"/>
          <a:srcRect l="3053" t="15109" r="10178" b="35785"/>
          <a:stretch>
            <a:fillRect/>
          </a:stretch>
        </p:blipFill>
        <p:spPr bwMode="auto">
          <a:xfrm>
            <a:off x="1022252" y="3509782"/>
            <a:ext cx="3510415" cy="254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992505" y="3404923"/>
            <a:ext cx="158544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MAGIC: IC-443</a:t>
            </a:r>
            <a:endParaRPr lang="es-ES_tradnl" dirty="0"/>
          </a:p>
        </p:txBody>
      </p:sp>
      <p:pic>
        <p:nvPicPr>
          <p:cNvPr id="13" name="Imagen 12" descr="w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931" y="3451527"/>
            <a:ext cx="2907410" cy="266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5760480" y="3381621"/>
            <a:ext cx="137827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MAGIC: W51</a:t>
            </a:r>
            <a:endParaRPr lang="es-ES_tradn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101546" y="5583831"/>
            <a:ext cx="117686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Molecular </a:t>
            </a:r>
            <a:r>
              <a:rPr lang="es-ES_tradnl" dirty="0" err="1" smtClean="0"/>
              <a:t>clouds</a:t>
            </a:r>
            <a:endParaRPr lang="es-ES_tradnl" dirty="0"/>
          </a:p>
        </p:txBody>
      </p:sp>
      <p:cxnSp>
        <p:nvCxnSpPr>
          <p:cNvPr id="17" name="Conector recto de flecha 16"/>
          <p:cNvCxnSpPr/>
          <p:nvPr/>
        </p:nvCxnSpPr>
        <p:spPr>
          <a:xfrm rot="10800000">
            <a:off x="3274245" y="5021531"/>
            <a:ext cx="1258422" cy="562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4532667" y="3926347"/>
            <a:ext cx="2020533" cy="1657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_spectru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640" b="54602"/>
          <a:stretch>
            <a:fillRect/>
          </a:stretch>
        </p:blipFill>
        <p:spPr>
          <a:xfrm>
            <a:off x="139825" y="1590247"/>
            <a:ext cx="8803632" cy="17241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5759" y="2539686"/>
            <a:ext cx="727626" cy="326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5163981" y="3652406"/>
            <a:ext cx="3619481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/>
              <a:buChar char="•"/>
            </a:pPr>
            <a:r>
              <a:rPr lang="es-ES_tradnl" dirty="0" err="1" smtClean="0"/>
              <a:t>Stars</a:t>
            </a:r>
            <a:r>
              <a:rPr lang="es-ES_tradnl" dirty="0" smtClean="0"/>
              <a:t> </a:t>
            </a:r>
            <a:r>
              <a:rPr lang="es-ES_tradnl" dirty="0" err="1" smtClean="0"/>
              <a:t>range</a:t>
            </a:r>
            <a:r>
              <a:rPr lang="es-ES_tradnl" dirty="0" smtClean="0"/>
              <a:t> in </a:t>
            </a:r>
            <a:r>
              <a:rPr lang="es-ES_tradnl" dirty="0" err="1" smtClean="0"/>
              <a:t>temperature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~3000 K </a:t>
            </a:r>
            <a:r>
              <a:rPr lang="es-ES_tradnl" dirty="0" err="1" smtClean="0"/>
              <a:t>to</a:t>
            </a:r>
            <a:r>
              <a:rPr lang="es-ES_tradnl" dirty="0" smtClean="0"/>
              <a:t> ~40000 K, so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black</a:t>
            </a:r>
            <a:r>
              <a:rPr lang="es-ES_tradnl" dirty="0" smtClean="0"/>
              <a:t> body </a:t>
            </a:r>
            <a:r>
              <a:rPr lang="es-ES_tradnl" dirty="0" err="1" smtClean="0"/>
              <a:t>emission</a:t>
            </a:r>
            <a:r>
              <a:rPr lang="es-ES_tradnl" dirty="0" smtClean="0"/>
              <a:t> </a:t>
            </a:r>
            <a:r>
              <a:rPr lang="es-ES_tradnl" dirty="0" err="1" smtClean="0"/>
              <a:t>spans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UV </a:t>
            </a:r>
            <a:r>
              <a:rPr lang="es-ES_tradnl" dirty="0" err="1" smtClean="0"/>
              <a:t>to</a:t>
            </a:r>
            <a:r>
              <a:rPr lang="es-ES_tradnl" dirty="0" smtClean="0"/>
              <a:t> IR.</a:t>
            </a:r>
          </a:p>
          <a:p>
            <a:pPr marL="342900" indent="-342900">
              <a:buSzPct val="150000"/>
              <a:buFont typeface="Arial"/>
              <a:buChar char="•"/>
            </a:pPr>
            <a:r>
              <a:rPr lang="es-ES_tradnl" dirty="0" err="1" smtClean="0"/>
              <a:t>Conventional</a:t>
            </a:r>
            <a:r>
              <a:rPr lang="es-ES_tradnl" dirty="0" smtClean="0"/>
              <a:t> </a:t>
            </a:r>
            <a:r>
              <a:rPr lang="es-ES_tradnl" dirty="0" err="1" smtClean="0"/>
              <a:t>astronomical</a:t>
            </a:r>
            <a:r>
              <a:rPr lang="es-ES_tradnl" dirty="0" smtClean="0"/>
              <a:t> </a:t>
            </a:r>
            <a:r>
              <a:rPr lang="es-ES_tradnl" dirty="0" err="1" smtClean="0"/>
              <a:t>wisdom</a:t>
            </a:r>
            <a:r>
              <a:rPr lang="es-ES_tradnl" dirty="0" smtClean="0"/>
              <a:t> </a:t>
            </a:r>
            <a:r>
              <a:rPr lang="es-ES_tradnl" dirty="0" err="1" smtClean="0"/>
              <a:t>end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19th </a:t>
            </a:r>
            <a:r>
              <a:rPr lang="es-ES_tradnl" dirty="0" err="1" smtClean="0"/>
              <a:t>century</a:t>
            </a:r>
            <a:r>
              <a:rPr lang="es-ES_tradnl" dirty="0" smtClean="0"/>
              <a:t>: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sky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dark</a:t>
            </a:r>
            <a:r>
              <a:rPr lang="es-ES_tradnl" dirty="0" smtClean="0"/>
              <a:t> </a:t>
            </a:r>
            <a:r>
              <a:rPr lang="es-ES_tradnl" dirty="0" err="1" smtClean="0"/>
              <a:t>beyond</a:t>
            </a:r>
            <a:r>
              <a:rPr lang="es-ES_tradnl" dirty="0" smtClean="0"/>
              <a:t> </a:t>
            </a:r>
            <a:r>
              <a:rPr lang="es-ES_tradnl" dirty="0" err="1" smtClean="0"/>
              <a:t>these</a:t>
            </a:r>
            <a:r>
              <a:rPr lang="es-ES_tradnl" dirty="0" smtClean="0"/>
              <a:t> </a:t>
            </a:r>
            <a:r>
              <a:rPr lang="es-ES_tradnl" dirty="0" err="1" smtClean="0"/>
              <a:t>wavelengths</a:t>
            </a:r>
            <a:r>
              <a:rPr lang="es-ES_tradnl" dirty="0" smtClean="0"/>
              <a:t>.  </a:t>
            </a:r>
            <a:endParaRPr lang="es-ES_tradnl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66800" y="454384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Electromagnetic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spectrum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astronomical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windows</a:t>
            </a:r>
            <a:endParaRPr kumimoji="0" lang="es-ES_tradnl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n 8" descr="blackbody_curve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516" y="3314373"/>
            <a:ext cx="1802948" cy="189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94917"/>
            <a:ext cx="7921625" cy="854075"/>
          </a:xfrm>
        </p:spPr>
        <p:txBody>
          <a:bodyPr/>
          <a:lstStyle/>
          <a:p>
            <a:r>
              <a:rPr lang="en-GB" dirty="0" smtClean="0"/>
              <a:t>Extragalactic cosmic rays</a:t>
            </a:r>
            <a:endParaRPr lang="en-GB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47328" y="1317612"/>
            <a:ext cx="7595587" cy="2031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s-ES_tradnl" dirty="0" err="1" smtClean="0"/>
              <a:t>Above</a:t>
            </a:r>
            <a:r>
              <a:rPr lang="es-ES_tradnl" dirty="0" smtClean="0"/>
              <a:t> ~</a:t>
            </a:r>
            <a:r>
              <a:rPr lang="es-ES_tradnl" dirty="0" smtClean="0"/>
              <a:t>10</a:t>
            </a:r>
            <a:r>
              <a:rPr lang="es-ES_tradnl" baseline="30000" dirty="0" smtClean="0"/>
              <a:t>15</a:t>
            </a:r>
            <a:r>
              <a:rPr lang="es-ES_tradnl" dirty="0" smtClean="0"/>
              <a:t> </a:t>
            </a:r>
            <a:r>
              <a:rPr lang="es-ES_tradnl" dirty="0" err="1" smtClean="0"/>
              <a:t>eV</a:t>
            </a:r>
            <a:r>
              <a:rPr lang="es-ES_tradnl" dirty="0" smtClean="0"/>
              <a:t> </a:t>
            </a:r>
            <a:r>
              <a:rPr lang="es-ES_tradnl" dirty="0" smtClean="0"/>
              <a:t>CR </a:t>
            </a:r>
            <a:r>
              <a:rPr lang="es-ES_tradnl" dirty="0" smtClean="0"/>
              <a:t>are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extragalactic</a:t>
            </a:r>
            <a:r>
              <a:rPr lang="es-ES_tradnl" dirty="0" smtClean="0"/>
              <a:t> </a:t>
            </a:r>
            <a:r>
              <a:rPr lang="es-ES_tradnl" dirty="0" err="1" smtClean="0"/>
              <a:t>origin</a:t>
            </a:r>
            <a:r>
              <a:rPr lang="es-ES_tradnl" dirty="0" smtClean="0"/>
              <a:t>.</a:t>
            </a:r>
            <a:r>
              <a:rPr lang="es-ES_tradnl" dirty="0" smtClean="0"/>
              <a:t> Pierre </a:t>
            </a:r>
            <a:r>
              <a:rPr lang="es-ES_tradnl" dirty="0" err="1" smtClean="0"/>
              <a:t>Auger</a:t>
            </a:r>
            <a:r>
              <a:rPr lang="es-ES_tradnl" dirty="0" smtClean="0"/>
              <a:t> E&gt;10</a:t>
            </a:r>
            <a:r>
              <a:rPr lang="es-ES_tradnl" baseline="30000" dirty="0" smtClean="0"/>
              <a:t>17</a:t>
            </a:r>
            <a:r>
              <a:rPr lang="es-ES_tradnl" dirty="0" smtClean="0"/>
              <a:t> </a:t>
            </a:r>
            <a:r>
              <a:rPr lang="es-ES_tradnl" dirty="0" err="1" smtClean="0"/>
              <a:t>eV</a:t>
            </a:r>
            <a:r>
              <a:rPr lang="es-ES_tradnl" dirty="0" smtClean="0"/>
              <a:t>.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dirty="0" err="1" smtClean="0"/>
              <a:t>U</a:t>
            </a:r>
            <a:r>
              <a:rPr lang="es-ES_tradnl" dirty="0" err="1" smtClean="0"/>
              <a:t>nfortunately</a:t>
            </a:r>
            <a:r>
              <a:rPr lang="es-ES_tradnl" dirty="0" smtClean="0"/>
              <a:t> </a:t>
            </a:r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no </a:t>
            </a:r>
            <a:r>
              <a:rPr lang="es-ES_tradnl" dirty="0" err="1" smtClean="0"/>
              <a:t>clear</a:t>
            </a:r>
            <a:r>
              <a:rPr lang="es-ES_tradnl" dirty="0" smtClean="0"/>
              <a:t> </a:t>
            </a:r>
            <a:r>
              <a:rPr lang="es-ES_tradnl" dirty="0" err="1" smtClean="0"/>
              <a:t>correlation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any</a:t>
            </a:r>
            <a:r>
              <a:rPr lang="es-ES_tradnl" dirty="0" smtClean="0"/>
              <a:t> </a:t>
            </a:r>
            <a:r>
              <a:rPr lang="es-ES_tradnl" dirty="0" err="1" smtClean="0"/>
              <a:t>source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source</a:t>
            </a:r>
            <a:r>
              <a:rPr lang="es-ES_tradnl" dirty="0" smtClean="0"/>
              <a:t> </a:t>
            </a:r>
            <a:r>
              <a:rPr lang="es-ES_tradnl" dirty="0" err="1" smtClean="0"/>
              <a:t>population</a:t>
            </a:r>
            <a:r>
              <a:rPr lang="es-ES_tradnl" dirty="0" smtClean="0"/>
              <a:t>. 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dirty="0" smtClean="0"/>
              <a:t>Can </a:t>
            </a:r>
            <a:r>
              <a:rPr lang="es-ES_tradnl" dirty="0" err="1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</a:t>
            </a:r>
            <a:r>
              <a:rPr lang="es-ES_tradnl" dirty="0" smtClean="0"/>
              <a:t> </a:t>
            </a:r>
            <a:r>
              <a:rPr lang="es-ES_tradnl" dirty="0" err="1" smtClean="0"/>
              <a:t>telescopes</a:t>
            </a:r>
            <a:r>
              <a:rPr lang="es-ES_tradnl" dirty="0" smtClean="0"/>
              <a:t> </a:t>
            </a:r>
            <a:r>
              <a:rPr lang="es-ES_tradnl" dirty="0" err="1" smtClean="0"/>
              <a:t>help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establish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origin</a:t>
            </a:r>
            <a:r>
              <a:rPr lang="es-ES_tradnl" dirty="0" smtClean="0"/>
              <a:t>? As </a:t>
            </a:r>
            <a:r>
              <a:rPr lang="es-ES_tradnl" dirty="0" err="1" smtClean="0"/>
              <a:t>with</a:t>
            </a:r>
            <a:r>
              <a:rPr lang="es-ES_tradnl" dirty="0" smtClean="0"/>
              <a:t> SNR, </a:t>
            </a:r>
            <a:r>
              <a:rPr lang="es-ES_tradnl" dirty="0" err="1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rays</a:t>
            </a:r>
            <a:r>
              <a:rPr lang="es-ES_tradnl" dirty="0" smtClean="0"/>
              <a:t> are </a:t>
            </a:r>
            <a:r>
              <a:rPr lang="es-ES_tradnl" dirty="0" err="1" smtClean="0"/>
              <a:t>always</a:t>
            </a:r>
            <a:r>
              <a:rPr lang="es-ES_tradnl" dirty="0" smtClean="0"/>
              <a:t> a by-</a:t>
            </a:r>
            <a:r>
              <a:rPr lang="es-ES_tradnl" dirty="0" err="1" smtClean="0"/>
              <a:t>product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CR </a:t>
            </a:r>
            <a:r>
              <a:rPr lang="es-ES_tradnl" dirty="0" err="1" smtClean="0"/>
              <a:t>interaction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interstellar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intergalactic</a:t>
            </a:r>
            <a:r>
              <a:rPr lang="es-ES_tradnl" dirty="0" smtClean="0"/>
              <a:t> </a:t>
            </a:r>
            <a:r>
              <a:rPr lang="es-ES_tradnl" dirty="0" err="1" smtClean="0"/>
              <a:t>matter</a:t>
            </a:r>
            <a:r>
              <a:rPr lang="es-ES_tradnl" dirty="0" smtClean="0"/>
              <a:t>.</a:t>
            </a:r>
            <a:r>
              <a:rPr lang="es-ES_tradnl" dirty="0" smtClean="0"/>
              <a:t> 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dirty="0" err="1" smtClean="0"/>
              <a:t>Unfortunately</a:t>
            </a:r>
            <a:r>
              <a:rPr lang="es-ES_tradnl" dirty="0" smtClean="0"/>
              <a:t>:</a:t>
            </a:r>
            <a:r>
              <a:rPr lang="es-ES_tradnl" dirty="0" smtClean="0"/>
              <a:t> VHE</a:t>
            </a:r>
            <a:r>
              <a:rPr lang="es-ES_tradnl" dirty="0" smtClean="0"/>
              <a:t>&lt;~10</a:t>
            </a:r>
            <a:r>
              <a:rPr lang="es-ES_tradnl" baseline="30000" dirty="0" smtClean="0"/>
              <a:t>14</a:t>
            </a:r>
            <a:r>
              <a:rPr lang="es-ES_tradnl" dirty="0" smtClean="0"/>
              <a:t> </a:t>
            </a:r>
            <a:r>
              <a:rPr lang="es-ES_tradnl" dirty="0" err="1" smtClean="0"/>
              <a:t>eV</a:t>
            </a:r>
            <a:r>
              <a:rPr lang="es-ES_tradnl" dirty="0" smtClean="0"/>
              <a:t> </a:t>
            </a:r>
            <a:r>
              <a:rPr lang="es-ES_tradnl" dirty="0" err="1" smtClean="0"/>
              <a:t>very</a:t>
            </a:r>
            <a:r>
              <a:rPr lang="es-ES_tradnl" dirty="0" smtClean="0"/>
              <a:t> </a:t>
            </a: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energy</a:t>
            </a:r>
            <a:r>
              <a:rPr lang="es-ES_tradnl" dirty="0" smtClean="0"/>
              <a:t> </a:t>
            </a:r>
            <a:r>
              <a:rPr lang="es-ES_tradnl" dirty="0" err="1" smtClean="0"/>
              <a:t>ranges</a:t>
            </a:r>
            <a:r>
              <a:rPr lang="es-ES_tradnl" dirty="0" smtClean="0"/>
              <a:t>!!</a:t>
            </a:r>
            <a:endParaRPr lang="es-ES_tradnl" dirty="0"/>
          </a:p>
        </p:txBody>
      </p:sp>
      <p:pic>
        <p:nvPicPr>
          <p:cNvPr id="16" name="Imagen 15" descr="auger_CR_distribu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55" y="3652135"/>
            <a:ext cx="5511451" cy="289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/>
          <p:cNvSpPr txBox="1"/>
          <p:nvPr/>
        </p:nvSpPr>
        <p:spPr>
          <a:xfrm>
            <a:off x="3006251" y="3452922"/>
            <a:ext cx="283863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PIERRE </a:t>
            </a:r>
            <a:r>
              <a:rPr lang="es-ES_tradnl" dirty="0" smtClean="0"/>
              <a:t>AUGER (</a:t>
            </a:r>
            <a:r>
              <a:rPr lang="es-ES_tradnl" dirty="0" err="1" smtClean="0"/>
              <a:t>E</a:t>
            </a:r>
            <a:r>
              <a:rPr lang="es-ES_tradnl" dirty="0" err="1" smtClean="0"/>
              <a:t>~10</a:t>
            </a:r>
            <a:r>
              <a:rPr lang="es-ES_tradnl" baseline="30000" dirty="0" err="1" smtClean="0"/>
              <a:t>19</a:t>
            </a:r>
            <a:r>
              <a:rPr lang="es-ES_tradnl" dirty="0" smtClean="0"/>
              <a:t> </a:t>
            </a:r>
            <a:r>
              <a:rPr lang="es-ES_tradnl" dirty="0" err="1" smtClean="0"/>
              <a:t>eV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242368" y="6153415"/>
            <a:ext cx="5547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rgbClr val="FFFFFF"/>
                </a:solidFill>
              </a:rPr>
              <a:t>AGN</a:t>
            </a:r>
            <a:endParaRPr lang="es-ES_tradnl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94917"/>
            <a:ext cx="7921625" cy="85407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Extragalactic cosmic rays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agen 3" descr="milkywa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89" y="2867651"/>
            <a:ext cx="1266061" cy="9495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5508" y="1566868"/>
            <a:ext cx="3225725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b="1" dirty="0" err="1" smtClean="0"/>
              <a:t>Nearby</a:t>
            </a:r>
            <a:r>
              <a:rPr lang="es-ES_tradnl" b="1" dirty="0" smtClean="0"/>
              <a:t> normal </a:t>
            </a:r>
            <a:r>
              <a:rPr lang="es-ES_tradnl" b="1" dirty="0" err="1" smtClean="0"/>
              <a:t>galaxies</a:t>
            </a:r>
            <a:r>
              <a:rPr lang="es-ES_tradnl" b="1" dirty="0" smtClean="0"/>
              <a:t> </a:t>
            </a:r>
            <a:endParaRPr lang="es-ES_tradnl" dirty="0" smtClean="0"/>
          </a:p>
          <a:p>
            <a:r>
              <a:rPr lang="es-ES_tradnl" dirty="0" err="1" smtClean="0"/>
              <a:t>e.g</a:t>
            </a:r>
            <a:r>
              <a:rPr lang="es-ES_tradnl" dirty="0" smtClean="0"/>
              <a:t> </a:t>
            </a:r>
            <a:r>
              <a:rPr lang="es-ES_tradnl" dirty="0" err="1" smtClean="0"/>
              <a:t>Andromeda</a:t>
            </a:r>
            <a:r>
              <a:rPr lang="es-ES_tradnl" dirty="0" smtClean="0"/>
              <a:t>=M31:</a:t>
            </a:r>
          </a:p>
          <a:p>
            <a:r>
              <a:rPr lang="es-ES_tradnl" dirty="0" err="1" smtClean="0">
                <a:latin typeface="Symbol" charset="2"/>
                <a:cs typeface="Symbol" charset="2"/>
              </a:rPr>
              <a:t>r</a:t>
            </a:r>
            <a:r>
              <a:rPr lang="es-ES_tradnl" baseline="-25000" dirty="0" err="1" smtClean="0"/>
              <a:t>CR</a:t>
            </a:r>
            <a:r>
              <a:rPr lang="es-ES_tradnl" baseline="-25000" dirty="0" smtClean="0"/>
              <a:t> </a:t>
            </a:r>
            <a:r>
              <a:rPr lang="es-ES_tradnl" dirty="0" smtClean="0"/>
              <a:t>(M31) ~ </a:t>
            </a:r>
            <a:r>
              <a:rPr lang="es-ES_tradnl" dirty="0" err="1" smtClean="0">
                <a:latin typeface="Symbol" charset="2"/>
                <a:cs typeface="Symbol" charset="2"/>
              </a:rPr>
              <a:t>r</a:t>
            </a:r>
            <a:r>
              <a:rPr lang="es-ES_tradnl" baseline="-25000" dirty="0" err="1" smtClean="0"/>
              <a:t>CR</a:t>
            </a:r>
            <a:r>
              <a:rPr lang="es-ES_tradnl" baseline="-25000" dirty="0" smtClean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Milky</a:t>
            </a:r>
            <a:r>
              <a:rPr lang="es-ES_tradnl" dirty="0" smtClean="0"/>
              <a:t> </a:t>
            </a:r>
            <a:r>
              <a:rPr lang="es-ES_tradnl" dirty="0" err="1" smtClean="0"/>
              <a:t>Way</a:t>
            </a:r>
            <a:r>
              <a:rPr lang="es-ES_tradnl" dirty="0" smtClean="0"/>
              <a:t>) </a:t>
            </a:r>
          </a:p>
          <a:p>
            <a:r>
              <a:rPr lang="es-ES_tradnl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luminous</a:t>
            </a:r>
            <a:r>
              <a:rPr lang="es-ES_tradnl" dirty="0" smtClean="0"/>
              <a:t> </a:t>
            </a:r>
            <a:r>
              <a:rPr lang="es-ES_tradnl" dirty="0" err="1" smtClean="0"/>
              <a:t>enough</a:t>
            </a:r>
            <a:r>
              <a:rPr lang="es-ES_tradnl" dirty="0" smtClean="0"/>
              <a:t> in </a:t>
            </a:r>
            <a:r>
              <a:rPr lang="es-ES_tradnl" dirty="0" err="1" smtClean="0"/>
              <a:t>CRs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5507473" y="1566868"/>
            <a:ext cx="3306965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dirty="0" err="1" smtClean="0"/>
              <a:t>Starburst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galaxies</a:t>
            </a:r>
            <a:r>
              <a:rPr lang="es-ES_tradnl" b="1" dirty="0" smtClean="0"/>
              <a:t> </a:t>
            </a:r>
          </a:p>
          <a:p>
            <a:r>
              <a:rPr lang="es-ES_tradnl" dirty="0" err="1" smtClean="0"/>
              <a:t>e.g</a:t>
            </a:r>
            <a:r>
              <a:rPr lang="es-ES_tradnl" dirty="0" smtClean="0"/>
              <a:t>. M82 </a:t>
            </a:r>
            <a:r>
              <a:rPr lang="es-ES_tradnl" dirty="0" err="1" smtClean="0"/>
              <a:t>or</a:t>
            </a:r>
            <a:r>
              <a:rPr lang="es-ES_tradnl" dirty="0" smtClean="0"/>
              <a:t> NGC253</a:t>
            </a:r>
          </a:p>
          <a:p>
            <a:r>
              <a:rPr lang="es-ES_tradnl" dirty="0" smtClean="0"/>
              <a:t>Extreme </a:t>
            </a:r>
            <a:r>
              <a:rPr lang="es-ES_tradnl" dirty="0" err="1" smtClean="0"/>
              <a:t>star</a:t>
            </a:r>
            <a:r>
              <a:rPr lang="es-ES_tradnl" dirty="0" smtClean="0"/>
              <a:t> </a:t>
            </a:r>
            <a:r>
              <a:rPr lang="es-ES_tradnl" dirty="0" err="1" smtClean="0"/>
              <a:t>formation</a:t>
            </a:r>
            <a:r>
              <a:rPr lang="es-ES_tradnl" dirty="0" smtClean="0"/>
              <a:t>:</a:t>
            </a:r>
          </a:p>
          <a:p>
            <a:r>
              <a:rPr lang="es-ES_tradnl" dirty="0" err="1" smtClean="0">
                <a:latin typeface="Symbol" charset="2"/>
                <a:cs typeface="Symbol" charset="2"/>
              </a:rPr>
              <a:t>r</a:t>
            </a:r>
            <a:r>
              <a:rPr lang="es-ES_tradnl" baseline="-25000" dirty="0" err="1" smtClean="0"/>
              <a:t>CR</a:t>
            </a:r>
            <a:r>
              <a:rPr lang="es-ES_tradnl" baseline="-25000" dirty="0" smtClean="0"/>
              <a:t> </a:t>
            </a:r>
            <a:r>
              <a:rPr lang="es-ES_tradnl" dirty="0" smtClean="0"/>
              <a:t>(M82) ~ 500 </a:t>
            </a:r>
            <a:r>
              <a:rPr lang="es-ES_tradnl" dirty="0" err="1" smtClean="0"/>
              <a:t>x</a:t>
            </a:r>
            <a:r>
              <a:rPr lang="es-ES_tradnl" dirty="0" smtClean="0"/>
              <a:t> </a:t>
            </a:r>
            <a:r>
              <a:rPr lang="es-ES_tradnl" dirty="0" err="1" smtClean="0">
                <a:latin typeface="Symbol" charset="2"/>
                <a:cs typeface="Symbol" charset="2"/>
              </a:rPr>
              <a:t>r</a:t>
            </a:r>
            <a:r>
              <a:rPr lang="es-ES_tradnl" baseline="-25000" dirty="0" err="1" smtClean="0"/>
              <a:t>CR</a:t>
            </a:r>
            <a:r>
              <a:rPr lang="es-ES_tradnl" baseline="-25000" dirty="0" smtClean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Milky</a:t>
            </a:r>
            <a:r>
              <a:rPr lang="es-ES_tradnl" dirty="0" smtClean="0"/>
              <a:t> </a:t>
            </a:r>
            <a:r>
              <a:rPr lang="es-ES_tradnl" dirty="0" err="1" smtClean="0"/>
              <a:t>Way</a:t>
            </a:r>
            <a:r>
              <a:rPr lang="es-ES_tradnl" dirty="0" smtClean="0"/>
              <a:t>) </a:t>
            </a:r>
          </a:p>
          <a:p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380594" y="4246855"/>
            <a:ext cx="3310639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dirty="0" err="1" smtClean="0"/>
              <a:t>Radiogalaxies</a:t>
            </a:r>
            <a:endParaRPr lang="es-ES_tradnl" b="1" dirty="0" smtClean="0"/>
          </a:p>
          <a:p>
            <a:r>
              <a:rPr lang="es-ES_tradnl" dirty="0" err="1" smtClean="0"/>
              <a:t>e.g</a:t>
            </a:r>
            <a:r>
              <a:rPr lang="es-ES_tradnl" dirty="0" smtClean="0"/>
              <a:t>. </a:t>
            </a:r>
            <a:r>
              <a:rPr lang="es-ES_tradnl" dirty="0" err="1" smtClean="0"/>
              <a:t>Cen</a:t>
            </a:r>
            <a:r>
              <a:rPr lang="es-ES_tradnl" dirty="0" smtClean="0"/>
              <a:t> A </a:t>
            </a:r>
            <a:r>
              <a:rPr lang="es-ES_tradnl" dirty="0" err="1" smtClean="0"/>
              <a:t>or</a:t>
            </a:r>
            <a:r>
              <a:rPr lang="es-ES_tradnl" dirty="0" smtClean="0"/>
              <a:t> M87</a:t>
            </a:r>
          </a:p>
          <a:p>
            <a:r>
              <a:rPr lang="es-ES_tradnl" dirty="0" smtClean="0"/>
              <a:t>Active </a:t>
            </a:r>
            <a:r>
              <a:rPr lang="es-ES_tradnl" dirty="0" err="1" smtClean="0"/>
              <a:t>galaxies</a:t>
            </a:r>
            <a:r>
              <a:rPr lang="es-ES_tradnl" dirty="0" smtClean="0"/>
              <a:t>: CR </a:t>
            </a:r>
            <a:r>
              <a:rPr lang="es-ES_tradnl" dirty="0" err="1" smtClean="0"/>
              <a:t>production</a:t>
            </a:r>
            <a:r>
              <a:rPr lang="es-ES_tradnl" dirty="0" smtClean="0"/>
              <a:t> in jet </a:t>
            </a:r>
            <a:r>
              <a:rPr lang="es-ES_tradnl" dirty="0" err="1" smtClean="0"/>
              <a:t>developing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central </a:t>
            </a:r>
            <a:r>
              <a:rPr lang="es-ES_tradnl" dirty="0" err="1" smtClean="0"/>
              <a:t>Supermassive</a:t>
            </a:r>
            <a:r>
              <a:rPr lang="es-ES_tradnl" dirty="0" smtClean="0"/>
              <a:t> Black </a:t>
            </a:r>
            <a:r>
              <a:rPr lang="es-ES_tradnl" dirty="0" err="1" smtClean="0"/>
              <a:t>Hole</a:t>
            </a:r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5507473" y="4246855"/>
            <a:ext cx="2845663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dirty="0" smtClean="0"/>
              <a:t>Clusters </a:t>
            </a:r>
            <a:r>
              <a:rPr lang="es-ES_tradnl" b="1" dirty="0" err="1" smtClean="0"/>
              <a:t>of</a:t>
            </a:r>
            <a:r>
              <a:rPr lang="es-ES_tradnl" b="1" dirty="0" smtClean="0"/>
              <a:t> </a:t>
            </a:r>
            <a:r>
              <a:rPr lang="es-ES_tradnl" b="1" dirty="0" err="1" smtClean="0"/>
              <a:t>galaxies</a:t>
            </a:r>
            <a:endParaRPr lang="es-ES_tradnl" b="1" dirty="0" smtClean="0"/>
          </a:p>
          <a:p>
            <a:r>
              <a:rPr lang="es-ES_tradnl" dirty="0" err="1" smtClean="0"/>
              <a:t>e.g</a:t>
            </a:r>
            <a:r>
              <a:rPr lang="es-ES_tradnl" dirty="0" smtClean="0"/>
              <a:t>. Virgo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Perseus</a:t>
            </a:r>
            <a:endParaRPr lang="es-ES_tradnl" dirty="0" smtClean="0"/>
          </a:p>
          <a:p>
            <a:r>
              <a:rPr lang="es-ES_tradnl" dirty="0" err="1" smtClean="0"/>
              <a:t>Accumulated</a:t>
            </a:r>
            <a:r>
              <a:rPr lang="es-ES_tradnl" dirty="0" smtClean="0"/>
              <a:t> </a:t>
            </a:r>
            <a:r>
              <a:rPr lang="es-ES_tradnl" dirty="0" err="1" smtClean="0"/>
              <a:t>emission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galaxies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acceleration</a:t>
            </a:r>
            <a:r>
              <a:rPr lang="es-ES_tradnl" dirty="0" smtClean="0"/>
              <a:t> in </a:t>
            </a:r>
            <a:r>
              <a:rPr lang="es-ES_tradnl" dirty="0" err="1" smtClean="0"/>
              <a:t>large</a:t>
            </a:r>
            <a:r>
              <a:rPr lang="es-ES_tradnl" dirty="0" smtClean="0"/>
              <a:t> </a:t>
            </a:r>
            <a:r>
              <a:rPr lang="es-ES_tradnl" dirty="0" err="1" smtClean="0"/>
              <a:t>scale</a:t>
            </a:r>
            <a:r>
              <a:rPr lang="es-ES_tradnl" dirty="0" smtClean="0"/>
              <a:t> shocks.</a:t>
            </a:r>
            <a:endParaRPr lang="es-ES_tradnl" dirty="0"/>
          </a:p>
        </p:txBody>
      </p:sp>
      <p:sp>
        <p:nvSpPr>
          <p:cNvPr id="12" name="Rayo 11"/>
          <p:cNvSpPr/>
          <p:nvPr/>
        </p:nvSpPr>
        <p:spPr>
          <a:xfrm>
            <a:off x="3560433" y="2767197"/>
            <a:ext cx="629519" cy="449623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ayo 12"/>
          <p:cNvSpPr/>
          <p:nvPr/>
        </p:nvSpPr>
        <p:spPr>
          <a:xfrm flipV="1">
            <a:off x="3560433" y="3697434"/>
            <a:ext cx="629519" cy="549421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ayo 14"/>
          <p:cNvSpPr/>
          <p:nvPr/>
        </p:nvSpPr>
        <p:spPr>
          <a:xfrm flipH="1" flipV="1">
            <a:off x="4842777" y="3697433"/>
            <a:ext cx="664696" cy="549421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ayo 15"/>
          <p:cNvSpPr/>
          <p:nvPr/>
        </p:nvSpPr>
        <p:spPr>
          <a:xfrm flipH="1">
            <a:off x="4842777" y="2721665"/>
            <a:ext cx="664696" cy="495155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94917"/>
            <a:ext cx="7921625" cy="854075"/>
          </a:xfrm>
        </p:spPr>
        <p:txBody>
          <a:bodyPr/>
          <a:lstStyle/>
          <a:p>
            <a:r>
              <a:rPr lang="en-GB" dirty="0" smtClean="0"/>
              <a:t>Fermi/LAT: local galaxies</a:t>
            </a:r>
            <a:endParaRPr lang="en-GB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47329" y="1596171"/>
            <a:ext cx="3214392" cy="31393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s-ES_tradnl" dirty="0" smtClean="0"/>
              <a:t>Fermi/LAT has </a:t>
            </a:r>
            <a:r>
              <a:rPr lang="es-ES_tradnl" dirty="0" err="1" smtClean="0"/>
              <a:t>already</a:t>
            </a:r>
            <a:r>
              <a:rPr lang="es-ES_tradnl" dirty="0" smtClean="0"/>
              <a:t> </a:t>
            </a:r>
            <a:r>
              <a:rPr lang="es-ES_tradnl" dirty="0" err="1" smtClean="0"/>
              <a:t>detected</a:t>
            </a:r>
            <a:r>
              <a:rPr lang="es-ES_tradnl" dirty="0" smtClean="0"/>
              <a:t> </a:t>
            </a:r>
            <a:r>
              <a:rPr lang="es-ES_tradnl" dirty="0" err="1" smtClean="0"/>
              <a:t>emission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nearby</a:t>
            </a:r>
            <a:r>
              <a:rPr lang="es-ES_tradnl" dirty="0" smtClean="0"/>
              <a:t> normal </a:t>
            </a:r>
            <a:r>
              <a:rPr lang="es-ES_tradnl" dirty="0" err="1" smtClean="0"/>
              <a:t>galaxies</a:t>
            </a:r>
            <a:r>
              <a:rPr lang="es-ES_tradnl" dirty="0" smtClean="0"/>
              <a:t> </a:t>
            </a:r>
            <a:r>
              <a:rPr lang="es-ES_tradnl" dirty="0" err="1" smtClean="0"/>
              <a:t>and</a:t>
            </a:r>
            <a:r>
              <a:rPr lang="es-ES_tradnl" dirty="0" smtClean="0"/>
              <a:t> </a:t>
            </a:r>
            <a:r>
              <a:rPr lang="es-ES_tradnl" dirty="0" err="1" smtClean="0"/>
              <a:t>starbursts</a:t>
            </a:r>
            <a:r>
              <a:rPr lang="es-ES_tradnl" dirty="0" smtClean="0"/>
              <a:t>.  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dirty="0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</a:t>
            </a:r>
            <a:r>
              <a:rPr lang="es-ES_tradnl" dirty="0" smtClean="0"/>
              <a:t> </a:t>
            </a:r>
            <a:r>
              <a:rPr lang="es-ES_tradnl" dirty="0" err="1" smtClean="0"/>
              <a:t>luminosity</a:t>
            </a:r>
            <a:r>
              <a:rPr lang="es-ES_tradnl" dirty="0" smtClean="0"/>
              <a:t> </a:t>
            </a:r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correlate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total </a:t>
            </a:r>
            <a:r>
              <a:rPr lang="es-ES_tradnl" dirty="0" err="1" smtClean="0"/>
              <a:t>mass</a:t>
            </a:r>
            <a:r>
              <a:rPr lang="es-ES_tradnl" dirty="0" smtClean="0"/>
              <a:t>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star</a:t>
            </a:r>
            <a:r>
              <a:rPr lang="es-ES_tradnl" dirty="0" smtClean="0"/>
              <a:t> </a:t>
            </a:r>
            <a:r>
              <a:rPr lang="es-ES_tradnl" dirty="0" err="1" smtClean="0"/>
              <a:t>formation</a:t>
            </a:r>
            <a:r>
              <a:rPr lang="es-ES_tradnl" dirty="0" smtClean="0"/>
              <a:t> </a:t>
            </a:r>
            <a:r>
              <a:rPr lang="es-ES_tradnl" dirty="0" err="1" smtClean="0"/>
              <a:t>rate</a:t>
            </a:r>
            <a:r>
              <a:rPr lang="es-ES_tradnl" dirty="0" smtClean="0"/>
              <a:t> (SFR).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dirty="0" smtClean="0"/>
              <a:t>SFR </a:t>
            </a:r>
            <a:r>
              <a:rPr lang="es-ES_tradnl" dirty="0" err="1" smtClean="0"/>
              <a:t>probably</a:t>
            </a:r>
            <a:r>
              <a:rPr lang="es-ES_tradnl" dirty="0" smtClean="0"/>
              <a:t> </a:t>
            </a:r>
            <a:r>
              <a:rPr lang="es-ES_tradnl" dirty="0" err="1" smtClean="0"/>
              <a:t>correlated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rate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SN </a:t>
            </a:r>
            <a:r>
              <a:rPr lang="es-ES_tradnl" dirty="0" err="1" smtClean="0"/>
              <a:t>explosions</a:t>
            </a:r>
            <a:r>
              <a:rPr lang="es-ES_tradnl" dirty="0" smtClean="0"/>
              <a:t> </a:t>
            </a:r>
            <a:r>
              <a:rPr lang="es-ES_tradnl" dirty="0" err="1" smtClean="0"/>
              <a:t>and</a:t>
            </a:r>
            <a:r>
              <a:rPr lang="es-ES_tradnl" dirty="0" smtClean="0"/>
              <a:t> CR </a:t>
            </a:r>
            <a:r>
              <a:rPr lang="es-ES_tradnl" dirty="0" err="1" smtClean="0"/>
              <a:t>density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8" name="Imagen 7" descr="fermi_luminosity_nearby_gx_SF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062" y="1304896"/>
            <a:ext cx="4235774" cy="523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m87_radio_and_gam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97375" y="1774825"/>
            <a:ext cx="4876800" cy="376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Radiogalaxies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572" y="1414852"/>
            <a:ext cx="4206580" cy="21153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ES_tradnl" dirty="0" err="1" smtClean="0"/>
              <a:t>IACTs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discovered</a:t>
            </a:r>
            <a:r>
              <a:rPr lang="es-ES_tradnl" dirty="0" smtClean="0"/>
              <a:t> </a:t>
            </a:r>
            <a:r>
              <a:rPr lang="es-ES_tradnl" b="1" dirty="0" err="1" smtClean="0"/>
              <a:t>four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radiogalaxies</a:t>
            </a:r>
            <a:r>
              <a:rPr lang="es-ES_tradnl" dirty="0" smtClean="0"/>
              <a:t> at VHE: </a:t>
            </a:r>
            <a:r>
              <a:rPr lang="es-ES_tradnl" dirty="0" err="1" smtClean="0"/>
              <a:t>Cen</a:t>
            </a:r>
            <a:r>
              <a:rPr lang="es-ES_tradnl" dirty="0" smtClean="0"/>
              <a:t>-A, M87, NGC 1275 </a:t>
            </a:r>
            <a:r>
              <a:rPr lang="es-ES_tradnl" dirty="0" err="1" smtClean="0"/>
              <a:t>and</a:t>
            </a:r>
            <a:r>
              <a:rPr lang="es-ES_tradnl" dirty="0" smtClean="0"/>
              <a:t> IC 310.</a:t>
            </a:r>
          </a:p>
          <a:p>
            <a:r>
              <a:rPr lang="es-ES_tradnl" dirty="0" err="1" smtClean="0"/>
              <a:t>Emission</a:t>
            </a:r>
            <a:r>
              <a:rPr lang="es-ES_tradnl" dirty="0" smtClean="0"/>
              <a:t> comes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jet </a:t>
            </a:r>
            <a:r>
              <a:rPr lang="es-ES_tradnl" dirty="0" err="1" smtClean="0"/>
              <a:t>and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strongly</a:t>
            </a:r>
            <a:r>
              <a:rPr lang="es-ES_tradnl" dirty="0" smtClean="0"/>
              <a:t> variable: </a:t>
            </a:r>
            <a:r>
              <a:rPr lang="es-ES_tradnl" dirty="0" err="1" smtClean="0"/>
              <a:t>unclear</a:t>
            </a:r>
            <a:r>
              <a:rPr lang="es-ES_tradnl" dirty="0" smtClean="0"/>
              <a:t>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energy</a:t>
            </a:r>
            <a:r>
              <a:rPr lang="es-ES_tradnl" dirty="0" smtClean="0"/>
              <a:t> in jet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transported</a:t>
            </a:r>
            <a:r>
              <a:rPr lang="es-ES_tradnl" dirty="0" smtClean="0"/>
              <a:t> by </a:t>
            </a:r>
            <a:r>
              <a:rPr lang="es-ES_tradnl" dirty="0" err="1" smtClean="0"/>
              <a:t>hadrons</a:t>
            </a:r>
            <a:r>
              <a:rPr lang="es-ES_tradnl" dirty="0" smtClean="0"/>
              <a:t> </a:t>
            </a:r>
            <a:r>
              <a:rPr lang="es-ES_tradnl" dirty="0" err="1" smtClean="0"/>
              <a:t>and</a:t>
            </a:r>
            <a:r>
              <a:rPr lang="es-ES_tradnl" dirty="0" smtClean="0"/>
              <a:t> CR may produce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rays</a:t>
            </a:r>
            <a:r>
              <a:rPr lang="es-ES_tradnl" dirty="0" smtClean="0"/>
              <a:t>.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33</a:t>
            </a:fld>
            <a:endParaRPr lang="es-ES_tradnl"/>
          </a:p>
        </p:txBody>
      </p:sp>
      <p:pic>
        <p:nvPicPr>
          <p:cNvPr id="9" name="Picture 4" descr="NGC1275_and_IC3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396" y="3862431"/>
            <a:ext cx="3554061" cy="230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882368" y="3642812"/>
            <a:ext cx="86566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MAGIC</a:t>
            </a:r>
            <a:endParaRPr lang="es-ES_tradnl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16200000">
            <a:off x="6875539" y="3447302"/>
            <a:ext cx="3865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400" b="1" dirty="0" smtClean="0"/>
              <a:t>MAGIC+VERITAS+HESS: </a:t>
            </a:r>
            <a:r>
              <a:rPr lang="es-ES_tradnl" sz="1400" b="1" dirty="0" err="1" smtClean="0"/>
              <a:t>Science</a:t>
            </a:r>
            <a:r>
              <a:rPr lang="es-ES_tradnl" sz="1400" b="1" dirty="0" smtClean="0"/>
              <a:t> </a:t>
            </a:r>
            <a:r>
              <a:rPr lang="es-ES_tradnl" sz="1400" b="1" dirty="0"/>
              <a:t>325 (2009) 444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558088" y="796925"/>
            <a:ext cx="13573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/>
              <a:t>Flare at VHE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7924800" y="1143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867400" y="3997325"/>
            <a:ext cx="2408238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/>
              <a:t>Brightening of radio core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7010400" y="43434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914399" y="2784561"/>
          <a:ext cx="7313613" cy="294767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34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80064"/>
            <a:ext cx="7313613" cy="1264024"/>
          </a:xfrm>
        </p:spPr>
        <p:txBody>
          <a:bodyPr/>
          <a:lstStyle/>
          <a:p>
            <a:r>
              <a:rPr lang="es-ES_tradnl" dirty="0" err="1" smtClean="0"/>
              <a:t>Unidentified</a:t>
            </a:r>
            <a:r>
              <a:rPr lang="es-ES_tradnl" dirty="0" smtClean="0"/>
              <a:t> Fermi  </a:t>
            </a:r>
            <a:r>
              <a:rPr lang="es-ES_tradnl" dirty="0" err="1" smtClean="0"/>
              <a:t>Objects</a:t>
            </a:r>
            <a:r>
              <a:rPr lang="es-ES_tradnl" dirty="0" smtClean="0"/>
              <a:t> (</a:t>
            </a:r>
            <a:r>
              <a:rPr lang="es-ES_tradnl" dirty="0" err="1" smtClean="0"/>
              <a:t>UFOs</a:t>
            </a:r>
            <a:r>
              <a:rPr lang="es-ES_tradnl" dirty="0" smtClean="0"/>
              <a:t>) 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35</a:t>
            </a:fld>
            <a:endParaRPr lang="es-ES_tradnl"/>
          </a:p>
        </p:txBody>
      </p:sp>
      <p:pic>
        <p:nvPicPr>
          <p:cNvPr id="17" name="Imagen 16" descr="LATcatalog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5" y="1935363"/>
            <a:ext cx="4824220" cy="341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3112" y="2912723"/>
            <a:ext cx="3883688" cy="318069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half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sources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EGRET catalogue </a:t>
            </a:r>
            <a:r>
              <a:rPr lang="es-ES_tradnl" dirty="0" err="1" smtClean="0"/>
              <a:t>were</a:t>
            </a:r>
            <a:r>
              <a:rPr lang="es-ES_tradnl" dirty="0" smtClean="0"/>
              <a:t> </a:t>
            </a:r>
            <a:r>
              <a:rPr lang="es-ES_tradnl" dirty="0" err="1" smtClean="0"/>
              <a:t>unidentified</a:t>
            </a:r>
            <a:r>
              <a:rPr lang="es-ES_tradnl" dirty="0" smtClean="0"/>
              <a:t>. </a:t>
            </a:r>
          </a:p>
          <a:p>
            <a:r>
              <a:rPr lang="es-ES_tradnl" dirty="0" smtClean="0"/>
              <a:t>Even </a:t>
            </a:r>
            <a:r>
              <a:rPr lang="es-ES_tradnl" dirty="0" err="1" smtClean="0"/>
              <a:t>after</a:t>
            </a:r>
            <a:r>
              <a:rPr lang="es-ES_tradnl" dirty="0" smtClean="0"/>
              <a:t> </a:t>
            </a:r>
            <a:r>
              <a:rPr lang="es-ES_tradnl" dirty="0" err="1" smtClean="0"/>
              <a:t>improvement</a:t>
            </a:r>
            <a:r>
              <a:rPr lang="es-ES_tradnl" dirty="0" smtClean="0"/>
              <a:t> in </a:t>
            </a:r>
            <a:r>
              <a:rPr lang="es-ES_tradnl" dirty="0" err="1" smtClean="0"/>
              <a:t>sensitivity</a:t>
            </a:r>
            <a:r>
              <a:rPr lang="es-ES_tradnl" dirty="0" smtClean="0"/>
              <a:t> </a:t>
            </a:r>
            <a:r>
              <a:rPr lang="es-ES_tradnl" dirty="0" err="1" smtClean="0"/>
              <a:t>and</a:t>
            </a:r>
            <a:r>
              <a:rPr lang="es-ES_tradnl" dirty="0" smtClean="0"/>
              <a:t> angular </a:t>
            </a:r>
            <a:r>
              <a:rPr lang="es-ES_tradnl" dirty="0" err="1" smtClean="0"/>
              <a:t>resolution</a:t>
            </a:r>
            <a:r>
              <a:rPr lang="es-ES_tradnl" dirty="0" smtClean="0"/>
              <a:t>, </a:t>
            </a:r>
            <a:r>
              <a:rPr lang="es-ES_tradnl" dirty="0" err="1" smtClean="0"/>
              <a:t>about</a:t>
            </a:r>
            <a:r>
              <a:rPr lang="es-ES_tradnl" dirty="0" smtClean="0"/>
              <a:t> 1/3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sources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Fermi/LAT catalogue </a:t>
            </a:r>
            <a:r>
              <a:rPr lang="es-ES_tradnl" dirty="0" err="1" smtClean="0"/>
              <a:t>remain</a:t>
            </a:r>
            <a:r>
              <a:rPr lang="es-ES_tradnl" dirty="0" smtClean="0"/>
              <a:t> </a:t>
            </a:r>
            <a:r>
              <a:rPr lang="es-ES_tradnl" dirty="0" err="1" smtClean="0"/>
              <a:t>without</a:t>
            </a:r>
            <a:r>
              <a:rPr lang="es-ES_tradnl" dirty="0" smtClean="0"/>
              <a:t> a </a:t>
            </a:r>
            <a:r>
              <a:rPr lang="es-ES_tradnl" dirty="0" err="1" smtClean="0"/>
              <a:t>counterpart</a:t>
            </a:r>
            <a:r>
              <a:rPr lang="es-ES_tradnl" dirty="0" smtClean="0"/>
              <a:t>. </a:t>
            </a:r>
          </a:p>
          <a:p>
            <a:r>
              <a:rPr lang="es-ES_tradnl" dirty="0" err="1" smtClean="0"/>
              <a:t>Meaning</a:t>
            </a:r>
            <a:r>
              <a:rPr lang="es-ES_tradnl" dirty="0" smtClean="0"/>
              <a:t>: </a:t>
            </a:r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plenty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room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surprises</a:t>
            </a:r>
            <a:r>
              <a:rPr lang="es-ES_tradnl" dirty="0" smtClean="0"/>
              <a:t>:</a:t>
            </a:r>
            <a:r>
              <a:rPr lang="es-ES_tradnl" dirty="0" smtClean="0"/>
              <a:t> </a:t>
            </a:r>
            <a:r>
              <a:rPr lang="es-ES_tradnl" dirty="0" err="1" smtClean="0"/>
              <a:t>new</a:t>
            </a:r>
            <a:r>
              <a:rPr lang="es-ES_tradnl" dirty="0" smtClean="0"/>
              <a:t> </a:t>
            </a:r>
            <a:r>
              <a:rPr lang="es-ES_tradnl" dirty="0" err="1" smtClean="0"/>
              <a:t>sources</a:t>
            </a:r>
            <a:r>
              <a:rPr lang="es-ES_tradnl" dirty="0" smtClean="0"/>
              <a:t> </a:t>
            </a:r>
            <a:r>
              <a:rPr lang="es-ES_tradnl" dirty="0" err="1" smtClean="0"/>
              <a:t>classes</a:t>
            </a:r>
            <a:r>
              <a:rPr lang="es-ES_tradnl" dirty="0" smtClean="0"/>
              <a:t>, even </a:t>
            </a:r>
            <a:r>
              <a:rPr lang="es-ES_tradnl" dirty="0" err="1" smtClean="0"/>
              <a:t>dark</a:t>
            </a:r>
            <a:r>
              <a:rPr lang="es-ES_tradnl" dirty="0" smtClean="0"/>
              <a:t> </a:t>
            </a:r>
            <a:r>
              <a:rPr lang="es-ES_tradnl" dirty="0" err="1" smtClean="0"/>
              <a:t>matter</a:t>
            </a:r>
            <a:r>
              <a:rPr lang="es-ES_tradnl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HESS </a:t>
            </a:r>
            <a:r>
              <a:rPr lang="es-ES_tradnl" dirty="0" err="1" smtClean="0"/>
              <a:t>galactic</a:t>
            </a:r>
            <a:r>
              <a:rPr lang="es-ES_tradnl" dirty="0" smtClean="0"/>
              <a:t> </a:t>
            </a:r>
            <a:r>
              <a:rPr lang="es-ES_tradnl" dirty="0" err="1" smtClean="0"/>
              <a:t>survey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36</a:t>
            </a:fld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837" y="1360249"/>
            <a:ext cx="2486154" cy="471729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s-ES_tradnl" dirty="0" smtClean="0"/>
              <a:t>HESS has made </a:t>
            </a:r>
            <a:r>
              <a:rPr lang="es-ES_tradnl" dirty="0" err="1" smtClean="0"/>
              <a:t>the</a:t>
            </a:r>
            <a:r>
              <a:rPr lang="es-ES_tradnl" dirty="0" smtClean="0"/>
              <a:t> 1st complete </a:t>
            </a:r>
            <a:r>
              <a:rPr lang="es-ES_tradnl" dirty="0" err="1" smtClean="0"/>
              <a:t>scan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galactic</a:t>
            </a:r>
            <a:r>
              <a:rPr lang="es-ES_tradnl" dirty="0" smtClean="0"/>
              <a:t> </a:t>
            </a:r>
            <a:r>
              <a:rPr lang="es-ES_tradnl" dirty="0" err="1" smtClean="0"/>
              <a:t>plane</a:t>
            </a:r>
            <a:r>
              <a:rPr lang="es-ES_tradnl" dirty="0" smtClean="0"/>
              <a:t> at VHE.</a:t>
            </a:r>
          </a:p>
          <a:p>
            <a:r>
              <a:rPr lang="es-ES_tradnl" dirty="0" err="1" smtClean="0"/>
              <a:t>About</a:t>
            </a:r>
            <a:r>
              <a:rPr lang="es-ES_tradnl" dirty="0" smtClean="0"/>
              <a:t> 60 </a:t>
            </a:r>
            <a:r>
              <a:rPr lang="es-ES_tradnl" dirty="0" err="1" smtClean="0"/>
              <a:t>new</a:t>
            </a:r>
            <a:r>
              <a:rPr lang="es-ES_tradnl" dirty="0" smtClean="0"/>
              <a:t> </a:t>
            </a:r>
            <a:r>
              <a:rPr lang="es-ES_tradnl" dirty="0" err="1" smtClean="0"/>
              <a:t>sources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Emission</a:t>
            </a:r>
            <a:r>
              <a:rPr lang="es-ES_tradnl" dirty="0" smtClean="0"/>
              <a:t> </a:t>
            </a:r>
            <a:r>
              <a:rPr lang="es-ES_tradnl" dirty="0" err="1" smtClean="0"/>
              <a:t>dominated</a:t>
            </a:r>
            <a:r>
              <a:rPr lang="es-ES_tradnl" dirty="0" smtClean="0"/>
              <a:t> by pulsar </a:t>
            </a:r>
            <a:r>
              <a:rPr lang="es-ES_tradnl" dirty="0" err="1" smtClean="0"/>
              <a:t>wind</a:t>
            </a:r>
            <a:r>
              <a:rPr lang="es-ES_tradnl" dirty="0" smtClean="0"/>
              <a:t> </a:t>
            </a:r>
            <a:r>
              <a:rPr lang="es-ES_tradnl" dirty="0" err="1" smtClean="0"/>
              <a:t>nebulae</a:t>
            </a:r>
            <a:r>
              <a:rPr lang="es-ES_tradnl" dirty="0" smtClean="0"/>
              <a:t> (PWN).</a:t>
            </a:r>
          </a:p>
          <a:p>
            <a:r>
              <a:rPr lang="es-ES_tradnl" dirty="0" smtClean="0"/>
              <a:t>1/3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sources</a:t>
            </a:r>
            <a:r>
              <a:rPr lang="es-ES_tradnl" dirty="0" smtClean="0"/>
              <a:t> </a:t>
            </a:r>
            <a:r>
              <a:rPr lang="es-ES_tradnl" dirty="0" err="1" smtClean="0"/>
              <a:t>still</a:t>
            </a:r>
            <a:r>
              <a:rPr lang="es-ES_tradnl" dirty="0" smtClean="0"/>
              <a:t> </a:t>
            </a:r>
            <a:r>
              <a:rPr lang="es-ES_tradnl" dirty="0" err="1" smtClean="0"/>
              <a:t>unidentified</a:t>
            </a:r>
            <a:r>
              <a:rPr lang="es-ES_tradnl" dirty="0" smtClean="0"/>
              <a:t>.</a:t>
            </a:r>
          </a:p>
        </p:txBody>
      </p:sp>
      <p:pic>
        <p:nvPicPr>
          <p:cNvPr id="8" name="Imagen 7" descr="hess_survey.png"/>
          <p:cNvPicPr>
            <a:picLocks noChangeAspect="1"/>
          </p:cNvPicPr>
          <p:nvPr/>
        </p:nvPicPr>
        <p:blipFill>
          <a:blip r:embed="rId2"/>
          <a:srcRect l="2398"/>
          <a:stretch>
            <a:fillRect/>
          </a:stretch>
        </p:blipFill>
        <p:spPr>
          <a:xfrm>
            <a:off x="2877638" y="1348598"/>
            <a:ext cx="6242621" cy="459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6553200" y="586957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HESS, ICRC2011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80064"/>
            <a:ext cx="7313613" cy="1264024"/>
          </a:xfrm>
        </p:spPr>
        <p:txBody>
          <a:bodyPr/>
          <a:lstStyle/>
          <a:p>
            <a:r>
              <a:rPr lang="es-ES_tradnl" dirty="0" err="1" smtClean="0"/>
              <a:t>Surprise</a:t>
            </a:r>
            <a:r>
              <a:rPr lang="es-ES_tradnl" dirty="0" smtClean="0"/>
              <a:t>: </a:t>
            </a:r>
            <a:r>
              <a:rPr lang="es-ES_tradnl" dirty="0" err="1" smtClean="0"/>
              <a:t>pulsars</a:t>
            </a:r>
            <a:r>
              <a:rPr lang="es-ES_tradnl" dirty="0" smtClean="0"/>
              <a:t> </a:t>
            </a:r>
            <a:r>
              <a:rPr lang="es-ES_tradnl" dirty="0" err="1" smtClean="0"/>
              <a:t>and</a:t>
            </a:r>
            <a:r>
              <a:rPr lang="es-ES_tradnl" dirty="0" smtClean="0"/>
              <a:t> PWN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over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place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37</a:t>
            </a:fld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4312" y="1852490"/>
            <a:ext cx="7145876" cy="82721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largest</a:t>
            </a:r>
            <a:r>
              <a:rPr lang="es-ES_tradnl" dirty="0" smtClean="0"/>
              <a:t> </a:t>
            </a:r>
            <a:r>
              <a:rPr lang="es-ES_tradnl" dirty="0" err="1" smtClean="0"/>
              <a:t>population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sources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HESS </a:t>
            </a:r>
            <a:r>
              <a:rPr lang="es-ES_tradnl" dirty="0" err="1" smtClean="0"/>
              <a:t>survey</a:t>
            </a:r>
            <a:r>
              <a:rPr lang="es-ES_tradnl" dirty="0" smtClean="0"/>
              <a:t> are Pulsar </a:t>
            </a:r>
            <a:r>
              <a:rPr lang="es-ES_tradnl" dirty="0" err="1" smtClean="0"/>
              <a:t>Wind</a:t>
            </a:r>
            <a:r>
              <a:rPr lang="es-ES_tradnl" dirty="0" smtClean="0"/>
              <a:t> </a:t>
            </a:r>
            <a:r>
              <a:rPr lang="es-ES_tradnl" dirty="0" err="1" smtClean="0"/>
              <a:t>Nebula</a:t>
            </a:r>
            <a:r>
              <a:rPr lang="es-ES_tradnl" dirty="0" smtClean="0"/>
              <a:t>. So </a:t>
            </a:r>
            <a:r>
              <a:rPr lang="es-ES_tradnl" dirty="0" err="1" smtClean="0"/>
              <a:t>what’s</a:t>
            </a:r>
            <a:r>
              <a:rPr lang="es-ES_tradnl" dirty="0" smtClean="0"/>
              <a:t> a PWN?</a:t>
            </a:r>
          </a:p>
        </p:txBody>
      </p:sp>
      <p:pic>
        <p:nvPicPr>
          <p:cNvPr id="8" name="Imagen 7" descr="cra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2" y="2961431"/>
            <a:ext cx="2649284" cy="266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crab_nebula_x_r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986481"/>
            <a:ext cx="2665945" cy="266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 descr="pulsar.jpg"/>
          <p:cNvPicPr>
            <a:picLocks noChangeAspect="1"/>
          </p:cNvPicPr>
          <p:nvPr/>
        </p:nvPicPr>
        <p:blipFill>
          <a:blip r:embed="rId4"/>
          <a:srcRect l="9650" r="12316"/>
          <a:stretch>
            <a:fillRect/>
          </a:stretch>
        </p:blipFill>
        <p:spPr>
          <a:xfrm>
            <a:off x="6023185" y="2961431"/>
            <a:ext cx="2896655" cy="264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510674" y="5629124"/>
            <a:ext cx="223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Optical</a:t>
            </a:r>
            <a:r>
              <a:rPr lang="es-ES_tradnl" dirty="0" smtClean="0"/>
              <a:t>+X-</a:t>
            </a:r>
            <a:r>
              <a:rPr lang="es-ES_tradnl" dirty="0" err="1" smtClean="0"/>
              <a:t>ray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530592" y="5652426"/>
            <a:ext cx="159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X-</a:t>
            </a:r>
            <a:r>
              <a:rPr lang="es-ES_tradnl" dirty="0" err="1" smtClean="0"/>
              <a:t>ray</a:t>
            </a:r>
            <a:r>
              <a:rPr lang="es-ES_tradnl" dirty="0" smtClean="0"/>
              <a:t>: </a:t>
            </a:r>
            <a:r>
              <a:rPr lang="es-ES_tradnl" dirty="0" err="1" smtClean="0"/>
              <a:t>Chandra</a:t>
            </a:r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791698" y="5652426"/>
            <a:ext cx="133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Artist’s</a:t>
            </a:r>
            <a:r>
              <a:rPr lang="es-ES_tradnl" dirty="0" smtClean="0"/>
              <a:t> </a:t>
            </a:r>
            <a:r>
              <a:rPr lang="es-ES_tradnl" dirty="0" err="1" smtClean="0"/>
              <a:t>view</a:t>
            </a:r>
            <a:endParaRPr lang="es-ES_tradnl" dirty="0"/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1514775" y="2961431"/>
            <a:ext cx="1632729" cy="9649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514775" y="4561205"/>
            <a:ext cx="1632729" cy="1066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4311727" y="2961431"/>
            <a:ext cx="1711458" cy="1432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311727" y="4394259"/>
            <a:ext cx="1711458" cy="1217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540974" y="3141517"/>
            <a:ext cx="4433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500" dirty="0" smtClean="0">
                <a:solidFill>
                  <a:srgbClr val="FEC60B"/>
                </a:solidFill>
              </a:rPr>
              <a:t>1</a:t>
            </a:r>
            <a:endParaRPr lang="es-ES_tradnl" sz="4500" dirty="0">
              <a:solidFill>
                <a:srgbClr val="FEC60B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530592" y="3141517"/>
            <a:ext cx="4794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500" dirty="0" smtClean="0">
                <a:solidFill>
                  <a:srgbClr val="FEC60B"/>
                </a:solidFill>
              </a:rPr>
              <a:t>2</a:t>
            </a:r>
            <a:endParaRPr lang="es-ES_tradnl" sz="4500" dirty="0">
              <a:solidFill>
                <a:srgbClr val="FEC60B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406620" y="3013356"/>
            <a:ext cx="4433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500" dirty="0" smtClean="0">
                <a:solidFill>
                  <a:srgbClr val="FEC60B"/>
                </a:solidFill>
              </a:rPr>
              <a:t>3</a:t>
            </a:r>
            <a:endParaRPr lang="es-ES_tradnl" sz="4500" dirty="0">
              <a:solidFill>
                <a:srgbClr val="FEC60B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40974" y="5128136"/>
            <a:ext cx="136621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err="1" smtClean="0"/>
              <a:t>Crab</a:t>
            </a:r>
            <a:r>
              <a:rPr lang="es-ES_tradnl" dirty="0" smtClean="0"/>
              <a:t> </a:t>
            </a:r>
            <a:r>
              <a:rPr lang="es-ES_tradnl" dirty="0" err="1" smtClean="0"/>
              <a:t>Nebula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80064"/>
            <a:ext cx="7313613" cy="1264024"/>
          </a:xfrm>
        </p:spPr>
        <p:txBody>
          <a:bodyPr/>
          <a:lstStyle/>
          <a:p>
            <a:r>
              <a:rPr lang="es-ES_tradnl" dirty="0" err="1" smtClean="0"/>
              <a:t>Surprise</a:t>
            </a:r>
            <a:r>
              <a:rPr lang="es-ES_tradnl" dirty="0" smtClean="0"/>
              <a:t>: </a:t>
            </a:r>
            <a:r>
              <a:rPr lang="es-ES_tradnl" dirty="0" err="1" smtClean="0"/>
              <a:t>pulsars</a:t>
            </a:r>
            <a:r>
              <a:rPr lang="es-ES_tradnl" dirty="0" smtClean="0"/>
              <a:t> </a:t>
            </a:r>
            <a:r>
              <a:rPr lang="es-ES_tradnl" dirty="0" err="1" smtClean="0"/>
              <a:t>and</a:t>
            </a:r>
            <a:r>
              <a:rPr lang="es-ES_tradnl" dirty="0" smtClean="0"/>
              <a:t> PWN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over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place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38</a:t>
            </a:fld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11284" y="1840840"/>
            <a:ext cx="4567630" cy="417101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spcBef>
                <a:spcPts val="800"/>
              </a:spcBef>
            </a:pPr>
            <a:r>
              <a:rPr lang="es-ES_tradnl" dirty="0" err="1" smtClean="0"/>
              <a:t>Pulsars</a:t>
            </a:r>
            <a:r>
              <a:rPr lang="es-ES_tradnl" dirty="0" smtClean="0"/>
              <a:t> are </a:t>
            </a:r>
            <a:r>
              <a:rPr lang="es-ES_tradnl" dirty="0" err="1" smtClean="0"/>
              <a:t>rotating</a:t>
            </a:r>
            <a:r>
              <a:rPr lang="es-ES_tradnl" dirty="0" smtClean="0"/>
              <a:t> (</a:t>
            </a:r>
            <a:r>
              <a:rPr lang="es-ES_tradnl" dirty="0" err="1" smtClean="0"/>
              <a:t>P</a:t>
            </a:r>
            <a:r>
              <a:rPr lang="es-ES_tradnl" dirty="0" err="1" smtClean="0"/>
              <a:t>~1</a:t>
            </a:r>
            <a:r>
              <a:rPr lang="es-ES_tradnl" dirty="0" smtClean="0"/>
              <a:t>-1000 </a:t>
            </a:r>
            <a:r>
              <a:rPr lang="es-ES_tradnl" dirty="0" err="1" smtClean="0"/>
              <a:t>ms</a:t>
            </a:r>
            <a:r>
              <a:rPr lang="es-ES_tradnl" dirty="0" smtClean="0"/>
              <a:t>) </a:t>
            </a:r>
            <a:r>
              <a:rPr lang="es-ES_tradnl" dirty="0" err="1" smtClean="0"/>
              <a:t>neutron</a:t>
            </a:r>
            <a:r>
              <a:rPr lang="es-ES_tradnl" dirty="0" smtClean="0"/>
              <a:t> </a:t>
            </a:r>
            <a:r>
              <a:rPr lang="es-ES_tradnl" dirty="0" err="1" smtClean="0"/>
              <a:t>stars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magnetic</a:t>
            </a:r>
            <a:r>
              <a:rPr lang="es-ES_tradnl" dirty="0" smtClean="0"/>
              <a:t> </a:t>
            </a:r>
            <a:r>
              <a:rPr lang="es-ES_tradnl" dirty="0" err="1" smtClean="0"/>
              <a:t>fields</a:t>
            </a:r>
            <a:r>
              <a:rPr lang="es-ES_tradnl" dirty="0" smtClean="0"/>
              <a:t> ~10</a:t>
            </a:r>
            <a:r>
              <a:rPr lang="es-ES_tradnl" baseline="30000" dirty="0" smtClean="0"/>
              <a:t>8</a:t>
            </a:r>
            <a:r>
              <a:rPr lang="es-ES_tradnl" dirty="0" smtClean="0"/>
              <a:t> </a:t>
            </a:r>
            <a:r>
              <a:rPr lang="es-ES_tradnl" dirty="0" smtClean="0"/>
              <a:t>T. </a:t>
            </a:r>
          </a:p>
          <a:p>
            <a:pPr>
              <a:spcBef>
                <a:spcPts val="800"/>
              </a:spcBef>
            </a:pP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phenomena</a:t>
            </a:r>
            <a:r>
              <a:rPr lang="es-ES_tradnl" dirty="0" smtClean="0"/>
              <a:t> in </a:t>
            </a:r>
            <a:r>
              <a:rPr lang="es-ES_tradnl" dirty="0" err="1" smtClean="0"/>
              <a:t>pulsars</a:t>
            </a:r>
            <a:r>
              <a:rPr lang="es-ES_tradnl" dirty="0" smtClean="0"/>
              <a:t> are </a:t>
            </a:r>
            <a:r>
              <a:rPr lang="es-ES_tradnl" dirty="0" err="1" smtClean="0"/>
              <a:t>powered</a:t>
            </a:r>
            <a:r>
              <a:rPr lang="es-ES_tradnl" dirty="0" smtClean="0"/>
              <a:t> by </a:t>
            </a:r>
            <a:r>
              <a:rPr lang="es-ES_tradnl" dirty="0" err="1" smtClean="0"/>
              <a:t>spindown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rotation</a:t>
            </a:r>
            <a:r>
              <a:rPr lang="es-ES_tradnl" dirty="0" smtClean="0"/>
              <a:t>.</a:t>
            </a:r>
            <a:endParaRPr lang="es-ES_tradnl" dirty="0" smtClean="0"/>
          </a:p>
          <a:p>
            <a:pPr>
              <a:spcBef>
                <a:spcPts val="800"/>
              </a:spcBef>
            </a:pPr>
            <a:r>
              <a:rPr lang="es-ES_tradnl" dirty="0" smtClean="0"/>
              <a:t>Electric </a:t>
            </a:r>
            <a:r>
              <a:rPr lang="es-ES_tradnl" dirty="0" err="1" smtClean="0"/>
              <a:t>field</a:t>
            </a:r>
            <a:r>
              <a:rPr lang="es-ES_tradnl" dirty="0" smtClean="0"/>
              <a:t> </a:t>
            </a:r>
            <a:r>
              <a:rPr lang="es-ES_tradnl" dirty="0" err="1" smtClean="0"/>
              <a:t>generated</a:t>
            </a:r>
            <a:r>
              <a:rPr lang="es-ES_tradnl" dirty="0" smtClean="0"/>
              <a:t> by </a:t>
            </a:r>
            <a:r>
              <a:rPr lang="es-ES_tradnl" dirty="0" err="1" smtClean="0"/>
              <a:t>star’s</a:t>
            </a:r>
            <a:r>
              <a:rPr lang="es-ES_tradnl" dirty="0" smtClean="0"/>
              <a:t> </a:t>
            </a:r>
            <a:r>
              <a:rPr lang="es-ES_tradnl" dirty="0" err="1" smtClean="0"/>
              <a:t>rotation</a:t>
            </a:r>
            <a:r>
              <a:rPr lang="es-ES_tradnl" dirty="0" smtClean="0"/>
              <a:t> can </a:t>
            </a:r>
            <a:r>
              <a:rPr lang="es-ES_tradnl" dirty="0" err="1" smtClean="0"/>
              <a:t>accelerate</a:t>
            </a:r>
            <a:r>
              <a:rPr lang="es-ES_tradnl" dirty="0" smtClean="0"/>
              <a:t> </a:t>
            </a:r>
            <a:r>
              <a:rPr lang="es-ES_tradnl" dirty="0" err="1" smtClean="0"/>
              <a:t>particles</a:t>
            </a:r>
            <a:r>
              <a:rPr lang="es-ES_tradnl" dirty="0" smtClean="0"/>
              <a:t> up </a:t>
            </a:r>
            <a:r>
              <a:rPr lang="es-ES_tradnl" dirty="0" err="1" smtClean="0"/>
              <a:t>to</a:t>
            </a:r>
            <a:r>
              <a:rPr lang="es-ES_tradnl" dirty="0" smtClean="0"/>
              <a:t> 10</a:t>
            </a:r>
            <a:r>
              <a:rPr lang="es-ES_tradnl" baseline="30000" dirty="0" smtClean="0"/>
              <a:t>12</a:t>
            </a:r>
            <a:r>
              <a:rPr lang="es-ES_tradnl" dirty="0" smtClean="0"/>
              <a:t> </a:t>
            </a:r>
            <a:r>
              <a:rPr lang="es-ES_tradnl" dirty="0" err="1" smtClean="0"/>
              <a:t>eV</a:t>
            </a:r>
            <a:r>
              <a:rPr lang="es-ES_tradnl" dirty="0" smtClean="0"/>
              <a:t>.</a:t>
            </a:r>
          </a:p>
          <a:p>
            <a:pPr>
              <a:spcBef>
                <a:spcPts val="800"/>
              </a:spcBef>
            </a:pPr>
            <a:r>
              <a:rPr lang="es-ES_tradnl" dirty="0" smtClean="0"/>
              <a:t>Pulsar </a:t>
            </a:r>
            <a:r>
              <a:rPr lang="es-ES_tradnl" dirty="0" err="1" smtClean="0"/>
              <a:t>also</a:t>
            </a:r>
            <a:r>
              <a:rPr lang="es-ES_tradnl" dirty="0" smtClean="0"/>
              <a:t> </a:t>
            </a:r>
            <a:r>
              <a:rPr lang="es-ES_tradnl" dirty="0" err="1" smtClean="0"/>
              <a:t>generates</a:t>
            </a:r>
            <a:r>
              <a:rPr lang="es-ES_tradnl" dirty="0" smtClean="0"/>
              <a:t> a </a:t>
            </a:r>
            <a:r>
              <a:rPr lang="es-ES_tradnl" dirty="0" err="1" smtClean="0"/>
              <a:t>steady</a:t>
            </a:r>
            <a:r>
              <a:rPr lang="es-ES_tradnl" dirty="0" smtClean="0"/>
              <a:t> </a:t>
            </a:r>
            <a:r>
              <a:rPr lang="es-ES_tradnl" dirty="0" err="1" smtClean="0"/>
              <a:t>wind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particles</a:t>
            </a:r>
            <a:r>
              <a:rPr lang="es-ES_tradnl" dirty="0" smtClean="0"/>
              <a:t>+</a:t>
            </a:r>
            <a:r>
              <a:rPr lang="es-ES_tradnl" dirty="0" err="1" smtClean="0"/>
              <a:t>magnetic</a:t>
            </a:r>
            <a:r>
              <a:rPr lang="es-ES_tradnl" dirty="0" smtClean="0"/>
              <a:t> </a:t>
            </a:r>
            <a:r>
              <a:rPr lang="es-ES_tradnl" dirty="0" err="1" smtClean="0"/>
              <a:t>field</a:t>
            </a:r>
            <a:r>
              <a:rPr lang="es-ES_tradnl" dirty="0" smtClean="0"/>
              <a:t> </a:t>
            </a:r>
            <a:r>
              <a:rPr lang="es-ES_tradnl" dirty="0" err="1" smtClean="0"/>
              <a:t>which</a:t>
            </a:r>
            <a:r>
              <a:rPr lang="es-ES_tradnl" dirty="0" smtClean="0"/>
              <a:t> </a:t>
            </a:r>
            <a:r>
              <a:rPr lang="es-ES_tradnl" dirty="0" err="1" smtClean="0"/>
              <a:t>carries</a:t>
            </a:r>
            <a:r>
              <a:rPr lang="es-ES_tradnl" dirty="0" smtClean="0"/>
              <a:t> </a:t>
            </a:r>
            <a:r>
              <a:rPr lang="es-ES_tradnl" dirty="0" err="1" smtClean="0"/>
              <a:t>away</a:t>
            </a:r>
            <a:r>
              <a:rPr lang="es-ES_tradnl" dirty="0" smtClean="0"/>
              <a:t> </a:t>
            </a:r>
            <a:r>
              <a:rPr lang="es-ES_tradnl" dirty="0" err="1" smtClean="0"/>
              <a:t>most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pulsar’s</a:t>
            </a:r>
            <a:r>
              <a:rPr lang="es-ES_tradnl" dirty="0" smtClean="0"/>
              <a:t> </a:t>
            </a:r>
            <a:r>
              <a:rPr lang="es-ES_tradnl" dirty="0" err="1" smtClean="0"/>
              <a:t>power</a:t>
            </a:r>
            <a:r>
              <a:rPr lang="es-ES_tradnl" dirty="0" smtClean="0"/>
              <a:t> </a:t>
            </a:r>
            <a:r>
              <a:rPr lang="es-ES_tradnl" dirty="0" err="1" smtClean="0"/>
              <a:t>L</a:t>
            </a:r>
            <a:r>
              <a:rPr lang="es-ES_tradnl" baseline="-25000" dirty="0" err="1" smtClean="0"/>
              <a:t>crab</a:t>
            </a:r>
            <a:r>
              <a:rPr lang="es-ES_tradnl" dirty="0" err="1" smtClean="0"/>
              <a:t>~1</a:t>
            </a:r>
            <a:r>
              <a:rPr lang="es-ES_tradnl" dirty="0" err="1" smtClean="0"/>
              <a:t>0</a:t>
            </a:r>
            <a:r>
              <a:rPr lang="es-ES_tradnl" baseline="30000" dirty="0" err="1" smtClean="0"/>
              <a:t>31</a:t>
            </a:r>
            <a:r>
              <a:rPr lang="es-ES_tradnl" dirty="0" smtClean="0"/>
              <a:t> </a:t>
            </a:r>
            <a:r>
              <a:rPr lang="es-ES_tradnl" dirty="0" smtClean="0"/>
              <a:t>W (</a:t>
            </a:r>
            <a:r>
              <a:rPr lang="es-ES_tradnl" dirty="0" err="1" smtClean="0"/>
              <a:t>Sun’s</a:t>
            </a:r>
            <a:r>
              <a:rPr lang="es-ES_tradnl" dirty="0" smtClean="0"/>
              <a:t> L=10</a:t>
            </a:r>
            <a:r>
              <a:rPr lang="es-ES_tradnl" baseline="30000" dirty="0" smtClean="0"/>
              <a:t>26</a:t>
            </a:r>
            <a:r>
              <a:rPr lang="es-ES_tradnl" dirty="0" smtClean="0"/>
              <a:t> W).</a:t>
            </a:r>
          </a:p>
          <a:p>
            <a:pPr>
              <a:spcBef>
                <a:spcPts val="800"/>
              </a:spcBef>
            </a:pPr>
            <a:r>
              <a:rPr lang="es-ES_tradnl" dirty="0" smtClean="0"/>
              <a:t>Fermi/LAT has </a:t>
            </a:r>
            <a:r>
              <a:rPr lang="es-ES_tradnl" dirty="0" err="1" smtClean="0"/>
              <a:t>detected</a:t>
            </a:r>
            <a:r>
              <a:rPr lang="es-ES_tradnl" dirty="0" smtClean="0"/>
              <a:t> </a:t>
            </a:r>
            <a:r>
              <a:rPr lang="es-ES_tradnl" dirty="0" err="1" smtClean="0"/>
              <a:t>hundreds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pulsars</a:t>
            </a:r>
            <a:r>
              <a:rPr lang="es-ES_tradnl" dirty="0" smtClean="0"/>
              <a:t> up </a:t>
            </a:r>
            <a:r>
              <a:rPr lang="es-ES_tradnl" dirty="0" err="1" smtClean="0"/>
              <a:t>to</a:t>
            </a:r>
            <a:r>
              <a:rPr lang="es-ES_tradnl" dirty="0" smtClean="0"/>
              <a:t> ~10 </a:t>
            </a:r>
            <a:r>
              <a:rPr lang="es-ES_tradnl" dirty="0" err="1" smtClean="0"/>
              <a:t>GeV</a:t>
            </a:r>
            <a:r>
              <a:rPr lang="es-ES_tradnl" dirty="0" smtClean="0"/>
              <a:t>. </a:t>
            </a:r>
          </a:p>
          <a:p>
            <a:pPr>
              <a:spcBef>
                <a:spcPts val="800"/>
              </a:spcBef>
            </a:pPr>
            <a:r>
              <a:rPr lang="es-ES_tradnl" dirty="0" smtClean="0"/>
              <a:t>MAGIC </a:t>
            </a:r>
            <a:r>
              <a:rPr lang="es-ES_tradnl" dirty="0" err="1" smtClean="0"/>
              <a:t>and</a:t>
            </a:r>
            <a:r>
              <a:rPr lang="es-ES_tradnl" dirty="0" smtClean="0"/>
              <a:t> VERITAS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detected</a:t>
            </a:r>
            <a:r>
              <a:rPr lang="es-ES_tradnl" dirty="0" smtClean="0"/>
              <a:t> </a:t>
            </a:r>
            <a:r>
              <a:rPr lang="es-ES_tradnl" dirty="0" err="1" smtClean="0"/>
              <a:t>pulsed</a:t>
            </a:r>
            <a:r>
              <a:rPr lang="es-ES_tradnl" dirty="0" smtClean="0"/>
              <a:t> VHE </a:t>
            </a:r>
            <a:r>
              <a:rPr lang="es-ES_tradnl" dirty="0" err="1" smtClean="0"/>
              <a:t>emission</a:t>
            </a:r>
            <a:r>
              <a:rPr lang="es-ES_tradnl" dirty="0" smtClean="0"/>
              <a:t> &gt;400 </a:t>
            </a:r>
            <a:r>
              <a:rPr lang="es-ES_tradnl" dirty="0" err="1" smtClean="0"/>
              <a:t>GeV</a:t>
            </a:r>
            <a:r>
              <a:rPr lang="es-ES_tradnl" dirty="0" smtClean="0"/>
              <a:t>, in </a:t>
            </a:r>
            <a:r>
              <a:rPr lang="es-ES_tradnl" dirty="0" err="1" smtClean="0"/>
              <a:t>contradiction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existing</a:t>
            </a:r>
            <a:r>
              <a:rPr lang="es-ES_tradnl" dirty="0" smtClean="0"/>
              <a:t> </a:t>
            </a:r>
            <a:r>
              <a:rPr lang="es-ES_tradnl" dirty="0" err="1" smtClean="0"/>
              <a:t>models</a:t>
            </a:r>
            <a:r>
              <a:rPr lang="es-ES_tradnl" dirty="0" smtClean="0"/>
              <a:t>. </a:t>
            </a:r>
            <a:r>
              <a:rPr lang="es-ES_tradnl" dirty="0" err="1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rays</a:t>
            </a:r>
            <a:r>
              <a:rPr lang="es-ES_tradnl" dirty="0" smtClean="0"/>
              <a:t> may </a:t>
            </a:r>
            <a:r>
              <a:rPr lang="es-ES_tradnl" dirty="0" err="1" smtClean="0"/>
              <a:t>originate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magnetosphere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particle</a:t>
            </a:r>
            <a:r>
              <a:rPr lang="es-ES_tradnl" dirty="0" smtClean="0"/>
              <a:t> </a:t>
            </a:r>
            <a:r>
              <a:rPr lang="es-ES_tradnl" dirty="0" err="1" smtClean="0"/>
              <a:t>wind</a:t>
            </a:r>
            <a:r>
              <a:rPr lang="es-ES_tradnl" dirty="0" smtClean="0"/>
              <a:t>.</a:t>
            </a:r>
          </a:p>
        </p:txBody>
      </p:sp>
      <p:pic>
        <p:nvPicPr>
          <p:cNvPr id="10" name="Imagen 9" descr="pulsar.jpg"/>
          <p:cNvPicPr>
            <a:picLocks noChangeAspect="1"/>
          </p:cNvPicPr>
          <p:nvPr/>
        </p:nvPicPr>
        <p:blipFill>
          <a:blip r:embed="rId2"/>
          <a:srcRect l="9650" r="12316"/>
          <a:stretch>
            <a:fillRect/>
          </a:stretch>
        </p:blipFill>
        <p:spPr>
          <a:xfrm>
            <a:off x="390055" y="2120461"/>
            <a:ext cx="3680583" cy="336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Conector recto de flecha 17"/>
          <p:cNvCxnSpPr/>
          <p:nvPr/>
        </p:nvCxnSpPr>
        <p:spPr>
          <a:xfrm rot="10800000">
            <a:off x="832836" y="2446687"/>
            <a:ext cx="1439328" cy="1339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084688" y="2154299"/>
            <a:ext cx="15817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>
                <a:solidFill>
                  <a:schemeClr val="accent2"/>
                </a:solidFill>
              </a:rPr>
              <a:t>Magnetosphere</a:t>
            </a:r>
            <a:r>
              <a:rPr lang="es-ES_tradnl" sz="1600" dirty="0" smtClean="0">
                <a:solidFill>
                  <a:schemeClr val="accent2"/>
                </a:solidFill>
              </a:rPr>
              <a:t>: </a:t>
            </a:r>
          </a:p>
          <a:p>
            <a:r>
              <a:rPr lang="es-ES_tradnl" sz="1600" dirty="0" err="1" smtClean="0">
                <a:solidFill>
                  <a:schemeClr val="accent2"/>
                </a:solidFill>
              </a:rPr>
              <a:t>size</a:t>
            </a:r>
            <a:r>
              <a:rPr lang="es-ES_tradnl" sz="1600" dirty="0" smtClean="0">
                <a:solidFill>
                  <a:schemeClr val="accent2"/>
                </a:solidFill>
              </a:rPr>
              <a:t> ~1000 </a:t>
            </a:r>
            <a:r>
              <a:rPr lang="es-ES_tradnl" sz="1600" dirty="0" err="1" smtClean="0">
                <a:solidFill>
                  <a:schemeClr val="accent2"/>
                </a:solidFill>
              </a:rPr>
              <a:t>km</a:t>
            </a:r>
            <a:endParaRPr lang="es-ES_tradnl" sz="1600" dirty="0">
              <a:solidFill>
                <a:schemeClr val="accent2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rot="5400000">
            <a:off x="2433455" y="3822400"/>
            <a:ext cx="466033" cy="3943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272164" y="4252571"/>
            <a:ext cx="1312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>
                <a:solidFill>
                  <a:schemeClr val="accent2"/>
                </a:solidFill>
              </a:rPr>
              <a:t>Neutron</a:t>
            </a:r>
            <a:r>
              <a:rPr lang="es-ES_tradnl" sz="1600" dirty="0" smtClean="0">
                <a:solidFill>
                  <a:schemeClr val="accent2"/>
                </a:solidFill>
              </a:rPr>
              <a:t> </a:t>
            </a:r>
            <a:r>
              <a:rPr lang="es-ES_tradnl" sz="1600" dirty="0" err="1" smtClean="0">
                <a:solidFill>
                  <a:schemeClr val="accent2"/>
                </a:solidFill>
              </a:rPr>
              <a:t>star</a:t>
            </a:r>
            <a:r>
              <a:rPr lang="es-ES_tradnl" sz="1600" dirty="0" smtClean="0">
                <a:solidFill>
                  <a:schemeClr val="accent2"/>
                </a:solidFill>
              </a:rPr>
              <a:t>: </a:t>
            </a:r>
          </a:p>
          <a:p>
            <a:r>
              <a:rPr lang="es-ES_tradnl" sz="1600" dirty="0" err="1" smtClean="0">
                <a:solidFill>
                  <a:schemeClr val="accent2"/>
                </a:solidFill>
              </a:rPr>
              <a:t>size</a:t>
            </a:r>
            <a:r>
              <a:rPr lang="es-ES_tradnl" sz="1600" dirty="0" smtClean="0">
                <a:solidFill>
                  <a:schemeClr val="accent2"/>
                </a:solidFill>
              </a:rPr>
              <a:t> ~10 </a:t>
            </a:r>
            <a:r>
              <a:rPr lang="es-ES_tradnl" sz="1600" dirty="0" err="1" smtClean="0">
                <a:solidFill>
                  <a:schemeClr val="accent2"/>
                </a:solidFill>
              </a:rPr>
              <a:t>km</a:t>
            </a:r>
            <a:endParaRPr lang="es-ES_tradnl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80064"/>
            <a:ext cx="7313613" cy="1264024"/>
          </a:xfrm>
        </p:spPr>
        <p:txBody>
          <a:bodyPr/>
          <a:lstStyle/>
          <a:p>
            <a:r>
              <a:rPr lang="es-ES_tradnl" dirty="0" err="1" smtClean="0"/>
              <a:t>Surprise</a:t>
            </a:r>
            <a:r>
              <a:rPr lang="es-ES_tradnl" dirty="0" smtClean="0"/>
              <a:t>: </a:t>
            </a:r>
            <a:r>
              <a:rPr lang="es-ES_tradnl" dirty="0" err="1" smtClean="0"/>
              <a:t>pulsars</a:t>
            </a:r>
            <a:r>
              <a:rPr lang="es-ES_tradnl" dirty="0" smtClean="0"/>
              <a:t> </a:t>
            </a:r>
            <a:r>
              <a:rPr lang="es-ES_tradnl" dirty="0" err="1" smtClean="0"/>
              <a:t>and</a:t>
            </a:r>
            <a:r>
              <a:rPr lang="es-ES_tradnl" dirty="0" smtClean="0"/>
              <a:t> PWN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over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place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39</a:t>
            </a:fld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496" y="2270629"/>
            <a:ext cx="3876484" cy="365072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particle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expands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surrounding</a:t>
            </a:r>
            <a:r>
              <a:rPr lang="es-ES_tradnl" sz="2000" dirty="0" smtClean="0"/>
              <a:t> dense </a:t>
            </a:r>
            <a:r>
              <a:rPr lang="es-ES_tradnl" sz="2000" dirty="0" err="1" smtClean="0"/>
              <a:t>medium</a:t>
            </a:r>
            <a:r>
              <a:rPr lang="es-ES_tradnl" sz="2000" dirty="0" smtClean="0"/>
              <a:t>.</a:t>
            </a:r>
          </a:p>
          <a:p>
            <a:pPr>
              <a:spcBef>
                <a:spcPts val="1400"/>
              </a:spcBef>
            </a:pPr>
            <a:r>
              <a:rPr lang="es-ES_tradnl" sz="2000" dirty="0" err="1" smtClean="0"/>
              <a:t>Eventually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generates</a:t>
            </a:r>
            <a:r>
              <a:rPr lang="es-ES_tradnl" sz="2000" dirty="0" smtClean="0"/>
              <a:t> a shock.</a:t>
            </a:r>
          </a:p>
          <a:p>
            <a:pPr>
              <a:spcBef>
                <a:spcPts val="1400"/>
              </a:spcBef>
            </a:pPr>
            <a:r>
              <a:rPr lang="es-ES_tradnl" sz="2000" dirty="0" err="1" smtClean="0"/>
              <a:t>Particles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get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isotropized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are re-</a:t>
            </a:r>
            <a:r>
              <a:rPr lang="es-ES_tradnl" sz="2000" dirty="0" err="1" smtClean="0"/>
              <a:t>accelerated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energies</a:t>
            </a:r>
            <a:r>
              <a:rPr lang="es-ES_tradnl" sz="2000" dirty="0" smtClean="0"/>
              <a:t> up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~100 </a:t>
            </a:r>
            <a:r>
              <a:rPr lang="es-ES_tradnl" sz="2000" dirty="0" err="1" smtClean="0"/>
              <a:t>TeV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a </a:t>
            </a:r>
            <a:r>
              <a:rPr lang="es-ES_tradnl" sz="2000" dirty="0" err="1" smtClean="0"/>
              <a:t>power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law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energy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distribution</a:t>
            </a:r>
            <a:r>
              <a:rPr lang="es-ES_tradnl" sz="2000" dirty="0" smtClean="0"/>
              <a:t>.</a:t>
            </a:r>
          </a:p>
          <a:p>
            <a:pPr>
              <a:spcBef>
                <a:spcPts val="1400"/>
              </a:spcBef>
            </a:pPr>
            <a:r>
              <a:rPr lang="es-ES_tradnl" sz="2000" dirty="0" smtClean="0"/>
              <a:t>As </a:t>
            </a:r>
            <a:r>
              <a:rPr lang="es-ES_tradnl" sz="2000" dirty="0" err="1" smtClean="0"/>
              <a:t>many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electrons</a:t>
            </a:r>
            <a:r>
              <a:rPr lang="es-ES_tradnl" sz="2000" dirty="0" smtClean="0"/>
              <a:t> as </a:t>
            </a:r>
            <a:r>
              <a:rPr lang="es-ES_tradnl" sz="2000" dirty="0" err="1" smtClean="0"/>
              <a:t>positrons</a:t>
            </a:r>
            <a:r>
              <a:rPr lang="es-ES_tradnl" sz="2000" dirty="0" smtClean="0"/>
              <a:t>: may </a:t>
            </a:r>
            <a:r>
              <a:rPr lang="es-ES_tradnl" sz="2000" dirty="0" err="1" smtClean="0"/>
              <a:t>explain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results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PAMELA.</a:t>
            </a:r>
            <a:r>
              <a:rPr lang="es-ES_tradnl" sz="2000" dirty="0" smtClean="0"/>
              <a:t> </a:t>
            </a:r>
            <a:endParaRPr lang="es-ES_tradnl" sz="2000" dirty="0" smtClean="0"/>
          </a:p>
        </p:txBody>
      </p:sp>
      <p:pic>
        <p:nvPicPr>
          <p:cNvPr id="9" name="Imagen 8" descr="crab_nebula_x_ray"/>
          <p:cNvPicPr>
            <a:picLocks noChangeAspect="1"/>
          </p:cNvPicPr>
          <p:nvPr/>
        </p:nvPicPr>
        <p:blipFill>
          <a:blip r:embed="rId2"/>
          <a:srcRect l="19836" t="22855" r="22523" b="23476"/>
          <a:stretch>
            <a:fillRect/>
          </a:stretch>
        </p:blipFill>
        <p:spPr>
          <a:xfrm>
            <a:off x="4124848" y="1833102"/>
            <a:ext cx="4736732" cy="441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Conector recto de flecha 21"/>
          <p:cNvCxnSpPr/>
          <p:nvPr/>
        </p:nvCxnSpPr>
        <p:spPr>
          <a:xfrm rot="16200000" flipV="1">
            <a:off x="5463184" y="3626038"/>
            <a:ext cx="814624" cy="53165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rot="5400000" flipH="1" flipV="1">
            <a:off x="5821278" y="3938467"/>
            <a:ext cx="630087" cy="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6136320" y="4054508"/>
            <a:ext cx="533400" cy="1990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6136321" y="4253511"/>
            <a:ext cx="661571" cy="3048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rot="10800000" flipV="1">
            <a:off x="5756146" y="4253513"/>
            <a:ext cx="380176" cy="304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rot="10800000">
            <a:off x="5604670" y="4054511"/>
            <a:ext cx="531650" cy="19900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rot="16200000" flipH="1">
            <a:off x="5910008" y="4479826"/>
            <a:ext cx="605850" cy="15322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Arco 43"/>
          <p:cNvSpPr/>
          <p:nvPr/>
        </p:nvSpPr>
        <p:spPr>
          <a:xfrm>
            <a:off x="4486063" y="3484553"/>
            <a:ext cx="2318773" cy="2436798"/>
          </a:xfrm>
          <a:prstGeom prst="arc">
            <a:avLst>
              <a:gd name="adj1" fmla="val 16200000"/>
              <a:gd name="adj2" fmla="val 6487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5" name="Arco 44"/>
          <p:cNvSpPr/>
          <p:nvPr/>
        </p:nvSpPr>
        <p:spPr>
          <a:xfrm flipH="1" flipV="1">
            <a:off x="5569711" y="2517530"/>
            <a:ext cx="2143990" cy="2436797"/>
          </a:xfrm>
          <a:prstGeom prst="arc">
            <a:avLst>
              <a:gd name="adj1" fmla="val 16200000"/>
              <a:gd name="adj2" fmla="val 6487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CuadroTexto 50"/>
          <p:cNvSpPr txBox="1"/>
          <p:nvPr/>
        </p:nvSpPr>
        <p:spPr>
          <a:xfrm>
            <a:off x="6516573" y="4859364"/>
            <a:ext cx="9104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SHOCK</a:t>
            </a:r>
            <a:endParaRPr lang="es-ES_tradnl" dirty="0"/>
          </a:p>
        </p:txBody>
      </p:sp>
      <p:cxnSp>
        <p:nvCxnSpPr>
          <p:cNvPr id="53" name="Conector recto de flecha 52"/>
          <p:cNvCxnSpPr/>
          <p:nvPr/>
        </p:nvCxnSpPr>
        <p:spPr>
          <a:xfrm rot="16200000" flipV="1">
            <a:off x="5067825" y="2716466"/>
            <a:ext cx="967023" cy="5691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flipV="1">
            <a:off x="5835913" y="2517530"/>
            <a:ext cx="1143000" cy="9688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 rot="16200000" flipV="1">
            <a:off x="6085528" y="3408564"/>
            <a:ext cx="1051865" cy="1165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6672488" y="4080625"/>
            <a:ext cx="1041213" cy="47768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V="1">
            <a:off x="6669720" y="3307916"/>
            <a:ext cx="908865" cy="74659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5756066" y="3623424"/>
            <a:ext cx="76050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WIND</a:t>
            </a:r>
            <a:endParaRPr lang="es-ES_tradnl" dirty="0"/>
          </a:p>
        </p:txBody>
      </p:sp>
      <p:cxnSp>
        <p:nvCxnSpPr>
          <p:cNvPr id="67" name="Conector recto de flecha 66"/>
          <p:cNvCxnSpPr/>
          <p:nvPr/>
        </p:nvCxnSpPr>
        <p:spPr>
          <a:xfrm rot="10800000">
            <a:off x="4672501" y="4080625"/>
            <a:ext cx="958775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rot="5400000">
            <a:off x="5311942" y="4882039"/>
            <a:ext cx="781740" cy="2662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/>
          <p:nvPr/>
        </p:nvCxnSpPr>
        <p:spPr>
          <a:xfrm rot="10800000" flipV="1">
            <a:off x="4847282" y="4253510"/>
            <a:ext cx="783995" cy="7008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CuadroTexto 76"/>
          <p:cNvSpPr txBox="1"/>
          <p:nvPr/>
        </p:nvSpPr>
        <p:spPr>
          <a:xfrm>
            <a:off x="6669720" y="2938584"/>
            <a:ext cx="1043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NEBULA</a:t>
            </a:r>
            <a:endParaRPr lang="es-ES_tradnl" dirty="0"/>
          </a:p>
        </p:txBody>
      </p:sp>
      <p:cxnSp>
        <p:nvCxnSpPr>
          <p:cNvPr id="79" name="Conector recto de flecha 78"/>
          <p:cNvCxnSpPr/>
          <p:nvPr/>
        </p:nvCxnSpPr>
        <p:spPr>
          <a:xfrm rot="5400000">
            <a:off x="7408745" y="4170695"/>
            <a:ext cx="1096129" cy="1588"/>
          </a:xfrm>
          <a:prstGeom prst="straightConnector1">
            <a:avLst/>
          </a:prstGeom>
          <a:ln w="63500">
            <a:solidFill>
              <a:schemeClr val="accent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7963767" y="3966802"/>
            <a:ext cx="85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accent4"/>
                </a:solidFill>
              </a:rPr>
              <a:t>~0.1 </a:t>
            </a:r>
            <a:r>
              <a:rPr lang="es-ES_tradnl" dirty="0" err="1" smtClean="0">
                <a:solidFill>
                  <a:schemeClr val="accent4"/>
                </a:solidFill>
              </a:rPr>
              <a:t>pc</a:t>
            </a:r>
            <a:endParaRPr lang="es-ES_tradnl" dirty="0">
              <a:solidFill>
                <a:schemeClr val="accent4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938168" y="2821345"/>
            <a:ext cx="369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e</a:t>
            </a:r>
            <a:r>
              <a:rPr lang="es-ES_tradnl" sz="2000" baseline="30000" dirty="0" smtClean="0"/>
              <a:t>-</a:t>
            </a:r>
            <a:endParaRPr lang="es-ES_tradnl" sz="2000" baseline="30000" dirty="0"/>
          </a:p>
        </p:txBody>
      </p:sp>
      <p:sp>
        <p:nvSpPr>
          <p:cNvPr id="33" name="Rectángulo 32"/>
          <p:cNvSpPr/>
          <p:nvPr/>
        </p:nvSpPr>
        <p:spPr>
          <a:xfrm>
            <a:off x="5252861" y="2852123"/>
            <a:ext cx="37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e</a:t>
            </a:r>
            <a:r>
              <a:rPr lang="es-ES_tradnl" baseline="30000" dirty="0" smtClean="0"/>
              <a:t>+</a:t>
            </a:r>
            <a:endParaRPr lang="es-ES_tradnl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_spectru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640" b="54602"/>
          <a:stretch>
            <a:fillRect/>
          </a:stretch>
        </p:blipFill>
        <p:spPr>
          <a:xfrm>
            <a:off x="1333879" y="1538117"/>
            <a:ext cx="6333218" cy="17241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77905" y="2423173"/>
            <a:ext cx="501041" cy="326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 descr="yeb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42" y="1852271"/>
            <a:ext cx="1907296" cy="254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7561" y="4118121"/>
            <a:ext cx="8121528" cy="21150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Pct val="80000"/>
              <a:tabLst/>
              <a:defRPr/>
            </a:pPr>
            <a:r>
              <a:rPr lang="es-ES_tradnl" sz="2235" dirty="0" smtClean="0"/>
              <a:t>Radio </a:t>
            </a:r>
            <a:r>
              <a:rPr lang="es-ES_tradnl" sz="2235" dirty="0" err="1" smtClean="0"/>
              <a:t>astronomy</a:t>
            </a:r>
            <a:r>
              <a:rPr lang="es-ES_tradnl" sz="2235" dirty="0" smtClean="0"/>
              <a:t>: </a:t>
            </a:r>
            <a:r>
              <a:rPr lang="es-ES_tradnl" sz="2235" dirty="0" err="1" smtClean="0"/>
              <a:t>started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actually</a:t>
            </a:r>
            <a:r>
              <a:rPr lang="es-ES_tradnl" sz="2235" dirty="0" smtClean="0"/>
              <a:t> by </a:t>
            </a:r>
            <a:r>
              <a:rPr lang="es-ES_tradnl" sz="2235" dirty="0" err="1" smtClean="0"/>
              <a:t>engineers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partly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because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astronomers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expected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nothing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and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partly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because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astronomers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didn’t</a:t>
            </a:r>
            <a:r>
              <a:rPr lang="es-ES_tradnl" sz="2235" dirty="0" smtClean="0"/>
              <a:t> know how </a:t>
            </a:r>
            <a:r>
              <a:rPr lang="es-ES_tradnl" sz="2235" dirty="0" err="1" smtClean="0"/>
              <a:t>to</a:t>
            </a:r>
            <a:r>
              <a:rPr lang="es-ES_tradnl" sz="2235" dirty="0" smtClean="0"/>
              <a:t> </a:t>
            </a:r>
            <a:r>
              <a:rPr lang="es-ES_tradnl" sz="2235" dirty="0" err="1" smtClean="0"/>
              <a:t>detect</a:t>
            </a:r>
            <a:r>
              <a:rPr lang="es-ES_tradnl" sz="2235" dirty="0" smtClean="0"/>
              <a:t> radio </a:t>
            </a:r>
            <a:r>
              <a:rPr lang="es-ES_tradnl" sz="2235" dirty="0" err="1" smtClean="0"/>
              <a:t>waves</a:t>
            </a:r>
            <a:r>
              <a:rPr lang="es-ES_tradnl" sz="2235" dirty="0" smtClean="0"/>
              <a:t>. </a:t>
            </a:r>
          </a:p>
          <a:p>
            <a:pPr marL="914400" lvl="1" indent="-457200" defTabSz="9144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sky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full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radio </a:t>
            </a:r>
            <a:r>
              <a:rPr lang="es-ES_tradnl" sz="2000" dirty="0" err="1" smtClean="0"/>
              <a:t>sources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they</a:t>
            </a:r>
            <a:r>
              <a:rPr lang="es-ES_tradnl" sz="2000" dirty="0" smtClean="0"/>
              <a:t> are </a:t>
            </a:r>
            <a:r>
              <a:rPr lang="es-ES_tradnl" sz="2000" dirty="0" err="1" smtClean="0"/>
              <a:t>not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main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sequence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stars</a:t>
            </a:r>
            <a:r>
              <a:rPr lang="es-ES_tradnl" sz="2000" dirty="0" smtClean="0"/>
              <a:t>.</a:t>
            </a:r>
          </a:p>
          <a:p>
            <a:pPr marL="914400" lvl="1" indent="-457200" defTabSz="9144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s-ES_tradnl" sz="2000" dirty="0" smtClean="0"/>
              <a:t>In </a:t>
            </a:r>
            <a:r>
              <a:rPr lang="es-ES_tradnl" sz="2000" dirty="0" err="1" smtClean="0"/>
              <a:t>some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galaxies</a:t>
            </a:r>
            <a:r>
              <a:rPr lang="es-ES_tradnl" sz="2000" dirty="0" smtClean="0"/>
              <a:t>, radio </a:t>
            </a:r>
            <a:r>
              <a:rPr lang="es-ES_tradnl" sz="2000" dirty="0" err="1" smtClean="0"/>
              <a:t>emission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only</a:t>
            </a:r>
            <a:r>
              <a:rPr lang="es-ES_tradnl" sz="2000" dirty="0" smtClean="0"/>
              <a:t> comes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very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galaxy</a:t>
            </a:r>
            <a:r>
              <a:rPr lang="es-ES_tradnl" sz="2000" dirty="0" smtClean="0"/>
              <a:t>: </a:t>
            </a:r>
            <a:r>
              <a:rPr lang="es-ES_tradnl" sz="2000" dirty="0" err="1" smtClean="0"/>
              <a:t>supermassive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black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holes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powered</a:t>
            </a:r>
            <a:r>
              <a:rPr lang="es-ES_tradnl" sz="2000" dirty="0" smtClean="0"/>
              <a:t> by </a:t>
            </a:r>
            <a:r>
              <a:rPr lang="es-ES_tradnl" sz="2000" dirty="0" err="1" smtClean="0"/>
              <a:t>accretion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not</a:t>
            </a:r>
            <a:r>
              <a:rPr lang="es-ES_tradnl" sz="2000" dirty="0" smtClean="0"/>
              <a:t> by </a:t>
            </a:r>
            <a:r>
              <a:rPr lang="es-ES_tradnl" sz="2000" dirty="0" err="1" smtClean="0"/>
              <a:t>stellar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fusion</a:t>
            </a:r>
            <a:endParaRPr lang="es-ES_tradnl" sz="2000" dirty="0"/>
          </a:p>
          <a:p>
            <a:pPr marL="914400" lvl="1" indent="-457200" defTabSz="9144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s-ES_tradnl" sz="2000" dirty="0" err="1" smtClean="0"/>
              <a:t>Cosmic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microwave</a:t>
            </a:r>
            <a:r>
              <a:rPr lang="es-ES_tradnl" sz="2000" dirty="0" smtClean="0"/>
              <a:t> background.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66800" y="454384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Electromagnetic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spectrum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astronomical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windows</a:t>
            </a:r>
            <a:endParaRPr kumimoji="0" lang="es-ES_tradnl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5278410" y="2987985"/>
            <a:ext cx="862257" cy="1118485"/>
          </a:xfrm>
          <a:prstGeom prst="downArrow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4</a:t>
            </a:fld>
            <a:endParaRPr lang="es-ES_tradnl"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80064"/>
            <a:ext cx="7313613" cy="761722"/>
          </a:xfrm>
        </p:spPr>
        <p:txBody>
          <a:bodyPr/>
          <a:lstStyle/>
          <a:p>
            <a:r>
              <a:rPr lang="es-ES_tradnl" dirty="0" smtClean="0"/>
              <a:t>PWN at </a:t>
            </a:r>
            <a:r>
              <a:rPr lang="es-ES_tradnl" dirty="0" err="1" smtClean="0">
                <a:latin typeface="Symbol" charset="2"/>
                <a:cs typeface="Symbol" charset="2"/>
              </a:rPr>
              <a:t>g</a:t>
            </a:r>
            <a:r>
              <a:rPr lang="es-ES_tradnl" dirty="0" smtClean="0"/>
              <a:t>-</a:t>
            </a:r>
            <a:r>
              <a:rPr lang="es-ES_tradnl" dirty="0" err="1" smtClean="0"/>
              <a:t>rays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40</a:t>
            </a:fld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41536" y="1483398"/>
            <a:ext cx="3236337" cy="43965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spcBef>
                <a:spcPts val="1400"/>
              </a:spcBef>
            </a:pP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emerging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particles</a:t>
            </a:r>
            <a:r>
              <a:rPr lang="es-ES_tradnl" sz="2000" dirty="0" smtClean="0"/>
              <a:t> produce </a:t>
            </a:r>
            <a:r>
              <a:rPr lang="es-ES_tradnl" sz="2000" dirty="0" err="1" smtClean="0"/>
              <a:t>electromagnetic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radiation</a:t>
            </a:r>
            <a:r>
              <a:rPr lang="es-ES_tradnl" sz="2000" dirty="0" smtClean="0"/>
              <a:t> at </a:t>
            </a:r>
            <a:r>
              <a:rPr lang="es-ES_tradnl" sz="2000" dirty="0" err="1" smtClean="0"/>
              <a:t>all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wavelengths</a:t>
            </a:r>
            <a:r>
              <a:rPr lang="es-ES_tradnl" sz="2000" dirty="0" smtClean="0"/>
              <a:t> as </a:t>
            </a:r>
            <a:r>
              <a:rPr lang="es-ES_tradnl" sz="2000" dirty="0" err="1" smtClean="0"/>
              <a:t>they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expand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interstellar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medium</a:t>
            </a:r>
            <a:r>
              <a:rPr lang="es-ES_tradnl" sz="2000" dirty="0" smtClean="0"/>
              <a:t>: PWN</a:t>
            </a:r>
            <a:r>
              <a:rPr lang="es-ES_tradnl" sz="2000" dirty="0" smtClean="0"/>
              <a:t>.</a:t>
            </a:r>
          </a:p>
          <a:p>
            <a:pPr>
              <a:spcBef>
                <a:spcPts val="1400"/>
              </a:spcBef>
            </a:pPr>
            <a:r>
              <a:rPr lang="es-ES_tradnl" sz="2000" dirty="0" err="1" smtClean="0"/>
              <a:t>Electrons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generate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synchrotron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emission</a:t>
            </a:r>
            <a:r>
              <a:rPr lang="es-ES_tradnl" sz="2000" dirty="0" smtClean="0"/>
              <a:t> up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</a:t>
            </a:r>
            <a:r>
              <a:rPr lang="es-ES_tradnl" sz="2000" dirty="0" smtClean="0"/>
              <a:t>~1 </a:t>
            </a:r>
            <a:r>
              <a:rPr lang="es-ES_tradnl" sz="2000" dirty="0" err="1" smtClean="0"/>
              <a:t>MeV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energies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Inverse</a:t>
            </a:r>
            <a:r>
              <a:rPr lang="es-ES_tradnl" sz="2000" dirty="0" smtClean="0"/>
              <a:t> Compton </a:t>
            </a:r>
            <a:r>
              <a:rPr lang="es-ES_tradnl" sz="2000" dirty="0" err="1" smtClean="0"/>
              <a:t>emission</a:t>
            </a:r>
            <a:r>
              <a:rPr lang="es-ES_tradnl" sz="2000" dirty="0" smtClean="0"/>
              <a:t> up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~100 </a:t>
            </a:r>
            <a:r>
              <a:rPr lang="es-ES_tradnl" sz="2000" dirty="0" err="1" smtClean="0"/>
              <a:t>TeV</a:t>
            </a:r>
            <a:r>
              <a:rPr lang="es-ES_tradnl" sz="2000" dirty="0" smtClean="0"/>
              <a:t> (VHE).</a:t>
            </a:r>
          </a:p>
          <a:p>
            <a:pPr>
              <a:spcBef>
                <a:spcPts val="1400"/>
              </a:spcBef>
            </a:pPr>
            <a:r>
              <a:rPr lang="es-ES_tradnl" sz="2000" dirty="0" smtClean="0"/>
              <a:t>More </a:t>
            </a:r>
            <a:r>
              <a:rPr lang="es-ES_tradnl" sz="2000" dirty="0" err="1" smtClean="0"/>
              <a:t>mysterious</a:t>
            </a:r>
            <a:r>
              <a:rPr lang="es-ES_tradnl" sz="2000" dirty="0" smtClean="0"/>
              <a:t>: </a:t>
            </a:r>
            <a:r>
              <a:rPr lang="es-ES_tradnl" sz="2000" dirty="0" err="1" smtClean="0"/>
              <a:t>Agile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Fermi </a:t>
            </a:r>
            <a:r>
              <a:rPr lang="es-ES_tradnl" sz="2000" dirty="0" err="1" smtClean="0"/>
              <a:t>have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reported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GeV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flares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lasting</a:t>
            </a:r>
            <a:r>
              <a:rPr lang="es-ES_tradnl" sz="2000" dirty="0" smtClean="0"/>
              <a:t> a </a:t>
            </a:r>
            <a:r>
              <a:rPr lang="es-ES_tradnl" sz="2000" dirty="0" err="1" smtClean="0"/>
              <a:t>few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days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Crab</a:t>
            </a:r>
            <a:r>
              <a:rPr lang="es-ES_tradnl" sz="2000" dirty="0" smtClean="0"/>
              <a:t>.  </a:t>
            </a:r>
            <a:endParaRPr lang="es-ES_tradnl" sz="2000" dirty="0" smtClean="0"/>
          </a:p>
        </p:txBody>
      </p:sp>
      <p:pic>
        <p:nvPicPr>
          <p:cNvPr id="31" name="Imagen 30" descr="cra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89" y="1188390"/>
            <a:ext cx="1439980" cy="144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681680"/>
            <a:ext cx="4481077" cy="260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CuadroTexto 32"/>
          <p:cNvSpPr txBox="1"/>
          <p:nvPr/>
        </p:nvSpPr>
        <p:spPr>
          <a:xfrm>
            <a:off x="914400" y="3623425"/>
            <a:ext cx="72072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HESS</a:t>
            </a:r>
            <a:endParaRPr lang="es-ES_tradnl" dirty="0"/>
          </a:p>
        </p:txBody>
      </p:sp>
      <p:pic>
        <p:nvPicPr>
          <p:cNvPr id="34" name="Immagine 8" descr="sedICR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6221" y="1192049"/>
            <a:ext cx="3172363" cy="224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CuadroTexto 34"/>
          <p:cNvSpPr txBox="1"/>
          <p:nvPr/>
        </p:nvSpPr>
        <p:spPr>
          <a:xfrm>
            <a:off x="804088" y="2452759"/>
            <a:ext cx="153742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Fermi+MAGIC</a:t>
            </a:r>
            <a:endParaRPr lang="es-ES_tradnl" dirty="0"/>
          </a:p>
        </p:txBody>
      </p:sp>
      <p:sp>
        <p:nvSpPr>
          <p:cNvPr id="36" name="CuadroTexto 35"/>
          <p:cNvSpPr txBox="1"/>
          <p:nvPr/>
        </p:nvSpPr>
        <p:spPr>
          <a:xfrm>
            <a:off x="2341513" y="164475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synchr</a:t>
            </a:r>
            <a:endParaRPr lang="es-ES_tradnl" dirty="0"/>
          </a:p>
        </p:txBody>
      </p:sp>
      <p:sp>
        <p:nvSpPr>
          <p:cNvPr id="38" name="CuadroTexto 37"/>
          <p:cNvSpPr txBox="1"/>
          <p:nvPr/>
        </p:nvSpPr>
        <p:spPr>
          <a:xfrm>
            <a:off x="4070051" y="2452759"/>
            <a:ext cx="3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IC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824" y="380064"/>
            <a:ext cx="8411917" cy="1264024"/>
          </a:xfrm>
        </p:spPr>
        <p:txBody>
          <a:bodyPr/>
          <a:lstStyle/>
          <a:p>
            <a:r>
              <a:rPr lang="es-ES_tradnl" dirty="0" err="1" smtClean="0"/>
              <a:t>Totally</a:t>
            </a:r>
            <a:r>
              <a:rPr lang="es-ES_tradnl" dirty="0" smtClean="0"/>
              <a:t> </a:t>
            </a:r>
            <a:r>
              <a:rPr lang="es-ES_tradnl" dirty="0" err="1" smtClean="0"/>
              <a:t>unexpected</a:t>
            </a:r>
            <a:r>
              <a:rPr lang="es-ES_tradnl" dirty="0" smtClean="0"/>
              <a:t>: </a:t>
            </a:r>
            <a:r>
              <a:rPr lang="es-ES_tradnl" dirty="0" err="1" smtClean="0"/>
              <a:t>huge</a:t>
            </a:r>
            <a:r>
              <a:rPr lang="es-ES_tradnl" dirty="0" smtClean="0"/>
              <a:t> </a:t>
            </a:r>
            <a:r>
              <a:rPr lang="es-ES_tradnl" dirty="0" err="1" smtClean="0"/>
              <a:t>structure</a:t>
            </a:r>
            <a:r>
              <a:rPr lang="es-ES_tradnl" dirty="0" smtClean="0"/>
              <a:t> in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galaxy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41</a:t>
            </a:fld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7031" y="1852725"/>
            <a:ext cx="7779945" cy="123475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s-ES_tradnl" sz="2000" dirty="0" smtClean="0"/>
              <a:t>Su, </a:t>
            </a:r>
            <a:r>
              <a:rPr lang="es-ES_tradnl" sz="2000" dirty="0" err="1" smtClean="0"/>
              <a:t>Slatyer</a:t>
            </a:r>
            <a:r>
              <a:rPr lang="es-ES_tradnl" sz="2000" dirty="0" smtClean="0"/>
              <a:t> &amp; </a:t>
            </a:r>
            <a:r>
              <a:rPr lang="es-ES_tradnl" sz="2000" dirty="0" err="1" smtClean="0"/>
              <a:t>Finkbeiner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using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public</a:t>
            </a:r>
            <a:r>
              <a:rPr lang="es-ES_tradnl" sz="2000" dirty="0" smtClean="0"/>
              <a:t> Fermi data: </a:t>
            </a:r>
            <a:r>
              <a:rPr lang="es-ES_tradnl" sz="2000" dirty="0" err="1" smtClean="0"/>
              <a:t>two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large</a:t>
            </a:r>
            <a:r>
              <a:rPr lang="es-ES_tradnl" sz="2000" dirty="0" smtClean="0"/>
              <a:t> gamma-</a:t>
            </a:r>
            <a:r>
              <a:rPr lang="es-ES_tradnl" sz="2000" dirty="0" err="1" smtClean="0"/>
              <a:t>ray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bubbles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extending</a:t>
            </a:r>
            <a:r>
              <a:rPr lang="es-ES_tradnl" sz="2000" dirty="0" smtClean="0"/>
              <a:t> 50 </a:t>
            </a:r>
            <a:r>
              <a:rPr lang="es-ES_tradnl" sz="2000" dirty="0" err="1" smtClean="0"/>
              <a:t>degrees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above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below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Galactic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center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a </a:t>
            </a:r>
            <a:r>
              <a:rPr lang="es-ES_tradnl" sz="2000" dirty="0" err="1" smtClean="0"/>
              <a:t>width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about</a:t>
            </a:r>
            <a:r>
              <a:rPr lang="es-ES_tradnl" sz="2000" dirty="0" smtClean="0"/>
              <a:t> 40 </a:t>
            </a:r>
            <a:r>
              <a:rPr lang="es-ES_tradnl" sz="2000" dirty="0" err="1" smtClean="0"/>
              <a:t>degrees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longitude</a:t>
            </a:r>
            <a:r>
              <a:rPr lang="es-ES_tradnl" sz="2000" dirty="0" smtClean="0"/>
              <a:t>.</a:t>
            </a:r>
          </a:p>
        </p:txBody>
      </p:sp>
      <p:pic>
        <p:nvPicPr>
          <p:cNvPr id="31" name="Imagen 30" descr="bubble_fermi.jpg"/>
          <p:cNvPicPr>
            <a:picLocks noChangeAspect="1"/>
          </p:cNvPicPr>
          <p:nvPr/>
        </p:nvPicPr>
        <p:blipFill>
          <a:blip r:embed="rId2"/>
          <a:srcRect t="12370"/>
          <a:stretch>
            <a:fillRect/>
          </a:stretch>
        </p:blipFill>
        <p:spPr>
          <a:xfrm>
            <a:off x="2157075" y="3238947"/>
            <a:ext cx="4819632" cy="281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Elipse 31"/>
          <p:cNvSpPr/>
          <p:nvPr/>
        </p:nvSpPr>
        <p:spPr>
          <a:xfrm>
            <a:off x="4229719" y="3716631"/>
            <a:ext cx="629214" cy="897118"/>
          </a:xfrm>
          <a:prstGeom prst="ellipse">
            <a:avLst/>
          </a:prstGeom>
          <a:noFill/>
          <a:ln w="571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1034" y="256316"/>
            <a:ext cx="5418235" cy="68223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/>
              <a:t>Fermi </a:t>
            </a:r>
            <a:r>
              <a:rPr lang="es-ES_tradnl" dirty="0" err="1" smtClean="0"/>
              <a:t>bubbles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42</a:t>
            </a:fld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7031" y="1852725"/>
            <a:ext cx="7779945" cy="123475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s-ES_tradnl" sz="2000" dirty="0" smtClean="0"/>
              <a:t>Su, </a:t>
            </a:r>
            <a:r>
              <a:rPr lang="es-ES_tradnl" sz="2000" dirty="0" err="1" smtClean="0"/>
              <a:t>Slatyer</a:t>
            </a:r>
            <a:r>
              <a:rPr lang="es-ES_tradnl" sz="2000" dirty="0" smtClean="0"/>
              <a:t> &amp; </a:t>
            </a:r>
            <a:r>
              <a:rPr lang="es-ES_tradnl" sz="2000" dirty="0" err="1" smtClean="0"/>
              <a:t>Finkbeiner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using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public</a:t>
            </a:r>
            <a:r>
              <a:rPr lang="es-ES_tradnl" sz="2000" dirty="0" smtClean="0"/>
              <a:t> Fermi data: </a:t>
            </a:r>
            <a:r>
              <a:rPr lang="es-ES_tradnl" sz="2000" dirty="0" err="1" smtClean="0"/>
              <a:t>two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large</a:t>
            </a:r>
            <a:r>
              <a:rPr lang="es-ES_tradnl" sz="2000" dirty="0" smtClean="0"/>
              <a:t> gamma-</a:t>
            </a:r>
            <a:r>
              <a:rPr lang="es-ES_tradnl" sz="2000" dirty="0" err="1" smtClean="0"/>
              <a:t>ray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bubbles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extending</a:t>
            </a:r>
            <a:r>
              <a:rPr lang="es-ES_tradnl" sz="2000" dirty="0" smtClean="0"/>
              <a:t> 50 </a:t>
            </a:r>
            <a:r>
              <a:rPr lang="es-ES_tradnl" sz="2000" dirty="0" err="1" smtClean="0"/>
              <a:t>degrees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above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below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Galactic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center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a </a:t>
            </a:r>
            <a:r>
              <a:rPr lang="es-ES_tradnl" sz="2000" dirty="0" err="1" smtClean="0"/>
              <a:t>width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about</a:t>
            </a:r>
            <a:r>
              <a:rPr lang="es-ES_tradnl" sz="2000" dirty="0" smtClean="0"/>
              <a:t> 40 </a:t>
            </a:r>
            <a:r>
              <a:rPr lang="es-ES_tradnl" sz="2000" dirty="0" err="1" smtClean="0"/>
              <a:t>degrees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longitude</a:t>
            </a:r>
            <a:r>
              <a:rPr lang="es-ES_tradnl" sz="2000" dirty="0" smtClean="0"/>
              <a:t>.</a:t>
            </a:r>
          </a:p>
        </p:txBody>
      </p:sp>
      <p:pic>
        <p:nvPicPr>
          <p:cNvPr id="38" name="Imagen 37" descr="bubble_fermi_artis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1628"/>
            <a:ext cx="9144000" cy="514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824" y="380064"/>
            <a:ext cx="8411917" cy="1264024"/>
          </a:xfrm>
        </p:spPr>
        <p:txBody>
          <a:bodyPr/>
          <a:lstStyle/>
          <a:p>
            <a:r>
              <a:rPr lang="es-ES_tradnl" dirty="0" err="1" smtClean="0"/>
              <a:t>Totally</a:t>
            </a:r>
            <a:r>
              <a:rPr lang="es-ES_tradnl" dirty="0" smtClean="0"/>
              <a:t> </a:t>
            </a:r>
            <a:r>
              <a:rPr lang="es-ES_tradnl" dirty="0" err="1" smtClean="0"/>
              <a:t>unexpected</a:t>
            </a:r>
            <a:r>
              <a:rPr lang="es-ES_tradnl" dirty="0" smtClean="0"/>
              <a:t>: </a:t>
            </a:r>
            <a:r>
              <a:rPr lang="es-ES_tradnl" dirty="0" err="1" smtClean="0"/>
              <a:t>huge</a:t>
            </a:r>
            <a:r>
              <a:rPr lang="es-ES_tradnl" dirty="0" smtClean="0"/>
              <a:t> </a:t>
            </a:r>
            <a:r>
              <a:rPr lang="es-ES_tradnl" dirty="0" err="1" smtClean="0"/>
              <a:t>structure</a:t>
            </a:r>
            <a:r>
              <a:rPr lang="es-ES_tradnl" dirty="0" smtClean="0"/>
              <a:t> in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galaxy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43</a:t>
            </a:fld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7824" y="1852725"/>
            <a:ext cx="8278976" cy="43732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_tradnl" sz="2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ray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emission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associated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these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bubbles</a:t>
            </a:r>
            <a:r>
              <a:rPr lang="es-ES_tradnl" sz="2000" dirty="0" smtClean="0"/>
              <a:t> has a </a:t>
            </a:r>
            <a:r>
              <a:rPr lang="es-ES_tradnl" sz="2000" dirty="0" err="1" smtClean="0"/>
              <a:t>significantly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harder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spectrum</a:t>
            </a:r>
            <a:r>
              <a:rPr lang="es-ES_tradnl" sz="2000" dirty="0" smtClean="0"/>
              <a:t> (</a:t>
            </a:r>
            <a:r>
              <a:rPr lang="es-ES_tradnl" sz="2000" dirty="0" err="1" smtClean="0"/>
              <a:t>dN</a:t>
            </a:r>
            <a:r>
              <a:rPr lang="es-ES_tradnl" sz="2000" dirty="0" smtClean="0"/>
              <a:t>/dE </a:t>
            </a:r>
            <a:r>
              <a:rPr lang="es-ES_tradnl" sz="2000" dirty="0" err="1" smtClean="0"/>
              <a:t>∼</a:t>
            </a:r>
            <a:r>
              <a:rPr lang="es-ES_tradnl" sz="2000" dirty="0" smtClean="0"/>
              <a:t> E−2) </a:t>
            </a:r>
            <a:r>
              <a:rPr lang="es-ES_tradnl" sz="2000" dirty="0" err="1" smtClean="0"/>
              <a:t>than</a:t>
            </a:r>
            <a:r>
              <a:rPr lang="es-ES_tradnl" sz="2000" dirty="0" smtClean="0"/>
              <a:t> IC </a:t>
            </a:r>
            <a:r>
              <a:rPr lang="es-ES_tradnl" sz="2000" dirty="0" err="1" smtClean="0"/>
              <a:t>emission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galactic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electrons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or</a:t>
            </a:r>
            <a:r>
              <a:rPr lang="es-ES_tradnl" sz="2000" dirty="0" smtClean="0"/>
              <a:t> </a:t>
            </a:r>
            <a:r>
              <a:rPr lang="es-ES_tradnl" sz="2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rays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produced</a:t>
            </a:r>
            <a:r>
              <a:rPr lang="es-ES_tradnl" sz="2000" dirty="0" smtClean="0"/>
              <a:t> by </a:t>
            </a:r>
            <a:r>
              <a:rPr lang="es-ES_tradnl" sz="2000" dirty="0" err="1" smtClean="0"/>
              <a:t>decay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pions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CR-ISM </a:t>
            </a:r>
            <a:r>
              <a:rPr lang="es-ES_tradnl" sz="2000" dirty="0" err="1" smtClean="0"/>
              <a:t>collisions</a:t>
            </a:r>
            <a:r>
              <a:rPr lang="es-ES_tradnl" sz="2000" dirty="0" smtClean="0"/>
              <a:t>,</a:t>
            </a:r>
          </a:p>
          <a:p>
            <a:r>
              <a:rPr lang="es-ES_tradnl" sz="2000" dirty="0" err="1" smtClean="0"/>
              <a:t>Bubbles</a:t>
            </a:r>
            <a:r>
              <a:rPr lang="es-ES_tradnl" sz="2000" dirty="0" smtClean="0"/>
              <a:t> are </a:t>
            </a:r>
            <a:r>
              <a:rPr lang="es-ES_tradnl" sz="2000" dirty="0" err="1" smtClean="0"/>
              <a:t>spatially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correlated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hard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spectrum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microwave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excess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known</a:t>
            </a:r>
            <a:r>
              <a:rPr lang="es-ES_tradnl" sz="2000" dirty="0" smtClean="0"/>
              <a:t> as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“WMAP </a:t>
            </a:r>
            <a:r>
              <a:rPr lang="es-ES_tradnl" sz="2000" dirty="0" err="1" smtClean="0"/>
              <a:t>haze</a:t>
            </a:r>
            <a:r>
              <a:rPr lang="es-ES_tradnl" sz="2000" dirty="0" smtClean="0"/>
              <a:t>”. </a:t>
            </a:r>
            <a:r>
              <a:rPr lang="es-ES_tradnl" sz="2000" dirty="0" err="1" smtClean="0"/>
              <a:t>Edges</a:t>
            </a:r>
            <a:r>
              <a:rPr lang="es-ES_tradnl" sz="2000" dirty="0" smtClean="0"/>
              <a:t> are </a:t>
            </a:r>
            <a:r>
              <a:rPr lang="es-ES_tradnl" sz="2000" dirty="0" err="1" smtClean="0"/>
              <a:t>correlated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X-</a:t>
            </a:r>
            <a:r>
              <a:rPr lang="es-ES_tradnl" sz="2000" dirty="0" err="1" smtClean="0"/>
              <a:t>ray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emission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detected</a:t>
            </a:r>
            <a:r>
              <a:rPr lang="es-ES_tradnl" sz="2000" dirty="0" smtClean="0"/>
              <a:t> by ROSAT.</a:t>
            </a:r>
          </a:p>
          <a:p>
            <a:r>
              <a:rPr lang="es-ES_tradnl" sz="2000" dirty="0" smtClean="0"/>
              <a:t>May </a:t>
            </a:r>
            <a:r>
              <a:rPr lang="es-ES_tradnl" sz="2000" dirty="0" err="1" smtClean="0"/>
              <a:t>have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been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created</a:t>
            </a:r>
            <a:r>
              <a:rPr lang="es-ES_tradnl" sz="2000" dirty="0" smtClean="0"/>
              <a:t> by </a:t>
            </a:r>
            <a:r>
              <a:rPr lang="es-ES_tradnl" sz="2000" dirty="0" err="1" smtClean="0"/>
              <a:t>some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large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episode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energy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injection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Galactic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center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such</a:t>
            </a:r>
            <a:r>
              <a:rPr lang="es-ES_tradnl" sz="2000" dirty="0" smtClean="0"/>
              <a:t> as </a:t>
            </a:r>
            <a:r>
              <a:rPr lang="es-ES_tradnl" sz="2000" dirty="0" err="1" smtClean="0"/>
              <a:t>past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accretion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events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central </a:t>
            </a:r>
            <a:r>
              <a:rPr lang="es-ES_tradnl" sz="2000" dirty="0" err="1" smtClean="0"/>
              <a:t>massive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black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hole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or</a:t>
            </a:r>
            <a:r>
              <a:rPr lang="es-ES_tradnl" sz="2000" dirty="0" smtClean="0"/>
              <a:t> a nuclear </a:t>
            </a:r>
            <a:r>
              <a:rPr lang="es-ES_tradnl" sz="2000" dirty="0" err="1" smtClean="0"/>
              <a:t>starburst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last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∼</a:t>
            </a:r>
            <a:r>
              <a:rPr lang="es-ES_tradnl" sz="2000" dirty="0" smtClean="0"/>
              <a:t> 10 </a:t>
            </a:r>
            <a:r>
              <a:rPr lang="es-ES_tradnl" sz="2000" dirty="0" err="1" smtClean="0"/>
              <a:t>Myr</a:t>
            </a:r>
            <a:r>
              <a:rPr lang="es-ES_tradnl" sz="2000" dirty="0" smtClean="0"/>
              <a:t>.</a:t>
            </a:r>
          </a:p>
          <a:p>
            <a:r>
              <a:rPr lang="es-ES_tradnl" sz="2000" smtClean="0"/>
              <a:t>Other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alternatives</a:t>
            </a:r>
            <a:r>
              <a:rPr lang="es-ES_tradnl" sz="2000" dirty="0" smtClean="0"/>
              <a:t>: in situ </a:t>
            </a:r>
            <a:r>
              <a:rPr lang="es-ES_tradnl" sz="2000" dirty="0" err="1" smtClean="0"/>
              <a:t>acceleration</a:t>
            </a:r>
            <a:r>
              <a:rPr lang="es-ES_tradnl" sz="2000" dirty="0" smtClean="0"/>
              <a:t> in shocks at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edge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bubble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steady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particles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galactic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center</a:t>
            </a:r>
            <a:r>
              <a:rPr lang="es-ES_tradnl" sz="2000" dirty="0" smtClean="0"/>
              <a:t>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824" y="380064"/>
            <a:ext cx="8411917" cy="1264024"/>
          </a:xfrm>
        </p:spPr>
        <p:txBody>
          <a:bodyPr/>
          <a:lstStyle/>
          <a:p>
            <a:r>
              <a:rPr lang="es-ES_tradnl" dirty="0" err="1" smtClean="0"/>
              <a:t>Wrap</a:t>
            </a:r>
            <a:r>
              <a:rPr lang="es-ES_tradnl" dirty="0" smtClean="0"/>
              <a:t> up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44</a:t>
            </a:fld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7824" y="1562531"/>
            <a:ext cx="8278976" cy="43732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_tradnl" sz="2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rays</a:t>
            </a:r>
            <a:r>
              <a:rPr lang="es-ES_tradnl" sz="2000" dirty="0" smtClean="0"/>
              <a:t> are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last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window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universe</a:t>
            </a:r>
            <a:r>
              <a:rPr lang="es-ES_tradnl" sz="2000" dirty="0" smtClean="0"/>
              <a:t> so far: </a:t>
            </a:r>
            <a:r>
              <a:rPr lang="es-ES_tradnl" sz="2000" dirty="0" err="1" smtClean="0"/>
              <a:t>space</a:t>
            </a:r>
            <a:r>
              <a:rPr lang="es-ES_tradnl" sz="2000" dirty="0" smtClean="0"/>
              <a:t>-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ground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based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detectors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have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consolidated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field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during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last</a:t>
            </a:r>
            <a:r>
              <a:rPr lang="es-ES_tradnl" sz="2000" dirty="0" smtClean="0"/>
              <a:t> 10 </a:t>
            </a:r>
            <a:r>
              <a:rPr lang="es-ES_tradnl" sz="2000" dirty="0" err="1" smtClean="0"/>
              <a:t>years</a:t>
            </a:r>
            <a:r>
              <a:rPr lang="es-ES_tradnl" sz="2000" dirty="0" smtClean="0"/>
              <a:t>.</a:t>
            </a:r>
          </a:p>
          <a:p>
            <a:r>
              <a:rPr lang="es-ES_tradnl" sz="2000" dirty="0" err="1" smtClean="0"/>
              <a:t>Space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based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detectors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like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Agile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Fermi/LAT: </a:t>
            </a:r>
            <a:r>
              <a:rPr lang="es-ES_tradnl" sz="2000" dirty="0" err="1" smtClean="0"/>
              <a:t>high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efficiency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remove</a:t>
            </a:r>
            <a:r>
              <a:rPr lang="es-ES_tradnl" sz="2000" dirty="0" smtClean="0"/>
              <a:t> background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reconstruct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ray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parameters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but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limited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area</a:t>
            </a:r>
            <a:r>
              <a:rPr lang="es-ES_tradnl" sz="2000" dirty="0" smtClean="0"/>
              <a:t>. </a:t>
            </a:r>
            <a:r>
              <a:rPr lang="es-ES_tradnl" sz="2000" dirty="0" err="1" smtClean="0"/>
              <a:t>Ground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based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IACTs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replace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above</a:t>
            </a:r>
            <a:r>
              <a:rPr lang="es-ES_tradnl" sz="2000" dirty="0" smtClean="0"/>
              <a:t> 30 </a:t>
            </a:r>
            <a:r>
              <a:rPr lang="es-ES_tradnl" sz="2000" dirty="0" err="1" smtClean="0"/>
              <a:t>GeV</a:t>
            </a:r>
            <a:r>
              <a:rPr lang="es-ES_tradnl" sz="2000" dirty="0" smtClean="0"/>
              <a:t>.</a:t>
            </a:r>
          </a:p>
          <a:p>
            <a:r>
              <a:rPr lang="es-ES_tradnl" sz="2000" dirty="0" err="1" smtClean="0"/>
              <a:t>Wealth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discoveries</a:t>
            </a:r>
            <a:r>
              <a:rPr lang="es-ES_tradnl" sz="2000" dirty="0" smtClean="0"/>
              <a:t>. </a:t>
            </a:r>
            <a:r>
              <a:rPr lang="es-ES_tradnl" sz="2000" dirty="0" err="1" smtClean="0"/>
              <a:t>Just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few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examples</a:t>
            </a:r>
            <a:r>
              <a:rPr lang="es-ES_tradnl" sz="2000" dirty="0" smtClean="0"/>
              <a:t>: </a:t>
            </a:r>
          </a:p>
          <a:p>
            <a:r>
              <a:rPr lang="es-ES_tradnl" sz="2000" dirty="0" err="1" smtClean="0"/>
              <a:t>Study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cosmic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rays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through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detection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</a:t>
            </a:r>
            <a:r>
              <a:rPr lang="es-ES_tradnl" sz="2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rays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our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galaxy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beyond</a:t>
            </a:r>
            <a:r>
              <a:rPr lang="es-ES_tradnl" sz="2000" dirty="0" smtClean="0"/>
              <a:t>.</a:t>
            </a:r>
          </a:p>
          <a:p>
            <a:r>
              <a:rPr lang="es-ES_tradnl" sz="2000" dirty="0" err="1" smtClean="0"/>
              <a:t>Unexpected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objects</a:t>
            </a:r>
            <a:r>
              <a:rPr lang="es-ES_tradnl" sz="2000" dirty="0" smtClean="0"/>
              <a:t>: </a:t>
            </a:r>
            <a:r>
              <a:rPr lang="es-ES_tradnl" sz="2000" dirty="0" err="1" smtClean="0"/>
              <a:t>proliferation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pulsar </a:t>
            </a:r>
            <a:r>
              <a:rPr lang="es-ES_tradnl" sz="2000" dirty="0" err="1" smtClean="0"/>
              <a:t>nebulae</a:t>
            </a:r>
            <a:r>
              <a:rPr lang="es-ES_tradnl" sz="2000" dirty="0" smtClean="0"/>
              <a:t>, Fermi </a:t>
            </a:r>
            <a:r>
              <a:rPr lang="es-ES_tradnl" sz="2000" dirty="0" err="1" smtClean="0"/>
              <a:t>bubbles</a:t>
            </a:r>
            <a:r>
              <a:rPr lang="es-ES_tradnl" sz="2000" dirty="0" smtClean="0"/>
              <a:t>. </a:t>
            </a:r>
          </a:p>
          <a:p>
            <a:endParaRPr 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_spectru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640" b="54602"/>
          <a:stretch>
            <a:fillRect/>
          </a:stretch>
        </p:blipFill>
        <p:spPr>
          <a:xfrm>
            <a:off x="1333879" y="1538117"/>
            <a:ext cx="6333218" cy="17241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77905" y="2423173"/>
            <a:ext cx="501041" cy="326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66800" y="454384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Electromagnetic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spectrum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astronomical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windows</a:t>
            </a:r>
            <a:endParaRPr kumimoji="0" lang="es-ES_tradnl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n 9" descr="xmm_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578" y="2364915"/>
            <a:ext cx="2870629" cy="182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6084" y="4106470"/>
            <a:ext cx="8121528" cy="21150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Pct val="80000"/>
              <a:tabLst/>
              <a:defRPr/>
            </a:pPr>
            <a:r>
              <a:rPr lang="es-ES_tradnl" sz="2000" dirty="0" smtClean="0"/>
              <a:t>X-</a:t>
            </a:r>
            <a:r>
              <a:rPr lang="es-ES_tradnl" sz="2000" dirty="0" err="1" smtClean="0"/>
              <a:t>ray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astronomy</a:t>
            </a:r>
            <a:r>
              <a:rPr lang="es-ES_tradnl" sz="2000" dirty="0" smtClean="0"/>
              <a:t>: </a:t>
            </a:r>
            <a:r>
              <a:rPr lang="es-ES_tradnl" sz="2000" dirty="0" err="1" smtClean="0"/>
              <a:t>only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possible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when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detectors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could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fly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rockets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satellites</a:t>
            </a:r>
            <a:r>
              <a:rPr lang="es-ES_tradnl" sz="2000" dirty="0" smtClean="0"/>
              <a:t>:</a:t>
            </a:r>
            <a:endParaRPr lang="es-ES_tradnl" sz="2286" dirty="0" smtClean="0"/>
          </a:p>
          <a:p>
            <a:pPr marL="914400" lvl="1" indent="-457200" defTabSz="9144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sky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full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X-</a:t>
            </a:r>
            <a:r>
              <a:rPr lang="es-ES_tradnl" sz="2000" dirty="0" err="1" smtClean="0"/>
              <a:t>ray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sources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they</a:t>
            </a:r>
            <a:r>
              <a:rPr lang="es-ES_tradnl" sz="2000" dirty="0" smtClean="0"/>
              <a:t> are </a:t>
            </a:r>
            <a:r>
              <a:rPr lang="es-ES_tradnl" sz="2000" dirty="0" err="1" smtClean="0"/>
              <a:t>not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main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sequence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stars</a:t>
            </a:r>
            <a:endParaRPr lang="es-ES_tradnl" sz="2000" dirty="0" smtClean="0"/>
          </a:p>
          <a:p>
            <a:pPr marL="914400" lvl="1" indent="-457200" defTabSz="91440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s-ES_tradnl" sz="2000" dirty="0" err="1" smtClean="0"/>
              <a:t>Brighest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sources</a:t>
            </a:r>
            <a:r>
              <a:rPr lang="es-ES_tradnl" sz="2000" dirty="0" smtClean="0"/>
              <a:t> are X-</a:t>
            </a:r>
            <a:r>
              <a:rPr lang="es-ES_tradnl" sz="2000" dirty="0" err="1" smtClean="0"/>
              <a:t>ray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binaries</a:t>
            </a:r>
            <a:r>
              <a:rPr lang="es-ES_tradnl" sz="2000" dirty="0" smtClean="0"/>
              <a:t>: </a:t>
            </a:r>
            <a:r>
              <a:rPr lang="es-ES_tradnl" sz="2000" dirty="0" err="1" smtClean="0"/>
              <a:t>systems</a:t>
            </a:r>
            <a:r>
              <a:rPr lang="es-ES_tradnl" sz="2000" dirty="0" smtClean="0"/>
              <a:t> made </a:t>
            </a:r>
            <a:r>
              <a:rPr lang="es-ES_tradnl" sz="2000" dirty="0" err="1" smtClean="0"/>
              <a:t>of</a:t>
            </a:r>
            <a:r>
              <a:rPr lang="es-ES_tradnl" sz="2000" dirty="0" smtClean="0"/>
              <a:t> a </a:t>
            </a:r>
            <a:r>
              <a:rPr lang="es-ES_tradnl" sz="2000" dirty="0" err="1" smtClean="0"/>
              <a:t>star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a compact </a:t>
            </a:r>
            <a:r>
              <a:rPr lang="es-ES_tradnl" sz="2000" dirty="0" err="1" smtClean="0"/>
              <a:t>object</a:t>
            </a:r>
            <a:r>
              <a:rPr lang="es-ES_tradnl" sz="2000" dirty="0" smtClean="0"/>
              <a:t> (pulsar </a:t>
            </a:r>
            <a:r>
              <a:rPr lang="es-ES_tradnl" sz="2000" dirty="0" err="1" smtClean="0"/>
              <a:t>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black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hole</a:t>
            </a:r>
            <a:r>
              <a:rPr lang="es-ES_tradnl" sz="2000" dirty="0" smtClean="0"/>
              <a:t>), </a:t>
            </a:r>
            <a:r>
              <a:rPr lang="es-ES_tradnl" sz="2000" dirty="0" err="1" smtClean="0"/>
              <a:t>powered</a:t>
            </a:r>
            <a:r>
              <a:rPr lang="es-ES_tradnl" sz="2000" dirty="0" smtClean="0"/>
              <a:t> by </a:t>
            </a:r>
            <a:r>
              <a:rPr lang="es-ES_tradnl" sz="2000" dirty="0" err="1" smtClean="0"/>
              <a:t>accretion</a:t>
            </a:r>
            <a:r>
              <a:rPr lang="es-ES_tradnl" sz="20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2528510" y="3069279"/>
            <a:ext cx="862257" cy="11184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5</a:t>
            </a:fld>
            <a:endParaRPr lang="es-ES_tradnl"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_spectru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640" b="54602"/>
          <a:stretch>
            <a:fillRect/>
          </a:stretch>
        </p:blipFill>
        <p:spPr>
          <a:xfrm>
            <a:off x="1270080" y="1806090"/>
            <a:ext cx="7469008" cy="17241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24513" y="2679495"/>
            <a:ext cx="501041" cy="326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lecha izquierda 7"/>
          <p:cNvSpPr/>
          <p:nvPr/>
        </p:nvSpPr>
        <p:spPr>
          <a:xfrm>
            <a:off x="803996" y="3005720"/>
            <a:ext cx="2202250" cy="1235201"/>
          </a:xfrm>
          <a:prstGeom prst="leftArrow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0" scaled="1"/>
            <a:tileRect/>
          </a:gra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421558" y="4089458"/>
            <a:ext cx="6630055" cy="13234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err="1" smtClean="0">
                <a:latin typeface="+mj-lt"/>
                <a:cs typeface="Symbol" charset="2"/>
              </a:rPr>
              <a:t>The</a:t>
            </a:r>
            <a:r>
              <a:rPr lang="es-ES_tradnl" sz="2000" dirty="0" smtClean="0">
                <a:latin typeface="+mj-lt"/>
                <a:cs typeface="Symbol" charset="2"/>
              </a:rPr>
              <a:t> </a:t>
            </a:r>
            <a:r>
              <a:rPr lang="es-ES_tradnl" sz="2000" dirty="0" err="1" smtClean="0">
                <a:latin typeface="+mj-lt"/>
                <a:cs typeface="Symbol" charset="2"/>
              </a:rPr>
              <a:t>last</a:t>
            </a:r>
            <a:r>
              <a:rPr lang="es-ES_tradnl" sz="2000" dirty="0" smtClean="0">
                <a:latin typeface="+mj-lt"/>
                <a:cs typeface="Symbol" charset="2"/>
              </a:rPr>
              <a:t> </a:t>
            </a:r>
            <a:r>
              <a:rPr lang="es-ES_tradnl" sz="2000" dirty="0" err="1" smtClean="0">
                <a:latin typeface="+mj-lt"/>
                <a:cs typeface="Symbol" charset="2"/>
              </a:rPr>
              <a:t>astronomical</a:t>
            </a:r>
            <a:r>
              <a:rPr lang="es-ES_tradnl" sz="2000" dirty="0" smtClean="0">
                <a:latin typeface="+mj-lt"/>
                <a:cs typeface="Symbol" charset="2"/>
              </a:rPr>
              <a:t> </a:t>
            </a:r>
            <a:r>
              <a:rPr lang="es-ES_tradnl" sz="2000" dirty="0" err="1" smtClean="0">
                <a:latin typeface="+mj-lt"/>
                <a:cs typeface="Symbol" charset="2"/>
              </a:rPr>
              <a:t>window</a:t>
            </a:r>
            <a:r>
              <a:rPr lang="es-ES_tradnl" sz="2000" dirty="0" smtClean="0">
                <a:latin typeface="+mj-lt"/>
                <a:cs typeface="Symbol" charset="2"/>
              </a:rPr>
              <a:t> </a:t>
            </a:r>
            <a:r>
              <a:rPr lang="es-ES_tradnl" sz="2000" dirty="0" err="1" smtClean="0">
                <a:latin typeface="+mj-lt"/>
                <a:cs typeface="Symbol" charset="2"/>
              </a:rPr>
              <a:t>to</a:t>
            </a:r>
            <a:r>
              <a:rPr lang="es-ES_tradnl" sz="2000" dirty="0" smtClean="0">
                <a:latin typeface="+mj-lt"/>
                <a:cs typeface="Symbol" charset="2"/>
              </a:rPr>
              <a:t> open </a:t>
            </a:r>
            <a:r>
              <a:rPr lang="es-ES_tradnl" sz="2000" dirty="0" err="1" smtClean="0">
                <a:latin typeface="+mj-lt"/>
                <a:cs typeface="Symbol" charset="2"/>
              </a:rPr>
              <a:t>is</a:t>
            </a:r>
            <a:r>
              <a:rPr lang="es-ES_tradnl" sz="2000" dirty="0" smtClean="0">
                <a:latin typeface="+mj-lt"/>
                <a:cs typeface="Symbol" charset="2"/>
              </a:rPr>
              <a:t> </a:t>
            </a:r>
            <a:r>
              <a:rPr lang="es-ES_tradnl" sz="2000" dirty="0" err="1" smtClean="0">
                <a:latin typeface="+mj-lt"/>
                <a:cs typeface="Symbol" charset="2"/>
              </a:rPr>
              <a:t>the</a:t>
            </a:r>
            <a:r>
              <a:rPr lang="es-ES_tradnl" sz="2000" dirty="0" smtClean="0">
                <a:latin typeface="+mj-lt"/>
                <a:cs typeface="Symbol" charset="2"/>
              </a:rPr>
              <a:t> </a:t>
            </a:r>
            <a:r>
              <a:rPr lang="es-ES_tradnl" sz="2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ray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window</a:t>
            </a:r>
            <a:r>
              <a:rPr lang="es-ES_tradnl" sz="2000" dirty="0" smtClean="0"/>
              <a:t>: </a:t>
            </a:r>
            <a:r>
              <a:rPr lang="es-ES_tradnl" sz="2000" dirty="0" err="1" smtClean="0"/>
              <a:t>everything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beyond</a:t>
            </a:r>
            <a:r>
              <a:rPr lang="es-ES_tradnl" sz="2000" dirty="0" smtClean="0"/>
              <a:t> 511 </a:t>
            </a:r>
            <a:r>
              <a:rPr lang="es-ES_tradnl" sz="2000" dirty="0" err="1" smtClean="0"/>
              <a:t>keV</a:t>
            </a:r>
            <a:r>
              <a:rPr lang="es-ES_tradnl" sz="2000" dirty="0" smtClean="0"/>
              <a:t>.</a:t>
            </a:r>
          </a:p>
          <a:p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atmosphere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opaque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</a:t>
            </a:r>
            <a:r>
              <a:rPr lang="es-ES_tradnl" sz="2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2000" dirty="0" smtClean="0"/>
              <a:t>-</a:t>
            </a:r>
            <a:r>
              <a:rPr lang="es-ES_tradnl" sz="2000" dirty="0" err="1" smtClean="0"/>
              <a:t>rays</a:t>
            </a:r>
            <a:r>
              <a:rPr lang="es-ES_tradnl" sz="2000" dirty="0" smtClean="0"/>
              <a:t>. </a:t>
            </a:r>
            <a:r>
              <a:rPr lang="es-ES_tradnl" sz="2000" dirty="0" err="1" smtClean="0"/>
              <a:t>Let’s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see</a:t>
            </a:r>
            <a:r>
              <a:rPr lang="es-ES_tradnl" sz="2000" dirty="0" smtClean="0"/>
              <a:t> how </a:t>
            </a:r>
            <a:r>
              <a:rPr lang="es-ES_tradnl" sz="2000" dirty="0" err="1" smtClean="0"/>
              <a:t>we</a:t>
            </a:r>
            <a:r>
              <a:rPr lang="es-ES_tradnl" sz="2000" dirty="0" smtClean="0"/>
              <a:t> can </a:t>
            </a:r>
            <a:r>
              <a:rPr lang="es-ES_tradnl" sz="2000" dirty="0" err="1" smtClean="0"/>
              <a:t>detect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and</a:t>
            </a:r>
            <a:r>
              <a:rPr lang="es-ES_tradnl" sz="2000" dirty="0" smtClean="0"/>
              <a:t> how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sky</a:t>
            </a:r>
            <a:r>
              <a:rPr lang="es-ES_tradnl" sz="2000" dirty="0" smtClean="0"/>
              <a:t> looks </a:t>
            </a:r>
            <a:r>
              <a:rPr lang="es-ES_tradnl" sz="2000" dirty="0" err="1" smtClean="0"/>
              <a:t>like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this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window</a:t>
            </a:r>
            <a:r>
              <a:rPr lang="es-ES_tradnl" sz="2000" dirty="0" smtClean="0"/>
              <a:t>.  </a:t>
            </a:r>
            <a:endParaRPr lang="es-ES_tradnl" sz="20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66800" y="454384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Electromagnetic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spectrum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astronomical</a:t>
            </a: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4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windows</a:t>
            </a:r>
            <a:endParaRPr kumimoji="0" lang="es-ES_tradnl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11" name="Marcador de fech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Detection</a:t>
            </a:r>
            <a:r>
              <a:rPr lang="es-ES_tradnl" dirty="0" smtClean="0"/>
              <a:t> </a:t>
            </a:r>
            <a:r>
              <a:rPr lang="es-ES_tradnl" dirty="0" err="1" smtClean="0"/>
              <a:t>techniques</a:t>
            </a:r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43037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Space</a:t>
            </a:r>
            <a:r>
              <a:rPr lang="es-ES_tradnl" dirty="0" smtClean="0"/>
              <a:t>-</a:t>
            </a:r>
            <a:r>
              <a:rPr lang="es-ES_tradnl" dirty="0" err="1" smtClean="0"/>
              <a:t>based</a:t>
            </a:r>
            <a:r>
              <a:rPr lang="es-ES_tradnl" dirty="0" smtClean="0"/>
              <a:t> </a:t>
            </a:r>
            <a:r>
              <a:rPr lang="es-ES_tradnl" dirty="0" err="1" smtClean="0"/>
              <a:t>detectors</a:t>
            </a:r>
            <a:endParaRPr lang="es-ES_tradnl" dirty="0"/>
          </a:p>
        </p:txBody>
      </p:sp>
      <p:pic>
        <p:nvPicPr>
          <p:cNvPr id="6" name="Picture 4" descr="cgro_deploy2_n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568" y="1773561"/>
            <a:ext cx="5708133" cy="342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77700" y="1467875"/>
            <a:ext cx="2388685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dirty="0">
                <a:latin typeface="Symbol" charset="2"/>
                <a:cs typeface="Symbol" charset="2"/>
              </a:rPr>
              <a:t>g</a:t>
            </a:r>
            <a:r>
              <a:rPr lang="es-ES_tradnl" b="1" dirty="0" smtClean="0"/>
              <a:t>-</a:t>
            </a:r>
            <a:r>
              <a:rPr lang="es-ES_tradnl" b="1" dirty="0" err="1" smtClean="0"/>
              <a:t>rays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inmediately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interact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when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enter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Earth’s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atmosphere</a:t>
            </a:r>
            <a:endParaRPr lang="es-ES_tradnl" b="1" dirty="0"/>
          </a:p>
        </p:txBody>
      </p:sp>
      <p:grpSp>
        <p:nvGrpSpPr>
          <p:cNvPr id="17" name="Agrupar 16"/>
          <p:cNvGrpSpPr/>
          <p:nvPr/>
        </p:nvGrpSpPr>
        <p:grpSpPr>
          <a:xfrm>
            <a:off x="2914744" y="2068040"/>
            <a:ext cx="417548" cy="1070280"/>
            <a:chOff x="914400" y="3104766"/>
            <a:chExt cx="938287" cy="1287615"/>
          </a:xfrm>
        </p:grpSpPr>
        <p:cxnSp>
          <p:nvCxnSpPr>
            <p:cNvPr id="9" name="Conector curvado 8"/>
            <p:cNvCxnSpPr/>
            <p:nvPr/>
          </p:nvCxnSpPr>
          <p:spPr>
            <a:xfrm rot="16200000" flipH="1">
              <a:off x="862647" y="3156519"/>
              <a:ext cx="488026" cy="38452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curvado 12"/>
            <p:cNvCxnSpPr/>
            <p:nvPr/>
          </p:nvCxnSpPr>
          <p:spPr>
            <a:xfrm rot="16200000" flipH="1">
              <a:off x="1176009" y="3715703"/>
              <a:ext cx="799589" cy="55376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cto de flecha 18"/>
          <p:cNvCxnSpPr/>
          <p:nvPr/>
        </p:nvCxnSpPr>
        <p:spPr>
          <a:xfrm rot="16200000" flipH="1">
            <a:off x="3220145" y="3250467"/>
            <a:ext cx="697452" cy="4731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rot="5400000">
            <a:off x="2774792" y="3278271"/>
            <a:ext cx="697453" cy="4175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3085859" y="2204389"/>
            <a:ext cx="33756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9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endParaRPr lang="es-ES_tradnl" sz="29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815872" y="2951904"/>
            <a:ext cx="49681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900" dirty="0">
                <a:solidFill>
                  <a:srgbClr val="FF0000"/>
                </a:solidFill>
                <a:latin typeface="+mj-lt"/>
                <a:cs typeface="Symbol" charset="2"/>
              </a:rPr>
              <a:t>e</a:t>
            </a:r>
            <a:r>
              <a:rPr lang="es-ES_tradnl" sz="2900" baseline="30000" dirty="0" smtClean="0">
                <a:solidFill>
                  <a:srgbClr val="FF0000"/>
                </a:solidFill>
                <a:latin typeface="+mj-lt"/>
                <a:cs typeface="Symbol" charset="2"/>
              </a:rPr>
              <a:t>+</a:t>
            </a:r>
            <a:endParaRPr lang="es-ES_tradnl" sz="2900" baseline="30000" dirty="0">
              <a:solidFill>
                <a:srgbClr val="FF0000"/>
              </a:solidFill>
              <a:latin typeface="+mj-lt"/>
              <a:cs typeface="Symbol" charset="2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498781" y="2929539"/>
            <a:ext cx="4521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900" dirty="0" smtClean="0">
                <a:solidFill>
                  <a:srgbClr val="FF0000"/>
                </a:solidFill>
                <a:latin typeface="+mj-lt"/>
                <a:cs typeface="Symbol" charset="2"/>
              </a:rPr>
              <a:t>e</a:t>
            </a:r>
            <a:r>
              <a:rPr lang="es-ES_tradnl" sz="2900" baseline="30000" dirty="0" smtClean="0">
                <a:solidFill>
                  <a:srgbClr val="FF0000"/>
                </a:solidFill>
                <a:latin typeface="+mj-lt"/>
                <a:cs typeface="Symbol" charset="2"/>
              </a:rPr>
              <a:t>-</a:t>
            </a:r>
            <a:endParaRPr lang="es-ES_tradnl" sz="2900" baseline="30000" dirty="0">
              <a:solidFill>
                <a:srgbClr val="FF0000"/>
              </a:solidFill>
              <a:latin typeface="+mj-lt"/>
              <a:cs typeface="Symbol" charset="2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77700" y="4361847"/>
            <a:ext cx="8098269" cy="18641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lang="es-ES_tradnl" sz="2000" b="1" dirty="0" err="1" smtClean="0">
                <a:cs typeface="Symbol" charset="2"/>
              </a:rPr>
              <a:t>The</a:t>
            </a:r>
            <a:r>
              <a:rPr lang="es-ES_tradnl" sz="2000" b="1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obvious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solution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is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to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get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the</a:t>
            </a:r>
            <a:r>
              <a:rPr lang="es-ES_tradnl" sz="2000" dirty="0" smtClean="0">
                <a:cs typeface="Symbol" charset="2"/>
              </a:rPr>
              <a:t> detector out </a:t>
            </a:r>
            <a:r>
              <a:rPr lang="es-ES_tradnl" sz="2000" dirty="0" err="1" smtClean="0">
                <a:cs typeface="Symbol" charset="2"/>
              </a:rPr>
              <a:t>of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the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atmosphere</a:t>
            </a:r>
            <a:r>
              <a:rPr lang="es-ES_tradnl" sz="2000" dirty="0" smtClean="0">
                <a:cs typeface="Symbol" charset="2"/>
              </a:rPr>
              <a:t>, </a:t>
            </a:r>
            <a:r>
              <a:rPr lang="es-ES_tradnl" sz="2000" dirty="0" err="1" smtClean="0">
                <a:cs typeface="Symbol" charset="2"/>
              </a:rPr>
              <a:t>on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board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of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balloons</a:t>
            </a:r>
            <a:r>
              <a:rPr lang="es-ES_tradnl" sz="2000" dirty="0" smtClean="0">
                <a:cs typeface="Symbol" charset="2"/>
              </a:rPr>
              <a:t>, </a:t>
            </a:r>
            <a:r>
              <a:rPr lang="es-ES_tradnl" sz="2000" dirty="0" err="1" smtClean="0">
                <a:cs typeface="Symbol" charset="2"/>
              </a:rPr>
              <a:t>rockets</a:t>
            </a:r>
            <a:r>
              <a:rPr lang="es-ES_tradnl" sz="2000" dirty="0" smtClean="0">
                <a:cs typeface="Symbol" charset="2"/>
              </a:rPr>
              <a:t>  </a:t>
            </a:r>
            <a:r>
              <a:rPr lang="es-ES_tradnl" sz="2000" dirty="0" err="1" smtClean="0">
                <a:cs typeface="Symbol" charset="2"/>
              </a:rPr>
              <a:t>or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satellites</a:t>
            </a:r>
            <a:r>
              <a:rPr lang="es-ES_tradnl" sz="2000" dirty="0" smtClean="0">
                <a:cs typeface="Symbol" charset="2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lang="es-ES_tradnl" sz="2000" dirty="0" err="1" smtClean="0">
                <a:cs typeface="Symbol" charset="2"/>
              </a:rPr>
              <a:t>Several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such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detectors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have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operated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since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the</a:t>
            </a:r>
            <a:r>
              <a:rPr lang="es-ES_tradnl" sz="2000" dirty="0" smtClean="0">
                <a:cs typeface="Symbol" charset="2"/>
              </a:rPr>
              <a:t> 1970’</a:t>
            </a:r>
            <a:r>
              <a:rPr lang="es-ES_tradnl" sz="2000" dirty="0" err="1" smtClean="0">
                <a:cs typeface="Symbol" charset="2"/>
              </a:rPr>
              <a:t>s</a:t>
            </a:r>
            <a:r>
              <a:rPr lang="es-ES_tradnl" sz="2000" dirty="0" smtClean="0">
                <a:cs typeface="Symbol" charset="2"/>
              </a:rPr>
              <a:t>: SAS-2, COS-B </a:t>
            </a:r>
            <a:r>
              <a:rPr lang="es-ES_tradnl" sz="2000" dirty="0" err="1" smtClean="0">
                <a:cs typeface="Symbol" charset="2"/>
              </a:rPr>
              <a:t>and</a:t>
            </a:r>
            <a:r>
              <a:rPr lang="es-ES_tradnl" sz="2000" dirty="0" smtClean="0">
                <a:cs typeface="Symbol" charset="2"/>
              </a:rPr>
              <a:t> EGRET. EGRET </a:t>
            </a:r>
            <a:r>
              <a:rPr lang="es-ES_tradnl" sz="2000" dirty="0" err="1" smtClean="0">
                <a:cs typeface="Symbol" charset="2"/>
              </a:rPr>
              <a:t>catalogued</a:t>
            </a:r>
            <a:r>
              <a:rPr lang="es-ES_tradnl" sz="2000" dirty="0" smtClean="0">
                <a:cs typeface="Symbol" charset="2"/>
              </a:rPr>
              <a:t> ~350 </a:t>
            </a:r>
            <a:r>
              <a:rPr lang="es-ES_tradnl" sz="2000" dirty="0" err="1" smtClean="0">
                <a:latin typeface="Symbol" charset="2"/>
                <a:cs typeface="Symbol" charset="2"/>
              </a:rPr>
              <a:t>g</a:t>
            </a:r>
            <a:r>
              <a:rPr lang="es-ES_tradnl" sz="2000" dirty="0" smtClean="0">
                <a:cs typeface="Symbol" charset="2"/>
              </a:rPr>
              <a:t>-</a:t>
            </a:r>
            <a:r>
              <a:rPr lang="es-ES_tradnl" sz="2000" dirty="0" err="1" smtClean="0">
                <a:cs typeface="Symbol" charset="2"/>
              </a:rPr>
              <a:t>ray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sources</a:t>
            </a:r>
            <a:r>
              <a:rPr lang="es-ES_tradnl" sz="2000" dirty="0" smtClean="0">
                <a:cs typeface="Symbol" charset="2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lang="es-ES_tradnl" sz="2000" dirty="0" err="1" smtClean="0">
                <a:cs typeface="Symbol" charset="2"/>
              </a:rPr>
              <a:t>Currently</a:t>
            </a:r>
            <a:r>
              <a:rPr lang="es-ES_tradnl" sz="2000" dirty="0" smtClean="0">
                <a:cs typeface="Symbol" charset="2"/>
              </a:rPr>
              <a:t>: </a:t>
            </a:r>
            <a:r>
              <a:rPr lang="es-ES_tradnl" sz="2000" dirty="0" err="1" smtClean="0">
                <a:cs typeface="Symbol" charset="2"/>
              </a:rPr>
              <a:t>Italian</a:t>
            </a:r>
            <a:r>
              <a:rPr lang="es-ES_tradnl" sz="2000" dirty="0" smtClean="0">
                <a:cs typeface="Symbol" charset="2"/>
              </a:rPr>
              <a:t> </a:t>
            </a:r>
            <a:r>
              <a:rPr lang="es-ES_tradnl" sz="2000" dirty="0" err="1" smtClean="0">
                <a:cs typeface="Symbol" charset="2"/>
              </a:rPr>
              <a:t>Agile</a:t>
            </a:r>
            <a:r>
              <a:rPr lang="es-ES_tradnl" sz="2000" dirty="0" smtClean="0">
                <a:cs typeface="Symbol" charset="2"/>
              </a:rPr>
              <a:t> detector </a:t>
            </a:r>
            <a:r>
              <a:rPr lang="es-ES_tradnl" sz="2000" dirty="0" err="1" smtClean="0">
                <a:cs typeface="Symbol" charset="2"/>
              </a:rPr>
              <a:t>and</a:t>
            </a:r>
            <a:r>
              <a:rPr lang="es-ES_tradnl" sz="2000" dirty="0" smtClean="0">
                <a:cs typeface="Symbol" charset="2"/>
              </a:rPr>
              <a:t> Fermi/LAT</a:t>
            </a:r>
            <a:endParaRPr kumimoji="0" lang="es-ES_tradnl" sz="200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15" name="Marcador de pie de pá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16" name="Marcador de fech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400" dirty="0">
                <a:latin typeface="Century Gothic" pitchFamily="-1" charset="0"/>
              </a:rPr>
              <a:t>Fermi </a:t>
            </a:r>
            <a:r>
              <a:rPr lang="es-ES_tradnl" sz="4400" dirty="0" err="1">
                <a:latin typeface="Century Gothic" pitchFamily="-1" charset="0"/>
              </a:rPr>
              <a:t>satellite</a:t>
            </a:r>
            <a:endParaRPr lang="es-ES_tradnl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0259"/>
            <a:ext cx="4800600" cy="48593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2000" b="1" dirty="0"/>
              <a:t>Fermi Gamma-</a:t>
            </a:r>
            <a:r>
              <a:rPr lang="es-ES_tradnl" sz="2000" b="1" dirty="0" err="1"/>
              <a:t>ray</a:t>
            </a:r>
            <a:r>
              <a:rPr lang="es-ES_tradnl" sz="2000" b="1" dirty="0"/>
              <a:t> </a:t>
            </a:r>
            <a:r>
              <a:rPr lang="es-ES_tradnl" sz="2000" b="1" dirty="0" err="1"/>
              <a:t>Space</a:t>
            </a:r>
            <a:r>
              <a:rPr lang="es-ES_tradnl" sz="2000" b="1" dirty="0"/>
              <a:t> </a:t>
            </a:r>
            <a:r>
              <a:rPr lang="es-ES_tradnl" sz="2000" b="1" dirty="0" err="1" smtClean="0"/>
              <a:t>Telescope</a:t>
            </a:r>
            <a:endParaRPr lang="es-ES_tradnl" sz="2000" dirty="0" smtClean="0"/>
          </a:p>
          <a:p>
            <a:r>
              <a:rPr lang="es-ES_tradnl" sz="2000" dirty="0" err="1" smtClean="0"/>
              <a:t>Launched</a:t>
            </a:r>
            <a:r>
              <a:rPr lang="es-ES_tradnl" sz="2000" dirty="0" smtClean="0"/>
              <a:t> </a:t>
            </a:r>
            <a:r>
              <a:rPr lang="es-ES_tradnl" sz="2000" dirty="0" err="1"/>
              <a:t>on</a:t>
            </a:r>
            <a:r>
              <a:rPr lang="es-ES_tradnl" sz="2000" dirty="0"/>
              <a:t> 11 June 2008.</a:t>
            </a:r>
            <a:endParaRPr lang="es-ES_tradnl" sz="2000" dirty="0" smtClean="0"/>
          </a:p>
          <a:p>
            <a:r>
              <a:rPr lang="es-ES_tradnl" sz="2000" dirty="0" smtClean="0"/>
              <a:t>Joint </a:t>
            </a:r>
            <a:r>
              <a:rPr lang="es-ES_tradnl" sz="2000" dirty="0" err="1" smtClean="0"/>
              <a:t>venture</a:t>
            </a:r>
            <a:r>
              <a:rPr lang="es-ES_tradnl" sz="2000" dirty="0" smtClean="0"/>
              <a:t> </a:t>
            </a:r>
            <a:r>
              <a:rPr lang="es-ES_tradnl" sz="2000" dirty="0" err="1"/>
              <a:t>of</a:t>
            </a:r>
            <a:r>
              <a:rPr lang="es-ES_tradnl" sz="2000" dirty="0"/>
              <a:t> NASA, </a:t>
            </a:r>
            <a:r>
              <a:rPr lang="es-ES_tradnl" sz="2000" dirty="0" err="1"/>
              <a:t>the</a:t>
            </a:r>
            <a:r>
              <a:rPr lang="es-ES_tradnl" sz="2000" dirty="0"/>
              <a:t> US </a:t>
            </a:r>
            <a:r>
              <a:rPr lang="es-ES_tradnl" sz="2000" dirty="0" err="1"/>
              <a:t>Department</a:t>
            </a:r>
            <a:r>
              <a:rPr lang="es-ES_tradnl" sz="2000" dirty="0"/>
              <a:t> </a:t>
            </a:r>
            <a:r>
              <a:rPr lang="es-ES_tradnl" sz="2000" dirty="0" err="1"/>
              <a:t>of</a:t>
            </a:r>
            <a:r>
              <a:rPr lang="es-ES_tradnl" sz="2000" dirty="0"/>
              <a:t> </a:t>
            </a:r>
            <a:r>
              <a:rPr lang="es-ES_tradnl" sz="2000" dirty="0" err="1"/>
              <a:t>Energy</a:t>
            </a:r>
            <a:r>
              <a:rPr lang="es-ES_tradnl" sz="2000" dirty="0"/>
              <a:t>, </a:t>
            </a:r>
            <a:r>
              <a:rPr lang="es-ES_tradnl" sz="2000" dirty="0" err="1"/>
              <a:t>and</a:t>
            </a:r>
            <a:r>
              <a:rPr lang="es-ES_tradnl" sz="2000" dirty="0"/>
              <a:t> </a:t>
            </a:r>
            <a:r>
              <a:rPr lang="es-ES_tradnl" sz="2000" dirty="0" err="1"/>
              <a:t>funding</a:t>
            </a:r>
            <a:r>
              <a:rPr lang="es-ES_tradnl" sz="2000" dirty="0"/>
              <a:t> agencies in France, </a:t>
            </a:r>
            <a:r>
              <a:rPr lang="es-ES_tradnl" sz="2000" dirty="0" err="1"/>
              <a:t>Germany</a:t>
            </a:r>
            <a:r>
              <a:rPr lang="es-ES_tradnl" sz="2000" dirty="0"/>
              <a:t>, </a:t>
            </a:r>
            <a:r>
              <a:rPr lang="es-ES_tradnl" sz="2000" dirty="0" err="1"/>
              <a:t>Italy</a:t>
            </a:r>
            <a:r>
              <a:rPr lang="es-ES_tradnl" sz="2000" dirty="0"/>
              <a:t>, </a:t>
            </a:r>
            <a:r>
              <a:rPr lang="es-ES_tradnl" sz="2000" dirty="0" err="1"/>
              <a:t>Japan</a:t>
            </a:r>
            <a:r>
              <a:rPr lang="es-ES_tradnl" sz="2000" dirty="0"/>
              <a:t>, </a:t>
            </a:r>
            <a:r>
              <a:rPr lang="es-ES_tradnl" sz="2000" dirty="0" err="1"/>
              <a:t>and</a:t>
            </a:r>
            <a:r>
              <a:rPr lang="es-ES_tradnl" sz="2000" dirty="0"/>
              <a:t> </a:t>
            </a:r>
            <a:r>
              <a:rPr lang="es-ES_tradnl" sz="2000" dirty="0" err="1"/>
              <a:t>Sweden</a:t>
            </a:r>
            <a:r>
              <a:rPr lang="es-ES_tradnl" sz="2000" dirty="0"/>
              <a:t>.</a:t>
            </a:r>
          </a:p>
          <a:p>
            <a:r>
              <a:rPr lang="es-ES_tradnl" sz="2000" dirty="0" err="1"/>
              <a:t>Two</a:t>
            </a:r>
            <a:r>
              <a:rPr lang="es-ES_tradnl" sz="2000" dirty="0"/>
              <a:t> </a:t>
            </a:r>
            <a:r>
              <a:rPr lang="es-ES_tradnl" sz="2000" dirty="0" err="1"/>
              <a:t>scientific</a:t>
            </a:r>
            <a:r>
              <a:rPr lang="es-ES_tradnl" sz="2000" dirty="0"/>
              <a:t> </a:t>
            </a:r>
            <a:r>
              <a:rPr lang="es-ES_tradnl" sz="2000" dirty="0" err="1"/>
              <a:t>instruments</a:t>
            </a:r>
            <a:r>
              <a:rPr lang="es-ES_tradnl" sz="2000" dirty="0"/>
              <a:t>: </a:t>
            </a:r>
          </a:p>
          <a:p>
            <a:pPr lvl="1"/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Large</a:t>
            </a:r>
            <a:r>
              <a:rPr lang="es-ES_tradnl" sz="1800" dirty="0"/>
              <a:t> </a:t>
            </a:r>
            <a:r>
              <a:rPr lang="es-ES_tradnl" sz="1800" dirty="0" err="1"/>
              <a:t>Area</a:t>
            </a:r>
            <a:r>
              <a:rPr lang="es-ES_tradnl" sz="1800" dirty="0"/>
              <a:t> </a:t>
            </a:r>
            <a:r>
              <a:rPr lang="es-ES_tradnl" sz="1800" dirty="0" err="1"/>
              <a:t>Telescope</a:t>
            </a:r>
            <a:r>
              <a:rPr lang="es-ES_tradnl" sz="1800" dirty="0"/>
              <a:t> (</a:t>
            </a:r>
            <a:r>
              <a:rPr lang="es-ES_tradnl" sz="1800" b="1" dirty="0"/>
              <a:t>LAT</a:t>
            </a:r>
            <a:r>
              <a:rPr lang="es-ES_tradnl" sz="1800" dirty="0"/>
              <a:t>): 30 </a:t>
            </a:r>
            <a:r>
              <a:rPr lang="es-ES_tradnl" sz="1800" dirty="0" err="1"/>
              <a:t>MeV</a:t>
            </a:r>
            <a:r>
              <a:rPr lang="es-ES_tradnl" sz="1800" dirty="0"/>
              <a:t> - 300 </a:t>
            </a:r>
            <a:r>
              <a:rPr lang="es-ES_tradnl" sz="1800" dirty="0" err="1"/>
              <a:t>GeV</a:t>
            </a:r>
            <a:endParaRPr lang="es-ES_tradnl" sz="1800" dirty="0"/>
          </a:p>
          <a:p>
            <a:pPr lvl="1"/>
            <a:r>
              <a:rPr lang="es-ES_tradnl" sz="1800" dirty="0"/>
              <a:t>Gamma-</a:t>
            </a:r>
            <a:r>
              <a:rPr lang="es-ES_tradnl" sz="1800" dirty="0" err="1"/>
              <a:t>ray</a:t>
            </a:r>
            <a:r>
              <a:rPr lang="es-ES_tradnl" sz="1800" dirty="0"/>
              <a:t> </a:t>
            </a:r>
            <a:r>
              <a:rPr lang="es-ES_tradnl" sz="1800" dirty="0" err="1"/>
              <a:t>Burst</a:t>
            </a:r>
            <a:r>
              <a:rPr lang="es-ES_tradnl" sz="1800" dirty="0"/>
              <a:t> Monitor (</a:t>
            </a:r>
            <a:r>
              <a:rPr lang="es-ES_tradnl" sz="1800" b="1" dirty="0"/>
              <a:t>GBM</a:t>
            </a:r>
            <a:r>
              <a:rPr lang="es-ES_tradnl" sz="1800" dirty="0"/>
              <a:t>). 8 </a:t>
            </a:r>
            <a:r>
              <a:rPr lang="es-ES_tradnl" sz="1800" dirty="0" err="1"/>
              <a:t>keV</a:t>
            </a:r>
            <a:r>
              <a:rPr lang="es-ES_tradnl" sz="1800" dirty="0"/>
              <a:t> </a:t>
            </a: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30MeV</a:t>
            </a:r>
            <a:r>
              <a:rPr lang="es-ES_tradnl" sz="1800" dirty="0"/>
              <a:t>. </a:t>
            </a:r>
            <a:r>
              <a:rPr lang="es-ES_tradnl" sz="1800" dirty="0" err="1"/>
              <a:t>Detects</a:t>
            </a:r>
            <a:r>
              <a:rPr lang="es-ES_tradnl" sz="1800" dirty="0"/>
              <a:t> gamma-</a:t>
            </a:r>
            <a:r>
              <a:rPr lang="es-ES_tradnl" sz="1800" dirty="0" err="1"/>
              <a:t>ray</a:t>
            </a:r>
            <a:r>
              <a:rPr lang="es-ES_tradnl" sz="1800" dirty="0"/>
              <a:t> </a:t>
            </a:r>
            <a:r>
              <a:rPr lang="es-ES_tradnl" sz="1800" dirty="0" err="1"/>
              <a:t>bursts</a:t>
            </a:r>
            <a:r>
              <a:rPr lang="es-ES_tradnl" sz="1800" dirty="0"/>
              <a:t> </a:t>
            </a:r>
            <a:r>
              <a:rPr lang="es-ES_tradnl" sz="1800" dirty="0" err="1"/>
              <a:t>across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whole</a:t>
            </a:r>
            <a:r>
              <a:rPr lang="es-ES_tradnl" sz="1800" dirty="0"/>
              <a:t> </a:t>
            </a:r>
            <a:r>
              <a:rPr lang="es-ES_tradnl" sz="1800" dirty="0" err="1"/>
              <a:t>of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sky</a:t>
            </a:r>
            <a:r>
              <a:rPr lang="es-ES_tradnl" sz="1800" dirty="0"/>
              <a:t> </a:t>
            </a:r>
            <a:r>
              <a:rPr lang="es-ES_tradnl" sz="1800" dirty="0" err="1"/>
              <a:t>not</a:t>
            </a:r>
            <a:r>
              <a:rPr lang="es-ES_tradnl" sz="1800" dirty="0"/>
              <a:t> </a:t>
            </a:r>
            <a:r>
              <a:rPr lang="es-ES_tradnl" sz="1800" dirty="0" err="1" smtClean="0"/>
              <a:t>occulted</a:t>
            </a:r>
            <a:r>
              <a:rPr lang="es-ES_tradnl" sz="1800" dirty="0" smtClean="0"/>
              <a:t> </a:t>
            </a:r>
            <a:r>
              <a:rPr lang="es-ES_tradnl" sz="1800" dirty="0"/>
              <a:t>by </a:t>
            </a:r>
            <a:r>
              <a:rPr lang="es-ES_tradnl" sz="1800" dirty="0" err="1"/>
              <a:t>the</a:t>
            </a:r>
            <a:r>
              <a:rPr lang="es-ES_tradnl" sz="1800" dirty="0"/>
              <a:t> Earth.</a:t>
            </a:r>
          </a:p>
        </p:txBody>
      </p:sp>
      <p:pic>
        <p:nvPicPr>
          <p:cNvPr id="33796" name="Picture 4" descr="Fermi_Gamma-ray_Space_Telesc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447800"/>
            <a:ext cx="3152775" cy="4706938"/>
          </a:xfrm>
          <a:prstGeom prst="rect">
            <a:avLst/>
          </a:prstGeom>
          <a:noFill/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258A-7FFF-144A-BF6C-6F359259A2AE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J. Cortina, Gamma ray astronomy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Winter meeting 2012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udio">
  <a:themeElements>
    <a:clrScheme name="E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E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Estudio.thmx</Template>
  <TotalTime>2257</TotalTime>
  <Words>3128</Words>
  <Application>Microsoft Macintosh PowerPoint</Application>
  <PresentationFormat>Presentación en pantalla (4:3)</PresentationFormat>
  <Paragraphs>383</Paragraphs>
  <Slides>44</Slides>
  <Notes>17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Estudio</vt:lpstr>
      <vt:lpstr>g-ray astrophysics: news from the astronomical frontier</vt:lpstr>
      <vt:lpstr>Electromagnetic spectrum: astronomical windows</vt:lpstr>
      <vt:lpstr>Diapositiva 3</vt:lpstr>
      <vt:lpstr>Diapositiva 4</vt:lpstr>
      <vt:lpstr>Diapositiva 5</vt:lpstr>
      <vt:lpstr>Diapositiva 6</vt:lpstr>
      <vt:lpstr>Detection techniques </vt:lpstr>
      <vt:lpstr>Space-based detectors</vt:lpstr>
      <vt:lpstr>Fermi satellite</vt:lpstr>
      <vt:lpstr>Fermi/LAT</vt:lpstr>
      <vt:lpstr>Fermi/LAT tracker</vt:lpstr>
      <vt:lpstr>Fermi/LAT calorimeter</vt:lpstr>
      <vt:lpstr>Fermi/LAT: performance</vt:lpstr>
      <vt:lpstr>1-year sensitivity to g-rays</vt:lpstr>
      <vt:lpstr>Field of view and operation</vt:lpstr>
      <vt:lpstr>Limitations of space-based telescopes</vt:lpstr>
      <vt:lpstr>Ground-based -ray astronomy </vt:lpstr>
      <vt:lpstr>Diapositiva 18</vt:lpstr>
      <vt:lpstr>Arrays of IACTs</vt:lpstr>
      <vt:lpstr>Diapositiva 20</vt:lpstr>
      <vt:lpstr>MAGIC telescopes</vt:lpstr>
      <vt:lpstr>Performance of MAGIC</vt:lpstr>
      <vt:lpstr>Physics in the g-ray astronomical window</vt:lpstr>
      <vt:lpstr>Diapositiva 24</vt:lpstr>
      <vt:lpstr>Galactic cosmic rays</vt:lpstr>
      <vt:lpstr>CR/g-ray connection</vt:lpstr>
      <vt:lpstr>CR/g-ray connection</vt:lpstr>
      <vt:lpstr>g-rays from SNR</vt:lpstr>
      <vt:lpstr>g-rays from SNR</vt:lpstr>
      <vt:lpstr>Extragalactic cosmic rays</vt:lpstr>
      <vt:lpstr>Extragalactic cosmic rays</vt:lpstr>
      <vt:lpstr>Fermi/LAT: local galaxies</vt:lpstr>
      <vt:lpstr>Radiogalaxies</vt:lpstr>
      <vt:lpstr>Diapositiva 34</vt:lpstr>
      <vt:lpstr>Unidentified Fermi  Objects (UFOs) </vt:lpstr>
      <vt:lpstr>HESS galactic survey</vt:lpstr>
      <vt:lpstr>Surprise: pulsars and PWN all over the place</vt:lpstr>
      <vt:lpstr>Surprise: pulsars and PWN all over the place</vt:lpstr>
      <vt:lpstr>Surprise: pulsars and PWN all over the place</vt:lpstr>
      <vt:lpstr>PWN at g-rays</vt:lpstr>
      <vt:lpstr>Totally unexpected: huge structure in our galaxy</vt:lpstr>
      <vt:lpstr>Fermi bubbles</vt:lpstr>
      <vt:lpstr>Totally unexpected: huge structure in our galaxy</vt:lpstr>
      <vt:lpstr>Wrap up</vt:lpstr>
    </vt:vector>
  </TitlesOfParts>
  <Company>IFAE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g-ray astrophysics: news from the astronomical frontier</dc:title>
  <dc:creator>Juan Cortina</dc:creator>
  <cp:lastModifiedBy>Juan Cortina</cp:lastModifiedBy>
  <cp:revision>325</cp:revision>
  <dcterms:created xsi:type="dcterms:W3CDTF">2012-05-27T21:12:40Z</dcterms:created>
  <dcterms:modified xsi:type="dcterms:W3CDTF">2012-05-28T07:33:19Z</dcterms:modified>
</cp:coreProperties>
</file>