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7" r:id="rId5"/>
    <p:sldId id="274" r:id="rId6"/>
    <p:sldId id="285" r:id="rId7"/>
    <p:sldId id="287" r:id="rId8"/>
    <p:sldId id="259" r:id="rId9"/>
    <p:sldId id="260" r:id="rId10"/>
    <p:sldId id="261" r:id="rId11"/>
    <p:sldId id="271" r:id="rId12"/>
    <p:sldId id="288" r:id="rId13"/>
    <p:sldId id="289" r:id="rId14"/>
    <p:sldId id="290" r:id="rId15"/>
    <p:sldId id="291" r:id="rId16"/>
    <p:sldId id="292" r:id="rId17"/>
    <p:sldId id="293" r:id="rId18"/>
    <p:sldId id="272" r:id="rId19"/>
    <p:sldId id="294" r:id="rId20"/>
    <p:sldId id="273" r:id="rId21"/>
    <p:sldId id="295" r:id="rId22"/>
    <p:sldId id="265" r:id="rId23"/>
    <p:sldId id="282" r:id="rId24"/>
    <p:sldId id="262" r:id="rId25"/>
    <p:sldId id="263" r:id="rId26"/>
    <p:sldId id="268" r:id="rId27"/>
    <p:sldId id="281" r:id="rId28"/>
    <p:sldId id="269" r:id="rId29"/>
    <p:sldId id="278" r:id="rId30"/>
    <p:sldId id="279" r:id="rId31"/>
    <p:sldId id="280" r:id="rId32"/>
    <p:sldId id="264" r:id="rId33"/>
    <p:sldId id="275" r:id="rId34"/>
    <p:sldId id="276" r:id="rId35"/>
    <p:sldId id="277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1D5"/>
    <a:srgbClr val="C8DAFF"/>
    <a:srgbClr val="779FE4"/>
    <a:srgbClr val="9BFE00"/>
    <a:srgbClr val="A6FF00"/>
    <a:srgbClr val="FDF15D"/>
    <a:srgbClr val="D2BA00"/>
    <a:srgbClr val="FEEE79"/>
    <a:srgbClr val="C5AE05"/>
    <a:srgbClr val="D67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10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10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D64E-19DD-924C-8DC8-7DB16CC5704A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4B4A6-BE11-0A4C-9FB5-1493FA24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4B4A6-BE11-0A4C-9FB5-1493FA245D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4B4A6-BE11-0A4C-9FB5-1493FA245D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2A3A-DB83-5948-B201-658EC358EEA7}" type="datetimeFigureOut">
              <a:rPr lang="en-US" smtClean="0"/>
              <a:t>17/05/12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69EA-D733-CC4F-904B-814E0D9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7" Type="http://schemas.openxmlformats.org/officeDocument/2006/relationships/image" Target="../media/image8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994" y="432480"/>
            <a:ext cx="8163466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Combining </a:t>
            </a:r>
            <a:r>
              <a:rPr lang="en-US" b="1" dirty="0"/>
              <a:t>Tensor Networks with Monte </a:t>
            </a:r>
            <a:r>
              <a:rPr lang="en-US" b="1" dirty="0" smtClean="0"/>
              <a:t>Carlo:</a:t>
            </a:r>
            <a:br>
              <a:rPr lang="en-US" b="1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4000" dirty="0" smtClean="0"/>
              <a:t>Applications </a:t>
            </a:r>
            <a:r>
              <a:rPr lang="en-US" sz="4000" dirty="0"/>
              <a:t>to the MERA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68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Andy Ferris </a:t>
            </a:r>
            <a:r>
              <a:rPr lang="en-US" b="1" baseline="30000" dirty="0" smtClean="0">
                <a:solidFill>
                  <a:schemeClr val="tx1"/>
                </a:solidFill>
              </a:rPr>
              <a:t>1,2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Guifre</a:t>
            </a:r>
            <a:r>
              <a:rPr lang="en-US" b="1" dirty="0" smtClean="0">
                <a:solidFill>
                  <a:schemeClr val="tx1"/>
                </a:solidFill>
              </a:rPr>
              <a:t> Vidal </a:t>
            </a:r>
            <a:r>
              <a:rPr lang="en-US" b="1" baseline="30000" dirty="0" smtClean="0">
                <a:solidFill>
                  <a:schemeClr val="tx1"/>
                </a:solidFill>
              </a:rPr>
              <a:t>1,3</a:t>
            </a:r>
          </a:p>
          <a:p>
            <a:r>
              <a:rPr lang="en-US" b="1" baseline="30000" dirty="0" smtClean="0">
                <a:solidFill>
                  <a:schemeClr val="tx1"/>
                </a:solidFill>
              </a:rPr>
              <a:t>1 </a:t>
            </a:r>
            <a:r>
              <a:rPr lang="en-US" dirty="0" smtClean="0"/>
              <a:t>University of Queensland, Australia</a:t>
            </a:r>
          </a:p>
          <a:p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Université</a:t>
            </a:r>
            <a:r>
              <a:rPr lang="en-US" dirty="0" smtClean="0"/>
              <a:t> de Sherbrooke, Québec</a:t>
            </a:r>
          </a:p>
          <a:p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Perimeter Institute for Theoretical Physics, Ontario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125" y="5991174"/>
            <a:ext cx="1323830" cy="74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23" y="6084870"/>
            <a:ext cx="3070649" cy="52470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177436" y="2374764"/>
            <a:ext cx="4925350" cy="1625155"/>
            <a:chOff x="131364" y="2143074"/>
            <a:chExt cx="8660211" cy="2857500"/>
          </a:xfrm>
        </p:grpSpPr>
        <p:sp>
          <p:nvSpPr>
            <p:cNvPr id="6" name="Rectangle 5"/>
            <p:cNvSpPr/>
            <p:nvPr/>
          </p:nvSpPr>
          <p:spPr>
            <a:xfrm>
              <a:off x="825500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412875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35125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35125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25525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25525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05025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39077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97815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2004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004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08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908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030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94652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53390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7561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561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465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465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2605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50227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089650" y="2603449"/>
              <a:ext cx="1412875" cy="85725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3119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119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0230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0230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81800" y="214307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096125" y="3921074"/>
              <a:ext cx="1000125" cy="603250"/>
            </a:xfrm>
            <a:prstGeom prst="rect">
              <a:avLst/>
            </a:prstGeom>
            <a:solidFill>
              <a:srgbClr val="9BFE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9057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057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96150" y="4524324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296150" y="3460699"/>
              <a:ext cx="0" cy="46037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31364" y="2143074"/>
              <a:ext cx="1154511" cy="2841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7064" y="2158949"/>
              <a:ext cx="1154511" cy="2841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49" y="5332528"/>
            <a:ext cx="1492835" cy="14302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93" y="5512415"/>
            <a:ext cx="1021673" cy="12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 </a:t>
            </a:r>
            <a:r>
              <a:rPr lang="en-US" dirty="0" smtClean="0"/>
              <a:t>is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3</a:t>
            </a:r>
            <a:r>
              <a:rPr lang="en-US" i="1" dirty="0" smtClean="0"/>
              <a:t>L</a:t>
            </a:r>
            <a:r>
              <a:rPr lang="en-US" dirty="0" smtClean="0"/>
              <a:t>) 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6" grpId="0" animBg="1"/>
      <p:bldP spid="19" grpId="0" animBg="1"/>
      <p:bldP spid="21" grpId="0" animBg="1"/>
      <p:bldP spid="25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if                                    =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Unitary/isometric tensors: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06925" y="30321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9430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548005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06925" y="51530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19430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5" idx="6"/>
            <a:endCxn id="25" idx="6"/>
          </p:cNvCxnSpPr>
          <p:nvPr/>
        </p:nvCxnSpPr>
        <p:spPr>
          <a:xfrm>
            <a:off x="18573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576580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19950" y="30321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19950" y="51530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779462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8141"/>
              </p:ext>
            </p:extLst>
          </p:nvPr>
        </p:nvGraphicFramePr>
        <p:xfrm>
          <a:off x="5045075" y="5565775"/>
          <a:ext cx="2087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3" imgW="571500" imgH="203200" progId="Equation.3">
                  <p:embed/>
                </p:oleObj>
              </mc:Choice>
              <mc:Fallback>
                <p:oleObj name="Equation" r:id="rId3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5075" y="5565775"/>
                        <a:ext cx="20875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64833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53371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41560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>
            <a:off x="30035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sample in any basis…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5" idx="6"/>
            <a:endCxn id="25" idx="6"/>
          </p:cNvCxnSpPr>
          <p:nvPr/>
        </p:nvCxnSpPr>
        <p:spPr>
          <a:xfrm>
            <a:off x="18573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61062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4"/>
          </p:cNvCxnSpPr>
          <p:nvPr/>
        </p:nvCxnSpPr>
        <p:spPr>
          <a:xfrm>
            <a:off x="6646812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61062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0"/>
          </p:cNvCxnSpPr>
          <p:nvPr/>
        </p:nvCxnSpPr>
        <p:spPr>
          <a:xfrm flipV="1">
            <a:off x="6646812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3" idx="6"/>
            <a:endCxn id="26" idx="6"/>
          </p:cNvCxnSpPr>
          <p:nvPr/>
        </p:nvCxnSpPr>
        <p:spPr>
          <a:xfrm>
            <a:off x="6932562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86351" y="3771900"/>
            <a:ext cx="571500" cy="571500"/>
          </a:xfrm>
          <a:prstGeom prst="ellipse">
            <a:avLst/>
          </a:prstGeom>
          <a:solidFill>
            <a:srgbClr val="0D41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4"/>
          </p:cNvCxnSpPr>
          <p:nvPr/>
        </p:nvCxnSpPr>
        <p:spPr>
          <a:xfrm>
            <a:off x="4872101" y="4343400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72101" y="34702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74847"/>
              </p:ext>
            </p:extLst>
          </p:nvPr>
        </p:nvGraphicFramePr>
        <p:xfrm>
          <a:off x="5590775" y="3921710"/>
          <a:ext cx="4651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3" imgW="127000" imgH="101600" progId="Equation.3">
                  <p:embed/>
                </p:oleObj>
              </mc:Choice>
              <mc:Fallback>
                <p:oleObj name="Equation" r:id="rId3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0775" y="3921710"/>
                        <a:ext cx="4651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9153"/>
              </p:ext>
            </p:extLst>
          </p:nvPr>
        </p:nvGraphicFramePr>
        <p:xfrm>
          <a:off x="4594910" y="2528887"/>
          <a:ext cx="6032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5" imgW="165100" imgH="215900" progId="Equation.3">
                  <p:embed/>
                </p:oleObj>
              </mc:Choice>
              <mc:Fallback>
                <p:oleObj name="Equation" r:id="rId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910" y="2528887"/>
                        <a:ext cx="603250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52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175" y="2254250"/>
            <a:ext cx="1155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175" y="2254250"/>
            <a:ext cx="1155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0035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0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V="1">
            <a:off x="6032500" y="1634265"/>
            <a:ext cx="984250" cy="134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94575" y="1832702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762750" y="1769203"/>
            <a:ext cx="428625" cy="579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32500" y="1832703"/>
            <a:ext cx="444500" cy="515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0"/>
          </p:cNvCxnSpPr>
          <p:nvPr/>
        </p:nvCxnSpPr>
        <p:spPr>
          <a:xfrm flipV="1">
            <a:off x="5214938" y="1769203"/>
            <a:ext cx="674687" cy="579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 Make tensor networks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4217895"/>
            <a:ext cx="8638553" cy="219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Calculations should be efficient in memory and computation (polynomial in </a:t>
            </a:r>
            <a:r>
              <a:rPr lang="en-US" i="1" dirty="0" err="1" smtClean="0"/>
              <a:t>χ</a:t>
            </a:r>
            <a:r>
              <a:rPr lang="en-US" i="1" dirty="0" smtClean="0"/>
              <a:t>, </a:t>
            </a:r>
            <a:r>
              <a:rPr lang="en-US" i="1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However total cost might still be HUGE (e.g. 2D)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413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6077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604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79700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049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7487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8452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57200" y="1364390"/>
            <a:ext cx="3638550" cy="1412875"/>
          </a:xfrm>
          <a:prstGeom prst="roundRect">
            <a:avLst/>
          </a:prstGeom>
          <a:gradFill>
            <a:gsLst>
              <a:gs pos="0">
                <a:srgbClr val="FDD000"/>
              </a:gs>
              <a:gs pos="100000">
                <a:srgbClr val="FEE84F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26025" y="26693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4542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45125" y="26693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64350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89625" y="1967640"/>
            <a:ext cx="0" cy="138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5952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691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6175375" y="2174015"/>
            <a:ext cx="841375" cy="603250"/>
          </a:xfrm>
          <a:prstGeom prst="trapezoi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91375" y="2348640"/>
            <a:ext cx="857250" cy="4286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1875" y="2348640"/>
            <a:ext cx="746125" cy="428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5588000" y="1364390"/>
            <a:ext cx="771525" cy="8096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62750" y="1348515"/>
            <a:ext cx="904875" cy="6191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91647"/>
              </p:ext>
            </p:extLst>
          </p:nvPr>
        </p:nvGraphicFramePr>
        <p:xfrm>
          <a:off x="1016000" y="1634265"/>
          <a:ext cx="26447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" imgW="622300" imgH="228600" progId="Equation.3">
                  <p:embed/>
                </p:oleObj>
              </mc:Choice>
              <mc:Fallback>
                <p:oleObj name="Equation" r:id="rId3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000" y="1634265"/>
                        <a:ext cx="264477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>
            <a:off x="7505700" y="1634265"/>
            <a:ext cx="876300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29625" y="1237390"/>
            <a:ext cx="4622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χ</a:t>
            </a:r>
            <a:endParaRPr lang="en-US" sz="3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4950" y="3397365"/>
            <a:ext cx="7718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Parameters:  </a:t>
            </a:r>
            <a:r>
              <a:rPr lang="en-US" sz="3200" i="1" dirty="0" err="1" smtClean="0"/>
              <a:t>d</a:t>
            </a:r>
            <a:r>
              <a:rPr lang="en-US" sz="3200" i="1" baseline="30000" dirty="0" err="1" smtClean="0"/>
              <a:t>L</a:t>
            </a:r>
            <a:r>
              <a:rPr lang="en-US" sz="3200" dirty="0"/>
              <a:t> </a:t>
            </a:r>
            <a:r>
              <a:rPr lang="en-US" sz="3200" dirty="0" smtClean="0"/>
              <a:t>                vs.           Poly(</a:t>
            </a:r>
            <a:r>
              <a:rPr lang="en-US" sz="3200" i="1" dirty="0" err="1" smtClean="0"/>
              <a:t>χ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d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L</a:t>
            </a:r>
            <a:r>
              <a:rPr lang="en-US" sz="3200" dirty="0" smtClean="0"/>
              <a:t>)</a:t>
            </a:r>
            <a:endParaRPr lang="en-US" sz="3200" i="1" baseline="30000" dirty="0"/>
          </a:p>
        </p:txBody>
      </p:sp>
    </p:spTree>
    <p:extLst>
      <p:ext uri="{BB962C8B-B14F-4D97-AF65-F5344CB8AC3E}">
        <p14:creationId xmlns:p14="http://schemas.microsoft.com/office/powerpoint/2010/main" val="68863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18300" y="2254250"/>
            <a:ext cx="16160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889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714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48" idx="4"/>
          </p:cNvCxnSpPr>
          <p:nvPr/>
        </p:nvCxnSpPr>
        <p:spPr>
          <a:xfrm flipV="1">
            <a:off x="3889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14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5054118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879493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48" idx="4"/>
          </p:cNvCxnSpPr>
          <p:nvPr/>
        </p:nvCxnSpPr>
        <p:spPr>
          <a:xfrm flipV="1">
            <a:off x="5054118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879493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50" idx="0"/>
          </p:cNvCxnSpPr>
          <p:nvPr/>
        </p:nvCxnSpPr>
        <p:spPr>
          <a:xfrm>
            <a:off x="3870723" y="3311330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696098" y="361295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2" idx="4"/>
          </p:cNvCxnSpPr>
          <p:nvPr/>
        </p:nvCxnSpPr>
        <p:spPr>
          <a:xfrm flipV="1">
            <a:off x="3870723" y="4543230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696098" y="419398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23" y="117838"/>
            <a:ext cx="83584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</a:t>
            </a:r>
            <a:br>
              <a:rPr lang="en-US" dirty="0" smtClean="0"/>
            </a:br>
            <a:r>
              <a:rPr lang="en-US" sz="3600" dirty="0" smtClean="0"/>
              <a:t>critical transverse </a:t>
            </a:r>
            <a:r>
              <a:rPr lang="en-US" sz="3600" dirty="0" err="1" smtClean="0"/>
              <a:t>Ising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pic>
        <p:nvPicPr>
          <p:cNvPr id="4" name="Picture 3" descr="fig6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3" y="1566799"/>
            <a:ext cx="4259195" cy="4851266"/>
          </a:xfrm>
          <a:prstGeom prst="rect">
            <a:avLst/>
          </a:prstGeom>
        </p:spPr>
      </p:pic>
      <p:pic>
        <p:nvPicPr>
          <p:cNvPr id="5" name="Picture 4" descr="fig6b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1566799"/>
            <a:ext cx="4259195" cy="4851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3383" y="1589375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745" y="165116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2984" y="1296860"/>
            <a:ext cx="262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Perfect sampling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93485" y="1296860"/>
            <a:ext cx="35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Markov chain 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9423" y="631966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165146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092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6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" y="3407145"/>
            <a:ext cx="3785703" cy="3028562"/>
          </a:xfrm>
          <a:prstGeom prst="rect">
            <a:avLst/>
          </a:prstGeom>
        </p:spPr>
      </p:pic>
      <p:pic>
        <p:nvPicPr>
          <p:cNvPr id="6" name="Picture 5" descr="fig6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" y="481320"/>
            <a:ext cx="3785703" cy="3028562"/>
          </a:xfrm>
          <a:prstGeom prst="rect">
            <a:avLst/>
          </a:prstGeom>
        </p:spPr>
      </p:pic>
      <p:pic>
        <p:nvPicPr>
          <p:cNvPr id="9" name="Picture 8" descr="fig6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0" y="3407145"/>
            <a:ext cx="3785703" cy="3028562"/>
          </a:xfrm>
          <a:prstGeom prst="rect">
            <a:avLst/>
          </a:prstGeom>
        </p:spPr>
      </p:pic>
      <p:pic>
        <p:nvPicPr>
          <p:cNvPr id="5" name="Picture 4" descr="fig6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0" y="481320"/>
            <a:ext cx="3785703" cy="3028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1383" y="37156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86172" y="38724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95" y="3454186"/>
            <a:ext cx="497853" cy="361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1980" y="3316367"/>
            <a:ext cx="497853" cy="361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7661" y="5221408"/>
            <a:ext cx="85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50 sites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1983" y="4664719"/>
            <a:ext cx="96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250 sites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740000">
            <a:off x="1845709" y="1713993"/>
            <a:ext cx="166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Perfect sampling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740000">
            <a:off x="2240457" y="1094269"/>
            <a:ext cx="195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Markov chain MC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1724" y="61454"/>
            <a:ext cx="5187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Critical transverse </a:t>
            </a:r>
            <a:r>
              <a:rPr lang="en-US" sz="3200" dirty="0" err="1" smtClean="0"/>
              <a:t>Ising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69423" y="631966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165146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285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Multi-scale entanglement renormalization </a:t>
            </a:r>
            <a:r>
              <a:rPr lang="en-US" dirty="0" err="1" smtClean="0"/>
              <a:t>ansatz</a:t>
            </a:r>
            <a:r>
              <a:rPr lang="en-US" dirty="0" smtClean="0"/>
              <a:t> (MERA)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implementation of real-space renormalization group</a:t>
            </a:r>
          </a:p>
          <a:p>
            <a:pPr lvl="1"/>
            <a:r>
              <a:rPr lang="en-US" dirty="0" smtClean="0"/>
              <a:t>remove short-range entanglement</a:t>
            </a:r>
          </a:p>
          <a:p>
            <a:pPr lvl="1"/>
            <a:r>
              <a:rPr lang="en-US" dirty="0" smtClean="0"/>
              <a:t>course-grain the lattice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5500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412875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5125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35125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5525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5525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05025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9077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97815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030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652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53390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561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61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465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465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2605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227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608965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119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119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023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023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180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9612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057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057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961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961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1364" y="3762375"/>
            <a:ext cx="1154511" cy="284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37064" y="3778250"/>
            <a:ext cx="1154511" cy="284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 MERA</a:t>
            </a:r>
            <a:endParaRPr lang="en-US" dirty="0"/>
          </a:p>
        </p:txBody>
      </p:sp>
      <p:pic>
        <p:nvPicPr>
          <p:cNvPr id="4" name="Picture 3" descr="binary_expectation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8" y="1412875"/>
            <a:ext cx="8074652" cy="4703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6419" y="6116278"/>
            <a:ext cx="24349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Cost is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/>
              <a:t>9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492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 MERA</a:t>
            </a:r>
            <a:endParaRPr lang="en-US" dirty="0"/>
          </a:p>
        </p:txBody>
      </p:sp>
      <p:pic>
        <p:nvPicPr>
          <p:cNvPr id="5" name="Picture 4" descr="binary_expectations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266872"/>
            <a:ext cx="6955269" cy="5345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6419" y="6116278"/>
            <a:ext cx="24349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Cost is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/>
              <a:t>5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118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with MERA</a:t>
            </a:r>
            <a:endParaRPr lang="en-US" dirty="0"/>
          </a:p>
        </p:txBody>
      </p:sp>
      <p:pic>
        <p:nvPicPr>
          <p:cNvPr id="4" name="Picture 3" descr="binary_sample_for_ta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0" y="1615029"/>
            <a:ext cx="3359792" cy="4987733"/>
          </a:xfrm>
          <a:prstGeom prst="rect">
            <a:avLst/>
          </a:prstGeom>
        </p:spPr>
      </p:pic>
      <p:pic>
        <p:nvPicPr>
          <p:cNvPr id="5" name="Picture 4" descr="binary_sample_for_talk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69" y="1615029"/>
            <a:ext cx="3082696" cy="498773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90643"/>
              </p:ext>
            </p:extLst>
          </p:nvPr>
        </p:nvGraphicFramePr>
        <p:xfrm>
          <a:off x="4258173" y="3921710"/>
          <a:ext cx="4651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5" imgW="127000" imgH="101600" progId="Equation.3">
                  <p:embed/>
                </p:oleObj>
              </mc:Choice>
              <mc:Fallback>
                <p:oleObj name="Equation" r:id="rId5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8173" y="3921710"/>
                        <a:ext cx="4651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0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with MERA</a:t>
            </a:r>
            <a:endParaRPr lang="en-US" dirty="0"/>
          </a:p>
        </p:txBody>
      </p:sp>
      <p:pic>
        <p:nvPicPr>
          <p:cNvPr id="5" name="Picture 4" descr="binary_weight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1" y="1587500"/>
            <a:ext cx="8635576" cy="3960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1089" y="5703528"/>
            <a:ext cx="57589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Cost </a:t>
            </a:r>
            <a:r>
              <a:rPr lang="en-US" sz="3200" dirty="0" smtClean="0"/>
              <a:t>reduced from </a:t>
            </a:r>
            <a:r>
              <a:rPr lang="en-US" sz="3200" i="1" dirty="0" smtClean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) to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χ</a:t>
            </a:r>
            <a:r>
              <a:rPr lang="en-US" sz="3200" baseline="30000" dirty="0"/>
              <a:t>5</a:t>
            </a:r>
            <a:r>
              <a:rPr lang="en-US" sz="3200" dirty="0"/>
              <a:t>)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69423" y="628830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18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8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7" y="1433316"/>
            <a:ext cx="8435955" cy="506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expectation values</a:t>
            </a:r>
            <a:br>
              <a:rPr lang="en-US" dirty="0" smtClean="0"/>
            </a:br>
            <a:r>
              <a:rPr lang="en-US" sz="3600" dirty="0" smtClean="0"/>
              <a:t>Transverse </a:t>
            </a:r>
            <a:r>
              <a:rPr lang="en-US" sz="3600" dirty="0" err="1" smtClean="0"/>
              <a:t>Ising</a:t>
            </a:r>
            <a:r>
              <a:rPr lang="en-US" sz="3600" dirty="0" smtClean="0"/>
              <a:t> model</a:t>
            </a:r>
            <a:endParaRPr lang="en-US" dirty="0"/>
          </a:p>
        </p:txBody>
      </p:sp>
      <p:pic>
        <p:nvPicPr>
          <p:cNvPr id="6" name="Picture 5" descr="fig8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" y="1433316"/>
            <a:ext cx="8435955" cy="5061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065" y="1424082"/>
            <a:ext cx="602123" cy="447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3449" y="3128088"/>
            <a:ext cx="263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Worst case = &lt;H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&gt; - &lt;H&gt;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7805" y="2054938"/>
            <a:ext cx="194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Monte Carlo MERA</a:t>
            </a:r>
            <a:endParaRPr lang="en-US" sz="1600" baseline="30000" dirty="0"/>
          </a:p>
        </p:txBody>
      </p:sp>
      <p:cxnSp>
        <p:nvCxnSpPr>
          <p:cNvPr id="13" name="Straight Connector 12"/>
          <p:cNvCxnSpPr/>
          <p:nvPr/>
        </p:nvCxnSpPr>
        <p:spPr>
          <a:xfrm rot="18900000" flipV="1">
            <a:off x="6196219" y="2165004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8900000" flipH="1">
            <a:off x="6128010" y="2238540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19574" y="3286125"/>
            <a:ext cx="2819930" cy="1157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makes stuff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Carlo: Random sampling of a sum</a:t>
            </a:r>
          </a:p>
          <a:p>
            <a:pPr lvl="1"/>
            <a:r>
              <a:rPr lang="en-US" dirty="0" smtClean="0"/>
              <a:t>Tensor contraction is just a sum</a:t>
            </a:r>
          </a:p>
          <a:p>
            <a:r>
              <a:rPr lang="en-US" dirty="0" err="1" smtClean="0"/>
              <a:t>Variational</a:t>
            </a:r>
            <a:r>
              <a:rPr lang="en-US" dirty="0" smtClean="0"/>
              <a:t> MC: optimizing parameters</a:t>
            </a:r>
            <a:endParaRPr lang="en-US" dirty="0"/>
          </a:p>
          <a:p>
            <a:r>
              <a:rPr lang="en-US" dirty="0" smtClean="0"/>
              <a:t>Statistical noise!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Reduced by importance sampling over some </a:t>
            </a:r>
            <a:r>
              <a:rPr lang="en-US" i="1" dirty="0" smtClean="0"/>
              <a:t>positive</a:t>
            </a:r>
            <a:r>
              <a:rPr lang="en-US" dirty="0" smtClean="0"/>
              <a:t> probability distribution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58830"/>
              </p:ext>
            </p:extLst>
          </p:nvPr>
        </p:nvGraphicFramePr>
        <p:xfrm>
          <a:off x="4219574" y="3400425"/>
          <a:ext cx="281993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927100" imgH="342900" progId="Equation.3">
                  <p:embed/>
                </p:oleObj>
              </mc:Choice>
              <mc:Fallback>
                <p:oleObj name="Equation" r:id="rId3" imgW="927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9574" y="3400425"/>
                        <a:ext cx="281993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87453"/>
              </p:ext>
            </p:extLst>
          </p:nvPr>
        </p:nvGraphicFramePr>
        <p:xfrm>
          <a:off x="2006599" y="5391149"/>
          <a:ext cx="5144697" cy="124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1892300" imgH="457200" progId="Equation.3">
                  <p:embed/>
                </p:oleObj>
              </mc:Choice>
              <mc:Fallback>
                <p:oleObj name="Equation" r:id="rId5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6599" y="5391149"/>
                        <a:ext cx="5144697" cy="1243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08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/>
          <a:lstStyle/>
          <a:p>
            <a:r>
              <a:rPr lang="en-US" dirty="0" smtClean="0"/>
              <a:t>Optimizing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074"/>
            <a:ext cx="8229600" cy="555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Environment of a tensor can be estimated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Statistical noise </a:t>
            </a:r>
            <a:r>
              <a:rPr lang="en-US" dirty="0" smtClean="0">
                <a:sym typeface="Wingdings"/>
              </a:rPr>
              <a:t> SVD updates unstable</a:t>
            </a:r>
            <a:endParaRPr lang="en-US" dirty="0"/>
          </a:p>
        </p:txBody>
      </p:sp>
      <p:pic>
        <p:nvPicPr>
          <p:cNvPr id="4" name="Picture 3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6" y="2246300"/>
            <a:ext cx="8663941" cy="3428178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4549894" y="2246300"/>
            <a:ext cx="11653" cy="3605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36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ngentialvek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54" y="2805970"/>
            <a:ext cx="3895745" cy="2678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787"/>
            <a:ext cx="8229600" cy="1143000"/>
          </a:xfrm>
        </p:spPr>
        <p:txBody>
          <a:bodyPr/>
          <a:lstStyle/>
          <a:p>
            <a:r>
              <a:rPr lang="en-US" dirty="0" smtClean="0"/>
              <a:t>Optimizing isometric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100"/>
            <a:ext cx="8229600" cy="4878028"/>
          </a:xfrm>
        </p:spPr>
        <p:txBody>
          <a:bodyPr>
            <a:normAutofit/>
          </a:bodyPr>
          <a:lstStyle/>
          <a:p>
            <a:r>
              <a:rPr lang="en-US" dirty="0" smtClean="0"/>
              <a:t>Each tensor must be isometric:</a:t>
            </a:r>
          </a:p>
          <a:p>
            <a:r>
              <a:rPr lang="en-US" dirty="0" smtClean="0"/>
              <a:t>Therefore can’t move in arbitrary direction</a:t>
            </a:r>
          </a:p>
          <a:p>
            <a:pPr lvl="1"/>
            <a:r>
              <a:rPr lang="en-US" dirty="0" smtClean="0"/>
              <a:t>Derivative must be projected to the tangent space of isometric manifold: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we must insure the tensor remains isometric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42231"/>
              </p:ext>
            </p:extLst>
          </p:nvPr>
        </p:nvGraphicFramePr>
        <p:xfrm>
          <a:off x="6170613" y="989763"/>
          <a:ext cx="20875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4" imgW="571500" imgH="203200" progId="Equation.3">
                  <p:embed/>
                </p:oleObj>
              </mc:Choice>
              <mc:Fallback>
                <p:oleObj name="Equation" r:id="rId4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0613" y="989763"/>
                        <a:ext cx="2087562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17533"/>
              </p:ext>
            </p:extLst>
          </p:nvPr>
        </p:nvGraphicFramePr>
        <p:xfrm>
          <a:off x="1264499" y="5644788"/>
          <a:ext cx="6124576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" imgW="1676400" imgH="228600" progId="Equation.3">
                  <p:embed/>
                </p:oleObj>
              </mc:Choice>
              <mc:Fallback>
                <p:oleObj name="Equation" r:id="rId6" imgW="167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4499" y="5644788"/>
                        <a:ext cx="6124576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793159"/>
              </p:ext>
            </p:extLst>
          </p:nvPr>
        </p:nvGraphicFramePr>
        <p:xfrm>
          <a:off x="1178307" y="3239800"/>
          <a:ext cx="34337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8" imgW="939800" imgH="203200" progId="Equation.3">
                  <p:embed/>
                </p:oleObj>
              </mc:Choice>
              <mc:Fallback>
                <p:oleObj name="Equation" r:id="rId8" imgW="939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8307" y="3239800"/>
                        <a:ext cx="343376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80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Results: Finding ground states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i="1" dirty="0" smtClean="0"/>
              <a:t>Transverse </a:t>
            </a:r>
            <a:r>
              <a:rPr lang="en-US" sz="4000" i="1" dirty="0" err="1" smtClean="0"/>
              <a:t>Ising</a:t>
            </a:r>
            <a:r>
              <a:rPr lang="en-US" sz="4000" i="1" dirty="0" smtClean="0"/>
              <a:t> model</a:t>
            </a:r>
            <a:endParaRPr lang="en-US" sz="4000" i="1" dirty="0"/>
          </a:p>
        </p:txBody>
      </p:sp>
      <p:pic>
        <p:nvPicPr>
          <p:cNvPr id="4" name="Picture 3" descr="iterations2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" y="1566475"/>
            <a:ext cx="7920089" cy="4747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5" y="1704602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8874" y="1704571"/>
            <a:ext cx="13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Samples</a:t>
            </a:r>
          </a:p>
          <a:p>
            <a:pPr algn="ctr"/>
            <a:r>
              <a:rPr lang="en-US" sz="2000" dirty="0" smtClean="0"/>
              <a:t>per update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58569" y="2525427"/>
            <a:ext cx="31465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2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4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5278" y="4561162"/>
            <a:ext cx="1384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Exact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ontraction</a:t>
            </a:r>
          </a:p>
          <a:p>
            <a:pPr algn="ctr"/>
            <a:r>
              <a:rPr lang="en-US" sz="2000" dirty="0" smtClean="0"/>
              <a:t>result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28621" y="4795132"/>
            <a:ext cx="659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43158" y="2663390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8341618" y="2661850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95572" y="3655152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03284" y="3655152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303284" y="3562864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95572" y="3562864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95572" y="3126867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27363" y="3200403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395572" y="4095266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55859" y="6315205"/>
            <a:ext cx="561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Ferris &amp; Vidal, PRB </a:t>
            </a:r>
            <a:r>
              <a:rPr lang="en-US" sz="2800" b="1" dirty="0"/>
              <a:t>85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39445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r="-5896"/>
          <a:stretch>
            <a:fillRect/>
          </a:stretch>
        </p:blipFill>
        <p:spPr>
          <a:xfrm>
            <a:off x="-190387" y="1005133"/>
            <a:ext cx="9822549" cy="54020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Accuracy vs. number of samples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Transverse </a:t>
            </a:r>
            <a:r>
              <a:rPr lang="en-US" sz="4000" i="1" dirty="0" err="1" smtClean="0"/>
              <a:t>Ising</a:t>
            </a:r>
            <a:r>
              <a:rPr lang="en-US" sz="4000" i="1" dirty="0" smtClean="0"/>
              <a:t> Model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95064" y="1610008"/>
            <a:ext cx="13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Samples</a:t>
            </a:r>
          </a:p>
          <a:p>
            <a:pPr algn="ctr"/>
            <a:r>
              <a:rPr lang="en-US" sz="2000" dirty="0" smtClean="0"/>
              <a:t>per update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059762" y="2430864"/>
            <a:ext cx="4446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/>
              <a:t>4</a:t>
            </a:r>
            <a:endParaRPr lang="en-US" sz="2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16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64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09348" y="2568827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7907808" y="2567287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61762" y="3560589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474" y="3560589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69474" y="3468301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61762" y="3468301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961762" y="3032304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93553" y="3105840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961762" y="4000703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55859" y="6315205"/>
            <a:ext cx="561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Ferris &amp; Vidal, PRB </a:t>
            </a:r>
            <a:r>
              <a:rPr lang="en-US" sz="2800" b="1" dirty="0"/>
              <a:t>85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84658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Sampling the MERA is working well.</a:t>
            </a:r>
          </a:p>
          <a:p>
            <a:r>
              <a:rPr lang="en-US" smtClean="0"/>
              <a:t>Optimization with noise is challenging.</a:t>
            </a:r>
          </a:p>
          <a:p>
            <a:r>
              <a:rPr lang="en-US" smtClean="0"/>
              <a:t>New optimization techniques would be great</a:t>
            </a:r>
          </a:p>
          <a:p>
            <a:pPr lvl="1"/>
            <a:r>
              <a:rPr lang="en-US" smtClean="0"/>
              <a:t>“Stochastic reconfiguration” is essentially the (imaginary) time-dependent variational principle (Haegeman </a:t>
            </a:r>
            <a:r>
              <a:rPr lang="en-US" i="1" smtClean="0"/>
              <a:t>et al</a:t>
            </a:r>
            <a:r>
              <a:rPr lang="en-US" smtClean="0"/>
              <a:t>.) used by VMC community.</a:t>
            </a:r>
          </a:p>
          <a:p>
            <a:r>
              <a:rPr lang="en-US" smtClean="0"/>
              <a:t>Relative performance of Monte Carlo in 2D systems should be more favorable.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4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624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2D MERA contractions significantly more expensive than 1D</a:t>
            </a:r>
          </a:p>
          <a:p>
            <a:r>
              <a:rPr lang="en-US" dirty="0" smtClean="0"/>
              <a:t>E.g.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16</a:t>
            </a:r>
            <a:r>
              <a:rPr lang="en-US" dirty="0" smtClean="0"/>
              <a:t>) for exact contraction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8</a:t>
            </a:r>
            <a:r>
              <a:rPr lang="en-US" dirty="0" smtClean="0"/>
              <a:t>) per sample</a:t>
            </a:r>
          </a:p>
          <a:p>
            <a:pPr lvl="1"/>
            <a:r>
              <a:rPr lang="en-US" dirty="0" smtClean="0"/>
              <a:t>Glen has new techniques…</a:t>
            </a:r>
          </a:p>
          <a:p>
            <a:r>
              <a:rPr lang="en-US" dirty="0" smtClean="0"/>
              <a:t>Power roughly halves</a:t>
            </a:r>
          </a:p>
          <a:p>
            <a:pPr lvl="1"/>
            <a:r>
              <a:rPr lang="en-US" dirty="0" smtClean="0"/>
              <a:t>Removed half the TN diagram </a:t>
            </a:r>
            <a:endParaRPr lang="en-US" dirty="0"/>
          </a:p>
        </p:txBody>
      </p:sp>
      <p:pic>
        <p:nvPicPr>
          <p:cNvPr id="4" name="Picture 3" descr="two_d_mera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1688438"/>
            <a:ext cx="2801257" cy="484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8944" y="1621042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4225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effectively sample the MERA (and other unitary TN’s)</a:t>
            </a:r>
          </a:p>
          <a:p>
            <a:r>
              <a:rPr lang="en-US" dirty="0" smtClean="0"/>
              <a:t>Optimization is challenging, but possible!</a:t>
            </a:r>
          </a:p>
          <a:p>
            <a:endParaRPr lang="en-US" dirty="0"/>
          </a:p>
          <a:p>
            <a:r>
              <a:rPr lang="en-US" dirty="0" smtClean="0"/>
              <a:t>Monte Carlo should be more effective in 2D where there are more degrees of freedom to sample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6336" y="6315205"/>
            <a:ext cx="507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prstClr val="black"/>
                </a:solidFill>
              </a:rPr>
              <a:t>165146 </a:t>
            </a:r>
            <a:r>
              <a:rPr lang="en-US" sz="2800" dirty="0" smtClean="0">
                <a:solidFill>
                  <a:prstClr val="black"/>
                </a:solidFill>
              </a:rPr>
              <a:t>&amp; 165147 (2012)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88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" y="1587501"/>
            <a:ext cx="8919739" cy="469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60" y="1783976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9791" y="1783976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364" y="3841376"/>
            <a:ext cx="4027886" cy="26991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1650" y="1587500"/>
            <a:ext cx="4832350" cy="527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59911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57944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6" imgW="1308100" imgH="774700" progId="Equation.3">
                  <p:embed/>
                </p:oleObj>
              </mc:Choice>
              <mc:Fallback>
                <p:oleObj name="Equation" r:id="rId6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63018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849541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5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79999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3" imgW="1308100" imgH="774700" progId="Equation.3">
                  <p:embed/>
                </p:oleObj>
              </mc:Choice>
              <mc:Fallback>
                <p:oleObj name="Equation" r:id="rId3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24738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850900" imgH="368300" progId="Equation.3">
                  <p:embed/>
                </p:oleObj>
              </mc:Choice>
              <mc:Fallback>
                <p:oleObj name="Equation" r:id="rId5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133" y="1355500"/>
            <a:ext cx="8790386" cy="2031359"/>
          </a:xfrm>
          <a:prstGeom prst="rect">
            <a:avLst/>
          </a:prstGeom>
          <a:gradFill>
            <a:gsLst>
              <a:gs pos="0">
                <a:srgbClr val="779FE4"/>
              </a:gs>
              <a:gs pos="100000">
                <a:srgbClr val="C8DA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009" y="1471627"/>
            <a:ext cx="8853885" cy="1767475"/>
          </a:xfrm>
          <a:prstGeom prst="rect">
            <a:avLst/>
          </a:prstGeom>
        </p:spPr>
        <p:txBody>
          <a:bodyPr wrap="square" lIns="104461" tIns="52231" rIns="104461" bIns="52231">
            <a:spAutoFit/>
          </a:bodyPr>
          <a:lstStyle/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MPS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Sandvik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and Vidal,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99</a:t>
            </a:r>
            <a:r>
              <a:rPr lang="en-US" sz="2100" dirty="0">
                <a:solidFill>
                  <a:prstClr val="black"/>
                </a:solidFill>
              </a:rPr>
              <a:t>, 220602 (2007).</a:t>
            </a: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CPS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Schuch</a:t>
            </a:r>
            <a:r>
              <a:rPr lang="en-US" sz="2100" dirty="0">
                <a:solidFill>
                  <a:prstClr val="black"/>
                </a:solidFill>
              </a:rPr>
              <a:t>, Wolf,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and </a:t>
            </a:r>
            <a:r>
              <a:rPr lang="en-US" sz="2100" dirty="0" err="1">
                <a:solidFill>
                  <a:prstClr val="black"/>
                </a:solidFill>
              </a:rPr>
              <a:t>Cirac</a:t>
            </a:r>
            <a:r>
              <a:rPr lang="en-US" sz="2100" dirty="0">
                <a:solidFill>
                  <a:prstClr val="black"/>
                </a:solidFill>
              </a:rPr>
              <a:t>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100</a:t>
            </a:r>
            <a:r>
              <a:rPr lang="en-US" sz="2100" dirty="0">
                <a:solidFill>
                  <a:prstClr val="black"/>
                </a:solidFill>
              </a:rPr>
              <a:t>, 040501 (2008)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sv-SE" sz="2100" dirty="0" smtClean="0">
                <a:solidFill>
                  <a:prstClr val="black"/>
                </a:solidFill>
              </a:rPr>
              <a:t>         </a:t>
            </a:r>
            <a:r>
              <a:rPr lang="sv-SE" sz="2100" dirty="0" err="1" smtClean="0">
                <a:solidFill>
                  <a:prstClr val="black"/>
                </a:solidFill>
              </a:rPr>
              <a:t>Neuscamman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err="1" smtClean="0">
                <a:solidFill>
                  <a:prstClr val="black"/>
                </a:solidFill>
              </a:rPr>
              <a:t>Umrigar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smtClean="0">
                <a:solidFill>
                  <a:prstClr val="black"/>
                </a:solidFill>
              </a:rPr>
              <a:t>Garnet Chan, arXiv:1108.0900 (2011), </a:t>
            </a:r>
            <a:r>
              <a:rPr lang="sv-SE" sz="2100" dirty="0" err="1" smtClean="0">
                <a:solidFill>
                  <a:prstClr val="black"/>
                </a:solidFill>
              </a:rPr>
              <a:t>etc</a:t>
            </a:r>
            <a:r>
              <a:rPr lang="en-US" sz="2100" dirty="0" smtClean="0">
                <a:solidFill>
                  <a:prstClr val="black"/>
                </a:solidFill>
              </a:rPr>
              <a:t>…</a:t>
            </a:r>
            <a:endParaRPr lang="sv-SE" sz="2100" dirty="0" smtClean="0">
              <a:solidFill>
                <a:prstClr val="black"/>
              </a:solidFill>
            </a:endParaRP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PEPS</a:t>
            </a:r>
            <a:r>
              <a:rPr lang="en-US" sz="2100" dirty="0" smtClean="0">
                <a:solidFill>
                  <a:prstClr val="black"/>
                </a:solidFill>
              </a:rPr>
              <a:t>: Wang, </a:t>
            </a:r>
            <a:r>
              <a:rPr lang="en-US" sz="2100" dirty="0" err="1" smtClean="0">
                <a:solidFill>
                  <a:prstClr val="black"/>
                </a:solidFill>
              </a:rPr>
              <a:t>Pižorn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Verstraete</a:t>
            </a:r>
            <a:r>
              <a:rPr lang="en-US" sz="2100" dirty="0" smtClean="0">
                <a:solidFill>
                  <a:prstClr val="black"/>
                </a:solidFill>
              </a:rPr>
              <a:t>, Phys. Rev. B </a:t>
            </a:r>
            <a:r>
              <a:rPr lang="en-US" sz="2100" b="1" dirty="0" smtClean="0">
                <a:solidFill>
                  <a:prstClr val="black"/>
                </a:solidFill>
              </a:rPr>
              <a:t>83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smtClean="0"/>
              <a:t>134421 (2011). (no </a:t>
            </a:r>
            <a:r>
              <a:rPr lang="en-US" sz="2100" dirty="0" err="1" smtClean="0"/>
              <a:t>variational</a:t>
            </a:r>
            <a:r>
              <a:rPr lang="en-US" sz="2100" dirty="0" smtClean="0"/>
              <a:t>)</a:t>
            </a:r>
          </a:p>
          <a:p>
            <a:pPr lvl="0"/>
            <a:r>
              <a:rPr lang="en-US" sz="2100" dirty="0" smtClean="0">
                <a:solidFill>
                  <a:prstClr val="black"/>
                </a:solidFill>
              </a:rPr>
              <a:t>…</a:t>
            </a:r>
            <a:endParaRPr lang="en-US" sz="21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3353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31464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8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63804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3" imgW="1308100" imgH="774700" progId="Equation.3">
                  <p:embed/>
                </p:oleObj>
              </mc:Choice>
              <mc:Fallback>
                <p:oleObj name="Equation" r:id="rId3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79385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6" imgW="850900" imgH="368300" progId="Equation.3">
                  <p:embed/>
                </p:oleObj>
              </mc:Choice>
              <mc:Fallback>
                <p:oleObj name="Equation" r:id="rId6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133" y="1355500"/>
            <a:ext cx="8790386" cy="2674235"/>
          </a:xfrm>
          <a:prstGeom prst="rect">
            <a:avLst/>
          </a:prstGeom>
          <a:gradFill>
            <a:gsLst>
              <a:gs pos="0">
                <a:srgbClr val="779FE4"/>
              </a:gs>
              <a:gs pos="100000">
                <a:srgbClr val="C8DA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009" y="1471627"/>
            <a:ext cx="8853885" cy="2690805"/>
          </a:xfrm>
          <a:prstGeom prst="rect">
            <a:avLst/>
          </a:prstGeom>
        </p:spPr>
        <p:txBody>
          <a:bodyPr wrap="square" lIns="104461" tIns="52231" rIns="104461" bIns="52231">
            <a:spAutoFit/>
          </a:bodyPr>
          <a:lstStyle/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MPS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Sandvik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and Vidal,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99</a:t>
            </a:r>
            <a:r>
              <a:rPr lang="en-US" sz="2100" dirty="0">
                <a:solidFill>
                  <a:prstClr val="black"/>
                </a:solidFill>
              </a:rPr>
              <a:t>, 220602 (2007).</a:t>
            </a: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CPS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Schuch</a:t>
            </a:r>
            <a:r>
              <a:rPr lang="en-US" sz="2100" dirty="0">
                <a:solidFill>
                  <a:prstClr val="black"/>
                </a:solidFill>
              </a:rPr>
              <a:t>, Wolf,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and </a:t>
            </a:r>
            <a:r>
              <a:rPr lang="en-US" sz="2100" dirty="0" err="1">
                <a:solidFill>
                  <a:prstClr val="black"/>
                </a:solidFill>
              </a:rPr>
              <a:t>Cirac</a:t>
            </a:r>
            <a:r>
              <a:rPr lang="en-US" sz="2100" dirty="0">
                <a:solidFill>
                  <a:prstClr val="black"/>
                </a:solidFill>
              </a:rPr>
              <a:t>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100</a:t>
            </a:r>
            <a:r>
              <a:rPr lang="en-US" sz="2100" dirty="0">
                <a:solidFill>
                  <a:prstClr val="black"/>
                </a:solidFill>
              </a:rPr>
              <a:t>, 040501 (2008).</a:t>
            </a:r>
          </a:p>
          <a:p>
            <a:pPr lvl="0"/>
            <a:r>
              <a:rPr lang="sv-SE" sz="2100" dirty="0">
                <a:solidFill>
                  <a:prstClr val="black"/>
                </a:solidFill>
              </a:rPr>
              <a:t> </a:t>
            </a:r>
            <a:r>
              <a:rPr lang="sv-SE" sz="2100" dirty="0" smtClean="0">
                <a:solidFill>
                  <a:prstClr val="black"/>
                </a:solidFill>
              </a:rPr>
              <a:t>        </a:t>
            </a:r>
            <a:r>
              <a:rPr lang="sv-SE" sz="2100" dirty="0" err="1" smtClean="0">
                <a:solidFill>
                  <a:prstClr val="black"/>
                </a:solidFill>
              </a:rPr>
              <a:t>Neuscamman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err="1">
                <a:solidFill>
                  <a:prstClr val="black"/>
                </a:solidFill>
              </a:rPr>
              <a:t>Umrigar</a:t>
            </a:r>
            <a:r>
              <a:rPr lang="sv-SE" sz="2100" dirty="0">
                <a:solidFill>
                  <a:prstClr val="black"/>
                </a:solidFill>
              </a:rPr>
              <a:t>, Garnet Chan, arXiv:1108.0900 (2011), </a:t>
            </a:r>
            <a:r>
              <a:rPr lang="sv-SE" sz="2100" dirty="0" err="1">
                <a:solidFill>
                  <a:prstClr val="black"/>
                </a:solidFill>
              </a:rPr>
              <a:t>etc</a:t>
            </a:r>
            <a:r>
              <a:rPr lang="en-US" sz="2100" dirty="0">
                <a:solidFill>
                  <a:prstClr val="black"/>
                </a:solidFill>
              </a:rPr>
              <a:t>…</a:t>
            </a:r>
            <a:endParaRPr lang="en-US" sz="2100" b="1" dirty="0" smtClean="0">
              <a:solidFill>
                <a:prstClr val="black"/>
              </a:solidFill>
            </a:endParaRP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PEPS</a:t>
            </a:r>
            <a:r>
              <a:rPr lang="en-US" sz="2100" dirty="0" smtClean="0">
                <a:solidFill>
                  <a:prstClr val="black"/>
                </a:solidFill>
              </a:rPr>
              <a:t>: Wang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 err="1">
                <a:solidFill>
                  <a:prstClr val="black"/>
                </a:solidFill>
              </a:rPr>
              <a:t>Pižorn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Phys. Rev. B </a:t>
            </a:r>
            <a:r>
              <a:rPr lang="en-US" sz="2100" b="1" dirty="0">
                <a:solidFill>
                  <a:prstClr val="black"/>
                </a:solidFill>
              </a:rPr>
              <a:t>83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/>
              <a:t>134421 (2011)</a:t>
            </a:r>
            <a:r>
              <a:rPr lang="en-US" sz="2100" dirty="0" smtClean="0"/>
              <a:t>. (no </a:t>
            </a:r>
            <a:r>
              <a:rPr lang="en-US" sz="2100" dirty="0" err="1" smtClean="0"/>
              <a:t>variational</a:t>
            </a:r>
            <a:r>
              <a:rPr lang="en-US" sz="2100" dirty="0" smtClean="0"/>
              <a:t>)</a:t>
            </a:r>
          </a:p>
          <a:p>
            <a:pPr lvl="0"/>
            <a:r>
              <a:rPr lang="en-US" sz="2100" dirty="0" smtClean="0">
                <a:solidFill>
                  <a:prstClr val="black"/>
                </a:solidFill>
              </a:rPr>
              <a:t>…</a:t>
            </a:r>
          </a:p>
          <a:p>
            <a:r>
              <a:rPr lang="en-US" sz="2100" b="1" dirty="0">
                <a:solidFill>
                  <a:prstClr val="black"/>
                </a:solidFill>
              </a:rPr>
              <a:t>Unitary TN</a:t>
            </a:r>
            <a:r>
              <a:rPr lang="en-US" sz="2100" dirty="0">
                <a:solidFill>
                  <a:prstClr val="black"/>
                </a:solidFill>
              </a:rPr>
              <a:t>: Ferris and Vidal, Phys. Rev. B </a:t>
            </a:r>
            <a:r>
              <a:rPr lang="en-US" sz="2100" b="1" dirty="0">
                <a:solidFill>
                  <a:prstClr val="black"/>
                </a:solidFill>
              </a:rPr>
              <a:t>85</a:t>
            </a:r>
            <a:r>
              <a:rPr lang="en-US" sz="2100" dirty="0">
                <a:solidFill>
                  <a:prstClr val="black"/>
                </a:solidFill>
              </a:rPr>
              <a:t>, 165146 (2012).</a:t>
            </a:r>
          </a:p>
          <a:p>
            <a:pPr lvl="0"/>
            <a:r>
              <a:rPr lang="en-US" sz="2100" b="1" dirty="0">
                <a:solidFill>
                  <a:prstClr val="black"/>
                </a:solidFill>
              </a:rPr>
              <a:t>1D MERA</a:t>
            </a:r>
            <a:r>
              <a:rPr lang="en-US" sz="2100" dirty="0">
                <a:solidFill>
                  <a:prstClr val="black"/>
                </a:solidFill>
              </a:rPr>
              <a:t>: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Ferris and Vidal, Phys. Rev. B, </a:t>
            </a:r>
            <a:r>
              <a:rPr lang="en-US" sz="2100" b="1" dirty="0">
                <a:solidFill>
                  <a:prstClr val="black"/>
                </a:solidFill>
              </a:rPr>
              <a:t>85</a:t>
            </a:r>
            <a:r>
              <a:rPr lang="en-US" sz="2100" dirty="0">
                <a:solidFill>
                  <a:prstClr val="black"/>
                </a:solidFill>
              </a:rPr>
              <a:t>, 165147 (2012).</a:t>
            </a:r>
            <a:endParaRPr lang="en-US" sz="2100" b="1" dirty="0">
              <a:solidFill>
                <a:prstClr val="black"/>
              </a:solidFill>
            </a:endParaRPr>
          </a:p>
          <a:p>
            <a:pPr lvl="0"/>
            <a:endParaRPr lang="en-US" sz="21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3353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31464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1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vs. Markov chain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Perfect sampling: Generating </a:t>
            </a:r>
            <a:r>
              <a:rPr lang="en-US" i="1" dirty="0" smtClean="0"/>
              <a:t>s</a:t>
            </a:r>
            <a:r>
              <a:rPr lang="en-US" dirty="0" smtClean="0"/>
              <a:t>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Often h</a:t>
            </a:r>
            <a:r>
              <a:rPr lang="en-US" dirty="0" smtClean="0"/>
              <a:t>arder than </a:t>
            </a:r>
            <a:r>
              <a:rPr lang="en-US" dirty="0" smtClean="0"/>
              <a:t>calculating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from </a:t>
            </a:r>
            <a:r>
              <a:rPr lang="en-US" i="1" dirty="0" smtClean="0"/>
              <a:t>s</a:t>
            </a:r>
            <a:r>
              <a:rPr lang="en-US" dirty="0" smtClean="0"/>
              <a:t>!</a:t>
            </a:r>
          </a:p>
          <a:p>
            <a:r>
              <a:rPr lang="en-US" dirty="0" smtClean="0"/>
              <a:t>Use Markov </a:t>
            </a:r>
            <a:r>
              <a:rPr lang="en-US" dirty="0" smtClean="0"/>
              <a:t>chain </a:t>
            </a:r>
            <a:r>
              <a:rPr lang="en-US" dirty="0" smtClean="0"/>
              <a:t>update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 smtClean="0"/>
              <a:t>. </a:t>
            </a:r>
            <a:r>
              <a:rPr lang="en-US" dirty="0" smtClean="0"/>
              <a:t>Metropolis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Get random </a:t>
            </a:r>
            <a:r>
              <a:rPr lang="en-US" i="1" dirty="0" smtClean="0"/>
              <a:t>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Accept </a:t>
            </a:r>
            <a:r>
              <a:rPr lang="en-US" i="1" dirty="0" smtClean="0"/>
              <a:t>s</a:t>
            </a:r>
            <a:r>
              <a:rPr lang="en-US" dirty="0" smtClean="0"/>
              <a:t>’ with probability min[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’)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), 1]</a:t>
            </a:r>
            <a:endParaRPr lang="en-US" dirty="0"/>
          </a:p>
          <a:p>
            <a:r>
              <a:rPr lang="en-US" dirty="0" smtClean="0"/>
              <a:t>Autocorrelation: subsequent samples are “close”</a:t>
            </a:r>
          </a:p>
        </p:txBody>
      </p:sp>
    </p:spTree>
    <p:extLst>
      <p:ext uri="{BB962C8B-B14F-4D97-AF65-F5344CB8AC3E}">
        <p14:creationId xmlns:p14="http://schemas.microsoft.com/office/powerpoint/2010/main" val="140132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 </a:t>
            </a:r>
            <a:r>
              <a:rPr lang="en-US" dirty="0"/>
              <a:t>s</a:t>
            </a:r>
            <a:r>
              <a:rPr lang="en-US" dirty="0" smtClean="0"/>
              <a:t>ampling of an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Choose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smtClean="0"/>
              <a:t>s</a:t>
            </a:r>
            <a:r>
              <a:rPr lang="en-US" dirty="0" smtClean="0"/>
              <a:t>) = |&lt;</a:t>
            </a:r>
            <a:r>
              <a:rPr lang="en-US" b="1" dirty="0" err="1" smtClean="0"/>
              <a:t>s</a:t>
            </a:r>
            <a:r>
              <a:rPr lang="en-US" dirty="0" err="1" smtClean="0"/>
              <a:t>|</a:t>
            </a:r>
            <a:r>
              <a:rPr lang="en-US" i="1" dirty="0" err="1" smtClean="0"/>
              <a:t>Ψ</a:t>
            </a:r>
            <a:r>
              <a:rPr lang="en-US" dirty="0" smtClean="0"/>
              <a:t>&gt;|</a:t>
            </a:r>
            <a:r>
              <a:rPr lang="en-US" baseline="30000" dirty="0" smtClean="0"/>
              <a:t>2</a:t>
            </a:r>
            <a:r>
              <a:rPr lang="en-US" dirty="0" smtClean="0"/>
              <a:t> where |</a:t>
            </a:r>
            <a:r>
              <a:rPr lang="en-US" b="1" dirty="0" smtClean="0"/>
              <a:t>s</a:t>
            </a:r>
            <a:r>
              <a:rPr lang="en-US" dirty="0" smtClean="0"/>
              <a:t>&gt; = 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&gt;|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Cost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>
            <a:off x="15716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2730500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4"/>
          </p:cNvCxnSpPr>
          <p:nvPr/>
        </p:nvCxnSpPr>
        <p:spPr>
          <a:xfrm>
            <a:off x="38830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4"/>
          </p:cNvCxnSpPr>
          <p:nvPr/>
        </p:nvCxnSpPr>
        <p:spPr>
          <a:xfrm>
            <a:off x="50514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4"/>
          </p:cNvCxnSpPr>
          <p:nvPr/>
        </p:nvCxnSpPr>
        <p:spPr>
          <a:xfrm>
            <a:off x="6210300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733107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970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55875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084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68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35675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628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08400" y="3873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111250" y="2746375"/>
            <a:ext cx="0" cy="1476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2746375"/>
            <a:ext cx="0" cy="1476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26375" y="265112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267755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2378781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2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3468030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3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4699706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4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5858581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5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979356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6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752220" y="4330958"/>
            <a:ext cx="26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457200" y="5055056"/>
            <a:ext cx="71418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dirty="0" smtClean="0"/>
              <a:t>Accept with probability min</a:t>
            </a:r>
            <a:r>
              <a:rPr lang="en-US" sz="3200" dirty="0"/>
              <a:t>[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b="1" dirty="0"/>
              <a:t>s</a:t>
            </a:r>
            <a:r>
              <a:rPr lang="en-US" sz="3200" dirty="0"/>
              <a:t>’) /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b="1" dirty="0"/>
              <a:t>s</a:t>
            </a:r>
            <a:r>
              <a:rPr lang="en-US" sz="3200" dirty="0"/>
              <a:t>), 1]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33169" y="6429375"/>
            <a:ext cx="434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Sandvik</a:t>
            </a:r>
            <a:r>
              <a:rPr lang="en-US" dirty="0" smtClean="0"/>
              <a:t> &amp; G. Vidal, PRL </a:t>
            </a:r>
            <a:r>
              <a:rPr lang="en-US" b="1" dirty="0" smtClean="0"/>
              <a:t>99</a:t>
            </a:r>
            <a:r>
              <a:rPr lang="en-US" dirty="0" smtClean="0"/>
              <a:t>, 220602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2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13029</TotalTime>
  <Words>1393</Words>
  <Application>Microsoft Macintosh PowerPoint</Application>
  <PresentationFormat>On-screen Show (4:3)</PresentationFormat>
  <Paragraphs>254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Combining Tensor Networks with Monte Carlo:  Applications to the MERA</vt:lpstr>
      <vt:lpstr>Motivation: Make tensor networks faster</vt:lpstr>
      <vt:lpstr>Monte Carlo makes stuff faster</vt:lpstr>
      <vt:lpstr>Monte Carlo with Tensor networks</vt:lpstr>
      <vt:lpstr>Monte Carlo with Tensor networks</vt:lpstr>
      <vt:lpstr>Monte Carlo with Tensor networks</vt:lpstr>
      <vt:lpstr>Monte Carlo with Tensor networks</vt:lpstr>
      <vt:lpstr>Perfect vs. Markov chain sampling</vt:lpstr>
      <vt:lpstr>Markov chain sampling of an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Comparison:  critical transverse Ising model</vt:lpstr>
      <vt:lpstr>PowerPoint Presentation</vt:lpstr>
      <vt:lpstr>Multi-scale entanglement renormalization ansatz (MERA)</vt:lpstr>
      <vt:lpstr>Sampling the MERA</vt:lpstr>
      <vt:lpstr>Sampling the MERA</vt:lpstr>
      <vt:lpstr>Perfect sampling with MERA</vt:lpstr>
      <vt:lpstr>Perfect Sampling with MERA</vt:lpstr>
      <vt:lpstr>Extracting expectation values Transverse Ising model</vt:lpstr>
      <vt:lpstr>Optimizing tensors</vt:lpstr>
      <vt:lpstr>Optimizing isometric tensors</vt:lpstr>
      <vt:lpstr>Results: Finding ground states Transverse Ising model</vt:lpstr>
      <vt:lpstr>Accuracy vs. number of samples Transverse Ising Model</vt:lpstr>
      <vt:lpstr>Discussion of performance</vt:lpstr>
      <vt:lpstr>Two-dimensional MERA</vt:lpstr>
      <vt:lpstr>Conclusions &amp; Outlook</vt:lpstr>
    </vt:vector>
  </TitlesOfParts>
  <Company>Universite de Sherbrooke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Tensor Networks with Monte Carlo:  Applications to the MERA</dc:title>
  <dc:creator>Andrew Ferris</dc:creator>
  <cp:lastModifiedBy>Andy Ferris</cp:lastModifiedBy>
  <cp:revision>164</cp:revision>
  <dcterms:created xsi:type="dcterms:W3CDTF">2012-02-21T16:21:23Z</dcterms:created>
  <dcterms:modified xsi:type="dcterms:W3CDTF">2012-05-18T08:30:00Z</dcterms:modified>
</cp:coreProperties>
</file>