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24" r:id="rId2"/>
    <p:sldMasterId id="2147483773" r:id="rId3"/>
    <p:sldMasterId id="2147483785" r:id="rId4"/>
    <p:sldMasterId id="2147483797" r:id="rId5"/>
    <p:sldMasterId id="2147483849" r:id="rId6"/>
    <p:sldMasterId id="2147483861" r:id="rId7"/>
    <p:sldMasterId id="2147483873" r:id="rId8"/>
  </p:sldMasterIdLst>
  <p:notesMasterIdLst>
    <p:notesMasterId r:id="rId39"/>
  </p:notesMasterIdLst>
  <p:sldIdLst>
    <p:sldId id="437" r:id="rId9"/>
    <p:sldId id="592" r:id="rId10"/>
    <p:sldId id="618" r:id="rId11"/>
    <p:sldId id="554" r:id="rId12"/>
    <p:sldId id="621" r:id="rId13"/>
    <p:sldId id="622" r:id="rId14"/>
    <p:sldId id="623" r:id="rId15"/>
    <p:sldId id="631" r:id="rId16"/>
    <p:sldId id="624" r:id="rId17"/>
    <p:sldId id="555" r:id="rId18"/>
    <p:sldId id="556" r:id="rId19"/>
    <p:sldId id="558" r:id="rId20"/>
    <p:sldId id="625" r:id="rId21"/>
    <p:sldId id="626" r:id="rId22"/>
    <p:sldId id="559" r:id="rId23"/>
    <p:sldId id="560" r:id="rId24"/>
    <p:sldId id="561" r:id="rId25"/>
    <p:sldId id="591" r:id="rId26"/>
    <p:sldId id="601" r:id="rId27"/>
    <p:sldId id="590" r:id="rId28"/>
    <p:sldId id="562" r:id="rId29"/>
    <p:sldId id="632" r:id="rId30"/>
    <p:sldId id="628" r:id="rId31"/>
    <p:sldId id="629" r:id="rId32"/>
    <p:sldId id="630" r:id="rId33"/>
    <p:sldId id="567" r:id="rId34"/>
    <p:sldId id="627" r:id="rId35"/>
    <p:sldId id="604" r:id="rId36"/>
    <p:sldId id="568" r:id="rId37"/>
    <p:sldId id="569" r:id="rId38"/>
  </p:sldIdLst>
  <p:sldSz cx="9144000" cy="6858000" type="overhead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9B"/>
    <a:srgbClr val="FFFF66"/>
    <a:srgbClr val="FF9933"/>
    <a:srgbClr val="FFFFA3"/>
    <a:srgbClr val="9D9D9D"/>
    <a:srgbClr val="F5A9A9"/>
    <a:srgbClr val="50F250"/>
    <a:srgbClr val="35AD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9485" autoAdjust="0"/>
  </p:normalViewPr>
  <p:slideViewPr>
    <p:cSldViewPr snapToGrid="0"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My%20Dropbox\RE6gap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My%20Dropbox\RE6gap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600" dirty="0"/>
              <a:t>La</a:t>
            </a:r>
          </a:p>
        </c:rich>
      </c:tx>
    </c:title>
    <c:plotArea>
      <c:layout>
        <c:manualLayout>
          <c:layoutTarget val="inner"/>
          <c:xMode val="edge"/>
          <c:yMode val="edge"/>
          <c:x val="0.26838279830406253"/>
          <c:y val="0.12292236496753722"/>
          <c:w val="0.64498738138501921"/>
          <c:h val="0.70849904355175963"/>
        </c:manualLayout>
      </c:layout>
      <c:scatterChart>
        <c:scatterStyle val="lineMarker"/>
        <c:ser>
          <c:idx val="0"/>
          <c:order val="0"/>
          <c:tx>
            <c:strRef>
              <c:f>גיליון1!$J$4</c:f>
              <c:strCache>
                <c:ptCount val="1"/>
                <c:pt idx="0">
                  <c:v>CC2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8"/>
          </c:marker>
          <c:xVal>
            <c:numRef>
              <c:f>גיליון1!$N$6:$N$10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גיליון1!$J$6:$J$10</c:f>
              <c:numCache>
                <c:formatCode>0.00</c:formatCode>
                <c:ptCount val="5"/>
                <c:pt idx="0">
                  <c:v>4.8899999999999997</c:v>
                </c:pt>
                <c:pt idx="1">
                  <c:v>3.7</c:v>
                </c:pt>
                <c:pt idx="2">
                  <c:v>2.9</c:v>
                </c:pt>
                <c:pt idx="3">
                  <c:v>2.3499999999999988</c:v>
                </c:pt>
                <c:pt idx="4">
                  <c:v>1.9500000000000026</c:v>
                </c:pt>
              </c:numCache>
            </c:numRef>
          </c:yVal>
        </c:ser>
        <c:ser>
          <c:idx val="1"/>
          <c:order val="1"/>
          <c:tx>
            <c:strRef>
              <c:f>גיליון1!$M$4</c:f>
              <c:strCache>
                <c:ptCount val="1"/>
                <c:pt idx="0">
                  <c:v>B3LYP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</c:marker>
          <c:xVal>
            <c:numRef>
              <c:f>גיליון1!$N$6:$N$10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גיליון1!$M$6:$M$10</c:f>
              <c:numCache>
                <c:formatCode>0.00</c:formatCode>
                <c:ptCount val="5"/>
                <c:pt idx="0">
                  <c:v>4.3897000000000004</c:v>
                </c:pt>
                <c:pt idx="1">
                  <c:v>3.2178</c:v>
                </c:pt>
                <c:pt idx="2">
                  <c:v>2.4384999999999977</c:v>
                </c:pt>
                <c:pt idx="3">
                  <c:v>1.891</c:v>
                </c:pt>
                <c:pt idx="4">
                  <c:v>1.4890999999999914</c:v>
                </c:pt>
              </c:numCache>
            </c:numRef>
          </c:yVal>
        </c:ser>
        <c:ser>
          <c:idx val="2"/>
          <c:order val="2"/>
          <c:tx>
            <c:strRef>
              <c:f>גיליון1!$I$4</c:f>
              <c:strCache>
                <c:ptCount val="1"/>
                <c:pt idx="0">
                  <c:v>BNL (Tuned)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3">
                  <a:lumMod val="50000"/>
                </a:schemeClr>
              </a:solidFill>
            </c:spPr>
          </c:marker>
          <c:xVal>
            <c:numRef>
              <c:f>גיליון1!$N$6:$N$10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גיליון1!$I$6:$I$10</c:f>
              <c:numCache>
                <c:formatCode>0.00</c:formatCode>
                <c:ptCount val="5"/>
                <c:pt idx="0">
                  <c:v>4.7613000000000003</c:v>
                </c:pt>
                <c:pt idx="1">
                  <c:v>3.5562999999999967</c:v>
                </c:pt>
                <c:pt idx="2">
                  <c:v>2.7366999999999977</c:v>
                </c:pt>
                <c:pt idx="3">
                  <c:v>2.1777000000000002</c:v>
                </c:pt>
                <c:pt idx="4">
                  <c:v>1.7882000000000049</c:v>
                </c:pt>
              </c:numCache>
            </c:numRef>
          </c:yVal>
        </c:ser>
        <c:ser>
          <c:idx val="3"/>
          <c:order val="3"/>
          <c:tx>
            <c:strRef>
              <c:f>גיליון1!$G$4</c:f>
              <c:strCache>
                <c:ptCount val="1"/>
                <c:pt idx="0">
                  <c:v>BP86*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</c:marker>
          <c:xVal>
            <c:numRef>
              <c:f>גיליון1!$N$6:$N$10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גיליון1!$G$6:$G$10</c:f>
              <c:numCache>
                <c:formatCode>General</c:formatCode>
                <c:ptCount val="5"/>
                <c:pt idx="0">
                  <c:v>4.1099999999999985</c:v>
                </c:pt>
                <c:pt idx="1">
                  <c:v>2.9499999999999997</c:v>
                </c:pt>
                <c:pt idx="2">
                  <c:v>2.17</c:v>
                </c:pt>
                <c:pt idx="3">
                  <c:v>1.6300000000000001</c:v>
                </c:pt>
                <c:pt idx="4">
                  <c:v>1.23</c:v>
                </c:pt>
              </c:numCache>
            </c:numRef>
          </c:yVal>
        </c:ser>
        <c:axId val="100108160"/>
        <c:axId val="95319936"/>
      </c:scatterChart>
      <c:valAx>
        <c:axId val="100108160"/>
        <c:scaling>
          <c:orientation val="minMax"/>
          <c:max val="6"/>
          <c:min val="2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N – number of benzene rings</a:t>
                </a:r>
                <a:endParaRPr lang="en-US" sz="2000" dirty="0"/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5319936"/>
        <c:crosses val="autoZero"/>
        <c:crossBetween val="midCat"/>
        <c:majorUnit val="1"/>
      </c:valAx>
      <c:valAx>
        <c:axId val="95319936"/>
        <c:scaling>
          <c:orientation val="minMax"/>
          <c:min val="1.1000000000000001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excitation energy  [</a:t>
                </a:r>
                <a:r>
                  <a:rPr lang="en-US" sz="2000" dirty="0" err="1" smtClean="0"/>
                  <a:t>eV</a:t>
                </a:r>
                <a:r>
                  <a:rPr lang="en-US" sz="2000" dirty="0" smtClean="0"/>
                  <a:t>]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4.7247087535110824E-2"/>
              <c:y val="0.20504604297344284"/>
            </c:manualLayout>
          </c:layout>
        </c:title>
        <c:numFmt formatCode="0.00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010816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124556798821195"/>
          <c:y val="1.4891676676008741E-3"/>
          <c:w val="0.38808853220270906"/>
          <c:h val="0.3031015614573618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600"/>
            </a:pPr>
            <a:r>
              <a:rPr lang="en-US" sz="2600" dirty="0" smtClean="0"/>
              <a:t>Lb</a:t>
            </a:r>
            <a:endParaRPr lang="en-US" sz="2600" dirty="0"/>
          </a:p>
        </c:rich>
      </c:tx>
      <c:layout>
        <c:manualLayout>
          <c:xMode val="edge"/>
          <c:yMode val="edge"/>
          <c:x val="0.3536465525177207"/>
          <c:y val="1.6949152542372881E-2"/>
        </c:manualLayout>
      </c:layout>
    </c:title>
    <c:plotArea>
      <c:layout>
        <c:manualLayout>
          <c:layoutTarget val="inner"/>
          <c:xMode val="edge"/>
          <c:yMode val="edge"/>
          <c:x val="0.21287949921752741"/>
          <c:y val="0.12054673250589452"/>
          <c:w val="0.74632686539182613"/>
          <c:h val="0.70897370879487565"/>
        </c:manualLayout>
      </c:layout>
      <c:scatterChart>
        <c:scatterStyle val="lineMarker"/>
        <c:ser>
          <c:idx val="0"/>
          <c:order val="0"/>
          <c:tx>
            <c:strRef>
              <c:f>גיליון1!$J$4</c:f>
              <c:strCache>
                <c:ptCount val="1"/>
                <c:pt idx="0">
                  <c:v>CC2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8"/>
            <c:spPr>
              <a:solidFill>
                <a:schemeClr val="tx2"/>
              </a:solidFill>
            </c:spPr>
          </c:marker>
          <c:xVal>
            <c:numRef>
              <c:f>גיליון1!$N$6:$N$10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גיליון1!$J$13:$J$17</c:f>
              <c:numCache>
                <c:formatCode>0.00</c:formatCode>
                <c:ptCount val="5"/>
                <c:pt idx="0">
                  <c:v>4.4700000000000024</c:v>
                </c:pt>
                <c:pt idx="1">
                  <c:v>3.9</c:v>
                </c:pt>
                <c:pt idx="2">
                  <c:v>3.52</c:v>
                </c:pt>
                <c:pt idx="3">
                  <c:v>3.27</c:v>
                </c:pt>
                <c:pt idx="4">
                  <c:v>3.09</c:v>
                </c:pt>
              </c:numCache>
            </c:numRef>
          </c:yVal>
        </c:ser>
        <c:ser>
          <c:idx val="1"/>
          <c:order val="1"/>
          <c:tx>
            <c:strRef>
              <c:f>גיליון1!$M$4</c:f>
              <c:strCache>
                <c:ptCount val="1"/>
                <c:pt idx="0">
                  <c:v>B3LYP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</c:marker>
          <c:xVal>
            <c:numRef>
              <c:f>גיליון1!$N$6:$N$10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גיליון1!$M$13:$M$17</c:f>
              <c:numCache>
                <c:formatCode>0.00</c:formatCode>
                <c:ptCount val="5"/>
                <c:pt idx="0">
                  <c:v>4.4800000000000004</c:v>
                </c:pt>
                <c:pt idx="1">
                  <c:v>3.8699999999999997</c:v>
                </c:pt>
                <c:pt idx="2">
                  <c:v>3.4764999999999842</c:v>
                </c:pt>
                <c:pt idx="3">
                  <c:v>3.2090999999999998</c:v>
                </c:pt>
                <c:pt idx="4">
                  <c:v>3.0204</c:v>
                </c:pt>
              </c:numCache>
            </c:numRef>
          </c:yVal>
        </c:ser>
        <c:ser>
          <c:idx val="2"/>
          <c:order val="2"/>
          <c:tx>
            <c:strRef>
              <c:f>גיליון1!$I$4</c:f>
              <c:strCache>
                <c:ptCount val="1"/>
                <c:pt idx="0">
                  <c:v>BNL (Tuned)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3">
                  <a:lumMod val="50000"/>
                </a:schemeClr>
              </a:solidFill>
            </c:spPr>
          </c:marker>
          <c:xVal>
            <c:numRef>
              <c:f>גיליון1!$N$6:$N$10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גיליון1!$I$13:$I$17</c:f>
              <c:numCache>
                <c:formatCode>0.00</c:formatCode>
                <c:ptCount val="5"/>
                <c:pt idx="0">
                  <c:v>4.5831</c:v>
                </c:pt>
                <c:pt idx="1">
                  <c:v>3.9851000000000001</c:v>
                </c:pt>
                <c:pt idx="2">
                  <c:v>3.5975999999999999</c:v>
                </c:pt>
                <c:pt idx="3">
                  <c:v>3.3431999999999999</c:v>
                </c:pt>
                <c:pt idx="4">
                  <c:v>3.1705999999999999</c:v>
                </c:pt>
              </c:numCache>
            </c:numRef>
          </c:yVal>
        </c:ser>
        <c:ser>
          <c:idx val="3"/>
          <c:order val="3"/>
          <c:tx>
            <c:strRef>
              <c:f>גיליון1!$G$4</c:f>
              <c:strCache>
                <c:ptCount val="1"/>
                <c:pt idx="0">
                  <c:v>BP86*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</c:marker>
          <c:xVal>
            <c:numRef>
              <c:f>גיליון1!$N$6:$N$10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גיליון1!$G$13:$G$17</c:f>
              <c:numCache>
                <c:formatCode>General</c:formatCode>
                <c:ptCount val="5"/>
                <c:pt idx="0">
                  <c:v>4.26</c:v>
                </c:pt>
                <c:pt idx="1">
                  <c:v>3.64</c:v>
                </c:pt>
                <c:pt idx="2">
                  <c:v>3.24</c:v>
                </c:pt>
                <c:pt idx="3">
                  <c:v>2.96</c:v>
                </c:pt>
                <c:pt idx="4">
                  <c:v>2.7600000000000002</c:v>
                </c:pt>
              </c:numCache>
            </c:numRef>
          </c:yVal>
        </c:ser>
        <c:axId val="95375744"/>
        <c:axId val="95377664"/>
      </c:scatterChart>
      <c:valAx>
        <c:axId val="95375744"/>
        <c:scaling>
          <c:orientation val="minMax"/>
          <c:max val="6"/>
          <c:min val="2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N-</a:t>
                </a:r>
                <a:r>
                  <a:rPr lang="en-US" sz="2000" b="1" i="0" baseline="0" dirty="0" smtClean="0"/>
                  <a:t>number</a:t>
                </a:r>
                <a:r>
                  <a:rPr lang="en-US" sz="1800" b="1" i="0" baseline="0" dirty="0" smtClean="0"/>
                  <a:t> of benzene rings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5377664"/>
        <c:crosses val="autoZero"/>
        <c:crossBetween val="midCat"/>
        <c:majorUnit val="1"/>
      </c:valAx>
      <c:valAx>
        <c:axId val="95377664"/>
        <c:scaling>
          <c:orientation val="minMax"/>
          <c:max val="5.0999999999999996"/>
          <c:min val="1.1000000000000001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excitation energy  </a:t>
                </a:r>
                <a:r>
                  <a:rPr lang="en-US" sz="2000" dirty="0" smtClean="0"/>
                  <a:t>[</a:t>
                </a:r>
                <a:r>
                  <a:rPr lang="en-US" sz="2000" dirty="0" err="1" smtClean="0"/>
                  <a:t>eV</a:t>
                </a:r>
                <a:r>
                  <a:rPr lang="en-US" sz="2000" dirty="0" smtClean="0"/>
                  <a:t>]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"/>
              <c:y val="0.18788602695849471"/>
            </c:manualLayout>
          </c:layout>
        </c:title>
        <c:numFmt formatCode="0.00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537574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158657829328565"/>
          <c:y val="4.8600916410872284E-4"/>
          <c:w val="0.40563575386410028"/>
          <c:h val="0.29991332336555954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fld id="{888445EA-9AFD-4168-B3C6-FD30D66F76D4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1D5BF-8596-4C5A-8838-2D9B5A05E28E}" type="slidenum">
              <a:rPr lang="he-IL"/>
              <a:pPr/>
              <a:t>1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6E498-C850-4C03-BCD5-016BE0FA6EC6}" type="slidenum">
              <a:rPr lang="he-IL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6E498-C850-4C03-BCD5-016BE0FA6EC6}" type="slidenum">
              <a:rPr lang="he-IL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FF6B0-BD86-4A45-91F8-2F741B140CDC}" type="slidenum">
              <a:rPr lang="he-IL"/>
              <a:pPr/>
              <a:t>20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F0CCC-39AA-4E02-BA2A-3C4A2126AE10}" type="slidenum">
              <a:rPr lang="he-IL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274CB-615E-4A22-9742-7121A8C6F569}" type="slidenum">
              <a:rPr lang="he-IL"/>
              <a:pPr/>
              <a:t>22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B1A34-F8D5-4ADB-ABF7-FF7A4C579262}" type="slidenum">
              <a:rPr lang="he-IL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6E498-C850-4C03-BCD5-016BE0FA6EC6}" type="slidenum">
              <a:rPr lang="he-IL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6E498-C850-4C03-BCD5-016BE0FA6EC6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6E498-C850-4C03-BCD5-016BE0FA6EC6}" type="slidenum">
              <a:rPr lang="he-IL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6E498-C850-4C03-BCD5-016BE0FA6EC6}" type="slidenum">
              <a:rPr lang="he-IL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98E41-8F26-4422-B1CD-94D3B3AAD6BE}" type="slidenum">
              <a:rPr lang="he-IL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3B099-777E-4AC6-AD69-6CCC0F1280EA}" type="slidenum">
              <a:rPr lang="he-IL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to explain about basis set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55BB4-9FDD-4E9F-B703-06A846D9136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6E498-C850-4C03-BCD5-016BE0FA6EC6}" type="slidenum">
              <a:rPr lang="he-IL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8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698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99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699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01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701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02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2703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3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3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3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3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3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3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703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703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70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0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704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704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704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48A183-E6F1-4284-BD00-2C43338571A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25682-E0D7-45FF-BC2C-7A211AF5099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E3A24-D4AC-457C-8A66-19E064B866B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76E5DA-E0BA-4EC1-85DF-B4681A992E6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7686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7686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7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7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7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7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7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7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7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7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7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7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7688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8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8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8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8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8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8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8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8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9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9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9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9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9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9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9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9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89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7690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0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0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0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0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0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0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0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0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0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1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1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1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1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1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1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1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7691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1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2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2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2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2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692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7692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69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69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69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769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69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7693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693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693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8082B14-EA8A-44B2-AF02-0A4A817443C5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16D27-51A0-4F31-A9AE-D1EE59974984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392A2-952E-44E8-88D4-E7C5C962A21E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E240F-83A0-46F3-836E-6C4E3887343D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2DD3A-AE4C-4277-BE21-C82C530C2150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37B11-62E3-471B-9243-E43191D14F3B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1A0D7-801B-424C-B38D-327CED7D1BF8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FA3F1-8744-46B9-B6DC-19C9E252719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86C75-A2AF-430B-B061-A2C6B8970A59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8C19B-4B8D-4E1A-A96E-2355F4534E6C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3E036-00F0-4074-9B9E-5993982E70C4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C6F63-0064-4982-A357-A46CADA7C851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76955-2131-4F26-A472-EF045BC38EA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5661248"/>
          </a:xfrm>
          <a:prstGeom prst="rect">
            <a:avLst/>
          </a:prstGeom>
          <a:solidFill>
            <a:srgbClr val="558BC7"/>
          </a:solidFill>
          <a:ln>
            <a:solidFill>
              <a:srgbClr val="558B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58BC7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/>
          </a:bodyPr>
          <a:lstStyle>
            <a:lvl1pPr>
              <a:defRPr sz="4000" b="1">
                <a:ln>
                  <a:noFill/>
                </a:ln>
                <a:solidFill>
                  <a:srgbClr val="AAEB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/>
          <a:lstStyle>
            <a:lvl1pPr marL="514350" indent="-514350" algn="l" rtl="0">
              <a:buSzPct val="100000"/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  <a:lvl2pPr algn="l" rtl="0">
              <a:defRPr>
                <a:solidFill>
                  <a:schemeClr val="tx1"/>
                </a:solidFill>
              </a:defRPr>
            </a:lvl2pPr>
            <a:lvl3pPr algn="l" rtl="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algn="l" rtl="0"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3068" y="6597352"/>
            <a:ext cx="9144000" cy="260648"/>
          </a:xfrm>
          <a:prstGeom prst="rect">
            <a:avLst/>
          </a:prstGeom>
          <a:solidFill>
            <a:srgbClr val="558BC7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E49B-9B9C-40E1-B71D-3220A6EECDE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 January 2012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27D5-30E4-4BDB-BD77-8EB88D32CE4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3DF-7B5C-4105-8709-41A8E00D786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 January 2012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27D5-30E4-4BDB-BD77-8EB88D32CE4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33AC-4845-4D5D-8C39-E2138E8F91C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 January 2012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27D5-30E4-4BDB-BD77-8EB88D32CE4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922B6-03B6-4A84-B69C-2C86943AAE6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FE46-5A5D-4C62-8EA4-C5276DE6BFA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 January 2012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27D5-30E4-4BDB-BD77-8EB88D32CE4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FCE9-70E3-4B5C-AC93-4A1EABDC220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 January 2012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27D5-30E4-4BDB-BD77-8EB88D32CE4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7D7-3191-44D0-8884-8B670BDFB6B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 January 2012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27D5-30E4-4BDB-BD77-8EB88D32CE4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B37-11B4-4CA1-8E27-C7AB53077F23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 January 2012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27D5-30E4-4BDB-BD77-8EB88D32CE4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354-4C4B-4CD8-81D8-AB1E7CEB831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 January 2012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27D5-30E4-4BDB-BD77-8EB88D32CE4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82A2-C1A5-4E63-96C5-A35B9336550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 January 2012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27D5-30E4-4BDB-BD77-8EB88D32CE4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7848600" cy="16002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133600"/>
            <a:ext cx="4800600" cy="1447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000"/>
                </a:solidFill>
                <a:latin typeface="King's Ranso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65F44B-6194-4720-8276-014F96A29A1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87775"/>
            <a:ext cx="7391400" cy="307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EA9F6-A1D7-4496-9B8D-08AEF42F37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98E52-0F83-4E79-ADBC-746C55D4C06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8D8C-E00C-44ED-A26A-15E86603BB4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CEF1E-2BEF-4FD7-98FB-D38D612554A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12E03-465B-4D96-B689-EDD8B979C53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8EC7-CAAD-48B8-8F8A-D2F0248AD5C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5939C-DBFC-4481-89E8-53A0FFD5A3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F529-BBA0-484E-AC12-2C3A2B0C190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C2C23-0A40-4CA0-821A-40126E1BF5E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14971-CF4F-4ADC-A1BE-2B20676DE86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FC6BE-4697-491C-BAFE-32A7DCF55DF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45225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41D719-F1D9-4655-88CB-468D32624DF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3924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938588"/>
            <a:ext cx="39243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0" y="6245225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969BD-00BA-448A-8C34-EE62BF5CD0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 vert="horz" wrap="square" lIns="91440" tIns="45720" rIns="91440" bIns="45720" rtlCol="0" anchor="ctr" compatLnSpc="1">
            <a:scene3d>
              <a:camera prst="orthographicFront"/>
              <a:lightRig rig="twoPt" dir="tl">
                <a:rot lat="0" lon="0" rev="7200000"/>
              </a:lightRig>
            </a:scene3d>
            <a:sp3d contourW="8890" prstMaterial="flat">
              <a:bevelT w="31750" h="31750"/>
              <a:contourClr>
                <a:schemeClr val="accent2">
                  <a:shade val="80000"/>
                </a:schemeClr>
              </a:contourClr>
            </a:sp3d>
          </a:bodyPr>
          <a:lstStyle>
            <a:lvl1pPr>
              <a:def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hade val="10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B883-C304-42CD-95B4-922B5E437B9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A921D-CF99-4EEA-918A-1AF5BF021E4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BAA0B-D2E0-4013-B34C-979E8AA2AC7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6477000" cy="1828800"/>
          </a:xfrm>
        </p:spPr>
        <p:txBody>
          <a:bodyPr anchor="b"/>
          <a:lstStyle>
            <a:lvl1pPr algn="ctr">
              <a:defRPr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297FAF0-590F-46F5-9D2B-3B75B527B2FC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3FE99-E79F-4D8F-B357-CB2AEC5B3C9E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7200" y="6492875"/>
            <a:ext cx="1066800" cy="365125"/>
          </a:xfrm>
        </p:spPr>
        <p:txBody>
          <a:bodyPr/>
          <a:lstStyle/>
          <a:p>
            <a:fld id="{D297FAF0-590F-46F5-9D2B-3B75B527B2FC}" type="datetimeFigureOut">
              <a:rPr lang="en-US" smtClean="0">
                <a:solidFill>
                  <a:srgbClr val="464653"/>
                </a:solidFill>
              </a:rPr>
              <a:pPr/>
              <a:t>1/13/2012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492875"/>
            <a:ext cx="5421083" cy="365125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13FE99-E79F-4D8F-B357-CB2AEC5B3C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 algn="l" rtl="0">
              <a:defRPr sz="2600"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FAF0-590F-46F5-9D2B-3B75B527B2FC}" type="datetimeFigureOut">
              <a:rPr lang="en-US" smtClean="0">
                <a:solidFill>
                  <a:srgbClr val="464653"/>
                </a:solidFill>
              </a:rPr>
              <a:pPr/>
              <a:t>1/13/2012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613FE99-E79F-4D8F-B357-CB2AEC5B3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077200" y="6492875"/>
            <a:ext cx="1066800" cy="365125"/>
          </a:xfrm>
        </p:spPr>
        <p:txBody>
          <a:bodyPr rtlCol="0"/>
          <a:lstStyle/>
          <a:p>
            <a:fld id="{D297FAF0-590F-46F5-9D2B-3B75B527B2FC}" type="datetimeFigureOut">
              <a:rPr lang="en-US" smtClean="0">
                <a:solidFill>
                  <a:srgbClr val="464653"/>
                </a:solidFill>
              </a:rPr>
              <a:pPr/>
              <a:t>1/13/2012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13FE99-E79F-4D8F-B357-CB2AEC5B3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0" y="6492875"/>
            <a:ext cx="5421083" cy="365125"/>
          </a:xfrm>
        </p:spPr>
        <p:txBody>
          <a:bodyPr rtlCol="0"/>
          <a:lstStyle/>
          <a:p>
            <a:endParaRPr lang="en-US" dirty="0">
              <a:solidFill>
                <a:srgbClr val="46465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97FAF0-590F-46F5-9D2B-3B75B527B2FC}" type="datetimeFigureOut">
              <a:rPr lang="en-US" smtClean="0">
                <a:solidFill>
                  <a:srgbClr val="464653"/>
                </a:solidFill>
              </a:rPr>
              <a:pPr/>
              <a:t>1/13/2012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13FE99-E79F-4D8F-B357-CB2AEC5B3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FAF0-590F-46F5-9D2B-3B75B527B2FC}" type="datetimeFigureOut">
              <a:rPr lang="en-US" smtClean="0">
                <a:solidFill>
                  <a:srgbClr val="464653"/>
                </a:solidFill>
              </a:rPr>
              <a:pPr/>
              <a:t>1/13/2012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13FE99-E79F-4D8F-B357-CB2AEC5B3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FAF0-590F-46F5-9D2B-3B75B527B2FC}" type="datetimeFigureOut">
              <a:rPr lang="en-US" smtClean="0">
                <a:solidFill>
                  <a:srgbClr val="464653"/>
                </a:solidFill>
              </a:rPr>
              <a:pPr/>
              <a:t>1/13/2012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3FE99-E79F-4D8F-B357-CB2AEC5B3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FAF0-590F-46F5-9D2B-3B75B527B2FC}" type="datetimeFigureOut">
              <a:rPr lang="en-US" smtClean="0">
                <a:solidFill>
                  <a:srgbClr val="464653"/>
                </a:solidFill>
              </a:rPr>
              <a:pPr/>
              <a:t>1/13/2012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13FE99-E79F-4D8F-B357-CB2AEC5B3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297FAF0-590F-46F5-9D2B-3B75B527B2FC}" type="datetimeFigureOut">
              <a:rPr lang="en-US" smtClean="0">
                <a:solidFill>
                  <a:srgbClr val="464653"/>
                </a:solidFill>
              </a:rPr>
              <a:pPr/>
              <a:t>1/13/2012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613FE99-E79F-4D8F-B357-CB2AEC5B3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9AC7B-6738-44AC-8F52-044345386EA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FAF0-590F-46F5-9D2B-3B75B527B2FC}" type="datetimeFigureOut">
              <a:rPr lang="en-US" smtClean="0">
                <a:solidFill>
                  <a:srgbClr val="464653"/>
                </a:solidFill>
              </a:rPr>
              <a:pPr/>
              <a:t>1/13/2012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FE99-E79F-4D8F-B357-CB2AEC5B3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97FAF0-590F-46F5-9D2B-3B75B527B2FC}" type="datetimeFigureOut">
              <a:rPr lang="en-US" smtClean="0">
                <a:solidFill>
                  <a:srgbClr val="464653"/>
                </a:solidFill>
              </a:rPr>
              <a:pPr/>
              <a:t>1/13/2012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613FE99-E79F-4D8F-B357-CB2AEC5B3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7848600" cy="16002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133600"/>
            <a:ext cx="4800600" cy="1447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000"/>
                </a:solidFill>
                <a:latin typeface="King's Ranso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65F44B-6194-4720-8276-014F96A29A1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87775"/>
            <a:ext cx="7391400" cy="307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EA9F6-A1D7-4496-9B8D-08AEF42F37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98E52-0F83-4E79-ADBC-746C55D4C06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8D8C-E00C-44ED-A26A-15E86603BB4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12E03-465B-4D96-B689-EDD8B979C53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8EC7-CAAD-48B8-8F8A-D2F0248AD5C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5939C-DBFC-4481-89E8-53A0FFD5A3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F529-BBA0-484E-AC12-2C3A2B0C190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D9A86-FBAA-40A3-958C-3DDFF531624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C2C23-0A40-4CA0-821A-40126E1BF5E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14971-CF4F-4ADC-A1BE-2B20676DE86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FC6BE-4697-491C-BAFE-32A7DCF55DF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45225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41D719-F1D9-4655-88CB-468D32624DF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3924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938588"/>
            <a:ext cx="39243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0" y="6245225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969BD-00BA-448A-8C34-EE62BF5CD0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 vert="horz" wrap="square" lIns="91440" tIns="45720" rIns="91440" bIns="45720" rtlCol="0" anchor="ctr" compatLnSpc="1">
            <a:scene3d>
              <a:camera prst="orthographicFront"/>
              <a:lightRig rig="twoPt" dir="tl">
                <a:rot lat="0" lon="0" rev="7200000"/>
              </a:lightRig>
            </a:scene3d>
            <a:sp3d contourW="8890" prstMaterial="flat">
              <a:bevelT w="31750" h="31750"/>
              <a:contourClr>
                <a:schemeClr val="accent2">
                  <a:shade val="80000"/>
                </a:schemeClr>
              </a:contourClr>
            </a:sp3d>
          </a:bodyPr>
          <a:lstStyle>
            <a:lvl1pPr>
              <a:def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hade val="10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B883-C304-42CD-95B4-922B5E437B9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59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5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59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96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59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98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59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00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260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601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60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60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0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0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60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60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8DEE98C-34FB-40D0-A50C-0A2ABD439222}" type="slidenum">
              <a:rPr lang="he-IL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758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758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758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758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758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8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9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9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759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59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59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59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759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9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59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59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E4477A-2DBC-407E-91C0-0142769830CB}" type="slidenum">
              <a:rPr lang="he-IL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1/13/2012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D27D659E-3FCB-4F61-BFB8-E9A9B713971E}" type="datetime3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13 January 2012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4C3A27D5-30E4-4BDB-BD77-8EB88D32CE47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Arial" pitchFamily="34" charset="0"/>
              </a:defRPr>
            </a:lvl1pPr>
          </a:lstStyle>
          <a:p>
            <a:pPr algn="l"/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Arial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Arial" pitchFamily="34" charset="0"/>
              </a:defRPr>
            </a:lvl1pPr>
          </a:lstStyle>
          <a:p>
            <a:fld id="{6394DDE8-BBDA-4C00-8E9E-633E4BACBD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71513" cy="678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808000"/>
          </a:solidFill>
          <a:latin typeface="Trebuchet MS" pitchFamily="34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808000"/>
          </a:solidFill>
          <a:latin typeface="Trebuchet MS" pitchFamily="34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808000"/>
          </a:solidFill>
          <a:latin typeface="Trebuchet MS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8000"/>
          </a:solidFill>
          <a:latin typeface="Trebuchet MS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8000"/>
          </a:solidFill>
          <a:latin typeface="Trebuchet MS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8000"/>
          </a:solidFill>
          <a:latin typeface="Trebuchet MS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8000"/>
          </a:solidFill>
          <a:latin typeface="Trebuchet MS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8000"/>
          </a:solidFill>
          <a:latin typeface="Trebuchet MS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EC5964C-D6B7-4543-9A14-67231E1247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1/13/2012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69B71B-8725-4412-BD84-E3EAE1939F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97FAF0-590F-46F5-9D2B-3B75B527B2FC}" type="datetimeFigureOut">
              <a:rPr lang="en-US" smtClean="0">
                <a:solidFill>
                  <a:srgbClr val="464653"/>
                </a:solidFill>
                <a:latin typeface="Tw Cen M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1/13/2012</a:t>
            </a:fld>
            <a:endParaRPr lang="en-US">
              <a:solidFill>
                <a:srgbClr val="464653"/>
              </a:solidFill>
              <a:latin typeface="Tw Cen M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464653"/>
              </a:solidFill>
              <a:latin typeface="Tw Cen M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13FE99-E79F-4D8F-B357-CB2AEC5B3C9E}" type="slidenum">
              <a:rPr lang="en-US" smtClean="0">
                <a:latin typeface="Tw Cen M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Tw Cen M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Arial" pitchFamily="34" charset="0"/>
              </a:defRPr>
            </a:lvl1pPr>
          </a:lstStyle>
          <a:p>
            <a:pPr algn="l"/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Arial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Arial" pitchFamily="34" charset="0"/>
              </a:defRPr>
            </a:lvl1pPr>
          </a:lstStyle>
          <a:p>
            <a:fld id="{6394DDE8-BBDA-4C00-8E9E-633E4BACBD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71513" cy="678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frican" pitchFamily="2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808000"/>
          </a:solidFill>
          <a:latin typeface="Trebuchet MS" pitchFamily="34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808000"/>
          </a:solidFill>
          <a:latin typeface="Trebuchet MS" pitchFamily="34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808000"/>
          </a:solidFill>
          <a:latin typeface="Trebuchet MS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8000"/>
          </a:solidFill>
          <a:latin typeface="Trebuchet MS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8000"/>
          </a:solidFill>
          <a:latin typeface="Trebuchet MS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8000"/>
          </a:solidFill>
          <a:latin typeface="Trebuchet MS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8000"/>
          </a:solidFill>
          <a:latin typeface="Trebuchet MS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8000"/>
          </a:solidFill>
          <a:latin typeface="Trebuchet MS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imgres?imgurl=http://www.aceros-de-hispania.com/image/swiss-army-knife/swiss-army-knife.jpg&amp;imgrefurl=http://www.aceros-de-hispania.com/swiss-army-knife.htm&amp;usg=__avbgM5ua_uCdDL_LOHwIrndBvJU=&amp;h=395&amp;w=400&amp;sz=54&amp;hl=iw&amp;start=1&amp;zoom=1&amp;um=1&amp;itbs=1&amp;tbnid=lAnnkVXtaedOkM:&amp;tbnh=122&amp;tbnw=124&amp;prev=/images?q=swiss+army+knife&amp;um=1&amp;hl=iw&amp;sa=N&amp;rlz=1T4IBMA_enIL320IL257&amp;tbs=isch: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gif"/><Relationship Id="rId5" Type="http://schemas.openxmlformats.org/officeDocument/2006/relationships/hyperlink" Target="http://www.google.co.il/imgres?imgurl=http://extendingthekingdom.org/wp-content/uploads/2008/01/toolbox.gif&amp;imgrefurl=http://extendingthekingdom.org/?p=191&amp;usg=__1hkmiMxecSV1SAq_TD-gGrIlBQM=&amp;h=480&amp;w=504&amp;sz=13&amp;hl=iw&amp;start=2&amp;zoom=1&amp;um=1&amp;itbs=1&amp;tbnid=8NOFyaFqzf4YjM:&amp;tbnh=124&amp;tbnw=130&amp;prev=/images?q=toolbox&amp;um=1&amp;hl=iw&amp;rlz=1T4IBMA_enIL320IL257&amp;tbs=isch:1" TargetMode="Externa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204788" y="1455581"/>
            <a:ext cx="89392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folHlink"/>
                </a:solidFill>
              </a:rPr>
              <a:t>Leeor </a:t>
            </a:r>
            <a:r>
              <a:rPr lang="en-US" sz="2400" b="1" dirty="0" err="1">
                <a:solidFill>
                  <a:schemeClr val="folHlink"/>
                </a:solidFill>
              </a:rPr>
              <a:t>Kronik</a:t>
            </a:r>
            <a:r>
              <a:rPr lang="en-US" sz="2400" b="1" dirty="0">
                <a:solidFill>
                  <a:schemeClr val="folHlink"/>
                </a:solidFill>
              </a:rPr>
              <a:t/>
            </a:r>
            <a:br>
              <a:rPr lang="en-US" sz="2400" b="1" dirty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Department of Materials &amp; Interfaces, 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r>
              <a:rPr lang="en-US" sz="2400" b="1" i="1" dirty="0" smtClean="0">
                <a:solidFill>
                  <a:schemeClr val="folHlink"/>
                </a:solidFill>
              </a:rPr>
              <a:t>Weizmann </a:t>
            </a:r>
            <a:r>
              <a:rPr lang="en-US" sz="2400" b="1" i="1" dirty="0">
                <a:solidFill>
                  <a:schemeClr val="folHlink"/>
                </a:solidFill>
              </a:rPr>
              <a:t>Institute of </a:t>
            </a:r>
            <a:r>
              <a:rPr lang="en-US" sz="2400" b="1" i="1" dirty="0" smtClean="0">
                <a:solidFill>
                  <a:schemeClr val="folHlink"/>
                </a:solidFill>
              </a:rPr>
              <a:t>Science </a:t>
            </a:r>
            <a:endParaRPr lang="en-US" sz="2400" b="1" dirty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title"/>
          </p:nvPr>
        </p:nvSpPr>
        <p:spPr>
          <a:xfrm>
            <a:off x="201613" y="320183"/>
            <a:ext cx="8777287" cy="1300163"/>
          </a:xfrm>
          <a:noFill/>
          <a:ln/>
        </p:spPr>
        <p:txBody>
          <a:bodyPr/>
          <a:lstStyle/>
          <a:p>
            <a:r>
              <a:rPr lang="en-US" sz="2800" b="1" dirty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Excitation gaps of finite-sized systems from Optimally-Tuned Range-Separated Hybrid Functionals:</a:t>
            </a:r>
            <a:br>
              <a:rPr lang="en-US" sz="2800" b="1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b="1" i="1" dirty="0">
              <a:solidFill>
                <a:schemeClr val="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8757" name="Picture 5" descr="ES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355" y="2775325"/>
            <a:ext cx="2756817" cy="28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58" name="Text Box 6"/>
          <p:cNvSpPr txBox="1">
            <a:spLocks noChangeArrowheads="1"/>
          </p:cNvSpPr>
          <p:nvPr/>
        </p:nvSpPr>
        <p:spPr bwMode="auto">
          <a:xfrm>
            <a:off x="285750" y="5868988"/>
            <a:ext cx="84994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Benasque</a:t>
            </a:r>
            <a:r>
              <a:rPr lang="en-US" sz="2400" b="1" dirty="0" smtClean="0"/>
              <a:t> TDDFT Workshop, January 2012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568" y="785611"/>
            <a:ext cx="8448944" cy="5241702"/>
          </a:xfrm>
        </p:spPr>
        <p:txBody>
          <a:bodyPr/>
          <a:lstStyle/>
          <a:p>
            <a:pPr rtl="0"/>
            <a:r>
              <a:rPr lang="en-US" sz="3200" b="1" dirty="0" smtClean="0">
                <a:solidFill>
                  <a:schemeClr val="hlink"/>
                </a:solidFill>
              </a:rPr>
              <a:t/>
            </a:r>
            <a:br>
              <a:rPr lang="en-US" sz="3200" b="1" dirty="0" smtClean="0">
                <a:solidFill>
                  <a:schemeClr val="hlink"/>
                </a:solidFill>
              </a:rPr>
            </a:br>
            <a:r>
              <a:rPr lang="en-US" sz="3200" b="1" dirty="0" smtClean="0">
                <a:solidFill>
                  <a:schemeClr val="hlink"/>
                </a:solidFill>
              </a:rPr>
              <a:t> Need correct asymptotic potential!</a:t>
            </a:r>
            <a:br>
              <a:rPr lang="en-US" sz="3200" b="1" dirty="0" smtClean="0">
                <a:solidFill>
                  <a:schemeClr val="hlink"/>
                </a:solidFill>
              </a:rPr>
            </a:br>
            <a:r>
              <a:rPr lang="en-US" sz="3200" b="1" dirty="0" smtClean="0">
                <a:solidFill>
                  <a:schemeClr val="hlink"/>
                </a:solidFill>
              </a:rPr>
              <a:t/>
            </a:r>
            <a:br>
              <a:rPr lang="en-US" sz="3200" b="1" dirty="0" smtClean="0">
                <a:solidFill>
                  <a:schemeClr val="hlink"/>
                </a:solidFill>
              </a:rPr>
            </a:br>
            <a:r>
              <a:rPr lang="en-US" sz="3200" b="1" dirty="0" smtClean="0">
                <a:solidFill>
                  <a:schemeClr val="hlink"/>
                </a:solidFill>
              </a:rPr>
              <a:t>Can’t work without full exact exchange! </a:t>
            </a:r>
            <a:br>
              <a:rPr lang="en-US" sz="3200" b="1" dirty="0" smtClean="0">
                <a:solidFill>
                  <a:schemeClr val="hlink"/>
                </a:solidFill>
              </a:rPr>
            </a:br>
            <a:r>
              <a:rPr lang="en-US" sz="3200" b="1" dirty="0" smtClean="0">
                <a:solidFill>
                  <a:schemeClr val="hlink"/>
                </a:solidFill>
              </a:rPr>
              <a:t/>
            </a:r>
            <a:br>
              <a:rPr lang="en-US" sz="3200" b="1" dirty="0" smtClean="0">
                <a:solidFill>
                  <a:schemeClr val="hlink"/>
                </a:solidFill>
              </a:rPr>
            </a:br>
            <a:r>
              <a:rPr lang="en-US" sz="3200" b="1" dirty="0" smtClean="0">
                <a:solidFill>
                  <a:schemeClr val="hlink"/>
                </a:solidFill>
              </a:rPr>
              <a:t>But then, what about correlation?</a:t>
            </a:r>
            <a:br>
              <a:rPr lang="en-US" sz="3200" b="1" dirty="0" smtClean="0">
                <a:solidFill>
                  <a:schemeClr val="hlink"/>
                </a:solidFill>
              </a:rPr>
            </a:br>
            <a:r>
              <a:rPr lang="en-US" sz="3200" b="1" dirty="0" smtClean="0">
                <a:solidFill>
                  <a:schemeClr val="hlink"/>
                </a:solidFill>
              </a:rPr>
              <a:t/>
            </a:r>
            <a:br>
              <a:rPr lang="en-US" sz="3200" b="1" dirty="0" smtClean="0">
                <a:solidFill>
                  <a:schemeClr val="hlink"/>
                </a:solidFill>
              </a:rPr>
            </a:br>
            <a:r>
              <a:rPr lang="en-US" sz="3200" b="1" dirty="0" smtClean="0">
                <a:solidFill>
                  <a:schemeClr val="hlink"/>
                </a:solidFill>
              </a:rPr>
              <a:t>How to have your cake and eat it too?</a:t>
            </a:r>
            <a:br>
              <a:rPr lang="en-US" sz="3200" b="1" dirty="0" smtClean="0">
                <a:solidFill>
                  <a:schemeClr val="hlink"/>
                </a:solidFill>
              </a:rPr>
            </a:br>
            <a:endParaRPr lang="en-US" sz="32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27702" y="3849327"/>
            <a:ext cx="8067369" cy="665622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12362" y="1340874"/>
            <a:ext cx="5186362" cy="7651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471949" y="0"/>
            <a:ext cx="8229600" cy="1139825"/>
          </a:xfrm>
        </p:spPr>
        <p:txBody>
          <a:bodyPr/>
          <a:lstStyle/>
          <a:p>
            <a:r>
              <a:rPr lang="en-US" sz="4000" dirty="0"/>
              <a:t>Range-separated hybrid functionals</a:t>
            </a:r>
          </a:p>
        </p:txBody>
      </p:sp>
      <p:sp>
        <p:nvSpPr>
          <p:cNvPr id="729092" name="Rectangle 4"/>
          <p:cNvSpPr>
            <a:spLocks noChangeArrowheads="1"/>
          </p:cNvSpPr>
          <p:nvPr/>
        </p:nvSpPr>
        <p:spPr bwMode="auto">
          <a:xfrm>
            <a:off x="612724" y="884903"/>
            <a:ext cx="64960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r" rtl="1">
              <a:lnSpc>
                <a:spcPct val="90000"/>
              </a:lnSpc>
              <a:buClr>
                <a:srgbClr val="99FF99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Coulomb operator decomposition:</a:t>
            </a:r>
          </a:p>
        </p:txBody>
      </p:sp>
      <p:sp>
        <p:nvSpPr>
          <p:cNvPr id="729093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29094" name="Object 6"/>
          <p:cNvGraphicFramePr>
            <a:graphicFrameLocks noChangeAspect="1"/>
          </p:cNvGraphicFramePr>
          <p:nvPr/>
        </p:nvGraphicFramePr>
        <p:xfrm>
          <a:off x="1879037" y="1339287"/>
          <a:ext cx="4975225" cy="652462"/>
        </p:xfrm>
        <a:graphic>
          <a:graphicData uri="http://schemas.openxmlformats.org/presentationml/2006/ole">
            <p:oleObj spid="_x0000_s804866" name="משוואה" r:id="rId4" imgW="1739880" imgH="22860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45762" y="2175899"/>
            <a:ext cx="2770187" cy="757238"/>
            <a:chOff x="1617" y="1806"/>
            <a:chExt cx="1745" cy="477"/>
          </a:xfrm>
        </p:grpSpPr>
        <p:sp>
          <p:nvSpPr>
            <p:cNvPr id="729096" name="AutoShape 8"/>
            <p:cNvSpPr>
              <a:spLocks/>
            </p:cNvSpPr>
            <p:nvPr/>
          </p:nvSpPr>
          <p:spPr bwMode="auto">
            <a:xfrm rot="-5400000">
              <a:off x="2374" y="1384"/>
              <a:ext cx="180" cy="1023"/>
            </a:xfrm>
            <a:prstGeom prst="leftBrace">
              <a:avLst>
                <a:gd name="adj1" fmla="val 47361"/>
                <a:gd name="adj2" fmla="val 50000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9097" name="Text Box 9"/>
            <p:cNvSpPr txBox="1">
              <a:spLocks noChangeArrowheads="1"/>
            </p:cNvSpPr>
            <p:nvPr/>
          </p:nvSpPr>
          <p:spPr bwMode="auto">
            <a:xfrm>
              <a:off x="1617" y="1995"/>
              <a:ext cx="174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FFFF"/>
                  </a:solidFill>
                </a:rPr>
                <a:t>Short Range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73485" y="2205396"/>
            <a:ext cx="2770187" cy="757238"/>
            <a:chOff x="1617" y="1806"/>
            <a:chExt cx="1745" cy="477"/>
          </a:xfrm>
        </p:grpSpPr>
        <p:sp>
          <p:nvSpPr>
            <p:cNvPr id="729099" name="AutoShape 11"/>
            <p:cNvSpPr>
              <a:spLocks/>
            </p:cNvSpPr>
            <p:nvPr/>
          </p:nvSpPr>
          <p:spPr bwMode="auto">
            <a:xfrm rot="-5400000">
              <a:off x="2374" y="1384"/>
              <a:ext cx="180" cy="1023"/>
            </a:xfrm>
            <a:prstGeom prst="leftBrace">
              <a:avLst>
                <a:gd name="adj1" fmla="val 47361"/>
                <a:gd name="adj2" fmla="val 50000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9100" name="Text Box 12"/>
            <p:cNvSpPr txBox="1">
              <a:spLocks noChangeArrowheads="1"/>
            </p:cNvSpPr>
            <p:nvPr/>
          </p:nvSpPr>
          <p:spPr bwMode="auto">
            <a:xfrm>
              <a:off x="1617" y="1995"/>
              <a:ext cx="174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FFFF"/>
                  </a:solidFill>
                </a:rPr>
                <a:t>Long Range</a:t>
              </a:r>
            </a:p>
          </p:txBody>
        </p:sp>
      </p:grpSp>
      <p:sp>
        <p:nvSpPr>
          <p:cNvPr id="729101" name="Rectangle 13"/>
          <p:cNvSpPr>
            <a:spLocks noChangeArrowheads="1"/>
          </p:cNvSpPr>
          <p:nvPr/>
        </p:nvSpPr>
        <p:spPr bwMode="auto">
          <a:xfrm>
            <a:off x="0" y="2988243"/>
            <a:ext cx="91440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rtl="1">
              <a:lnSpc>
                <a:spcPct val="90000"/>
              </a:lnSpc>
              <a:buClr>
                <a:srgbClr val="99FF99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Emphasize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long-range exchange,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short-range exchange correlation!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</p:txBody>
      </p:sp>
      <p:sp>
        <p:nvSpPr>
          <p:cNvPr id="729102" name="Rectangle 14"/>
          <p:cNvSpPr>
            <a:spLocks noChangeArrowheads="1"/>
          </p:cNvSpPr>
          <p:nvPr/>
        </p:nvSpPr>
        <p:spPr bwMode="auto">
          <a:xfrm>
            <a:off x="281705" y="4604519"/>
            <a:ext cx="8061325" cy="148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b="1" dirty="0">
                <a:solidFill>
                  <a:srgbClr val="99FF99"/>
                </a:solidFill>
              </a:rPr>
              <a:t>           See, e.g.:	</a:t>
            </a:r>
            <a:r>
              <a:rPr lang="en-US" b="1" dirty="0" err="1">
                <a:solidFill>
                  <a:srgbClr val="99FF99"/>
                </a:solidFill>
              </a:rPr>
              <a:t>Leininger</a:t>
            </a:r>
            <a:r>
              <a:rPr lang="en-US" b="1" dirty="0">
                <a:solidFill>
                  <a:srgbClr val="99FF99"/>
                </a:solidFill>
              </a:rPr>
              <a:t> et al., </a:t>
            </a:r>
            <a:r>
              <a:rPr lang="en-US" b="1" i="1" dirty="0">
                <a:solidFill>
                  <a:srgbClr val="99FF99"/>
                </a:solidFill>
              </a:rPr>
              <a:t>Chem. Phys.</a:t>
            </a:r>
            <a:r>
              <a:rPr lang="en-US" b="1" dirty="0">
                <a:solidFill>
                  <a:srgbClr val="99FF99"/>
                </a:solidFill>
              </a:rPr>
              <a:t> </a:t>
            </a:r>
            <a:r>
              <a:rPr lang="en-US" b="1" i="1" dirty="0" err="1">
                <a:solidFill>
                  <a:srgbClr val="99FF99"/>
                </a:solidFill>
              </a:rPr>
              <a:t>Lett</a:t>
            </a:r>
            <a:r>
              <a:rPr lang="en-US" b="1" i="1" dirty="0">
                <a:solidFill>
                  <a:srgbClr val="99FF99"/>
                </a:solidFill>
              </a:rPr>
              <a:t>. </a:t>
            </a:r>
            <a:r>
              <a:rPr lang="en-US" b="1" u="sng" dirty="0">
                <a:solidFill>
                  <a:srgbClr val="99FF99"/>
                </a:solidFill>
              </a:rPr>
              <a:t>275</a:t>
            </a:r>
            <a:r>
              <a:rPr lang="en-US" b="1" dirty="0">
                <a:solidFill>
                  <a:srgbClr val="99FF99"/>
                </a:solidFill>
              </a:rPr>
              <a:t>, 151 (1997)</a:t>
            </a:r>
            <a:br>
              <a:rPr lang="en-US" b="1" dirty="0">
                <a:solidFill>
                  <a:srgbClr val="99FF99"/>
                </a:solidFill>
              </a:rPr>
            </a:br>
            <a:r>
              <a:rPr lang="en-US" b="1" dirty="0">
                <a:solidFill>
                  <a:srgbClr val="99FF99"/>
                </a:solidFill>
              </a:rPr>
              <a:t>		</a:t>
            </a:r>
            <a:r>
              <a:rPr lang="en-US" b="1" dirty="0" err="1">
                <a:solidFill>
                  <a:srgbClr val="99FF99"/>
                </a:solidFill>
              </a:rPr>
              <a:t>Iikura</a:t>
            </a:r>
            <a:r>
              <a:rPr lang="en-US" b="1" dirty="0">
                <a:solidFill>
                  <a:srgbClr val="99FF99"/>
                </a:solidFill>
              </a:rPr>
              <a:t> et al., J. </a:t>
            </a:r>
            <a:r>
              <a:rPr lang="en-US" b="1" i="1" dirty="0">
                <a:solidFill>
                  <a:srgbClr val="99FF99"/>
                </a:solidFill>
              </a:rPr>
              <a:t>Chem. Phys. </a:t>
            </a:r>
            <a:r>
              <a:rPr lang="en-US" b="1" u="sng" dirty="0">
                <a:solidFill>
                  <a:srgbClr val="99FF99"/>
                </a:solidFill>
              </a:rPr>
              <a:t>115</a:t>
            </a:r>
            <a:r>
              <a:rPr lang="en-US" b="1" dirty="0">
                <a:solidFill>
                  <a:srgbClr val="99FF99"/>
                </a:solidFill>
              </a:rPr>
              <a:t>, 3540 (2001) </a:t>
            </a:r>
          </a:p>
          <a:p>
            <a:pPr algn="l">
              <a:lnSpc>
                <a:spcPct val="10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b="1" dirty="0">
                <a:solidFill>
                  <a:srgbClr val="99FF99"/>
                </a:solidFill>
              </a:rPr>
              <a:t>		</a:t>
            </a:r>
            <a:r>
              <a:rPr lang="en-US" b="1" dirty="0" err="1">
                <a:solidFill>
                  <a:srgbClr val="99FF99"/>
                </a:solidFill>
              </a:rPr>
              <a:t>Yanai</a:t>
            </a:r>
            <a:r>
              <a:rPr lang="en-US" b="1" dirty="0">
                <a:solidFill>
                  <a:srgbClr val="99FF99"/>
                </a:solidFill>
              </a:rPr>
              <a:t> et al., </a:t>
            </a:r>
            <a:r>
              <a:rPr lang="en-US" b="1" i="1" dirty="0">
                <a:solidFill>
                  <a:srgbClr val="99FF99"/>
                </a:solidFill>
              </a:rPr>
              <a:t>Chem. Phys.</a:t>
            </a:r>
            <a:r>
              <a:rPr lang="en-US" b="1" dirty="0">
                <a:solidFill>
                  <a:srgbClr val="99FF99"/>
                </a:solidFill>
              </a:rPr>
              <a:t> </a:t>
            </a:r>
            <a:r>
              <a:rPr lang="en-US" b="1" i="1" dirty="0" err="1">
                <a:solidFill>
                  <a:srgbClr val="99FF99"/>
                </a:solidFill>
              </a:rPr>
              <a:t>Lett</a:t>
            </a:r>
            <a:r>
              <a:rPr lang="en-US" b="1" i="1" dirty="0">
                <a:solidFill>
                  <a:srgbClr val="99FF99"/>
                </a:solidFill>
              </a:rPr>
              <a:t>. </a:t>
            </a:r>
            <a:r>
              <a:rPr lang="en-US" b="1" u="sng" dirty="0">
                <a:solidFill>
                  <a:srgbClr val="99FF99"/>
                </a:solidFill>
              </a:rPr>
              <a:t>393</a:t>
            </a:r>
            <a:r>
              <a:rPr lang="en-US" b="1" dirty="0">
                <a:solidFill>
                  <a:srgbClr val="99FF99"/>
                </a:solidFill>
              </a:rPr>
              <a:t>, 51 (2004)</a:t>
            </a:r>
            <a:br>
              <a:rPr lang="en-US" b="1" dirty="0">
                <a:solidFill>
                  <a:srgbClr val="99FF99"/>
                </a:solidFill>
              </a:rPr>
            </a:br>
            <a:r>
              <a:rPr lang="en-US" b="1" dirty="0">
                <a:solidFill>
                  <a:srgbClr val="99FF99"/>
                </a:solidFill>
              </a:rPr>
              <a:t/>
            </a:r>
            <a:br>
              <a:rPr lang="en-US" b="1" dirty="0">
                <a:solidFill>
                  <a:srgbClr val="99FF99"/>
                </a:solidFill>
              </a:rPr>
            </a:br>
            <a:r>
              <a:rPr lang="en-US" b="1" dirty="0">
                <a:solidFill>
                  <a:srgbClr val="99FF99"/>
                </a:solidFill>
              </a:rPr>
              <a:t>		</a:t>
            </a:r>
            <a:r>
              <a:rPr lang="en-US" b="1" dirty="0" err="1">
                <a:solidFill>
                  <a:srgbClr val="99FF99"/>
                </a:solidFill>
              </a:rPr>
              <a:t>Kümmel</a:t>
            </a:r>
            <a:r>
              <a:rPr lang="en-US" b="1" dirty="0">
                <a:solidFill>
                  <a:srgbClr val="99FF99"/>
                </a:solidFill>
              </a:rPr>
              <a:t> &amp; </a:t>
            </a:r>
            <a:r>
              <a:rPr lang="en-US" b="1" dirty="0" err="1">
                <a:solidFill>
                  <a:srgbClr val="99FF99"/>
                </a:solidFill>
              </a:rPr>
              <a:t>Kronik</a:t>
            </a:r>
            <a:r>
              <a:rPr lang="en-US" b="1" dirty="0">
                <a:solidFill>
                  <a:srgbClr val="99FF99"/>
                </a:solidFill>
              </a:rPr>
              <a:t>, Rev. Mod. Phys. </a:t>
            </a:r>
            <a:r>
              <a:rPr lang="en-US" b="1" u="sng" dirty="0">
                <a:solidFill>
                  <a:srgbClr val="99FF99"/>
                </a:solidFill>
              </a:rPr>
              <a:t>80</a:t>
            </a:r>
            <a:r>
              <a:rPr lang="en-US" b="1" dirty="0">
                <a:solidFill>
                  <a:srgbClr val="99FF99"/>
                </a:solidFill>
              </a:rPr>
              <a:t>, 3 (2008).</a:t>
            </a:r>
          </a:p>
        </p:txBody>
      </p:sp>
      <p:sp>
        <p:nvSpPr>
          <p:cNvPr id="729103" name="Rectangle 15"/>
          <p:cNvSpPr>
            <a:spLocks noChangeArrowheads="1"/>
          </p:cNvSpPr>
          <p:nvPr/>
        </p:nvSpPr>
        <p:spPr bwMode="auto">
          <a:xfrm>
            <a:off x="1106111" y="6148438"/>
            <a:ext cx="612519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r" rtl="1">
              <a:lnSpc>
                <a:spcPct val="90000"/>
              </a:lnSpc>
              <a:buClr>
                <a:srgbClr val="99FF99"/>
              </a:buClr>
              <a:buSzPct val="80000"/>
              <a:buFont typeface="Wingdings" pitchFamily="2" charset="2"/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how to balance ??</a:t>
            </a:r>
          </a:p>
        </p:txBody>
      </p:sp>
      <p:graphicFrame>
        <p:nvGraphicFramePr>
          <p:cNvPr id="804868" name="Object 2"/>
          <p:cNvGraphicFramePr>
            <a:graphicFrameLocks noChangeAspect="1"/>
          </p:cNvGraphicFramePr>
          <p:nvPr/>
        </p:nvGraphicFramePr>
        <p:xfrm>
          <a:off x="579438" y="3827972"/>
          <a:ext cx="7829550" cy="736600"/>
        </p:xfrm>
        <a:graphic>
          <a:graphicData uri="http://schemas.openxmlformats.org/presentationml/2006/ole">
            <p:oleObj spid="_x0000_s804868" name="Equation" r:id="rId5" imgW="46098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3349625" y="1162050"/>
            <a:ext cx="5732463" cy="66992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62100" y="0"/>
            <a:ext cx="5635625" cy="1139825"/>
          </a:xfrm>
        </p:spPr>
        <p:txBody>
          <a:bodyPr/>
          <a:lstStyle/>
          <a:p>
            <a:r>
              <a:rPr lang="en-US" sz="3600"/>
              <a:t>How to choose </a:t>
            </a:r>
            <a:r>
              <a:rPr lang="en-US" sz="3600">
                <a:sym typeface="Symbol" pitchFamily="18" charset="2"/>
              </a:rPr>
              <a:t>?</a:t>
            </a:r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33190" name="Object 6"/>
          <p:cNvGraphicFramePr>
            <a:graphicFrameLocks noChangeAspect="1"/>
          </p:cNvGraphicFramePr>
          <p:nvPr/>
        </p:nvGraphicFramePr>
        <p:xfrm>
          <a:off x="3434889" y="1154575"/>
          <a:ext cx="5694363" cy="674688"/>
        </p:xfrm>
        <a:graphic>
          <a:graphicData uri="http://schemas.openxmlformats.org/presentationml/2006/ole">
            <p:oleObj spid="_x0000_s806914" name="משוואה" r:id="rId4" imgW="2133360" imgH="253800" progId="Equation.3">
              <p:embed/>
            </p:oleObj>
          </a:graphicData>
        </a:graphic>
      </p:graphicFrame>
      <p:sp>
        <p:nvSpPr>
          <p:cNvPr id="733191" name="Rectangle 7"/>
          <p:cNvSpPr>
            <a:spLocks noChangeArrowheads="1"/>
          </p:cNvSpPr>
          <p:nvPr/>
        </p:nvSpPr>
        <p:spPr bwMode="auto">
          <a:xfrm>
            <a:off x="-225425" y="1320800"/>
            <a:ext cx="36083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r" rtl="1">
              <a:lnSpc>
                <a:spcPct val="90000"/>
              </a:lnSpc>
              <a:buClr>
                <a:srgbClr val="99FF99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“Koopmans’ theorem”</a:t>
            </a:r>
          </a:p>
        </p:txBody>
      </p:sp>
      <p:sp>
        <p:nvSpPr>
          <p:cNvPr id="733192" name="Rectangle 8"/>
          <p:cNvSpPr>
            <a:spLocks noChangeArrowheads="1"/>
          </p:cNvSpPr>
          <p:nvPr/>
        </p:nvSpPr>
        <p:spPr bwMode="auto">
          <a:xfrm>
            <a:off x="166688" y="2500982"/>
            <a:ext cx="8788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buClr>
                <a:srgbClr val="99FF99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Need both IP(D), EA(A)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choose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 to best obey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“Koopmans’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theorem”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</a:t>
            </a:r>
            <a:r>
              <a:rPr lang="en-US" sz="24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neutral donor and charged acceptor:</a:t>
            </a:r>
          </a:p>
        </p:txBody>
      </p:sp>
      <p:sp>
        <p:nvSpPr>
          <p:cNvPr id="733193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27300" y="3801045"/>
            <a:ext cx="5910263" cy="738188"/>
            <a:chOff x="1952" y="1703"/>
            <a:chExt cx="3723" cy="465"/>
          </a:xfrm>
        </p:grpSpPr>
        <p:sp>
          <p:nvSpPr>
            <p:cNvPr id="733195" name="Rectangle 11"/>
            <p:cNvSpPr>
              <a:spLocks noChangeArrowheads="1"/>
            </p:cNvSpPr>
            <p:nvPr/>
          </p:nvSpPr>
          <p:spPr bwMode="auto">
            <a:xfrm>
              <a:off x="1952" y="1703"/>
              <a:ext cx="3723" cy="465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733196" name="Object 12"/>
            <p:cNvGraphicFramePr>
              <a:graphicFrameLocks noChangeAspect="1"/>
            </p:cNvGraphicFramePr>
            <p:nvPr/>
          </p:nvGraphicFramePr>
          <p:xfrm>
            <a:off x="2072" y="1729"/>
            <a:ext cx="3527" cy="435"/>
          </p:xfrm>
          <a:graphic>
            <a:graphicData uri="http://schemas.openxmlformats.org/presentationml/2006/ole">
              <p:oleObj spid="_x0000_s806915" name="Equation" r:id="rId5" imgW="2882880" imgH="355320" progId="Equation.3">
                <p:embed/>
              </p:oleObj>
            </a:graphicData>
          </a:graphic>
        </p:graphicFrame>
      </p:grpSp>
      <p:sp>
        <p:nvSpPr>
          <p:cNvPr id="733197" name="Rectangle 13"/>
          <p:cNvSpPr>
            <a:spLocks noChangeArrowheads="1"/>
          </p:cNvSpPr>
          <p:nvPr/>
        </p:nvSpPr>
        <p:spPr bwMode="auto">
          <a:xfrm>
            <a:off x="869950" y="3915343"/>
            <a:ext cx="1470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Minimize</a:t>
            </a:r>
          </a:p>
        </p:txBody>
      </p:sp>
      <p:sp>
        <p:nvSpPr>
          <p:cNvPr id="733204" name="Text Box 20"/>
          <p:cNvSpPr txBox="1">
            <a:spLocks noChangeArrowheads="1"/>
          </p:cNvSpPr>
          <p:nvPr/>
        </p:nvSpPr>
        <p:spPr bwMode="auto">
          <a:xfrm>
            <a:off x="469220" y="5009697"/>
            <a:ext cx="841352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</a:rPr>
              <a:t>Tune, don’t fit, the range-separation parameter!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6" grpId="0" animBg="1"/>
      <p:bldP spid="733191" grpId="0"/>
      <p:bldP spid="733192" grpId="0"/>
      <p:bldP spid="733197" grpId="0"/>
      <p:bldP spid="7332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371600" y="4038600"/>
            <a:ext cx="2362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Tuning the range-separation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6664" y="1857860"/>
          <a:ext cx="6481216" cy="584252"/>
        </p:xfrm>
        <a:graphic>
          <a:graphicData uri="http://schemas.openxmlformats.org/presentationml/2006/ole">
            <p:oleObj spid="_x0000_s1131522" name="משוואה" r:id="rId4" imgW="3073320" imgH="2793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0" y="4191000"/>
          <a:ext cx="2144712" cy="412584"/>
        </p:xfrm>
        <a:graphic>
          <a:graphicData uri="http://schemas.openxmlformats.org/presentationml/2006/ole">
            <p:oleObj spid="_x0000_s1131523" name="משוואה" r:id="rId5" imgW="1244520" imgH="241200" progId="Equation.3">
              <p:embed/>
            </p:oleObj>
          </a:graphicData>
        </a:graphic>
      </p:graphicFrame>
      <p:sp>
        <p:nvSpPr>
          <p:cNvPr id="8" name="Frame 7"/>
          <p:cNvSpPr/>
          <p:nvPr/>
        </p:nvSpPr>
        <p:spPr>
          <a:xfrm>
            <a:off x="1558752" y="1676400"/>
            <a:ext cx="2520280" cy="1008112"/>
          </a:xfrm>
          <a:prstGeom prst="frame">
            <a:avLst/>
          </a:prstGeom>
          <a:solidFill>
            <a:srgbClr val="C00000">
              <a:alpha val="50196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079032" y="1676400"/>
            <a:ext cx="3312368" cy="1008112"/>
          </a:xfrm>
          <a:prstGeom prst="frame">
            <a:avLst/>
          </a:prstGeom>
          <a:solidFill>
            <a:srgbClr val="92D050">
              <a:alpha val="50196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94656" y="1676400"/>
            <a:ext cx="864096" cy="1008112"/>
          </a:xfrm>
          <a:prstGeom prst="frame">
            <a:avLst/>
          </a:prstGeom>
          <a:solidFill>
            <a:srgbClr val="457CB9">
              <a:alpha val="50196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174797"/>
            <a:ext cx="4286081" cy="3149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2819400" y="4724400"/>
            <a:ext cx="36576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2"/>
          <p:cNvGrpSpPr/>
          <p:nvPr/>
        </p:nvGrpSpPr>
        <p:grpSpPr>
          <a:xfrm>
            <a:off x="7970793" y="3276600"/>
            <a:ext cx="1142999" cy="1110208"/>
            <a:chOff x="1855177" y="3212976"/>
            <a:chExt cx="1852727" cy="1872208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 l="29682" t="55421" r="34626" b="8746"/>
            <a:stretch>
              <a:fillRect/>
            </a:stretch>
          </p:blipFill>
          <p:spPr bwMode="auto">
            <a:xfrm>
              <a:off x="1855177" y="3420208"/>
              <a:ext cx="1634807" cy="166497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2339752" y="3212976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5856" y="4005064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1698576" y="2514600"/>
            <a:ext cx="5616624" cy="585355"/>
            <a:chOff x="1619672" y="2924945"/>
            <a:chExt cx="5616624" cy="585355"/>
          </a:xfrm>
        </p:grpSpPr>
        <p:sp>
          <p:nvSpPr>
            <p:cNvPr id="18" name="Left Brace 17"/>
            <p:cNvSpPr/>
            <p:nvPr/>
          </p:nvSpPr>
          <p:spPr>
            <a:xfrm rot="16200000">
              <a:off x="2591780" y="1952837"/>
              <a:ext cx="288032" cy="2232248"/>
            </a:xfrm>
            <a:prstGeom prst="leftBrace">
              <a:avLst/>
            </a:prstGeom>
            <a:ln>
              <a:solidFill>
                <a:srgbClr val="558B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5544108" y="1520789"/>
              <a:ext cx="288032" cy="3096344"/>
            </a:xfrm>
            <a:prstGeom prst="leftBrace">
              <a:avLst/>
            </a:prstGeom>
            <a:ln>
              <a:solidFill>
                <a:srgbClr val="558B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9672" y="3140968"/>
              <a:ext cx="23042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cs typeface="+mn-cs"/>
                </a:rPr>
                <a:t>Neutral molecule (IP)</a:t>
              </a:r>
              <a:endParaRPr lang="he-IL" dirty="0">
                <a:solidFill>
                  <a:prstClr val="black"/>
                </a:solidFill>
                <a:latin typeface="Tw Cen MT"/>
                <a:cs typeface="Levenim M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99992" y="3140968"/>
              <a:ext cx="23042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cs typeface="+mn-cs"/>
                </a:rPr>
                <a:t>Anion (EA)</a:t>
              </a:r>
              <a:endParaRPr lang="he-IL" dirty="0">
                <a:solidFill>
                  <a:prstClr val="black"/>
                </a:solidFill>
                <a:latin typeface="Tw Cen MT"/>
                <a:cs typeface="Levenim M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H2TPP_2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0928" y="1199322"/>
            <a:ext cx="9207345" cy="46899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0205" y="152400"/>
            <a:ext cx="13375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371600" y="1219200"/>
            <a:ext cx="0" cy="487680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0" y="650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n-US" sz="26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TPP</a:t>
            </a:r>
            <a:endParaRPr lang="en-US" sz="26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3822" y="3411379"/>
            <a:ext cx="1981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Energy [</a:t>
            </a:r>
            <a:r>
              <a:rPr lang="en-US" sz="26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eV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</a:t>
            </a:r>
            <a:endParaRPr lang="en-US" sz="2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8802" y="1905000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8383" y="1918953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1978" y="1930758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8558" y="1930758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62541" y="1295400"/>
            <a:ext cx="1204459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31105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11760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00202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79779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-2.9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-4.7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251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-2.5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3261" y="42075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-5.2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451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-1.4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8722" y="473275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-6.2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78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-1.5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1010" y="469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-6.2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3200" y="208894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-1.7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3017" y="48111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-6.4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5139" y="33397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47522" y="33331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1.9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186110" y="3668373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76012" y="3099021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567610" y="335834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94244" y="33331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69766" y="3473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4.7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04383" y="2526775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904383" y="3810000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47800" y="33769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1.8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789044" y="3180522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789044" y="3683873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733924" y="335060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2.7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066338" y="3696470"/>
            <a:ext cx="0" cy="46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066338" y="2925417"/>
            <a:ext cx="0" cy="46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45242" y="3364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4.8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365282" y="2375222"/>
            <a:ext cx="4130" cy="10058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4365282" y="3698203"/>
            <a:ext cx="4130" cy="10058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300654" y="335784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4.7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5620694" y="2413971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5620694" y="3687257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457739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GGA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33261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B3LYP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52461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OT-BNL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31295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GW-BSE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73078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EXP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7400" y="1905000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30895" y="333133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906776" y="3684768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896678" y="3115416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73409" y="3671685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463311" y="3102333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623653" y="3671688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613555" y="3102336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335854" y="3673674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325756" y="3104322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450495" y="5257800"/>
            <a:ext cx="139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-IP, -EA   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</a:t>
            </a:r>
            <a:r>
              <a:rPr lang="en-US" sz="1600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opt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70466" y="1491803"/>
            <a:ext cx="73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D9D9D"/>
                </a:solidFill>
              </a:rPr>
              <a:t>TD</a:t>
            </a:r>
            <a:endParaRPr lang="en-US" dirty="0">
              <a:solidFill>
                <a:srgbClr val="9D9D9D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79818" y="1491803"/>
            <a:ext cx="73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D9D9D"/>
                </a:solidFill>
              </a:rPr>
              <a:t>TD</a:t>
            </a:r>
            <a:endParaRPr lang="en-US" dirty="0">
              <a:solidFill>
                <a:srgbClr val="9D9D9D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39802" y="1491803"/>
            <a:ext cx="73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D9D9D"/>
                </a:solidFill>
              </a:rPr>
              <a:t>TD</a:t>
            </a:r>
            <a:endParaRPr lang="en-US" dirty="0">
              <a:solidFill>
                <a:srgbClr val="9D9D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767216"/>
          </a:xfrm>
          <a:noFill/>
          <a:ln/>
        </p:spPr>
        <p:txBody>
          <a:bodyPr/>
          <a:lstStyle/>
          <a:p>
            <a:pPr rtl="0"/>
            <a:r>
              <a:rPr lang="en-US" sz="2800" b="1" dirty="0" smtClean="0">
                <a:solidFill>
                  <a:schemeClr val="hlink"/>
                </a:solidFill>
                <a:latin typeface="Geneva" pitchFamily="34" charset="0"/>
              </a:rPr>
              <a:t>Gaps of atoms</a:t>
            </a:r>
            <a:endParaRPr lang="en-US" sz="2800" b="1" dirty="0">
              <a:solidFill>
                <a:schemeClr val="hlink"/>
              </a:solidFill>
              <a:latin typeface="Geneva" pitchFamily="34" charset="0"/>
            </a:endParaRPr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901" y="6155943"/>
            <a:ext cx="802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</a:rPr>
              <a:t>Stein, Eisenberg, </a:t>
            </a:r>
            <a:r>
              <a:rPr lang="en-US" b="1" dirty="0" err="1">
                <a:solidFill>
                  <a:srgbClr val="FFFFFF"/>
                </a:solidFill>
              </a:rPr>
              <a:t>Kronik</a:t>
            </a:r>
            <a:r>
              <a:rPr lang="en-US" b="1" dirty="0">
                <a:solidFill>
                  <a:srgbClr val="FFFFFF"/>
                </a:solidFill>
              </a:rPr>
              <a:t>, Baer, Phys. Rev. </a:t>
            </a:r>
            <a:r>
              <a:rPr lang="en-US" b="1" dirty="0" err="1">
                <a:solidFill>
                  <a:srgbClr val="FFFFFF"/>
                </a:solidFill>
              </a:rPr>
              <a:t>Lett</a:t>
            </a:r>
            <a:r>
              <a:rPr lang="en-US" b="1" dirty="0">
                <a:solidFill>
                  <a:srgbClr val="FFFFFF"/>
                </a:solidFill>
              </a:rPr>
              <a:t>., </a:t>
            </a:r>
            <a:r>
              <a:rPr lang="en-US" b="1" u="sng" dirty="0">
                <a:solidFill>
                  <a:srgbClr val="FFFFFF"/>
                </a:solidFill>
              </a:rPr>
              <a:t>105</a:t>
            </a:r>
            <a:r>
              <a:rPr lang="en-US" b="1" dirty="0">
                <a:solidFill>
                  <a:srgbClr val="FFFFFF"/>
                </a:solidFill>
              </a:rPr>
              <a:t>, 266802 (2010).</a:t>
            </a:r>
          </a:p>
        </p:txBody>
      </p:sp>
      <p:pic>
        <p:nvPicPr>
          <p:cNvPr id="1094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71" y="961463"/>
            <a:ext cx="7775954" cy="502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767216"/>
          </a:xfrm>
          <a:noFill/>
          <a:ln/>
        </p:spPr>
        <p:txBody>
          <a:bodyPr/>
          <a:lstStyle/>
          <a:p>
            <a:pPr rtl="0"/>
            <a:r>
              <a:rPr lang="en-US" sz="2800" b="1" dirty="0" smtClean="0">
                <a:solidFill>
                  <a:schemeClr val="hlink"/>
                </a:solidFill>
                <a:latin typeface="Geneva" pitchFamily="34" charset="0"/>
              </a:rPr>
              <a:t>Fundamental gaps of </a:t>
            </a:r>
            <a:r>
              <a:rPr lang="en-US" sz="2800" b="1" dirty="0" err="1" smtClean="0">
                <a:solidFill>
                  <a:schemeClr val="hlink"/>
                </a:solidFill>
                <a:latin typeface="Geneva" pitchFamily="34" charset="0"/>
              </a:rPr>
              <a:t>acenes</a:t>
            </a:r>
            <a:endParaRPr lang="en-US" sz="2800" b="1" dirty="0">
              <a:solidFill>
                <a:schemeClr val="hlink"/>
              </a:solidFill>
              <a:latin typeface="Geneva" pitchFamily="34" charset="0"/>
            </a:endParaRPr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838658" name="Picture 2"/>
          <p:cNvPicPr>
            <a:picLocks noChangeAspect="1" noChangeArrowheads="1"/>
          </p:cNvPicPr>
          <p:nvPr/>
        </p:nvPicPr>
        <p:blipFill>
          <a:blip r:embed="rId3" cstate="print"/>
          <a:srcRect l="12000" b="14769"/>
          <a:stretch>
            <a:fillRect/>
          </a:stretch>
        </p:blipFill>
        <p:spPr bwMode="auto">
          <a:xfrm>
            <a:off x="5624731" y="2480813"/>
            <a:ext cx="1573235" cy="123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/>
          <p:nvPr/>
        </p:nvGrpSpPr>
        <p:grpSpPr>
          <a:xfrm>
            <a:off x="1567542" y="943427"/>
            <a:ext cx="6241143" cy="5399315"/>
            <a:chOff x="1741714" y="1001485"/>
            <a:chExt cx="5631726" cy="5007429"/>
          </a:xfrm>
        </p:grpSpPr>
        <p:sp>
          <p:nvSpPr>
            <p:cNvPr id="8" name="Rectangle 7"/>
            <p:cNvSpPr/>
            <p:nvPr/>
          </p:nvSpPr>
          <p:spPr bwMode="auto">
            <a:xfrm>
              <a:off x="1741714" y="1001485"/>
              <a:ext cx="5631726" cy="495891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 l="2793" t="3123" r="5034" b="-34"/>
            <a:stretch>
              <a:fillRect/>
            </a:stretch>
          </p:blipFill>
          <p:spPr bwMode="auto">
            <a:xfrm>
              <a:off x="1741714" y="1284308"/>
              <a:ext cx="5544457" cy="472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2000" b="14769"/>
            <a:stretch>
              <a:fillRect/>
            </a:stretch>
          </p:blipFill>
          <p:spPr bwMode="auto">
            <a:xfrm>
              <a:off x="5624731" y="2524356"/>
              <a:ext cx="1573235" cy="123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653144" y="6298978"/>
            <a:ext cx="802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</a:rPr>
              <a:t>Stein, Eisenberg, </a:t>
            </a:r>
            <a:r>
              <a:rPr lang="en-US" b="1" dirty="0" err="1">
                <a:solidFill>
                  <a:srgbClr val="FFFFFF"/>
                </a:solidFill>
              </a:rPr>
              <a:t>Kronik</a:t>
            </a:r>
            <a:r>
              <a:rPr lang="en-US" b="1" dirty="0">
                <a:solidFill>
                  <a:srgbClr val="FFFFFF"/>
                </a:solidFill>
              </a:rPr>
              <a:t>, Baer, Phys. Rev. </a:t>
            </a:r>
            <a:r>
              <a:rPr lang="en-US" b="1" dirty="0" err="1">
                <a:solidFill>
                  <a:srgbClr val="FFFFFF"/>
                </a:solidFill>
              </a:rPr>
              <a:t>Lett</a:t>
            </a:r>
            <a:r>
              <a:rPr lang="en-US" b="1" dirty="0">
                <a:solidFill>
                  <a:srgbClr val="FFFFFF"/>
                </a:solidFill>
              </a:rPr>
              <a:t>., </a:t>
            </a:r>
            <a:r>
              <a:rPr lang="en-US" b="1" u="sng" dirty="0">
                <a:solidFill>
                  <a:srgbClr val="FFFFFF"/>
                </a:solidFill>
              </a:rPr>
              <a:t>105</a:t>
            </a:r>
            <a:r>
              <a:rPr lang="en-US" b="1" dirty="0">
                <a:solidFill>
                  <a:srgbClr val="FFFFFF"/>
                </a:solidFill>
              </a:rPr>
              <a:t>, 266802 (2010).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3200401" y="306843"/>
            <a:ext cx="5943599" cy="767216"/>
          </a:xfrm>
          <a:noFill/>
          <a:ln/>
        </p:spPr>
        <p:txBody>
          <a:bodyPr lIns="0" rIns="0"/>
          <a:lstStyle/>
          <a:p>
            <a:pPr rtl="0"/>
            <a:r>
              <a:rPr lang="en-US" sz="2800" b="1" dirty="0" smtClean="0">
                <a:solidFill>
                  <a:schemeClr val="hlink"/>
                </a:solidFill>
                <a:latin typeface="Geneva" pitchFamily="34" charset="0"/>
              </a:rPr>
              <a:t>Fundamental gaps of </a:t>
            </a:r>
            <a:br>
              <a:rPr lang="en-US" sz="2800" b="1" dirty="0" smtClean="0">
                <a:solidFill>
                  <a:schemeClr val="hlink"/>
                </a:solidFill>
                <a:latin typeface="Geneva" pitchFamily="34" charset="0"/>
              </a:rPr>
            </a:br>
            <a:r>
              <a:rPr lang="en-US" sz="2800" b="1" dirty="0" smtClean="0">
                <a:solidFill>
                  <a:schemeClr val="hlink"/>
                </a:solidFill>
                <a:latin typeface="Geneva" pitchFamily="34" charset="0"/>
              </a:rPr>
              <a:t>hydrogenated Si </a:t>
            </a:r>
            <a:r>
              <a:rPr lang="en-US" sz="2800" b="1" dirty="0" err="1" smtClean="0">
                <a:solidFill>
                  <a:schemeClr val="hlink"/>
                </a:solidFill>
                <a:latin typeface="Geneva" pitchFamily="34" charset="0"/>
              </a:rPr>
              <a:t>nanocrystals</a:t>
            </a:r>
            <a:endParaRPr lang="en-US" sz="2800" b="1" dirty="0">
              <a:solidFill>
                <a:schemeClr val="hlink"/>
              </a:solidFill>
              <a:latin typeface="Geneva" pitchFamily="34" charset="0"/>
            </a:endParaRPr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26194" y="5587778"/>
            <a:ext cx="63935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</a:rPr>
              <a:t>GW: Tiago &amp; </a:t>
            </a:r>
            <a:r>
              <a:rPr lang="en-US" b="1" dirty="0" err="1">
                <a:solidFill>
                  <a:srgbClr val="FFFFFF"/>
                </a:solidFill>
              </a:rPr>
              <a:t>Chelikowsky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i="1" dirty="0">
                <a:solidFill>
                  <a:srgbClr val="FFFFFF"/>
                </a:solidFill>
              </a:rPr>
              <a:t>Phys. Rev. B</a:t>
            </a:r>
            <a:r>
              <a:rPr lang="en-US" b="1" dirty="0">
                <a:solidFill>
                  <a:srgbClr val="FFFFFF"/>
                </a:solidFill>
              </a:rPr>
              <a:t>  </a:t>
            </a:r>
            <a:r>
              <a:rPr lang="en-US" b="1" u="sng" dirty="0">
                <a:solidFill>
                  <a:srgbClr val="FFFFFF"/>
                </a:solidFill>
              </a:rPr>
              <a:t>73</a:t>
            </a:r>
            <a:r>
              <a:rPr lang="en-US" b="1" dirty="0">
                <a:solidFill>
                  <a:srgbClr val="FFFFFF"/>
                </a:solidFill>
              </a:rPr>
              <a:t>, 2006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</a:rPr>
              <a:t>DFT: Stein, Eisenberg, </a:t>
            </a:r>
            <a:r>
              <a:rPr lang="en-US" b="1" dirty="0" err="1">
                <a:solidFill>
                  <a:srgbClr val="FFFFFF"/>
                </a:solidFill>
              </a:rPr>
              <a:t>Kronik</a:t>
            </a:r>
            <a:r>
              <a:rPr lang="en-US" b="1" dirty="0">
                <a:solidFill>
                  <a:srgbClr val="FFFFFF"/>
                </a:solidFill>
              </a:rPr>
              <a:t>, Baer,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PRL </a:t>
            </a:r>
            <a:r>
              <a:rPr lang="en-US" b="1" u="sng" dirty="0">
                <a:solidFill>
                  <a:srgbClr val="FFFFFF"/>
                </a:solidFill>
              </a:rPr>
              <a:t>105</a:t>
            </a:r>
            <a:r>
              <a:rPr lang="en-US" b="1" dirty="0">
                <a:solidFill>
                  <a:srgbClr val="FFFFFF"/>
                </a:solidFill>
              </a:rPr>
              <a:t>,  266802 (2010).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</a:rPr>
              <a:t>s.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285" y="1494971"/>
            <a:ext cx="5834737" cy="37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1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62" y="333828"/>
            <a:ext cx="3311444" cy="618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6297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1066800" cy="4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16200000" flipH="1">
            <a:off x="3505200" y="2286000"/>
            <a:ext cx="1143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143000"/>
            <a:ext cx="838200" cy="54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8692" y="838200"/>
            <a:ext cx="597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>
          <a:xfrm rot="5400000">
            <a:off x="5757016" y="1736222"/>
            <a:ext cx="6096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198692" y="1676400"/>
            <a:ext cx="9144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295400"/>
            <a:ext cx="862012" cy="58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rot="16200000" flipH="1">
            <a:off x="5117862" y="1892538"/>
            <a:ext cx="533400" cy="2535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533400"/>
            <a:ext cx="457200" cy="56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/>
          <p:nvPr/>
        </p:nvCxnSpPr>
        <p:spPr>
          <a:xfrm rot="16200000" flipH="1">
            <a:off x="7183808" y="1011608"/>
            <a:ext cx="228600" cy="186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838200"/>
            <a:ext cx="1371600" cy="5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16200000" flipH="1">
            <a:off x="3666503" y="1972297"/>
            <a:ext cx="1566016" cy="3646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2209800"/>
            <a:ext cx="762000" cy="73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/>
          <p:nvPr/>
        </p:nvCxnSpPr>
        <p:spPr>
          <a:xfrm rot="16200000" flipH="1">
            <a:off x="3429000" y="3048000"/>
            <a:ext cx="533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676" y="3571426"/>
            <a:ext cx="1069258" cy="10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39254" y="2370746"/>
            <a:ext cx="1143000" cy="107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>
          <a:xfrm>
            <a:off x="1143000" y="4191000"/>
            <a:ext cx="685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1600200"/>
            <a:ext cx="8143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Arrow Connector 54"/>
          <p:cNvCxnSpPr/>
          <p:nvPr/>
        </p:nvCxnSpPr>
        <p:spPr>
          <a:xfrm rot="5400000">
            <a:off x="1472724" y="4021508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39" idx="2"/>
          </p:cNvCxnSpPr>
          <p:nvPr/>
        </p:nvCxnSpPr>
        <p:spPr>
          <a:xfrm rot="16200000" flipH="1">
            <a:off x="1906191" y="3201590"/>
            <a:ext cx="1624013" cy="500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386286" y="4042621"/>
            <a:ext cx="2329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GW data: Blasé et al., PRB 83, 115103 (2011)</a:t>
            </a:r>
          </a:p>
        </p:txBody>
      </p:sp>
      <p:sp>
        <p:nvSpPr>
          <p:cNvPr id="27" name="Footer Placeholder 4"/>
          <p:cNvSpPr txBox="1">
            <a:spLocks/>
          </p:cNvSpPr>
          <p:nvPr/>
        </p:nvSpPr>
        <p:spPr>
          <a:xfrm>
            <a:off x="722657" y="6433883"/>
            <a:ext cx="8037871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S.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cs typeface="+mn-cs"/>
              </a:rPr>
              <a:t>Refaely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-Abramson, R. Baer, and L.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cs typeface="+mn-cs"/>
              </a:rPr>
              <a:t>Kronik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cs typeface="+mn-cs"/>
              </a:rPr>
              <a:t>Phys.Rev</a:t>
            </a:r>
            <a:r>
              <a:rPr lang="en-US" i="1" dirty="0" smtClean="0">
                <a:solidFill>
                  <a:prstClr val="black"/>
                </a:solidFill>
                <a:latin typeface="Calibri"/>
                <a:cs typeface="+mn-cs"/>
              </a:rPr>
              <a:t>. B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u="sng" dirty="0" smtClean="0">
                <a:solidFill>
                  <a:prstClr val="black"/>
                </a:solidFill>
                <a:latin typeface="Calibri"/>
                <a:cs typeface="+mn-cs"/>
              </a:rPr>
              <a:t>84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,075144  (2011) [Editor’s choice].</a:t>
            </a:r>
            <a:endParaRPr lang="he-IL" dirty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gaps with Time-dependent DFT</a:t>
            </a:r>
            <a:endParaRPr lang="he-IL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1669" y="1124991"/>
            <a:ext cx="4310571" cy="5040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51520" y="764704"/>
            <a:ext cx="3168352" cy="720080"/>
          </a:xfrm>
          <a:prstGeom prst="rect">
            <a:avLst/>
          </a:prstGeom>
          <a:solidFill>
            <a:srgbClr val="B6DDF0"/>
          </a:solidFill>
          <a:ln w="2857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TDDFT: BNL results as accurate as those of B3LYP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he-IL" i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4941168"/>
            <a:ext cx="1619672" cy="1872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a – </a:t>
            </a:r>
            <a:r>
              <a:rPr lang="en-US" sz="1200" b="1" dirty="0" err="1" smtClean="0">
                <a:solidFill>
                  <a:prstClr val="black"/>
                </a:solidFill>
              </a:rPr>
              <a:t>thiophene</a:t>
            </a:r>
            <a:endParaRPr lang="en-US" sz="1200" b="1" dirty="0" smtClean="0">
              <a:solidFill>
                <a:prstClr val="black"/>
              </a:solidFill>
            </a:endParaRP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b – </a:t>
            </a:r>
            <a:r>
              <a:rPr lang="en-US" sz="1200" b="1" dirty="0" err="1" smtClean="0">
                <a:solidFill>
                  <a:prstClr val="black"/>
                </a:solidFill>
              </a:rPr>
              <a:t>thiadiazole</a:t>
            </a:r>
            <a:endParaRPr lang="en-US" sz="1200" b="1" dirty="0" smtClean="0">
              <a:solidFill>
                <a:prstClr val="black"/>
              </a:solidFill>
            </a:endParaRP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c – </a:t>
            </a:r>
            <a:r>
              <a:rPr lang="en-US" sz="1200" b="1" dirty="0" err="1" smtClean="0">
                <a:solidFill>
                  <a:prstClr val="black"/>
                </a:solidFill>
              </a:rPr>
              <a:t>benzothiadiazole</a:t>
            </a:r>
            <a:endParaRPr lang="en-US" sz="1200" b="1" dirty="0" smtClean="0">
              <a:solidFill>
                <a:prstClr val="black"/>
              </a:solidFill>
            </a:endParaRP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d – </a:t>
            </a:r>
            <a:r>
              <a:rPr lang="en-US" sz="1200" b="1" dirty="0" err="1" smtClean="0">
                <a:solidFill>
                  <a:prstClr val="black"/>
                </a:solidFill>
              </a:rPr>
              <a:t>benzothiazole</a:t>
            </a:r>
            <a:endParaRPr lang="en-US" sz="1200" b="1" dirty="0" smtClean="0">
              <a:solidFill>
                <a:prstClr val="black"/>
              </a:solidFill>
            </a:endParaRP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e – </a:t>
            </a:r>
            <a:r>
              <a:rPr lang="en-US" sz="1200" b="1" dirty="0" err="1" smtClean="0">
                <a:solidFill>
                  <a:prstClr val="black"/>
                </a:solidFill>
              </a:rPr>
              <a:t>flourene</a:t>
            </a:r>
            <a:endParaRPr lang="en-US" sz="1200" b="1" dirty="0" smtClean="0">
              <a:solidFill>
                <a:prstClr val="black"/>
              </a:solidFill>
            </a:endParaRP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f – PTCDA</a:t>
            </a: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g – C</a:t>
            </a:r>
            <a:r>
              <a:rPr lang="en-US" sz="1200" b="1" baseline="-25000" dirty="0" smtClean="0">
                <a:solidFill>
                  <a:prstClr val="black"/>
                </a:solidFill>
              </a:rPr>
              <a:t>60</a:t>
            </a: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h – H</a:t>
            </a:r>
            <a:r>
              <a:rPr lang="en-US" sz="1200" b="1" baseline="-25000" dirty="0" smtClean="0">
                <a:solidFill>
                  <a:prstClr val="black"/>
                </a:solidFill>
              </a:rPr>
              <a:t>2</a:t>
            </a:r>
            <a:r>
              <a:rPr lang="en-US" sz="1200" b="1" dirty="0" smtClean="0">
                <a:solidFill>
                  <a:prstClr val="black"/>
                </a:solidFill>
              </a:rPr>
              <a:t>P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i – H</a:t>
            </a:r>
            <a:r>
              <a:rPr lang="en-US" sz="1200" b="1" baseline="-25000" dirty="0" smtClean="0">
                <a:solidFill>
                  <a:prstClr val="black"/>
                </a:solidFill>
              </a:rPr>
              <a:t>2</a:t>
            </a:r>
            <a:r>
              <a:rPr lang="en-US" sz="1200" b="1" dirty="0" smtClean="0">
                <a:solidFill>
                  <a:prstClr val="black"/>
                </a:solidFill>
              </a:rPr>
              <a:t>TPP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j – H</a:t>
            </a:r>
            <a:r>
              <a:rPr lang="en-US" sz="1200" b="1" baseline="-25000" dirty="0" smtClean="0">
                <a:solidFill>
                  <a:prstClr val="black"/>
                </a:solidFill>
              </a:rPr>
              <a:t>2</a:t>
            </a:r>
            <a:r>
              <a:rPr lang="en-US" sz="1200" b="1" dirty="0" smtClean="0">
                <a:solidFill>
                  <a:prstClr val="black"/>
                </a:solidFill>
              </a:rPr>
              <a:t>Pc</a:t>
            </a: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solidFill>
                <a:prstClr val="black"/>
              </a:solidFill>
            </a:endParaRP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solidFill>
                <a:prstClr val="black"/>
              </a:solidFill>
            </a:endParaRP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endParaRPr lang="en-US" sz="1200" b="1" baseline="-25000" dirty="0" smtClean="0">
              <a:solidFill>
                <a:prstClr val="black"/>
              </a:solidFill>
            </a:endParaRP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endParaRPr lang="en-US" sz="1200" b="1" baseline="-25000" dirty="0" smtClean="0">
              <a:solidFill>
                <a:prstClr val="black"/>
              </a:solidFill>
            </a:endParaRP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endParaRPr lang="en-US" sz="1200" b="1" baseline="-25000" dirty="0" smtClean="0">
              <a:solidFill>
                <a:prstClr val="black"/>
              </a:solidFill>
            </a:endParaRP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endParaRPr lang="en-US" sz="1200" b="1" baseline="30000" dirty="0" smtClean="0">
              <a:solidFill>
                <a:prstClr val="black"/>
              </a:solidFill>
            </a:endParaRPr>
          </a:p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endParaRPr lang="en-US" sz="1200" b="1" baseline="30000" dirty="0" smtClean="0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2339752" y="6544151"/>
            <a:ext cx="680424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S.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cs typeface="+mn-cs"/>
              </a:rPr>
              <a:t>Refaely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-Abramson, R. Baer, and L.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cs typeface="+mn-cs"/>
              </a:rPr>
              <a:t>Kronik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cs typeface="+mn-cs"/>
              </a:rPr>
              <a:t>Phys.Rev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. B 84 ,075144  (2011)</a:t>
            </a:r>
            <a:endParaRPr lang="he-IL" dirty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4634" y="939016"/>
            <a:ext cx="2518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6BFAFD"/>
                </a:solidFill>
              </a:rPr>
              <a:t>The Group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74129" y="4627499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BFAFD"/>
                </a:solidFill>
              </a:rPr>
              <a:t>Funding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2585069" y="4787656"/>
            <a:ext cx="616386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European Research Council</a:t>
            </a:r>
          </a:p>
          <a:p>
            <a:r>
              <a:rPr lang="en-US" sz="2000" b="1" dirty="0" smtClean="0"/>
              <a:t>Israel Science Foundation</a:t>
            </a:r>
          </a:p>
          <a:p>
            <a:r>
              <a:rPr lang="en-US" sz="2000" b="1" dirty="0" smtClean="0"/>
              <a:t>Germany-Israel Foundation</a:t>
            </a:r>
          </a:p>
          <a:p>
            <a:r>
              <a:rPr lang="en-US" sz="2000" b="1" dirty="0" smtClean="0"/>
              <a:t>US-Israel </a:t>
            </a:r>
            <a:r>
              <a:rPr lang="en-US" sz="2000" b="1" dirty="0" err="1" smtClean="0"/>
              <a:t>Binational</a:t>
            </a:r>
            <a:r>
              <a:rPr lang="en-US" sz="2000" b="1" dirty="0" smtClean="0"/>
              <a:t> Science Foundation</a:t>
            </a:r>
          </a:p>
          <a:p>
            <a:r>
              <a:rPr lang="en-US" sz="2000" b="1" dirty="0" err="1" smtClean="0"/>
              <a:t>Lise</a:t>
            </a:r>
            <a:r>
              <a:rPr lang="en-US" sz="2000" b="1" dirty="0" smtClean="0"/>
              <a:t> Meitner Center for Computational Chemistry</a:t>
            </a:r>
          </a:p>
          <a:p>
            <a:r>
              <a:rPr lang="en-US" sz="2000" b="1" dirty="0" smtClean="0"/>
              <a:t>Alternative Energy Research Initiative</a:t>
            </a:r>
          </a:p>
          <a:p>
            <a:endParaRPr lang="en-US" sz="2000" b="1" dirty="0"/>
          </a:p>
        </p:txBody>
      </p:sp>
      <p:pic>
        <p:nvPicPr>
          <p:cNvPr id="631809" name="Picture 1" descr="C:\Documents and Settings\leeork\My Documents\Dropbox\KronikDropbox\Photos\2011-11-21 Group photo\P104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961" y="234772"/>
            <a:ext cx="6220496" cy="4156311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13150" y="719358"/>
            <a:ext cx="12084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Tami </a:t>
            </a:r>
            <a:r>
              <a:rPr lang="en-US" dirty="0" err="1" smtClean="0"/>
              <a:t>Zelovich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82095" y="436023"/>
            <a:ext cx="103460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Ido</a:t>
            </a:r>
            <a:r>
              <a:rPr lang="en-US" dirty="0" smtClean="0"/>
              <a:t> </a:t>
            </a:r>
            <a:r>
              <a:rPr lang="en-US" dirty="0" err="1" smtClean="0"/>
              <a:t>Azuri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778839" y="697893"/>
            <a:ext cx="12084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Ariel Biller</a:t>
            </a:r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60771" y="592715"/>
            <a:ext cx="12084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Baruch Feldman</a:t>
            </a:r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69854" y="618473"/>
            <a:ext cx="12084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Eli </a:t>
            </a:r>
            <a:r>
              <a:rPr lang="en-US" dirty="0" err="1" smtClean="0"/>
              <a:t>Kraisler</a:t>
            </a:r>
            <a:endParaRPr lang="en-US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924283" y="3627837"/>
            <a:ext cx="132437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Sivan Abramson</a:t>
            </a:r>
            <a:endParaRPr lang="en-US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860145" y="281476"/>
            <a:ext cx="13823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Andreas </a:t>
            </a:r>
            <a:r>
              <a:rPr lang="en-US" dirty="0" err="1" smtClean="0"/>
              <a:t>Karolewski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(visiting)</a:t>
            </a:r>
            <a:endParaRPr lang="en-US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175162" y="3625691"/>
            <a:ext cx="11483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Ofer</a:t>
            </a:r>
            <a:r>
              <a:rPr lang="en-US" dirty="0" smtClean="0"/>
              <a:t> Sinai</a:t>
            </a:r>
            <a:endParaRPr lang="en-US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464678" y="3597787"/>
            <a:ext cx="102172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Anna Hirsch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229600" cy="1139825"/>
          </a:xfrm>
        </p:spPr>
        <p:txBody>
          <a:bodyPr/>
          <a:lstStyle/>
          <a:p>
            <a:r>
              <a:rPr lang="en-US" sz="3200" b="1"/>
              <a:t>The charge transfer excitation problem</a:t>
            </a:r>
          </a:p>
        </p:txBody>
      </p:sp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3865563" y="3709988"/>
            <a:ext cx="5016500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b="1"/>
              <a:t>Liao </a:t>
            </a:r>
            <a:r>
              <a:rPr lang="en-US" b="1" i="1"/>
              <a:t>et al.</a:t>
            </a:r>
            <a:r>
              <a:rPr lang="en-US" b="1"/>
              <a:t>, </a:t>
            </a:r>
            <a:r>
              <a:rPr lang="en-US" b="1" i="1"/>
              <a:t>J. Comp. Chem. </a:t>
            </a:r>
            <a:r>
              <a:rPr lang="en-US" b="1" u="sng"/>
              <a:t>24</a:t>
            </a:r>
            <a:r>
              <a:rPr lang="en-US" b="1"/>
              <a:t>, 623 (2003).</a:t>
            </a:r>
            <a:endParaRPr lang="en-GB" b="1"/>
          </a:p>
        </p:txBody>
      </p:sp>
      <p:sp>
        <p:nvSpPr>
          <p:cNvPr id="722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4175" y="863600"/>
            <a:ext cx="8680450" cy="1292225"/>
          </a:xfrm>
        </p:spPr>
        <p:txBody>
          <a:bodyPr/>
          <a:lstStyle/>
          <a:p>
            <a:pPr marL="609600" indent="-609600" algn="ctr" rtl="0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/>
              <a:t>Time-dependent density functional theory (TDDFT), using</a:t>
            </a:r>
          </a:p>
          <a:p>
            <a:pPr marL="609600" indent="-609600" algn="ctr" rtl="0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/>
              <a:t>either semi-local or standard hybrid functionals, can</a:t>
            </a:r>
          </a:p>
          <a:p>
            <a:pPr marL="609600" indent="-609600" algn="ctr" rtl="0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/>
              <a:t>seriously underestimate charge transfer excitation energies!</a:t>
            </a:r>
          </a:p>
        </p:txBody>
      </p:sp>
      <p:pic>
        <p:nvPicPr>
          <p:cNvPr id="722949" name="Picture 5"/>
          <p:cNvPicPr>
            <a:picLocks noChangeAspect="1" noChangeArrowheads="1"/>
          </p:cNvPicPr>
          <p:nvPr/>
        </p:nvPicPr>
        <p:blipFill>
          <a:blip r:embed="rId3" cstate="print"/>
          <a:srcRect l="4382" t="6400"/>
          <a:stretch>
            <a:fillRect/>
          </a:stretch>
        </p:blipFill>
        <p:spPr bwMode="auto">
          <a:xfrm>
            <a:off x="142875" y="2073275"/>
            <a:ext cx="4848225" cy="1624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2950" name="Text Box 6"/>
          <p:cNvSpPr txBox="1">
            <a:spLocks noChangeArrowheads="1"/>
          </p:cNvSpPr>
          <p:nvPr/>
        </p:nvSpPr>
        <p:spPr bwMode="auto">
          <a:xfrm>
            <a:off x="5121275" y="2058988"/>
            <a:ext cx="3849688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Biphenylene – tetracyanoethylene:</a:t>
            </a:r>
          </a:p>
          <a:p>
            <a:pPr algn="l">
              <a:spcBef>
                <a:spcPct val="50000"/>
              </a:spcBef>
            </a:pPr>
            <a:r>
              <a:rPr lang="en-US" sz="2000" b="1"/>
              <a:t>B3LYP: 0.77 eV</a:t>
            </a:r>
          </a:p>
          <a:p>
            <a:pPr algn="l">
              <a:spcBef>
                <a:spcPct val="50000"/>
              </a:spcBef>
            </a:pPr>
            <a:r>
              <a:rPr lang="en-US" sz="2000" b="1"/>
              <a:t>Experiment: 2 eV</a:t>
            </a:r>
          </a:p>
        </p:txBody>
      </p:sp>
      <p:pic>
        <p:nvPicPr>
          <p:cNvPr id="7229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4248150"/>
            <a:ext cx="3805238" cy="217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2952" name="Text Box 8"/>
          <p:cNvSpPr txBox="1">
            <a:spLocks noChangeArrowheads="1"/>
          </p:cNvSpPr>
          <p:nvPr/>
        </p:nvSpPr>
        <p:spPr bwMode="auto">
          <a:xfrm>
            <a:off x="4260850" y="4297363"/>
            <a:ext cx="4656138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hlink"/>
                </a:solidFill>
              </a:rPr>
              <a:t>zincbacteriochlorin-phenylene-bacteriochlorin: </a:t>
            </a:r>
          </a:p>
          <a:p>
            <a:pPr algn="l"/>
            <a:endParaRPr lang="en-US" sz="2000" b="1">
              <a:solidFill>
                <a:schemeClr val="hlink"/>
              </a:solidFill>
            </a:endParaRPr>
          </a:p>
          <a:p>
            <a:pPr algn="l"/>
            <a:r>
              <a:rPr lang="en-US" sz="2000" b="1">
                <a:solidFill>
                  <a:schemeClr val="hlink"/>
                </a:solidFill>
              </a:rPr>
              <a:t>GGA (BLYP): 1.33 eV</a:t>
            </a:r>
          </a:p>
          <a:p>
            <a:pPr algn="l"/>
            <a:endParaRPr lang="en-US" sz="2000" b="1">
              <a:solidFill>
                <a:schemeClr val="hlink"/>
              </a:solidFill>
            </a:endParaRPr>
          </a:p>
          <a:p>
            <a:pPr algn="l"/>
            <a:r>
              <a:rPr lang="en-US" sz="2000" b="1">
                <a:solidFill>
                  <a:schemeClr val="hlink"/>
                </a:solidFill>
              </a:rPr>
              <a:t>CIS: 3.75 eV</a:t>
            </a:r>
          </a:p>
        </p:txBody>
      </p:sp>
      <p:sp>
        <p:nvSpPr>
          <p:cNvPr id="722953" name="Rectangle 9"/>
          <p:cNvSpPr>
            <a:spLocks noChangeArrowheads="1"/>
          </p:cNvSpPr>
          <p:nvPr/>
        </p:nvSpPr>
        <p:spPr bwMode="auto">
          <a:xfrm>
            <a:off x="0" y="6415088"/>
            <a:ext cx="7732713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b="1">
                <a:solidFill>
                  <a:schemeClr val="hlink"/>
                </a:solidFill>
              </a:rPr>
              <a:t>Druew and Head-Gordon, </a:t>
            </a:r>
            <a:r>
              <a:rPr lang="en-US" b="1" i="1">
                <a:solidFill>
                  <a:schemeClr val="hlink"/>
                </a:solidFill>
              </a:rPr>
              <a:t>J. Am. Chem. Soc.</a:t>
            </a:r>
            <a:r>
              <a:rPr lang="en-US" b="1">
                <a:solidFill>
                  <a:schemeClr val="hlink"/>
                </a:solidFill>
              </a:rPr>
              <a:t> </a:t>
            </a:r>
            <a:r>
              <a:rPr lang="en-US" b="1" u="sng">
                <a:solidFill>
                  <a:schemeClr val="hlink"/>
                </a:solidFill>
              </a:rPr>
              <a:t>126</a:t>
            </a:r>
            <a:r>
              <a:rPr lang="en-US" b="1">
                <a:solidFill>
                  <a:schemeClr val="hlink"/>
                </a:solidFill>
              </a:rPr>
              <a:t>, 4007 (2004).</a:t>
            </a:r>
            <a:endParaRPr lang="en-GB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/>
      <p:bldP spid="722950" grpId="0"/>
      <p:bldP spid="722952" grpId="0"/>
      <p:bldP spid="7229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ChangeArrowheads="1"/>
          </p:cNvSpPr>
          <p:nvPr/>
        </p:nvSpPr>
        <p:spPr bwMode="auto">
          <a:xfrm>
            <a:off x="1049338" y="1485900"/>
            <a:ext cx="5362575" cy="7651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229600" cy="1139825"/>
          </a:xfrm>
        </p:spPr>
        <p:txBody>
          <a:bodyPr/>
          <a:lstStyle/>
          <a:p>
            <a:r>
              <a:rPr lang="en-US" sz="3200" b="1"/>
              <a:t>The Mulliken limit</a:t>
            </a:r>
          </a:p>
        </p:txBody>
      </p:sp>
      <p:sp>
        <p:nvSpPr>
          <p:cNvPr id="7270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4175" y="863600"/>
            <a:ext cx="8680450" cy="406400"/>
          </a:xfrm>
          <a:noFill/>
          <a:ln/>
        </p:spPr>
        <p:txBody>
          <a:bodyPr/>
          <a:lstStyle/>
          <a:p>
            <a:pPr marL="609600" indent="-609600" algn="l" rtl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/>
              <a:t>In the limit of well-separated donor and acceptor:</a:t>
            </a:r>
          </a:p>
        </p:txBody>
      </p:sp>
      <p:sp>
        <p:nvSpPr>
          <p:cNvPr id="727045" name="Rectangle 5"/>
          <p:cNvSpPr>
            <a:spLocks noChangeArrowheads="1"/>
          </p:cNvSpPr>
          <p:nvPr/>
        </p:nvSpPr>
        <p:spPr bwMode="auto">
          <a:xfrm>
            <a:off x="221790" y="2766090"/>
            <a:ext cx="8680450" cy="140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buClr>
                <a:srgbClr val="99FF99"/>
              </a:buClr>
              <a:buSzPct val="80000"/>
              <a:buFont typeface="Wingdings" pitchFamily="2" charset="2"/>
              <a:buNone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Neither the gap nor the ~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1/r dependence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obtained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standard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functionals!</a:t>
            </a:r>
          </a:p>
          <a:p>
            <a:pPr marL="609600" indent="-609600" algn="l">
              <a:lnSpc>
                <a:spcPct val="90000"/>
              </a:lnSpc>
              <a:buClr>
                <a:srgbClr val="99FF99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>
              <a:lnSpc>
                <a:spcPct val="90000"/>
              </a:lnSpc>
              <a:buClr>
                <a:srgbClr val="99FF99"/>
              </a:buClr>
              <a:buSzPct val="80000"/>
              <a:buFont typeface="Wingdings" pitchFamily="2" charset="2"/>
              <a:buNone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 obtained with the optimally-tuned range-separated hybrid!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46" name="Line 6"/>
          <p:cNvSpPr>
            <a:spLocks noChangeShapeType="1"/>
          </p:cNvSpPr>
          <p:nvPr/>
        </p:nvSpPr>
        <p:spPr bwMode="auto">
          <a:xfrm flipH="1" flipV="1">
            <a:off x="6427788" y="1843088"/>
            <a:ext cx="1077912" cy="217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7047" name="Text Box 7"/>
          <p:cNvSpPr txBox="1">
            <a:spLocks noChangeArrowheads="1"/>
          </p:cNvSpPr>
          <p:nvPr/>
        </p:nvSpPr>
        <p:spPr bwMode="auto">
          <a:xfrm>
            <a:off x="7486650" y="1570038"/>
            <a:ext cx="1406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FF"/>
                </a:solidFill>
              </a:rPr>
              <a:t>Coulomb attraction</a:t>
            </a:r>
          </a:p>
        </p:txBody>
      </p:sp>
      <p:sp>
        <p:nvSpPr>
          <p:cNvPr id="727050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27051" name="Object 11"/>
          <p:cNvGraphicFramePr>
            <a:graphicFrameLocks noChangeAspect="1"/>
          </p:cNvGraphicFramePr>
          <p:nvPr/>
        </p:nvGraphicFramePr>
        <p:xfrm>
          <a:off x="1087438" y="1489075"/>
          <a:ext cx="5308600" cy="674688"/>
        </p:xfrm>
        <a:graphic>
          <a:graphicData uri="http://schemas.openxmlformats.org/presentationml/2006/ole">
            <p:oleObj spid="_x0000_s807938" name="משוואה" r:id="rId4" imgW="1803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5" grpId="0"/>
      <p:bldP spid="72704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964130" y="988143"/>
            <a:ext cx="884902" cy="4762141"/>
          </a:xfrm>
          <a:prstGeom prst="rect">
            <a:avLst/>
          </a:prstGeom>
          <a:solidFill>
            <a:srgbClr val="7BD3A7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843252" y="988143"/>
            <a:ext cx="1057609" cy="4763728"/>
          </a:xfrm>
          <a:prstGeom prst="rect">
            <a:avLst/>
          </a:prstGeom>
          <a:solidFill>
            <a:srgbClr val="FF9966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57036" y="988143"/>
            <a:ext cx="1149555" cy="4748981"/>
          </a:xfrm>
          <a:prstGeom prst="rect">
            <a:avLst/>
          </a:prstGeom>
          <a:solidFill>
            <a:srgbClr val="7BD3A7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8903" y="988143"/>
            <a:ext cx="981562" cy="4748981"/>
          </a:xfrm>
          <a:prstGeom prst="rect">
            <a:avLst/>
          </a:prstGeom>
          <a:solidFill>
            <a:srgbClr val="FF8585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51458" y="988143"/>
            <a:ext cx="1065136" cy="4748981"/>
          </a:xfrm>
          <a:prstGeom prst="rect">
            <a:avLst/>
          </a:prstGeom>
          <a:solidFill>
            <a:srgbClr val="FF8585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77252" y="988143"/>
            <a:ext cx="937316" cy="4748981"/>
          </a:xfrm>
          <a:prstGeom prst="rect">
            <a:avLst/>
          </a:prstGeom>
          <a:solidFill>
            <a:srgbClr val="FF8585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96115" y="988143"/>
            <a:ext cx="1028087" cy="4748981"/>
          </a:xfrm>
          <a:prstGeom prst="rect">
            <a:avLst/>
          </a:prstGeom>
          <a:solidFill>
            <a:srgbClr val="7BD3A7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5276" name="Rectangle 44"/>
          <p:cNvSpPr>
            <a:spLocks noGrp="1" noChangeArrowheads="1"/>
          </p:cNvSpPr>
          <p:nvPr>
            <p:ph type="title"/>
          </p:nvPr>
        </p:nvSpPr>
        <p:spPr>
          <a:xfrm>
            <a:off x="444500" y="107441"/>
            <a:ext cx="8229600" cy="773113"/>
          </a:xfrm>
        </p:spPr>
        <p:txBody>
          <a:bodyPr/>
          <a:lstStyle/>
          <a:p>
            <a:r>
              <a:rPr lang="en-US" sz="4000" dirty="0">
                <a:solidFill>
                  <a:schemeClr val="hlink"/>
                </a:solidFill>
              </a:rPr>
              <a:t>Results </a:t>
            </a:r>
            <a:r>
              <a:rPr lang="en-US" sz="4000" dirty="0" smtClean="0">
                <a:solidFill>
                  <a:schemeClr val="hlink"/>
                </a:solidFill>
              </a:rPr>
              <a:t>– </a:t>
            </a:r>
            <a:r>
              <a:rPr lang="en-US" sz="4000" dirty="0">
                <a:solidFill>
                  <a:schemeClr val="hlink"/>
                </a:solidFill>
              </a:rPr>
              <a:t>gas phase </a:t>
            </a:r>
            <a:r>
              <a:rPr lang="en-US" sz="4000" dirty="0" err="1">
                <a:solidFill>
                  <a:schemeClr val="hlink"/>
                </a:solidFill>
              </a:rPr>
              <a:t>Ar</a:t>
            </a:r>
            <a:r>
              <a:rPr lang="en-US" sz="4000" dirty="0">
                <a:solidFill>
                  <a:schemeClr val="hlink"/>
                </a:solidFill>
              </a:rPr>
              <a:t>-TCNE</a:t>
            </a:r>
          </a:p>
        </p:txBody>
      </p:sp>
      <p:sp>
        <p:nvSpPr>
          <p:cNvPr id="735280" name="Text Box 48"/>
          <p:cNvSpPr txBox="1">
            <a:spLocks noChangeArrowheads="1"/>
          </p:cNvSpPr>
          <p:nvPr/>
        </p:nvSpPr>
        <p:spPr bwMode="auto">
          <a:xfrm>
            <a:off x="436563" y="6425582"/>
            <a:ext cx="8461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Stein, </a:t>
            </a:r>
            <a:r>
              <a:rPr lang="en-US" sz="2000" b="1" dirty="0" err="1"/>
              <a:t>Kronik</a:t>
            </a:r>
            <a:r>
              <a:rPr lang="en-US" sz="2000" b="1" dirty="0"/>
              <a:t>, Baer, J. Am. Chem. Soc. (Comm.) </a:t>
            </a:r>
            <a:r>
              <a:rPr lang="en-US" sz="2000" b="1" u="sng" dirty="0"/>
              <a:t>131</a:t>
            </a:r>
            <a:r>
              <a:rPr lang="en-US" sz="2000" b="1" dirty="0"/>
              <a:t>, 2818 (2009).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7701" y="1002888"/>
          <a:ext cx="8480328" cy="4715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376"/>
                <a:gridCol w="1017638"/>
                <a:gridCol w="1120878"/>
                <a:gridCol w="1032387"/>
                <a:gridCol w="1076632"/>
                <a:gridCol w="1047136"/>
                <a:gridCol w="1061883"/>
                <a:gridCol w="973398"/>
              </a:tblGrid>
              <a:tr h="144947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Donor</a:t>
                      </a:r>
                      <a:endParaRPr lang="en-US" sz="2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TD-PBE</a:t>
                      </a:r>
                      <a:endParaRPr lang="en-US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TD-B3LYP</a:t>
                      </a:r>
                      <a:endParaRPr lang="en-US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TD-BNL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</a:t>
                      </a:r>
                      <a:r>
                        <a:rPr lang="en-US" sz="2200" dirty="0" smtClean="0"/>
                        <a:t>=0.5</a:t>
                      </a:r>
                      <a:endParaRPr lang="en-US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TD-BNL Best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</a:t>
                      </a:r>
                      <a:endParaRPr lang="en-US" sz="2200" dirty="0" smtClean="0"/>
                    </a:p>
                    <a:p>
                      <a:pPr algn="ctr"/>
                      <a:endParaRPr lang="en-US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Exp</a:t>
                      </a:r>
                      <a:endParaRPr lang="en-US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G</a:t>
                      </a:r>
                      <a:r>
                        <a:rPr lang="en-US" sz="2200" baseline="-25000" dirty="0" smtClean="0"/>
                        <a:t>0</a:t>
                      </a:r>
                      <a:r>
                        <a:rPr lang="en-US" sz="2200" dirty="0" smtClean="0"/>
                        <a:t>W</a:t>
                      </a:r>
                      <a:r>
                        <a:rPr lang="en-US" sz="2200" baseline="-25000" dirty="0" smtClean="0"/>
                        <a:t>0</a:t>
                      </a:r>
                      <a:r>
                        <a:rPr lang="en-US" sz="2200" dirty="0" smtClean="0"/>
                        <a:t>-BSE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GW-BSE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</a:t>
                      </a:r>
                      <a:r>
                        <a:rPr lang="en-US" sz="2200" dirty="0" err="1" smtClean="0"/>
                        <a:t>psc</a:t>
                      </a:r>
                      <a:r>
                        <a:rPr lang="en-US" sz="2200" dirty="0" smtClean="0"/>
                        <a:t>)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noFill/>
                  </a:tcPr>
                </a:tc>
              </a:tr>
              <a:tr h="65315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benzene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3.59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65315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toluene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3.36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65315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o-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xylene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3.15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65315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Naphthalene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2.60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65315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0. 8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6562991" y="5825834"/>
            <a:ext cx="157807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/>
              <a:t>Thygesen</a:t>
            </a:r>
            <a:r>
              <a:rPr lang="en-US" sz="1600" b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PRL ‘11</a:t>
            </a:r>
            <a:endParaRPr lang="en-US" sz="2000" b="1" dirty="0"/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7698655" y="5830750"/>
            <a:ext cx="157807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/>
              <a:t>Blase</a:t>
            </a:r>
            <a:r>
              <a:rPr lang="en-US" sz="1600" b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APL ‘11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9" grpId="0" animBg="1"/>
      <p:bldP spid="6" grpId="0" animBg="1"/>
      <p:bldP spid="7" grpId="0" animBg="1"/>
      <p:bldP spid="8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Partial Charge Transfer: Coumarin dyes</a:t>
            </a:r>
            <a:endParaRPr lang="en-US" sz="3200" dirty="0"/>
          </a:p>
        </p:txBody>
      </p:sp>
      <p:pic>
        <p:nvPicPr>
          <p:cNvPr id="1253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800" y="1142988"/>
            <a:ext cx="7344000" cy="52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the LR parameter</a:t>
            </a:r>
            <a:endParaRPr lang="en-US" dirty="0"/>
          </a:p>
        </p:txBody>
      </p:sp>
      <p:pic>
        <p:nvPicPr>
          <p:cNvPr id="1254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52387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4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5590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926" r="50254" b="21401"/>
          <a:stretch>
            <a:fillRect/>
          </a:stretch>
        </p:blipFill>
        <p:spPr bwMode="auto">
          <a:xfrm>
            <a:off x="6019800" y="4038600"/>
            <a:ext cx="2628000" cy="21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6396335"/>
            <a:ext cx="7162800" cy="40011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Wong, B. M.;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Cordaro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, J. G., </a:t>
            </a:r>
            <a:r>
              <a:rPr lang="en-US" sz="2000" i="1" dirty="0" smtClean="0">
                <a:solidFill>
                  <a:prstClr val="black"/>
                </a:solidFill>
                <a:latin typeface="Cambria" pitchFamily="18" charset="0"/>
              </a:rPr>
              <a:t> J. Chem. Phys.</a:t>
            </a:r>
            <a:r>
              <a:rPr lang="en-US" sz="2000" b="1" i="1" dirty="0" smtClean="0">
                <a:solidFill>
                  <a:prstClr val="black"/>
                </a:solidFill>
                <a:latin typeface="Cambria" pitchFamily="18" charset="0"/>
              </a:rPr>
              <a:t> 129, 214703 (2008).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fitting: tuning</a:t>
            </a:r>
            <a:endParaRPr lang="en-US" dirty="0"/>
          </a:p>
        </p:txBody>
      </p:sp>
      <p:pic>
        <p:nvPicPr>
          <p:cNvPr id="1256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791"/>
            <a:ext cx="7560000" cy="48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14400" y="6457890"/>
            <a:ext cx="7315200" cy="40011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r>
              <a:rPr lang="de-DE" sz="2000" dirty="0" smtClean="0">
                <a:solidFill>
                  <a:prstClr val="black"/>
                </a:solidFill>
                <a:latin typeface="Cambria" pitchFamily="18" charset="0"/>
              </a:rPr>
              <a:t>Stein, T.; Kronik, L.; Baer, R., </a:t>
            </a:r>
            <a:r>
              <a:rPr lang="de-DE" sz="2000" i="1" dirty="0" smtClean="0">
                <a:solidFill>
                  <a:prstClr val="black"/>
                </a:solidFill>
                <a:latin typeface="Cambria" pitchFamily="18" charset="0"/>
              </a:rPr>
              <a:t> J. Chem. Phys.</a:t>
            </a:r>
            <a:r>
              <a:rPr lang="de-DE" sz="2000" b="1" i="1" dirty="0" smtClean="0">
                <a:solidFill>
                  <a:prstClr val="black"/>
                </a:solidFill>
                <a:latin typeface="Cambria" pitchFamily="18" charset="0"/>
              </a:rPr>
              <a:t> 131, 244119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04800" y="1473200"/>
            <a:ext cx="8839200" cy="45593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14313"/>
            <a:ext cx="8216900" cy="1139825"/>
          </a:xfrm>
        </p:spPr>
        <p:txBody>
          <a:bodyPr/>
          <a:lstStyle/>
          <a:p>
            <a:pPr rtl="0"/>
            <a:r>
              <a:rPr lang="en-US" sz="3000" dirty="0" smtClean="0"/>
              <a:t>Optical excitations: </a:t>
            </a:r>
            <a:br>
              <a:rPr lang="en-US" sz="3000" dirty="0" smtClean="0"/>
            </a:br>
            <a:r>
              <a:rPr lang="en-US" sz="3000" dirty="0" smtClean="0"/>
              <a:t>Fixing the L</a:t>
            </a:r>
            <a:r>
              <a:rPr lang="en-US" sz="3000" baseline="-25000" dirty="0" smtClean="0"/>
              <a:t>a</a:t>
            </a:r>
            <a:r>
              <a:rPr lang="en-US" sz="3000" dirty="0" smtClean="0"/>
              <a:t>, L</a:t>
            </a:r>
            <a:r>
              <a:rPr lang="en-US" sz="3000" baseline="-25000" dirty="0" smtClean="0"/>
              <a:t>b</a:t>
            </a:r>
            <a:r>
              <a:rPr lang="en-US" sz="3000" dirty="0" smtClean="0"/>
              <a:t> problem of </a:t>
            </a:r>
            <a:r>
              <a:rPr lang="en-US" sz="3000" smtClean="0"/>
              <a:t>oligoacenes</a:t>
            </a:r>
            <a:endParaRPr lang="en-US" sz="3000" dirty="0"/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449263" y="6150114"/>
            <a:ext cx="84613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FFFF"/>
                </a:solidFill>
              </a:rPr>
              <a:t>Kuritz</a:t>
            </a:r>
            <a:r>
              <a:rPr lang="en-US" sz="2000" b="1" dirty="0">
                <a:solidFill>
                  <a:srgbClr val="FFFFFF"/>
                </a:solidFill>
              </a:rPr>
              <a:t>, Stein, Baer, </a:t>
            </a:r>
            <a:r>
              <a:rPr lang="en-US" sz="2000" b="1" dirty="0" err="1">
                <a:solidFill>
                  <a:srgbClr val="FFFFFF"/>
                </a:solidFill>
              </a:rPr>
              <a:t>Kronik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smtClean="0">
                <a:solidFill>
                  <a:srgbClr val="FFFFFF"/>
                </a:solidFill>
              </a:rPr>
              <a:t>J. Chem. Theo. Comp. </a:t>
            </a:r>
            <a:r>
              <a:rPr lang="en-US" sz="2000" b="1" u="sng" dirty="0" smtClean="0">
                <a:solidFill>
                  <a:srgbClr val="FFFFFF"/>
                </a:solidFill>
              </a:rPr>
              <a:t>7</a:t>
            </a:r>
            <a:r>
              <a:rPr lang="en-US" sz="2000" b="1" dirty="0" smtClean="0">
                <a:solidFill>
                  <a:srgbClr val="FFFFFF"/>
                </a:solidFill>
              </a:rPr>
              <a:t>, 2408 (2011).</a:t>
            </a:r>
            <a:r>
              <a:rPr lang="en-US" sz="2000" b="1" dirty="0">
                <a:solidFill>
                  <a:srgbClr val="FFFFFF"/>
                </a:solidFill>
              </a:rPr>
              <a:t/>
            </a:r>
            <a:br>
              <a:rPr lang="en-US" sz="2000" b="1" dirty="0">
                <a:solidFill>
                  <a:srgbClr val="FFFFFF"/>
                </a:solidFill>
              </a:rPr>
            </a:b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6800" y="1524000"/>
          <a:ext cx="434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/>
        </p:nvGraphicFramePr>
        <p:xfrm>
          <a:off x="4532100" y="1536700"/>
          <a:ext cx="4345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4692395" y="2557728"/>
            <a:ext cx="976463" cy="2277909"/>
            <a:chOff x="3962400" y="22936200"/>
            <a:chExt cx="1295400" cy="2971800"/>
          </a:xfrm>
        </p:grpSpPr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3962400" y="22936200"/>
              <a:ext cx="1295400" cy="2971800"/>
              <a:chOff x="3505200" y="20878800"/>
              <a:chExt cx="1295400" cy="29718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505200" y="21640800"/>
                <a:ext cx="1295400" cy="0"/>
              </a:xfrm>
              <a:prstGeom prst="line">
                <a:avLst/>
              </a:prstGeom>
              <a:ln w="476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505200" y="22783800"/>
                <a:ext cx="1295400" cy="0"/>
              </a:xfrm>
              <a:prstGeom prst="line">
                <a:avLst/>
              </a:prstGeom>
              <a:ln w="476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505200" y="23088600"/>
                <a:ext cx="1295400" cy="0"/>
              </a:xfrm>
              <a:prstGeom prst="line">
                <a:avLst/>
              </a:prstGeom>
              <a:ln w="476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505200" y="23393400"/>
                <a:ext cx="1295400" cy="0"/>
              </a:xfrm>
              <a:prstGeom prst="line">
                <a:avLst/>
              </a:prstGeom>
              <a:ln w="476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505200" y="23622000"/>
                <a:ext cx="1295400" cy="0"/>
              </a:xfrm>
              <a:prstGeom prst="line">
                <a:avLst/>
              </a:prstGeom>
              <a:ln w="476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505200" y="20878800"/>
                <a:ext cx="1295400" cy="0"/>
              </a:xfrm>
              <a:prstGeom prst="line">
                <a:avLst/>
              </a:prstGeom>
              <a:ln w="476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505200" y="21183600"/>
                <a:ext cx="1295400" cy="0"/>
              </a:xfrm>
              <a:prstGeom prst="line">
                <a:avLst/>
              </a:prstGeom>
              <a:ln w="476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05200" y="21412200"/>
                <a:ext cx="1295400" cy="0"/>
              </a:xfrm>
              <a:prstGeom prst="line">
                <a:avLst/>
              </a:prstGeom>
              <a:ln w="476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05200" y="23850600"/>
                <a:ext cx="1295400" cy="0"/>
              </a:xfrm>
              <a:prstGeom prst="line">
                <a:avLst/>
              </a:prstGeom>
              <a:ln w="476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Up Arrow 24"/>
            <p:cNvSpPr/>
            <p:nvPr/>
          </p:nvSpPr>
          <p:spPr>
            <a:xfrm>
              <a:off x="4953000" y="23698200"/>
              <a:ext cx="228600" cy="1143000"/>
            </a:xfrm>
            <a:prstGeom prst="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284421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ct val="75000"/>
                <a:buFont typeface="Monotype Sorts" charset="2"/>
                <a:buNone/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Up Arrow 25"/>
            <p:cNvSpPr/>
            <p:nvPr/>
          </p:nvSpPr>
          <p:spPr>
            <a:xfrm>
              <a:off x="4114800" y="23748606"/>
              <a:ext cx="228600" cy="1315054"/>
            </a:xfrm>
            <a:prstGeom prst="up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284421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ct val="75000"/>
                <a:buFont typeface="Monotype Sorts" charset="2"/>
                <a:buNone/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Up Arrow 26"/>
            <p:cNvSpPr/>
            <p:nvPr/>
          </p:nvSpPr>
          <p:spPr>
            <a:xfrm>
              <a:off x="4419600" y="23520006"/>
              <a:ext cx="228600" cy="1268088"/>
            </a:xfrm>
            <a:prstGeom prst="up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284421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ct val="75000"/>
                <a:buFont typeface="Monotype Sorts" charset="2"/>
                <a:buNone/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80"/>
          <p:cNvSpPr txBox="1">
            <a:spLocks noChangeArrowheads="1"/>
          </p:cNvSpPr>
          <p:nvPr/>
        </p:nvSpPr>
        <p:spPr bwMode="auto">
          <a:xfrm>
            <a:off x="1016000" y="4991100"/>
            <a:ext cx="1148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HOMO-1</a:t>
            </a:r>
          </a:p>
        </p:txBody>
      </p:sp>
      <p:sp>
        <p:nvSpPr>
          <p:cNvPr id="7" name="TextBox 95"/>
          <p:cNvSpPr txBox="1">
            <a:spLocks noChangeArrowheads="1"/>
          </p:cNvSpPr>
          <p:nvPr/>
        </p:nvSpPr>
        <p:spPr bwMode="auto">
          <a:xfrm>
            <a:off x="2438400" y="4610100"/>
            <a:ext cx="1148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HOMO</a:t>
            </a:r>
          </a:p>
        </p:txBody>
      </p:sp>
      <p:sp>
        <p:nvSpPr>
          <p:cNvPr id="8" name="TextBox 96"/>
          <p:cNvSpPr txBox="1">
            <a:spLocks noChangeArrowheads="1"/>
          </p:cNvSpPr>
          <p:nvPr/>
        </p:nvSpPr>
        <p:spPr bwMode="auto">
          <a:xfrm>
            <a:off x="914400" y="2095500"/>
            <a:ext cx="1148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LUMO</a:t>
            </a:r>
          </a:p>
        </p:txBody>
      </p:sp>
      <p:sp>
        <p:nvSpPr>
          <p:cNvPr id="9" name="TextBox 97"/>
          <p:cNvSpPr txBox="1">
            <a:spLocks noChangeArrowheads="1"/>
          </p:cNvSpPr>
          <p:nvPr/>
        </p:nvSpPr>
        <p:spPr bwMode="auto">
          <a:xfrm>
            <a:off x="2286000" y="1676400"/>
            <a:ext cx="1461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LUMO +1</a:t>
            </a:r>
          </a:p>
        </p:txBody>
      </p:sp>
      <p:cxnSp>
        <p:nvCxnSpPr>
          <p:cNvPr id="10" name="Straight Arrow Connector 78"/>
          <p:cNvCxnSpPr/>
          <p:nvPr/>
        </p:nvCxnSpPr>
        <p:spPr>
          <a:xfrm rot="5400000" flipH="1" flipV="1">
            <a:off x="3380753" y="3696084"/>
            <a:ext cx="2394725" cy="119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3"/>
          <p:cNvSpPr txBox="1">
            <a:spLocks noChangeArrowheads="1"/>
          </p:cNvSpPr>
          <p:nvPr/>
        </p:nvSpPr>
        <p:spPr bwMode="auto">
          <a:xfrm>
            <a:off x="3962400" y="1943100"/>
            <a:ext cx="1339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r>
              <a:rPr lang="en-US" sz="2400" dirty="0">
                <a:solidFill>
                  <a:prstClr val="black"/>
                </a:solidFill>
                <a:latin typeface="Franklin Gothic Book" pitchFamily="34" charset="0"/>
              </a:rPr>
              <a:t>Energy</a:t>
            </a:r>
            <a:endParaRPr lang="he-IL" sz="2400" dirty="0">
              <a:solidFill>
                <a:prstClr val="black"/>
              </a:solidFill>
              <a:latin typeface="Franklin Gothic Book" pitchFamily="34" charset="0"/>
              <a:cs typeface="Aharoni" pitchFamily="2" charset="-79"/>
            </a:endParaRPr>
          </a:p>
        </p:txBody>
      </p:sp>
      <p:pic>
        <p:nvPicPr>
          <p:cNvPr id="12" name="Picture 84" descr="lumo1N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70100"/>
            <a:ext cx="125699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7" descr="homo_!N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247" y="4134742"/>
            <a:ext cx="12287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6200000" flipV="1">
            <a:off x="2791800" y="3365142"/>
            <a:ext cx="360000" cy="0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1346100" y="3824441"/>
            <a:ext cx="432000" cy="0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07"/>
          <p:cNvSpPr txBox="1">
            <a:spLocks noChangeArrowheads="1"/>
          </p:cNvSpPr>
          <p:nvPr/>
        </p:nvSpPr>
        <p:spPr bwMode="auto">
          <a:xfrm>
            <a:off x="6553200" y="2019300"/>
            <a:ext cx="1148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LUMO</a:t>
            </a:r>
          </a:p>
        </p:txBody>
      </p:sp>
      <p:pic>
        <p:nvPicPr>
          <p:cNvPr id="17" name="Picture 108" descr="lumoN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476500"/>
            <a:ext cx="126954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16200000" flipV="1">
            <a:off x="7009479" y="3468020"/>
            <a:ext cx="306642" cy="0"/>
          </a:xfrm>
          <a:prstGeom prst="straightConnector1">
            <a:avLst/>
          </a:prstGeom>
          <a:ln w="349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11"/>
          <p:cNvSpPr txBox="1">
            <a:spLocks noChangeArrowheads="1"/>
          </p:cNvSpPr>
          <p:nvPr/>
        </p:nvSpPr>
        <p:spPr bwMode="auto">
          <a:xfrm>
            <a:off x="6858000" y="4610100"/>
            <a:ext cx="1148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HOMO</a:t>
            </a:r>
          </a:p>
        </p:txBody>
      </p:sp>
      <p:pic>
        <p:nvPicPr>
          <p:cNvPr id="20" name="Picture 112" descr="homoN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8076" y="3644655"/>
            <a:ext cx="117067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990600" y="5600700"/>
            <a:ext cx="251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284421" eaLnBrk="0" fontAlgn="auto" hangingPunct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5000"/>
              <a:buFont typeface="Monotype Sorts" charset="2"/>
              <a:buNone/>
              <a:defRPr/>
            </a:pPr>
            <a:r>
              <a:rPr lang="en-US" sz="2400" b="1" baseline="30000" dirty="0">
                <a:solidFill>
                  <a:srgbClr val="4BACC6">
                    <a:lumMod val="50000"/>
                  </a:srgbClr>
                </a:solidFill>
                <a:latin typeface="Prime Minister of Canada"/>
                <a:ea typeface="Adobe Fangsong Std R" pitchFamily="18" charset="-128"/>
                <a:cs typeface="Arial"/>
              </a:rPr>
              <a:t>1</a:t>
            </a:r>
            <a:r>
              <a:rPr lang="en-US" sz="2400" b="1" dirty="0">
                <a:solidFill>
                  <a:srgbClr val="4BACC6">
                    <a:lumMod val="50000"/>
                  </a:srgbClr>
                </a:solidFill>
                <a:latin typeface="Prime Minister of Canada"/>
                <a:ea typeface="Adobe Fangsong Std R" pitchFamily="18" charset="-128"/>
                <a:cs typeface="Arial"/>
              </a:rPr>
              <a:t>L</a:t>
            </a:r>
            <a:r>
              <a:rPr lang="en-US" sz="2400" b="1" baseline="-25000" dirty="0">
                <a:solidFill>
                  <a:srgbClr val="4BACC6">
                    <a:lumMod val="50000"/>
                  </a:srgbClr>
                </a:solidFill>
                <a:latin typeface="Prime Minister of Canada"/>
                <a:ea typeface="Adobe Fangsong Std R" pitchFamily="18" charset="-128"/>
                <a:cs typeface="Arial"/>
              </a:rPr>
              <a:t>b</a:t>
            </a:r>
            <a:r>
              <a:rPr lang="en-US" sz="2400" b="1" dirty="0">
                <a:solidFill>
                  <a:srgbClr val="4BACC6">
                    <a:lumMod val="50000"/>
                  </a:srgbClr>
                </a:solidFill>
                <a:latin typeface="Prime Minister of Canada"/>
                <a:ea typeface="Adobe Fangsong Std R" pitchFamily="18" charset="-128"/>
                <a:cs typeface="Arial"/>
              </a:rPr>
              <a:t> 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  <a:latin typeface="Prime Minister of Canada"/>
                <a:ea typeface="Adobe Fangsong Std R" pitchFamily="18" charset="-128"/>
                <a:cs typeface="Arial"/>
              </a:rPr>
              <a:t>excitation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Prime Minister of Canada"/>
              <a:cs typeface="Arial"/>
            </a:endParaRPr>
          </a:p>
        </p:txBody>
      </p:sp>
      <p:pic>
        <p:nvPicPr>
          <p:cNvPr id="22" name="Picture 108" descr="lumoN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476500"/>
            <a:ext cx="126954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2" descr="homoN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0182" y="3644655"/>
            <a:ext cx="117067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451829" y="5600700"/>
            <a:ext cx="2387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284421" eaLnBrk="0" fontAlgn="auto" hangingPunct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5000"/>
              <a:buFont typeface="Monotype Sorts" charset="2"/>
              <a:buNone/>
              <a:defRPr/>
            </a:pP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  <a:latin typeface="Prime Minister of Canada"/>
                <a:ea typeface="Adobe Fangsong Std R" pitchFamily="18" charset="-128"/>
                <a:cs typeface="Arial"/>
              </a:rPr>
              <a:t>L</a:t>
            </a:r>
            <a:r>
              <a:rPr lang="en-US" sz="2400" b="1" baseline="-25000" dirty="0" smtClean="0">
                <a:solidFill>
                  <a:srgbClr val="4F81BD">
                    <a:lumMod val="50000"/>
                  </a:srgbClr>
                </a:solidFill>
                <a:latin typeface="Prime Minister of Canada"/>
                <a:ea typeface="Adobe Fangsong Std R" pitchFamily="18" charset="-128"/>
                <a:cs typeface="Arial"/>
              </a:rPr>
              <a:t>a</a:t>
            </a: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  <a:latin typeface="Prime Minister of Canada"/>
                <a:ea typeface="Adobe Fangsong Std R" pitchFamily="18" charset="-128"/>
                <a:cs typeface="Arial"/>
              </a:rPr>
              <a:t> excitation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Prime Minister of Canada"/>
              <a:cs typeface="Arial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1447800" y="6096000"/>
            <a:ext cx="1066800" cy="152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endParaRPr lang="en-US" sz="2400" smtClean="0">
              <a:solidFill>
                <a:prstClr val="black"/>
              </a:solidFill>
              <a:latin typeface="King's Ransom" pitchFamily="2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16200000">
            <a:off x="5943600" y="5676900"/>
            <a:ext cx="1066800" cy="152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endParaRPr lang="en-US" sz="2400" smtClean="0">
              <a:solidFill>
                <a:prstClr val="black"/>
              </a:solidFill>
              <a:latin typeface="King's Ransom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81300" y="685800"/>
            <a:ext cx="4149726" cy="46166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r>
              <a:rPr lang="en-US" sz="2400" dirty="0" smtClean="0">
                <a:solidFill>
                  <a:prstClr val="white"/>
                </a:solidFill>
              </a:rPr>
              <a:t>Where’s the charge transfer?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48" y="186148"/>
            <a:ext cx="8001000" cy="1143000"/>
          </a:xfrm>
        </p:spPr>
        <p:txBody>
          <a:bodyPr/>
          <a:lstStyle/>
          <a:p>
            <a:r>
              <a:rPr lang="en-US" dirty="0" smtClean="0"/>
              <a:t>KEY: Mixing HOMO-LUMO</a:t>
            </a:r>
            <a:br>
              <a:rPr lang="en-US" dirty="0" smtClean="0"/>
            </a:br>
            <a:r>
              <a:rPr lang="en-US" sz="2800" dirty="0" smtClean="0"/>
              <a:t>“Charge-transfer-like” excitation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533400" y="1244601"/>
            <a:ext cx="8382000" cy="2553731"/>
            <a:chOff x="533400" y="1244601"/>
            <a:chExt cx="8382000" cy="2553731"/>
          </a:xfrm>
        </p:grpSpPr>
        <p:pic>
          <p:nvPicPr>
            <p:cNvPr id="1027" name="Picture 3" descr="C:\Users\Nataly\Dropbox\picsArtcle\resolution\Orbitals3.png"/>
            <p:cNvPicPr>
              <a:picLocks noChangeAspect="1" noChangeArrowheads="1"/>
            </p:cNvPicPr>
            <p:nvPr/>
          </p:nvPicPr>
          <p:blipFill>
            <a:blip r:embed="rId2" cstate="print"/>
            <a:srcRect b="68728"/>
            <a:stretch>
              <a:fillRect/>
            </a:stretch>
          </p:blipFill>
          <p:spPr bwMode="auto">
            <a:xfrm>
              <a:off x="533400" y="1244601"/>
              <a:ext cx="8382000" cy="218439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524000" y="3429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1F497D"/>
                </a:buClr>
                <a:buSzPct val="75000"/>
                <a:buFont typeface="Monotype Sorts" charset="2"/>
                <a:buNone/>
              </a:pPr>
              <a:r>
                <a:rPr lang="en-US" sz="2400" dirty="0" smtClean="0">
                  <a:solidFill>
                    <a:prstClr val="black"/>
                  </a:solidFill>
                  <a:latin typeface="King's Ransom" pitchFamily="2" charset="0"/>
                </a:rPr>
                <a:t>HOMO</a:t>
              </a:r>
              <a:endParaRPr lang="en-US" sz="2400" dirty="0">
                <a:solidFill>
                  <a:prstClr val="black"/>
                </a:solidFill>
                <a:latin typeface="King's Ransom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800" y="33528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1F497D"/>
                </a:buClr>
                <a:buSzPct val="75000"/>
                <a:buFont typeface="Monotype Sorts" charset="2"/>
                <a:buNone/>
              </a:pPr>
              <a:r>
                <a:rPr lang="en-US" sz="2400" dirty="0" smtClean="0">
                  <a:solidFill>
                    <a:prstClr val="black"/>
                  </a:solidFill>
                  <a:latin typeface="King's Ransom" pitchFamily="2" charset="0"/>
                </a:rPr>
                <a:t>LUMO</a:t>
              </a:r>
              <a:endParaRPr lang="en-US" sz="2400" dirty="0">
                <a:solidFill>
                  <a:prstClr val="black"/>
                </a:solidFill>
                <a:latin typeface="King's Ransom" pitchFamily="2" charset="0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609600" y="3606800"/>
            <a:ext cx="8382000" cy="2667000"/>
            <a:chOff x="609600" y="4038600"/>
            <a:chExt cx="8382000" cy="2667000"/>
          </a:xfrm>
        </p:grpSpPr>
        <p:sp>
          <p:nvSpPr>
            <p:cNvPr id="9" name="TextBox 8"/>
            <p:cNvSpPr txBox="1"/>
            <p:nvPr/>
          </p:nvSpPr>
          <p:spPr>
            <a:xfrm>
              <a:off x="6172200" y="62484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1F497D"/>
                </a:buClr>
                <a:buSzPct val="75000"/>
                <a:buFont typeface="Monotype Sorts" charset="2"/>
                <a:buNone/>
              </a:pPr>
              <a:r>
                <a:rPr lang="en-US" sz="2400" dirty="0" smtClean="0">
                  <a:solidFill>
                    <a:prstClr val="black"/>
                  </a:solidFill>
                  <a:latin typeface="King's Ransom" pitchFamily="2" charset="0"/>
                </a:rPr>
                <a:t>LUMO-HOMO</a:t>
              </a:r>
              <a:endParaRPr lang="en-US" sz="2400" dirty="0">
                <a:solidFill>
                  <a:prstClr val="black"/>
                </a:solidFill>
                <a:latin typeface="King's Ransom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6336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1F497D"/>
                </a:buClr>
                <a:buSzPct val="75000"/>
                <a:buFont typeface="Monotype Sorts" charset="2"/>
                <a:buNone/>
              </a:pPr>
              <a:r>
                <a:rPr lang="en-US" sz="2400" dirty="0" smtClean="0">
                  <a:solidFill>
                    <a:prstClr val="black"/>
                  </a:solidFill>
                  <a:latin typeface="King's Ransom" pitchFamily="2" charset="0"/>
                </a:rPr>
                <a:t>LUMO+HOMO</a:t>
              </a:r>
              <a:endParaRPr lang="en-US" sz="2400" dirty="0">
                <a:solidFill>
                  <a:prstClr val="black"/>
                </a:solidFill>
                <a:latin typeface="King's Ransom" pitchFamily="2" charset="0"/>
              </a:endParaRPr>
            </a:p>
          </p:txBody>
        </p:sp>
        <p:pic>
          <p:nvPicPr>
            <p:cNvPr id="11" name="Picture 3" descr="C:\Users\Nataly\Dropbox\picsArtcle\resolution\Orbitals3.png"/>
            <p:cNvPicPr>
              <a:picLocks noChangeAspect="1" noChangeArrowheads="1"/>
            </p:cNvPicPr>
            <p:nvPr/>
          </p:nvPicPr>
          <p:blipFill>
            <a:blip r:embed="rId2" cstate="print"/>
            <a:srcRect t="40000" b="22909"/>
            <a:stretch>
              <a:fillRect/>
            </a:stretch>
          </p:blipFill>
          <p:spPr bwMode="auto">
            <a:xfrm>
              <a:off x="609600" y="4038600"/>
              <a:ext cx="8382000" cy="2590800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2772680" y="6399768"/>
            <a:ext cx="622381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1F497D"/>
              </a:buClr>
              <a:buSzPct val="75000"/>
              <a:buFont typeface="Monotype Sorts" charset="2"/>
              <a:buNone/>
            </a:pPr>
            <a:r>
              <a:rPr lang="en-US" dirty="0" smtClean="0">
                <a:solidFill>
                  <a:prstClr val="white"/>
                </a:solidFill>
              </a:rPr>
              <a:t>N. </a:t>
            </a:r>
            <a:r>
              <a:rPr lang="en-US" dirty="0" err="1" smtClean="0">
                <a:solidFill>
                  <a:prstClr val="white"/>
                </a:solidFill>
              </a:rPr>
              <a:t>Kuritz</a:t>
            </a:r>
            <a:r>
              <a:rPr lang="en-US" dirty="0" smtClean="0">
                <a:solidFill>
                  <a:prstClr val="white"/>
                </a:solidFill>
              </a:rPr>
              <a:t>, T. Stein, R. Baer, L. Kronik, JCTC 7, 2408 (2011).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5088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81150" y="4584700"/>
            <a:ext cx="14859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81150" y="3111500"/>
            <a:ext cx="14859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651250" y="4584700"/>
            <a:ext cx="14859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651250" y="1244600"/>
            <a:ext cx="14859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975350" y="4584700"/>
            <a:ext cx="14859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975350" y="1790700"/>
            <a:ext cx="14859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1409700" y="4718050"/>
            <a:ext cx="1828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Kohn-Sham</a:t>
            </a: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3479800" y="4692650"/>
            <a:ext cx="1981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quasi-particle</a:t>
            </a:r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5765800" y="4692650"/>
            <a:ext cx="1828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Optical</a:t>
            </a: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3479800" y="5111750"/>
            <a:ext cx="1981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GW</a:t>
            </a: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5638800" y="5086350"/>
            <a:ext cx="1981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GW+BSE</a:t>
            </a: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3517900" y="5518150"/>
            <a:ext cx="1981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RSH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5638800" y="5518150"/>
            <a:ext cx="1981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TD-RSH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449620" y="6150114"/>
            <a:ext cx="84613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CCECFF"/>
                </a:solidFill>
              </a:rPr>
              <a:t>Kronik</a:t>
            </a:r>
            <a:r>
              <a:rPr lang="en-US" sz="2000" b="1" dirty="0">
                <a:solidFill>
                  <a:srgbClr val="CCECFF"/>
                </a:solidFill>
              </a:rPr>
              <a:t>, Stein, </a:t>
            </a:r>
            <a:r>
              <a:rPr lang="en-US" sz="2000" b="1" dirty="0" err="1" smtClean="0">
                <a:solidFill>
                  <a:srgbClr val="CCECFF"/>
                </a:solidFill>
              </a:rPr>
              <a:t>Refaely</a:t>
            </a:r>
            <a:r>
              <a:rPr lang="en-US" sz="2000" b="1" dirty="0" smtClean="0">
                <a:solidFill>
                  <a:srgbClr val="CCECFF"/>
                </a:solidFill>
              </a:rPr>
              <a:t>-Abramson, Baer</a:t>
            </a:r>
            <a:r>
              <a:rPr lang="en-US" sz="2000" b="1" dirty="0">
                <a:solidFill>
                  <a:srgbClr val="CCECFF"/>
                </a:solidFill>
              </a:rPr>
              <a:t>, </a:t>
            </a:r>
            <a:r>
              <a:rPr lang="en-US" sz="2000" b="1" dirty="0" smtClean="0">
                <a:solidFill>
                  <a:srgbClr val="CCECFF"/>
                </a:solidFill>
              </a:rPr>
              <a:t/>
            </a:r>
            <a:br>
              <a:rPr lang="en-US" sz="2000" b="1" dirty="0" smtClean="0">
                <a:solidFill>
                  <a:srgbClr val="CCECFF"/>
                </a:solidFill>
              </a:rPr>
            </a:br>
            <a:r>
              <a:rPr lang="en-US" sz="2000" b="1" dirty="0" smtClean="0">
                <a:solidFill>
                  <a:srgbClr val="CCECFF"/>
                </a:solidFill>
              </a:rPr>
              <a:t>J. Chem. Theo. Comp. (Perspectives Article), to </a:t>
            </a:r>
            <a:r>
              <a:rPr lang="en-US" sz="2000" b="1" dirty="0">
                <a:solidFill>
                  <a:srgbClr val="CCECFF"/>
                </a:solidFill>
              </a:rPr>
              <a:t>be published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people</a:t>
            </a:r>
            <a:endParaRPr lang="en-US" dirty="0"/>
          </a:p>
        </p:txBody>
      </p:sp>
      <p:pic>
        <p:nvPicPr>
          <p:cNvPr id="5" name="Picture 21" descr="big_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98" y="1644460"/>
            <a:ext cx="1357313" cy="1624012"/>
          </a:xfrm>
          <a:prstGeom prst="rect">
            <a:avLst/>
          </a:prstGeom>
          <a:noFill/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766105" y="3411047"/>
            <a:ext cx="1492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FF99"/>
                </a:solidFill>
              </a:rPr>
              <a:t>Tamar Stein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113642" y="3769071"/>
            <a:ext cx="1390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FF99"/>
                </a:solidFill>
              </a:rPr>
              <a:t>(Hebrew U)</a:t>
            </a:r>
          </a:p>
        </p:txBody>
      </p:sp>
      <p:pic>
        <p:nvPicPr>
          <p:cNvPr id="8" name="Picture 25" descr="Tamar_Stein"/>
          <p:cNvPicPr>
            <a:picLocks noChangeAspect="1" noChangeArrowheads="1"/>
          </p:cNvPicPr>
          <p:nvPr/>
        </p:nvPicPr>
        <p:blipFill>
          <a:blip r:embed="rId3" cstate="print"/>
          <a:srcRect l="39215" t="40541" r="24510" b="23648"/>
          <a:stretch>
            <a:fillRect/>
          </a:stretch>
        </p:blipFill>
        <p:spPr bwMode="auto">
          <a:xfrm>
            <a:off x="1957834" y="1609355"/>
            <a:ext cx="1138238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78101" y="3409737"/>
            <a:ext cx="113364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9FF99"/>
                </a:solidFill>
              </a:rPr>
              <a:t>Roi Baer</a:t>
            </a:r>
            <a:endParaRPr lang="en-US" b="1" dirty="0">
              <a:solidFill>
                <a:srgbClr val="99FF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5187" y="2988924"/>
            <a:ext cx="268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99FF99"/>
                </a:solidFill>
              </a:rPr>
              <a:t>Sivan </a:t>
            </a:r>
            <a:r>
              <a:rPr lang="en-US" b="1" dirty="0" err="1" smtClean="0">
                <a:solidFill>
                  <a:srgbClr val="99FF99"/>
                </a:solidFill>
              </a:rPr>
              <a:t>Refaely</a:t>
            </a:r>
            <a:r>
              <a:rPr lang="en-US" b="1" dirty="0" smtClean="0">
                <a:solidFill>
                  <a:srgbClr val="99FF99"/>
                </a:solidFill>
              </a:rPr>
              <a:t>-Abramson</a:t>
            </a:r>
            <a:endParaRPr lang="en-US" b="1" dirty="0">
              <a:solidFill>
                <a:srgbClr val="99FF99"/>
              </a:solidFill>
            </a:endParaRPr>
          </a:p>
        </p:txBody>
      </p:sp>
      <p:pic>
        <p:nvPicPr>
          <p:cNvPr id="13" name="Picture 1" descr="C:\Documents and Settings\leeork\My Documents\Dropbox\KronikDropbox\Photos\Photo Murder\Sivan Shopp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6496" y="1689749"/>
            <a:ext cx="1080283" cy="1232716"/>
          </a:xfrm>
          <a:prstGeom prst="rect">
            <a:avLst/>
          </a:prstGeom>
          <a:noFill/>
        </p:spPr>
      </p:pic>
      <p:pic>
        <p:nvPicPr>
          <p:cNvPr id="14" name="Picture 13" descr="imagesCAQ7PDA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1860" y="1661375"/>
            <a:ext cx="1270000" cy="19923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46254" y="2935241"/>
            <a:ext cx="109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Natalia </a:t>
            </a:r>
            <a:r>
              <a:rPr lang="en-US" dirty="0" err="1" smtClean="0"/>
              <a:t>Kuritz</a:t>
            </a:r>
            <a:endParaRPr lang="en-US" dirty="0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4495891" y="3792683"/>
            <a:ext cx="20143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9FF99"/>
                </a:solidFill>
              </a:rPr>
              <a:t>(Weizmann Inst.)</a:t>
            </a:r>
            <a:endParaRPr lang="en-US" b="1" dirty="0">
              <a:solidFill>
                <a:srgbClr val="99FF99"/>
              </a:solidFill>
            </a:endParaRPr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230679" y="5055409"/>
            <a:ext cx="84613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CCECFF"/>
                </a:solidFill>
              </a:rPr>
              <a:t>Kronik</a:t>
            </a:r>
            <a:r>
              <a:rPr lang="en-US" sz="2000" b="1" dirty="0">
                <a:solidFill>
                  <a:srgbClr val="CCECFF"/>
                </a:solidFill>
              </a:rPr>
              <a:t>, Stein, </a:t>
            </a:r>
            <a:r>
              <a:rPr lang="en-US" sz="2000" b="1" dirty="0" err="1" smtClean="0">
                <a:solidFill>
                  <a:srgbClr val="CCECFF"/>
                </a:solidFill>
              </a:rPr>
              <a:t>Refaely</a:t>
            </a:r>
            <a:r>
              <a:rPr lang="en-US" sz="2000" b="1" dirty="0" smtClean="0">
                <a:solidFill>
                  <a:srgbClr val="CCECFF"/>
                </a:solidFill>
              </a:rPr>
              <a:t>-Abramson, Baer</a:t>
            </a:r>
            <a:r>
              <a:rPr lang="en-US" sz="2000" b="1" dirty="0">
                <a:solidFill>
                  <a:srgbClr val="CCECFF"/>
                </a:solidFill>
              </a:rPr>
              <a:t>, </a:t>
            </a:r>
            <a:r>
              <a:rPr lang="en-US" sz="2000" b="1" dirty="0" smtClean="0">
                <a:solidFill>
                  <a:srgbClr val="CCECFF"/>
                </a:solidFill>
              </a:rPr>
              <a:t/>
            </a:r>
            <a:br>
              <a:rPr lang="en-US" sz="2000" b="1" dirty="0" smtClean="0">
                <a:solidFill>
                  <a:srgbClr val="CCECFF"/>
                </a:solidFill>
              </a:rPr>
            </a:br>
            <a:r>
              <a:rPr lang="en-US" sz="2000" b="1" dirty="0" smtClean="0">
                <a:solidFill>
                  <a:srgbClr val="CCECFF"/>
                </a:solidFill>
              </a:rPr>
              <a:t>J. Chem. Theo. Comp. (Perspectives Article), to </a:t>
            </a:r>
            <a:r>
              <a:rPr lang="en-US" sz="2000" b="1" dirty="0">
                <a:solidFill>
                  <a:srgbClr val="CCECFF"/>
                </a:solidFill>
              </a:rPr>
              <a:t>be published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9520" y="768350"/>
            <a:ext cx="8559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FF99"/>
                </a:solidFill>
              </a:rPr>
              <a:t>Two different paradigms for functional </a:t>
            </a:r>
            <a:br>
              <a:rPr lang="en-US" sz="2800" b="1" dirty="0">
                <a:solidFill>
                  <a:srgbClr val="99FF99"/>
                </a:solidFill>
              </a:rPr>
            </a:br>
            <a:r>
              <a:rPr lang="en-US" sz="2800" b="1" dirty="0">
                <a:solidFill>
                  <a:srgbClr val="99FF99"/>
                </a:solidFill>
              </a:rPr>
              <a:t>development and applications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9896" y="4666734"/>
            <a:ext cx="9134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964F"/>
                </a:solidFill>
              </a:rPr>
              <a:t>Tuning is NOT fitting! Tuning is NOT semi-empirical!</a:t>
            </a:r>
            <a:endParaRPr lang="he-IL" sz="2800" b="1" i="1" dirty="0">
              <a:solidFill>
                <a:srgbClr val="FF964F"/>
              </a:solidFill>
            </a:endParaRPr>
          </a:p>
        </p:txBody>
      </p:sp>
      <p:pic>
        <p:nvPicPr>
          <p:cNvPr id="909314" name="Picture 2" descr="http://t3.gstatic.com/images?q=tbn:lAnnkVXtaedOkM:http://www.aceros-de-hispania.com/image/swiss-army-knife/swiss-army-knif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076" y="2216610"/>
            <a:ext cx="2324779" cy="228728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0940" y="2837941"/>
            <a:ext cx="1082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FF99"/>
                </a:solidFill>
              </a:rPr>
              <a:t>From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3791" y="2859714"/>
            <a:ext cx="597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FF99"/>
                </a:solidFill>
              </a:rPr>
              <a:t>To</a:t>
            </a:r>
          </a:p>
        </p:txBody>
      </p:sp>
      <p:sp>
        <p:nvSpPr>
          <p:cNvPr id="909316" name="AutoShape 4" descr="data:image/jpg;base64,/9j/4AAQSkZJRgABAQAAAQABAAD/2wCEAAkGBhQSEBQSExQUFRUVFiEWGBcYGSIfFhUbHhoXHBwcHRobHyogGCMvGh0eIjsoJScpLC0sISAxNjArQSYrLCoBCQoKDgwOGg8PGiwkHyUtLjU0LC0pLTQsNC41LSwsLCwsMDUpNC0uLCosKSwsNSksLCwuLSwpLCwqLCwpLCkpLP/AABEIAHwAggMBIgACEQEDEQH/xAAcAAADAQEBAQEBAAAAAAAAAAAABQYHBAMCCAH/xABGEAACAQMCBAMEBwQHBQkAAAABAgMABBESIQUGMUEHE1EiYXGBFDJCkaGxwVJiovAVIzNDctHSCGOCkrIWFyVEU1Rz4fH/xAAbAQACAwEBAQAAAAAAAAAAAAAABQIDBAEGB//EADARAAEDAgQDBwQCAwAAAAAAAAEAAgMEERIhMUEFE2FRcYGhscHwFSKR0VLxBjLh/9oADAMBAAIRAxEAPwDcaKmJuZ3tboW90MrKSbeYbCTuY2HQSD3bMu43BFUNtdpIMowP5j4jtXbHVC9qKKK4hFFFeN5drFG0jnCqMn+fwroBJsEL2oqcseZzOmpQFPQjqQa+3vHPVj+X5VoNM8GzslXzBsqCik9hxDT7LZx6+ldrcVjAJLYCgsSQcAAZJ+6qnROaVIOBXXRWMN45vczH6PCY7dDuWI86QnOOxWMdyBk9NxvVvydzuLs6TnPQg41A7kdNiDg1ENuLraKSUxc22S+vFPmt+H8MlniIErERxkjOGY9cHYkKGIztkDOaynhXiFfI0czXEj7KzKxyjDAJGnoM+oANffiXzaeJXEtmw0Q2c7LpB3ldSya2JGw+sAANsnc5GKbwj5Vt5VeeRQ5iYIiHdVwoIYg/WPYZ6YPyzPOJwaErkJc4NbqtYik1KGHcZ++vulnE+PpDNDBpZ5JicKuPZRcapHJICqMgepJAAJNMVcHcHNXrSvqiiihCWcx8vx3tu9vKDht1YbPGw3V1PZgdx/8AZrMuXeZLm1v2sr4xiZAohZVbN0p1ZfO640rv0wc9wa2CpTxA5NN9AHhcxXcIJglBwQSMMhP7LDb3bH1Bk11kLs5o5tSzsHvdJdU07e9nVN/gWyfhWYT82XMzCX6RJvuNDFVwemApxinHBryPiVlcWM6yxjIgm1gB45kCEPsTnDgHfrjeswgWbhl2/D7vbSfYf7JB+qwJ+w34HY43xdHZrrHdWxOANitv5B5uedmgnbU4GpG6FgOoONiRt8s+lRfjbzLd297aqVK2akPqG4lbcOG9Cqk4X35+HFwziDQTJKnVGz8R3HzGR8613jXBbfidkYpRrilUMrD6yEj2XUn6rDP5g7EiuyDlvDmrszAD3rO+GcRMThxup6+hH8700k5/tc4UySEnACodz2xqxSH/ALEX6Ri0WMyFPY83IVHQfVYFj1K4BG5BDD0NTfiHyHd2VktyzpgSqGCEllzkqSxAGNQA27kU8nlp3R80n7raX9Utax17K+4lzm8SazZzBc41SEKM742GTUfzd4jTPZTqsSIrp5ZOSWAf2SAdhkrnt61onBniv7aB5VDxzKjlcnGogHGQc7Pt8qgvF1oZ54OD2EUauHEkxRQFUhSFDEbnSjMxz0yO+RXnaDizKqB4fHZ4JGRNvXXVbJKYseMJuCpDw14Q10WQKViTLSSZ+0fqqoxudvuB91aBydbm14i6byBY9Q0j2nAKkAD16jr1ru4fw+KwtRChwiDLserHux95Pb4CpKPmmRblpYlzPKPJt19HLLpJ9wALHtt76tLQ0Zr00YeylcHnIBTlhbmbiEq+XIk9xcOuJBpXWXyyddiCwznf8q2nl/hH9DQSNI/nTTsqRwx7GRxq0qurvuSWOAqjJ2BNeScu2VhY2xuk86SJwYAMmWW4YhsoMgl2cZ36DGSADTPhfDpGkN3dEG4ddIVTmO2Q7+XH6k7Fn+0R2AArGWgHEvJloacW69uFcPZC8szB7iXBkcfVAGdMaA7hFycdySzHdjS6Xl7iVzcPm8W1tA2EECg3Ei4Gcu2fLOe49OlHHL+V5lszaXZhnCqbu3bHk5OM5AyhVhk79N++KreCcLNvCIjNNNgkh5mDSYPYsFGce8ZrrRuVJo3K7IY9KquS2ABqP1mwOpxgZ+VfyvSipqxFFFZh4h84TCdraF2jRAA5U4Z2IBxqG4ABA275zUXOwi6g94aLldXiPyq6Sf0rZIhuI00TIQT5seBlgFIJdVHxK7b4UFVzBwODj/Dw0DAzxavo8hBXzADgxtqAOM9z0OD01Zm+E8dmtpPMicqT9YHdX/xDv+fvr4bmX6Fcrd24EcErr9IhOpktiWy8kKqcBWydsbHboRRHKHfaVBkocpnlzjxXVbXGUkiyPa2b2cgqR11DGP8A831/wg53huke1V8vENaqQQdBO/Xrhj/EKW84+HCcWVOI2Lqk0kY1BiVWTKgq2oAlW04G4wRjOMZpX4ZWcrWd5AvlQ3dmZLOO6wNIEjgsCRgsQ6HSx6ahgHcGU9Ry2DFpda8Zc3CrHifjBbRzSxRxyy+U5jZxpCMw+tpOcnB26AZBxmkPM3iVBe2c9q9vIBKhXOpTpbqrY2zhgD8qWpyJ9ERoHKtqUBWXpgd9++rr8vWpDly+hkuJVnyI4hj2clnbVjsNhgMfuqbQ1zQ4HIp7HR0oY0OzJ7L5/wBLq5W8R/oXB2iyDcxytHCncBva1keisW+J0juapeROWWtYmuJ8td3HtOW3ZQTq0knvndvfgdq5eB8i2ZuRfRSPIqkt5bgezJkEE7A7dcEdcHJpvzZxB44AygjzGKav2dsnHvx+tVU9NHTOc/dx8+nmq6eldj+/bIJBzTxrzH8pT7Cnc/tN/kP57Vw8o3ccMgv5Y3ly5t7SFBl5W/vHUfwZ959KSXkcspFtbqZJpdgq9QO5P7Ix3OB1Patg5H5GFoiSTlZLgIIwR/ZwJ/6cQ+JJLdWJJ7nNkj1HilU1loG+Pt+13cE4NK0v029KtdMulEXeO0Q/3cfq37T9T0G3X245xC3dhYvd/R5pwBHofTKMthSh9Sykdd9xSzmjny3geS0NwILjQMOyEqhYAqdxobY9CRTjlThHme3dm3upoypSU2ypIg3IGct9oEjGMHNVBpP3JCInkYzomXKfLT2cbo91PdBm1AznUybYIDdcbDbtv6mntFFTUkUUUUIRWCeO1hJZ3sd7D9S4XTIOqmRABk+mY9PTf2Wre68L2yjmRo5UWRGGGV1DKfiDsa4RdcIB1X5f4VzRHLhW/q39Cdj8D+h/Gum6uTI/kRgu7A+yoyWABLYA67A5q95y/wBnyGXMlg/kv18pyTEf8Lbsn8Q+FQXAuWeK2vEYoY0MNy4KAuuYZI1GokyAFSMAZxv071Q+L+KoMAv0VT4WcwSWDxwTFjb3JbyWI2Vk2kRmY7aQowB1z2yQEnJnNwj4rLDcRAW91ctMiTKMxTF8xOzYJUgjQewJzjbdpx/nJJlfhfF0a1ljdW8yEiSNXxqVse0VyG6DPXfG9IebeBNcReYrLPLGgbz4t0uUyF15DEiTONanGGK42JJk4CVmB+RW6OO+V7nb519VqnMIFrYS6444fKiafWJdSGdixMY1nzGLNvkgZPvrEuTrXUAg+tJl89gq7ZP/ABbfOqnmbmd5eBeY8caTzslvcF0KzStHho5VPRgYwyk4zlsA4GKScHgMDxSKd1j0OvZwdyM9jq3rJTc0QODDcgm3f/aacNxPkBGYb7nPyCr+X7k20d5qXV5cYl0g/WChicH4VW8zcCN/ZrFBIsZYo6SEZAXudt/qE/PG461I8rTefcTK3SWFkx2xlR89ifxqk8MuJGXhsIONcOYGHoYzgfwaay8VdLHHBM7VpzA0v8FvFbK4kSlrTqMk85U5Nt+HxFIVJdv7SVt5JD7z2GeijYe85JWeIPNaQWk3k3UcdxGVJVWRpQCy5HltnqCO3SuznDmcQWly0EsJuIUD+WWVmG6E6o86sFCfkc1hHHuJy8YutUFofPcLrEYLZKqFznGVGB36etNhb/Y6Ly8TbuxO27d+iYcqT3HFuJpJctrWICR/ZCqdGAgwoA3bA+Ga2y14jPHbyyW0YlkaeOMA9AuRrY7jopJ6j9KheUbW14JbML+QG7mbJt4vblwBhEOg7dSdyBv1OKp+FrxLiSf1enhlpnA0jVduO+OixfH6w99RM5e0thbfqdPDt+ZphzAIC3Mk28OweS0PzjXQDU5yXypLYpJHJdSXKF8xeYPbjX0LdWOfltsBk1SVVSwyx35jrrG4g6IooorYooNYxzTzO8128kUjqi+xGVYj2R329Tk/DHpWn84iX+j7ryDiUQsV2zkhSdO3qMj51gvC7lpIld1ClhnAPbt8Nt6e8FYwvcTrbyWaoJsFVWfPl5Ht5xcejgN+ONX406i8V5grBoYy2DpIJC5xtld8jPoRWe3TkgqhTV3DHfHwG9LvJkT+7Yf/ABufyOady0VO/Vg8MvRZ2yOG64uK2c0cUszESyySebK5AOfa1E6SMH4Y7mtK5a4ik9rHMiBA4yVUYAYEq3T94H5VE3vEkFu7MdJ0FcNsxbSdsd/lVD4aH/w2L3M//W1fOv8AMaKGCNjozutEkzpmDFtkEl8TJ/MuLS3+MjD3ZAH4K331y15can87is7dRCoiHuOAD+OuvWu8Mi5VKxvS/wCc/deu4LFgp8XafnunnJcmLxferD+En9KZeHtz5PE+JWZOxk89B7ifa/B0+6kfLUum7hP7+PvBX9aOYOICx5iguGOlJUTzD20sDExPuGkN8qs4jDzqV7Br8K7xL7XNf83XlzNw7h8PFb2XiLTuPYkhhj6za1OrLfZCkY6jt1xiuS258uLyWOwsI0sIJGwRAP6zT1Zmk2JIUE7YJ9TSvxO5st7+eOSBZAUUxszgAOA2VIAJPUt1x2p94O8F0rNeuP8AdR/gXP8A0r/zVVRQF8bDKDewyO1stOqRsZzJsLdLqqs+Wre1bEKe19qRjqlcnqSx/TArUOU0xaR+/Uf4mrPCcnNaXwGPTawj9wH7xn9acTABoATTiLRHA1je32XfRRRWRIUUUUUIUzz5zH9Ft9KHEsuVT1Ufab5Dp7yKxe6uBGhY9ug9T2FNP9oO6mgvraSN2VXg046rlHYnY7dHFQFhxSW7KoRqfUFVVGCxbYbeudq9HwqphY3lAHEd9vgCyTMcTfZNOZeP2rWUflWs0dyHAeZ945cKS+CGxnJU4xsO9KeDX13LtFFI49VzpHxJyo++tC8WeHy8P4bYWYANsX1XBHWWYYYgnspyxH+EfsilU/HpWGA2lewQYGPd3/GlUdTJE92CRxFzqb+qcUPD21V8WVraJdxDlGe4EZuZIoAoPUhn3x2U6T09aecGv4bKAQRF5cMW1EBdzjPwG3pSUtk5O5oqipLal2KVoPfn07k/i4XTRi2G/eui9uhI2oRomSSdIxqJOSWP2jnvXPRRUEyDQ0WC/schUhgSCDkEdQfWqCYwcTiFvdYSYf2cwAzn+eq9D2wcVPUV0FVTQtlbhcpTjfKFxa3K27plnbTGw+rLkgDSfiRt1Fbfa8OW1tobVOkagE/tHqT82JNIuBczrlI7kBwrAxyEZaNhsCe/zG/6P55NTE1dE0XuErp6LkSErr4Jw3z5lTt1b3KOv+XzrS1XAwKQcncM8uHzCPak3+C9vv6/dVBVUzsTrJVxCfmS4RoPhRRRRVKXoooooQpvnPkC14mqC5D5j1aHRtLLq059QfqjqD0qc5R8E7ewvFuVmklCA6UdV2boGLDrgE9uu/atHpbzJxVra0mnSN5XjQssaAku3YYG+M9T2GTXQ4tzCFi/+0NzkHkj4dGQRGRLMf3yDoX5KxY/4l9KjuCXGuBD3A0n5bflio+/vXmleWRizyMXZj1LEkk/fTvlK5+vH/xD8j+lATXhUuCfD2j/AKqOiiipr1SKKKKEIooooQujh0WqaNfVx+ea0ngvDvPmVO3Vvco6/wCXzqB5cizcL+6Cfwx+tbVydwzy4fMI9qTf4L2+/r91XNdhYSl9fPyYyRrsn6rgYHQV/aKKyryCKKKKEIooooQiiiihCgOfPB214hqlQC3uTv5iD2XP+8T7XxGD8elYTxDlC64XeItzGVVjoWRd4pAdvZb7jg4I7iv1rXNxHhsc8TRTIskbDBVhkH+fXqKFZG8xvDxsV+a6K3r/ALvrD/2yfe3+qvh/DuwP/ll+TOPyap4l6P6xD/E+X7WEUVujeGnDz/cY+Ekn+qvN/CywI/snHvEj/qTRiXfq8HYfwP2sPoram8JrEjpKPeJD+u1eZ8IbL9qf/nH+mjEFL6tT9fwoTw54T59yR2AGo+i5yfyx863FVwMDoKScscnw2Ifyi7GQjJcgnbOAMKNt6eVxzr5JLX1QqJLt0CKKKKil6KKKKEIooooQv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7163" y="-563563"/>
            <a:ext cx="12382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09318" name="AutoShape 6" descr="data:image/jpg;base64,/9j/4AAQSkZJRgABAQAAAQABAAD/2wCEAAkGBhQSEBQSExQUFRUVFiEWGBcYGSIfFhUbHhoXHBwcHRobHyogGCMvGh0eIjsoJScpLC0sISAxNjArQSYrLCoBCQoKDgwOGg8PGiwkHyUtLjU0LC0pLTQsNC41LSwsLCwsMDUpNC0uLCosKSwsNSksLCwuLSwpLCwqLCwpLCkpLP/AABEIAHwAggMBIgACEQEDEQH/xAAcAAADAQEBAQEBAAAAAAAAAAAABQYHBAMCCAH/xABGEAACAQMCBAMEBwQHBQkAAAABAgMABBESIQUGMUEHE1EiYXGBFDJCkaGxwVJiovAVIzNDctHSCGOCkrIWFyVEU1Rz4fH/xAAbAQACAwEBAQAAAAAAAAAAAAAABQIDBAEGB//EADARAAEDAgQDBwQCAwAAAAAAAAEAAgMEERIhMUEFE2FRcYGhscHwFSKR0VLxBjLh/9oADAMBAAIRAxEAPwDcaKmJuZ3tboW90MrKSbeYbCTuY2HQSD3bMu43BFUNtdpIMowP5j4jtXbHVC9qKKK4hFFFeN5drFG0jnCqMn+fwroBJsEL2oqcseZzOmpQFPQjqQa+3vHPVj+X5VoNM8GzslXzBsqCik9hxDT7LZx6+ldrcVjAJLYCgsSQcAAZJ+6qnROaVIOBXXRWMN45vczH6PCY7dDuWI86QnOOxWMdyBk9NxvVvydzuLs6TnPQg41A7kdNiDg1ENuLraKSUxc22S+vFPmt+H8MlniIErERxkjOGY9cHYkKGIztkDOaynhXiFfI0czXEj7KzKxyjDAJGnoM+oANffiXzaeJXEtmw0Q2c7LpB3ldSya2JGw+sAANsnc5GKbwj5Vt5VeeRQ5iYIiHdVwoIYg/WPYZ6YPyzPOJwaErkJc4NbqtYik1KGHcZ++vulnE+PpDNDBpZ5JicKuPZRcapHJICqMgepJAAJNMVcHcHNXrSvqiiihCWcx8vx3tu9vKDht1YbPGw3V1PZgdx/8AZrMuXeZLm1v2sr4xiZAohZVbN0p1ZfO640rv0wc9wa2CpTxA5NN9AHhcxXcIJglBwQSMMhP7LDb3bH1Bk11kLs5o5tSzsHvdJdU07e9nVN/gWyfhWYT82XMzCX6RJvuNDFVwemApxinHBryPiVlcWM6yxjIgm1gB45kCEPsTnDgHfrjeswgWbhl2/D7vbSfYf7JB+qwJ+w34HY43xdHZrrHdWxOANitv5B5uedmgnbU4GpG6FgOoONiRt8s+lRfjbzLd297aqVK2akPqG4lbcOG9Cqk4X35+HFwziDQTJKnVGz8R3HzGR8613jXBbfidkYpRrilUMrD6yEj2XUn6rDP5g7EiuyDlvDmrszAD3rO+GcRMThxup6+hH8700k5/tc4UySEnACodz2xqxSH/ALEX6Ri0WMyFPY83IVHQfVYFj1K4BG5BDD0NTfiHyHd2VktyzpgSqGCEllzkqSxAGNQA27kU8nlp3R80n7raX9Utax17K+4lzm8SazZzBc41SEKM742GTUfzd4jTPZTqsSIrp5ZOSWAf2SAdhkrnt61onBniv7aB5VDxzKjlcnGogHGQc7Pt8qgvF1oZ54OD2EUauHEkxRQFUhSFDEbnSjMxz0yO+RXnaDizKqB4fHZ4JGRNvXXVbJKYseMJuCpDw14Q10WQKViTLSSZ+0fqqoxudvuB91aBydbm14i6byBY9Q0j2nAKkAD16jr1ru4fw+KwtRChwiDLserHux95Pb4CpKPmmRblpYlzPKPJt19HLLpJ9wALHtt76tLQ0Zr00YeylcHnIBTlhbmbiEq+XIk9xcOuJBpXWXyyddiCwznf8q2nl/hH9DQSNI/nTTsqRwx7GRxq0qurvuSWOAqjJ2BNeScu2VhY2xuk86SJwYAMmWW4YhsoMgl2cZ36DGSADTPhfDpGkN3dEG4ddIVTmO2Q7+XH6k7Fn+0R2AArGWgHEvJloacW69uFcPZC8szB7iXBkcfVAGdMaA7hFycdySzHdjS6Xl7iVzcPm8W1tA2EECg3Ei4Gcu2fLOe49OlHHL+V5lszaXZhnCqbu3bHk5OM5AyhVhk79N++KreCcLNvCIjNNNgkh5mDSYPYsFGce8ZrrRuVJo3K7IY9KquS2ABqP1mwOpxgZ+VfyvSipqxFFFZh4h84TCdraF2jRAA5U4Z2IBxqG4ABA275zUXOwi6g94aLldXiPyq6Sf0rZIhuI00TIQT5seBlgFIJdVHxK7b4UFVzBwODj/Dw0DAzxavo8hBXzADgxtqAOM9z0OD01Zm+E8dmtpPMicqT9YHdX/xDv+fvr4bmX6Fcrd24EcErr9IhOpktiWy8kKqcBWydsbHboRRHKHfaVBkocpnlzjxXVbXGUkiyPa2b2cgqR11DGP8A831/wg53huke1V8vENaqQQdBO/Xrhj/EKW84+HCcWVOI2Lqk0kY1BiVWTKgq2oAlW04G4wRjOMZpX4ZWcrWd5AvlQ3dmZLOO6wNIEjgsCRgsQ6HSx6ahgHcGU9Ry2DFpda8Zc3CrHifjBbRzSxRxyy+U5jZxpCMw+tpOcnB26AZBxmkPM3iVBe2c9q9vIBKhXOpTpbqrY2zhgD8qWpyJ9ERoHKtqUBWXpgd9++rr8vWpDly+hkuJVnyI4hj2clnbVjsNhgMfuqbQ1zQ4HIp7HR0oY0OzJ7L5/wBLq5W8R/oXB2iyDcxytHCncBva1keisW+J0juapeROWWtYmuJ8td3HtOW3ZQTq0knvndvfgdq5eB8i2ZuRfRSPIqkt5bgezJkEE7A7dcEdcHJpvzZxB44AygjzGKav2dsnHvx+tVU9NHTOc/dx8+nmq6eldj+/bIJBzTxrzH8pT7Cnc/tN/kP57Vw8o3ccMgv5Y3ly5t7SFBl5W/vHUfwZ959KSXkcspFtbqZJpdgq9QO5P7Ix3OB1Patg5H5GFoiSTlZLgIIwR/ZwJ/6cQ+JJLdWJJ7nNkj1HilU1loG+Pt+13cE4NK0v029KtdMulEXeO0Q/3cfq37T9T0G3X245xC3dhYvd/R5pwBHofTKMthSh9Sykdd9xSzmjny3geS0NwILjQMOyEqhYAqdxobY9CRTjlThHme3dm3upoypSU2ypIg3IGct9oEjGMHNVBpP3JCInkYzomXKfLT2cbo91PdBm1AznUybYIDdcbDbtv6mntFFTUkUUUUIRWCeO1hJZ3sd7D9S4XTIOqmRABk+mY9PTf2Wre68L2yjmRo5UWRGGGV1DKfiDsa4RdcIB1X5f4VzRHLhW/q39Cdj8D+h/Gum6uTI/kRgu7A+yoyWABLYA67A5q95y/wBnyGXMlg/kv18pyTEf8Lbsn8Q+FQXAuWeK2vEYoY0MNy4KAuuYZI1GokyAFSMAZxv071Q+L+KoMAv0VT4WcwSWDxwTFjb3JbyWI2Vk2kRmY7aQowB1z2yQEnJnNwj4rLDcRAW91ctMiTKMxTF8xOzYJUgjQewJzjbdpx/nJJlfhfF0a1ljdW8yEiSNXxqVse0VyG6DPXfG9IebeBNcReYrLPLGgbz4t0uUyF15DEiTONanGGK42JJk4CVmB+RW6OO+V7nb519VqnMIFrYS6444fKiafWJdSGdixMY1nzGLNvkgZPvrEuTrXUAg+tJl89gq7ZP/ABbfOqnmbmd5eBeY8caTzslvcF0KzStHho5VPRgYwyk4zlsA4GKScHgMDxSKd1j0OvZwdyM9jq3rJTc0QODDcgm3f/aacNxPkBGYb7nPyCr+X7k20d5qXV5cYl0g/WChicH4VW8zcCN/ZrFBIsZYo6SEZAXudt/qE/PG461I8rTefcTK3SWFkx2xlR89ifxqk8MuJGXhsIONcOYGHoYzgfwaay8VdLHHBM7VpzA0v8FvFbK4kSlrTqMk85U5Nt+HxFIVJdv7SVt5JD7z2GeijYe85JWeIPNaQWk3k3UcdxGVJVWRpQCy5HltnqCO3SuznDmcQWly0EsJuIUD+WWVmG6E6o86sFCfkc1hHHuJy8YutUFofPcLrEYLZKqFznGVGB36etNhb/Y6Ly8TbuxO27d+iYcqT3HFuJpJctrWICR/ZCqdGAgwoA3bA+Ga2y14jPHbyyW0YlkaeOMA9AuRrY7jopJ6j9KheUbW14JbML+QG7mbJt4vblwBhEOg7dSdyBv1OKp+FrxLiSf1enhlpnA0jVduO+OixfH6w99RM5e0thbfqdPDt+ZphzAIC3Mk28OweS0PzjXQDU5yXypLYpJHJdSXKF8xeYPbjX0LdWOfltsBk1SVVSwyx35jrrG4g6IooorYooNYxzTzO8128kUjqi+xGVYj2R329Tk/DHpWn84iX+j7ryDiUQsV2zkhSdO3qMj51gvC7lpIld1ClhnAPbt8Nt6e8FYwvcTrbyWaoJsFVWfPl5Ht5xcejgN+ONX406i8V5grBoYy2DpIJC5xtld8jPoRWe3TkgqhTV3DHfHwG9LvJkT+7Yf/ABufyOady0VO/Vg8MvRZ2yOG64uK2c0cUszESyySebK5AOfa1E6SMH4Y7mtK5a4ik9rHMiBA4yVUYAYEq3T94H5VE3vEkFu7MdJ0FcNsxbSdsd/lVD4aH/w2L3M//W1fOv8AMaKGCNjozutEkzpmDFtkEl8TJ/MuLS3+MjD3ZAH4K331y15can87is7dRCoiHuOAD+OuvWu8Mi5VKxvS/wCc/deu4LFgp8XafnunnJcmLxferD+En9KZeHtz5PE+JWZOxk89B7ifa/B0+6kfLUum7hP7+PvBX9aOYOICx5iguGOlJUTzD20sDExPuGkN8qs4jDzqV7Br8K7xL7XNf83XlzNw7h8PFb2XiLTuPYkhhj6za1OrLfZCkY6jt1xiuS258uLyWOwsI0sIJGwRAP6zT1Zmk2JIUE7YJ9TSvxO5st7+eOSBZAUUxszgAOA2VIAJPUt1x2p94O8F0rNeuP8AdR/gXP8A0r/zVVRQF8bDKDewyO1stOqRsZzJsLdLqqs+Wre1bEKe19qRjqlcnqSx/TArUOU0xaR+/Uf4mrPCcnNaXwGPTawj9wH7xn9acTABoATTiLRHA1je32XfRRRWRIUUUUUIUzz5zH9Ft9KHEsuVT1Ufab5Dp7yKxe6uBGhY9ug9T2FNP9oO6mgvraSN2VXg046rlHYnY7dHFQFhxSW7KoRqfUFVVGCxbYbeudq9HwqphY3lAHEd9vgCyTMcTfZNOZeP2rWUflWs0dyHAeZ945cKS+CGxnJU4xsO9KeDX13LtFFI49VzpHxJyo++tC8WeHy8P4bYWYANsX1XBHWWYYYgnspyxH+EfsilU/HpWGA2lewQYGPd3/GlUdTJE92CRxFzqb+qcUPD21V8WVraJdxDlGe4EZuZIoAoPUhn3x2U6T09aecGv4bKAQRF5cMW1EBdzjPwG3pSUtk5O5oqipLal2KVoPfn07k/i4XTRi2G/eui9uhI2oRomSSdIxqJOSWP2jnvXPRRUEyDQ0WC/schUhgSCDkEdQfWqCYwcTiFvdYSYf2cwAzn+eq9D2wcVPUV0FVTQtlbhcpTjfKFxa3K27plnbTGw+rLkgDSfiRt1Fbfa8OW1tobVOkagE/tHqT82JNIuBczrlI7kBwrAxyEZaNhsCe/zG/6P55NTE1dE0XuErp6LkSErr4Jw3z5lTt1b3KOv+XzrS1XAwKQcncM8uHzCPak3+C9vv6/dVBVUzsTrJVxCfmS4RoPhRRRRVKXoooooQpvnPkC14mqC5D5j1aHRtLLq059QfqjqD0qc5R8E7ewvFuVmklCA6UdV2boGLDrgE9uu/atHpbzJxVra0mnSN5XjQssaAku3YYG+M9T2GTXQ4tzCFi/+0NzkHkj4dGQRGRLMf3yDoX5KxY/4l9KjuCXGuBD3A0n5bflio+/vXmleWRizyMXZj1LEkk/fTvlK5+vH/xD8j+lATXhUuCfD2j/AKqOiiipr1SKKKKEIooooQujh0WqaNfVx+ea0ngvDvPmVO3Vvco6/wCXzqB5cizcL+6Cfwx+tbVydwzy4fMI9qTf4L2+/r91XNdhYSl9fPyYyRrsn6rgYHQV/aKKyryCKKKKEIooooQiiiihCgOfPB214hqlQC3uTv5iD2XP+8T7XxGD8elYTxDlC64XeItzGVVjoWRd4pAdvZb7jg4I7iv1rXNxHhsc8TRTIskbDBVhkH+fXqKFZG8xvDxsV+a6K3r/ALvrD/2yfe3+qvh/DuwP/ll+TOPyap4l6P6xD/E+X7WEUVujeGnDz/cY+Ekn+qvN/CywI/snHvEj/qTRiXfq8HYfwP2sPoram8JrEjpKPeJD+u1eZ8IbL9qf/nH+mjEFL6tT9fwoTw54T59yR2AGo+i5yfyx863FVwMDoKScscnw2Ifyi7GQjJcgnbOAMKNt6eVxzr5JLX1QqJLt0CKKKKil6KKKKEIooooQv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7163" y="-563563"/>
            <a:ext cx="12382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09320" name="AutoShape 8" descr="data:image/jpg;base64,/9j/4AAQSkZJRgABAQAAAQABAAD/2wCEAAkGBhQSEBQSExQUFRUVFiEWGBcYGSIfFhUbHhoXHBwcHRobHyogGCMvGh0eIjsoJScpLC0sISAxNjArQSYrLCoBCQoKDgwOGg8PGiwkHyUtLjU0LC0pLTQsNC41LSwsLCwsMDUpNC0uLCosKSwsNSksLCwuLSwpLCwqLCwpLCkpLP/AABEIAHwAggMBIgACEQEDEQH/xAAcAAADAQEBAQEBAAAAAAAAAAAABQYHBAMCCAH/xABGEAACAQMCBAMEBwQHBQkAAAABAgMABBESIQUGMUEHE1EiYXGBFDJCkaGxwVJiovAVIzNDctHSCGOCkrIWFyVEU1Rz4fH/xAAbAQACAwEBAQAAAAAAAAAAAAAABQIDBAEGB//EADARAAEDAgQDBwQCAwAAAAAAAAEAAgMEERIhMUEFE2FRcYGhscHwFSKR0VLxBjLh/9oADAMBAAIRAxEAPwDcaKmJuZ3tboW90MrKSbeYbCTuY2HQSD3bMu43BFUNtdpIMowP5j4jtXbHVC9qKKK4hFFFeN5drFG0jnCqMn+fwroBJsEL2oqcseZzOmpQFPQjqQa+3vHPVj+X5VoNM8GzslXzBsqCik9hxDT7LZx6+ldrcVjAJLYCgsSQcAAZJ+6qnROaVIOBXXRWMN45vczH6PCY7dDuWI86QnOOxWMdyBk9NxvVvydzuLs6TnPQg41A7kdNiDg1ENuLraKSUxc22S+vFPmt+H8MlniIErERxkjOGY9cHYkKGIztkDOaynhXiFfI0czXEj7KzKxyjDAJGnoM+oANffiXzaeJXEtmw0Q2c7LpB3ldSya2JGw+sAANsnc5GKbwj5Vt5VeeRQ5iYIiHdVwoIYg/WPYZ6YPyzPOJwaErkJc4NbqtYik1KGHcZ++vulnE+PpDNDBpZ5JicKuPZRcapHJICqMgepJAAJNMVcHcHNXrSvqiiihCWcx8vx3tu9vKDht1YbPGw3V1PZgdx/8AZrMuXeZLm1v2sr4xiZAohZVbN0p1ZfO640rv0wc9wa2CpTxA5NN9AHhcxXcIJglBwQSMMhP7LDb3bH1Bk11kLs5o5tSzsHvdJdU07e9nVN/gWyfhWYT82XMzCX6RJvuNDFVwemApxinHBryPiVlcWM6yxjIgm1gB45kCEPsTnDgHfrjeswgWbhl2/D7vbSfYf7JB+qwJ+w34HY43xdHZrrHdWxOANitv5B5uedmgnbU4GpG6FgOoONiRt8s+lRfjbzLd297aqVK2akPqG4lbcOG9Cqk4X35+HFwziDQTJKnVGz8R3HzGR8613jXBbfidkYpRrilUMrD6yEj2XUn6rDP5g7EiuyDlvDmrszAD3rO+GcRMThxup6+hH8700k5/tc4UySEnACodz2xqxSH/ALEX6Ri0WMyFPY83IVHQfVYFj1K4BG5BDD0NTfiHyHd2VktyzpgSqGCEllzkqSxAGNQA27kU8nlp3R80n7raX9Utax17K+4lzm8SazZzBc41SEKM742GTUfzd4jTPZTqsSIrp5ZOSWAf2SAdhkrnt61onBniv7aB5VDxzKjlcnGogHGQc7Pt8qgvF1oZ54OD2EUauHEkxRQFUhSFDEbnSjMxz0yO+RXnaDizKqB4fHZ4JGRNvXXVbJKYseMJuCpDw14Q10WQKViTLSSZ+0fqqoxudvuB91aBydbm14i6byBY9Q0j2nAKkAD16jr1ru4fw+KwtRChwiDLserHux95Pb4CpKPmmRblpYlzPKPJt19HLLpJ9wALHtt76tLQ0Zr00YeylcHnIBTlhbmbiEq+XIk9xcOuJBpXWXyyddiCwznf8q2nl/hH9DQSNI/nTTsqRwx7GRxq0qurvuSWOAqjJ2BNeScu2VhY2xuk86SJwYAMmWW4YhsoMgl2cZ36DGSADTPhfDpGkN3dEG4ddIVTmO2Q7+XH6k7Fn+0R2AArGWgHEvJloacW69uFcPZC8szB7iXBkcfVAGdMaA7hFycdySzHdjS6Xl7iVzcPm8W1tA2EECg3Ei4Gcu2fLOe49OlHHL+V5lszaXZhnCqbu3bHk5OM5AyhVhk79N++KreCcLNvCIjNNNgkh5mDSYPYsFGce8ZrrRuVJo3K7IY9KquS2ABqP1mwOpxgZ+VfyvSipqxFFFZh4h84TCdraF2jRAA5U4Z2IBxqG4ABA275zUXOwi6g94aLldXiPyq6Sf0rZIhuI00TIQT5seBlgFIJdVHxK7b4UFVzBwODj/Dw0DAzxavo8hBXzADgxtqAOM9z0OD01Zm+E8dmtpPMicqT9YHdX/xDv+fvr4bmX6Fcrd24EcErr9IhOpktiWy8kKqcBWydsbHboRRHKHfaVBkocpnlzjxXVbXGUkiyPa2b2cgqR11DGP8A831/wg53huke1V8vENaqQQdBO/Xrhj/EKW84+HCcWVOI2Lqk0kY1BiVWTKgq2oAlW04G4wRjOMZpX4ZWcrWd5AvlQ3dmZLOO6wNIEjgsCRgsQ6HSx6ahgHcGU9Ry2DFpda8Zc3CrHifjBbRzSxRxyy+U5jZxpCMw+tpOcnB26AZBxmkPM3iVBe2c9q9vIBKhXOpTpbqrY2zhgD8qWpyJ9ERoHKtqUBWXpgd9++rr8vWpDly+hkuJVnyI4hj2clnbVjsNhgMfuqbQ1zQ4HIp7HR0oY0OzJ7L5/wBLq5W8R/oXB2iyDcxytHCncBva1keisW+J0juapeROWWtYmuJ8td3HtOW3ZQTq0knvndvfgdq5eB8i2ZuRfRSPIqkt5bgezJkEE7A7dcEdcHJpvzZxB44AygjzGKav2dsnHvx+tVU9NHTOc/dx8+nmq6eldj+/bIJBzTxrzH8pT7Cnc/tN/kP57Vw8o3ccMgv5Y3ly5t7SFBl5W/vHUfwZ959KSXkcspFtbqZJpdgq9QO5P7Ix3OB1Patg5H5GFoiSTlZLgIIwR/ZwJ/6cQ+JJLdWJJ7nNkj1HilU1loG+Pt+13cE4NK0v029KtdMulEXeO0Q/3cfq37T9T0G3X245xC3dhYvd/R5pwBHofTKMthSh9Sykdd9xSzmjny3geS0NwILjQMOyEqhYAqdxobY9CRTjlThHme3dm3upoypSU2ypIg3IGct9oEjGMHNVBpP3JCInkYzomXKfLT2cbo91PdBm1AznUybYIDdcbDbtv6mntFFTUkUUUUIRWCeO1hJZ3sd7D9S4XTIOqmRABk+mY9PTf2Wre68L2yjmRo5UWRGGGV1DKfiDsa4RdcIB1X5f4VzRHLhW/q39Cdj8D+h/Gum6uTI/kRgu7A+yoyWABLYA67A5q95y/wBnyGXMlg/kv18pyTEf8Lbsn8Q+FQXAuWeK2vEYoY0MNy4KAuuYZI1GokyAFSMAZxv071Q+L+KoMAv0VT4WcwSWDxwTFjb3JbyWI2Vk2kRmY7aQowB1z2yQEnJnNwj4rLDcRAW91ctMiTKMxTF8xOzYJUgjQewJzjbdpx/nJJlfhfF0a1ljdW8yEiSNXxqVse0VyG6DPXfG9IebeBNcReYrLPLGgbz4t0uUyF15DEiTONanGGK42JJk4CVmB+RW6OO+V7nb519VqnMIFrYS6444fKiafWJdSGdixMY1nzGLNvkgZPvrEuTrXUAg+tJl89gq7ZP/ABbfOqnmbmd5eBeY8caTzslvcF0KzStHho5VPRgYwyk4zlsA4GKScHgMDxSKd1j0OvZwdyM9jq3rJTc0QODDcgm3f/aacNxPkBGYb7nPyCr+X7k20d5qXV5cYl0g/WChicH4VW8zcCN/ZrFBIsZYo6SEZAXudt/qE/PG461I8rTefcTK3SWFkx2xlR89ifxqk8MuJGXhsIONcOYGHoYzgfwaay8VdLHHBM7VpzA0v8FvFbK4kSlrTqMk85U5Nt+HxFIVJdv7SVt5JD7z2GeijYe85JWeIPNaQWk3k3UcdxGVJVWRpQCy5HltnqCO3SuznDmcQWly0EsJuIUD+WWVmG6E6o86sFCfkc1hHHuJy8YutUFofPcLrEYLZKqFznGVGB36etNhb/Y6Ly8TbuxO27d+iYcqT3HFuJpJctrWICR/ZCqdGAgwoA3bA+Ga2y14jPHbyyW0YlkaeOMA9AuRrY7jopJ6j9KheUbW14JbML+QG7mbJt4vblwBhEOg7dSdyBv1OKp+FrxLiSf1enhlpnA0jVduO+OixfH6w99RM5e0thbfqdPDt+ZphzAIC3Mk28OweS0PzjXQDU5yXypLYpJHJdSXKF8xeYPbjX0LdWOfltsBk1SVVSwyx35jrrG4g6IooorYooNYxzTzO8128kUjqi+xGVYj2R329Tk/DHpWn84iX+j7ryDiUQsV2zkhSdO3qMj51gvC7lpIld1ClhnAPbt8Nt6e8FYwvcTrbyWaoJsFVWfPl5Ht5xcejgN+ONX406i8V5grBoYy2DpIJC5xtld8jPoRWe3TkgqhTV3DHfHwG9LvJkT+7Yf/ABufyOady0VO/Vg8MvRZ2yOG64uK2c0cUszESyySebK5AOfa1E6SMH4Y7mtK5a4ik9rHMiBA4yVUYAYEq3T94H5VE3vEkFu7MdJ0FcNsxbSdsd/lVD4aH/w2L3M//W1fOv8AMaKGCNjozutEkzpmDFtkEl8TJ/MuLS3+MjD3ZAH4K331y15can87is7dRCoiHuOAD+OuvWu8Mi5VKxvS/wCc/deu4LFgp8XafnunnJcmLxferD+En9KZeHtz5PE+JWZOxk89B7ifa/B0+6kfLUum7hP7+PvBX9aOYOICx5iguGOlJUTzD20sDExPuGkN8qs4jDzqV7Br8K7xL7XNf83XlzNw7h8PFb2XiLTuPYkhhj6za1OrLfZCkY6jt1xiuS258uLyWOwsI0sIJGwRAP6zT1Zmk2JIUE7YJ9TSvxO5st7+eOSBZAUUxszgAOA2VIAJPUt1x2p94O8F0rNeuP8AdR/gXP8A0r/zVVRQF8bDKDewyO1stOqRsZzJsLdLqqs+Wre1bEKe19qRjqlcnqSx/TArUOU0xaR+/Uf4mrPCcnNaXwGPTawj9wH7xn9acTABoATTiLRHA1je32XfRRRWRIUUUUUIUzz5zH9Ft9KHEsuVT1Ufab5Dp7yKxe6uBGhY9ug9T2FNP9oO6mgvraSN2VXg046rlHYnY7dHFQFhxSW7KoRqfUFVVGCxbYbeudq9HwqphY3lAHEd9vgCyTMcTfZNOZeP2rWUflWs0dyHAeZ945cKS+CGxnJU4xsO9KeDX13LtFFI49VzpHxJyo++tC8WeHy8P4bYWYANsX1XBHWWYYYgnspyxH+EfsilU/HpWGA2lewQYGPd3/GlUdTJE92CRxFzqb+qcUPD21V8WVraJdxDlGe4EZuZIoAoPUhn3x2U6T09aecGv4bKAQRF5cMW1EBdzjPwG3pSUtk5O5oqipLal2KVoPfn07k/i4XTRi2G/eui9uhI2oRomSSdIxqJOSWP2jnvXPRRUEyDQ0WC/schUhgSCDkEdQfWqCYwcTiFvdYSYf2cwAzn+eq9D2wcVPUV0FVTQtlbhcpTjfKFxa3K27plnbTGw+rLkgDSfiRt1Fbfa8OW1tobVOkagE/tHqT82JNIuBczrlI7kBwrAxyEZaNhsCe/zG/6P55NTE1dE0XuErp6LkSErr4Jw3z5lTt1b3KOv+XzrS1XAwKQcncM8uHzCPak3+C9vv6/dVBVUzsTrJVxCfmS4RoPhRRRRVKXoooooQpvnPkC14mqC5D5j1aHRtLLq059QfqjqD0qc5R8E7ewvFuVmklCA6UdV2boGLDrgE9uu/atHpbzJxVra0mnSN5XjQssaAku3YYG+M9T2GTXQ4tzCFi/+0NzkHkj4dGQRGRLMf3yDoX5KxY/4l9KjuCXGuBD3A0n5bflio+/vXmleWRizyMXZj1LEkk/fTvlK5+vH/xD8j+lATXhUuCfD2j/AKqOiiipr1SKKKKEIooooQujh0WqaNfVx+ea0ngvDvPmVO3Vvco6/wCXzqB5cizcL+6Cfwx+tbVydwzy4fMI9qTf4L2+/r91XNdhYSl9fPyYyRrsn6rgYHQV/aKKyryCKKKKEIooooQiiiihCgOfPB214hqlQC3uTv5iD2XP+8T7XxGD8elYTxDlC64XeItzGVVjoWRd4pAdvZb7jg4I7iv1rXNxHhsc8TRTIskbDBVhkH+fXqKFZG8xvDxsV+a6K3r/ALvrD/2yfe3+qvh/DuwP/ll+TOPyap4l6P6xD/E+X7WEUVujeGnDz/cY+Ekn+qvN/CywI/snHvEj/qTRiXfq8HYfwP2sPoram8JrEjpKPeJD+u1eZ8IbL9qf/nH+mjEFL6tT9fwoTw54T59yR2AGo+i5yfyx863FVwMDoKScscnw2Ifyi7GQjJcgnbOAMKNt6eVxzr5JLX1QqJLt0CKKKKil6KKKKEIooooQv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7163" y="-563563"/>
            <a:ext cx="12382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909322" name="Picture 10" descr="http://extendingthekingdom.org/wp-content/uploads/2008/01/toolbox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8864" y="2206179"/>
            <a:ext cx="2468879" cy="2351314"/>
          </a:xfrm>
          <a:prstGeom prst="rect">
            <a:avLst/>
          </a:prstGeom>
          <a:noFill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3234" y="5318585"/>
            <a:ext cx="8559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FF99"/>
                </a:solidFill>
              </a:rPr>
              <a:t>Choose the right tool (=range parameter) </a:t>
            </a:r>
            <a:br>
              <a:rPr lang="en-US" sz="2800" b="1" dirty="0">
                <a:solidFill>
                  <a:srgbClr val="99FF99"/>
                </a:solidFill>
              </a:rPr>
            </a:br>
            <a:r>
              <a:rPr lang="en-US" sz="2800" b="1" dirty="0">
                <a:solidFill>
                  <a:srgbClr val="99FF99"/>
                </a:solidFill>
              </a:rPr>
              <a:t>for the right reason (=Koopmans’ theorem)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21971"/>
            <a:ext cx="8989454" cy="554753"/>
          </a:xfrm>
          <a:noFill/>
          <a:ln/>
        </p:spPr>
        <p:txBody>
          <a:bodyPr/>
          <a:lstStyle/>
          <a:p>
            <a:pPr rtl="0"/>
            <a:r>
              <a:rPr lang="en-US" sz="2400" b="1" dirty="0" smtClean="0">
                <a:solidFill>
                  <a:schemeClr val="hlink"/>
                </a:solidFill>
                <a:latin typeface="Geneva" pitchFamily="34" charset="0"/>
              </a:rPr>
              <a:t>Fundamental and optical gap – the quasi-particle picture</a:t>
            </a:r>
            <a:endParaRPr lang="en-US" sz="2400" b="1" dirty="0">
              <a:solidFill>
                <a:schemeClr val="hlink"/>
              </a:solidFill>
              <a:latin typeface="Geneva" pitchFamily="34" charset="0"/>
            </a:endParaRPr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634559" y="864045"/>
            <a:ext cx="4114800" cy="5181600"/>
            <a:chOff x="4527754" y="1211775"/>
            <a:chExt cx="4114800" cy="5181600"/>
          </a:xfrm>
        </p:grpSpPr>
        <p:sp>
          <p:nvSpPr>
            <p:cNvPr id="348172" name="Line 12"/>
            <p:cNvSpPr>
              <a:spLocks noChangeShapeType="1"/>
            </p:cNvSpPr>
            <p:nvPr/>
          </p:nvSpPr>
          <p:spPr bwMode="auto">
            <a:xfrm flipH="1" flipV="1">
              <a:off x="5917118" y="2357793"/>
              <a:ext cx="12700" cy="508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8173" name="Text Box 13"/>
            <p:cNvSpPr txBox="1">
              <a:spLocks noChangeArrowheads="1"/>
            </p:cNvSpPr>
            <p:nvPr/>
          </p:nvSpPr>
          <p:spPr bwMode="auto">
            <a:xfrm>
              <a:off x="4681993" y="2877423"/>
              <a:ext cx="1993900" cy="64135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derivative discontinuity!</a:t>
              </a:r>
            </a:p>
          </p:txBody>
        </p:sp>
        <p:grpSp>
          <p:nvGrpSpPr>
            <p:cNvPr id="802819" name="Group 45"/>
            <p:cNvGrpSpPr>
              <a:grpSpLocks/>
            </p:cNvGrpSpPr>
            <p:nvPr/>
          </p:nvGrpSpPr>
          <p:grpSpPr bwMode="auto">
            <a:xfrm>
              <a:off x="4527754" y="1211775"/>
              <a:ext cx="4114800" cy="5181600"/>
              <a:chOff x="26670" y="8382"/>
              <a:chExt cx="41148" cy="51816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26670" y="8382"/>
                <a:ext cx="41148" cy="5181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44239" y="12954"/>
                <a:ext cx="7620" cy="14842"/>
              </a:xfrm>
              <a:prstGeom prst="rect">
                <a:avLst/>
              </a:prstGeom>
              <a:gradFill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</a:gra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0976" y="12954"/>
                <a:ext cx="7620" cy="14842"/>
              </a:xfrm>
              <a:prstGeom prst="rect">
                <a:avLst/>
              </a:prstGeom>
              <a:gradFill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</a:gra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44196" y="41810"/>
                <a:ext cx="7620" cy="14478"/>
              </a:xfrm>
              <a:prstGeom prst="rect">
                <a:avLst/>
              </a:prstGeom>
              <a:gradFill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30976" y="41810"/>
                <a:ext cx="7620" cy="14478"/>
              </a:xfrm>
              <a:prstGeom prst="rect">
                <a:avLst/>
              </a:prstGeom>
              <a:gradFill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Straight Connector 12"/>
              <p:cNvSpPr>
                <a:spLocks noChangeShapeType="1"/>
              </p:cNvSpPr>
              <p:nvPr/>
            </p:nvSpPr>
            <p:spPr bwMode="auto">
              <a:xfrm>
                <a:off x="31738" y="27529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" name="Straight Connector 13"/>
              <p:cNvSpPr>
                <a:spLocks noChangeShapeType="1"/>
              </p:cNvSpPr>
              <p:nvPr/>
            </p:nvSpPr>
            <p:spPr bwMode="auto">
              <a:xfrm>
                <a:off x="31738" y="42007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9"/>
              <p:cNvSpPr txBox="1">
                <a:spLocks noChangeArrowheads="1"/>
              </p:cNvSpPr>
              <p:nvPr/>
            </p:nvSpPr>
            <p:spPr bwMode="auto">
              <a:xfrm>
                <a:off x="31242" y="28764"/>
                <a:ext cx="4953" cy="4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IP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Box 10"/>
              <p:cNvSpPr txBox="1">
                <a:spLocks noChangeArrowheads="1"/>
              </p:cNvSpPr>
              <p:nvPr/>
            </p:nvSpPr>
            <p:spPr bwMode="auto">
              <a:xfrm>
                <a:off x="42891" y="18288"/>
                <a:ext cx="6934" cy="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EA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Straight Connector 17"/>
              <p:cNvSpPr>
                <a:spLocks noChangeShapeType="1"/>
              </p:cNvSpPr>
              <p:nvPr/>
            </p:nvSpPr>
            <p:spPr bwMode="auto">
              <a:xfrm>
                <a:off x="31776" y="12529"/>
                <a:ext cx="33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34024" y="41148"/>
                <a:ext cx="1524" cy="152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30"/>
              <p:cNvSpPr txBox="1">
                <a:spLocks noChangeArrowheads="1"/>
              </p:cNvSpPr>
              <p:nvPr/>
            </p:nvSpPr>
            <p:spPr bwMode="auto">
              <a:xfrm>
                <a:off x="26935" y="9144"/>
                <a:ext cx="6591" cy="4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E</a:t>
                </a:r>
                <a:r>
                  <a:rPr kumimoji="0" lang="en-US" sz="2000" b="1" i="0" u="none" strike="noStrike" cap="none" normalizeH="0" baseline="-2500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vac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Straight Connector 20"/>
              <p:cNvSpPr>
                <a:spLocks noChangeShapeType="1"/>
              </p:cNvSpPr>
              <p:nvPr/>
            </p:nvSpPr>
            <p:spPr bwMode="auto">
              <a:xfrm>
                <a:off x="31738" y="43434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Straight Connector 21"/>
              <p:cNvSpPr>
                <a:spLocks noChangeShapeType="1"/>
              </p:cNvSpPr>
              <p:nvPr/>
            </p:nvSpPr>
            <p:spPr bwMode="auto">
              <a:xfrm>
                <a:off x="31738" y="45720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Straight Connector 22"/>
              <p:cNvSpPr>
                <a:spLocks noChangeShapeType="1"/>
              </p:cNvSpPr>
              <p:nvPr/>
            </p:nvSpPr>
            <p:spPr bwMode="auto">
              <a:xfrm>
                <a:off x="31738" y="49627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Straight Connector 23"/>
              <p:cNvSpPr>
                <a:spLocks noChangeShapeType="1"/>
              </p:cNvSpPr>
              <p:nvPr/>
            </p:nvSpPr>
            <p:spPr bwMode="auto">
              <a:xfrm>
                <a:off x="31738" y="54864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Straight Connector 24"/>
              <p:cNvSpPr>
                <a:spLocks noChangeShapeType="1"/>
              </p:cNvSpPr>
              <p:nvPr/>
            </p:nvSpPr>
            <p:spPr bwMode="auto">
              <a:xfrm>
                <a:off x="31738" y="25908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Straight Connector 25"/>
              <p:cNvSpPr>
                <a:spLocks noChangeShapeType="1"/>
              </p:cNvSpPr>
              <p:nvPr/>
            </p:nvSpPr>
            <p:spPr bwMode="auto">
              <a:xfrm>
                <a:off x="31738" y="23622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Straight Connector 26"/>
              <p:cNvSpPr>
                <a:spLocks noChangeShapeType="1"/>
              </p:cNvSpPr>
              <p:nvPr/>
            </p:nvSpPr>
            <p:spPr bwMode="auto">
              <a:xfrm>
                <a:off x="31738" y="17526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Straight Connector 27"/>
              <p:cNvSpPr>
                <a:spLocks noChangeShapeType="1"/>
              </p:cNvSpPr>
              <p:nvPr/>
            </p:nvSpPr>
            <p:spPr bwMode="auto">
              <a:xfrm>
                <a:off x="44958" y="27529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Straight Connector 28"/>
              <p:cNvSpPr>
                <a:spLocks noChangeShapeType="1"/>
              </p:cNvSpPr>
              <p:nvPr/>
            </p:nvSpPr>
            <p:spPr bwMode="auto">
              <a:xfrm>
                <a:off x="44958" y="42007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Straight Connector 29"/>
              <p:cNvSpPr>
                <a:spLocks noChangeShapeType="1"/>
              </p:cNvSpPr>
              <p:nvPr/>
            </p:nvSpPr>
            <p:spPr bwMode="auto">
              <a:xfrm>
                <a:off x="44958" y="43434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Straight Connector 30"/>
              <p:cNvSpPr>
                <a:spLocks noChangeShapeType="1"/>
              </p:cNvSpPr>
              <p:nvPr/>
            </p:nvSpPr>
            <p:spPr bwMode="auto">
              <a:xfrm>
                <a:off x="44958" y="45720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Straight Connector 31"/>
              <p:cNvSpPr>
                <a:spLocks noChangeShapeType="1"/>
              </p:cNvSpPr>
              <p:nvPr/>
            </p:nvSpPr>
            <p:spPr bwMode="auto">
              <a:xfrm>
                <a:off x="44958" y="49627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Straight Connector 32"/>
              <p:cNvSpPr>
                <a:spLocks noChangeShapeType="1"/>
              </p:cNvSpPr>
              <p:nvPr/>
            </p:nvSpPr>
            <p:spPr bwMode="auto">
              <a:xfrm>
                <a:off x="44958" y="54864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Straight Connector 33"/>
              <p:cNvSpPr>
                <a:spLocks noChangeShapeType="1"/>
              </p:cNvSpPr>
              <p:nvPr/>
            </p:nvSpPr>
            <p:spPr bwMode="auto">
              <a:xfrm>
                <a:off x="44958" y="25908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Straight Connector 34"/>
              <p:cNvSpPr>
                <a:spLocks noChangeShapeType="1"/>
              </p:cNvSpPr>
              <p:nvPr/>
            </p:nvSpPr>
            <p:spPr bwMode="auto">
              <a:xfrm>
                <a:off x="44958" y="23622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Straight Connector 35"/>
              <p:cNvSpPr>
                <a:spLocks noChangeShapeType="1"/>
              </p:cNvSpPr>
              <p:nvPr/>
            </p:nvSpPr>
            <p:spPr bwMode="auto">
              <a:xfrm>
                <a:off x="44958" y="17526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36"/>
              <p:cNvSpPr>
                <a:spLocks noChangeArrowheads="1"/>
              </p:cNvSpPr>
              <p:nvPr/>
            </p:nvSpPr>
            <p:spPr bwMode="auto">
              <a:xfrm>
                <a:off x="47302" y="26670"/>
                <a:ext cx="1524" cy="1524"/>
              </a:xfrm>
              <a:prstGeom prst="ellipse">
                <a:avLst/>
              </a:prstGeom>
              <a:solidFill>
                <a:srgbClr val="17365D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Straight Connector 37"/>
              <p:cNvSpPr>
                <a:spLocks noChangeShapeType="1"/>
              </p:cNvSpPr>
              <p:nvPr/>
            </p:nvSpPr>
            <p:spPr bwMode="auto">
              <a:xfrm>
                <a:off x="54864" y="30577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Straight Connector 38"/>
              <p:cNvSpPr>
                <a:spLocks noChangeShapeType="1"/>
              </p:cNvSpPr>
              <p:nvPr/>
            </p:nvSpPr>
            <p:spPr bwMode="auto">
              <a:xfrm>
                <a:off x="54864" y="39624"/>
                <a:ext cx="60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Straight Connector 39"/>
              <p:cNvSpPr>
                <a:spLocks noChangeShapeType="1"/>
              </p:cNvSpPr>
              <p:nvPr/>
            </p:nvSpPr>
            <p:spPr bwMode="auto">
              <a:xfrm flipV="1">
                <a:off x="57868" y="31440"/>
                <a:ext cx="0" cy="823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40"/>
              <p:cNvSpPr>
                <a:spLocks noChangeArrowheads="1"/>
              </p:cNvSpPr>
              <p:nvPr/>
            </p:nvSpPr>
            <p:spPr bwMode="auto">
              <a:xfrm>
                <a:off x="57035" y="29718"/>
                <a:ext cx="1524" cy="1524"/>
              </a:xfrm>
              <a:prstGeom prst="ellipse">
                <a:avLst/>
              </a:prstGeom>
              <a:solidFill>
                <a:srgbClr val="17365D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41"/>
              <p:cNvSpPr>
                <a:spLocks noChangeArrowheads="1"/>
              </p:cNvSpPr>
              <p:nvPr/>
            </p:nvSpPr>
            <p:spPr bwMode="auto">
              <a:xfrm>
                <a:off x="57085" y="38862"/>
                <a:ext cx="1524" cy="152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2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41148" y="28194"/>
                <a:ext cx="0" cy="12954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43" name="TextBox 71"/>
              <p:cNvSpPr txBox="1">
                <a:spLocks noChangeArrowheads="1"/>
              </p:cNvSpPr>
              <p:nvPr/>
            </p:nvSpPr>
            <p:spPr bwMode="auto">
              <a:xfrm>
                <a:off x="38862" y="55626"/>
                <a:ext cx="4953" cy="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(a)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4" name="Straight Arrow Connector 44"/>
              <p:cNvCxnSpPr>
                <a:cxnSpLocks noChangeShapeType="1"/>
              </p:cNvCxnSpPr>
              <p:nvPr/>
            </p:nvCxnSpPr>
            <p:spPr bwMode="auto">
              <a:xfrm>
                <a:off x="62484" y="31242"/>
                <a:ext cx="0" cy="828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45" name="TextBox 74"/>
              <p:cNvSpPr txBox="1">
                <a:spLocks noChangeArrowheads="1"/>
              </p:cNvSpPr>
              <p:nvPr/>
            </p:nvSpPr>
            <p:spPr bwMode="auto">
              <a:xfrm>
                <a:off x="59055" y="55626"/>
                <a:ext cx="4953" cy="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(b)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" name="Straight Arrow Connector 47"/>
              <p:cNvCxnSpPr>
                <a:cxnSpLocks noChangeShapeType="1"/>
              </p:cNvCxnSpPr>
              <p:nvPr/>
            </p:nvCxnSpPr>
            <p:spPr bwMode="auto">
              <a:xfrm>
                <a:off x="48006" y="12630"/>
                <a:ext cx="0" cy="1404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8" name="Straight Arrow Connector 48"/>
              <p:cNvCxnSpPr>
                <a:cxnSpLocks noChangeShapeType="1"/>
              </p:cNvCxnSpPr>
              <p:nvPr/>
            </p:nvCxnSpPr>
            <p:spPr bwMode="auto">
              <a:xfrm flipV="1">
                <a:off x="34886" y="12708"/>
                <a:ext cx="0" cy="2844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49" name="TextBox 51"/>
              <p:cNvSpPr txBox="1">
                <a:spLocks noChangeArrowheads="1"/>
              </p:cNvSpPr>
              <p:nvPr/>
            </p:nvSpPr>
            <p:spPr bwMode="auto">
              <a:xfrm>
                <a:off x="39997" y="32004"/>
                <a:ext cx="4953" cy="4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E</a:t>
                </a:r>
                <a:r>
                  <a:rPr kumimoji="0" lang="en-US" sz="2000" b="1" i="0" u="none" strike="noStrike" cap="none" normalizeH="0" baseline="-2500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Box 60"/>
              <p:cNvSpPr txBox="1">
                <a:spLocks noChangeArrowheads="1"/>
              </p:cNvSpPr>
              <p:nvPr/>
            </p:nvSpPr>
            <p:spPr bwMode="auto">
              <a:xfrm>
                <a:off x="61628" y="33336"/>
                <a:ext cx="6096" cy="4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E</a:t>
                </a:r>
                <a:r>
                  <a:rPr kumimoji="0" lang="en-US" sz="2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opt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 rot="888896">
                <a:off x="51301" y="35783"/>
                <a:ext cx="6077" cy="2724"/>
              </a:xfrm>
              <a:custGeom>
                <a:avLst/>
                <a:gdLst>
                  <a:gd name="T0" fmla="*/ 0 w 681643"/>
                  <a:gd name="T1" fmla="*/ 53756 h 421177"/>
                  <a:gd name="T2" fmla="*/ 163052 w 681643"/>
                  <a:gd name="T3" fmla="*/ 10751 h 421177"/>
                  <a:gd name="T4" fmla="*/ 163052 w 681643"/>
                  <a:gd name="T5" fmla="*/ 118262 h 421177"/>
                  <a:gd name="T6" fmla="*/ 311281 w 681643"/>
                  <a:gd name="T7" fmla="*/ 96760 h 421177"/>
                  <a:gd name="T8" fmla="*/ 326104 w 681643"/>
                  <a:gd name="T9" fmla="*/ 182769 h 421177"/>
                  <a:gd name="T10" fmla="*/ 474333 w 681643"/>
                  <a:gd name="T11" fmla="*/ 172018 h 421177"/>
                  <a:gd name="T12" fmla="*/ 459510 w 681643"/>
                  <a:gd name="T13" fmla="*/ 258027 h 421177"/>
                  <a:gd name="T14" fmla="*/ 607739 w 681643"/>
                  <a:gd name="T15" fmla="*/ 258027 h 421177"/>
                  <a:gd name="T16" fmla="*/ 607739 w 681643"/>
                  <a:gd name="T17" fmla="*/ 258027 h 421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1643"/>
                  <a:gd name="T28" fmla="*/ 0 h 421177"/>
                  <a:gd name="T29" fmla="*/ 681643 w 681643"/>
                  <a:gd name="T30" fmla="*/ 421177 h 421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1643" h="421177">
                    <a:moveTo>
                      <a:pt x="0" y="83127"/>
                    </a:moveTo>
                    <a:cubicBezTo>
                      <a:pt x="76200" y="41563"/>
                      <a:pt x="152400" y="0"/>
                      <a:pt x="182880" y="16625"/>
                    </a:cubicBezTo>
                    <a:cubicBezTo>
                      <a:pt x="213360" y="33250"/>
                      <a:pt x="155171" y="160712"/>
                      <a:pt x="182880" y="182879"/>
                    </a:cubicBezTo>
                    <a:cubicBezTo>
                      <a:pt x="210589" y="205046"/>
                      <a:pt x="318654" y="133003"/>
                      <a:pt x="349134" y="149628"/>
                    </a:cubicBezTo>
                    <a:cubicBezTo>
                      <a:pt x="379614" y="166253"/>
                      <a:pt x="335280" y="263236"/>
                      <a:pt x="365760" y="282632"/>
                    </a:cubicBezTo>
                    <a:cubicBezTo>
                      <a:pt x="396240" y="302028"/>
                      <a:pt x="507076" y="246611"/>
                      <a:pt x="532014" y="266007"/>
                    </a:cubicBezTo>
                    <a:cubicBezTo>
                      <a:pt x="556952" y="285403"/>
                      <a:pt x="490451" y="376843"/>
                      <a:pt x="515389" y="399010"/>
                    </a:cubicBezTo>
                    <a:cubicBezTo>
                      <a:pt x="540327" y="421177"/>
                      <a:pt x="681643" y="399010"/>
                      <a:pt x="681643" y="39901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3" name="Rectangle 3"/>
          <p:cNvSpPr txBox="1">
            <a:spLocks noChangeArrowheads="1"/>
          </p:cNvSpPr>
          <p:nvPr/>
        </p:nvSpPr>
        <p:spPr bwMode="auto">
          <a:xfrm>
            <a:off x="313386" y="6141076"/>
            <a:ext cx="8830614" cy="5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neva" pitchFamily="34" charset="0"/>
                <a:ea typeface="+mj-ea"/>
                <a:cs typeface="+mj-cs"/>
              </a:rPr>
              <a:t>See, e.g.,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neva" pitchFamily="34" charset="0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neva" pitchFamily="34" charset="0"/>
                <a:ea typeface="+mj-ea"/>
                <a:cs typeface="+mj-cs"/>
              </a:rPr>
              <a:t>Onida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neva" pitchFamily="34" charset="0"/>
                <a:ea typeface="+mj-ea"/>
                <a:cs typeface="+mj-cs"/>
              </a:rPr>
              <a:t>, Reining, Rubio, RMP ‘02</a:t>
            </a:r>
            <a:r>
              <a:rPr lang="en-US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neva" pitchFamily="34" charset="0"/>
                <a:ea typeface="+mj-ea"/>
                <a:cs typeface="+mj-cs"/>
              </a:rPr>
              <a:t>; </a:t>
            </a:r>
            <a:r>
              <a:rPr lang="en-US" sz="2000" b="1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eneva" pitchFamily="34" charset="0"/>
                <a:ea typeface="+mj-ea"/>
                <a:cs typeface="+mj-cs"/>
              </a:rPr>
              <a:t>Kümmel</a:t>
            </a:r>
            <a:r>
              <a:rPr lang="en-US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neva" pitchFamily="34" charset="0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neva" pitchFamily="34" charset="0"/>
                <a:ea typeface="+mj-ea"/>
                <a:cs typeface="+mj-cs"/>
              </a:rPr>
              <a:t>&amp;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neva" pitchFamily="34" charset="0"/>
                <a:ea typeface="+mj-ea"/>
                <a:cs typeface="+mj-cs"/>
              </a:rPr>
              <a:t>Kronik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neva" pitchFamily="34" charset="0"/>
                <a:ea typeface="+mj-ea"/>
                <a:cs typeface="+mj-cs"/>
              </a:rPr>
              <a:t>, RMP ‘08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enev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1" name="Rectangle 11"/>
          <p:cNvSpPr>
            <a:spLocks noChangeArrowheads="1"/>
          </p:cNvSpPr>
          <p:nvPr/>
        </p:nvSpPr>
        <p:spPr bwMode="auto">
          <a:xfrm>
            <a:off x="296218" y="2367818"/>
            <a:ext cx="5666702" cy="9525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67425"/>
            <a:ext cx="8229600" cy="554753"/>
          </a:xfrm>
          <a:noFill/>
          <a:ln/>
        </p:spPr>
        <p:txBody>
          <a:bodyPr/>
          <a:lstStyle/>
          <a:p>
            <a:pPr rtl="0"/>
            <a:r>
              <a:rPr lang="en-US" sz="2800" b="1" dirty="0" smtClean="0">
                <a:solidFill>
                  <a:schemeClr val="hlink"/>
                </a:solidFill>
                <a:latin typeface="Geneva" pitchFamily="34" charset="0"/>
              </a:rPr>
              <a:t>Mind the gap</a:t>
            </a:r>
            <a:endParaRPr lang="en-US" sz="2800" b="1" dirty="0">
              <a:solidFill>
                <a:schemeClr val="hlink"/>
              </a:solidFill>
              <a:latin typeface="Geneva" pitchFamily="34" charset="0"/>
            </a:endParaRPr>
          </a:p>
        </p:txBody>
      </p:sp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1011327" y="688686"/>
            <a:ext cx="734688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Kohn-Sham gap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underestimates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real gap</a:t>
            </a:r>
          </a:p>
        </p:txBody>
      </p:sp>
      <p:graphicFrame>
        <p:nvGraphicFramePr>
          <p:cNvPr id="348169" name="Object 9"/>
          <p:cNvGraphicFramePr>
            <a:graphicFrameLocks noChangeAspect="1"/>
          </p:cNvGraphicFramePr>
          <p:nvPr/>
        </p:nvGraphicFramePr>
        <p:xfrm>
          <a:off x="476344" y="2533632"/>
          <a:ext cx="5486400" cy="685800"/>
        </p:xfrm>
        <a:graphic>
          <a:graphicData uri="http://schemas.openxmlformats.org/presentationml/2006/ole">
            <p:oleObj spid="_x0000_s1098754" name="משוואה" r:id="rId4" imgW="2031840" imgH="253800" progId="Equation.3">
              <p:embed/>
            </p:oleObj>
          </a:graphicData>
        </a:graphic>
      </p:graphicFrame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-64397" y="3621793"/>
            <a:ext cx="4172755" cy="7794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99FF99"/>
                </a:solidFill>
              </a:rPr>
              <a:t>Perdew</a:t>
            </a:r>
            <a:r>
              <a:rPr lang="en-US" b="1" dirty="0">
                <a:solidFill>
                  <a:srgbClr val="99FF99"/>
                </a:solidFill>
              </a:rPr>
              <a:t> and Levy, </a:t>
            </a:r>
            <a:r>
              <a:rPr lang="en-US" b="1" i="1" dirty="0" smtClean="0">
                <a:solidFill>
                  <a:srgbClr val="99FF99"/>
                </a:solidFill>
              </a:rPr>
              <a:t>PRL</a:t>
            </a:r>
            <a:r>
              <a:rPr lang="en-US" b="1" dirty="0" smtClean="0">
                <a:solidFill>
                  <a:srgbClr val="99FF99"/>
                </a:solidFill>
              </a:rPr>
              <a:t> </a:t>
            </a:r>
            <a:r>
              <a:rPr lang="en-US" b="1" dirty="0">
                <a:solidFill>
                  <a:srgbClr val="99FF99"/>
                </a:solidFill>
              </a:rPr>
              <a:t>1983;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99FF99"/>
                </a:solidFill>
              </a:rPr>
              <a:t>Sham and </a:t>
            </a:r>
            <a:r>
              <a:rPr lang="en-US" b="1" dirty="0" err="1">
                <a:solidFill>
                  <a:srgbClr val="99FF99"/>
                </a:solidFill>
              </a:rPr>
              <a:t>Schlüter</a:t>
            </a:r>
            <a:r>
              <a:rPr lang="en-US" b="1" dirty="0">
                <a:solidFill>
                  <a:srgbClr val="99FF99"/>
                </a:solidFill>
              </a:rPr>
              <a:t>, </a:t>
            </a:r>
            <a:r>
              <a:rPr lang="en-US" b="1" i="1" dirty="0" smtClean="0">
                <a:solidFill>
                  <a:srgbClr val="99FF99"/>
                </a:solidFill>
              </a:rPr>
              <a:t>PRL</a:t>
            </a:r>
            <a:r>
              <a:rPr lang="en-US" b="1" dirty="0" smtClean="0">
                <a:solidFill>
                  <a:srgbClr val="99FF99"/>
                </a:solidFill>
              </a:rPr>
              <a:t> </a:t>
            </a:r>
            <a:r>
              <a:rPr lang="en-US" b="1" dirty="0">
                <a:solidFill>
                  <a:srgbClr val="99FF99"/>
                </a:solidFill>
              </a:rPr>
              <a:t>1983</a:t>
            </a:r>
          </a:p>
        </p:txBody>
      </p:sp>
      <p:sp>
        <p:nvSpPr>
          <p:cNvPr id="348172" name="Line 12"/>
          <p:cNvSpPr>
            <a:spLocks noChangeShapeType="1"/>
          </p:cNvSpPr>
          <p:nvPr/>
        </p:nvSpPr>
        <p:spPr bwMode="auto">
          <a:xfrm flipH="1" flipV="1">
            <a:off x="5659541" y="3117654"/>
            <a:ext cx="12700" cy="508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4141078" y="3611526"/>
            <a:ext cx="1993900" cy="6413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derivative discontinuity!</a:t>
            </a:r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05" name="Picture 104" descr="Picture1.png"/>
          <p:cNvPicPr>
            <a:picLocks noChangeAspect="1"/>
          </p:cNvPicPr>
          <p:nvPr/>
        </p:nvPicPr>
        <p:blipFill>
          <a:blip r:embed="rId5" cstate="print"/>
          <a:srcRect r="37644" b="7607"/>
          <a:stretch>
            <a:fillRect/>
          </a:stretch>
        </p:blipFill>
        <p:spPr>
          <a:xfrm>
            <a:off x="6376759" y="1309524"/>
            <a:ext cx="2599815" cy="4820819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38539" y="4781648"/>
            <a:ext cx="605923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Kohn-Sham eigenvalues do not mimic the quasi-particle picture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even in principle!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H2TPP_2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0928" y="1199322"/>
            <a:ext cx="9207345" cy="46899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0205" y="152400"/>
            <a:ext cx="13375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371600" y="1219200"/>
            <a:ext cx="0" cy="487680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0" y="650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n-US" sz="26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TPP</a:t>
            </a:r>
            <a:endParaRPr lang="en-US" sz="26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3822" y="3411379"/>
            <a:ext cx="1981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Energy [</a:t>
            </a:r>
            <a:r>
              <a:rPr lang="en-US" sz="26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eV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</a:t>
            </a:r>
            <a:endParaRPr lang="en-US" sz="2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8802" y="1905000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8383" y="1918953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1978" y="1930758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8558" y="1930758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62541" y="1295400"/>
            <a:ext cx="1204459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31105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11760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00202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79779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-2.9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-4.7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251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-2.5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3261" y="42075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-5.2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451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-1.4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8722" y="473275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-6.2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78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-1.5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1010" y="469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-6.2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3200" y="208894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-1.7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3017" y="48111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-6.4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5139" y="33397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47522" y="33331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1.9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186110" y="3668373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76012" y="3099021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567610" y="335834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94244" y="33331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69766" y="3473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4.7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04383" y="2526775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904383" y="3810000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47800" y="33769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1.8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789044" y="3180522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789044" y="3683873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733924" y="335060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2.7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066338" y="3696470"/>
            <a:ext cx="0" cy="46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066338" y="2925417"/>
            <a:ext cx="0" cy="46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45242" y="3364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4.8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365282" y="2375222"/>
            <a:ext cx="4130" cy="10058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4365282" y="3698203"/>
            <a:ext cx="4130" cy="10058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300654" y="335784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4.7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5620694" y="2413971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5620694" y="3687257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457739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GGA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33261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B3LYP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52461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OT-BNL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31295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GW-BSE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73078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EXP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7400" y="1905000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30895" y="333133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906776" y="3684768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896678" y="3115416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73409" y="3671685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463311" y="3102333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623653" y="3671688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613555" y="3102336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335854" y="3673674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325756" y="3104322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450495" y="5257800"/>
            <a:ext cx="139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-IP, -EA   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</a:t>
            </a:r>
            <a:r>
              <a:rPr lang="en-US" sz="1600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opt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70466" y="1491803"/>
            <a:ext cx="73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D9D9D"/>
                </a:solidFill>
              </a:rPr>
              <a:t>TD</a:t>
            </a:r>
            <a:endParaRPr lang="en-US" dirty="0">
              <a:solidFill>
                <a:srgbClr val="9D9D9D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79818" y="1491803"/>
            <a:ext cx="73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D9D9D"/>
                </a:solidFill>
              </a:rPr>
              <a:t>TD</a:t>
            </a:r>
            <a:endParaRPr lang="en-US" dirty="0">
              <a:solidFill>
                <a:srgbClr val="9D9D9D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39802" y="1491803"/>
            <a:ext cx="73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D9D9D"/>
                </a:solidFill>
              </a:rPr>
              <a:t>TD</a:t>
            </a:r>
            <a:endParaRPr lang="en-US" dirty="0">
              <a:solidFill>
                <a:srgbClr val="9D9D9D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704563" y="1159099"/>
            <a:ext cx="2562896" cy="495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67425"/>
            <a:ext cx="8229600" cy="554753"/>
          </a:xfrm>
          <a:noFill/>
          <a:ln/>
        </p:spPr>
        <p:txBody>
          <a:bodyPr/>
          <a:lstStyle/>
          <a:p>
            <a:pPr rtl="0"/>
            <a:r>
              <a:rPr lang="en-US" sz="2800" b="1" dirty="0" smtClean="0">
                <a:solidFill>
                  <a:schemeClr val="hlink"/>
                </a:solidFill>
                <a:latin typeface="Geneva" pitchFamily="34" charset="0"/>
              </a:rPr>
              <a:t>Wiggle room: </a:t>
            </a:r>
            <a:r>
              <a:rPr lang="en-US" sz="2800" b="1" i="1" dirty="0" smtClean="0">
                <a:solidFill>
                  <a:schemeClr val="hlink"/>
                </a:solidFill>
                <a:latin typeface="Geneva" pitchFamily="34" charset="0"/>
              </a:rPr>
              <a:t>Generalized </a:t>
            </a:r>
            <a:r>
              <a:rPr lang="en-US" sz="2800" b="1" dirty="0" smtClean="0">
                <a:solidFill>
                  <a:schemeClr val="hlink"/>
                </a:solidFill>
                <a:latin typeface="Geneva" pitchFamily="34" charset="0"/>
              </a:rPr>
              <a:t>Kohn-Sham theory</a:t>
            </a:r>
            <a:endParaRPr lang="en-US" sz="2800" b="1" dirty="0">
              <a:solidFill>
                <a:schemeClr val="hlink"/>
              </a:solidFill>
              <a:latin typeface="Geneva" pitchFamily="34" charset="0"/>
            </a:endParaRPr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1496" name="Rectangle 8"/>
          <p:cNvSpPr>
            <a:spLocks noChangeArrowheads="1"/>
          </p:cNvSpPr>
          <p:nvPr/>
        </p:nvSpPr>
        <p:spPr bwMode="auto">
          <a:xfrm>
            <a:off x="1046834" y="4771797"/>
            <a:ext cx="74217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99FF99"/>
                </a:solidFill>
              </a:rPr>
              <a:t>Seidl</a:t>
            </a:r>
            <a:r>
              <a:rPr lang="en-US" b="1" dirty="0">
                <a:solidFill>
                  <a:srgbClr val="99FF99"/>
                </a:solidFill>
              </a:rPr>
              <a:t>, </a:t>
            </a:r>
            <a:r>
              <a:rPr lang="en-US" b="1" dirty="0" err="1">
                <a:solidFill>
                  <a:srgbClr val="99FF99"/>
                </a:solidFill>
              </a:rPr>
              <a:t>Goerling</a:t>
            </a:r>
            <a:r>
              <a:rPr lang="en-US" b="1" dirty="0">
                <a:solidFill>
                  <a:srgbClr val="99FF99"/>
                </a:solidFill>
              </a:rPr>
              <a:t>, </a:t>
            </a:r>
            <a:r>
              <a:rPr lang="en-US" b="1" dirty="0" err="1">
                <a:solidFill>
                  <a:srgbClr val="99FF99"/>
                </a:solidFill>
              </a:rPr>
              <a:t>Vogl</a:t>
            </a:r>
            <a:r>
              <a:rPr lang="en-US" b="1" dirty="0">
                <a:solidFill>
                  <a:srgbClr val="99FF99"/>
                </a:solidFill>
              </a:rPr>
              <a:t>, </a:t>
            </a:r>
            <a:r>
              <a:rPr lang="en-US" b="1" dirty="0" err="1">
                <a:solidFill>
                  <a:srgbClr val="99FF99"/>
                </a:solidFill>
              </a:rPr>
              <a:t>Majevski</a:t>
            </a:r>
            <a:r>
              <a:rPr lang="en-US" b="1" dirty="0">
                <a:solidFill>
                  <a:srgbClr val="99FF99"/>
                </a:solidFill>
              </a:rPr>
              <a:t>, Levy, </a:t>
            </a:r>
            <a:r>
              <a:rPr lang="en-US" b="1" i="1" dirty="0">
                <a:solidFill>
                  <a:srgbClr val="99FF99"/>
                </a:solidFill>
              </a:rPr>
              <a:t>Phys. Rev. B</a:t>
            </a:r>
            <a:r>
              <a:rPr lang="en-US" b="1" dirty="0">
                <a:solidFill>
                  <a:srgbClr val="99FF99"/>
                </a:solidFill>
              </a:rPr>
              <a:t> </a:t>
            </a:r>
            <a:r>
              <a:rPr lang="en-US" b="1" u="sng" dirty="0">
                <a:solidFill>
                  <a:srgbClr val="99FF99"/>
                </a:solidFill>
              </a:rPr>
              <a:t>53</a:t>
            </a:r>
            <a:r>
              <a:rPr lang="en-US" b="1" dirty="0">
                <a:solidFill>
                  <a:srgbClr val="99FF99"/>
                </a:solidFill>
              </a:rPr>
              <a:t>, 3764 (1996).</a:t>
            </a:r>
          </a:p>
          <a:p>
            <a:r>
              <a:rPr lang="en-US" b="1" dirty="0" err="1">
                <a:solidFill>
                  <a:srgbClr val="99FF99"/>
                </a:solidFill>
              </a:rPr>
              <a:t>Kümmel</a:t>
            </a:r>
            <a:r>
              <a:rPr lang="en-US" b="1" dirty="0">
                <a:solidFill>
                  <a:srgbClr val="99FF99"/>
                </a:solidFill>
              </a:rPr>
              <a:t> &amp; </a:t>
            </a:r>
            <a:r>
              <a:rPr lang="en-US" b="1" dirty="0" err="1">
                <a:solidFill>
                  <a:srgbClr val="99FF99"/>
                </a:solidFill>
              </a:rPr>
              <a:t>Kronik</a:t>
            </a:r>
            <a:r>
              <a:rPr lang="en-US" b="1" dirty="0">
                <a:solidFill>
                  <a:srgbClr val="99FF99"/>
                </a:solidFill>
              </a:rPr>
              <a:t>, </a:t>
            </a:r>
            <a:r>
              <a:rPr lang="en-US" b="1" i="1" dirty="0">
                <a:solidFill>
                  <a:srgbClr val="99FF99"/>
                </a:solidFill>
              </a:rPr>
              <a:t>Rev. Mod. Phys.</a:t>
            </a:r>
            <a:r>
              <a:rPr lang="en-US" b="1" dirty="0">
                <a:solidFill>
                  <a:srgbClr val="99FF99"/>
                </a:solidFill>
              </a:rPr>
              <a:t> </a:t>
            </a:r>
            <a:r>
              <a:rPr lang="en-US" b="1" u="sng" dirty="0">
                <a:solidFill>
                  <a:srgbClr val="99FF99"/>
                </a:solidFill>
              </a:rPr>
              <a:t>80</a:t>
            </a:r>
            <a:r>
              <a:rPr lang="en-US" b="1" dirty="0">
                <a:solidFill>
                  <a:srgbClr val="99FF99"/>
                </a:solidFill>
              </a:rPr>
              <a:t>, 3 (2008)</a:t>
            </a:r>
          </a:p>
          <a:p>
            <a:r>
              <a:rPr lang="en-US" b="1" dirty="0">
                <a:solidFill>
                  <a:srgbClr val="99FF99"/>
                </a:solidFill>
              </a:rPr>
              <a:t>Baer et al., </a:t>
            </a:r>
            <a:r>
              <a:rPr lang="en-US" b="1" i="1" dirty="0">
                <a:solidFill>
                  <a:srgbClr val="99FF99"/>
                </a:solidFill>
              </a:rPr>
              <a:t>Ann. Rev. Phys. Chem.</a:t>
            </a:r>
            <a:r>
              <a:rPr lang="en-US" b="1" dirty="0">
                <a:solidFill>
                  <a:srgbClr val="99FF99"/>
                </a:solidFill>
              </a:rPr>
              <a:t> </a:t>
            </a:r>
            <a:r>
              <a:rPr lang="en-US" b="1" u="sng" dirty="0">
                <a:solidFill>
                  <a:srgbClr val="99FF99"/>
                </a:solidFill>
              </a:rPr>
              <a:t>61</a:t>
            </a:r>
            <a:r>
              <a:rPr lang="en-US" b="1" dirty="0">
                <a:solidFill>
                  <a:srgbClr val="99FF99"/>
                </a:solidFill>
              </a:rPr>
              <a:t>, 85 (2010).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180304" y="5817876"/>
            <a:ext cx="8963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Derivative discontinuity problem possibly mitigated by non-local operator!!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0304" y="881044"/>
            <a:ext cx="8963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Map to a 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partially interacting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 gas that is represented by a single Slater determinant.</a:t>
            </a:r>
          </a:p>
          <a:p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Seek Slater determinant that minimizes an energy functional S[{</a:t>
            </a:r>
            <a:r>
              <a:rPr lang="el-G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φ</a:t>
            </a:r>
            <a:r>
              <a:rPr lang="en-US" sz="2400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}]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while yielding the original density </a:t>
            </a:r>
          </a:p>
          <a:p>
            <a:pPr>
              <a:buFontTx/>
              <a:buChar char="-"/>
            </a:pP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Type of mapping determines the functional form</a:t>
            </a:r>
            <a:endParaRPr lang="en-US" dirty="0"/>
          </a:p>
        </p:txBody>
      </p:sp>
      <p:sp>
        <p:nvSpPr>
          <p:cNvPr id="1099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99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514850" y="3335628"/>
          <a:ext cx="114300" cy="201322"/>
        </p:xfrm>
        <a:graphic>
          <a:graphicData uri="http://schemas.openxmlformats.org/presentationml/2006/ole">
            <p:oleObj spid="_x0000_s1099785" name="Equation" r:id="rId4" imgW="114120" imgH="215640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2271251" y="3696099"/>
            <a:ext cx="4925962" cy="762000"/>
          </a:xfrm>
          <a:prstGeom prst="rect">
            <a:avLst/>
          </a:prstGeom>
          <a:solidFill>
            <a:srgbClr val="FFFF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3"/>
          <p:cNvGraphicFramePr>
            <a:graphicFrameLocks noChangeAspect="1"/>
          </p:cNvGraphicFramePr>
          <p:nvPr/>
        </p:nvGraphicFramePr>
        <p:xfrm>
          <a:off x="2354877" y="3781775"/>
          <a:ext cx="4659312" cy="454025"/>
        </p:xfrm>
        <a:graphic>
          <a:graphicData uri="http://schemas.openxmlformats.org/presentationml/2006/ole">
            <p:oleObj spid="_x0000_s1099786" name="Equation" r:id="rId5" imgW="2743200" imgH="266400" progId="Equation.3">
              <p:embed/>
            </p:oleObj>
          </a:graphicData>
        </a:graphic>
      </p:graphicFrame>
      <p:sp>
        <p:nvSpPr>
          <p:cNvPr id="10997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445" y="373902"/>
            <a:ext cx="8229600" cy="554753"/>
          </a:xfrm>
          <a:noFill/>
          <a:ln/>
        </p:spPr>
        <p:txBody>
          <a:bodyPr/>
          <a:lstStyle/>
          <a:p>
            <a:pPr rtl="0"/>
            <a:r>
              <a:rPr lang="en-US" sz="2800" b="1" dirty="0" smtClean="0">
                <a:solidFill>
                  <a:schemeClr val="hlink"/>
                </a:solidFill>
                <a:latin typeface="Geneva" pitchFamily="34" charset="0"/>
              </a:rPr>
              <a:t>Hybrid functionals are a special case of  </a:t>
            </a:r>
            <a:r>
              <a:rPr lang="en-US" sz="2800" b="1" i="1" dirty="0" smtClean="0">
                <a:solidFill>
                  <a:schemeClr val="hlink"/>
                </a:solidFill>
                <a:latin typeface="Geneva" pitchFamily="34" charset="0"/>
              </a:rPr>
              <a:t>Generalized </a:t>
            </a:r>
            <a:r>
              <a:rPr lang="en-US" sz="2800" b="1" dirty="0" smtClean="0">
                <a:solidFill>
                  <a:schemeClr val="hlink"/>
                </a:solidFill>
                <a:latin typeface="Geneva" pitchFamily="34" charset="0"/>
              </a:rPr>
              <a:t>Kohn-Sham theory!</a:t>
            </a:r>
            <a:endParaRPr lang="en-US" sz="2800" b="1" dirty="0">
              <a:solidFill>
                <a:schemeClr val="hlink"/>
              </a:solidFill>
              <a:latin typeface="Geneva" pitchFamily="34" charset="0"/>
            </a:endParaRPr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9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99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514850" y="3335628"/>
          <a:ext cx="114300" cy="201322"/>
        </p:xfrm>
        <a:graphic>
          <a:graphicData uri="http://schemas.openxmlformats.org/presentationml/2006/ole">
            <p:oleObj spid="_x0000_s1170434" name="Equation" r:id="rId4" imgW="114120" imgH="215640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191729" y="1312605"/>
            <a:ext cx="8539316" cy="8554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7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99791" name="Object 2"/>
          <p:cNvGraphicFramePr>
            <a:graphicFrameLocks noChangeAspect="1"/>
          </p:cNvGraphicFramePr>
          <p:nvPr/>
        </p:nvGraphicFramePr>
        <p:xfrm>
          <a:off x="309563" y="1379538"/>
          <a:ext cx="8281987" cy="736600"/>
        </p:xfrm>
        <a:graphic>
          <a:graphicData uri="http://schemas.openxmlformats.org/presentationml/2006/ole">
            <p:oleObj spid="_x0000_s1170436" name="Equation" r:id="rId5" imgW="4876560" imgH="43164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1017639" y="3105835"/>
            <a:ext cx="6813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a conventional  hybrid functional solve the gap problem?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H2TPP_2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0928" y="1199322"/>
            <a:ext cx="9207345" cy="46899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0205" y="152400"/>
            <a:ext cx="13375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371600" y="1219200"/>
            <a:ext cx="0" cy="487680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0" y="650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n-US" sz="26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TPP</a:t>
            </a:r>
            <a:endParaRPr lang="en-US" sz="26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3822" y="3411379"/>
            <a:ext cx="1981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Energy [</a:t>
            </a:r>
            <a:r>
              <a:rPr lang="en-US" sz="26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eV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</a:t>
            </a:r>
            <a:endParaRPr lang="en-US" sz="2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8802" y="1905000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8383" y="1918953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1978" y="1930758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8558" y="1930758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62541" y="1295400"/>
            <a:ext cx="1204459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31105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11760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00202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79779" y="1295400"/>
            <a:ext cx="120700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-2.9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-4.7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251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-2.5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3261" y="42075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-5.2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451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-1.4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8722" y="473275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-6.2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78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-1.5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1010" y="469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-6.2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3200" y="208894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-1.7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3017" y="48111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-6.4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5139" y="33397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47522" y="33331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1.9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186110" y="3668373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76012" y="3099021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567610" y="335834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94244" y="33331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69766" y="3473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4.7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04383" y="2526775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904383" y="3810000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47800" y="33769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1.8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789044" y="3180522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789044" y="3683873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733924" y="335060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2.7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066338" y="3696470"/>
            <a:ext cx="0" cy="46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066338" y="2925417"/>
            <a:ext cx="0" cy="46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45242" y="3364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4.8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365282" y="2375222"/>
            <a:ext cx="4130" cy="10058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4365282" y="3698203"/>
            <a:ext cx="4130" cy="10058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300654" y="335784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4.7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5620694" y="2413971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5620694" y="3687257"/>
            <a:ext cx="4130" cy="9720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457739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GGA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33261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B3LYP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52461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OT-BNL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31295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GW-BSE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73078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EXP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7400" y="1905000"/>
            <a:ext cx="558084" cy="3429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30895" y="333133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2.0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906776" y="3684768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896678" y="3115416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73409" y="3671685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463311" y="3102333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623653" y="3671688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613555" y="3102336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335854" y="3673674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325756" y="3104322"/>
            <a:ext cx="4130" cy="274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450495" y="5257800"/>
            <a:ext cx="139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-IP, -EA   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</a:t>
            </a:r>
            <a:r>
              <a:rPr lang="en-US" sz="1600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opt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70466" y="1491803"/>
            <a:ext cx="73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D9D9D"/>
                </a:solidFill>
              </a:rPr>
              <a:t>TD</a:t>
            </a:r>
            <a:endParaRPr lang="en-US" dirty="0">
              <a:solidFill>
                <a:srgbClr val="9D9D9D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79818" y="1491803"/>
            <a:ext cx="73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D9D9D"/>
                </a:solidFill>
              </a:rPr>
              <a:t>TD</a:t>
            </a:r>
            <a:endParaRPr lang="en-US" dirty="0">
              <a:solidFill>
                <a:srgbClr val="9D9D9D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39802" y="1491803"/>
            <a:ext cx="73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D9D9D"/>
                </a:solidFill>
              </a:rPr>
              <a:t>TD</a:t>
            </a:r>
            <a:endParaRPr lang="en-US" dirty="0">
              <a:solidFill>
                <a:srgbClr val="9D9D9D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005328" y="1159099"/>
            <a:ext cx="1249251" cy="495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ipple">
  <a:themeElements>
    <a:clrScheme name="1_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1_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frican"/>
        <a:ea typeface=""/>
        <a:cs typeface="Arial"/>
      </a:majorFont>
      <a:minorFont>
        <a:latin typeface="Prime Minister of Canada"/>
        <a:ea typeface=""/>
        <a:cs typeface="Arial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ing's Ransom" pitchFamily="2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ing's Ransom" pitchFamily="2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frican"/>
        <a:ea typeface=""/>
        <a:cs typeface="Arial"/>
      </a:majorFont>
      <a:minorFont>
        <a:latin typeface="Prime Minister of Canada"/>
        <a:ea typeface=""/>
        <a:cs typeface="Arial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ing's Ransom" pitchFamily="2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Monotype Sorts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ing's Ransom" pitchFamily="2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</TotalTime>
  <Words>1141</Words>
  <Application>Microsoft Office PowerPoint</Application>
  <PresentationFormat>Overhead</PresentationFormat>
  <Paragraphs>327</Paragraphs>
  <Slides>30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Ripple</vt:lpstr>
      <vt:lpstr>2_Ripple</vt:lpstr>
      <vt:lpstr>Office Theme</vt:lpstr>
      <vt:lpstr>1_Office Theme</vt:lpstr>
      <vt:lpstr>2_Default Design</vt:lpstr>
      <vt:lpstr>3_Office Theme</vt:lpstr>
      <vt:lpstr>Median</vt:lpstr>
      <vt:lpstr>Default Design</vt:lpstr>
      <vt:lpstr>משוואה</vt:lpstr>
      <vt:lpstr>Equation</vt:lpstr>
      <vt:lpstr> Excitation gaps of finite-sized systems from Optimally-Tuned Range-Separated Hybrid Functionals: </vt:lpstr>
      <vt:lpstr>Slide 2</vt:lpstr>
      <vt:lpstr>The people</vt:lpstr>
      <vt:lpstr>Fundamental and optical gap – the quasi-particle picture</vt:lpstr>
      <vt:lpstr>Mind the gap</vt:lpstr>
      <vt:lpstr>Slide 6</vt:lpstr>
      <vt:lpstr>Wiggle room: Generalized Kohn-Sham theory</vt:lpstr>
      <vt:lpstr>Hybrid functionals are a special case of  Generalized Kohn-Sham theory!</vt:lpstr>
      <vt:lpstr>Slide 9</vt:lpstr>
      <vt:lpstr>  Need correct asymptotic potential!  Can’t work without full exact exchange!   But then, what about correlation?  How to have your cake and eat it too? </vt:lpstr>
      <vt:lpstr>Range-separated hybrid functionals</vt:lpstr>
      <vt:lpstr>How to choose ?</vt:lpstr>
      <vt:lpstr>Tuning the range-separation parameter</vt:lpstr>
      <vt:lpstr>Slide 14</vt:lpstr>
      <vt:lpstr>Gaps of atoms</vt:lpstr>
      <vt:lpstr>Fundamental gaps of acenes</vt:lpstr>
      <vt:lpstr>Fundamental gaps of  hydrogenated Si nanocrystals</vt:lpstr>
      <vt:lpstr>Slide 18</vt:lpstr>
      <vt:lpstr>Optical gaps with Time-dependent DFT</vt:lpstr>
      <vt:lpstr>The charge transfer excitation problem</vt:lpstr>
      <vt:lpstr>The Mulliken limit</vt:lpstr>
      <vt:lpstr>Results – gas phase Ar-TCNE</vt:lpstr>
      <vt:lpstr>Partial Charge Transfer: Coumarin dyes</vt:lpstr>
      <vt:lpstr>Sensitivity to the LR parameter</vt:lpstr>
      <vt:lpstr>Instead of fitting: tuning</vt:lpstr>
      <vt:lpstr>Optical excitations:  Fixing the La, Lb problem of oligoacenes</vt:lpstr>
      <vt:lpstr>Slide 27</vt:lpstr>
      <vt:lpstr>KEY: Mixing HOMO-LUMO “Charge-transfer-like” excitation</vt:lpstr>
      <vt:lpstr>Conclusions</vt:lpstr>
      <vt:lpstr>Slide 30</vt:lpstr>
    </vt:vector>
  </TitlesOfParts>
  <Company>Weizmann Institute of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2009</dc:title>
  <dc:creator>Leeor Kronik</dc:creator>
  <cp:lastModifiedBy>leeork</cp:lastModifiedBy>
  <cp:revision>568</cp:revision>
  <cp:lastPrinted>2001-03-09T19:40:24Z</cp:lastPrinted>
  <dcterms:created xsi:type="dcterms:W3CDTF">2001-03-06T16:39:54Z</dcterms:created>
  <dcterms:modified xsi:type="dcterms:W3CDTF">2012-01-13T16:01:59Z</dcterms:modified>
</cp:coreProperties>
</file>