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4" r:id="rId2"/>
    <p:sldId id="285" r:id="rId3"/>
    <p:sldId id="264" r:id="rId4"/>
    <p:sldId id="293" r:id="rId5"/>
    <p:sldId id="295" r:id="rId6"/>
    <p:sldId id="265" r:id="rId7"/>
    <p:sldId id="266" r:id="rId8"/>
    <p:sldId id="267" r:id="rId9"/>
    <p:sldId id="268" r:id="rId10"/>
    <p:sldId id="298" r:id="rId11"/>
    <p:sldId id="270" r:id="rId12"/>
    <p:sldId id="271" r:id="rId13"/>
    <p:sldId id="283" r:id="rId14"/>
    <p:sldId id="272" r:id="rId15"/>
    <p:sldId id="273" r:id="rId16"/>
    <p:sldId id="274" r:id="rId17"/>
    <p:sldId id="275" r:id="rId18"/>
    <p:sldId id="276" r:id="rId19"/>
    <p:sldId id="282" r:id="rId20"/>
    <p:sldId id="277" r:id="rId21"/>
    <p:sldId id="288" r:id="rId22"/>
    <p:sldId id="279" r:id="rId23"/>
    <p:sldId id="280" r:id="rId24"/>
    <p:sldId id="256" r:id="rId25"/>
    <p:sldId id="257" r:id="rId26"/>
    <p:sldId id="258" r:id="rId27"/>
    <p:sldId id="259" r:id="rId28"/>
    <p:sldId id="281" r:id="rId29"/>
    <p:sldId id="303"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9900"/>
    <a:srgbClr val="FF0000"/>
    <a:srgbClr val="993366"/>
    <a:srgbClr val="990099"/>
    <a:srgbClr val="CC00CC"/>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2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AEE788B3-7C94-4B7F-92CE-631EB9CB5F5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E9D3A-1CA6-49E8-9897-F7F86BED170F}" type="slidenum">
              <a:rPr lang="en-US"/>
              <a:pPr/>
              <a:t>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6C7EC-9887-40BA-A872-87C8D1FDD6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2B0CEE-61C4-49CA-AE77-7AE26D2F3CA3}" type="slidenum">
              <a:rPr lang="en-US"/>
              <a:pPr/>
              <a:t>12</a:t>
            </a:fld>
            <a:endParaRPr lang="en-US"/>
          </a:p>
        </p:txBody>
      </p:sp>
      <p:sp>
        <p:nvSpPr>
          <p:cNvPr id="2560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5856238-85C4-4361-9A7D-ABF5984C4F46}" type="slidenum">
              <a:rPr lang="en-US" sz="1300"/>
              <a:pPr algn="r" defTabSz="966788"/>
              <a:t>12</a:t>
            </a:fld>
            <a:endParaRPr lang="en-US" sz="1300"/>
          </a:p>
        </p:txBody>
      </p:sp>
      <p:sp>
        <p:nvSpPr>
          <p:cNvPr id="25603" name="Rectangle 2"/>
          <p:cNvSpPr>
            <a:spLocks noGrp="1" noRot="1" noChangeAspect="1" noChangeArrowheads="1" noTextEdit="1"/>
          </p:cNvSpPr>
          <p:nvPr>
            <p:ph type="sldImg"/>
          </p:nvPr>
        </p:nvSpPr>
        <p:spPr>
          <a:xfrm>
            <a:off x="1258888" y="720725"/>
            <a:ext cx="4800600" cy="3600450"/>
          </a:xfrm>
          <a:ln/>
        </p:spPr>
      </p:sp>
      <p:sp>
        <p:nvSpPr>
          <p:cNvPr id="2560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2EA13-D294-43E4-8712-29BCBC162734}" type="slidenum">
              <a:rPr lang="en-US"/>
              <a:pPr/>
              <a:t>13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91F32-93C4-4C78-854D-32301A21F2C9}" type="slidenum">
              <a:rPr lang="en-US"/>
              <a:pPr/>
              <a:t>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FE526-7E86-459E-A1F5-C0E82CB7FE1A}" type="slidenum">
              <a:rPr lang="en-US"/>
              <a:pPr/>
              <a:t>24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Lots of interest in the semiclassical community on this problem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9E252-4E25-4B7E-B7FE-528EBF9AAE1A}" type="slidenum">
              <a:rPr lang="en-US"/>
              <a:pPr/>
              <a:t>26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Probably classical AI not so important here since the field is strong enough that in the true system, likely that electrons ionize and get kicked back and forth with the field. QM-forbidden ones may be proportionately small.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6AD54-8FF9-419C-8150-5051A1BA1D1F}" type="slidenum">
              <a:rPr lang="en-US"/>
              <a:pPr/>
              <a:t>27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788B3-7C94-4B7F-92CE-631EB9CB5F5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F57BA-17C7-42B6-83E8-77A55E052CC6}" type="slidenum">
              <a:rPr lang="en-US"/>
              <a:pPr/>
              <a:t>3</a:t>
            </a:fld>
            <a:endParaRPr lang="en-US"/>
          </a:p>
        </p:txBody>
      </p:sp>
      <p:sp>
        <p:nvSpPr>
          <p:cNvPr id="14338" name="Rectangle 2"/>
          <p:cNvSpPr>
            <a:spLocks noGrp="1" noRot="1" noChangeAspect="1" noChangeArrowheads="1" noTextEdit="1"/>
          </p:cNvSpPr>
          <p:nvPr>
            <p:ph type="sldImg"/>
          </p:nvPr>
        </p:nvSpPr>
        <p:spPr>
          <a:xfrm>
            <a:off x="1258888" y="720725"/>
            <a:ext cx="4800600" cy="3600450"/>
          </a:xfrm>
          <a:ln/>
        </p:spPr>
      </p:sp>
      <p:sp>
        <p:nvSpPr>
          <p:cNvPr id="14339" name="Rectangle 3"/>
          <p:cNvSpPr>
            <a:spLocks noGrp="1" noChangeArrowheads="1"/>
          </p:cNvSpPr>
          <p:nvPr>
            <p:ph type="body" idx="1"/>
          </p:nvPr>
        </p:nvSpPr>
        <p:spPr/>
        <p:txBody>
          <a:bodyPr/>
          <a:lstStyle/>
          <a:p>
            <a:endParaRPr lang="en-US"/>
          </a:p>
          <a:p>
            <a:endParaRPr lang="en-US"/>
          </a:p>
          <a:p>
            <a:endParaRPr lang="en-US"/>
          </a:p>
          <a:p>
            <a:r>
              <a:rPr lang="en-US"/>
              <a:t>Remember picasso’s acrobat. Point out cannot prove 1-1 btn mom density and ext pot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8956C-0195-4E3E-8673-7C62897D3066}" type="slidenum">
              <a:rPr lang="en-US"/>
              <a:pPr/>
              <a:t>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Say we wish to start a calculation in a singlet excited state – say 2 e, and this is the interacting density. Let’s say that we choose our KS state naturally also as excited state – say happens to be states of harmonic oscillator. So 1 e in phi0 and 1 in phi1. </a:t>
            </a:r>
            <a:r>
              <a:rPr lang="en-US" dirty="0" smtClean="0"/>
              <a:t>In fact, let’s say in the interacting problem no</a:t>
            </a:r>
            <a:r>
              <a:rPr lang="en-US" baseline="0" dirty="0" smtClean="0"/>
              <a:t> field is applied </a:t>
            </a:r>
            <a:r>
              <a:rPr lang="en-US" baseline="0" dirty="0" err="1" smtClean="0"/>
              <a:t>ot</a:t>
            </a:r>
            <a:r>
              <a:rPr lang="en-US" baseline="0" dirty="0" smtClean="0"/>
              <a:t> the system, so density remains as is. Choosing these IS’,s KS potential then would be this harmonic potential at all time. </a:t>
            </a:r>
            <a:r>
              <a:rPr lang="en-US" dirty="0" smtClean="0"/>
              <a:t>Now </a:t>
            </a:r>
            <a:r>
              <a:rPr lang="en-US" dirty="0"/>
              <a:t>if instead we had an </a:t>
            </a:r>
            <a:r>
              <a:rPr lang="en-US" dirty="0" smtClean="0"/>
              <a:t>approximation, it would feed this density into</a:t>
            </a:r>
            <a:r>
              <a:rPr lang="en-US" baseline="0" dirty="0" smtClean="0"/>
              <a:t> a </a:t>
            </a:r>
            <a:r>
              <a:rPr lang="en-US" baseline="0" dirty="0" err="1" smtClean="0"/>
              <a:t>gs</a:t>
            </a:r>
            <a:r>
              <a:rPr lang="en-US" baseline="0" dirty="0" smtClean="0"/>
              <a:t> approx, picking out the KS potential for which this density is a </a:t>
            </a:r>
            <a:r>
              <a:rPr lang="en-US" baseline="0" dirty="0" err="1" smtClean="0"/>
              <a:t>gs</a:t>
            </a:r>
            <a:r>
              <a:rPr lang="en-US" baseline="0" dirty="0" smtClean="0"/>
              <a:t> density – that’s this potential here with the bump. </a:t>
            </a:r>
            <a:r>
              <a:rPr lang="en-US" dirty="0" smtClean="0"/>
              <a:t>….would evolve</a:t>
            </a:r>
            <a:r>
              <a:rPr lang="en-US" baseline="0" dirty="0" smtClean="0"/>
              <a:t> </a:t>
            </a:r>
            <a:r>
              <a:rPr lang="en-US" baseline="0" dirty="0" err="1" smtClean="0"/>
              <a:t>orbitals</a:t>
            </a:r>
            <a:r>
              <a:rPr lang="en-US" baseline="0" dirty="0" smtClean="0"/>
              <a:t> phi0 and phi1 in the bumped potential. </a:t>
            </a:r>
            <a:r>
              <a:rPr lang="en-US" baseline="0" dirty="0"/>
              <a:t> </a:t>
            </a:r>
            <a:r>
              <a:rPr lang="en-US" baseline="0" dirty="0" smtClean="0"/>
              <a:t>Maybe not so severe as shown since only the </a:t>
            </a:r>
            <a:r>
              <a:rPr lang="en-US" baseline="0" dirty="0" err="1" smtClean="0"/>
              <a:t>xc</a:t>
            </a:r>
            <a:r>
              <a:rPr lang="en-US" baseline="0" dirty="0" smtClean="0"/>
              <a:t> component that is approximated adiabatically but nevertheless?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B5825-052B-4055-9F90-ADD3432A374B}" type="slidenum">
              <a:rPr lang="en-US"/>
              <a:pPr/>
              <a:t>5</a:t>
            </a:fld>
            <a:endParaRPr lang="en-US"/>
          </a:p>
        </p:txBody>
      </p:sp>
      <p:sp>
        <p:nvSpPr>
          <p:cNvPr id="58370" name="Rectangle 2"/>
          <p:cNvSpPr>
            <a:spLocks noGrp="1" noRot="1" noChangeAspect="1" noChangeArrowheads="1" noTextEdit="1"/>
          </p:cNvSpPr>
          <p:nvPr>
            <p:ph type="sldImg"/>
          </p:nvPr>
        </p:nvSpPr>
        <p:spPr>
          <a:xfrm>
            <a:off x="1258888" y="720725"/>
            <a:ext cx="4800600" cy="3600450"/>
          </a:xfrm>
          <a:ln/>
        </p:spPr>
      </p:sp>
      <p:sp>
        <p:nvSpPr>
          <p:cNvPr id="58371" name="Rectangle 3"/>
          <p:cNvSpPr>
            <a:spLocks noGrp="1" noChangeArrowheads="1"/>
          </p:cNvSpPr>
          <p:nvPr>
            <p:ph type="body" idx="1"/>
          </p:nvPr>
        </p:nvSpPr>
        <p:spPr/>
        <p:txBody>
          <a:bodyPr/>
          <a:lstStyle/>
          <a:p>
            <a:endParaRPr lang="en-US"/>
          </a:p>
          <a:p>
            <a:endParaRPr lang="en-US"/>
          </a:p>
          <a:p>
            <a:endParaRPr lang="en-US"/>
          </a:p>
          <a:p>
            <a:r>
              <a:rPr lang="en-US"/>
              <a:t>Remember picasso’s acrobat. Point out cannot prove 1-1 btn mom density and ext pot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981C9-A3CD-4528-9C6F-DCF85C884D6C}" type="slidenum">
              <a:rPr lang="en-US"/>
              <a:pPr/>
              <a:t>6</a:t>
            </a:fld>
            <a:endParaRPr lang="en-US"/>
          </a:p>
        </p:txBody>
      </p:sp>
      <p:sp>
        <p:nvSpPr>
          <p:cNvPr id="16386" name="Rectangle 2"/>
          <p:cNvSpPr>
            <a:spLocks noGrp="1" noRot="1" noChangeAspect="1" noChangeArrowheads="1" noTextEdit="1"/>
          </p:cNvSpPr>
          <p:nvPr>
            <p:ph type="sldImg"/>
          </p:nvPr>
        </p:nvSpPr>
        <p:spPr>
          <a:xfrm>
            <a:off x="1258888" y="720725"/>
            <a:ext cx="4800600" cy="3600450"/>
          </a:xfrm>
          <a:ln/>
        </p:spPr>
      </p:sp>
      <p:sp>
        <p:nvSpPr>
          <p:cNvPr id="16387" name="Rectangle 3"/>
          <p:cNvSpPr>
            <a:spLocks noGrp="1" noChangeArrowheads="1"/>
          </p:cNvSpPr>
          <p:nvPr>
            <p:ph type="body" idx="1"/>
          </p:nvPr>
        </p:nvSpPr>
        <p:spPr/>
        <p:txBody>
          <a:bodyPr/>
          <a:lstStyle/>
          <a:p>
            <a:r>
              <a:rPr lang="en-US" dirty="0"/>
              <a:t>EKSO is exact KS </a:t>
            </a:r>
            <a:r>
              <a:rPr lang="en-US" dirty="0" smtClean="0"/>
              <a:t>orbital. Classical calculation also gets good</a:t>
            </a:r>
            <a:r>
              <a:rPr lang="en-US" baseline="0" dirty="0" smtClean="0"/>
              <a:t> </a:t>
            </a:r>
            <a:r>
              <a:rPr lang="en-US" baseline="0" dirty="0" err="1" smtClean="0"/>
              <a:t>pdists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7D33F-41C1-41F6-9D6F-7ADBB9C8E2BE}" type="slidenum">
              <a:rPr lang="en-US"/>
              <a:pPr/>
              <a:t>7</a:t>
            </a:fld>
            <a:endParaRPr lang="en-US"/>
          </a:p>
        </p:txBody>
      </p:sp>
      <p:sp>
        <p:nvSpPr>
          <p:cNvPr id="18434" name="Rectangle 2"/>
          <p:cNvSpPr>
            <a:spLocks noGrp="1" noRot="1" noChangeAspect="1" noChangeArrowheads="1" noTextEdit="1"/>
          </p:cNvSpPr>
          <p:nvPr>
            <p:ph type="sldImg"/>
          </p:nvPr>
        </p:nvSpPr>
        <p:spPr>
          <a:xfrm>
            <a:off x="1258888" y="720725"/>
            <a:ext cx="4800600" cy="3600450"/>
          </a:xfrm>
          <a:ln/>
        </p:spPr>
      </p:sp>
      <p:sp>
        <p:nvSpPr>
          <p:cNvPr id="18435" name="Rectangle 3"/>
          <p:cNvSpPr>
            <a:spLocks noGrp="1" noChangeArrowheads="1"/>
          </p:cNvSpPr>
          <p:nvPr>
            <p:ph type="body" idx="1"/>
          </p:nvPr>
        </p:nvSpPr>
        <p:spPr/>
        <p:txBody>
          <a:bodyPr/>
          <a:lstStyle/>
          <a:p>
            <a:endParaRPr lang="en-US"/>
          </a:p>
          <a:p>
            <a:endParaRPr lang="en-US"/>
          </a:p>
          <a:p>
            <a:endParaRPr lang="en-US"/>
          </a:p>
          <a:p>
            <a:r>
              <a:rPr lang="en-US"/>
              <a:t>Remember picasso’s acrobat. Point out cannot prove 1-1 btn mom density and ext pot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FAC02-399C-47EC-BC1F-72E0BD643117}" type="slidenum">
              <a:rPr lang="en-US"/>
              <a:pPr/>
              <a:t>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8E7BE-F2C6-4BB5-8C71-B7E794F1C790}" type="slidenum">
              <a:rPr lang="en-US"/>
              <a:pPr/>
              <a:t>9</a:t>
            </a:fld>
            <a:endParaRPr lang="en-US"/>
          </a:p>
        </p:txBody>
      </p:sp>
      <p:sp>
        <p:nvSpPr>
          <p:cNvPr id="21506" name="Rectangle 2"/>
          <p:cNvSpPr>
            <a:spLocks noGrp="1" noRot="1" noChangeAspect="1" noChangeArrowheads="1" noTextEdit="1"/>
          </p:cNvSpPr>
          <p:nvPr>
            <p:ph type="sldImg"/>
          </p:nvPr>
        </p:nvSpPr>
        <p:spPr>
          <a:xfrm>
            <a:off x="1258888" y="720725"/>
            <a:ext cx="4800600" cy="3600450"/>
          </a:xfrm>
          <a:ln/>
        </p:spPr>
      </p:sp>
      <p:sp>
        <p:nvSpPr>
          <p:cNvPr id="21507" name="Rectangle 3"/>
          <p:cNvSpPr>
            <a:spLocks noGrp="1" noChangeArrowheads="1"/>
          </p:cNvSpPr>
          <p:nvPr>
            <p:ph type="body" idx="1"/>
          </p:nvPr>
        </p:nvSpPr>
        <p:spPr/>
        <p:txBody>
          <a:bodyPr/>
          <a:lstStyle/>
          <a:p>
            <a:endParaRPr lang="en-US"/>
          </a:p>
          <a:p>
            <a:endParaRPr lang="en-US"/>
          </a:p>
          <a:p>
            <a:endParaRPr lang="en-US"/>
          </a:p>
          <a:p>
            <a:r>
              <a:rPr lang="en-US"/>
              <a:t>Remember picasso’s acrobat. Point out cannot prove 1-1 btn mom density and ext pot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1D141C-BC98-4B82-A3C7-48B7BD23D8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9C5A49-732A-4932-8FED-25910D26F7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C4F9DA-1326-4F90-8B5E-5F9C916471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E8EFBF7-2A57-473A-9C48-8FCF15B2C69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E51F37-4E17-4F1D-BE35-A2A12BF626C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FB3131-2130-4A00-85F2-4C7FAE7ECCA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5DE9E5-55AB-419F-AA55-A801D5D7058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D06C285-1AF3-47F1-BAEF-2C90C7C8775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25A7BB-4226-4750-BE31-156196E918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EF8908-482A-473E-BA7C-58E2451A54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212A50-C618-4217-AEE5-8330C5A30A7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FDC980-2DC9-4C1B-8F89-8DBD2E8D8B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5289CC-6546-497F-94D6-3C3EEE07130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0.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8.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7.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wmf"/></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wmf"/><Relationship Id="rId4" Type="http://schemas.openxmlformats.org/officeDocument/2006/relationships/image" Target="../media/image55.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762000"/>
            <a:ext cx="9144000" cy="2228850"/>
          </a:xfrm>
        </p:spPr>
        <p:txBody>
          <a:bodyPr/>
          <a:lstStyle/>
          <a:p>
            <a:r>
              <a:rPr lang="en-US" dirty="0" err="1" smtClean="0">
                <a:latin typeface="Comic Sans MS" pitchFamily="66" charset="0"/>
              </a:rPr>
              <a:t>Semiclassical</a:t>
            </a:r>
            <a:r>
              <a:rPr lang="en-US" dirty="0" smtClean="0">
                <a:latin typeface="Comic Sans MS" pitchFamily="66" charset="0"/>
              </a:rPr>
              <a:t> </a:t>
            </a:r>
            <a:r>
              <a:rPr lang="en-US" dirty="0">
                <a:latin typeface="Comic Sans MS" pitchFamily="66" charset="0"/>
              </a:rPr>
              <a:t>C</a:t>
            </a:r>
            <a:r>
              <a:rPr lang="en-US" dirty="0" smtClean="0">
                <a:latin typeface="Comic Sans MS" pitchFamily="66" charset="0"/>
              </a:rPr>
              <a:t>orrelation </a:t>
            </a:r>
            <a:r>
              <a:rPr lang="en-US" dirty="0" smtClean="0">
                <a:latin typeface="Comic Sans MS" pitchFamily="66" charset="0"/>
              </a:rPr>
              <a:t>in </a:t>
            </a:r>
            <a:r>
              <a:rPr lang="en-US" dirty="0" smtClean="0">
                <a:latin typeface="Comic Sans MS" pitchFamily="66" charset="0"/>
              </a:rPr>
              <a:t>D</a:t>
            </a:r>
            <a:r>
              <a:rPr lang="en-US" dirty="0" smtClean="0">
                <a:latin typeface="Comic Sans MS" pitchFamily="66" charset="0"/>
              </a:rPr>
              <a:t>ensity-Matrix Dynamics </a:t>
            </a:r>
            <a:r>
              <a:rPr lang="en-US" dirty="0">
                <a:latin typeface="Comic Sans MS" pitchFamily="66" charset="0"/>
              </a:rPr>
              <a:t/>
            </a:r>
            <a:br>
              <a:rPr lang="en-US" dirty="0">
                <a:latin typeface="Comic Sans MS" pitchFamily="66" charset="0"/>
              </a:rPr>
            </a:br>
            <a:endParaRPr lang="en-US" sz="3200" i="1" dirty="0">
              <a:latin typeface="Comic Sans MS" pitchFamily="66" charset="0"/>
            </a:endParaRPr>
          </a:p>
        </p:txBody>
      </p:sp>
      <p:sp>
        <p:nvSpPr>
          <p:cNvPr id="12291" name="Text Box 3"/>
          <p:cNvSpPr txBox="1">
            <a:spLocks noChangeArrowheads="1"/>
          </p:cNvSpPr>
          <p:nvPr/>
        </p:nvSpPr>
        <p:spPr bwMode="auto">
          <a:xfrm>
            <a:off x="1828800" y="3810000"/>
            <a:ext cx="5181600" cy="1158875"/>
          </a:xfrm>
          <a:prstGeom prst="rect">
            <a:avLst/>
          </a:prstGeom>
          <a:noFill/>
          <a:ln w="9525">
            <a:noFill/>
            <a:miter lim="800000"/>
            <a:headEnd/>
            <a:tailEnd/>
          </a:ln>
          <a:effectLst/>
        </p:spPr>
        <p:txBody>
          <a:bodyPr>
            <a:spAutoFit/>
          </a:bodyPr>
          <a:lstStyle/>
          <a:p>
            <a:pPr algn="ctr">
              <a:spcBef>
                <a:spcPct val="50000"/>
              </a:spcBef>
            </a:pPr>
            <a:r>
              <a:rPr lang="en-US" sz="2000" dirty="0" err="1">
                <a:solidFill>
                  <a:srgbClr val="9900CC"/>
                </a:solidFill>
                <a:latin typeface="Comic Sans MS" pitchFamily="66" charset="0"/>
              </a:rPr>
              <a:t>Neepa</a:t>
            </a:r>
            <a:r>
              <a:rPr lang="en-US" sz="2000" dirty="0">
                <a:solidFill>
                  <a:srgbClr val="9900CC"/>
                </a:solidFill>
                <a:latin typeface="Comic Sans MS" pitchFamily="66" charset="0"/>
              </a:rPr>
              <a:t> T. </a:t>
            </a:r>
            <a:r>
              <a:rPr lang="en-US" sz="2000" dirty="0" err="1">
                <a:solidFill>
                  <a:srgbClr val="9900CC"/>
                </a:solidFill>
                <a:latin typeface="Comic Sans MS" pitchFamily="66" charset="0"/>
              </a:rPr>
              <a:t>Maitra</a:t>
            </a:r>
            <a:endParaRPr lang="en-US" sz="2000" dirty="0">
              <a:solidFill>
                <a:srgbClr val="9900CC"/>
              </a:solidFill>
              <a:latin typeface="Comic Sans MS" pitchFamily="66" charset="0"/>
            </a:endParaRPr>
          </a:p>
          <a:p>
            <a:pPr algn="ctr">
              <a:spcBef>
                <a:spcPct val="50000"/>
              </a:spcBef>
            </a:pPr>
            <a:r>
              <a:rPr lang="en-US" sz="2000" i="1" dirty="0">
                <a:solidFill>
                  <a:srgbClr val="9900CC"/>
                </a:solidFill>
                <a:latin typeface="Times New Roman" pitchFamily="18" charset="0"/>
              </a:rPr>
              <a:t>Hunter College and the Graduate Center of the City University of New York</a:t>
            </a:r>
          </a:p>
        </p:txBody>
      </p:sp>
      <p:pic>
        <p:nvPicPr>
          <p:cNvPr id="12292" name="Picture 4" descr="Hunter1"/>
          <p:cNvPicPr>
            <a:picLocks noChangeAspect="1" noChangeArrowheads="1"/>
          </p:cNvPicPr>
          <p:nvPr/>
        </p:nvPicPr>
        <p:blipFill>
          <a:blip r:embed="rId3"/>
          <a:srcRect/>
          <a:stretch>
            <a:fillRect/>
          </a:stretch>
        </p:blipFill>
        <p:spPr bwMode="auto">
          <a:xfrm>
            <a:off x="381000" y="5257800"/>
            <a:ext cx="868363" cy="1143000"/>
          </a:xfrm>
          <a:prstGeom prst="rect">
            <a:avLst/>
          </a:prstGeom>
          <a:noFill/>
        </p:spPr>
      </p:pic>
      <p:pic>
        <p:nvPicPr>
          <p:cNvPr id="12293" name="Picture 5" descr="logo"/>
          <p:cNvPicPr>
            <a:picLocks noChangeAspect="1" noChangeArrowheads="1"/>
          </p:cNvPicPr>
          <p:nvPr/>
        </p:nvPicPr>
        <p:blipFill>
          <a:blip r:embed="rId4"/>
          <a:srcRect/>
          <a:stretch>
            <a:fillRect/>
          </a:stretch>
        </p:blipFill>
        <p:spPr bwMode="auto">
          <a:xfrm>
            <a:off x="8088313" y="5334000"/>
            <a:ext cx="1055687" cy="1143000"/>
          </a:xfrm>
          <a:prstGeom prst="rect">
            <a:avLst/>
          </a:prstGeom>
          <a:noFill/>
        </p:spPr>
      </p:pic>
      <p:sp>
        <p:nvSpPr>
          <p:cNvPr id="12294" name="Text Box 6"/>
          <p:cNvSpPr txBox="1">
            <a:spLocks noChangeArrowheads="1"/>
          </p:cNvSpPr>
          <p:nvPr/>
        </p:nvSpPr>
        <p:spPr bwMode="auto">
          <a:xfrm>
            <a:off x="2743200" y="6248400"/>
            <a:ext cx="3886200" cy="366713"/>
          </a:xfrm>
          <a:prstGeom prst="rect">
            <a:avLst/>
          </a:prstGeom>
          <a:noFill/>
          <a:ln w="9525">
            <a:noFill/>
            <a:miter lim="800000"/>
            <a:headEnd/>
            <a:tailEnd/>
          </a:ln>
          <a:effectLst/>
        </p:spPr>
        <p:txBody>
          <a:bodyPr>
            <a:spAutoFit/>
          </a:bodyPr>
          <a:lstStyle/>
          <a:p>
            <a:pPr>
              <a:spcBef>
                <a:spcPct val="50000"/>
              </a:spcBef>
            </a:pPr>
            <a:r>
              <a:rPr lang="en-US"/>
              <a:t>     </a:t>
            </a:r>
            <a:endParaRPr lang="en-US" b="1"/>
          </a:p>
        </p:txBody>
      </p:sp>
      <p:sp>
        <p:nvSpPr>
          <p:cNvPr id="7" name="Rounded Rectangle 6"/>
          <p:cNvSpPr/>
          <p:nvPr/>
        </p:nvSpPr>
        <p:spPr>
          <a:xfrm>
            <a:off x="533400" y="685800"/>
            <a:ext cx="7848600" cy="2057400"/>
          </a:xfrm>
          <a:prstGeom prst="roundRect">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52600" y="533400"/>
            <a:ext cx="5943600" cy="1587500"/>
          </a:xfrm>
          <a:prstGeom prst="rect">
            <a:avLst/>
          </a:prstGeom>
          <a:noFill/>
          <a:ln w="9525">
            <a:noFill/>
            <a:miter lim="800000"/>
            <a:headEnd/>
            <a:tailEnd/>
          </a:ln>
          <a:effectLst/>
        </p:spPr>
        <p:txBody>
          <a:bodyPr>
            <a:spAutoFit/>
          </a:bodyPr>
          <a:lstStyle/>
          <a:p>
            <a:pPr>
              <a:spcBef>
                <a:spcPct val="50000"/>
              </a:spcBef>
            </a:pPr>
            <a:r>
              <a:rPr lang="en-US" sz="2800" b="1"/>
              <a:t>	A New Approach:</a:t>
            </a:r>
          </a:p>
          <a:p>
            <a:pPr>
              <a:spcBef>
                <a:spcPct val="50000"/>
              </a:spcBef>
            </a:pPr>
            <a:r>
              <a:rPr lang="en-US" sz="2800"/>
              <a:t>density-matrix propagation with semiclassical electron correlation</a:t>
            </a:r>
          </a:p>
        </p:txBody>
      </p:sp>
      <p:sp>
        <p:nvSpPr>
          <p:cNvPr id="22531" name="Text Box 3"/>
          <p:cNvSpPr txBox="1">
            <a:spLocks noChangeArrowheads="1"/>
          </p:cNvSpPr>
          <p:nvPr/>
        </p:nvSpPr>
        <p:spPr bwMode="auto">
          <a:xfrm>
            <a:off x="457200" y="2286000"/>
            <a:ext cx="6934200" cy="2430463"/>
          </a:xfrm>
          <a:prstGeom prst="rect">
            <a:avLst/>
          </a:prstGeom>
          <a:noFill/>
          <a:ln w="9525">
            <a:noFill/>
            <a:miter lim="800000"/>
            <a:headEnd/>
            <a:tailEnd/>
          </a:ln>
          <a:effectLst/>
        </p:spPr>
        <p:txBody>
          <a:bodyPr>
            <a:spAutoFit/>
          </a:bodyPr>
          <a:lstStyle/>
          <a:p>
            <a:pPr>
              <a:spcBef>
                <a:spcPct val="50000"/>
              </a:spcBef>
              <a:buClr>
                <a:srgbClr val="800080"/>
              </a:buClr>
            </a:pPr>
            <a:r>
              <a:rPr lang="en-US" dirty="0">
                <a:solidFill>
                  <a:srgbClr val="9900CC"/>
                </a:solidFill>
              </a:rPr>
              <a:t>Will see that: </a:t>
            </a:r>
          </a:p>
          <a:p>
            <a:pPr>
              <a:spcBef>
                <a:spcPct val="50000"/>
              </a:spcBef>
              <a:buClr>
                <a:srgbClr val="800080"/>
              </a:buClr>
              <a:buFont typeface="Wingdings" pitchFamily="2" charset="2"/>
              <a:buNone/>
            </a:pPr>
            <a:r>
              <a:rPr lang="en-US" dirty="0"/>
              <a:t>	Non-empirical	</a:t>
            </a:r>
          </a:p>
          <a:p>
            <a:pPr>
              <a:spcBef>
                <a:spcPct val="50000"/>
              </a:spcBef>
              <a:buClr>
                <a:srgbClr val="800080"/>
              </a:buClr>
              <a:buFont typeface="Wingdings" pitchFamily="2" charset="2"/>
              <a:buNone/>
            </a:pPr>
            <a:r>
              <a:rPr lang="en-US" dirty="0"/>
              <a:t>	Captures memory, including initial-state dependence </a:t>
            </a:r>
          </a:p>
          <a:p>
            <a:pPr>
              <a:spcBef>
                <a:spcPct val="50000"/>
              </a:spcBef>
              <a:buClr>
                <a:srgbClr val="800080"/>
              </a:buClr>
              <a:buFont typeface="Wingdings" pitchFamily="2" charset="2"/>
              <a:buNone/>
            </a:pPr>
            <a:r>
              <a:rPr lang="en-US" dirty="0"/>
              <a:t>	All one-body observables directly obtained </a:t>
            </a:r>
          </a:p>
          <a:p>
            <a:pPr>
              <a:spcBef>
                <a:spcPct val="50000"/>
              </a:spcBef>
              <a:buClr>
                <a:srgbClr val="800080"/>
              </a:buClr>
              <a:buFont typeface="Wingdings" pitchFamily="2" charset="2"/>
              <a:buNone/>
            </a:pPr>
            <a:r>
              <a:rPr lang="en-US" dirty="0"/>
              <a:t>	Does evolve occupation numbers</a:t>
            </a:r>
          </a:p>
          <a:p>
            <a:pPr>
              <a:spcBef>
                <a:spcPct val="50000"/>
              </a:spcBef>
              <a:buClr>
                <a:srgbClr val="800080"/>
              </a:buClr>
              <a:buFont typeface="Wingdings" pitchFamily="2" charset="2"/>
              <a:buNone/>
            </a:pPr>
            <a:endParaRPr lang="en-US" dirty="0"/>
          </a:p>
        </p:txBody>
      </p:sp>
      <p:sp>
        <p:nvSpPr>
          <p:cNvPr id="22534" name="Text Box 6"/>
          <p:cNvSpPr txBox="1">
            <a:spLocks noChangeArrowheads="1"/>
          </p:cNvSpPr>
          <p:nvPr/>
        </p:nvSpPr>
        <p:spPr bwMode="auto">
          <a:xfrm>
            <a:off x="0" y="5181600"/>
            <a:ext cx="8382000" cy="1446550"/>
          </a:xfrm>
          <a:prstGeom prst="rect">
            <a:avLst/>
          </a:prstGeom>
          <a:noFill/>
          <a:ln w="9525">
            <a:noFill/>
            <a:miter lim="800000"/>
            <a:headEnd/>
            <a:tailEnd/>
          </a:ln>
        </p:spPr>
        <p:txBody>
          <a:bodyPr>
            <a:spAutoFit/>
          </a:bodyPr>
          <a:lstStyle/>
          <a:p>
            <a:pPr marL="342900" indent="-342900">
              <a:spcBef>
                <a:spcPct val="50000"/>
              </a:spcBef>
              <a:buFontTx/>
              <a:buAutoNum type="alphaUcPeriod"/>
            </a:pPr>
            <a:r>
              <a:rPr lang="en-US" sz="1600" i="1" dirty="0" err="1">
                <a:solidFill>
                  <a:schemeClr val="accent2"/>
                </a:solidFill>
              </a:rPr>
              <a:t>Rajam</a:t>
            </a:r>
            <a:r>
              <a:rPr lang="en-US" sz="1600" i="1" dirty="0">
                <a:solidFill>
                  <a:schemeClr val="accent2"/>
                </a:solidFill>
              </a:rPr>
              <a:t>, I. </a:t>
            </a:r>
            <a:r>
              <a:rPr lang="en-US" sz="1600" i="1" dirty="0" err="1">
                <a:solidFill>
                  <a:schemeClr val="accent2"/>
                </a:solidFill>
              </a:rPr>
              <a:t>Raczkowska</a:t>
            </a:r>
            <a:r>
              <a:rPr lang="en-US" sz="1600" i="1" dirty="0">
                <a:solidFill>
                  <a:schemeClr val="accent2"/>
                </a:solidFill>
              </a:rPr>
              <a:t>, N.T. </a:t>
            </a:r>
            <a:r>
              <a:rPr lang="en-US" sz="1600" i="1" dirty="0" err="1">
                <a:solidFill>
                  <a:schemeClr val="accent2"/>
                </a:solidFill>
              </a:rPr>
              <a:t>Maitra</a:t>
            </a:r>
            <a:r>
              <a:rPr lang="en-US" sz="1600" i="1" dirty="0">
                <a:solidFill>
                  <a:schemeClr val="accent2"/>
                </a:solidFill>
              </a:rPr>
              <a:t>, Phys. Rev. </a:t>
            </a:r>
            <a:r>
              <a:rPr lang="en-US" sz="1600" i="1" dirty="0" err="1">
                <a:solidFill>
                  <a:schemeClr val="accent2"/>
                </a:solidFill>
              </a:rPr>
              <a:t>Lett</a:t>
            </a:r>
            <a:r>
              <a:rPr lang="en-US" sz="1600" i="1" dirty="0">
                <a:solidFill>
                  <a:schemeClr val="accent2"/>
                </a:solidFill>
              </a:rPr>
              <a:t>. </a:t>
            </a:r>
            <a:r>
              <a:rPr lang="en-US" sz="1600" b="1" i="1" dirty="0">
                <a:solidFill>
                  <a:schemeClr val="accent2"/>
                </a:solidFill>
              </a:rPr>
              <a:t>105</a:t>
            </a:r>
            <a:r>
              <a:rPr lang="en-US" sz="1600" i="1" dirty="0">
                <a:solidFill>
                  <a:schemeClr val="accent2"/>
                </a:solidFill>
              </a:rPr>
              <a:t>, 113002 (2010)</a:t>
            </a:r>
          </a:p>
          <a:p>
            <a:pPr marL="342900" indent="-342900">
              <a:spcBef>
                <a:spcPct val="50000"/>
              </a:spcBef>
            </a:pPr>
            <a:r>
              <a:rPr lang="en-US" sz="1600" i="1" dirty="0">
                <a:solidFill>
                  <a:schemeClr val="accent2"/>
                </a:solidFill>
              </a:rPr>
              <a:t>P. Elliott, S. </a:t>
            </a:r>
            <a:r>
              <a:rPr lang="en-US" sz="1600" i="1" dirty="0" err="1">
                <a:solidFill>
                  <a:schemeClr val="accent2"/>
                </a:solidFill>
              </a:rPr>
              <a:t>Goldson</a:t>
            </a:r>
            <a:r>
              <a:rPr lang="en-US" sz="1600" i="1" dirty="0">
                <a:solidFill>
                  <a:schemeClr val="accent2"/>
                </a:solidFill>
              </a:rPr>
              <a:t>, C. </a:t>
            </a:r>
            <a:r>
              <a:rPr lang="en-US" sz="1600" i="1" dirty="0" err="1">
                <a:solidFill>
                  <a:schemeClr val="accent2"/>
                </a:solidFill>
              </a:rPr>
              <a:t>Canahui</a:t>
            </a:r>
            <a:r>
              <a:rPr lang="en-US" sz="1600" i="1" dirty="0">
                <a:solidFill>
                  <a:schemeClr val="accent2"/>
                </a:solidFill>
              </a:rPr>
              <a:t>, N. T. </a:t>
            </a:r>
            <a:r>
              <a:rPr lang="en-US" sz="1600" i="1" dirty="0" err="1">
                <a:solidFill>
                  <a:schemeClr val="accent2"/>
                </a:solidFill>
              </a:rPr>
              <a:t>Maitra</a:t>
            </a:r>
            <a:r>
              <a:rPr lang="en-US" sz="1600" i="1" dirty="0">
                <a:solidFill>
                  <a:schemeClr val="accent2"/>
                </a:solidFill>
              </a:rPr>
              <a:t>, Chem. Phys. </a:t>
            </a:r>
            <a:r>
              <a:rPr lang="en-US" sz="1600" b="1" i="1" dirty="0" smtClean="0">
                <a:solidFill>
                  <a:schemeClr val="accent2"/>
                </a:solidFill>
              </a:rPr>
              <a:t>391</a:t>
            </a:r>
            <a:r>
              <a:rPr lang="en-US" sz="1600" i="1" dirty="0" smtClean="0">
                <a:solidFill>
                  <a:schemeClr val="accent2"/>
                </a:solidFill>
              </a:rPr>
              <a:t>, 110 (2011)</a:t>
            </a:r>
          </a:p>
          <a:p>
            <a:pPr marL="342900" indent="-342900">
              <a:spcBef>
                <a:spcPct val="50000"/>
              </a:spcBef>
            </a:pPr>
            <a:r>
              <a:rPr lang="en-US" sz="1600" i="1" dirty="0" smtClean="0">
                <a:solidFill>
                  <a:schemeClr val="accent2"/>
                </a:solidFill>
              </a:rPr>
              <a:t>P</a:t>
            </a:r>
            <a:r>
              <a:rPr lang="en-US" sz="1600" i="1" dirty="0">
                <a:solidFill>
                  <a:schemeClr val="accent2"/>
                </a:solidFill>
              </a:rPr>
              <a:t>. Elliott and N.T. </a:t>
            </a:r>
            <a:r>
              <a:rPr lang="en-US" sz="1600" i="1" dirty="0" err="1">
                <a:solidFill>
                  <a:schemeClr val="accent2"/>
                </a:solidFill>
              </a:rPr>
              <a:t>Maitra</a:t>
            </a:r>
            <a:r>
              <a:rPr lang="en-US" sz="1600" i="1" dirty="0">
                <a:solidFill>
                  <a:schemeClr val="accent2"/>
                </a:solidFill>
              </a:rPr>
              <a:t>,  J. Chem. Phys. </a:t>
            </a:r>
            <a:r>
              <a:rPr lang="en-US" sz="1600" b="1" i="1" dirty="0" smtClean="0">
                <a:solidFill>
                  <a:srgbClr val="002060"/>
                </a:solidFill>
              </a:rPr>
              <a:t>135,</a:t>
            </a:r>
            <a:r>
              <a:rPr lang="en-US" sz="1600" i="1" dirty="0" smtClean="0">
                <a:solidFill>
                  <a:srgbClr val="002060"/>
                </a:solidFill>
              </a:rPr>
              <a:t>  104110 (2011</a:t>
            </a:r>
            <a:r>
              <a:rPr lang="en-US" sz="1600" i="1" dirty="0" smtClean="0">
                <a:solidFill>
                  <a:schemeClr val="accent2"/>
                </a:solidFill>
              </a:rPr>
              <a:t>).</a:t>
            </a:r>
            <a:endParaRPr lang="en-US" sz="1600" i="1" dirty="0">
              <a:solidFill>
                <a:schemeClr val="accent2"/>
              </a:solidFill>
            </a:endParaRPr>
          </a:p>
          <a:p>
            <a:pPr marL="342900" indent="-342900">
              <a:spcBef>
                <a:spcPct val="50000"/>
              </a:spcBef>
            </a:pPr>
            <a:r>
              <a:rPr lang="en-US" sz="1600" i="1" dirty="0">
                <a:solidFill>
                  <a:schemeClr val="accent2"/>
                </a:solidFill>
              </a:rPr>
              <a:t>              http://www.hunter.cuny.edu/physics/faculty/maitra/publications</a:t>
            </a:r>
          </a:p>
        </p:txBody>
      </p:sp>
      <p:sp>
        <p:nvSpPr>
          <p:cNvPr id="22535" name="Text Box 7"/>
          <p:cNvSpPr txBox="1">
            <a:spLocks noChangeArrowheads="1"/>
          </p:cNvSpPr>
          <p:nvPr/>
        </p:nvSpPr>
        <p:spPr bwMode="auto">
          <a:xfrm>
            <a:off x="0" y="4724400"/>
            <a:ext cx="2971800" cy="366713"/>
          </a:xfrm>
          <a:prstGeom prst="rect">
            <a:avLst/>
          </a:prstGeom>
          <a:noFill/>
          <a:ln w="9525">
            <a:noFill/>
            <a:miter lim="800000"/>
            <a:headEnd/>
            <a:tailEnd/>
          </a:ln>
          <a:effectLst/>
        </p:spPr>
        <p:txBody>
          <a:bodyPr>
            <a:spAutoFit/>
          </a:bodyPr>
          <a:lstStyle/>
          <a:p>
            <a:pPr>
              <a:spcBef>
                <a:spcPct val="50000"/>
              </a:spcBef>
            </a:pPr>
            <a:r>
              <a:rPr lang="en-US" u="sng">
                <a:solidFill>
                  <a:srgbClr val="990099"/>
                </a:solidFill>
              </a:rPr>
              <a:t>References</a:t>
            </a:r>
          </a:p>
        </p:txBody>
      </p:sp>
      <p:pic>
        <p:nvPicPr>
          <p:cNvPr id="8" name="Picture 7" descr="peter"/>
          <p:cNvPicPr>
            <a:picLocks noChangeAspect="1" noChangeArrowheads="1"/>
          </p:cNvPicPr>
          <p:nvPr/>
        </p:nvPicPr>
        <p:blipFill>
          <a:blip r:embed="rId3"/>
          <a:srcRect/>
          <a:stretch>
            <a:fillRect/>
          </a:stretch>
        </p:blipFill>
        <p:spPr bwMode="auto">
          <a:xfrm>
            <a:off x="7620000" y="1447800"/>
            <a:ext cx="1212850" cy="1450975"/>
          </a:xfrm>
          <a:prstGeom prst="rect">
            <a:avLst/>
          </a:prstGeom>
          <a:noFill/>
        </p:spPr>
      </p:pic>
      <p:sp>
        <p:nvSpPr>
          <p:cNvPr id="9" name="TextBox 8"/>
          <p:cNvSpPr txBox="1"/>
          <p:nvPr/>
        </p:nvSpPr>
        <p:spPr>
          <a:xfrm>
            <a:off x="7315200" y="2895600"/>
            <a:ext cx="1828800" cy="369332"/>
          </a:xfrm>
          <a:prstGeom prst="rect">
            <a:avLst/>
          </a:prstGeom>
          <a:noFill/>
        </p:spPr>
        <p:txBody>
          <a:bodyPr wrap="square" rtlCol="0">
            <a:spAutoFit/>
          </a:bodyPr>
          <a:lstStyle/>
          <a:p>
            <a:r>
              <a:rPr lang="en-US" dirty="0" smtClean="0"/>
              <a:t>Dr. Peter Elliott</a:t>
            </a:r>
            <a:endParaRPr lang="en-US" dirty="0"/>
          </a:p>
        </p:txBody>
      </p:sp>
      <p:pic>
        <p:nvPicPr>
          <p:cNvPr id="10" name="Picture 8" descr="gpApr10"/>
          <p:cNvPicPr>
            <a:picLocks noChangeAspect="1" noChangeArrowheads="1"/>
          </p:cNvPicPr>
          <p:nvPr/>
        </p:nvPicPr>
        <p:blipFill>
          <a:blip r:embed="rId4"/>
          <a:srcRect l="40769" t="22243" r="44211" b="42169"/>
          <a:stretch>
            <a:fillRect/>
          </a:stretch>
        </p:blipFill>
        <p:spPr bwMode="auto">
          <a:xfrm>
            <a:off x="7772400" y="5257800"/>
            <a:ext cx="1066800" cy="1219200"/>
          </a:xfrm>
          <a:prstGeom prst="rect">
            <a:avLst/>
          </a:prstGeom>
          <a:noFill/>
        </p:spPr>
      </p:pic>
      <p:pic>
        <p:nvPicPr>
          <p:cNvPr id="11" name="Picture 8" descr="gpApr10"/>
          <p:cNvPicPr>
            <a:picLocks noChangeAspect="1" noChangeArrowheads="1"/>
          </p:cNvPicPr>
          <p:nvPr/>
        </p:nvPicPr>
        <p:blipFill>
          <a:blip r:embed="rId4"/>
          <a:srcRect l="19312" t="24467" r="66741" b="33272"/>
          <a:stretch>
            <a:fillRect/>
          </a:stretch>
        </p:blipFill>
        <p:spPr bwMode="auto">
          <a:xfrm>
            <a:off x="7772400" y="3352800"/>
            <a:ext cx="990600" cy="1447800"/>
          </a:xfrm>
          <a:prstGeom prst="rect">
            <a:avLst/>
          </a:prstGeom>
          <a:noFill/>
        </p:spPr>
      </p:pic>
      <p:sp>
        <p:nvSpPr>
          <p:cNvPr id="12" name="TextBox 11"/>
          <p:cNvSpPr txBox="1"/>
          <p:nvPr/>
        </p:nvSpPr>
        <p:spPr>
          <a:xfrm>
            <a:off x="7467600" y="4800600"/>
            <a:ext cx="1447800" cy="369332"/>
          </a:xfrm>
          <a:prstGeom prst="rect">
            <a:avLst/>
          </a:prstGeom>
          <a:noFill/>
        </p:spPr>
        <p:txBody>
          <a:bodyPr wrap="square" rtlCol="0">
            <a:spAutoFit/>
          </a:bodyPr>
          <a:lstStyle/>
          <a:p>
            <a:r>
              <a:rPr lang="en-US" dirty="0" err="1" smtClean="0"/>
              <a:t>Arun</a:t>
            </a:r>
            <a:r>
              <a:rPr lang="en-US" dirty="0" smtClean="0"/>
              <a:t> </a:t>
            </a:r>
            <a:r>
              <a:rPr lang="en-US" dirty="0" err="1" smtClean="0"/>
              <a:t>Rajam</a:t>
            </a:r>
            <a:endParaRPr lang="en-US" dirty="0"/>
          </a:p>
        </p:txBody>
      </p:sp>
      <p:sp>
        <p:nvSpPr>
          <p:cNvPr id="13" name="TextBox 12"/>
          <p:cNvSpPr txBox="1"/>
          <p:nvPr/>
        </p:nvSpPr>
        <p:spPr>
          <a:xfrm>
            <a:off x="6858000" y="6488668"/>
            <a:ext cx="2286000" cy="369332"/>
          </a:xfrm>
          <a:prstGeom prst="rect">
            <a:avLst/>
          </a:prstGeom>
          <a:noFill/>
        </p:spPr>
        <p:txBody>
          <a:bodyPr wrap="square" rtlCol="0">
            <a:spAutoFit/>
          </a:bodyPr>
          <a:lstStyle/>
          <a:p>
            <a:r>
              <a:rPr lang="en-US" dirty="0" err="1" smtClean="0"/>
              <a:t>Izabela</a:t>
            </a:r>
            <a:r>
              <a:rPr lang="en-US" dirty="0" smtClean="0"/>
              <a:t> </a:t>
            </a:r>
            <a:r>
              <a:rPr lang="en-US" dirty="0" err="1" smtClean="0"/>
              <a:t>Raczkowska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05000" y="228600"/>
            <a:ext cx="5943600" cy="519113"/>
          </a:xfrm>
          <a:prstGeom prst="rect">
            <a:avLst/>
          </a:prstGeom>
          <a:noFill/>
          <a:ln w="9525">
            <a:noFill/>
            <a:miter lim="800000"/>
            <a:headEnd/>
            <a:tailEnd/>
          </a:ln>
          <a:effectLst/>
        </p:spPr>
        <p:txBody>
          <a:bodyPr>
            <a:spAutoFit/>
          </a:bodyPr>
          <a:lstStyle/>
          <a:p>
            <a:pPr>
              <a:spcBef>
                <a:spcPct val="50000"/>
              </a:spcBef>
            </a:pPr>
            <a:r>
              <a:rPr lang="en-US" sz="2800" b="1"/>
              <a:t>	</a:t>
            </a:r>
            <a:endParaRPr lang="en-US" sz="2800"/>
          </a:p>
        </p:txBody>
      </p:sp>
      <p:sp>
        <p:nvSpPr>
          <p:cNvPr id="23555" name="Text Box 3"/>
          <p:cNvSpPr txBox="1">
            <a:spLocks noChangeArrowheads="1"/>
          </p:cNvSpPr>
          <p:nvPr/>
        </p:nvSpPr>
        <p:spPr bwMode="auto">
          <a:xfrm>
            <a:off x="228600" y="1524000"/>
            <a:ext cx="8686800" cy="3895725"/>
          </a:xfrm>
          <a:prstGeom prst="rect">
            <a:avLst/>
          </a:prstGeom>
          <a:noFill/>
          <a:ln w="9525">
            <a:noFill/>
            <a:miter lim="800000"/>
            <a:headEnd/>
            <a:tailEnd/>
          </a:ln>
          <a:effectLst/>
        </p:spPr>
        <p:txBody>
          <a:bodyPr>
            <a:spAutoFit/>
          </a:bodyPr>
          <a:lstStyle/>
          <a:p>
            <a:pPr>
              <a:spcBef>
                <a:spcPct val="50000"/>
              </a:spcBef>
            </a:pPr>
            <a:r>
              <a:rPr lang="en-US" dirty="0"/>
              <a:t>	replaces </a:t>
            </a:r>
            <a:r>
              <a:rPr lang="en-US" i="1" dirty="0"/>
              <a:t>n</a:t>
            </a:r>
            <a:r>
              <a:rPr lang="en-US" dirty="0"/>
              <a:t>(</a:t>
            </a:r>
            <a:r>
              <a:rPr lang="en-US" b="1" dirty="0" err="1"/>
              <a:t>r</a:t>
            </a:r>
            <a:r>
              <a:rPr lang="en-US" dirty="0" err="1"/>
              <a:t>,t</a:t>
            </a:r>
            <a:r>
              <a:rPr lang="en-US" dirty="0"/>
              <a:t>) as basic variable for </a:t>
            </a:r>
            <a:r>
              <a:rPr lang="en-US" i="1" u="sng" dirty="0"/>
              <a:t>linear response</a:t>
            </a:r>
            <a:r>
              <a:rPr lang="en-US" dirty="0"/>
              <a:t> applications</a:t>
            </a:r>
          </a:p>
          <a:p>
            <a:pPr>
              <a:spcBef>
                <a:spcPct val="50000"/>
              </a:spcBef>
            </a:pPr>
            <a:endParaRPr lang="en-US" dirty="0"/>
          </a:p>
          <a:p>
            <a:pPr>
              <a:spcBef>
                <a:spcPct val="50000"/>
              </a:spcBef>
              <a:buFontTx/>
              <a:buChar char="•"/>
            </a:pPr>
            <a:r>
              <a:rPr lang="en-US" dirty="0"/>
              <a:t> No additional </a:t>
            </a:r>
            <a:r>
              <a:rPr lang="en-US" dirty="0">
                <a:solidFill>
                  <a:srgbClr val="9900CC"/>
                </a:solidFill>
              </a:rPr>
              <a:t>observable-</a:t>
            </a:r>
            <a:r>
              <a:rPr lang="en-US" dirty="0" err="1">
                <a:solidFill>
                  <a:srgbClr val="9900CC"/>
                </a:solidFill>
              </a:rPr>
              <a:t>functionals</a:t>
            </a:r>
            <a:r>
              <a:rPr lang="en-US" dirty="0"/>
              <a:t> needed for any 1-body observable.</a:t>
            </a:r>
          </a:p>
          <a:p>
            <a:pPr>
              <a:spcBef>
                <a:spcPct val="50000"/>
              </a:spcBef>
              <a:buFontTx/>
              <a:buChar char="•"/>
            </a:pPr>
            <a:r>
              <a:rPr lang="en-US" dirty="0"/>
              <a:t> Adiabatic TDDMFT shown to cure some challenges in linear response TDDFT, </a:t>
            </a:r>
            <a:r>
              <a:rPr lang="en-US" dirty="0" err="1"/>
              <a:t>e.g</a:t>
            </a:r>
            <a:r>
              <a:rPr lang="en-US" dirty="0"/>
              <a:t> charge-transfer excitations </a:t>
            </a:r>
            <a:r>
              <a:rPr lang="en-US" sz="1600" dirty="0"/>
              <a:t>(</a:t>
            </a:r>
            <a:r>
              <a:rPr lang="en-US" sz="1600" dirty="0" err="1"/>
              <a:t>Giesbertz</a:t>
            </a:r>
            <a:r>
              <a:rPr lang="en-US" sz="1600" dirty="0"/>
              <a:t> et al. PRL 2008)</a:t>
            </a:r>
          </a:p>
          <a:p>
            <a:pPr>
              <a:spcBef>
                <a:spcPct val="50000"/>
              </a:spcBef>
              <a:buFontTx/>
              <a:buChar char="•"/>
            </a:pPr>
            <a:r>
              <a:rPr lang="en-US" dirty="0"/>
              <a:t> </a:t>
            </a:r>
            <a:r>
              <a:rPr lang="en-US" dirty="0">
                <a:solidFill>
                  <a:srgbClr val="9900CC"/>
                </a:solidFill>
              </a:rPr>
              <a:t>?Memory? : </a:t>
            </a:r>
            <a:r>
              <a:rPr lang="en-US" dirty="0"/>
              <a:t> </a:t>
            </a:r>
            <a:r>
              <a:rPr lang="en-US" i="1" dirty="0"/>
              <a:t>may </a:t>
            </a:r>
            <a:r>
              <a:rPr lang="en-US" dirty="0"/>
              <a:t>be less severe </a:t>
            </a:r>
            <a:r>
              <a:rPr lang="en-US" sz="1600" dirty="0"/>
              <a:t>(</a:t>
            </a:r>
            <a:r>
              <a:rPr lang="en-US" sz="1600" dirty="0" err="1"/>
              <a:t>Rajam</a:t>
            </a:r>
            <a:r>
              <a:rPr lang="en-US" sz="1600" dirty="0"/>
              <a:t> et al, </a:t>
            </a:r>
            <a:r>
              <a:rPr lang="en-US" sz="1600" dirty="0" err="1"/>
              <a:t>Theochem</a:t>
            </a:r>
            <a:r>
              <a:rPr lang="en-US" sz="1600" dirty="0"/>
              <a:t> 2009)</a:t>
            </a:r>
          </a:p>
          <a:p>
            <a:pPr>
              <a:spcBef>
                <a:spcPct val="50000"/>
              </a:spcBef>
              <a:buFontTx/>
              <a:buChar char="•"/>
            </a:pPr>
            <a:r>
              <a:rPr lang="en-US" dirty="0"/>
              <a:t> </a:t>
            </a:r>
            <a:r>
              <a:rPr lang="en-US" dirty="0">
                <a:solidFill>
                  <a:srgbClr val="9900CC"/>
                </a:solidFill>
              </a:rPr>
              <a:t>BUT, adiabatic TDDMFT cannot change occupation numbers</a:t>
            </a:r>
            <a:r>
              <a:rPr lang="en-US" dirty="0"/>
              <a:t> </a:t>
            </a:r>
            <a:r>
              <a:rPr lang="en-US" sz="1600" dirty="0"/>
              <a:t>(</a:t>
            </a:r>
            <a:r>
              <a:rPr lang="en-US" sz="1600" dirty="0" err="1"/>
              <a:t>Appel</a:t>
            </a:r>
            <a:r>
              <a:rPr lang="en-US" sz="1600" dirty="0"/>
              <a:t> &amp; Gross, EPL 2010; </a:t>
            </a:r>
            <a:r>
              <a:rPr lang="en-US" sz="1600" dirty="0" err="1"/>
              <a:t>Giesbertz</a:t>
            </a:r>
            <a:r>
              <a:rPr lang="en-US" sz="1600" dirty="0"/>
              <a:t>, </a:t>
            </a:r>
            <a:r>
              <a:rPr lang="en-US" sz="1600" dirty="0" err="1"/>
              <a:t>Gritsenko</a:t>
            </a:r>
            <a:r>
              <a:rPr lang="en-US" sz="1600" dirty="0"/>
              <a:t>, </a:t>
            </a:r>
            <a:r>
              <a:rPr lang="en-US" sz="1600" dirty="0" err="1"/>
              <a:t>Baerends</a:t>
            </a:r>
            <a:r>
              <a:rPr lang="en-US" sz="1600" dirty="0"/>
              <a:t> PRL </a:t>
            </a:r>
            <a:r>
              <a:rPr lang="en-US" sz="1600" dirty="0" smtClean="0"/>
              <a:t>2010; </a:t>
            </a:r>
            <a:r>
              <a:rPr lang="en-US" sz="1600" dirty="0" err="1" smtClean="0"/>
              <a:t>Requist</a:t>
            </a:r>
            <a:r>
              <a:rPr lang="en-US" sz="1600" dirty="0" smtClean="0"/>
              <a:t> &amp; </a:t>
            </a:r>
            <a:r>
              <a:rPr lang="en-US" sz="1600" dirty="0" err="1" smtClean="0"/>
              <a:t>Pankratov</a:t>
            </a:r>
            <a:r>
              <a:rPr lang="en-US" sz="1600" dirty="0" smtClean="0"/>
              <a:t>, </a:t>
            </a:r>
            <a:r>
              <a:rPr lang="en-US" sz="1600" dirty="0" err="1" smtClean="0"/>
              <a:t>arXiv</a:t>
            </a:r>
            <a:r>
              <a:rPr lang="en-US" sz="1600" dirty="0" smtClean="0"/>
              <a:t>: 1011.1482)</a:t>
            </a:r>
            <a:endParaRPr lang="en-US" sz="1600" dirty="0"/>
          </a:p>
          <a:p>
            <a:pPr>
              <a:spcBef>
                <a:spcPct val="50000"/>
              </a:spcBef>
            </a:pPr>
            <a:endParaRPr lang="en-US" sz="1600" dirty="0"/>
          </a:p>
          <a:p>
            <a:pPr>
              <a:buFontTx/>
              <a:buChar char="•"/>
            </a:pPr>
            <a:r>
              <a:rPr lang="en-US" dirty="0"/>
              <a:t> Formally, TDDMFT equivalent to </a:t>
            </a:r>
            <a:r>
              <a:rPr lang="en-US" sz="2000" b="1" dirty="0"/>
              <a:t>Phase-Space Density-Functional Theory</a:t>
            </a:r>
            <a:r>
              <a:rPr lang="en-US" dirty="0"/>
              <a:t>: </a:t>
            </a:r>
            <a:r>
              <a:rPr lang="en-US" u="sng" dirty="0"/>
              <a:t>Wigner function</a:t>
            </a:r>
            <a:r>
              <a:rPr lang="en-US" dirty="0"/>
              <a:t> </a:t>
            </a:r>
          </a:p>
        </p:txBody>
      </p:sp>
      <p:graphicFrame>
        <p:nvGraphicFramePr>
          <p:cNvPr id="23556" name="Object 4"/>
          <p:cNvGraphicFramePr>
            <a:graphicFrameLocks noChangeAspect="1"/>
          </p:cNvGraphicFramePr>
          <p:nvPr/>
        </p:nvGraphicFramePr>
        <p:xfrm>
          <a:off x="1524000" y="5410200"/>
          <a:ext cx="5334000" cy="574675"/>
        </p:xfrm>
        <a:graphic>
          <a:graphicData uri="http://schemas.openxmlformats.org/presentationml/2006/ole">
            <p:oleObj spid="_x0000_s23556" name="Equation" r:id="rId4" imgW="2590560" imgH="279360" progId="Equation.3">
              <p:embed/>
            </p:oleObj>
          </a:graphicData>
        </a:graphic>
      </p:graphicFrame>
      <p:sp>
        <p:nvSpPr>
          <p:cNvPr id="23557" name="Text Box 5"/>
          <p:cNvSpPr txBox="1">
            <a:spLocks noChangeArrowheads="1"/>
          </p:cNvSpPr>
          <p:nvPr/>
        </p:nvSpPr>
        <p:spPr bwMode="auto">
          <a:xfrm>
            <a:off x="457200" y="228600"/>
            <a:ext cx="8153400" cy="457200"/>
          </a:xfrm>
          <a:prstGeom prst="rect">
            <a:avLst/>
          </a:prstGeom>
          <a:noFill/>
          <a:ln w="9525">
            <a:noFill/>
            <a:miter lim="800000"/>
            <a:headEnd/>
            <a:tailEnd/>
          </a:ln>
          <a:effectLst/>
        </p:spPr>
        <p:txBody>
          <a:bodyPr>
            <a:spAutoFit/>
          </a:bodyPr>
          <a:lstStyle/>
          <a:p>
            <a:pPr algn="ctr">
              <a:spcBef>
                <a:spcPct val="50000"/>
              </a:spcBef>
            </a:pPr>
            <a:r>
              <a:rPr lang="en-US" sz="2400" b="1"/>
              <a:t>Time-Dependent Density-Matrix Functional Theory</a:t>
            </a:r>
            <a:r>
              <a:rPr lang="en-US" b="1"/>
              <a:t>  </a:t>
            </a:r>
          </a:p>
        </p:txBody>
      </p:sp>
      <p:grpSp>
        <p:nvGrpSpPr>
          <p:cNvPr id="23558" name="Group 6"/>
          <p:cNvGrpSpPr>
            <a:grpSpLocks/>
          </p:cNvGrpSpPr>
          <p:nvPr/>
        </p:nvGrpSpPr>
        <p:grpSpPr bwMode="auto">
          <a:xfrm>
            <a:off x="914400" y="1219200"/>
            <a:ext cx="7315200" cy="304800"/>
            <a:chOff x="384" y="720"/>
            <a:chExt cx="5184" cy="240"/>
          </a:xfrm>
        </p:grpSpPr>
        <p:pic>
          <p:nvPicPr>
            <p:cNvPr id="23559" name="Picture 7"/>
            <p:cNvPicPr>
              <a:picLocks noChangeAspect="1" noChangeArrowheads="1"/>
            </p:cNvPicPr>
            <p:nvPr/>
          </p:nvPicPr>
          <p:blipFill>
            <a:blip r:embed="rId5"/>
            <a:srcRect r="1433" b="3226"/>
            <a:stretch>
              <a:fillRect/>
            </a:stretch>
          </p:blipFill>
          <p:spPr bwMode="auto">
            <a:xfrm>
              <a:off x="1440" y="720"/>
              <a:ext cx="4128" cy="240"/>
            </a:xfrm>
            <a:prstGeom prst="rect">
              <a:avLst/>
            </a:prstGeom>
            <a:noFill/>
            <a:ln w="9525">
              <a:noFill/>
              <a:miter lim="800000"/>
              <a:headEnd/>
              <a:tailEnd/>
            </a:ln>
            <a:effectLst/>
          </p:spPr>
        </p:pic>
        <p:pic>
          <p:nvPicPr>
            <p:cNvPr id="23560" name="Picture 8"/>
            <p:cNvPicPr>
              <a:picLocks noChangeAspect="1" noChangeArrowheads="1"/>
            </p:cNvPicPr>
            <p:nvPr/>
          </p:nvPicPr>
          <p:blipFill>
            <a:blip r:embed="rId6"/>
            <a:srcRect/>
            <a:stretch>
              <a:fillRect/>
            </a:stretch>
          </p:blipFill>
          <p:spPr bwMode="auto">
            <a:xfrm>
              <a:off x="384" y="748"/>
              <a:ext cx="1040" cy="199"/>
            </a:xfrm>
            <a:prstGeom prst="rect">
              <a:avLst/>
            </a:prstGeom>
            <a:noFill/>
            <a:ln w="9525">
              <a:noFill/>
              <a:miter lim="800000"/>
              <a:headEnd/>
              <a:tailEnd/>
            </a:ln>
            <a:effectLst/>
          </p:spPr>
        </p:pic>
      </p:grpSp>
      <p:sp>
        <p:nvSpPr>
          <p:cNvPr id="23561" name="Text Box 9"/>
          <p:cNvSpPr txBox="1">
            <a:spLocks noChangeArrowheads="1"/>
          </p:cNvSpPr>
          <p:nvPr/>
        </p:nvSpPr>
        <p:spPr bwMode="auto">
          <a:xfrm>
            <a:off x="228600" y="762000"/>
            <a:ext cx="7848600" cy="366713"/>
          </a:xfrm>
          <a:prstGeom prst="rect">
            <a:avLst/>
          </a:prstGeom>
          <a:noFill/>
          <a:ln w="9525">
            <a:noFill/>
            <a:miter lim="800000"/>
            <a:headEnd/>
            <a:tailEnd/>
          </a:ln>
          <a:effectLst/>
        </p:spPr>
        <p:txBody>
          <a:bodyPr>
            <a:spAutoFit/>
          </a:bodyPr>
          <a:lstStyle/>
          <a:p>
            <a:pPr>
              <a:spcBef>
                <a:spcPct val="50000"/>
              </a:spcBef>
              <a:buFontTx/>
              <a:buChar char="•"/>
            </a:pPr>
            <a:r>
              <a:rPr lang="en-US" dirty="0"/>
              <a:t> Recent Work (</a:t>
            </a:r>
            <a:r>
              <a:rPr lang="en-US" dirty="0" err="1"/>
              <a:t>Pernal</a:t>
            </a:r>
            <a:r>
              <a:rPr lang="en-US" dirty="0"/>
              <a:t>, </a:t>
            </a:r>
            <a:r>
              <a:rPr lang="en-US" dirty="0" err="1" smtClean="0"/>
              <a:t>Giesbertz</a:t>
            </a:r>
            <a:r>
              <a:rPr lang="en-US" dirty="0" smtClean="0"/>
              <a:t>, </a:t>
            </a:r>
            <a:r>
              <a:rPr lang="en-US" dirty="0" err="1" smtClean="0"/>
              <a:t>Gritsenko</a:t>
            </a:r>
            <a:r>
              <a:rPr lang="en-US" dirty="0"/>
              <a:t>, </a:t>
            </a:r>
            <a:r>
              <a:rPr lang="en-US" dirty="0" err="1"/>
              <a:t>Baerends</a:t>
            </a:r>
            <a:r>
              <a:rPr lang="en-US" dirty="0"/>
              <a:t>, </a:t>
            </a:r>
            <a:r>
              <a:rPr lang="en-US" dirty="0" smtClean="0"/>
              <a:t>2007 </a:t>
            </a:r>
            <a:r>
              <a:rPr lang="en-US" dirty="0"/>
              <a:t>onwards):</a:t>
            </a:r>
          </a:p>
        </p:txBody>
      </p:sp>
      <p:sp>
        <p:nvSpPr>
          <p:cNvPr id="23562" name="Text Box 10"/>
          <p:cNvSpPr txBox="1">
            <a:spLocks noChangeArrowheads="1"/>
          </p:cNvSpPr>
          <p:nvPr/>
        </p:nvSpPr>
        <p:spPr bwMode="auto">
          <a:xfrm>
            <a:off x="533400" y="6096000"/>
            <a:ext cx="8077200" cy="366713"/>
          </a:xfrm>
          <a:prstGeom prst="rect">
            <a:avLst/>
          </a:prstGeom>
          <a:noFill/>
          <a:ln w="9525">
            <a:noFill/>
            <a:miter lim="800000"/>
            <a:headEnd/>
            <a:tailEnd/>
          </a:ln>
          <a:effectLst/>
        </p:spPr>
        <p:txBody>
          <a:bodyPr>
            <a:spAutoFit/>
          </a:bodyPr>
          <a:lstStyle/>
          <a:p>
            <a:r>
              <a:rPr lang="en-US">
                <a:sym typeface="Wingdings" pitchFamily="2" charset="2"/>
              </a:rPr>
              <a:t> phase-space suggests semiclassical or quasiclassical approximations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6324600" y="6324600"/>
            <a:ext cx="28194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24579" name="Text Box 9"/>
          <p:cNvSpPr txBox="1">
            <a:spLocks noChangeArrowheads="1"/>
          </p:cNvSpPr>
          <p:nvPr/>
        </p:nvSpPr>
        <p:spPr bwMode="auto">
          <a:xfrm>
            <a:off x="4648200" y="4267200"/>
            <a:ext cx="4267200" cy="1192213"/>
          </a:xfrm>
          <a:prstGeom prst="rect">
            <a:avLst/>
          </a:prstGeom>
          <a:noFill/>
          <a:ln w="9525">
            <a:noFill/>
            <a:miter lim="800000"/>
            <a:headEnd/>
            <a:tailEnd/>
          </a:ln>
        </p:spPr>
        <p:txBody>
          <a:bodyPr>
            <a:spAutoFit/>
          </a:bodyPr>
          <a:lstStyle/>
          <a:p>
            <a:pPr>
              <a:spcBef>
                <a:spcPct val="50000"/>
              </a:spcBef>
            </a:pPr>
            <a:r>
              <a:rPr lang="en-US" sz="1600"/>
              <a:t>E.g. In the electronic quantum control problem of He 1s</a:t>
            </a:r>
            <a:r>
              <a:rPr lang="en-US" sz="1600" baseline="30000"/>
              <a:t>2</a:t>
            </a:r>
            <a:r>
              <a:rPr lang="en-US" sz="1600"/>
              <a:t> </a:t>
            </a:r>
            <a:r>
              <a:rPr lang="en-US" sz="1600">
                <a:sym typeface="Wingdings" pitchFamily="2" charset="2"/>
              </a:rPr>
              <a:t> 1s2p excited state </a:t>
            </a:r>
          </a:p>
          <a:p>
            <a:pPr>
              <a:spcBef>
                <a:spcPct val="50000"/>
              </a:spcBef>
            </a:pPr>
            <a:r>
              <a:rPr lang="en-US" sz="1600" i="1">
                <a:latin typeface="Times New Roman" pitchFamily="18" charset="0"/>
                <a:sym typeface="Wingdings" pitchFamily="2" charset="2"/>
              </a:rPr>
              <a:t>f</a:t>
            </a:r>
            <a:r>
              <a:rPr lang="en-US" sz="1600" baseline="-25000">
                <a:sym typeface="Wingdings" pitchFamily="2" charset="2"/>
              </a:rPr>
              <a:t>1</a:t>
            </a:r>
            <a:r>
              <a:rPr lang="en-US" sz="1600">
                <a:sym typeface="Wingdings" pitchFamily="2" charset="2"/>
              </a:rPr>
              <a:t> ~ near 2  near 1    while   </a:t>
            </a:r>
            <a:r>
              <a:rPr lang="en-US" sz="1600" i="1">
                <a:latin typeface="Times New Roman" pitchFamily="18" charset="0"/>
                <a:sym typeface="Wingdings" pitchFamily="2" charset="2"/>
              </a:rPr>
              <a:t>f</a:t>
            </a:r>
            <a:r>
              <a:rPr lang="en-US" sz="1600" baseline="-25000">
                <a:sym typeface="Wingdings" pitchFamily="2" charset="2"/>
              </a:rPr>
              <a:t>2</a:t>
            </a:r>
            <a:r>
              <a:rPr lang="en-US" sz="1600">
                <a:sym typeface="Wingdings" pitchFamily="2" charset="2"/>
              </a:rPr>
              <a:t> ~ near 0  near 1</a:t>
            </a:r>
            <a:endParaRPr lang="en-US" sz="1600"/>
          </a:p>
        </p:txBody>
      </p:sp>
      <p:sp>
        <p:nvSpPr>
          <p:cNvPr id="24580" name="Text Box 8"/>
          <p:cNvSpPr txBox="1">
            <a:spLocks noChangeArrowheads="1"/>
          </p:cNvSpPr>
          <p:nvPr/>
        </p:nvSpPr>
        <p:spPr bwMode="auto">
          <a:xfrm>
            <a:off x="381000" y="3276600"/>
            <a:ext cx="8305800" cy="2073275"/>
          </a:xfrm>
          <a:prstGeom prst="rect">
            <a:avLst/>
          </a:prstGeom>
          <a:noFill/>
          <a:ln w="9525">
            <a:noFill/>
            <a:miter lim="800000"/>
            <a:headEnd/>
            <a:tailEnd/>
          </a:ln>
        </p:spPr>
        <p:txBody>
          <a:bodyPr>
            <a:spAutoFit/>
          </a:bodyPr>
          <a:lstStyle/>
          <a:p>
            <a:pPr>
              <a:spcBef>
                <a:spcPct val="50000"/>
              </a:spcBef>
            </a:pPr>
            <a:r>
              <a:rPr lang="en-US" sz="2000" dirty="0">
                <a:solidFill>
                  <a:srgbClr val="FF0000"/>
                </a:solidFill>
              </a:rPr>
              <a:t>Need approximate  </a:t>
            </a:r>
            <a:r>
              <a:rPr lang="el-GR" sz="2000" i="1" dirty="0">
                <a:solidFill>
                  <a:srgbClr val="FF0000"/>
                </a:solidFill>
              </a:rPr>
              <a:t>ρ</a:t>
            </a:r>
            <a:r>
              <a:rPr lang="en-US" sz="2000" baseline="-25000" dirty="0">
                <a:solidFill>
                  <a:srgbClr val="FF0000"/>
                </a:solidFill>
              </a:rPr>
              <a:t>2c </a:t>
            </a:r>
            <a:r>
              <a:rPr lang="en-US" sz="2000" dirty="0">
                <a:solidFill>
                  <a:srgbClr val="FF0000"/>
                </a:solidFill>
              </a:rPr>
              <a:t> to change occupation #s and include memory</a:t>
            </a:r>
            <a:r>
              <a:rPr lang="en-US" sz="2000" dirty="0"/>
              <a:t>  </a:t>
            </a:r>
            <a:r>
              <a:rPr lang="en-US" sz="2000" dirty="0">
                <a:sym typeface="Wingdings" pitchFamily="2" charset="2"/>
              </a:rPr>
              <a:t> difficult    </a:t>
            </a:r>
            <a:r>
              <a:rPr lang="en-US" sz="1400" i="1" dirty="0"/>
              <a:t>	</a:t>
            </a:r>
            <a:endParaRPr lang="en-US" sz="1400" dirty="0"/>
          </a:p>
          <a:p>
            <a:pPr>
              <a:spcBef>
                <a:spcPct val="50000"/>
              </a:spcBef>
            </a:pPr>
            <a:endParaRPr lang="en-US" sz="2000" dirty="0"/>
          </a:p>
          <a:p>
            <a:pPr>
              <a:spcBef>
                <a:spcPct val="50000"/>
              </a:spcBef>
            </a:pPr>
            <a:r>
              <a:rPr lang="en-US" sz="2000" dirty="0">
                <a:solidFill>
                  <a:schemeClr val="accent2"/>
                </a:solidFill>
              </a:rPr>
              <a:t> 		</a:t>
            </a:r>
          </a:p>
          <a:p>
            <a:pPr>
              <a:spcBef>
                <a:spcPct val="50000"/>
              </a:spcBef>
            </a:pPr>
            <a:endParaRPr lang="en-US" sz="2000" dirty="0"/>
          </a:p>
        </p:txBody>
      </p:sp>
      <p:sp>
        <p:nvSpPr>
          <p:cNvPr id="24581" name="Text Box 11"/>
          <p:cNvSpPr txBox="1">
            <a:spLocks noChangeArrowheads="1"/>
          </p:cNvSpPr>
          <p:nvPr/>
        </p:nvSpPr>
        <p:spPr bwMode="auto">
          <a:xfrm>
            <a:off x="533400" y="304800"/>
            <a:ext cx="7010400" cy="523875"/>
          </a:xfrm>
          <a:prstGeom prst="rect">
            <a:avLst/>
          </a:prstGeom>
          <a:noFill/>
          <a:ln w="9525">
            <a:noFill/>
            <a:miter lim="800000"/>
            <a:headEnd/>
            <a:tailEnd/>
          </a:ln>
        </p:spPr>
        <p:txBody>
          <a:bodyPr>
            <a:spAutoFit/>
          </a:bodyPr>
          <a:lstStyle/>
          <a:p>
            <a:pPr algn="ctr">
              <a:spcBef>
                <a:spcPct val="50000"/>
              </a:spcBef>
            </a:pPr>
            <a:r>
              <a:rPr lang="en-US" sz="2800" b="1" u="sng"/>
              <a:t>Equation of Motion for </a:t>
            </a:r>
            <a:r>
              <a:rPr lang="el-GR" sz="2800" b="1" i="1" u="sng"/>
              <a:t>ρ</a:t>
            </a:r>
            <a:r>
              <a:rPr lang="en-US" sz="2800" b="1" u="sng" baseline="-25000"/>
              <a:t>1 </a:t>
            </a:r>
            <a:r>
              <a:rPr lang="en-US" sz="2800" b="1" i="1" u="sng"/>
              <a:t>(r’,r,t)</a:t>
            </a:r>
            <a:endParaRPr lang="en-US" sz="2800" b="1" u="sng"/>
          </a:p>
        </p:txBody>
      </p:sp>
      <p:pic>
        <p:nvPicPr>
          <p:cNvPr id="24582" name="Picture 7"/>
          <p:cNvPicPr>
            <a:picLocks noChangeAspect="1" noChangeArrowheads="1"/>
          </p:cNvPicPr>
          <p:nvPr/>
        </p:nvPicPr>
        <p:blipFill>
          <a:blip r:embed="rId3"/>
          <a:srcRect/>
          <a:stretch>
            <a:fillRect/>
          </a:stretch>
        </p:blipFill>
        <p:spPr bwMode="auto">
          <a:xfrm>
            <a:off x="533400" y="4419600"/>
            <a:ext cx="4038600" cy="533400"/>
          </a:xfrm>
          <a:prstGeom prst="rect">
            <a:avLst/>
          </a:prstGeom>
          <a:noFill/>
          <a:ln w="9525">
            <a:noFill/>
            <a:miter lim="800000"/>
            <a:headEnd/>
            <a:tailEnd/>
          </a:ln>
        </p:spPr>
      </p:pic>
      <p:sp>
        <p:nvSpPr>
          <p:cNvPr id="24583" name="Rectangle 11"/>
          <p:cNvSpPr>
            <a:spLocks noChangeArrowheads="1"/>
          </p:cNvSpPr>
          <p:nvPr/>
        </p:nvSpPr>
        <p:spPr bwMode="auto">
          <a:xfrm>
            <a:off x="6324600" y="2438400"/>
            <a:ext cx="381000" cy="369888"/>
          </a:xfrm>
          <a:prstGeom prst="rect">
            <a:avLst/>
          </a:prstGeom>
          <a:noFill/>
          <a:ln w="9525">
            <a:noFill/>
            <a:miter lim="800000"/>
            <a:headEnd/>
            <a:tailEnd/>
          </a:ln>
        </p:spPr>
        <p:txBody>
          <a:bodyPr>
            <a:spAutoFit/>
          </a:bodyPr>
          <a:lstStyle/>
          <a:p>
            <a:pPr>
              <a:spcBef>
                <a:spcPct val="50000"/>
              </a:spcBef>
            </a:pPr>
            <a:r>
              <a:rPr lang="en-US" dirty="0"/>
              <a:t>+ </a:t>
            </a:r>
          </a:p>
        </p:txBody>
      </p:sp>
      <p:sp>
        <p:nvSpPr>
          <p:cNvPr id="24584" name="Oval 7"/>
          <p:cNvSpPr>
            <a:spLocks noChangeArrowheads="1"/>
          </p:cNvSpPr>
          <p:nvPr/>
        </p:nvSpPr>
        <p:spPr bwMode="auto">
          <a:xfrm>
            <a:off x="6553200" y="2209800"/>
            <a:ext cx="1905000" cy="762000"/>
          </a:xfrm>
          <a:prstGeom prst="ellipse">
            <a:avLst/>
          </a:prstGeom>
          <a:noFill/>
          <a:ln w="9525">
            <a:solidFill>
              <a:srgbClr val="FF0000"/>
            </a:solidFill>
            <a:round/>
            <a:headEnd/>
            <a:tailEnd/>
          </a:ln>
        </p:spPr>
        <p:txBody>
          <a:bodyPr wrap="none" anchor="ctr"/>
          <a:lstStyle/>
          <a:p>
            <a:endParaRPr lang="en-US"/>
          </a:p>
        </p:txBody>
      </p:sp>
      <p:pic>
        <p:nvPicPr>
          <p:cNvPr id="24585" name="Picture 14"/>
          <p:cNvPicPr>
            <a:picLocks noChangeAspect="1" noChangeArrowheads="1"/>
          </p:cNvPicPr>
          <p:nvPr/>
        </p:nvPicPr>
        <p:blipFill>
          <a:blip r:embed="rId4"/>
          <a:srcRect/>
          <a:stretch>
            <a:fillRect/>
          </a:stretch>
        </p:blipFill>
        <p:spPr bwMode="auto">
          <a:xfrm>
            <a:off x="457200" y="762000"/>
            <a:ext cx="7119938" cy="914400"/>
          </a:xfrm>
          <a:prstGeom prst="rect">
            <a:avLst/>
          </a:prstGeom>
          <a:noFill/>
          <a:ln w="9525">
            <a:noFill/>
            <a:miter lim="800000"/>
            <a:headEnd/>
            <a:tailEnd/>
          </a:ln>
        </p:spPr>
      </p:pic>
      <p:pic>
        <p:nvPicPr>
          <p:cNvPr id="24586" name="Picture 15"/>
          <p:cNvPicPr>
            <a:picLocks noChangeAspect="1" noChangeArrowheads="1"/>
          </p:cNvPicPr>
          <p:nvPr/>
        </p:nvPicPr>
        <p:blipFill>
          <a:blip r:embed="rId5"/>
          <a:srcRect/>
          <a:stretch>
            <a:fillRect/>
          </a:stretch>
        </p:blipFill>
        <p:spPr bwMode="auto">
          <a:xfrm>
            <a:off x="2286000" y="1447800"/>
            <a:ext cx="5257800" cy="693738"/>
          </a:xfrm>
          <a:prstGeom prst="rect">
            <a:avLst/>
          </a:prstGeom>
          <a:noFill/>
          <a:ln w="9525">
            <a:noFill/>
            <a:miter lim="800000"/>
            <a:headEnd/>
            <a:tailEnd/>
          </a:ln>
        </p:spPr>
      </p:pic>
      <p:cxnSp>
        <p:nvCxnSpPr>
          <p:cNvPr id="20" name="Straight Arrow Connector 19"/>
          <p:cNvCxnSpPr/>
          <p:nvPr/>
        </p:nvCxnSpPr>
        <p:spPr>
          <a:xfrm rot="5400000" flipH="1" flipV="1">
            <a:off x="5410200" y="21336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25" name="Oval 24"/>
          <p:cNvSpPr/>
          <p:nvPr/>
        </p:nvSpPr>
        <p:spPr>
          <a:xfrm>
            <a:off x="7924800" y="1676400"/>
            <a:ext cx="2286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a:p>
        </p:txBody>
      </p:sp>
      <p:pic>
        <p:nvPicPr>
          <p:cNvPr id="24590" name="Picture 18"/>
          <p:cNvPicPr>
            <a:picLocks noChangeAspect="1" noChangeArrowheads="1"/>
          </p:cNvPicPr>
          <p:nvPr/>
        </p:nvPicPr>
        <p:blipFill>
          <a:blip r:embed="rId6"/>
          <a:srcRect/>
          <a:stretch>
            <a:fillRect/>
          </a:stretch>
        </p:blipFill>
        <p:spPr bwMode="auto">
          <a:xfrm>
            <a:off x="6629400" y="2438400"/>
            <a:ext cx="1638300" cy="304800"/>
          </a:xfrm>
          <a:prstGeom prst="rect">
            <a:avLst/>
          </a:prstGeom>
          <a:noFill/>
          <a:ln w="9525">
            <a:noFill/>
            <a:miter lim="800000"/>
            <a:headEnd/>
            <a:tailEnd/>
          </a:ln>
        </p:spPr>
      </p:pic>
      <p:sp>
        <p:nvSpPr>
          <p:cNvPr id="18" name="Rectangle 17"/>
          <p:cNvSpPr>
            <a:spLocks noChangeArrowheads="1"/>
          </p:cNvSpPr>
          <p:nvPr/>
        </p:nvSpPr>
        <p:spPr bwMode="auto">
          <a:xfrm>
            <a:off x="533400" y="5715000"/>
            <a:ext cx="8001000" cy="701675"/>
          </a:xfrm>
          <a:prstGeom prst="rect">
            <a:avLst/>
          </a:prstGeom>
          <a:noFill/>
          <a:ln w="9525">
            <a:noFill/>
            <a:miter lim="800000"/>
            <a:headEnd/>
            <a:tailEnd/>
          </a:ln>
        </p:spPr>
        <p:txBody>
          <a:bodyPr>
            <a:spAutoFit/>
          </a:bodyPr>
          <a:lstStyle/>
          <a:p>
            <a:pPr>
              <a:spcBef>
                <a:spcPct val="50000"/>
              </a:spcBef>
            </a:pPr>
            <a:r>
              <a:rPr lang="en-US" sz="2000" b="1">
                <a:solidFill>
                  <a:srgbClr val="990099"/>
                </a:solidFill>
              </a:rPr>
              <a:t>OUR APPROACH  </a:t>
            </a:r>
            <a:r>
              <a:rPr lang="en-US" sz="2000" b="1">
                <a:solidFill>
                  <a:srgbClr val="990099"/>
                </a:solidFill>
                <a:sym typeface="Wingdings" pitchFamily="2" charset="2"/>
              </a:rPr>
              <a:t> </a:t>
            </a:r>
            <a:r>
              <a:rPr lang="en-US" sz="2000" b="1">
                <a:solidFill>
                  <a:srgbClr val="990099"/>
                </a:solidFill>
              </a:rPr>
              <a:t>Semiclassical  (or quasiclassical) approximations for </a:t>
            </a:r>
            <a:r>
              <a:rPr lang="el-GR" sz="2000" b="1" i="1">
                <a:solidFill>
                  <a:srgbClr val="990099"/>
                </a:solidFill>
              </a:rPr>
              <a:t>ρ</a:t>
            </a:r>
            <a:r>
              <a:rPr lang="en-US" sz="2000" b="1" baseline="-25000">
                <a:solidFill>
                  <a:srgbClr val="990099"/>
                </a:solidFill>
              </a:rPr>
              <a:t>2c  </a:t>
            </a:r>
            <a:r>
              <a:rPr lang="en-US" sz="2000" b="1">
                <a:solidFill>
                  <a:srgbClr val="990099"/>
                </a:solidFill>
              </a:rPr>
              <a:t>while treating all other terms exactly </a:t>
            </a:r>
            <a:endParaRPr lang="en-US" sz="2000" b="1" i="1">
              <a:solidFill>
                <a:srgbClr val="990099"/>
              </a:solidFill>
            </a:endParaRPr>
          </a:p>
        </p:txBody>
      </p:sp>
      <p:sp>
        <p:nvSpPr>
          <p:cNvPr id="9233" name="Text Box 17"/>
          <p:cNvSpPr txBox="1">
            <a:spLocks noChangeArrowheads="1"/>
          </p:cNvSpPr>
          <p:nvPr/>
        </p:nvSpPr>
        <p:spPr bwMode="auto">
          <a:xfrm>
            <a:off x="6629400" y="2286000"/>
            <a:ext cx="457200" cy="304800"/>
          </a:xfrm>
          <a:prstGeom prst="rect">
            <a:avLst/>
          </a:prstGeom>
          <a:noFill/>
          <a:ln w="9525">
            <a:noFill/>
            <a:miter lim="800000"/>
            <a:headEnd/>
            <a:tailEnd/>
          </a:ln>
        </p:spPr>
        <p:txBody>
          <a:bodyPr>
            <a:spAutoFit/>
          </a:bodyPr>
          <a:lstStyle/>
          <a:p>
            <a:pPr>
              <a:spcBef>
                <a:spcPct val="50000"/>
              </a:spcBef>
            </a:pPr>
            <a:r>
              <a:rPr lang="en-US" sz="1400" b="1" dirty="0">
                <a:solidFill>
                  <a:srgbClr val="990099"/>
                </a:solidFill>
              </a:rPr>
              <a:t>SC</a:t>
            </a:r>
          </a:p>
        </p:txBody>
      </p:sp>
      <p:sp>
        <p:nvSpPr>
          <p:cNvPr id="24593" name="Line 17"/>
          <p:cNvSpPr>
            <a:spLocks noChangeShapeType="1"/>
          </p:cNvSpPr>
          <p:nvPr/>
        </p:nvSpPr>
        <p:spPr bwMode="auto">
          <a:xfrm>
            <a:off x="2362200" y="4800600"/>
            <a:ext cx="381000" cy="0"/>
          </a:xfrm>
          <a:prstGeom prst="line">
            <a:avLst/>
          </a:prstGeom>
          <a:noFill/>
          <a:ln w="9525">
            <a:solidFill>
              <a:srgbClr val="FF0000"/>
            </a:solidFill>
            <a:round/>
            <a:headEnd/>
            <a:tailEnd/>
          </a:ln>
          <a:effectLst/>
        </p:spPr>
        <p:txBody>
          <a:bodyPr/>
          <a:lstStyle/>
          <a:p>
            <a:endParaRPr lang="en-US"/>
          </a:p>
        </p:txBody>
      </p:sp>
      <p:sp>
        <p:nvSpPr>
          <p:cNvPr id="24594" name="Text Box 18"/>
          <p:cNvSpPr txBox="1">
            <a:spLocks noChangeArrowheads="1"/>
          </p:cNvSpPr>
          <p:nvPr/>
        </p:nvSpPr>
        <p:spPr bwMode="auto">
          <a:xfrm>
            <a:off x="8823325" y="6589713"/>
            <a:ext cx="184150" cy="366712"/>
          </a:xfrm>
          <a:prstGeom prst="rect">
            <a:avLst/>
          </a:prstGeom>
          <a:noFill/>
          <a:ln w="9525">
            <a:noFill/>
            <a:miter lim="800000"/>
            <a:headEnd/>
            <a:tailEnd/>
          </a:ln>
          <a:effectLst/>
        </p:spPr>
        <p:txBody>
          <a:bodyPr wrap="none">
            <a:spAutoFit/>
          </a:bodyPr>
          <a:lstStyle/>
          <a:p>
            <a:endParaRPr lang="en-US"/>
          </a:p>
        </p:txBody>
      </p:sp>
      <p:pic>
        <p:nvPicPr>
          <p:cNvPr id="97281" name="Picture 1"/>
          <p:cNvPicPr>
            <a:picLocks noChangeAspect="1" noChangeArrowheads="1"/>
          </p:cNvPicPr>
          <p:nvPr/>
        </p:nvPicPr>
        <p:blipFill>
          <a:blip r:embed="rId7"/>
          <a:srcRect/>
          <a:stretch>
            <a:fillRect/>
          </a:stretch>
        </p:blipFill>
        <p:spPr bwMode="auto">
          <a:xfrm>
            <a:off x="2514600" y="2514600"/>
            <a:ext cx="3848100" cy="3050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233"/>
                                        </p:tgtEl>
                                        <p:attrNameLst>
                                          <p:attrName>style.visibility</p:attrName>
                                        </p:attrNameLst>
                                      </p:cBhvr>
                                      <p:to>
                                        <p:strVal val="visible"/>
                                      </p:to>
                                    </p:set>
                                    <p:animEffect transition="in" filter="blinds(horizontal)">
                                      <p:cBhvr>
                                        <p:cTn id="19" dur="500"/>
                                        <p:tgtEl>
                                          <p:spTgt spid="923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18" grpId="0"/>
      <p:bldP spid="9233" grpId="0"/>
      <p:bldP spid="245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228600"/>
            <a:ext cx="8534400" cy="809625"/>
          </a:xfrm>
          <a:prstGeom prst="rect">
            <a:avLst/>
          </a:prstGeom>
          <a:noFill/>
          <a:ln w="9525">
            <a:noFill/>
            <a:miter lim="800000"/>
            <a:headEnd/>
            <a:tailEnd/>
          </a:ln>
          <a:effectLst/>
        </p:spPr>
        <p:txBody>
          <a:bodyPr>
            <a:spAutoFit/>
          </a:bodyPr>
          <a:lstStyle/>
          <a:p>
            <a:pPr algn="ctr">
              <a:spcBef>
                <a:spcPct val="50000"/>
              </a:spcBef>
            </a:pPr>
            <a:r>
              <a:rPr lang="en-US" sz="2000" b="1" u="sng">
                <a:cs typeface="Arial" charset="0"/>
              </a:rPr>
              <a:t>Semiclassical (SC) dynamics in a nutshell</a:t>
            </a:r>
          </a:p>
          <a:p>
            <a:pPr>
              <a:spcBef>
                <a:spcPct val="50000"/>
              </a:spcBef>
            </a:pPr>
            <a:r>
              <a:rPr lang="en-US" b="1">
                <a:cs typeface="Arial" charset="0"/>
              </a:rPr>
              <a:t>			</a:t>
            </a:r>
            <a:r>
              <a:rPr lang="en-US" i="1">
                <a:cs typeface="Arial" charset="0"/>
              </a:rPr>
              <a:t>van Vleck, Gutzwiller, Heller, Miller…</a:t>
            </a:r>
            <a:endParaRPr lang="en-US">
              <a:cs typeface="Arial" charset="0"/>
            </a:endParaRPr>
          </a:p>
        </p:txBody>
      </p:sp>
      <p:sp>
        <p:nvSpPr>
          <p:cNvPr id="37891" name="Text Box 3"/>
          <p:cNvSpPr txBox="1">
            <a:spLocks noChangeArrowheads="1"/>
          </p:cNvSpPr>
          <p:nvPr/>
        </p:nvSpPr>
        <p:spPr bwMode="auto">
          <a:xfrm>
            <a:off x="381000" y="1066800"/>
            <a:ext cx="8305800" cy="80962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“Rigorous” SC gives lowest-order term in </a:t>
            </a:r>
            <a:r>
              <a:rPr lang="en-US" i="1">
                <a:cs typeface="Arial" charset="0"/>
              </a:rPr>
              <a:t>h</a:t>
            </a:r>
            <a:r>
              <a:rPr lang="en-US" sz="2000">
                <a:cs typeface="Arial" charset="0"/>
              </a:rPr>
              <a:t>-</a:t>
            </a:r>
            <a:r>
              <a:rPr lang="en-US">
                <a:cs typeface="Arial" charset="0"/>
              </a:rPr>
              <a:t>expansion of quantum propagator:</a:t>
            </a:r>
          </a:p>
          <a:p>
            <a:pPr>
              <a:spcBef>
                <a:spcPct val="50000"/>
              </a:spcBef>
            </a:pPr>
            <a:r>
              <a:rPr lang="en-US">
                <a:cs typeface="Arial" charset="0"/>
              </a:rPr>
              <a:t>         Derived from Feynman’s Path Integral – exact</a:t>
            </a:r>
          </a:p>
        </p:txBody>
      </p:sp>
      <p:sp>
        <p:nvSpPr>
          <p:cNvPr id="37892" name="Line 4"/>
          <p:cNvSpPr>
            <a:spLocks noChangeShapeType="1"/>
          </p:cNvSpPr>
          <p:nvPr/>
        </p:nvSpPr>
        <p:spPr bwMode="auto">
          <a:xfrm>
            <a:off x="5486400" y="1295400"/>
            <a:ext cx="76200" cy="0"/>
          </a:xfrm>
          <a:prstGeom prst="line">
            <a:avLst/>
          </a:prstGeom>
          <a:noFill/>
          <a:ln w="9525">
            <a:solidFill>
              <a:schemeClr val="tx1"/>
            </a:solidFill>
            <a:round/>
            <a:headEnd/>
            <a:tailEnd/>
          </a:ln>
          <a:effectLst/>
        </p:spPr>
        <p:txBody>
          <a:bodyPr/>
          <a:lstStyle/>
          <a:p>
            <a:endParaRPr lang="en-US"/>
          </a:p>
        </p:txBody>
      </p:sp>
      <p:pic>
        <p:nvPicPr>
          <p:cNvPr id="37893" name="Picture 5" descr="fpi"/>
          <p:cNvPicPr>
            <a:picLocks noChangeAspect="1" noChangeArrowheads="1"/>
          </p:cNvPicPr>
          <p:nvPr/>
        </p:nvPicPr>
        <p:blipFill>
          <a:blip r:embed="rId4"/>
          <a:srcRect l="4625" t="9477"/>
          <a:stretch>
            <a:fillRect/>
          </a:stretch>
        </p:blipFill>
        <p:spPr bwMode="auto">
          <a:xfrm>
            <a:off x="4267200" y="2259013"/>
            <a:ext cx="1600200" cy="1482725"/>
          </a:xfrm>
          <a:prstGeom prst="rect">
            <a:avLst/>
          </a:prstGeom>
          <a:noFill/>
        </p:spPr>
      </p:pic>
      <p:sp>
        <p:nvSpPr>
          <p:cNvPr id="37894" name="Text Box 6"/>
          <p:cNvSpPr txBox="1">
            <a:spLocks noChangeArrowheads="1"/>
          </p:cNvSpPr>
          <p:nvPr/>
        </p:nvSpPr>
        <p:spPr bwMode="auto">
          <a:xfrm>
            <a:off x="1219200" y="2590800"/>
            <a:ext cx="3581400" cy="457200"/>
          </a:xfrm>
          <a:prstGeom prst="rect">
            <a:avLst/>
          </a:prstGeom>
          <a:noFill/>
          <a:ln w="9525">
            <a:noFill/>
            <a:miter lim="800000"/>
            <a:headEnd/>
            <a:tailEnd/>
          </a:ln>
          <a:effectLst/>
        </p:spPr>
        <p:txBody>
          <a:bodyPr>
            <a:spAutoFit/>
          </a:bodyPr>
          <a:lstStyle/>
          <a:p>
            <a:pPr>
              <a:spcBef>
                <a:spcPct val="50000"/>
              </a:spcBef>
            </a:pPr>
            <a:r>
              <a:rPr lang="en-US" sz="2400">
                <a:cs typeface="Arial" charset="0"/>
              </a:rPr>
              <a:t>G(r’,t;r,0) = </a:t>
            </a:r>
            <a:r>
              <a:rPr lang="en-US" sz="2400">
                <a:latin typeface="Symbol" pitchFamily="18" charset="2"/>
                <a:cs typeface="Arial" charset="0"/>
              </a:rPr>
              <a:t>S </a:t>
            </a:r>
            <a:r>
              <a:rPr lang="en-US" sz="2400">
                <a:cs typeface="Arial" charset="0"/>
              </a:rPr>
              <a:t>e</a:t>
            </a:r>
            <a:r>
              <a:rPr lang="en-US" sz="2400" baseline="30000">
                <a:cs typeface="Arial" charset="0"/>
              </a:rPr>
              <a:t> iS/h</a:t>
            </a:r>
            <a:endParaRPr lang="en-US" sz="2400">
              <a:cs typeface="Arial" charset="0"/>
            </a:endParaRPr>
          </a:p>
        </p:txBody>
      </p:sp>
      <p:graphicFrame>
        <p:nvGraphicFramePr>
          <p:cNvPr id="37895" name="Object 7"/>
          <p:cNvGraphicFramePr>
            <a:graphicFrameLocks noChangeAspect="1"/>
          </p:cNvGraphicFramePr>
          <p:nvPr/>
        </p:nvGraphicFramePr>
        <p:xfrm>
          <a:off x="4514850" y="3321050"/>
          <a:ext cx="114300" cy="215900"/>
        </p:xfrm>
        <a:graphic>
          <a:graphicData uri="http://schemas.openxmlformats.org/presentationml/2006/ole">
            <p:oleObj spid="_x0000_s37895" name="Equation" r:id="rId5" imgW="114120" imgH="215640" progId="Equation.3">
              <p:embed/>
            </p:oleObj>
          </a:graphicData>
        </a:graphic>
      </p:graphicFrame>
      <p:graphicFrame>
        <p:nvGraphicFramePr>
          <p:cNvPr id="37896" name="Object 8"/>
          <p:cNvGraphicFramePr>
            <a:graphicFrameLocks noChangeAspect="1"/>
          </p:cNvGraphicFramePr>
          <p:nvPr/>
        </p:nvGraphicFramePr>
        <p:xfrm>
          <a:off x="4514850" y="3321050"/>
          <a:ext cx="114300" cy="215900"/>
        </p:xfrm>
        <a:graphic>
          <a:graphicData uri="http://schemas.openxmlformats.org/presentationml/2006/ole">
            <p:oleObj spid="_x0000_s37896" name="Equation" r:id="rId6" imgW="114120" imgH="215640" progId="Equation.3">
              <p:embed/>
            </p:oleObj>
          </a:graphicData>
        </a:graphic>
      </p:graphicFrame>
      <p:sp>
        <p:nvSpPr>
          <p:cNvPr id="37897" name="Text Box 9"/>
          <p:cNvSpPr txBox="1">
            <a:spLocks noChangeArrowheads="1"/>
          </p:cNvSpPr>
          <p:nvPr/>
        </p:nvSpPr>
        <p:spPr bwMode="auto">
          <a:xfrm>
            <a:off x="2514600" y="3048000"/>
            <a:ext cx="1143000" cy="639763"/>
          </a:xfrm>
          <a:prstGeom prst="rect">
            <a:avLst/>
          </a:prstGeom>
          <a:noFill/>
          <a:ln w="9525">
            <a:noFill/>
            <a:miter lim="800000"/>
            <a:headEnd/>
            <a:tailEnd/>
          </a:ln>
          <a:effectLst/>
        </p:spPr>
        <p:txBody>
          <a:bodyPr>
            <a:spAutoFit/>
          </a:bodyPr>
          <a:lstStyle/>
          <a:p>
            <a:pPr>
              <a:spcBef>
                <a:spcPct val="50000"/>
              </a:spcBef>
            </a:pPr>
            <a:r>
              <a:rPr lang="en-US" sz="1200">
                <a:solidFill>
                  <a:schemeClr val="accent2"/>
                </a:solidFill>
                <a:cs typeface="Arial" charset="0"/>
              </a:rPr>
              <a:t>sum over </a:t>
            </a:r>
            <a:r>
              <a:rPr lang="en-US" sz="1200" b="1" i="1">
                <a:solidFill>
                  <a:schemeClr val="accent2"/>
                </a:solidFill>
                <a:cs typeface="Arial" charset="0"/>
              </a:rPr>
              <a:t>all </a:t>
            </a:r>
            <a:r>
              <a:rPr lang="en-US" sz="1200">
                <a:solidFill>
                  <a:schemeClr val="accent2"/>
                </a:solidFill>
                <a:cs typeface="Arial" charset="0"/>
              </a:rPr>
              <a:t>paths from r’ to r in time t</a:t>
            </a:r>
          </a:p>
        </p:txBody>
      </p:sp>
      <p:sp>
        <p:nvSpPr>
          <p:cNvPr id="37898" name="Text Box 10"/>
          <p:cNvSpPr txBox="1">
            <a:spLocks noChangeArrowheads="1"/>
          </p:cNvSpPr>
          <p:nvPr/>
        </p:nvSpPr>
        <p:spPr bwMode="auto">
          <a:xfrm>
            <a:off x="5867400" y="2438400"/>
            <a:ext cx="3276600" cy="1192213"/>
          </a:xfrm>
          <a:prstGeom prst="rect">
            <a:avLst/>
          </a:prstGeom>
          <a:noFill/>
          <a:ln w="9525">
            <a:noFill/>
            <a:miter lim="800000"/>
            <a:headEnd/>
            <a:tailEnd/>
          </a:ln>
          <a:effectLst/>
        </p:spPr>
        <p:txBody>
          <a:bodyPr>
            <a:spAutoFit/>
          </a:bodyPr>
          <a:lstStyle/>
          <a:p>
            <a:pPr>
              <a:spcBef>
                <a:spcPct val="50000"/>
              </a:spcBef>
            </a:pPr>
            <a:r>
              <a:rPr lang="en-US" sz="1600" i="1">
                <a:cs typeface="Arial" charset="0"/>
              </a:rPr>
              <a:t>h</a:t>
            </a:r>
            <a:r>
              <a:rPr lang="en-US" sz="1600">
                <a:cs typeface="Arial" charset="0"/>
              </a:rPr>
              <a:t> small </a:t>
            </a:r>
            <a:r>
              <a:rPr lang="en-US" sz="1600">
                <a:cs typeface="Arial" charset="0"/>
                <a:sym typeface="Wingdings" pitchFamily="2" charset="2"/>
              </a:rPr>
              <a:t> rapidly osc. phase  most paths cancel each other out, except those for which</a:t>
            </a:r>
          </a:p>
          <a:p>
            <a:pPr>
              <a:spcBef>
                <a:spcPct val="50000"/>
              </a:spcBef>
            </a:pPr>
            <a:r>
              <a:rPr lang="en-US" sz="1600">
                <a:solidFill>
                  <a:schemeClr val="accent2"/>
                </a:solidFill>
                <a:latin typeface="Symbol" pitchFamily="18" charset="2"/>
                <a:cs typeface="Arial" charset="0"/>
                <a:sym typeface="Wingdings" pitchFamily="2" charset="2"/>
              </a:rPr>
              <a:t>d</a:t>
            </a:r>
            <a:r>
              <a:rPr lang="en-US" sz="1600">
                <a:solidFill>
                  <a:schemeClr val="accent2"/>
                </a:solidFill>
                <a:cs typeface="Arial" charset="0"/>
                <a:sym typeface="Wingdings" pitchFamily="2" charset="2"/>
              </a:rPr>
              <a:t>S = 0</a:t>
            </a:r>
            <a:r>
              <a:rPr lang="en-US" sz="1600">
                <a:cs typeface="Arial" charset="0"/>
                <a:sym typeface="Wingdings" pitchFamily="2" charset="2"/>
              </a:rPr>
              <a:t>, i.e. classical paths</a:t>
            </a:r>
            <a:endParaRPr lang="en-US" sz="1600">
              <a:cs typeface="Arial" charset="0"/>
            </a:endParaRPr>
          </a:p>
        </p:txBody>
      </p:sp>
      <p:sp>
        <p:nvSpPr>
          <p:cNvPr id="37904" name="Text Box 16"/>
          <p:cNvSpPr txBox="1">
            <a:spLocks noChangeArrowheads="1"/>
          </p:cNvSpPr>
          <p:nvPr/>
        </p:nvSpPr>
        <p:spPr bwMode="auto">
          <a:xfrm>
            <a:off x="3276600" y="2209800"/>
            <a:ext cx="1676400" cy="457200"/>
          </a:xfrm>
          <a:prstGeom prst="rect">
            <a:avLst/>
          </a:prstGeom>
          <a:noFill/>
          <a:ln w="9525">
            <a:noFill/>
            <a:miter lim="800000"/>
            <a:headEnd/>
            <a:tailEnd/>
          </a:ln>
          <a:effectLst/>
        </p:spPr>
        <p:txBody>
          <a:bodyPr>
            <a:spAutoFit/>
          </a:bodyPr>
          <a:lstStyle/>
          <a:p>
            <a:pPr>
              <a:spcBef>
                <a:spcPct val="50000"/>
              </a:spcBef>
            </a:pPr>
            <a:r>
              <a:rPr lang="en-US" sz="1200">
                <a:solidFill>
                  <a:schemeClr val="accent2"/>
                </a:solidFill>
              </a:rPr>
              <a:t>S: classical action along the path</a:t>
            </a:r>
          </a:p>
        </p:txBody>
      </p:sp>
      <p:sp>
        <p:nvSpPr>
          <p:cNvPr id="37914" name="Text Box 26"/>
          <p:cNvSpPr txBox="1">
            <a:spLocks noChangeArrowheads="1"/>
          </p:cNvSpPr>
          <p:nvPr/>
        </p:nvSpPr>
        <p:spPr bwMode="auto">
          <a:xfrm>
            <a:off x="457200" y="3581400"/>
            <a:ext cx="4495800" cy="366713"/>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37915" name="Object 27"/>
          <p:cNvGraphicFramePr>
            <a:graphicFrameLocks noChangeAspect="1"/>
          </p:cNvGraphicFramePr>
          <p:nvPr/>
        </p:nvGraphicFramePr>
        <p:xfrm>
          <a:off x="457200" y="4267200"/>
          <a:ext cx="3886200" cy="588963"/>
        </p:xfrm>
        <a:graphic>
          <a:graphicData uri="http://schemas.openxmlformats.org/presentationml/2006/ole">
            <p:oleObj spid="_x0000_s37915" name="Equation" r:id="rId7" imgW="1841400" imgH="279360" progId="Equation.3">
              <p:embed/>
            </p:oleObj>
          </a:graphicData>
        </a:graphic>
      </p:graphicFrame>
      <p:sp>
        <p:nvSpPr>
          <p:cNvPr id="37917" name="Line 29"/>
          <p:cNvSpPr>
            <a:spLocks noChangeShapeType="1"/>
          </p:cNvSpPr>
          <p:nvPr/>
        </p:nvSpPr>
        <p:spPr bwMode="auto">
          <a:xfrm flipH="1" flipV="1">
            <a:off x="1600200" y="3276600"/>
            <a:ext cx="4572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066800" y="3962400"/>
            <a:ext cx="5943600" cy="1828800"/>
            <a:chOff x="672" y="2496"/>
            <a:chExt cx="3744" cy="1152"/>
          </a:xfrm>
        </p:grpSpPr>
        <p:sp>
          <p:nvSpPr>
            <p:cNvPr id="26627" name="Line 3"/>
            <p:cNvSpPr>
              <a:spLocks noChangeShapeType="1"/>
            </p:cNvSpPr>
            <p:nvPr/>
          </p:nvSpPr>
          <p:spPr bwMode="auto">
            <a:xfrm flipV="1">
              <a:off x="912" y="2496"/>
              <a:ext cx="0" cy="1152"/>
            </a:xfrm>
            <a:prstGeom prst="line">
              <a:avLst/>
            </a:prstGeom>
            <a:noFill/>
            <a:ln w="9525">
              <a:solidFill>
                <a:schemeClr val="tx1"/>
              </a:solidFill>
              <a:round/>
              <a:headEnd/>
              <a:tailEnd type="triangle" w="med" len="med"/>
            </a:ln>
            <a:effectLst/>
          </p:spPr>
          <p:txBody>
            <a:bodyPr/>
            <a:lstStyle/>
            <a:p>
              <a:endParaRPr lang="en-US"/>
            </a:p>
          </p:txBody>
        </p:sp>
        <p:sp>
          <p:nvSpPr>
            <p:cNvPr id="26628" name="Line 4"/>
            <p:cNvSpPr>
              <a:spLocks noChangeShapeType="1"/>
            </p:cNvSpPr>
            <p:nvPr/>
          </p:nvSpPr>
          <p:spPr bwMode="auto">
            <a:xfrm>
              <a:off x="672" y="3504"/>
              <a:ext cx="3744" cy="0"/>
            </a:xfrm>
            <a:prstGeom prst="line">
              <a:avLst/>
            </a:prstGeom>
            <a:noFill/>
            <a:ln w="9525">
              <a:solidFill>
                <a:schemeClr val="tx1"/>
              </a:solidFill>
              <a:round/>
              <a:headEnd/>
              <a:tailEnd type="triangle" w="med" len="med"/>
            </a:ln>
            <a:effectLst/>
          </p:spPr>
          <p:txBody>
            <a:bodyPr/>
            <a:lstStyle/>
            <a:p>
              <a:endParaRPr lang="en-US"/>
            </a:p>
          </p:txBody>
        </p:sp>
        <p:sp>
          <p:nvSpPr>
            <p:cNvPr id="26629" name="Freeform 5"/>
            <p:cNvSpPr>
              <a:spLocks/>
            </p:cNvSpPr>
            <p:nvPr/>
          </p:nvSpPr>
          <p:spPr bwMode="auto">
            <a:xfrm>
              <a:off x="1200" y="2832"/>
              <a:ext cx="384" cy="288"/>
            </a:xfrm>
            <a:custGeom>
              <a:avLst/>
              <a:gdLst/>
              <a:ahLst/>
              <a:cxnLst>
                <a:cxn ang="0">
                  <a:pos x="161" y="51"/>
                </a:cxn>
                <a:cxn ang="0">
                  <a:pos x="35" y="155"/>
                </a:cxn>
                <a:cxn ang="0">
                  <a:pos x="11" y="224"/>
                </a:cxn>
                <a:cxn ang="0">
                  <a:pos x="0" y="259"/>
                </a:cxn>
                <a:cxn ang="0">
                  <a:pos x="81" y="362"/>
                </a:cxn>
                <a:cxn ang="0">
                  <a:pos x="369" y="351"/>
                </a:cxn>
                <a:cxn ang="0">
                  <a:pos x="518" y="316"/>
                </a:cxn>
                <a:cxn ang="0">
                  <a:pos x="530" y="270"/>
                </a:cxn>
                <a:cxn ang="0">
                  <a:pos x="553" y="236"/>
                </a:cxn>
                <a:cxn ang="0">
                  <a:pos x="530" y="166"/>
                </a:cxn>
                <a:cxn ang="0">
                  <a:pos x="369" y="63"/>
                </a:cxn>
                <a:cxn ang="0">
                  <a:pos x="242" y="28"/>
                </a:cxn>
                <a:cxn ang="0">
                  <a:pos x="161" y="51"/>
                </a:cxn>
              </a:cxnLst>
              <a:rect l="0" t="0" r="r" b="b"/>
              <a:pathLst>
                <a:path w="553" h="378">
                  <a:moveTo>
                    <a:pt x="161" y="51"/>
                  </a:moveTo>
                  <a:cubicBezTo>
                    <a:pt x="100" y="67"/>
                    <a:pt x="59" y="87"/>
                    <a:pt x="35" y="155"/>
                  </a:cubicBezTo>
                  <a:cubicBezTo>
                    <a:pt x="27" y="178"/>
                    <a:pt x="19" y="201"/>
                    <a:pt x="11" y="224"/>
                  </a:cubicBezTo>
                  <a:cubicBezTo>
                    <a:pt x="7" y="236"/>
                    <a:pt x="0" y="259"/>
                    <a:pt x="0" y="259"/>
                  </a:cubicBezTo>
                  <a:cubicBezTo>
                    <a:pt x="24" y="307"/>
                    <a:pt x="36" y="333"/>
                    <a:pt x="81" y="362"/>
                  </a:cubicBezTo>
                  <a:cubicBezTo>
                    <a:pt x="192" y="326"/>
                    <a:pt x="218" y="342"/>
                    <a:pt x="369" y="351"/>
                  </a:cubicBezTo>
                  <a:cubicBezTo>
                    <a:pt x="436" y="373"/>
                    <a:pt x="477" y="378"/>
                    <a:pt x="518" y="316"/>
                  </a:cubicBezTo>
                  <a:cubicBezTo>
                    <a:pt x="522" y="301"/>
                    <a:pt x="524" y="285"/>
                    <a:pt x="530" y="270"/>
                  </a:cubicBezTo>
                  <a:cubicBezTo>
                    <a:pt x="535" y="257"/>
                    <a:pt x="553" y="250"/>
                    <a:pt x="553" y="236"/>
                  </a:cubicBezTo>
                  <a:cubicBezTo>
                    <a:pt x="553" y="211"/>
                    <a:pt x="541" y="188"/>
                    <a:pt x="530" y="166"/>
                  </a:cubicBezTo>
                  <a:cubicBezTo>
                    <a:pt x="483" y="71"/>
                    <a:pt x="460" y="93"/>
                    <a:pt x="369" y="63"/>
                  </a:cubicBezTo>
                  <a:cubicBezTo>
                    <a:pt x="328" y="0"/>
                    <a:pt x="318" y="16"/>
                    <a:pt x="242" y="28"/>
                  </a:cubicBezTo>
                  <a:cubicBezTo>
                    <a:pt x="192" y="45"/>
                    <a:pt x="219" y="37"/>
                    <a:pt x="161" y="51"/>
                  </a:cubicBezTo>
                  <a:close/>
                </a:path>
              </a:pathLst>
            </a:custGeom>
            <a:gradFill rotWithShape="1">
              <a:gsLst>
                <a:gs pos="0">
                  <a:schemeClr val="accent1"/>
                </a:gs>
                <a:gs pos="50000">
                  <a:schemeClr val="accent1">
                    <a:gamma/>
                    <a:shade val="82353"/>
                    <a:invGamma/>
                  </a:schemeClr>
                </a:gs>
                <a:gs pos="100000">
                  <a:schemeClr val="accent1"/>
                </a:gs>
              </a:gsLst>
              <a:lin ang="5400000" scaled="1"/>
            </a:gradFill>
            <a:ln w="9525">
              <a:solidFill>
                <a:schemeClr val="tx1"/>
              </a:solidFill>
              <a:round/>
              <a:headEnd/>
              <a:tailEnd/>
            </a:ln>
            <a:effectLst/>
          </p:spPr>
          <p:txBody>
            <a:bodyPr/>
            <a:lstStyle/>
            <a:p>
              <a:endParaRPr lang="en-US"/>
            </a:p>
          </p:txBody>
        </p:sp>
        <p:sp>
          <p:nvSpPr>
            <p:cNvPr id="26630" name="Text Box 6"/>
            <p:cNvSpPr txBox="1">
              <a:spLocks noChangeArrowheads="1"/>
            </p:cNvSpPr>
            <p:nvPr/>
          </p:nvSpPr>
          <p:spPr bwMode="auto">
            <a:xfrm>
              <a:off x="672" y="2544"/>
              <a:ext cx="240" cy="231"/>
            </a:xfrm>
            <a:prstGeom prst="rect">
              <a:avLst/>
            </a:prstGeom>
            <a:noFill/>
            <a:ln w="9525">
              <a:noFill/>
              <a:miter lim="800000"/>
              <a:headEnd/>
              <a:tailEnd/>
            </a:ln>
            <a:effectLst/>
          </p:spPr>
          <p:txBody>
            <a:bodyPr>
              <a:spAutoFit/>
            </a:bodyPr>
            <a:lstStyle/>
            <a:p>
              <a:pPr>
                <a:spcBef>
                  <a:spcPct val="50000"/>
                </a:spcBef>
              </a:pPr>
              <a:r>
                <a:rPr lang="en-US"/>
                <a:t>p</a:t>
              </a:r>
            </a:p>
          </p:txBody>
        </p:sp>
      </p:grpSp>
      <p:sp>
        <p:nvSpPr>
          <p:cNvPr id="26631" name="Oval 7"/>
          <p:cNvSpPr>
            <a:spLocks noChangeArrowheads="1"/>
          </p:cNvSpPr>
          <p:nvPr/>
        </p:nvSpPr>
        <p:spPr bwMode="auto">
          <a:xfrm>
            <a:off x="2286000" y="45720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32" name="Rectangle 8"/>
          <p:cNvSpPr>
            <a:spLocks noGrp="1" noChangeArrowheads="1"/>
          </p:cNvSpPr>
          <p:nvPr>
            <p:ph type="title" idx="4294967295"/>
          </p:nvPr>
        </p:nvSpPr>
        <p:spPr>
          <a:xfrm>
            <a:off x="381000" y="0"/>
            <a:ext cx="8305800" cy="533400"/>
          </a:xfrm>
        </p:spPr>
        <p:txBody>
          <a:bodyPr/>
          <a:lstStyle/>
          <a:p>
            <a:r>
              <a:rPr lang="en-US" sz="2400" b="1"/>
              <a:t>Semiclassical (SC) time-propagation for </a:t>
            </a:r>
            <a:r>
              <a:rPr lang="en-US" sz="2400" b="1">
                <a:latin typeface="Symbol" pitchFamily="18" charset="2"/>
              </a:rPr>
              <a:t>Y</a:t>
            </a:r>
            <a:endParaRPr lang="en-US" sz="2400" b="1" i="1"/>
          </a:p>
        </p:txBody>
      </p:sp>
      <p:pic>
        <p:nvPicPr>
          <p:cNvPr id="26633" name="Picture 9"/>
          <p:cNvPicPr>
            <a:picLocks noChangeAspect="1" noChangeArrowheads="1"/>
          </p:cNvPicPr>
          <p:nvPr/>
        </p:nvPicPr>
        <p:blipFill>
          <a:blip r:embed="rId4"/>
          <a:srcRect/>
          <a:stretch>
            <a:fillRect/>
          </a:stretch>
        </p:blipFill>
        <p:spPr bwMode="auto">
          <a:xfrm>
            <a:off x="4267200" y="609600"/>
            <a:ext cx="2284413" cy="674688"/>
          </a:xfrm>
          <a:prstGeom prst="rect">
            <a:avLst/>
          </a:prstGeom>
          <a:noFill/>
          <a:ln w="9525">
            <a:noFill/>
            <a:miter lim="800000"/>
            <a:headEnd/>
            <a:tailEnd/>
          </a:ln>
          <a:effectLst/>
        </p:spPr>
      </p:pic>
      <p:sp>
        <p:nvSpPr>
          <p:cNvPr id="26634" name="Text Box 10"/>
          <p:cNvSpPr txBox="1">
            <a:spLocks noChangeArrowheads="1"/>
          </p:cNvSpPr>
          <p:nvPr/>
        </p:nvSpPr>
        <p:spPr bwMode="auto">
          <a:xfrm>
            <a:off x="2362200" y="685800"/>
            <a:ext cx="1981200" cy="366713"/>
          </a:xfrm>
          <a:prstGeom prst="rect">
            <a:avLst/>
          </a:prstGeom>
          <a:noFill/>
          <a:ln w="9525">
            <a:noFill/>
            <a:miter lim="800000"/>
            <a:headEnd/>
            <a:tailEnd/>
          </a:ln>
          <a:effectLst/>
        </p:spPr>
        <p:txBody>
          <a:bodyPr>
            <a:spAutoFit/>
          </a:bodyPr>
          <a:lstStyle/>
          <a:p>
            <a:pPr>
              <a:spcBef>
                <a:spcPct val="50000"/>
              </a:spcBef>
            </a:pPr>
            <a:r>
              <a:rPr lang="en-US"/>
              <a:t>G</a:t>
            </a:r>
            <a:r>
              <a:rPr lang="en-US" sz="2400" baseline="30000"/>
              <a:t>SC</a:t>
            </a:r>
            <a:r>
              <a:rPr lang="en-US"/>
              <a:t> (r’,r, </a:t>
            </a:r>
            <a:r>
              <a:rPr lang="en-US" i="1"/>
              <a:t>t</a:t>
            </a:r>
            <a:r>
              <a:rPr lang="en-US"/>
              <a:t>)  = </a:t>
            </a:r>
          </a:p>
        </p:txBody>
      </p:sp>
      <p:sp>
        <p:nvSpPr>
          <p:cNvPr id="26635" name="Text Box 11"/>
          <p:cNvSpPr txBox="1">
            <a:spLocks noChangeArrowheads="1"/>
          </p:cNvSpPr>
          <p:nvPr/>
        </p:nvSpPr>
        <p:spPr bwMode="auto">
          <a:xfrm>
            <a:off x="6248400" y="1066800"/>
            <a:ext cx="2590800" cy="641350"/>
          </a:xfrm>
          <a:prstGeom prst="rect">
            <a:avLst/>
          </a:prstGeom>
          <a:noFill/>
          <a:ln w="9525">
            <a:noFill/>
            <a:miter lim="800000"/>
            <a:headEnd/>
            <a:tailEnd/>
          </a:ln>
          <a:effectLst/>
        </p:spPr>
        <p:txBody>
          <a:bodyPr>
            <a:spAutoFit/>
          </a:bodyPr>
          <a:lstStyle/>
          <a:p>
            <a:pPr>
              <a:spcBef>
                <a:spcPct val="50000"/>
              </a:spcBef>
            </a:pPr>
            <a:r>
              <a:rPr lang="en-US" sz="1600"/>
              <a:t>action along classical path </a:t>
            </a:r>
            <a:r>
              <a:rPr lang="en-US" sz="2000" i="1">
                <a:latin typeface="Times New Roman" pitchFamily="18" charset="0"/>
              </a:rPr>
              <a:t>i</a:t>
            </a:r>
            <a:r>
              <a:rPr lang="en-US" sz="1600"/>
              <a:t> from r’ to r in time t</a:t>
            </a:r>
          </a:p>
        </p:txBody>
      </p:sp>
      <p:sp>
        <p:nvSpPr>
          <p:cNvPr id="26636" name="Text Box 12"/>
          <p:cNvSpPr txBox="1">
            <a:spLocks noChangeArrowheads="1"/>
          </p:cNvSpPr>
          <p:nvPr/>
        </p:nvSpPr>
        <p:spPr bwMode="auto">
          <a:xfrm>
            <a:off x="2971800" y="1295400"/>
            <a:ext cx="2209800" cy="825500"/>
          </a:xfrm>
          <a:prstGeom prst="rect">
            <a:avLst/>
          </a:prstGeom>
          <a:noFill/>
          <a:ln w="9525">
            <a:noFill/>
            <a:miter lim="800000"/>
            <a:headEnd/>
            <a:tailEnd/>
          </a:ln>
          <a:effectLst/>
        </p:spPr>
        <p:txBody>
          <a:bodyPr>
            <a:spAutoFit/>
          </a:bodyPr>
          <a:lstStyle/>
          <a:p>
            <a:pPr>
              <a:spcBef>
                <a:spcPct val="50000"/>
              </a:spcBef>
            </a:pPr>
            <a:r>
              <a:rPr lang="en-US" sz="1600"/>
              <a:t>prefactor -- fluctuations around each classical path</a:t>
            </a:r>
          </a:p>
        </p:txBody>
      </p:sp>
      <p:sp>
        <p:nvSpPr>
          <p:cNvPr id="26637" name="Line 13"/>
          <p:cNvSpPr>
            <a:spLocks noChangeShapeType="1"/>
          </p:cNvSpPr>
          <p:nvPr/>
        </p:nvSpPr>
        <p:spPr bwMode="auto">
          <a:xfrm flipV="1">
            <a:off x="4876800" y="990600"/>
            <a:ext cx="152400" cy="381000"/>
          </a:xfrm>
          <a:prstGeom prst="line">
            <a:avLst/>
          </a:prstGeom>
          <a:noFill/>
          <a:ln w="9525">
            <a:solidFill>
              <a:schemeClr val="tx1"/>
            </a:solidFill>
            <a:round/>
            <a:headEnd/>
            <a:tailEnd type="triangle" w="med" len="med"/>
          </a:ln>
          <a:effectLst/>
        </p:spPr>
        <p:txBody>
          <a:bodyPr/>
          <a:lstStyle/>
          <a:p>
            <a:endParaRPr lang="en-US"/>
          </a:p>
        </p:txBody>
      </p:sp>
      <p:sp>
        <p:nvSpPr>
          <p:cNvPr id="26638" name="Line 14"/>
          <p:cNvSpPr>
            <a:spLocks noChangeShapeType="1"/>
          </p:cNvSpPr>
          <p:nvPr/>
        </p:nvSpPr>
        <p:spPr bwMode="auto">
          <a:xfrm flipH="1" flipV="1">
            <a:off x="5867400" y="9144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26639" name="Text Box 15"/>
          <p:cNvSpPr txBox="1">
            <a:spLocks noChangeArrowheads="1"/>
          </p:cNvSpPr>
          <p:nvPr/>
        </p:nvSpPr>
        <p:spPr bwMode="auto">
          <a:xfrm>
            <a:off x="304800" y="685800"/>
            <a:ext cx="1676400" cy="146526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General form: runs classical trajs and uses their action as phase</a:t>
            </a:r>
          </a:p>
        </p:txBody>
      </p:sp>
      <p:sp>
        <p:nvSpPr>
          <p:cNvPr id="26640" name="Text Box 16"/>
          <p:cNvSpPr txBox="1">
            <a:spLocks noChangeArrowheads="1"/>
          </p:cNvSpPr>
          <p:nvPr/>
        </p:nvSpPr>
        <p:spPr bwMode="auto">
          <a:xfrm>
            <a:off x="0" y="2286000"/>
            <a:ext cx="5334000" cy="77946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Heller-Herman-Kluk-Kay propagator:</a:t>
            </a:r>
          </a:p>
          <a:p>
            <a:pPr>
              <a:spcBef>
                <a:spcPct val="50000"/>
              </a:spcBef>
            </a:pPr>
            <a:r>
              <a:rPr lang="en-US">
                <a:solidFill>
                  <a:schemeClr val="accent2"/>
                </a:solidFill>
              </a:rPr>
              <a:t>(HHKK)</a:t>
            </a:r>
          </a:p>
        </p:txBody>
      </p:sp>
      <p:pic>
        <p:nvPicPr>
          <p:cNvPr id="26641" name="Picture 17"/>
          <p:cNvPicPr>
            <a:picLocks noChangeAspect="1" noChangeArrowheads="1"/>
          </p:cNvPicPr>
          <p:nvPr/>
        </p:nvPicPr>
        <p:blipFill>
          <a:blip r:embed="rId5"/>
          <a:srcRect/>
          <a:stretch>
            <a:fillRect/>
          </a:stretch>
        </p:blipFill>
        <p:spPr bwMode="auto">
          <a:xfrm>
            <a:off x="3886200" y="2209800"/>
            <a:ext cx="4724400" cy="788988"/>
          </a:xfrm>
          <a:prstGeom prst="rect">
            <a:avLst/>
          </a:prstGeom>
          <a:noFill/>
          <a:ln w="9525">
            <a:noFill/>
            <a:miter lim="800000"/>
            <a:headEnd/>
            <a:tailEnd/>
          </a:ln>
          <a:effectLst/>
        </p:spPr>
      </p:pic>
      <p:pic>
        <p:nvPicPr>
          <p:cNvPr id="26642" name="Picture 18"/>
          <p:cNvPicPr>
            <a:picLocks noChangeAspect="1" noChangeArrowheads="1"/>
          </p:cNvPicPr>
          <p:nvPr/>
        </p:nvPicPr>
        <p:blipFill>
          <a:blip r:embed="rId6"/>
          <a:srcRect/>
          <a:stretch>
            <a:fillRect/>
          </a:stretch>
        </p:blipFill>
        <p:spPr bwMode="auto">
          <a:xfrm>
            <a:off x="2895600" y="3124200"/>
            <a:ext cx="4343400" cy="287338"/>
          </a:xfrm>
          <a:prstGeom prst="rect">
            <a:avLst/>
          </a:prstGeom>
          <a:noFill/>
          <a:ln w="9525">
            <a:noFill/>
            <a:miter lim="800000"/>
            <a:headEnd/>
            <a:tailEnd/>
          </a:ln>
          <a:effectLst/>
        </p:spPr>
      </p:pic>
      <p:sp>
        <p:nvSpPr>
          <p:cNvPr id="26643" name="Oval 19"/>
          <p:cNvSpPr>
            <a:spLocks noChangeArrowheads="1"/>
          </p:cNvSpPr>
          <p:nvPr/>
        </p:nvSpPr>
        <p:spPr bwMode="auto">
          <a:xfrm>
            <a:off x="1905000" y="47244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44" name="Oval 20"/>
          <p:cNvSpPr>
            <a:spLocks noChangeArrowheads="1"/>
          </p:cNvSpPr>
          <p:nvPr/>
        </p:nvSpPr>
        <p:spPr bwMode="auto">
          <a:xfrm>
            <a:off x="1905000" y="44958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45" name="Oval 21"/>
          <p:cNvSpPr>
            <a:spLocks noChangeArrowheads="1"/>
          </p:cNvSpPr>
          <p:nvPr/>
        </p:nvSpPr>
        <p:spPr bwMode="auto">
          <a:xfrm>
            <a:off x="2057400" y="44958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46" name="Oval 22"/>
          <p:cNvSpPr>
            <a:spLocks noChangeArrowheads="1"/>
          </p:cNvSpPr>
          <p:nvPr/>
        </p:nvSpPr>
        <p:spPr bwMode="auto">
          <a:xfrm>
            <a:off x="2133600" y="47244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47" name="Oval 23"/>
          <p:cNvSpPr>
            <a:spLocks noChangeArrowheads="1"/>
          </p:cNvSpPr>
          <p:nvPr/>
        </p:nvSpPr>
        <p:spPr bwMode="auto">
          <a:xfrm>
            <a:off x="2286000" y="47244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48" name="Freeform 24"/>
          <p:cNvSpPr>
            <a:spLocks/>
          </p:cNvSpPr>
          <p:nvPr/>
        </p:nvSpPr>
        <p:spPr bwMode="auto">
          <a:xfrm>
            <a:off x="5257800" y="4038600"/>
            <a:ext cx="838200" cy="685800"/>
          </a:xfrm>
          <a:custGeom>
            <a:avLst/>
            <a:gdLst/>
            <a:ahLst/>
            <a:cxnLst>
              <a:cxn ang="0">
                <a:pos x="273" y="170"/>
              </a:cxn>
              <a:cxn ang="0">
                <a:pos x="186" y="218"/>
              </a:cxn>
              <a:cxn ang="0">
                <a:pos x="167" y="238"/>
              </a:cxn>
              <a:cxn ang="0">
                <a:pos x="119" y="247"/>
              </a:cxn>
              <a:cxn ang="0">
                <a:pos x="110" y="276"/>
              </a:cxn>
              <a:cxn ang="0">
                <a:pos x="90" y="295"/>
              </a:cxn>
              <a:cxn ang="0">
                <a:pos x="23" y="401"/>
              </a:cxn>
              <a:cxn ang="0">
                <a:pos x="14" y="506"/>
              </a:cxn>
              <a:cxn ang="0">
                <a:pos x="4" y="535"/>
              </a:cxn>
              <a:cxn ang="0">
                <a:pos x="33" y="545"/>
              </a:cxn>
              <a:cxn ang="0">
                <a:pos x="167" y="554"/>
              </a:cxn>
              <a:cxn ang="0">
                <a:pos x="244" y="487"/>
              </a:cxn>
              <a:cxn ang="0">
                <a:pos x="292" y="449"/>
              </a:cxn>
              <a:cxn ang="0">
                <a:pos x="350" y="430"/>
              </a:cxn>
              <a:cxn ang="0">
                <a:pos x="542" y="305"/>
              </a:cxn>
              <a:cxn ang="0">
                <a:pos x="551" y="276"/>
              </a:cxn>
              <a:cxn ang="0">
                <a:pos x="590" y="218"/>
              </a:cxn>
              <a:cxn ang="0">
                <a:pos x="609" y="36"/>
              </a:cxn>
              <a:cxn ang="0">
                <a:pos x="618" y="7"/>
              </a:cxn>
              <a:cxn ang="0">
                <a:pos x="561" y="17"/>
              </a:cxn>
              <a:cxn ang="0">
                <a:pos x="436" y="94"/>
              </a:cxn>
              <a:cxn ang="0">
                <a:pos x="407" y="113"/>
              </a:cxn>
              <a:cxn ang="0">
                <a:pos x="340" y="122"/>
              </a:cxn>
              <a:cxn ang="0">
                <a:pos x="234" y="199"/>
              </a:cxn>
              <a:cxn ang="0">
                <a:pos x="206" y="209"/>
              </a:cxn>
              <a:cxn ang="0">
                <a:pos x="273" y="170"/>
              </a:cxn>
            </a:cxnLst>
            <a:rect l="0" t="0" r="r" b="b"/>
            <a:pathLst>
              <a:path w="627" h="554">
                <a:moveTo>
                  <a:pt x="273" y="170"/>
                </a:moveTo>
                <a:cubicBezTo>
                  <a:pt x="207" y="215"/>
                  <a:pt x="237" y="202"/>
                  <a:pt x="186" y="218"/>
                </a:cubicBezTo>
                <a:cubicBezTo>
                  <a:pt x="180" y="225"/>
                  <a:pt x="175" y="234"/>
                  <a:pt x="167" y="238"/>
                </a:cubicBezTo>
                <a:cubicBezTo>
                  <a:pt x="152" y="244"/>
                  <a:pt x="133" y="238"/>
                  <a:pt x="119" y="247"/>
                </a:cubicBezTo>
                <a:cubicBezTo>
                  <a:pt x="111" y="253"/>
                  <a:pt x="115" y="267"/>
                  <a:pt x="110" y="276"/>
                </a:cubicBezTo>
                <a:cubicBezTo>
                  <a:pt x="105" y="284"/>
                  <a:pt x="97" y="289"/>
                  <a:pt x="90" y="295"/>
                </a:cubicBezTo>
                <a:cubicBezTo>
                  <a:pt x="72" y="354"/>
                  <a:pt x="76" y="366"/>
                  <a:pt x="23" y="401"/>
                </a:cubicBezTo>
                <a:cubicBezTo>
                  <a:pt x="20" y="436"/>
                  <a:pt x="19" y="471"/>
                  <a:pt x="14" y="506"/>
                </a:cubicBezTo>
                <a:cubicBezTo>
                  <a:pt x="13" y="516"/>
                  <a:pt x="0" y="526"/>
                  <a:pt x="4" y="535"/>
                </a:cubicBezTo>
                <a:cubicBezTo>
                  <a:pt x="8" y="544"/>
                  <a:pt x="23" y="544"/>
                  <a:pt x="33" y="545"/>
                </a:cubicBezTo>
                <a:cubicBezTo>
                  <a:pt x="77" y="550"/>
                  <a:pt x="122" y="551"/>
                  <a:pt x="167" y="554"/>
                </a:cubicBezTo>
                <a:cubicBezTo>
                  <a:pt x="223" y="498"/>
                  <a:pt x="196" y="518"/>
                  <a:pt x="244" y="487"/>
                </a:cubicBezTo>
                <a:cubicBezTo>
                  <a:pt x="269" y="449"/>
                  <a:pt x="252" y="462"/>
                  <a:pt x="292" y="449"/>
                </a:cubicBezTo>
                <a:cubicBezTo>
                  <a:pt x="311" y="443"/>
                  <a:pt x="350" y="430"/>
                  <a:pt x="350" y="430"/>
                </a:cubicBezTo>
                <a:cubicBezTo>
                  <a:pt x="376" y="347"/>
                  <a:pt x="477" y="348"/>
                  <a:pt x="542" y="305"/>
                </a:cubicBezTo>
                <a:cubicBezTo>
                  <a:pt x="545" y="295"/>
                  <a:pt x="546" y="285"/>
                  <a:pt x="551" y="276"/>
                </a:cubicBezTo>
                <a:cubicBezTo>
                  <a:pt x="562" y="256"/>
                  <a:pt x="590" y="218"/>
                  <a:pt x="590" y="218"/>
                </a:cubicBezTo>
                <a:cubicBezTo>
                  <a:pt x="617" y="135"/>
                  <a:pt x="589" y="229"/>
                  <a:pt x="609" y="36"/>
                </a:cubicBezTo>
                <a:cubicBezTo>
                  <a:pt x="610" y="26"/>
                  <a:pt x="627" y="11"/>
                  <a:pt x="618" y="7"/>
                </a:cubicBezTo>
                <a:cubicBezTo>
                  <a:pt x="600" y="0"/>
                  <a:pt x="580" y="14"/>
                  <a:pt x="561" y="17"/>
                </a:cubicBezTo>
                <a:cubicBezTo>
                  <a:pt x="515" y="39"/>
                  <a:pt x="482" y="71"/>
                  <a:pt x="436" y="94"/>
                </a:cubicBezTo>
                <a:cubicBezTo>
                  <a:pt x="426" y="99"/>
                  <a:pt x="418" y="110"/>
                  <a:pt x="407" y="113"/>
                </a:cubicBezTo>
                <a:cubicBezTo>
                  <a:pt x="385" y="119"/>
                  <a:pt x="362" y="119"/>
                  <a:pt x="340" y="122"/>
                </a:cubicBezTo>
                <a:cubicBezTo>
                  <a:pt x="284" y="141"/>
                  <a:pt x="300" y="175"/>
                  <a:pt x="234" y="199"/>
                </a:cubicBezTo>
                <a:cubicBezTo>
                  <a:pt x="225" y="202"/>
                  <a:pt x="206" y="209"/>
                  <a:pt x="206" y="209"/>
                </a:cubicBezTo>
                <a:lnTo>
                  <a:pt x="273" y="170"/>
                </a:lnTo>
                <a:close/>
              </a:path>
            </a:pathLst>
          </a:custGeom>
          <a:solidFill>
            <a:schemeClr val="accent1"/>
          </a:solidFill>
          <a:ln w="9525">
            <a:solidFill>
              <a:schemeClr val="tx1"/>
            </a:solidFill>
            <a:round/>
            <a:headEnd/>
            <a:tailEnd/>
          </a:ln>
          <a:effectLst/>
        </p:spPr>
        <p:txBody>
          <a:bodyPr/>
          <a:lstStyle/>
          <a:p>
            <a:endParaRPr lang="en-US"/>
          </a:p>
        </p:txBody>
      </p:sp>
      <p:sp>
        <p:nvSpPr>
          <p:cNvPr id="26649" name="Oval 25"/>
          <p:cNvSpPr>
            <a:spLocks noChangeArrowheads="1"/>
          </p:cNvSpPr>
          <p:nvPr/>
        </p:nvSpPr>
        <p:spPr bwMode="auto">
          <a:xfrm>
            <a:off x="5867400" y="40386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50" name="Text Box 26"/>
          <p:cNvSpPr txBox="1">
            <a:spLocks noChangeArrowheads="1"/>
          </p:cNvSpPr>
          <p:nvPr/>
        </p:nvSpPr>
        <p:spPr bwMode="auto">
          <a:xfrm>
            <a:off x="6400800" y="5638800"/>
            <a:ext cx="533400" cy="366713"/>
          </a:xfrm>
          <a:prstGeom prst="rect">
            <a:avLst/>
          </a:prstGeom>
          <a:noFill/>
          <a:ln w="9525">
            <a:noFill/>
            <a:miter lim="800000"/>
            <a:headEnd/>
            <a:tailEnd/>
          </a:ln>
          <a:effectLst/>
        </p:spPr>
        <p:txBody>
          <a:bodyPr>
            <a:spAutoFit/>
          </a:bodyPr>
          <a:lstStyle/>
          <a:p>
            <a:pPr>
              <a:spcBef>
                <a:spcPct val="50000"/>
              </a:spcBef>
            </a:pPr>
            <a:r>
              <a:rPr lang="en-US"/>
              <a:t>x</a:t>
            </a:r>
          </a:p>
        </p:txBody>
      </p:sp>
      <p:sp>
        <p:nvSpPr>
          <p:cNvPr id="26651" name="Text Box 27"/>
          <p:cNvSpPr txBox="1">
            <a:spLocks noChangeArrowheads="1"/>
          </p:cNvSpPr>
          <p:nvPr/>
        </p:nvSpPr>
        <p:spPr bwMode="auto">
          <a:xfrm>
            <a:off x="2438400" y="5943600"/>
            <a:ext cx="5715000" cy="366713"/>
          </a:xfrm>
          <a:prstGeom prst="rect">
            <a:avLst/>
          </a:prstGeom>
          <a:noFill/>
          <a:ln w="9525">
            <a:noFill/>
            <a:miter lim="800000"/>
            <a:headEnd/>
            <a:tailEnd/>
          </a:ln>
          <a:effectLst/>
        </p:spPr>
        <p:txBody>
          <a:bodyPr>
            <a:spAutoFit/>
          </a:bodyPr>
          <a:lstStyle/>
          <a:p>
            <a:pPr>
              <a:spcBef>
                <a:spcPct val="50000"/>
              </a:spcBef>
            </a:pPr>
            <a:r>
              <a:rPr lang="en-US"/>
              <a:t>each center x</a:t>
            </a:r>
            <a:r>
              <a:rPr lang="en-US" baseline="-25000"/>
              <a:t>0</a:t>
            </a:r>
            <a:r>
              <a:rPr lang="en-US"/>
              <a:t>,p</a:t>
            </a:r>
            <a:r>
              <a:rPr lang="en-US" baseline="-25000"/>
              <a:t>0</a:t>
            </a:r>
            <a:r>
              <a:rPr lang="en-US"/>
              <a:t> classically evolves to x</a:t>
            </a:r>
            <a:r>
              <a:rPr lang="en-US" baseline="-25000"/>
              <a:t>t</a:t>
            </a:r>
            <a:r>
              <a:rPr lang="en-US"/>
              <a:t>,p</a:t>
            </a:r>
            <a:r>
              <a:rPr lang="en-US" baseline="-25000"/>
              <a:t>t </a:t>
            </a:r>
            <a:r>
              <a:rPr lang="en-US"/>
              <a:t>via</a:t>
            </a:r>
          </a:p>
        </p:txBody>
      </p:sp>
      <p:sp>
        <p:nvSpPr>
          <p:cNvPr id="26652" name="Line 28"/>
          <p:cNvSpPr>
            <a:spLocks noChangeShapeType="1"/>
          </p:cNvSpPr>
          <p:nvPr/>
        </p:nvSpPr>
        <p:spPr bwMode="auto">
          <a:xfrm>
            <a:off x="3810000" y="4419600"/>
            <a:ext cx="304800" cy="0"/>
          </a:xfrm>
          <a:prstGeom prst="line">
            <a:avLst/>
          </a:prstGeom>
          <a:noFill/>
          <a:ln w="9525">
            <a:solidFill>
              <a:schemeClr val="tx1"/>
            </a:solidFill>
            <a:round/>
            <a:headEnd/>
            <a:tailEnd type="triangle" w="med" len="med"/>
          </a:ln>
          <a:effectLst/>
        </p:spPr>
        <p:txBody>
          <a:bodyPr/>
          <a:lstStyle/>
          <a:p>
            <a:endParaRPr lang="en-US"/>
          </a:p>
        </p:txBody>
      </p:sp>
      <p:sp>
        <p:nvSpPr>
          <p:cNvPr id="26653" name="Text Box 29"/>
          <p:cNvSpPr txBox="1">
            <a:spLocks noChangeArrowheads="1"/>
          </p:cNvSpPr>
          <p:nvPr/>
        </p:nvSpPr>
        <p:spPr bwMode="auto">
          <a:xfrm>
            <a:off x="1905000" y="5029200"/>
            <a:ext cx="2133600" cy="366713"/>
          </a:xfrm>
          <a:prstGeom prst="rect">
            <a:avLst/>
          </a:prstGeom>
          <a:noFill/>
          <a:ln w="9525">
            <a:noFill/>
            <a:miter lim="800000"/>
            <a:headEnd/>
            <a:tailEnd/>
          </a:ln>
          <a:effectLst/>
        </p:spPr>
        <p:txBody>
          <a:bodyPr>
            <a:spAutoFit/>
          </a:bodyPr>
          <a:lstStyle/>
          <a:p>
            <a:pPr>
              <a:spcBef>
                <a:spcPct val="50000"/>
              </a:spcBef>
            </a:pPr>
            <a:r>
              <a:rPr lang="en-US">
                <a:latin typeface="Symbol" pitchFamily="18" charset="2"/>
              </a:rPr>
              <a:t>Y</a:t>
            </a:r>
            <a:r>
              <a:rPr lang="en-US"/>
              <a:t>(x,0) = </a:t>
            </a:r>
            <a:r>
              <a:rPr lang="en-US">
                <a:latin typeface="Symbol" pitchFamily="18" charset="2"/>
              </a:rPr>
              <a:t>S</a:t>
            </a:r>
            <a:r>
              <a:rPr lang="en-US"/>
              <a:t>c</a:t>
            </a:r>
            <a:r>
              <a:rPr lang="en-US" sz="2000" baseline="-25000"/>
              <a:t>n</a:t>
            </a:r>
            <a:r>
              <a:rPr lang="en-US"/>
              <a:t>z</a:t>
            </a:r>
            <a:r>
              <a:rPr lang="en-US" baseline="-25000"/>
              <a:t>n</a:t>
            </a:r>
            <a:r>
              <a:rPr lang="en-US"/>
              <a:t>(x)</a:t>
            </a:r>
          </a:p>
        </p:txBody>
      </p:sp>
      <p:sp>
        <p:nvSpPr>
          <p:cNvPr id="26654" name="Text Box 30"/>
          <p:cNvSpPr txBox="1">
            <a:spLocks noChangeArrowheads="1"/>
          </p:cNvSpPr>
          <p:nvPr/>
        </p:nvSpPr>
        <p:spPr bwMode="auto">
          <a:xfrm>
            <a:off x="4648200" y="4953000"/>
            <a:ext cx="2133600" cy="366713"/>
          </a:xfrm>
          <a:prstGeom prst="rect">
            <a:avLst/>
          </a:prstGeom>
          <a:noFill/>
          <a:ln w="9525">
            <a:noFill/>
            <a:miter lim="800000"/>
            <a:headEnd/>
            <a:tailEnd/>
          </a:ln>
          <a:effectLst/>
        </p:spPr>
        <p:txBody>
          <a:bodyPr>
            <a:spAutoFit/>
          </a:bodyPr>
          <a:lstStyle/>
          <a:p>
            <a:pPr>
              <a:spcBef>
                <a:spcPct val="50000"/>
              </a:spcBef>
            </a:pPr>
            <a:r>
              <a:rPr lang="en-US">
                <a:latin typeface="Symbol" pitchFamily="18" charset="2"/>
              </a:rPr>
              <a:t>Y</a:t>
            </a:r>
            <a:r>
              <a:rPr lang="en-US" baseline="30000"/>
              <a:t>sc</a:t>
            </a:r>
            <a:r>
              <a:rPr lang="en-US"/>
              <a:t>(x,t) = </a:t>
            </a:r>
            <a:r>
              <a:rPr lang="en-US">
                <a:latin typeface="Symbol" pitchFamily="18" charset="2"/>
              </a:rPr>
              <a:t>S</a:t>
            </a:r>
            <a:r>
              <a:rPr lang="en-US"/>
              <a:t>c</a:t>
            </a:r>
            <a:r>
              <a:rPr lang="en-US" sz="2000" baseline="-25000"/>
              <a:t>n</a:t>
            </a:r>
            <a:r>
              <a:rPr lang="en-US"/>
              <a:t>z</a:t>
            </a:r>
            <a:r>
              <a:rPr lang="en-US" baseline="-25000"/>
              <a:t>n</a:t>
            </a:r>
            <a:r>
              <a:rPr lang="en-US"/>
              <a:t>(x,t)</a:t>
            </a:r>
          </a:p>
        </p:txBody>
      </p:sp>
      <p:grpSp>
        <p:nvGrpSpPr>
          <p:cNvPr id="26655" name="Group 31"/>
          <p:cNvGrpSpPr>
            <a:grpSpLocks/>
          </p:cNvGrpSpPr>
          <p:nvPr/>
        </p:nvGrpSpPr>
        <p:grpSpPr bwMode="auto">
          <a:xfrm>
            <a:off x="7315200" y="5638800"/>
            <a:ext cx="1295400" cy="914400"/>
            <a:chOff x="4416" y="816"/>
            <a:chExt cx="816" cy="576"/>
          </a:xfrm>
        </p:grpSpPr>
        <p:graphicFrame>
          <p:nvGraphicFramePr>
            <p:cNvPr id="26656" name="Object 32"/>
            <p:cNvGraphicFramePr>
              <a:graphicFrameLocks noChangeAspect="1"/>
            </p:cNvGraphicFramePr>
            <p:nvPr/>
          </p:nvGraphicFramePr>
          <p:xfrm>
            <a:off x="4608" y="816"/>
            <a:ext cx="480" cy="262"/>
          </p:xfrm>
          <a:graphic>
            <a:graphicData uri="http://schemas.openxmlformats.org/presentationml/2006/ole">
              <p:oleObj spid="_x0000_s26656" name="Equation" r:id="rId7" imgW="419040" imgH="228600" progId="Equation.3">
                <p:embed/>
              </p:oleObj>
            </a:graphicData>
          </a:graphic>
        </p:graphicFrame>
        <p:graphicFrame>
          <p:nvGraphicFramePr>
            <p:cNvPr id="26657" name="Object 33"/>
            <p:cNvGraphicFramePr>
              <a:graphicFrameLocks noChangeAspect="1"/>
            </p:cNvGraphicFramePr>
            <p:nvPr/>
          </p:nvGraphicFramePr>
          <p:xfrm>
            <a:off x="4560" y="1104"/>
            <a:ext cx="672" cy="284"/>
          </p:xfrm>
          <a:graphic>
            <a:graphicData uri="http://schemas.openxmlformats.org/presentationml/2006/ole">
              <p:oleObj spid="_x0000_s26657" name="Equation" r:id="rId8" imgW="571320" imgH="241200" progId="Equation.3">
                <p:embed/>
              </p:oleObj>
            </a:graphicData>
          </a:graphic>
        </p:graphicFrame>
        <p:sp>
          <p:nvSpPr>
            <p:cNvPr id="26658" name="AutoShape 34"/>
            <p:cNvSpPr>
              <a:spLocks/>
            </p:cNvSpPr>
            <p:nvPr/>
          </p:nvSpPr>
          <p:spPr bwMode="auto">
            <a:xfrm>
              <a:off x="4416" y="816"/>
              <a:ext cx="192" cy="576"/>
            </a:xfrm>
            <a:prstGeom prst="leftBrace">
              <a:avLst>
                <a:gd name="adj1" fmla="val 25000"/>
                <a:gd name="adj2" fmla="val 46009"/>
              </a:avLst>
            </a:prstGeom>
            <a:noFill/>
            <a:ln w="9525">
              <a:solidFill>
                <a:schemeClr val="tx1"/>
              </a:solidFill>
              <a:round/>
              <a:headEnd/>
              <a:tailEnd/>
            </a:ln>
            <a:effectLst/>
          </p:spPr>
          <p:txBody>
            <a:bodyPr wrap="none" anchor="ctr"/>
            <a:lstStyle/>
            <a:p>
              <a:endParaRPr lang="en-US"/>
            </a:p>
          </p:txBody>
        </p:sp>
      </p:grpSp>
      <p:sp>
        <p:nvSpPr>
          <p:cNvPr id="26659" name="Freeform 35"/>
          <p:cNvSpPr>
            <a:spLocks/>
          </p:cNvSpPr>
          <p:nvPr/>
        </p:nvSpPr>
        <p:spPr bwMode="auto">
          <a:xfrm>
            <a:off x="2438400" y="4038600"/>
            <a:ext cx="3581400" cy="622300"/>
          </a:xfrm>
          <a:custGeom>
            <a:avLst/>
            <a:gdLst/>
            <a:ahLst/>
            <a:cxnLst>
              <a:cxn ang="0">
                <a:pos x="0" y="392"/>
              </a:cxn>
              <a:cxn ang="0">
                <a:pos x="240" y="296"/>
              </a:cxn>
              <a:cxn ang="0">
                <a:pos x="384" y="200"/>
              </a:cxn>
              <a:cxn ang="0">
                <a:pos x="624" y="200"/>
              </a:cxn>
              <a:cxn ang="0">
                <a:pos x="1056" y="248"/>
              </a:cxn>
              <a:cxn ang="0">
                <a:pos x="1392" y="104"/>
              </a:cxn>
              <a:cxn ang="0">
                <a:pos x="1776" y="8"/>
              </a:cxn>
              <a:cxn ang="0">
                <a:pos x="2304" y="56"/>
              </a:cxn>
            </a:cxnLst>
            <a:rect l="0" t="0" r="r" b="b"/>
            <a:pathLst>
              <a:path w="2304" h="392">
                <a:moveTo>
                  <a:pt x="0" y="392"/>
                </a:moveTo>
                <a:cubicBezTo>
                  <a:pt x="88" y="360"/>
                  <a:pt x="176" y="328"/>
                  <a:pt x="240" y="296"/>
                </a:cubicBezTo>
                <a:cubicBezTo>
                  <a:pt x="304" y="264"/>
                  <a:pt x="320" y="216"/>
                  <a:pt x="384" y="200"/>
                </a:cubicBezTo>
                <a:cubicBezTo>
                  <a:pt x="448" y="184"/>
                  <a:pt x="512" y="192"/>
                  <a:pt x="624" y="200"/>
                </a:cubicBezTo>
                <a:cubicBezTo>
                  <a:pt x="736" y="208"/>
                  <a:pt x="928" y="264"/>
                  <a:pt x="1056" y="248"/>
                </a:cubicBezTo>
                <a:cubicBezTo>
                  <a:pt x="1184" y="232"/>
                  <a:pt x="1272" y="144"/>
                  <a:pt x="1392" y="104"/>
                </a:cubicBezTo>
                <a:cubicBezTo>
                  <a:pt x="1512" y="64"/>
                  <a:pt x="1624" y="16"/>
                  <a:pt x="1776" y="8"/>
                </a:cubicBezTo>
                <a:cubicBezTo>
                  <a:pt x="1928" y="0"/>
                  <a:pt x="2216" y="48"/>
                  <a:pt x="2304" y="56"/>
                </a:cubicBezTo>
              </a:path>
            </a:pathLst>
          </a:custGeom>
          <a:noFill/>
          <a:ln w="9525">
            <a:solidFill>
              <a:schemeClr val="tx1"/>
            </a:solidFill>
            <a:round/>
            <a:headEnd/>
            <a:tailEnd/>
          </a:ln>
          <a:effectLst/>
        </p:spPr>
        <p:txBody>
          <a:bodyPr/>
          <a:lstStyle/>
          <a:p>
            <a:endParaRPr lang="en-US"/>
          </a:p>
        </p:txBody>
      </p:sp>
      <p:sp>
        <p:nvSpPr>
          <p:cNvPr id="26660" name="Oval 36"/>
          <p:cNvSpPr>
            <a:spLocks noChangeArrowheads="1"/>
          </p:cNvSpPr>
          <p:nvPr/>
        </p:nvSpPr>
        <p:spPr bwMode="auto">
          <a:xfrm>
            <a:off x="5257800" y="44958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1" name="Oval 37"/>
          <p:cNvSpPr>
            <a:spLocks noChangeArrowheads="1"/>
          </p:cNvSpPr>
          <p:nvPr/>
        </p:nvSpPr>
        <p:spPr bwMode="auto">
          <a:xfrm>
            <a:off x="5410200" y="42672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2" name="Oval 38"/>
          <p:cNvSpPr>
            <a:spLocks noChangeArrowheads="1"/>
          </p:cNvSpPr>
          <p:nvPr/>
        </p:nvSpPr>
        <p:spPr bwMode="auto">
          <a:xfrm>
            <a:off x="5562600" y="41148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3" name="Oval 39"/>
          <p:cNvSpPr>
            <a:spLocks noChangeArrowheads="1"/>
          </p:cNvSpPr>
          <p:nvPr/>
        </p:nvSpPr>
        <p:spPr bwMode="auto">
          <a:xfrm>
            <a:off x="5791200" y="41910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4" name="Oval 40"/>
          <p:cNvSpPr>
            <a:spLocks noChangeArrowheads="1"/>
          </p:cNvSpPr>
          <p:nvPr/>
        </p:nvSpPr>
        <p:spPr bwMode="auto">
          <a:xfrm>
            <a:off x="5638800" y="43434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5" name="Oval 41"/>
          <p:cNvSpPr>
            <a:spLocks noChangeArrowheads="1"/>
          </p:cNvSpPr>
          <p:nvPr/>
        </p:nvSpPr>
        <p:spPr bwMode="auto">
          <a:xfrm>
            <a:off x="1981200" y="46482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6" name="Oval 42"/>
          <p:cNvSpPr>
            <a:spLocks noChangeArrowheads="1"/>
          </p:cNvSpPr>
          <p:nvPr/>
        </p:nvSpPr>
        <p:spPr bwMode="auto">
          <a:xfrm>
            <a:off x="5410200" y="4419600"/>
            <a:ext cx="228600" cy="228600"/>
          </a:xfrm>
          <a:prstGeom prst="ellipse">
            <a:avLst/>
          </a:prstGeom>
          <a:solidFill>
            <a:srgbClr val="1CD667"/>
          </a:solidFill>
          <a:ln w="9525">
            <a:solidFill>
              <a:schemeClr val="tx1"/>
            </a:solidFill>
            <a:round/>
            <a:headEnd/>
            <a:tailEnd/>
          </a:ln>
          <a:effectLst/>
        </p:spPr>
        <p:txBody>
          <a:bodyPr wrap="none" anchor="ctr"/>
          <a:lstStyle/>
          <a:p>
            <a:endParaRPr lang="en-US"/>
          </a:p>
        </p:txBody>
      </p:sp>
      <p:sp>
        <p:nvSpPr>
          <p:cNvPr id="26667" name="Text Box 43"/>
          <p:cNvSpPr txBox="1">
            <a:spLocks noChangeArrowheads="1"/>
          </p:cNvSpPr>
          <p:nvPr/>
        </p:nvSpPr>
        <p:spPr bwMode="auto">
          <a:xfrm>
            <a:off x="228600" y="3505200"/>
            <a:ext cx="5257800" cy="366713"/>
          </a:xfrm>
          <a:prstGeom prst="rect">
            <a:avLst/>
          </a:prstGeom>
          <a:noFill/>
          <a:ln w="9525">
            <a:noFill/>
            <a:miter lim="800000"/>
            <a:headEnd/>
            <a:tailEnd/>
          </a:ln>
          <a:effectLst/>
        </p:spPr>
        <p:txBody>
          <a:bodyPr>
            <a:spAutoFit/>
          </a:bodyPr>
          <a:lstStyle/>
          <a:p>
            <a:pPr>
              <a:spcBef>
                <a:spcPct val="50000"/>
              </a:spcBef>
            </a:pPr>
            <a:r>
              <a:rPr lang="en-US" b="1">
                <a:solidFill>
                  <a:schemeClr val="accent2"/>
                </a:solidFill>
              </a:rPr>
              <a:t>Pictorially (1e in 1d), “frozen gaussian” idea:</a:t>
            </a:r>
          </a:p>
        </p:txBody>
      </p:sp>
      <p:sp>
        <p:nvSpPr>
          <p:cNvPr id="26668" name="Text Box 44"/>
          <p:cNvSpPr txBox="1">
            <a:spLocks noChangeArrowheads="1"/>
          </p:cNvSpPr>
          <p:nvPr/>
        </p:nvSpPr>
        <p:spPr bwMode="auto">
          <a:xfrm>
            <a:off x="0" y="6521450"/>
            <a:ext cx="4114800" cy="336550"/>
          </a:xfrm>
          <a:prstGeom prst="rect">
            <a:avLst/>
          </a:prstGeom>
          <a:noFill/>
          <a:ln w="9525">
            <a:noFill/>
            <a:miter lim="800000"/>
            <a:headEnd/>
            <a:tailEnd/>
          </a:ln>
          <a:effectLst/>
        </p:spPr>
        <p:txBody>
          <a:bodyPr>
            <a:spAutoFit/>
          </a:bodyPr>
          <a:lstStyle/>
          <a:p>
            <a:pPr>
              <a:spcBef>
                <a:spcPct val="50000"/>
              </a:spcBef>
            </a:pPr>
            <a:r>
              <a:rPr lang="en-US" sz="1600"/>
              <a:t>z</a:t>
            </a:r>
            <a:r>
              <a:rPr lang="en-US" sz="1600" baseline="-25000"/>
              <a:t>n</a:t>
            </a:r>
            <a:r>
              <a:rPr lang="en-US" sz="1600"/>
              <a:t>(x,t) = N exp[–</a:t>
            </a:r>
            <a:r>
              <a:rPr lang="en-US" sz="1600">
                <a:latin typeface="Symbol" pitchFamily="18" charset="2"/>
              </a:rPr>
              <a:t>g</a:t>
            </a:r>
            <a:r>
              <a:rPr lang="en-US" sz="1600"/>
              <a:t>(x-x</a:t>
            </a:r>
            <a:r>
              <a:rPr lang="en-US" sz="1600" baseline="-25000"/>
              <a:t>t</a:t>
            </a:r>
            <a:r>
              <a:rPr lang="en-US" sz="1600"/>
              <a:t>)</a:t>
            </a:r>
            <a:r>
              <a:rPr lang="en-US" sz="1600" baseline="30000"/>
              <a:t>2</a:t>
            </a:r>
            <a:r>
              <a:rPr lang="en-US" sz="1600"/>
              <a:t> + ip</a:t>
            </a:r>
            <a:r>
              <a:rPr lang="en-US" sz="1600" baseline="-25000"/>
              <a:t>t</a:t>
            </a:r>
            <a:r>
              <a:rPr lang="en-US" sz="1600"/>
              <a:t>x + i</a:t>
            </a:r>
            <a:r>
              <a:rPr lang="en-US" sz="1600">
                <a:latin typeface="Lucida Calligraphy" pitchFamily="66" charset="0"/>
              </a:rPr>
              <a:t>S</a:t>
            </a:r>
            <a:r>
              <a:rPr lang="en-US" sz="1600" baseline="-25000"/>
              <a:t>t</a:t>
            </a:r>
            <a:r>
              <a:rPr lang="en-US" sz="1600"/>
              <a:t>]</a:t>
            </a:r>
          </a:p>
        </p:txBody>
      </p:sp>
      <p:sp>
        <p:nvSpPr>
          <p:cNvPr id="26669" name="Text Box 45"/>
          <p:cNvSpPr txBox="1">
            <a:spLocks noChangeArrowheads="1"/>
          </p:cNvSpPr>
          <p:nvPr/>
        </p:nvSpPr>
        <p:spPr bwMode="auto">
          <a:xfrm>
            <a:off x="0" y="6248400"/>
            <a:ext cx="3733800" cy="336550"/>
          </a:xfrm>
          <a:prstGeom prst="rect">
            <a:avLst/>
          </a:prstGeom>
          <a:noFill/>
          <a:ln w="9525">
            <a:noFill/>
            <a:miter lim="800000"/>
            <a:headEnd/>
            <a:tailEnd/>
          </a:ln>
          <a:effectLst/>
        </p:spPr>
        <p:txBody>
          <a:bodyPr>
            <a:spAutoFit/>
          </a:bodyPr>
          <a:lstStyle/>
          <a:p>
            <a:pPr>
              <a:spcBef>
                <a:spcPct val="50000"/>
              </a:spcBef>
            </a:pPr>
            <a:r>
              <a:rPr lang="en-US" sz="1600"/>
              <a:t>z</a:t>
            </a:r>
            <a:r>
              <a:rPr lang="en-US" sz="1600" baseline="-25000"/>
              <a:t>n</a:t>
            </a:r>
            <a:r>
              <a:rPr lang="en-US" sz="1600"/>
              <a:t>(x) = N exp[–</a:t>
            </a:r>
            <a:r>
              <a:rPr lang="en-US" sz="1600">
                <a:latin typeface="Symbol" pitchFamily="18" charset="2"/>
              </a:rPr>
              <a:t>g</a:t>
            </a:r>
            <a:r>
              <a:rPr lang="en-US" sz="1600"/>
              <a:t>(x-x</a:t>
            </a:r>
            <a:r>
              <a:rPr lang="en-US" sz="1600" baseline="-25000"/>
              <a:t>0</a:t>
            </a:r>
            <a:r>
              <a:rPr lang="en-US" sz="1600"/>
              <a:t>)</a:t>
            </a:r>
            <a:r>
              <a:rPr lang="en-US" sz="1600" baseline="30000"/>
              <a:t>2</a:t>
            </a:r>
            <a:r>
              <a:rPr lang="en-US" sz="1600"/>
              <a:t> + ip</a:t>
            </a:r>
            <a:r>
              <a:rPr lang="en-US" sz="1600" baseline="-25000"/>
              <a:t>0</a:t>
            </a:r>
            <a:r>
              <a:rPr lang="en-US" sz="1600"/>
              <a:t>x]</a:t>
            </a:r>
          </a:p>
        </p:txBody>
      </p:sp>
      <p:sp>
        <p:nvSpPr>
          <p:cNvPr id="26670" name="Text Box 46"/>
          <p:cNvSpPr txBox="1">
            <a:spLocks noChangeArrowheads="1"/>
          </p:cNvSpPr>
          <p:nvPr/>
        </p:nvSpPr>
        <p:spPr bwMode="auto">
          <a:xfrm>
            <a:off x="7848600" y="3200400"/>
            <a:ext cx="1295400" cy="646331"/>
          </a:xfrm>
          <a:prstGeom prst="rect">
            <a:avLst/>
          </a:prstGeom>
          <a:noFill/>
          <a:ln w="9525">
            <a:noFill/>
            <a:miter lim="800000"/>
            <a:headEnd/>
            <a:tailEnd/>
          </a:ln>
          <a:effectLst/>
        </p:spPr>
        <p:txBody>
          <a:bodyPr>
            <a:spAutoFit/>
          </a:bodyPr>
          <a:lstStyle/>
          <a:p>
            <a:pPr>
              <a:spcBef>
                <a:spcPct val="50000"/>
              </a:spcBef>
            </a:pPr>
            <a:r>
              <a:rPr lang="en-US" dirty="0" smtClean="0"/>
              <a:t>coherent </a:t>
            </a:r>
            <a:r>
              <a:rPr lang="en-US" dirty="0"/>
              <a:t>state</a:t>
            </a:r>
          </a:p>
        </p:txBody>
      </p:sp>
      <p:sp>
        <p:nvSpPr>
          <p:cNvPr id="26671" name="Line 47"/>
          <p:cNvSpPr>
            <a:spLocks noChangeShapeType="1"/>
          </p:cNvSpPr>
          <p:nvPr/>
        </p:nvSpPr>
        <p:spPr bwMode="auto">
          <a:xfrm flipV="1">
            <a:off x="8229600" y="2895600"/>
            <a:ext cx="0" cy="381000"/>
          </a:xfrm>
          <a:prstGeom prst="line">
            <a:avLst/>
          </a:prstGeom>
          <a:noFill/>
          <a:ln w="9525">
            <a:solidFill>
              <a:schemeClr val="tx1"/>
            </a:solidFill>
            <a:round/>
            <a:headEnd/>
            <a:tailEnd type="triangle" w="med" len="med"/>
          </a:ln>
          <a:effectLst/>
        </p:spPr>
        <p:txBody>
          <a:bodyPr/>
          <a:lstStyle/>
          <a:p>
            <a:endParaRPr lang="en-US"/>
          </a:p>
        </p:txBody>
      </p:sp>
      <p:sp>
        <p:nvSpPr>
          <p:cNvPr id="26672" name="Line 48"/>
          <p:cNvSpPr>
            <a:spLocks noChangeShapeType="1"/>
          </p:cNvSpPr>
          <p:nvPr/>
        </p:nvSpPr>
        <p:spPr bwMode="auto">
          <a:xfrm flipH="1" flipV="1">
            <a:off x="6553200" y="2819400"/>
            <a:ext cx="1524000" cy="381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6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6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6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6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6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6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6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6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6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6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6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66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66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6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666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664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666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6663"/>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6666"/>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666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661"/>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666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6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40" grpId="0"/>
      <p:bldP spid="26643" grpId="0" animBg="1"/>
      <p:bldP spid="26644" grpId="0" animBg="1"/>
      <p:bldP spid="26645" grpId="0" animBg="1"/>
      <p:bldP spid="26646" grpId="0" animBg="1"/>
      <p:bldP spid="26647" grpId="0" animBg="1"/>
      <p:bldP spid="26648" grpId="0" animBg="1"/>
      <p:bldP spid="26649" grpId="0" animBg="1"/>
      <p:bldP spid="26649" grpId="1" animBg="1"/>
      <p:bldP spid="26650" grpId="0"/>
      <p:bldP spid="26651" grpId="0"/>
      <p:bldP spid="26652" grpId="0" animBg="1"/>
      <p:bldP spid="26653" grpId="0"/>
      <p:bldP spid="26654" grpId="0"/>
      <p:bldP spid="26659" grpId="0" animBg="1"/>
      <p:bldP spid="26660" grpId="0" animBg="1"/>
      <p:bldP spid="26660" grpId="1" animBg="1"/>
      <p:bldP spid="26661" grpId="0" animBg="1"/>
      <p:bldP spid="26661" grpId="1" animBg="1"/>
      <p:bldP spid="26662" grpId="0" animBg="1"/>
      <p:bldP spid="26662" grpId="1" animBg="1"/>
      <p:bldP spid="26663" grpId="0" animBg="1"/>
      <p:bldP spid="26663" grpId="1" animBg="1"/>
      <p:bldP spid="26664" grpId="0" animBg="1"/>
      <p:bldP spid="26664" grpId="1" animBg="1"/>
      <p:bldP spid="26665" grpId="0" animBg="1"/>
      <p:bldP spid="26666" grpId="0" animBg="1"/>
      <p:bldP spid="26666" grpId="1" animBg="1"/>
      <p:bldP spid="26667" grpId="0"/>
      <p:bldP spid="26668" grpId="0"/>
      <p:bldP spid="26669" grpId="0"/>
      <p:bldP spid="26670" grpId="0"/>
      <p:bldP spid="26671" grpId="0" animBg="1"/>
      <p:bldP spid="266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1371600"/>
            <a:ext cx="8382000" cy="4154488"/>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dirty="0" err="1"/>
              <a:t>Semiclassical</a:t>
            </a:r>
            <a:r>
              <a:rPr lang="en-US" dirty="0"/>
              <a:t> methods capture zero-point energy, interference, tunneling (to some extent), all just from running classical trajectories.</a:t>
            </a:r>
          </a:p>
          <a:p>
            <a:pPr>
              <a:spcBef>
                <a:spcPct val="50000"/>
              </a:spcBef>
              <a:buFontTx/>
              <a:buChar char="•"/>
            </a:pPr>
            <a:endParaRPr lang="en-US" dirty="0"/>
          </a:p>
          <a:p>
            <a:pPr>
              <a:spcBef>
                <a:spcPct val="50000"/>
              </a:spcBef>
              <a:buFontTx/>
              <a:buChar char="•"/>
            </a:pPr>
            <a:r>
              <a:rPr lang="en-US" dirty="0"/>
              <a:t> Rigorous </a:t>
            </a:r>
            <a:r>
              <a:rPr lang="en-US" dirty="0" err="1"/>
              <a:t>semiclassical</a:t>
            </a:r>
            <a:r>
              <a:rPr lang="en-US" dirty="0"/>
              <a:t> methods are exact to O(</a:t>
            </a:r>
            <a:r>
              <a:rPr lang="en-US" i="1" dirty="0"/>
              <a:t>h</a:t>
            </a:r>
            <a:r>
              <a:rPr lang="en-US" dirty="0"/>
              <a:t>)</a:t>
            </a:r>
          </a:p>
          <a:p>
            <a:pPr>
              <a:spcBef>
                <a:spcPct val="50000"/>
              </a:spcBef>
              <a:buFontTx/>
              <a:buChar char="•"/>
            </a:pPr>
            <a:endParaRPr lang="en-US" dirty="0"/>
          </a:p>
          <a:p>
            <a:pPr>
              <a:spcBef>
                <a:spcPct val="50000"/>
              </a:spcBef>
              <a:buFontTx/>
              <a:buChar char="•"/>
            </a:pPr>
            <a:r>
              <a:rPr lang="en-US" dirty="0"/>
              <a:t> Phase-space integral done by Monte-Carlo, but oscillatory nature can be horrible to converge without filtering techniques.</a:t>
            </a:r>
          </a:p>
          <a:p>
            <a:pPr>
              <a:spcBef>
                <a:spcPct val="50000"/>
              </a:spcBef>
              <a:buFontTx/>
              <a:buChar char="•"/>
            </a:pPr>
            <a:endParaRPr lang="en-US" dirty="0"/>
          </a:p>
          <a:p>
            <a:pPr>
              <a:spcBef>
                <a:spcPct val="50000"/>
              </a:spcBef>
              <a:buFontTx/>
              <a:buChar char="•"/>
            </a:pPr>
            <a:r>
              <a:rPr lang="en-US" dirty="0"/>
              <a:t> But for </a:t>
            </a:r>
            <a:r>
              <a:rPr lang="en-US" sz="2000" i="1" dirty="0">
                <a:latin typeface="Symbol" pitchFamily="18" charset="2"/>
              </a:rPr>
              <a:t>r</a:t>
            </a:r>
            <a:r>
              <a:rPr lang="en-US" sz="2000" baseline="-25000" dirty="0"/>
              <a:t>2</a:t>
            </a:r>
            <a:r>
              <a:rPr lang="en-US" dirty="0"/>
              <a:t>, have </a:t>
            </a:r>
            <a:r>
              <a:rPr lang="en-US" dirty="0">
                <a:latin typeface="Symbol" pitchFamily="18" charset="2"/>
              </a:rPr>
              <a:t>Y </a:t>
            </a:r>
            <a:r>
              <a:rPr lang="en-US" dirty="0"/>
              <a:t>and </a:t>
            </a:r>
            <a:r>
              <a:rPr lang="en-US" dirty="0">
                <a:latin typeface="Symbol" pitchFamily="18" charset="2"/>
              </a:rPr>
              <a:t>Y*</a:t>
            </a:r>
            <a:r>
              <a:rPr lang="en-US" dirty="0"/>
              <a:t>  -- partial phase-cancellation </a:t>
            </a:r>
            <a:r>
              <a:rPr lang="en-US" dirty="0">
                <a:sym typeface="Wingdings" pitchFamily="2" charset="2"/>
              </a:rPr>
              <a:t> “Forward-Backward methods” …some algebra… </a:t>
            </a:r>
            <a:r>
              <a:rPr lang="en-US" sz="2000" i="1" dirty="0">
                <a:latin typeface="Times New Roman" pitchFamily="18" charset="0"/>
                <a:sym typeface="Wingdings" pitchFamily="2" charset="2"/>
              </a:rPr>
              <a:t>next slide</a:t>
            </a:r>
            <a:endParaRPr lang="en-US" sz="2000" i="1" dirty="0">
              <a:latin typeface="Times New Roman" pitchFamily="18" charset="0"/>
            </a:endParaRPr>
          </a:p>
          <a:p>
            <a:pPr>
              <a:spcBef>
                <a:spcPct val="50000"/>
              </a:spcBef>
              <a:buFontTx/>
              <a:buChar cha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81000" y="228600"/>
            <a:ext cx="8305800" cy="533400"/>
          </a:xfrm>
        </p:spPr>
        <p:txBody>
          <a:bodyPr/>
          <a:lstStyle/>
          <a:p>
            <a:r>
              <a:rPr lang="en-US" sz="2400" b="1"/>
              <a:t>Semiclassical evolution of </a:t>
            </a:r>
            <a:r>
              <a:rPr lang="en-US" sz="2400" b="1">
                <a:latin typeface="Symbol" pitchFamily="18" charset="2"/>
              </a:rPr>
              <a:t>r</a:t>
            </a:r>
            <a:r>
              <a:rPr lang="en-US" sz="2400" b="1" baseline="-25000"/>
              <a:t>2</a:t>
            </a:r>
            <a:r>
              <a:rPr lang="en-US" sz="2400" b="1"/>
              <a:t>(r’,r</a:t>
            </a:r>
            <a:r>
              <a:rPr lang="en-US" sz="2400" b="1" baseline="-25000"/>
              <a:t>2</a:t>
            </a:r>
            <a:r>
              <a:rPr lang="en-US" sz="2400" b="1"/>
              <a:t>,r,r</a:t>
            </a:r>
            <a:r>
              <a:rPr lang="en-US" sz="2400" b="1" baseline="-25000"/>
              <a:t>2</a:t>
            </a:r>
            <a:r>
              <a:rPr lang="en-US" sz="2400" b="1"/>
              <a:t>,t)</a:t>
            </a:r>
            <a:endParaRPr lang="en-US" sz="2400" b="1" i="1"/>
          </a:p>
        </p:txBody>
      </p:sp>
      <p:sp>
        <p:nvSpPr>
          <p:cNvPr id="28675" name="Text Box 3"/>
          <p:cNvSpPr txBox="1">
            <a:spLocks noChangeArrowheads="1"/>
          </p:cNvSpPr>
          <p:nvPr/>
        </p:nvSpPr>
        <p:spPr bwMode="auto">
          <a:xfrm>
            <a:off x="0" y="5334000"/>
            <a:ext cx="5562600" cy="336550"/>
          </a:xfrm>
          <a:prstGeom prst="rect">
            <a:avLst/>
          </a:prstGeom>
          <a:noFill/>
          <a:ln w="9525">
            <a:noFill/>
            <a:miter lim="800000"/>
            <a:headEnd/>
            <a:tailEnd/>
          </a:ln>
          <a:effectLst/>
        </p:spPr>
        <p:txBody>
          <a:bodyPr>
            <a:spAutoFit/>
          </a:bodyPr>
          <a:lstStyle/>
          <a:p>
            <a:pPr>
              <a:spcBef>
                <a:spcPct val="50000"/>
              </a:spcBef>
            </a:pPr>
            <a:r>
              <a:rPr lang="en-US" sz="1600" i="1"/>
              <a:t>Heller, JCP (1976); Brown &amp; Heller, JCP (1981)</a:t>
            </a:r>
          </a:p>
        </p:txBody>
      </p:sp>
      <p:sp>
        <p:nvSpPr>
          <p:cNvPr id="28676" name="Text Box 4"/>
          <p:cNvSpPr txBox="1">
            <a:spLocks noChangeArrowheads="1"/>
          </p:cNvSpPr>
          <p:nvPr/>
        </p:nvSpPr>
        <p:spPr bwMode="auto">
          <a:xfrm>
            <a:off x="0" y="4724400"/>
            <a:ext cx="3048000" cy="641350"/>
          </a:xfrm>
          <a:prstGeom prst="rect">
            <a:avLst/>
          </a:prstGeom>
          <a:noFill/>
          <a:ln w="9525">
            <a:noFill/>
            <a:miter lim="800000"/>
            <a:headEnd/>
            <a:tailEnd/>
          </a:ln>
          <a:effectLst/>
        </p:spPr>
        <p:txBody>
          <a:bodyPr>
            <a:spAutoFit/>
          </a:bodyPr>
          <a:lstStyle/>
          <a:p>
            <a:pPr>
              <a:spcBef>
                <a:spcPct val="50000"/>
              </a:spcBef>
            </a:pPr>
            <a:r>
              <a:rPr lang="en-US" b="1">
                <a:solidFill>
                  <a:schemeClr val="accent2"/>
                </a:solidFill>
              </a:rPr>
              <a:t>N-body QC Wigner function</a:t>
            </a:r>
            <a:r>
              <a:rPr lang="en-US"/>
              <a:t> </a:t>
            </a:r>
          </a:p>
        </p:txBody>
      </p:sp>
      <p:sp>
        <p:nvSpPr>
          <p:cNvPr id="28677" name="Text Box 5"/>
          <p:cNvSpPr txBox="1">
            <a:spLocks noChangeArrowheads="1"/>
          </p:cNvSpPr>
          <p:nvPr/>
        </p:nvSpPr>
        <p:spPr bwMode="auto">
          <a:xfrm>
            <a:off x="5562600" y="5495925"/>
            <a:ext cx="3581400" cy="581025"/>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evolve classical Hamilton’s equations backward in time for each electron</a:t>
            </a:r>
          </a:p>
        </p:txBody>
      </p:sp>
      <p:sp>
        <p:nvSpPr>
          <p:cNvPr id="28678" name="Text Box 6"/>
          <p:cNvSpPr txBox="1">
            <a:spLocks noChangeArrowheads="1"/>
          </p:cNvSpPr>
          <p:nvPr/>
        </p:nvSpPr>
        <p:spPr bwMode="auto">
          <a:xfrm>
            <a:off x="0" y="3352800"/>
            <a:ext cx="8915400" cy="1219200"/>
          </a:xfrm>
          <a:prstGeom prst="rect">
            <a:avLst/>
          </a:prstGeom>
          <a:noFill/>
          <a:ln w="9525">
            <a:noFill/>
            <a:miter lim="800000"/>
            <a:headEnd/>
            <a:tailEnd/>
          </a:ln>
          <a:effectLst/>
        </p:spPr>
        <p:txBody>
          <a:bodyPr>
            <a:spAutoFit/>
          </a:bodyPr>
          <a:lstStyle/>
          <a:p>
            <a:pPr>
              <a:spcBef>
                <a:spcPct val="50000"/>
              </a:spcBef>
            </a:pPr>
            <a:r>
              <a:rPr lang="en-US" sz="2000"/>
              <a:t>Simpler: </a:t>
            </a:r>
            <a:r>
              <a:rPr lang="en-US" sz="2400" b="1"/>
              <a:t>Quasiclassical propagation</a:t>
            </a:r>
            <a:r>
              <a:rPr lang="en-US" sz="2000"/>
              <a:t> </a:t>
            </a:r>
          </a:p>
          <a:p>
            <a:pPr>
              <a:spcBef>
                <a:spcPct val="50000"/>
              </a:spcBef>
            </a:pPr>
            <a:r>
              <a:rPr lang="en-US" sz="2000"/>
              <a:t>Find initial quantum Wigner distribution, and evolve it as a </a:t>
            </a:r>
            <a:r>
              <a:rPr lang="en-US" sz="2000" i="1"/>
              <a:t>classical </a:t>
            </a:r>
            <a:r>
              <a:rPr lang="en-US" sz="2000"/>
              <a:t>phase-space probability distribution:</a:t>
            </a:r>
          </a:p>
        </p:txBody>
      </p:sp>
      <p:pic>
        <p:nvPicPr>
          <p:cNvPr id="28679" name="Picture 7"/>
          <p:cNvPicPr>
            <a:picLocks noChangeAspect="1" noChangeArrowheads="1"/>
          </p:cNvPicPr>
          <p:nvPr/>
        </p:nvPicPr>
        <p:blipFill>
          <a:blip r:embed="rId3"/>
          <a:srcRect/>
          <a:stretch>
            <a:fillRect/>
          </a:stretch>
        </p:blipFill>
        <p:spPr bwMode="auto">
          <a:xfrm>
            <a:off x="2819400" y="4629150"/>
            <a:ext cx="3429000" cy="692150"/>
          </a:xfrm>
          <a:prstGeom prst="rect">
            <a:avLst/>
          </a:prstGeom>
          <a:noFill/>
          <a:ln w="9525">
            <a:noFill/>
            <a:miter lim="800000"/>
            <a:headEnd/>
            <a:tailEnd/>
          </a:ln>
          <a:effectLst/>
        </p:spPr>
      </p:pic>
      <p:sp>
        <p:nvSpPr>
          <p:cNvPr id="28680" name="Line 8"/>
          <p:cNvSpPr>
            <a:spLocks noChangeShapeType="1"/>
          </p:cNvSpPr>
          <p:nvPr/>
        </p:nvSpPr>
        <p:spPr bwMode="auto">
          <a:xfrm flipH="1" flipV="1">
            <a:off x="5334000" y="5267325"/>
            <a:ext cx="152400" cy="457200"/>
          </a:xfrm>
          <a:prstGeom prst="line">
            <a:avLst/>
          </a:prstGeom>
          <a:noFill/>
          <a:ln w="9525">
            <a:solidFill>
              <a:schemeClr val="tx1"/>
            </a:solidFill>
            <a:round/>
            <a:headEnd/>
            <a:tailEnd type="triangle" w="med" len="med"/>
          </a:ln>
          <a:effectLst/>
        </p:spPr>
        <p:txBody>
          <a:bodyPr/>
          <a:lstStyle/>
          <a:p>
            <a:endParaRPr lang="en-US"/>
          </a:p>
        </p:txBody>
      </p:sp>
      <p:sp>
        <p:nvSpPr>
          <p:cNvPr id="28681" name="Rectangle 9"/>
          <p:cNvSpPr>
            <a:spLocks noChangeArrowheads="1"/>
          </p:cNvSpPr>
          <p:nvPr/>
        </p:nvSpPr>
        <p:spPr bwMode="auto">
          <a:xfrm>
            <a:off x="2590800" y="1600200"/>
            <a:ext cx="3048000" cy="1524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28682" name="Picture 10"/>
          <p:cNvPicPr>
            <a:picLocks noChangeAspect="1" noChangeArrowheads="1"/>
          </p:cNvPicPr>
          <p:nvPr/>
        </p:nvPicPr>
        <p:blipFill>
          <a:blip r:embed="rId4"/>
          <a:srcRect r="-502" b="12727"/>
          <a:stretch>
            <a:fillRect/>
          </a:stretch>
        </p:blipFill>
        <p:spPr bwMode="auto">
          <a:xfrm>
            <a:off x="1600200" y="2286000"/>
            <a:ext cx="7315200" cy="304800"/>
          </a:xfrm>
          <a:prstGeom prst="rect">
            <a:avLst/>
          </a:prstGeom>
          <a:noFill/>
          <a:ln w="9525">
            <a:noFill/>
            <a:miter lim="800000"/>
            <a:headEnd/>
            <a:tailEnd/>
          </a:ln>
          <a:effectLst/>
        </p:spPr>
      </p:pic>
      <p:grpSp>
        <p:nvGrpSpPr>
          <p:cNvPr id="28683" name="Group 11"/>
          <p:cNvGrpSpPr>
            <a:grpSpLocks/>
          </p:cNvGrpSpPr>
          <p:nvPr/>
        </p:nvGrpSpPr>
        <p:grpSpPr bwMode="auto">
          <a:xfrm>
            <a:off x="990600" y="914400"/>
            <a:ext cx="7162800" cy="1192213"/>
            <a:chOff x="480" y="480"/>
            <a:chExt cx="4512" cy="751"/>
          </a:xfrm>
        </p:grpSpPr>
        <p:grpSp>
          <p:nvGrpSpPr>
            <p:cNvPr id="28684" name="Group 12"/>
            <p:cNvGrpSpPr>
              <a:grpSpLocks/>
            </p:cNvGrpSpPr>
            <p:nvPr/>
          </p:nvGrpSpPr>
          <p:grpSpPr bwMode="auto">
            <a:xfrm>
              <a:off x="480" y="480"/>
              <a:ext cx="4432" cy="751"/>
              <a:chOff x="240" y="576"/>
              <a:chExt cx="4432" cy="751"/>
            </a:xfrm>
          </p:grpSpPr>
          <p:pic>
            <p:nvPicPr>
              <p:cNvPr id="28685" name="Picture 13"/>
              <p:cNvPicPr>
                <a:picLocks noChangeAspect="1" noChangeArrowheads="1"/>
              </p:cNvPicPr>
              <p:nvPr/>
            </p:nvPicPr>
            <p:blipFill>
              <a:blip r:embed="rId5"/>
              <a:srcRect l="25441"/>
              <a:stretch>
                <a:fillRect/>
              </a:stretch>
            </p:blipFill>
            <p:spPr bwMode="auto">
              <a:xfrm>
                <a:off x="1296" y="576"/>
                <a:ext cx="3376" cy="751"/>
              </a:xfrm>
              <a:prstGeom prst="rect">
                <a:avLst/>
              </a:prstGeom>
              <a:noFill/>
              <a:ln w="9525">
                <a:noFill/>
                <a:miter lim="800000"/>
                <a:headEnd/>
                <a:tailEnd/>
              </a:ln>
              <a:effectLst/>
            </p:spPr>
          </p:pic>
          <p:pic>
            <p:nvPicPr>
              <p:cNvPr id="28686" name="Picture 14"/>
              <p:cNvPicPr>
                <a:picLocks noChangeAspect="1" noChangeArrowheads="1"/>
              </p:cNvPicPr>
              <p:nvPr/>
            </p:nvPicPr>
            <p:blipFill>
              <a:blip r:embed="rId6"/>
              <a:srcRect/>
              <a:stretch>
                <a:fillRect/>
              </a:stretch>
            </p:blipFill>
            <p:spPr bwMode="auto">
              <a:xfrm>
                <a:off x="240" y="624"/>
                <a:ext cx="1127" cy="290"/>
              </a:xfrm>
              <a:prstGeom prst="rect">
                <a:avLst/>
              </a:prstGeom>
              <a:noFill/>
              <a:ln w="9525">
                <a:noFill/>
                <a:miter lim="800000"/>
                <a:headEnd/>
                <a:tailEnd/>
              </a:ln>
              <a:effectLst/>
            </p:spPr>
          </p:pic>
        </p:grpSp>
        <p:pic>
          <p:nvPicPr>
            <p:cNvPr id="28687" name="Picture 15"/>
            <p:cNvPicPr>
              <a:picLocks noChangeAspect="1" noChangeArrowheads="1"/>
            </p:cNvPicPr>
            <p:nvPr/>
          </p:nvPicPr>
          <p:blipFill>
            <a:blip r:embed="rId7"/>
            <a:srcRect/>
            <a:stretch>
              <a:fillRect/>
            </a:stretch>
          </p:blipFill>
          <p:spPr bwMode="auto">
            <a:xfrm>
              <a:off x="1248" y="912"/>
              <a:ext cx="2346" cy="191"/>
            </a:xfrm>
            <a:prstGeom prst="rect">
              <a:avLst/>
            </a:prstGeom>
            <a:noFill/>
            <a:ln w="9525">
              <a:noFill/>
              <a:miter lim="800000"/>
              <a:headEnd/>
              <a:tailEnd/>
            </a:ln>
            <a:effectLst/>
          </p:spPr>
        </p:pic>
        <p:sp>
          <p:nvSpPr>
            <p:cNvPr id="28688" name="Rectangle 16"/>
            <p:cNvSpPr>
              <a:spLocks noChangeArrowheads="1"/>
            </p:cNvSpPr>
            <p:nvPr/>
          </p:nvSpPr>
          <p:spPr bwMode="auto">
            <a:xfrm>
              <a:off x="4656" y="912"/>
              <a:ext cx="336" cy="240"/>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28689" name="Text Box 6"/>
          <p:cNvSpPr txBox="1">
            <a:spLocks noChangeArrowheads="1"/>
          </p:cNvSpPr>
          <p:nvPr/>
        </p:nvSpPr>
        <p:spPr bwMode="auto">
          <a:xfrm>
            <a:off x="457200" y="6491288"/>
            <a:ext cx="8382000" cy="336550"/>
          </a:xfrm>
          <a:prstGeom prst="rect">
            <a:avLst/>
          </a:prstGeom>
          <a:noFill/>
          <a:ln w="9525">
            <a:noFill/>
            <a:miter lim="800000"/>
            <a:headEnd/>
            <a:tailEnd/>
          </a:ln>
        </p:spPr>
        <p:txBody>
          <a:bodyPr>
            <a:spAutoFit/>
          </a:bodyPr>
          <a:lstStyle/>
          <a:p>
            <a:pPr>
              <a:spcBef>
                <a:spcPct val="50000"/>
              </a:spcBef>
            </a:pPr>
            <a:r>
              <a:rPr lang="en-US" sz="1600" i="1"/>
              <a:t>A. Rajam, I. Raczkowska, N.T. Maitra, Phys. Rev. Lett. </a:t>
            </a:r>
            <a:r>
              <a:rPr lang="en-US" sz="1600" b="1" i="1"/>
              <a:t>105</a:t>
            </a:r>
            <a:r>
              <a:rPr lang="en-US" sz="1600" i="1"/>
              <a:t>, 113002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P spid="286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81000" y="228600"/>
            <a:ext cx="8305800" cy="533400"/>
          </a:xfrm>
          <a:prstGeom prst="rect">
            <a:avLst/>
          </a:prstGeom>
          <a:noFill/>
          <a:ln w="9525">
            <a:noFill/>
            <a:miter lim="800000"/>
            <a:headEnd/>
            <a:tailEnd/>
          </a:ln>
        </p:spPr>
        <p:txBody>
          <a:bodyPr anchor="ctr"/>
          <a:lstStyle/>
          <a:p>
            <a:pPr algn="ctr"/>
            <a:r>
              <a:rPr lang="en-US" sz="2800" b="1" u="sng">
                <a:solidFill>
                  <a:schemeClr val="tx2"/>
                </a:solidFill>
              </a:rPr>
              <a:t>SC/QC </a:t>
            </a:r>
            <a:r>
              <a:rPr lang="en-US" sz="2800" b="1" u="sng"/>
              <a:t>Approximations for correlation </a:t>
            </a:r>
            <a:r>
              <a:rPr lang="en-US" sz="2800" b="1" i="1" u="sng"/>
              <a:t>only</a:t>
            </a:r>
            <a:r>
              <a:rPr lang="en-US" sz="2800" b="1" u="sng"/>
              <a:t>: </a:t>
            </a:r>
            <a:r>
              <a:rPr lang="el-GR" sz="2800" b="1" i="1" u="sng"/>
              <a:t>ρ</a:t>
            </a:r>
            <a:r>
              <a:rPr lang="en-US" sz="2800" b="1" u="sng" baseline="-25000"/>
              <a:t>2c </a:t>
            </a:r>
            <a:endParaRPr lang="en-US" sz="2800" b="1" i="1" u="sng">
              <a:solidFill>
                <a:schemeClr val="tx2"/>
              </a:solidFill>
            </a:endParaRPr>
          </a:p>
        </p:txBody>
      </p:sp>
      <p:sp>
        <p:nvSpPr>
          <p:cNvPr id="29699" name="Text Box 11"/>
          <p:cNvSpPr txBox="1">
            <a:spLocks noChangeArrowheads="1"/>
          </p:cNvSpPr>
          <p:nvPr/>
        </p:nvSpPr>
        <p:spPr bwMode="auto">
          <a:xfrm>
            <a:off x="381000" y="4648200"/>
            <a:ext cx="1752600" cy="366713"/>
          </a:xfrm>
          <a:prstGeom prst="rect">
            <a:avLst/>
          </a:prstGeom>
          <a:noFill/>
          <a:ln w="9525">
            <a:noFill/>
            <a:miter lim="800000"/>
            <a:headEnd/>
            <a:tailEnd/>
          </a:ln>
        </p:spPr>
        <p:txBody>
          <a:bodyPr>
            <a:spAutoFit/>
          </a:bodyPr>
          <a:lstStyle/>
          <a:p>
            <a:pPr>
              <a:spcBef>
                <a:spcPct val="50000"/>
              </a:spcBef>
            </a:pPr>
            <a:endParaRPr lang="en-US"/>
          </a:p>
        </p:txBody>
      </p:sp>
      <p:pic>
        <p:nvPicPr>
          <p:cNvPr id="29700" name="Picture 4"/>
          <p:cNvPicPr>
            <a:picLocks noChangeAspect="1" noChangeArrowheads="1"/>
          </p:cNvPicPr>
          <p:nvPr/>
        </p:nvPicPr>
        <p:blipFill>
          <a:blip r:embed="rId3"/>
          <a:srcRect/>
          <a:stretch>
            <a:fillRect/>
          </a:stretch>
        </p:blipFill>
        <p:spPr bwMode="auto">
          <a:xfrm>
            <a:off x="1524000" y="1295400"/>
            <a:ext cx="5208588" cy="619125"/>
          </a:xfrm>
          <a:prstGeom prst="rect">
            <a:avLst/>
          </a:prstGeom>
          <a:noFill/>
          <a:ln w="9525">
            <a:noFill/>
            <a:miter lim="800000"/>
            <a:headEnd/>
            <a:tailEnd/>
          </a:ln>
          <a:effectLst/>
        </p:spPr>
      </p:pic>
      <p:sp>
        <p:nvSpPr>
          <p:cNvPr id="29701" name="Text Box 5"/>
          <p:cNvSpPr txBox="1">
            <a:spLocks noChangeArrowheads="1"/>
          </p:cNvSpPr>
          <p:nvPr/>
        </p:nvSpPr>
        <p:spPr bwMode="auto">
          <a:xfrm>
            <a:off x="381000" y="762000"/>
            <a:ext cx="6324600" cy="396875"/>
          </a:xfrm>
          <a:prstGeom prst="rect">
            <a:avLst/>
          </a:prstGeom>
          <a:noFill/>
          <a:ln w="9525">
            <a:noFill/>
            <a:miter lim="800000"/>
            <a:headEnd/>
            <a:tailEnd/>
          </a:ln>
          <a:effectLst/>
        </p:spPr>
        <p:txBody>
          <a:bodyPr>
            <a:spAutoFit/>
          </a:bodyPr>
          <a:lstStyle/>
          <a:p>
            <a:pPr>
              <a:spcBef>
                <a:spcPct val="50000"/>
              </a:spcBef>
            </a:pPr>
            <a:r>
              <a:rPr lang="en-US"/>
              <a:t>From the semiclassically-computed </a:t>
            </a:r>
            <a:r>
              <a:rPr lang="en-US" sz="2000" i="1">
                <a:latin typeface="Symbol" pitchFamily="18" charset="2"/>
              </a:rPr>
              <a:t>r</a:t>
            </a:r>
            <a:r>
              <a:rPr lang="en-US" sz="2000" i="1" baseline="-25000"/>
              <a:t>2</a:t>
            </a:r>
            <a:r>
              <a:rPr lang="en-US"/>
              <a:t>, extract:</a:t>
            </a:r>
          </a:p>
        </p:txBody>
      </p:sp>
      <p:sp>
        <p:nvSpPr>
          <p:cNvPr id="29702" name="Text Box 6"/>
          <p:cNvSpPr txBox="1">
            <a:spLocks noChangeArrowheads="1"/>
          </p:cNvSpPr>
          <p:nvPr/>
        </p:nvSpPr>
        <p:spPr bwMode="auto">
          <a:xfrm>
            <a:off x="228600" y="2133600"/>
            <a:ext cx="7543800" cy="396875"/>
          </a:xfrm>
          <a:prstGeom prst="rect">
            <a:avLst/>
          </a:prstGeom>
          <a:noFill/>
          <a:ln w="9525">
            <a:noFill/>
            <a:miter lim="800000"/>
            <a:headEnd/>
            <a:tailEnd/>
          </a:ln>
          <a:effectLst/>
        </p:spPr>
        <p:txBody>
          <a:bodyPr>
            <a:spAutoFit/>
          </a:bodyPr>
          <a:lstStyle/>
          <a:p>
            <a:pPr>
              <a:spcBef>
                <a:spcPct val="50000"/>
              </a:spcBef>
            </a:pPr>
            <a:r>
              <a:rPr lang="en-US"/>
              <a:t>to find the correlation component of the semiclassical </a:t>
            </a:r>
            <a:r>
              <a:rPr lang="en-US" sz="2000" i="1">
                <a:latin typeface="Symbol" pitchFamily="18" charset="2"/>
              </a:rPr>
              <a:t>r</a:t>
            </a:r>
            <a:r>
              <a:rPr lang="en-US" sz="2000" baseline="-25000"/>
              <a:t>2</a:t>
            </a:r>
            <a:r>
              <a:rPr lang="en-US"/>
              <a:t> via: </a:t>
            </a:r>
          </a:p>
        </p:txBody>
      </p:sp>
      <p:grpSp>
        <p:nvGrpSpPr>
          <p:cNvPr id="29703" name="Group 7"/>
          <p:cNvGrpSpPr>
            <a:grpSpLocks/>
          </p:cNvGrpSpPr>
          <p:nvPr/>
        </p:nvGrpSpPr>
        <p:grpSpPr bwMode="auto">
          <a:xfrm>
            <a:off x="338138" y="2743200"/>
            <a:ext cx="8805862" cy="782638"/>
            <a:chOff x="0" y="1584"/>
            <a:chExt cx="5547" cy="493"/>
          </a:xfrm>
        </p:grpSpPr>
        <p:pic>
          <p:nvPicPr>
            <p:cNvPr id="29704" name="Picture 8"/>
            <p:cNvPicPr>
              <a:picLocks noChangeAspect="1" noChangeArrowheads="1"/>
            </p:cNvPicPr>
            <p:nvPr/>
          </p:nvPicPr>
          <p:blipFill>
            <a:blip r:embed="rId4"/>
            <a:srcRect/>
            <a:stretch>
              <a:fillRect/>
            </a:stretch>
          </p:blipFill>
          <p:spPr bwMode="auto">
            <a:xfrm>
              <a:off x="0" y="1584"/>
              <a:ext cx="4359" cy="198"/>
            </a:xfrm>
            <a:prstGeom prst="rect">
              <a:avLst/>
            </a:prstGeom>
            <a:noFill/>
            <a:ln w="9525">
              <a:noFill/>
              <a:miter lim="800000"/>
              <a:headEnd/>
              <a:tailEnd/>
            </a:ln>
            <a:effectLst/>
          </p:spPr>
        </p:pic>
        <p:pic>
          <p:nvPicPr>
            <p:cNvPr id="29705" name="Picture 9"/>
            <p:cNvPicPr>
              <a:picLocks noChangeAspect="1" noChangeArrowheads="1"/>
            </p:cNvPicPr>
            <p:nvPr/>
          </p:nvPicPr>
          <p:blipFill>
            <a:blip r:embed="rId5"/>
            <a:srcRect/>
            <a:stretch>
              <a:fillRect/>
            </a:stretch>
          </p:blipFill>
          <p:spPr bwMode="auto">
            <a:xfrm>
              <a:off x="3456" y="1872"/>
              <a:ext cx="2091" cy="205"/>
            </a:xfrm>
            <a:prstGeom prst="rect">
              <a:avLst/>
            </a:prstGeom>
            <a:noFill/>
            <a:ln w="9525">
              <a:noFill/>
              <a:miter lim="800000"/>
              <a:headEnd/>
              <a:tailEnd/>
            </a:ln>
            <a:effectLst/>
          </p:spPr>
        </p:pic>
      </p:grpSp>
      <p:pic>
        <p:nvPicPr>
          <p:cNvPr id="29706" name="Picture 14"/>
          <p:cNvPicPr>
            <a:picLocks noChangeAspect="1" noChangeArrowheads="1"/>
          </p:cNvPicPr>
          <p:nvPr/>
        </p:nvPicPr>
        <p:blipFill>
          <a:blip r:embed="rId6"/>
          <a:srcRect/>
          <a:stretch>
            <a:fillRect/>
          </a:stretch>
        </p:blipFill>
        <p:spPr bwMode="auto">
          <a:xfrm>
            <a:off x="304800" y="4267200"/>
            <a:ext cx="7119938" cy="914400"/>
          </a:xfrm>
          <a:prstGeom prst="rect">
            <a:avLst/>
          </a:prstGeom>
          <a:noFill/>
          <a:ln w="9525">
            <a:noFill/>
            <a:miter lim="800000"/>
            <a:headEnd/>
            <a:tailEnd/>
          </a:ln>
        </p:spPr>
      </p:pic>
      <p:pic>
        <p:nvPicPr>
          <p:cNvPr id="29707" name="Picture 15"/>
          <p:cNvPicPr>
            <a:picLocks noChangeAspect="1" noChangeArrowheads="1"/>
          </p:cNvPicPr>
          <p:nvPr/>
        </p:nvPicPr>
        <p:blipFill>
          <a:blip r:embed="rId7"/>
          <a:srcRect r="36232" b="-9840"/>
          <a:stretch>
            <a:fillRect/>
          </a:stretch>
        </p:blipFill>
        <p:spPr bwMode="auto">
          <a:xfrm>
            <a:off x="457200" y="5181600"/>
            <a:ext cx="3352800" cy="762000"/>
          </a:xfrm>
          <a:prstGeom prst="rect">
            <a:avLst/>
          </a:prstGeom>
          <a:noFill/>
          <a:ln w="9525">
            <a:noFill/>
            <a:miter lim="800000"/>
            <a:headEnd/>
            <a:tailEnd/>
          </a:ln>
        </p:spPr>
      </p:pic>
      <p:pic>
        <p:nvPicPr>
          <p:cNvPr id="29708" name="Picture 16"/>
          <p:cNvPicPr>
            <a:picLocks noChangeAspect="1" noChangeArrowheads="1"/>
          </p:cNvPicPr>
          <p:nvPr/>
        </p:nvPicPr>
        <p:blipFill>
          <a:blip r:embed="rId8"/>
          <a:srcRect/>
          <a:stretch>
            <a:fillRect/>
          </a:stretch>
        </p:blipFill>
        <p:spPr bwMode="auto">
          <a:xfrm>
            <a:off x="3810000" y="5334000"/>
            <a:ext cx="4038600" cy="441325"/>
          </a:xfrm>
          <a:prstGeom prst="rect">
            <a:avLst/>
          </a:prstGeom>
          <a:noFill/>
          <a:ln w="9525">
            <a:noFill/>
            <a:miter lim="800000"/>
            <a:headEnd/>
            <a:tailEnd/>
          </a:ln>
        </p:spPr>
      </p:pic>
      <p:sp>
        <p:nvSpPr>
          <p:cNvPr id="29709" name="Text Box 13"/>
          <p:cNvSpPr txBox="1">
            <a:spLocks noChangeArrowheads="1"/>
          </p:cNvSpPr>
          <p:nvPr/>
        </p:nvSpPr>
        <p:spPr bwMode="auto">
          <a:xfrm>
            <a:off x="304800" y="3886200"/>
            <a:ext cx="5257800" cy="366713"/>
          </a:xfrm>
          <a:prstGeom prst="rect">
            <a:avLst/>
          </a:prstGeom>
          <a:noFill/>
          <a:ln w="9525">
            <a:noFill/>
            <a:miter lim="800000"/>
            <a:headEnd/>
            <a:tailEnd/>
          </a:ln>
          <a:effectLst/>
        </p:spPr>
        <p:txBody>
          <a:bodyPr>
            <a:spAutoFit/>
          </a:bodyPr>
          <a:lstStyle/>
          <a:p>
            <a:pPr>
              <a:spcBef>
                <a:spcPct val="50000"/>
              </a:spcBef>
            </a:pPr>
            <a:r>
              <a:rPr lang="en-US"/>
              <a:t>Now insert into:</a:t>
            </a:r>
          </a:p>
        </p:txBody>
      </p:sp>
      <p:pic>
        <p:nvPicPr>
          <p:cNvPr id="29710" name="Picture 14"/>
          <p:cNvPicPr>
            <a:picLocks noChangeAspect="1" noChangeArrowheads="1"/>
          </p:cNvPicPr>
          <p:nvPr/>
        </p:nvPicPr>
        <p:blipFill>
          <a:blip r:embed="rId4"/>
          <a:srcRect r="70268" b="-45454"/>
          <a:stretch>
            <a:fillRect/>
          </a:stretch>
        </p:blipFill>
        <p:spPr bwMode="auto">
          <a:xfrm>
            <a:off x="4953000" y="6019800"/>
            <a:ext cx="2057400" cy="457200"/>
          </a:xfrm>
          <a:prstGeom prst="rect">
            <a:avLst/>
          </a:prstGeom>
          <a:noFill/>
          <a:ln w="9525">
            <a:noFill/>
            <a:miter lim="800000"/>
            <a:headEnd/>
            <a:tailEnd/>
          </a:ln>
          <a:effectLst/>
        </p:spPr>
      </p:pic>
      <p:sp>
        <p:nvSpPr>
          <p:cNvPr id="29711" name="Text Box 15"/>
          <p:cNvSpPr txBox="1">
            <a:spLocks noChangeArrowheads="1"/>
          </p:cNvSpPr>
          <p:nvPr/>
        </p:nvSpPr>
        <p:spPr bwMode="auto">
          <a:xfrm>
            <a:off x="4648200" y="6019800"/>
            <a:ext cx="3048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29712" name="AutoShape 16"/>
          <p:cNvSpPr>
            <a:spLocks/>
          </p:cNvSpPr>
          <p:nvPr/>
        </p:nvSpPr>
        <p:spPr bwMode="auto">
          <a:xfrm>
            <a:off x="3810000" y="5257800"/>
            <a:ext cx="152400" cy="533400"/>
          </a:xfrm>
          <a:prstGeom prst="leftBracket">
            <a:avLst>
              <a:gd name="adj" fmla="val 29167"/>
            </a:avLst>
          </a:prstGeom>
          <a:noFill/>
          <a:ln w="9525">
            <a:solidFill>
              <a:schemeClr val="tx1"/>
            </a:solidFill>
            <a:round/>
            <a:headEnd/>
            <a:tailEnd/>
          </a:ln>
          <a:effectLst/>
        </p:spPr>
        <p:txBody>
          <a:bodyPr wrap="none" anchor="ctr"/>
          <a:lstStyle/>
          <a:p>
            <a:endParaRPr lang="en-US"/>
          </a:p>
        </p:txBody>
      </p:sp>
      <p:sp>
        <p:nvSpPr>
          <p:cNvPr id="29713" name="AutoShape 17"/>
          <p:cNvSpPr>
            <a:spLocks/>
          </p:cNvSpPr>
          <p:nvPr/>
        </p:nvSpPr>
        <p:spPr bwMode="auto">
          <a:xfrm>
            <a:off x="6934200" y="5867400"/>
            <a:ext cx="76200" cy="609600"/>
          </a:xfrm>
          <a:prstGeom prst="rightBracket">
            <a:avLst>
              <a:gd name="adj" fmla="val 66667"/>
            </a:avLst>
          </a:prstGeom>
          <a:noFill/>
          <a:ln w="9525">
            <a:solidFill>
              <a:schemeClr val="tx1"/>
            </a:solidFill>
            <a:round/>
            <a:headEnd/>
            <a:tailEnd/>
          </a:ln>
          <a:effectLst/>
        </p:spPr>
        <p:txBody>
          <a:bodyPr wrap="none" anchor="ctr"/>
          <a:lstStyle/>
          <a:p>
            <a:endParaRPr lang="en-US"/>
          </a:p>
        </p:txBody>
      </p:sp>
      <p:sp>
        <p:nvSpPr>
          <p:cNvPr id="29714" name="AutoShape 18"/>
          <p:cNvSpPr>
            <a:spLocks/>
          </p:cNvSpPr>
          <p:nvPr/>
        </p:nvSpPr>
        <p:spPr bwMode="auto">
          <a:xfrm>
            <a:off x="7772400" y="4419600"/>
            <a:ext cx="457200" cy="1371600"/>
          </a:xfrm>
          <a:prstGeom prst="rightBrace">
            <a:avLst>
              <a:gd name="adj1" fmla="val 25000"/>
              <a:gd name="adj2" fmla="val 50000"/>
            </a:avLst>
          </a:prstGeom>
          <a:noFill/>
          <a:ln w="9525">
            <a:solidFill>
              <a:schemeClr val="accent2"/>
            </a:solidFill>
            <a:round/>
            <a:headEnd/>
            <a:tailEnd/>
          </a:ln>
          <a:effectLst/>
        </p:spPr>
        <p:txBody>
          <a:bodyPr wrap="none" anchor="ctr"/>
          <a:lstStyle/>
          <a:p>
            <a:endParaRPr lang="en-US"/>
          </a:p>
        </p:txBody>
      </p:sp>
      <p:sp>
        <p:nvSpPr>
          <p:cNvPr id="29715" name="Text Box 19"/>
          <p:cNvSpPr txBox="1">
            <a:spLocks noChangeArrowheads="1"/>
          </p:cNvSpPr>
          <p:nvPr/>
        </p:nvSpPr>
        <p:spPr bwMode="auto">
          <a:xfrm>
            <a:off x="8153400" y="4800600"/>
            <a:ext cx="990600" cy="6413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Fully QM</a:t>
            </a:r>
          </a:p>
        </p:txBody>
      </p:sp>
      <p:sp>
        <p:nvSpPr>
          <p:cNvPr id="29716" name="Line 20"/>
          <p:cNvSpPr>
            <a:spLocks noChangeShapeType="1"/>
          </p:cNvSpPr>
          <p:nvPr/>
        </p:nvSpPr>
        <p:spPr bwMode="auto">
          <a:xfrm>
            <a:off x="4953000" y="6400800"/>
            <a:ext cx="1981200" cy="0"/>
          </a:xfrm>
          <a:prstGeom prst="line">
            <a:avLst/>
          </a:prstGeom>
          <a:noFill/>
          <a:ln w="38100">
            <a:solidFill>
              <a:srgbClr val="9900CC"/>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762000"/>
            <a:ext cx="8305800" cy="2378075"/>
          </a:xfrm>
          <a:prstGeom prst="rect">
            <a:avLst/>
          </a:prstGeom>
          <a:noFill/>
          <a:ln w="9525">
            <a:noFill/>
            <a:miter lim="800000"/>
            <a:headEnd/>
            <a:tailEnd/>
          </a:ln>
          <a:effectLst/>
        </p:spPr>
        <p:txBody>
          <a:bodyPr>
            <a:spAutoFit/>
          </a:bodyPr>
          <a:lstStyle/>
          <a:p>
            <a:pPr>
              <a:spcBef>
                <a:spcPct val="50000"/>
              </a:spcBef>
            </a:pPr>
            <a:r>
              <a:rPr lang="en-US" sz="2000">
                <a:solidFill>
                  <a:srgbClr val="990099"/>
                </a:solidFill>
              </a:rPr>
              <a:t>-- Captures “semiclassical correlation”, while capturing quantum effects at the one-body level</a:t>
            </a:r>
          </a:p>
          <a:p>
            <a:pPr>
              <a:spcBef>
                <a:spcPct val="50000"/>
              </a:spcBef>
            </a:pPr>
            <a:r>
              <a:rPr lang="en-US" sz="2000">
                <a:solidFill>
                  <a:srgbClr val="990099"/>
                </a:solidFill>
              </a:rPr>
              <a:t>-- Memory-dependence &amp; initial-state dependence naturally carried along via classical trajectories </a:t>
            </a:r>
          </a:p>
          <a:p>
            <a:pPr>
              <a:spcBef>
                <a:spcPct val="50000"/>
              </a:spcBef>
            </a:pPr>
            <a:r>
              <a:rPr lang="en-US" sz="2000">
                <a:solidFill>
                  <a:srgbClr val="990099"/>
                </a:solidFill>
              </a:rPr>
              <a:t>-- But no guarantee for N-representability</a:t>
            </a:r>
          </a:p>
          <a:p>
            <a:pPr>
              <a:spcBef>
                <a:spcPct val="50000"/>
              </a:spcBef>
            </a:pPr>
            <a:r>
              <a:rPr lang="en-US" sz="2000">
                <a:solidFill>
                  <a:srgbClr val="990099"/>
                </a:solidFill>
              </a:rPr>
              <a:t>-- How about time-evolving occupation #’s of TD natural orbitals ?</a:t>
            </a:r>
          </a:p>
        </p:txBody>
      </p:sp>
      <p:sp>
        <p:nvSpPr>
          <p:cNvPr id="30723" name="Rectangle 3"/>
          <p:cNvSpPr>
            <a:spLocks noChangeArrowheads="1"/>
          </p:cNvSpPr>
          <p:nvPr/>
        </p:nvSpPr>
        <p:spPr bwMode="auto">
          <a:xfrm>
            <a:off x="0" y="228600"/>
            <a:ext cx="9144000" cy="533400"/>
          </a:xfrm>
          <a:prstGeom prst="rect">
            <a:avLst/>
          </a:prstGeom>
          <a:noFill/>
          <a:ln w="9525">
            <a:noFill/>
            <a:miter lim="800000"/>
            <a:headEnd/>
            <a:tailEnd/>
          </a:ln>
          <a:effectLst/>
        </p:spPr>
        <p:txBody>
          <a:bodyPr anchor="ctr"/>
          <a:lstStyle/>
          <a:p>
            <a:pPr algn="ctr"/>
            <a:r>
              <a:rPr lang="en-US" sz="2800" b="1">
                <a:solidFill>
                  <a:schemeClr val="tx2"/>
                </a:solidFill>
              </a:rPr>
              <a:t>  </a:t>
            </a:r>
            <a:r>
              <a:rPr lang="en-US" sz="2400" b="1">
                <a:solidFill>
                  <a:schemeClr val="tx2"/>
                </a:solidFill>
              </a:rPr>
              <a:t>Insert </a:t>
            </a:r>
            <a:r>
              <a:rPr lang="en-US" sz="2400" b="1" i="1">
                <a:solidFill>
                  <a:schemeClr val="tx2"/>
                </a:solidFill>
                <a:latin typeface="Symbol" pitchFamily="18" charset="2"/>
              </a:rPr>
              <a:t>r</a:t>
            </a:r>
            <a:r>
              <a:rPr lang="en-US" sz="2400" b="1" i="1" baseline="30000">
                <a:solidFill>
                  <a:schemeClr val="tx2"/>
                </a:solidFill>
              </a:rPr>
              <a:t>SC</a:t>
            </a:r>
            <a:r>
              <a:rPr lang="en-US" sz="2400" b="1" i="1" baseline="-25000">
                <a:solidFill>
                  <a:schemeClr val="tx2"/>
                </a:solidFill>
              </a:rPr>
              <a:t>2c</a:t>
            </a:r>
            <a:r>
              <a:rPr lang="en-US" sz="2400" b="1" i="1">
                <a:solidFill>
                  <a:schemeClr val="tx2"/>
                </a:solidFill>
              </a:rPr>
              <a:t>(r’,r</a:t>
            </a:r>
            <a:r>
              <a:rPr lang="en-US" sz="2400" b="1" i="1" baseline="-25000">
                <a:solidFill>
                  <a:schemeClr val="tx2"/>
                </a:solidFill>
              </a:rPr>
              <a:t>2</a:t>
            </a:r>
            <a:r>
              <a:rPr lang="en-US" sz="2400" b="1" i="1">
                <a:solidFill>
                  <a:schemeClr val="tx2"/>
                </a:solidFill>
              </a:rPr>
              <a:t>,r,r</a:t>
            </a:r>
            <a:r>
              <a:rPr lang="en-US" sz="2400" b="1" i="1" baseline="-25000">
                <a:solidFill>
                  <a:schemeClr val="tx2"/>
                </a:solidFill>
              </a:rPr>
              <a:t>2</a:t>
            </a:r>
            <a:r>
              <a:rPr lang="en-US" sz="2400" b="1" i="1">
                <a:solidFill>
                  <a:schemeClr val="tx2"/>
                </a:solidFill>
              </a:rPr>
              <a:t>,t) </a:t>
            </a:r>
            <a:r>
              <a:rPr lang="en-US" sz="2400" b="1">
                <a:solidFill>
                  <a:schemeClr val="tx2"/>
                </a:solidFill>
              </a:rPr>
              <a:t>into (quantum) eqn for</a:t>
            </a:r>
            <a:r>
              <a:rPr lang="en-US" sz="2400" b="1" i="1">
                <a:solidFill>
                  <a:schemeClr val="tx2"/>
                </a:solidFill>
              </a:rPr>
              <a:t> </a:t>
            </a:r>
            <a:r>
              <a:rPr lang="en-US" sz="2400" b="1" i="1">
                <a:solidFill>
                  <a:schemeClr val="tx2"/>
                </a:solidFill>
                <a:latin typeface="Symbol" pitchFamily="18" charset="2"/>
              </a:rPr>
              <a:t>r</a:t>
            </a:r>
            <a:r>
              <a:rPr lang="en-US" sz="2400" b="1" i="1">
                <a:solidFill>
                  <a:schemeClr val="tx2"/>
                </a:solidFill>
              </a:rPr>
              <a:t>(r’,r,t):</a:t>
            </a:r>
          </a:p>
        </p:txBody>
      </p:sp>
      <p:sp>
        <p:nvSpPr>
          <p:cNvPr id="30724" name="Text Box 4"/>
          <p:cNvSpPr txBox="1">
            <a:spLocks noChangeArrowheads="1"/>
          </p:cNvSpPr>
          <p:nvPr/>
        </p:nvSpPr>
        <p:spPr bwMode="auto">
          <a:xfrm>
            <a:off x="6019800" y="3352800"/>
            <a:ext cx="2438400" cy="915988"/>
          </a:xfrm>
          <a:prstGeom prst="rect">
            <a:avLst/>
          </a:prstGeom>
          <a:noFill/>
          <a:ln w="9525">
            <a:noFill/>
            <a:miter lim="800000"/>
            <a:headEnd/>
            <a:tailEnd/>
          </a:ln>
          <a:effectLst/>
        </p:spPr>
        <p:txBody>
          <a:bodyPr>
            <a:spAutoFit/>
          </a:bodyPr>
          <a:lstStyle/>
          <a:p>
            <a:pPr>
              <a:spcBef>
                <a:spcPct val="50000"/>
              </a:spcBef>
            </a:pPr>
            <a:r>
              <a:rPr lang="en-US"/>
              <a:t>one of the main reasons for the going beyond TDDFT!</a:t>
            </a:r>
          </a:p>
        </p:txBody>
      </p:sp>
      <p:pic>
        <p:nvPicPr>
          <p:cNvPr id="30725" name="Picture 5"/>
          <p:cNvPicPr>
            <a:picLocks noChangeAspect="1" noChangeArrowheads="1"/>
          </p:cNvPicPr>
          <p:nvPr/>
        </p:nvPicPr>
        <p:blipFill>
          <a:blip r:embed="rId3"/>
          <a:srcRect/>
          <a:stretch>
            <a:fillRect/>
          </a:stretch>
        </p:blipFill>
        <p:spPr bwMode="auto">
          <a:xfrm>
            <a:off x="1219200" y="3733800"/>
            <a:ext cx="4443413" cy="709613"/>
          </a:xfrm>
          <a:prstGeom prst="rect">
            <a:avLst/>
          </a:prstGeom>
          <a:noFill/>
          <a:ln w="9525">
            <a:noFill/>
            <a:miter lim="800000"/>
            <a:headEnd/>
            <a:tailEnd/>
          </a:ln>
          <a:effectLst/>
        </p:spPr>
      </p:pic>
      <p:sp>
        <p:nvSpPr>
          <p:cNvPr id="30726" name="Text Box 6"/>
          <p:cNvSpPr txBox="1">
            <a:spLocks noChangeArrowheads="1"/>
          </p:cNvSpPr>
          <p:nvPr/>
        </p:nvSpPr>
        <p:spPr bwMode="auto">
          <a:xfrm>
            <a:off x="3048000" y="5334000"/>
            <a:ext cx="5791200" cy="1098550"/>
          </a:xfrm>
          <a:prstGeom prst="rect">
            <a:avLst/>
          </a:prstGeom>
          <a:noFill/>
          <a:ln w="9525">
            <a:noFill/>
            <a:miter lim="800000"/>
            <a:headEnd/>
            <a:tailEnd/>
          </a:ln>
          <a:effectLst/>
        </p:spPr>
        <p:txBody>
          <a:bodyPr>
            <a:spAutoFit/>
          </a:bodyPr>
          <a:lstStyle/>
          <a:p>
            <a:pPr>
              <a:spcBef>
                <a:spcPct val="50000"/>
              </a:spcBef>
            </a:pPr>
            <a:r>
              <a:rPr lang="en-US"/>
              <a:t>Eg. In the electronic quantum control problem of He 1s</a:t>
            </a:r>
            <a:r>
              <a:rPr lang="en-US" baseline="30000"/>
              <a:t>2</a:t>
            </a:r>
            <a:r>
              <a:rPr lang="en-US"/>
              <a:t> </a:t>
            </a:r>
            <a:r>
              <a:rPr lang="en-US">
                <a:sym typeface="Wingdings" pitchFamily="2" charset="2"/>
              </a:rPr>
              <a:t> 1s2p excited state, </a:t>
            </a:r>
          </a:p>
          <a:p>
            <a:pPr>
              <a:spcBef>
                <a:spcPct val="50000"/>
              </a:spcBef>
            </a:pPr>
            <a:r>
              <a:rPr lang="en-US" sz="2000" i="1">
                <a:latin typeface="Times New Roman" pitchFamily="18" charset="0"/>
                <a:sym typeface="Wingdings" pitchFamily="2" charset="2"/>
              </a:rPr>
              <a:t>f</a:t>
            </a:r>
            <a:r>
              <a:rPr lang="en-US" baseline="-25000">
                <a:sym typeface="Wingdings" pitchFamily="2" charset="2"/>
              </a:rPr>
              <a:t>1</a:t>
            </a:r>
            <a:r>
              <a:rPr lang="en-US">
                <a:sym typeface="Wingdings" pitchFamily="2" charset="2"/>
              </a:rPr>
              <a:t> ~ near 2  near 1    while   </a:t>
            </a:r>
            <a:r>
              <a:rPr lang="en-US" sz="2000" i="1">
                <a:latin typeface="Times New Roman" pitchFamily="18" charset="0"/>
                <a:sym typeface="Wingdings" pitchFamily="2" charset="2"/>
              </a:rPr>
              <a:t>f</a:t>
            </a:r>
            <a:r>
              <a:rPr lang="en-US" baseline="-25000">
                <a:sym typeface="Wingdings" pitchFamily="2" charset="2"/>
              </a:rPr>
              <a:t>2</a:t>
            </a:r>
            <a:r>
              <a:rPr lang="en-US">
                <a:sym typeface="Wingdings" pitchFamily="2" charset="2"/>
              </a:rPr>
              <a:t> ~ near 0  near 1</a:t>
            </a:r>
            <a:endParaRPr lang="en-US"/>
          </a:p>
        </p:txBody>
      </p:sp>
      <p:sp>
        <p:nvSpPr>
          <p:cNvPr id="30727" name="AutoShape 7"/>
          <p:cNvSpPr>
            <a:spLocks noChangeArrowheads="1"/>
          </p:cNvSpPr>
          <p:nvPr/>
        </p:nvSpPr>
        <p:spPr bwMode="auto">
          <a:xfrm rot="6348513">
            <a:off x="16669" y="4707731"/>
            <a:ext cx="1676400" cy="1100138"/>
          </a:xfrm>
          <a:custGeom>
            <a:avLst/>
            <a:gdLst>
              <a:gd name="G0" fmla="+- 13275 0 0"/>
              <a:gd name="G1" fmla="+- 18514 0 0"/>
              <a:gd name="G2" fmla="+- 7200 0 0"/>
              <a:gd name="G3" fmla="*/ 13275 1 2"/>
              <a:gd name="G4" fmla="+- G3 10800 0"/>
              <a:gd name="G5" fmla="+- 21600 13275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438 w 21600"/>
              <a:gd name="T1" fmla="*/ 0 h 21600"/>
              <a:gd name="T2" fmla="*/ 13275 w 21600"/>
              <a:gd name="T3" fmla="*/ 7200 h 21600"/>
              <a:gd name="T4" fmla="*/ 0 w 21600"/>
              <a:gd name="T5" fmla="*/ 20345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38" y="0"/>
                </a:moveTo>
                <a:lnTo>
                  <a:pt x="13275" y="7200"/>
                </a:lnTo>
                <a:lnTo>
                  <a:pt x="16361" y="7200"/>
                </a:lnTo>
                <a:lnTo>
                  <a:pt x="16361" y="19088"/>
                </a:lnTo>
                <a:lnTo>
                  <a:pt x="0" y="19088"/>
                </a:lnTo>
                <a:lnTo>
                  <a:pt x="0" y="21600"/>
                </a:lnTo>
                <a:lnTo>
                  <a:pt x="18514" y="21600"/>
                </a:lnTo>
                <a:lnTo>
                  <a:pt x="18514" y="7200"/>
                </a:lnTo>
                <a:lnTo>
                  <a:pt x="21600" y="7200"/>
                </a:lnTo>
                <a:close/>
              </a:path>
            </a:pathLst>
          </a:custGeom>
          <a:solidFill>
            <a:srgbClr val="990099"/>
          </a:solidFill>
          <a:ln w="9525">
            <a:solidFill>
              <a:schemeClr val="tx1"/>
            </a:solidFill>
            <a:miter lim="800000"/>
            <a:headEnd/>
            <a:tailEnd/>
          </a:ln>
          <a:effectLst/>
        </p:spPr>
        <p:txBody>
          <a:bodyPr wrap="none" anchor="ctr"/>
          <a:lstStyle/>
          <a:p>
            <a:endParaRPr lang="en-US"/>
          </a:p>
        </p:txBody>
      </p:sp>
      <p:sp>
        <p:nvSpPr>
          <p:cNvPr id="30728" name="Text Box 8"/>
          <p:cNvSpPr txBox="1">
            <a:spLocks noChangeArrowheads="1"/>
          </p:cNvSpPr>
          <p:nvPr/>
        </p:nvSpPr>
        <p:spPr bwMode="auto">
          <a:xfrm>
            <a:off x="914400" y="6003925"/>
            <a:ext cx="1905000" cy="854075"/>
          </a:xfrm>
          <a:prstGeom prst="rect">
            <a:avLst/>
          </a:prstGeom>
          <a:noFill/>
          <a:ln w="9525">
            <a:noFill/>
            <a:miter lim="800000"/>
            <a:headEnd/>
            <a:tailEnd/>
          </a:ln>
          <a:effectLst/>
        </p:spPr>
        <p:txBody>
          <a:bodyPr>
            <a:spAutoFit/>
          </a:bodyPr>
          <a:lstStyle/>
          <a:p>
            <a:pPr>
              <a:spcBef>
                <a:spcPct val="50000"/>
              </a:spcBef>
            </a:pPr>
            <a:r>
              <a:rPr lang="en-US" sz="2000" b="1" i="1">
                <a:solidFill>
                  <a:srgbClr val="990099"/>
                </a:solidFill>
              </a:rPr>
              <a:t>Yes!</a:t>
            </a:r>
          </a:p>
          <a:p>
            <a:pPr>
              <a:spcBef>
                <a:spcPct val="50000"/>
              </a:spcBef>
            </a:pPr>
            <a:r>
              <a:rPr lang="en-US" sz="2000" b="1" i="1">
                <a:solidFill>
                  <a:srgbClr val="990099"/>
                </a:solidFill>
              </a:rPr>
              <a:t>Examples…</a:t>
            </a:r>
          </a:p>
        </p:txBody>
      </p:sp>
      <p:sp>
        <p:nvSpPr>
          <p:cNvPr id="30729" name="Line 9"/>
          <p:cNvSpPr>
            <a:spLocks noChangeShapeType="1"/>
          </p:cNvSpPr>
          <p:nvPr/>
        </p:nvSpPr>
        <p:spPr bwMode="auto">
          <a:xfrm flipH="1" flipV="1">
            <a:off x="5257800" y="3200400"/>
            <a:ext cx="762000" cy="2286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6" grpId="0"/>
      <p:bldP spid="30727" grpId="0" animBg="1"/>
      <p:bldP spid="30728" grpId="0"/>
      <p:bldP spid="307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990600" y="838200"/>
            <a:ext cx="7467600" cy="3925888"/>
          </a:xfrm>
          <a:prstGeom prst="rect">
            <a:avLst/>
          </a:prstGeom>
          <a:noFill/>
          <a:ln w="9525">
            <a:noFill/>
            <a:miter lim="800000"/>
            <a:headEnd/>
            <a:tailEnd/>
          </a:ln>
          <a:effectLst/>
        </p:spPr>
        <p:txBody>
          <a:bodyPr>
            <a:spAutoFit/>
          </a:bodyPr>
          <a:lstStyle/>
          <a:p>
            <a:pPr algn="ctr">
              <a:spcBef>
                <a:spcPct val="50000"/>
              </a:spcBef>
            </a:pPr>
            <a:r>
              <a:rPr lang="en-US" sz="2400" b="1" u="sng"/>
              <a:t>Examples</a:t>
            </a:r>
          </a:p>
          <a:p>
            <a:pPr algn="ctr">
              <a:spcBef>
                <a:spcPct val="50000"/>
              </a:spcBef>
            </a:pPr>
            <a:endParaRPr lang="en-US" sz="2400" b="1" u="sng"/>
          </a:p>
          <a:p>
            <a:pPr>
              <a:spcBef>
                <a:spcPct val="50000"/>
              </a:spcBef>
            </a:pPr>
            <a:r>
              <a:rPr lang="en-US" sz="2400" b="1"/>
              <a:t>First ask: how well does </a:t>
            </a:r>
            <a:r>
              <a:rPr lang="en-US" sz="2400" b="1" i="1"/>
              <a:t>pure</a:t>
            </a:r>
            <a:r>
              <a:rPr lang="en-US" sz="2400" b="1"/>
              <a:t> semiclassics do?</a:t>
            </a:r>
          </a:p>
          <a:p>
            <a:pPr>
              <a:spcBef>
                <a:spcPct val="50000"/>
              </a:spcBef>
            </a:pPr>
            <a:r>
              <a:rPr lang="en-US" sz="2400"/>
              <a:t>i.e.  propagate  the entire electron dynamics with Frozen Gaussian dynamics, not just the correlation component.</a:t>
            </a:r>
          </a:p>
          <a:p>
            <a:pPr>
              <a:spcBef>
                <a:spcPct val="50000"/>
              </a:spcBef>
            </a:pPr>
            <a:endParaRPr lang="en-US" sz="2400"/>
          </a:p>
          <a:p>
            <a:pPr>
              <a:spcBef>
                <a:spcPct val="50000"/>
              </a:spcBef>
            </a:pPr>
            <a:r>
              <a:rPr lang="en-US" sz="2400"/>
              <a:t>	Will show four 2-electron examples.</a:t>
            </a:r>
          </a:p>
        </p:txBody>
      </p:sp>
      <p:sp>
        <p:nvSpPr>
          <p:cNvPr id="36870" name="Text Box 6"/>
          <p:cNvSpPr txBox="1">
            <a:spLocks noChangeArrowheads="1"/>
          </p:cNvSpPr>
          <p:nvPr/>
        </p:nvSpPr>
        <p:spPr bwMode="auto">
          <a:xfrm>
            <a:off x="609600" y="1066800"/>
            <a:ext cx="76962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685800"/>
            <a:ext cx="8229600" cy="1143000"/>
          </a:xfrm>
        </p:spPr>
        <p:txBody>
          <a:bodyPr/>
          <a:lstStyle/>
          <a:p>
            <a:r>
              <a:rPr lang="en-US" u="sng">
                <a:solidFill>
                  <a:srgbClr val="990099"/>
                </a:solidFill>
              </a:rPr>
              <a:t>Outline</a:t>
            </a:r>
          </a:p>
        </p:txBody>
      </p:sp>
      <p:sp>
        <p:nvSpPr>
          <p:cNvPr id="41987" name="Rectangle 3"/>
          <p:cNvSpPr>
            <a:spLocks noGrp="1" noChangeArrowheads="1"/>
          </p:cNvSpPr>
          <p:nvPr>
            <p:ph type="body" idx="1"/>
          </p:nvPr>
        </p:nvSpPr>
        <p:spPr>
          <a:xfrm>
            <a:off x="381000" y="2209800"/>
            <a:ext cx="8382000" cy="2667000"/>
          </a:xfrm>
        </p:spPr>
        <p:txBody>
          <a:bodyPr/>
          <a:lstStyle/>
          <a:p>
            <a:pPr>
              <a:lnSpc>
                <a:spcPct val="90000"/>
              </a:lnSpc>
            </a:pPr>
            <a:r>
              <a:rPr lang="en-US" sz="2000" b="1" dirty="0"/>
              <a:t>Motivation:</a:t>
            </a:r>
            <a:r>
              <a:rPr lang="en-US" sz="2000" dirty="0"/>
              <a:t>   Challenges in real-time TDDFT calculations</a:t>
            </a:r>
          </a:p>
          <a:p>
            <a:pPr>
              <a:lnSpc>
                <a:spcPct val="90000"/>
              </a:lnSpc>
              <a:buFontTx/>
              <a:buNone/>
            </a:pPr>
            <a:endParaRPr lang="en-US" sz="2000" dirty="0"/>
          </a:p>
          <a:p>
            <a:pPr>
              <a:lnSpc>
                <a:spcPct val="90000"/>
              </a:lnSpc>
            </a:pPr>
            <a:r>
              <a:rPr lang="en-US" sz="2000" b="1" dirty="0"/>
              <a:t>Method: </a:t>
            </a:r>
            <a:r>
              <a:rPr lang="en-US" sz="2000" dirty="0" err="1"/>
              <a:t>Semiclassical</a:t>
            </a:r>
            <a:r>
              <a:rPr lang="en-US" sz="2000" dirty="0"/>
              <a:t> correlation</a:t>
            </a:r>
            <a:r>
              <a:rPr lang="en-US" sz="2000" b="1" dirty="0"/>
              <a:t> </a:t>
            </a:r>
            <a:r>
              <a:rPr lang="en-US" sz="2000" dirty="0"/>
              <a:t>in one-body density-matrix propagation</a:t>
            </a:r>
          </a:p>
          <a:p>
            <a:pPr>
              <a:lnSpc>
                <a:spcPct val="90000"/>
              </a:lnSpc>
            </a:pPr>
            <a:endParaRPr lang="en-US" sz="2000" dirty="0"/>
          </a:p>
          <a:p>
            <a:pPr>
              <a:lnSpc>
                <a:spcPct val="90000"/>
              </a:lnSpc>
            </a:pPr>
            <a:r>
              <a:rPr lang="en-US" sz="2000" b="1" dirty="0"/>
              <a:t>Models: </a:t>
            </a:r>
            <a:r>
              <a:rPr lang="en-US" sz="2000" dirty="0"/>
              <a:t>Does it work?</a:t>
            </a:r>
            <a:r>
              <a:rPr lang="en-US" sz="2000" b="1" dirty="0"/>
              <a:t> </a:t>
            </a:r>
            <a:r>
              <a:rPr lang="en-US" sz="2000" dirty="0"/>
              <a:t>…</a:t>
            </a:r>
            <a:r>
              <a:rPr lang="en-US" sz="2000" b="1" dirty="0"/>
              <a:t> </a:t>
            </a:r>
            <a:r>
              <a:rPr lang="en-US" sz="2000" dirty="0"/>
              <a:t>some examples, good and bad</a:t>
            </a:r>
            <a:r>
              <a:rPr lang="en-US" sz="2000" dirty="0" smtClean="0"/>
              <a:t>….</a:t>
            </a:r>
          </a:p>
          <a:p>
            <a:pPr>
              <a:lnSpc>
                <a:spcPct val="90000"/>
              </a:lnSpc>
              <a:buNone/>
            </a:pPr>
            <a:endParaRPr lang="en-US"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304800"/>
            <a:ext cx="8229600" cy="457200"/>
          </a:xfrm>
          <a:prstGeom prst="rect">
            <a:avLst/>
          </a:prstGeom>
          <a:noFill/>
          <a:ln w="9525">
            <a:noFill/>
            <a:miter lim="800000"/>
            <a:headEnd/>
            <a:tailEnd/>
          </a:ln>
          <a:effectLst/>
        </p:spPr>
        <p:txBody>
          <a:bodyPr>
            <a:spAutoFit/>
          </a:bodyPr>
          <a:lstStyle/>
          <a:p>
            <a:pPr>
              <a:spcBef>
                <a:spcPct val="50000"/>
              </a:spcBef>
            </a:pPr>
            <a:r>
              <a:rPr lang="en-US" sz="2400" u="sng"/>
              <a:t> Example 1: Time-dependent Hooke’s quantum dot in 1d</a:t>
            </a:r>
          </a:p>
        </p:txBody>
      </p:sp>
      <p:sp>
        <p:nvSpPr>
          <p:cNvPr id="31747" name="Text Box 3"/>
          <p:cNvSpPr txBox="1">
            <a:spLocks noChangeArrowheads="1"/>
          </p:cNvSpPr>
          <p:nvPr/>
        </p:nvSpPr>
        <p:spPr bwMode="auto">
          <a:xfrm>
            <a:off x="381000" y="2057400"/>
            <a:ext cx="8077200" cy="396875"/>
          </a:xfrm>
          <a:prstGeom prst="rect">
            <a:avLst/>
          </a:prstGeom>
          <a:noFill/>
          <a:ln w="9525">
            <a:noFill/>
            <a:miter lim="800000"/>
            <a:headEnd/>
            <a:tailEnd/>
          </a:ln>
          <a:effectLst/>
        </p:spPr>
        <p:txBody>
          <a:bodyPr>
            <a:spAutoFit/>
          </a:bodyPr>
          <a:lstStyle/>
          <a:p>
            <a:pPr>
              <a:spcBef>
                <a:spcPct val="50000"/>
              </a:spcBef>
            </a:pPr>
            <a:r>
              <a:rPr lang="en-US" sz="2000"/>
              <a:t>Drive at a transition frequency to encourage population transfer:</a:t>
            </a:r>
          </a:p>
        </p:txBody>
      </p:sp>
      <p:sp>
        <p:nvSpPr>
          <p:cNvPr id="31748" name="Text Box 4"/>
          <p:cNvSpPr txBox="1">
            <a:spLocks noChangeArrowheads="1"/>
          </p:cNvSpPr>
          <p:nvPr/>
        </p:nvSpPr>
        <p:spPr bwMode="auto">
          <a:xfrm>
            <a:off x="990600" y="2438400"/>
            <a:ext cx="6248400" cy="457200"/>
          </a:xfrm>
          <a:prstGeom prst="rect">
            <a:avLst/>
          </a:prstGeom>
          <a:noFill/>
          <a:ln w="9525">
            <a:noFill/>
            <a:miter lim="800000"/>
            <a:headEnd/>
            <a:tailEnd/>
          </a:ln>
          <a:effectLst/>
        </p:spPr>
        <p:txBody>
          <a:bodyPr>
            <a:spAutoFit/>
          </a:bodyPr>
          <a:lstStyle/>
          <a:p>
            <a:pPr>
              <a:spcBef>
                <a:spcPct val="50000"/>
              </a:spcBef>
            </a:pPr>
            <a:r>
              <a:rPr lang="en-US" sz="2400"/>
              <a:t>e.g.</a:t>
            </a:r>
            <a:r>
              <a:rPr lang="en-US" sz="2400">
                <a:latin typeface="Symbol" pitchFamily="18" charset="2"/>
              </a:rPr>
              <a:t> w</a:t>
            </a:r>
            <a:r>
              <a:rPr lang="en-US" sz="2400" baseline="30000"/>
              <a:t>2</a:t>
            </a:r>
            <a:r>
              <a:rPr lang="en-US" sz="2000"/>
              <a:t>(t) = 1 – 0.05 sin(2t) </a:t>
            </a:r>
          </a:p>
        </p:txBody>
      </p:sp>
      <p:pic>
        <p:nvPicPr>
          <p:cNvPr id="31749" name="Picture 5"/>
          <p:cNvPicPr>
            <a:picLocks noChangeAspect="1" noChangeArrowheads="1"/>
          </p:cNvPicPr>
          <p:nvPr/>
        </p:nvPicPr>
        <p:blipFill>
          <a:blip r:embed="rId4"/>
          <a:srcRect r="57285" b="-4970"/>
          <a:stretch>
            <a:fillRect/>
          </a:stretch>
        </p:blipFill>
        <p:spPr bwMode="auto">
          <a:xfrm>
            <a:off x="685800" y="990600"/>
            <a:ext cx="2667000" cy="838200"/>
          </a:xfrm>
          <a:prstGeom prst="rect">
            <a:avLst/>
          </a:prstGeom>
          <a:noFill/>
          <a:ln w="9525">
            <a:noFill/>
            <a:miter lim="800000"/>
            <a:headEnd/>
            <a:tailEnd/>
          </a:ln>
          <a:effectLst/>
        </p:spPr>
      </p:pic>
      <p:graphicFrame>
        <p:nvGraphicFramePr>
          <p:cNvPr id="31750" name="Object 6"/>
          <p:cNvGraphicFramePr>
            <a:graphicFrameLocks noChangeAspect="1"/>
          </p:cNvGraphicFramePr>
          <p:nvPr/>
        </p:nvGraphicFramePr>
        <p:xfrm>
          <a:off x="3352800" y="990600"/>
          <a:ext cx="3962400" cy="920750"/>
        </p:xfrm>
        <a:graphic>
          <a:graphicData uri="http://schemas.openxmlformats.org/presentationml/2006/ole">
            <p:oleObj spid="_x0000_s31750" name="Equation" r:id="rId5" imgW="2019240" imgH="469800" progId="Equation.3">
              <p:embed/>
            </p:oleObj>
          </a:graphicData>
        </a:graphic>
      </p:graphicFrame>
      <p:pic>
        <p:nvPicPr>
          <p:cNvPr id="31759" name="Picture 15"/>
          <p:cNvPicPr>
            <a:picLocks noChangeAspect="1" noChangeArrowheads="1"/>
          </p:cNvPicPr>
          <p:nvPr/>
        </p:nvPicPr>
        <p:blipFill>
          <a:blip r:embed="rId6"/>
          <a:srcRect/>
          <a:stretch>
            <a:fillRect/>
          </a:stretch>
        </p:blipFill>
        <p:spPr bwMode="auto">
          <a:xfrm>
            <a:off x="5105400" y="2514600"/>
            <a:ext cx="2743200" cy="1890713"/>
          </a:xfrm>
          <a:prstGeom prst="rect">
            <a:avLst/>
          </a:prstGeom>
          <a:noFill/>
          <a:ln w="9525">
            <a:noFill/>
            <a:miter lim="800000"/>
            <a:headEnd/>
            <a:tailEnd/>
          </a:ln>
          <a:effectLst/>
        </p:spPr>
      </p:pic>
      <p:pic>
        <p:nvPicPr>
          <p:cNvPr id="31760" name="Picture 16"/>
          <p:cNvPicPr>
            <a:picLocks noChangeAspect="1" noChangeArrowheads="1"/>
          </p:cNvPicPr>
          <p:nvPr/>
        </p:nvPicPr>
        <p:blipFill>
          <a:blip r:embed="rId7"/>
          <a:srcRect/>
          <a:stretch>
            <a:fillRect/>
          </a:stretch>
        </p:blipFill>
        <p:spPr bwMode="auto">
          <a:xfrm>
            <a:off x="4953000" y="4572000"/>
            <a:ext cx="3124200" cy="1911350"/>
          </a:xfrm>
          <a:prstGeom prst="rect">
            <a:avLst/>
          </a:prstGeom>
          <a:noFill/>
          <a:ln w="9525">
            <a:noFill/>
            <a:miter lim="800000"/>
            <a:headEnd/>
            <a:tailEnd/>
          </a:ln>
          <a:effectLst/>
        </p:spPr>
      </p:pic>
      <p:pic>
        <p:nvPicPr>
          <p:cNvPr id="31761" name="Picture 17"/>
          <p:cNvPicPr>
            <a:picLocks noChangeAspect="1" noChangeArrowheads="1"/>
          </p:cNvPicPr>
          <p:nvPr/>
        </p:nvPicPr>
        <p:blipFill>
          <a:blip r:embed="rId8"/>
          <a:srcRect/>
          <a:stretch>
            <a:fillRect/>
          </a:stretch>
        </p:blipFill>
        <p:spPr bwMode="auto">
          <a:xfrm>
            <a:off x="990600" y="4500563"/>
            <a:ext cx="3124200" cy="1930400"/>
          </a:xfrm>
          <a:prstGeom prst="rect">
            <a:avLst/>
          </a:prstGeom>
          <a:noFill/>
          <a:ln w="9525">
            <a:noFill/>
            <a:miter lim="800000"/>
            <a:headEnd/>
            <a:tailEnd/>
          </a:ln>
          <a:effectLst/>
        </p:spPr>
      </p:pic>
      <p:sp>
        <p:nvSpPr>
          <p:cNvPr id="31762" name="Text Box 18"/>
          <p:cNvSpPr txBox="1">
            <a:spLocks noChangeArrowheads="1"/>
          </p:cNvSpPr>
          <p:nvPr/>
        </p:nvSpPr>
        <p:spPr bwMode="auto">
          <a:xfrm>
            <a:off x="457200" y="3733800"/>
            <a:ext cx="4191000" cy="641350"/>
          </a:xfrm>
          <a:prstGeom prst="rect">
            <a:avLst/>
          </a:prstGeom>
          <a:noFill/>
          <a:ln w="9525">
            <a:noFill/>
            <a:miter lim="800000"/>
            <a:headEnd/>
            <a:tailEnd/>
          </a:ln>
          <a:effectLst/>
        </p:spPr>
        <p:txBody>
          <a:bodyPr>
            <a:spAutoFit/>
          </a:bodyPr>
          <a:lstStyle/>
          <a:p>
            <a:pPr>
              <a:spcBef>
                <a:spcPct val="50000"/>
              </a:spcBef>
            </a:pPr>
            <a:r>
              <a:rPr lang="en-US"/>
              <a:t>Changing occupation #’s essential for good observables:</a:t>
            </a:r>
          </a:p>
        </p:txBody>
      </p:sp>
      <p:sp>
        <p:nvSpPr>
          <p:cNvPr id="31763" name="Text Box 19"/>
          <p:cNvSpPr txBox="1">
            <a:spLocks noChangeArrowheads="1"/>
          </p:cNvSpPr>
          <p:nvPr/>
        </p:nvSpPr>
        <p:spPr bwMode="auto">
          <a:xfrm>
            <a:off x="8061325" y="5218113"/>
            <a:ext cx="1098550" cy="366712"/>
          </a:xfrm>
          <a:prstGeom prst="rect">
            <a:avLst/>
          </a:prstGeom>
          <a:noFill/>
          <a:ln w="9525">
            <a:noFill/>
            <a:miter lim="800000"/>
            <a:headEnd/>
            <a:tailEnd/>
          </a:ln>
          <a:effectLst/>
        </p:spPr>
        <p:txBody>
          <a:bodyPr wrap="none">
            <a:spAutoFit/>
          </a:bodyPr>
          <a:lstStyle/>
          <a:p>
            <a:r>
              <a:rPr lang="en-US">
                <a:solidFill>
                  <a:srgbClr val="FF0000"/>
                </a:solidFill>
              </a:rPr>
              <a:t>exact KS</a:t>
            </a:r>
          </a:p>
        </p:txBody>
      </p:sp>
      <p:sp>
        <p:nvSpPr>
          <p:cNvPr id="31764" name="Line 20"/>
          <p:cNvSpPr>
            <a:spLocks noChangeShapeType="1"/>
          </p:cNvSpPr>
          <p:nvPr/>
        </p:nvSpPr>
        <p:spPr bwMode="auto">
          <a:xfrm flipH="1">
            <a:off x="7924800" y="5562600"/>
            <a:ext cx="304800" cy="152400"/>
          </a:xfrm>
          <a:prstGeom prst="line">
            <a:avLst/>
          </a:prstGeom>
          <a:noFill/>
          <a:ln w="9525">
            <a:solidFill>
              <a:srgbClr val="FF0000"/>
            </a:solidFill>
            <a:round/>
            <a:headEnd/>
            <a:tailEnd type="triangle" w="med" len="med"/>
          </a:ln>
          <a:effectLst/>
        </p:spPr>
        <p:txBody>
          <a:bodyPr/>
          <a:lstStyle/>
          <a:p>
            <a:endParaRPr lang="en-US"/>
          </a:p>
        </p:txBody>
      </p:sp>
      <p:sp>
        <p:nvSpPr>
          <p:cNvPr id="31765" name="Text Box 21"/>
          <p:cNvSpPr txBox="1">
            <a:spLocks noChangeArrowheads="1"/>
          </p:cNvSpPr>
          <p:nvPr/>
        </p:nvSpPr>
        <p:spPr bwMode="auto">
          <a:xfrm rot="16200000">
            <a:off x="373857" y="5036343"/>
            <a:ext cx="1295400" cy="366713"/>
          </a:xfrm>
          <a:prstGeom prst="rect">
            <a:avLst/>
          </a:prstGeom>
          <a:solidFill>
            <a:schemeClr val="bg1"/>
          </a:solidFill>
          <a:ln w="9525">
            <a:noFill/>
            <a:miter lim="800000"/>
            <a:headEnd/>
            <a:tailEnd/>
          </a:ln>
          <a:effectLst/>
        </p:spPr>
        <p:txBody>
          <a:bodyPr>
            <a:spAutoFit/>
          </a:bodyPr>
          <a:lstStyle/>
          <a:p>
            <a:pPr>
              <a:spcBef>
                <a:spcPct val="50000"/>
              </a:spcBef>
            </a:pPr>
            <a:r>
              <a:rPr lang="en-US"/>
              <a:t>&lt;x</a:t>
            </a:r>
            <a:r>
              <a:rPr lang="en-US" baseline="30000"/>
              <a:t>2</a:t>
            </a:r>
            <a:r>
              <a:rPr lang="en-US"/>
              <a:t>&gt;(t)</a:t>
            </a:r>
          </a:p>
        </p:txBody>
      </p:sp>
      <p:sp>
        <p:nvSpPr>
          <p:cNvPr id="31766" name="Text Box 22"/>
          <p:cNvSpPr txBox="1">
            <a:spLocks noChangeArrowheads="1"/>
          </p:cNvSpPr>
          <p:nvPr/>
        </p:nvSpPr>
        <p:spPr bwMode="auto">
          <a:xfrm>
            <a:off x="0" y="6491288"/>
            <a:ext cx="3429000" cy="336550"/>
          </a:xfrm>
          <a:prstGeom prst="rect">
            <a:avLst/>
          </a:prstGeom>
          <a:noFill/>
          <a:ln w="9525">
            <a:noFill/>
            <a:miter lim="800000"/>
            <a:headEnd/>
            <a:tailEnd/>
          </a:ln>
          <a:effectLst/>
        </p:spPr>
        <p:txBody>
          <a:bodyPr>
            <a:spAutoFit/>
          </a:bodyPr>
          <a:lstStyle/>
          <a:p>
            <a:pPr>
              <a:spcBef>
                <a:spcPct val="50000"/>
              </a:spcBef>
            </a:pPr>
            <a:r>
              <a:rPr lang="en-US" sz="1600"/>
              <a:t>60 000 classical trajectories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2" grpId="0"/>
      <p:bldP spid="31763" grpId="0"/>
      <p:bldP spid="31764" grpId="0" animBg="1"/>
      <p:bldP spid="31765" grpId="0" animBg="1"/>
      <p:bldP spid="317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1219200"/>
            <a:ext cx="2667000" cy="2427288"/>
          </a:xfrm>
          <a:prstGeom prst="rect">
            <a:avLst/>
          </a:prstGeom>
          <a:noFill/>
          <a:ln w="9525">
            <a:noFill/>
            <a:miter lim="800000"/>
            <a:headEnd/>
            <a:tailEnd/>
          </a:ln>
          <a:effectLst/>
        </p:spPr>
        <p:txBody>
          <a:bodyPr>
            <a:spAutoFit/>
          </a:bodyPr>
          <a:lstStyle/>
          <a:p>
            <a:pPr>
              <a:spcBef>
                <a:spcPct val="50000"/>
              </a:spcBef>
            </a:pPr>
            <a:r>
              <a:rPr lang="en-US"/>
              <a:t>Why such oscillations in the KS momentum distribution? </a:t>
            </a:r>
          </a:p>
          <a:p>
            <a:pPr>
              <a:spcBef>
                <a:spcPct val="50000"/>
              </a:spcBef>
            </a:pPr>
            <a:r>
              <a:rPr lang="en-US"/>
              <a:t>Single increasingly delocalized orbital capturing breathing dynamics </a:t>
            </a:r>
            <a:r>
              <a:rPr lang="en-US">
                <a:sym typeface="Wingdings" pitchFamily="2" charset="2"/>
              </a:rPr>
              <a:t> highly nonclassical</a:t>
            </a:r>
            <a:endParaRPr lang="en-US"/>
          </a:p>
        </p:txBody>
      </p:sp>
      <p:pic>
        <p:nvPicPr>
          <p:cNvPr id="47107" name="Picture 3"/>
          <p:cNvPicPr>
            <a:picLocks noChangeAspect="1" noChangeArrowheads="1"/>
          </p:cNvPicPr>
          <p:nvPr/>
        </p:nvPicPr>
        <p:blipFill>
          <a:blip r:embed="rId3"/>
          <a:srcRect/>
          <a:stretch>
            <a:fillRect/>
          </a:stretch>
        </p:blipFill>
        <p:spPr bwMode="auto">
          <a:xfrm>
            <a:off x="3276600" y="304800"/>
            <a:ext cx="5105400" cy="3781425"/>
          </a:xfrm>
          <a:prstGeom prst="rect">
            <a:avLst/>
          </a:prstGeom>
          <a:noFill/>
          <a:ln w="9525">
            <a:noFill/>
            <a:miter lim="800000"/>
            <a:headEnd/>
            <a:tailEnd/>
          </a:ln>
          <a:effectLst/>
        </p:spPr>
      </p:pic>
      <p:pic>
        <p:nvPicPr>
          <p:cNvPr id="47108" name="Picture 4"/>
          <p:cNvPicPr>
            <a:picLocks noChangeAspect="1" noChangeArrowheads="1"/>
          </p:cNvPicPr>
          <p:nvPr/>
        </p:nvPicPr>
        <p:blipFill>
          <a:blip r:embed="rId4"/>
          <a:srcRect/>
          <a:stretch>
            <a:fillRect/>
          </a:stretch>
        </p:blipFill>
        <p:spPr bwMode="auto">
          <a:xfrm>
            <a:off x="0" y="4462463"/>
            <a:ext cx="8718550" cy="2395537"/>
          </a:xfrm>
          <a:prstGeom prst="rect">
            <a:avLst/>
          </a:prstGeom>
          <a:noFill/>
          <a:ln w="9525">
            <a:noFill/>
            <a:miter lim="800000"/>
            <a:headEnd/>
            <a:tailEnd/>
          </a:ln>
          <a:effectLst/>
        </p:spPr>
      </p:pic>
      <p:sp>
        <p:nvSpPr>
          <p:cNvPr id="47109" name="Text Box 5"/>
          <p:cNvSpPr txBox="1">
            <a:spLocks noChangeArrowheads="1"/>
          </p:cNvSpPr>
          <p:nvPr/>
        </p:nvSpPr>
        <p:spPr bwMode="auto">
          <a:xfrm>
            <a:off x="228600" y="228600"/>
            <a:ext cx="3733800" cy="396875"/>
          </a:xfrm>
          <a:prstGeom prst="rect">
            <a:avLst/>
          </a:prstGeom>
          <a:noFill/>
          <a:ln w="9525">
            <a:noFill/>
            <a:miter lim="800000"/>
            <a:headEnd/>
            <a:tailEnd/>
          </a:ln>
          <a:effectLst/>
        </p:spPr>
        <p:txBody>
          <a:bodyPr>
            <a:spAutoFit/>
          </a:bodyPr>
          <a:lstStyle/>
          <a:p>
            <a:pPr>
              <a:spcBef>
                <a:spcPct val="50000"/>
              </a:spcBef>
            </a:pPr>
            <a:r>
              <a:rPr lang="en-US" sz="2000" b="1"/>
              <a:t>Momentum Distributions:</a:t>
            </a:r>
          </a:p>
        </p:txBody>
      </p:sp>
      <p:sp>
        <p:nvSpPr>
          <p:cNvPr id="47110" name="Text Box 6"/>
          <p:cNvSpPr txBox="1">
            <a:spLocks noChangeArrowheads="1"/>
          </p:cNvSpPr>
          <p:nvPr/>
        </p:nvSpPr>
        <p:spPr bwMode="auto">
          <a:xfrm>
            <a:off x="5181600" y="381000"/>
            <a:ext cx="838200" cy="1192213"/>
          </a:xfrm>
          <a:prstGeom prst="rect">
            <a:avLst/>
          </a:prstGeom>
          <a:solidFill>
            <a:schemeClr val="bg1"/>
          </a:solidFill>
          <a:ln w="9525">
            <a:noFill/>
            <a:miter lim="800000"/>
            <a:headEnd/>
            <a:tailEnd/>
          </a:ln>
          <a:effectLst/>
        </p:spPr>
        <p:txBody>
          <a:bodyPr>
            <a:spAutoFit/>
          </a:bodyPr>
          <a:lstStyle/>
          <a:p>
            <a:pPr>
              <a:spcBef>
                <a:spcPct val="50000"/>
              </a:spcBef>
            </a:pPr>
            <a:r>
              <a:rPr lang="en-US" b="1"/>
              <a:t>Exact</a:t>
            </a:r>
          </a:p>
          <a:p>
            <a:pPr>
              <a:spcBef>
                <a:spcPct val="50000"/>
              </a:spcBef>
            </a:pPr>
            <a:r>
              <a:rPr lang="en-US" b="1">
                <a:solidFill>
                  <a:schemeClr val="accent2"/>
                </a:solidFill>
              </a:rPr>
              <a:t>FG</a:t>
            </a:r>
          </a:p>
          <a:p>
            <a:pPr>
              <a:spcBef>
                <a:spcPct val="50000"/>
              </a:spcBef>
            </a:pPr>
            <a:r>
              <a:rPr lang="en-US" b="1">
                <a:solidFill>
                  <a:srgbClr val="FF0000"/>
                </a:solidFill>
              </a:rPr>
              <a:t>KS</a:t>
            </a:r>
          </a:p>
        </p:txBody>
      </p:sp>
      <p:sp>
        <p:nvSpPr>
          <p:cNvPr id="47111" name="Text Box 7"/>
          <p:cNvSpPr txBox="1">
            <a:spLocks noChangeArrowheads="1"/>
          </p:cNvSpPr>
          <p:nvPr/>
        </p:nvSpPr>
        <p:spPr bwMode="auto">
          <a:xfrm>
            <a:off x="685800" y="5029200"/>
            <a:ext cx="914400" cy="77946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KS</a:t>
            </a:r>
          </a:p>
          <a:p>
            <a:pPr>
              <a:spcBef>
                <a:spcPct val="50000"/>
              </a:spcBef>
            </a:pPr>
            <a:r>
              <a:rPr lang="en-US">
                <a:solidFill>
                  <a:srgbClr val="FF0000"/>
                </a:solidFill>
              </a:rPr>
              <a:t>exact</a:t>
            </a:r>
          </a:p>
        </p:txBody>
      </p:sp>
      <p:sp>
        <p:nvSpPr>
          <p:cNvPr id="8" name="TextBox 7"/>
          <p:cNvSpPr txBox="1"/>
          <p:nvPr/>
        </p:nvSpPr>
        <p:spPr>
          <a:xfrm>
            <a:off x="3886200" y="533400"/>
            <a:ext cx="914400" cy="338554"/>
          </a:xfrm>
          <a:prstGeom prst="rect">
            <a:avLst/>
          </a:prstGeom>
          <a:noFill/>
        </p:spPr>
        <p:txBody>
          <a:bodyPr wrap="square" rtlCol="0">
            <a:spAutoFit/>
          </a:bodyPr>
          <a:lstStyle/>
          <a:p>
            <a:r>
              <a:rPr lang="en-US" sz="1600" dirty="0" smtClean="0"/>
              <a:t>t=75au</a:t>
            </a:r>
            <a:endParaRPr lang="en-US" sz="1600" dirty="0"/>
          </a:p>
        </p:txBody>
      </p:sp>
      <p:sp>
        <p:nvSpPr>
          <p:cNvPr id="9" name="Rectangle 8"/>
          <p:cNvSpPr/>
          <p:nvPr/>
        </p:nvSpPr>
        <p:spPr>
          <a:xfrm>
            <a:off x="4038600" y="2438400"/>
            <a:ext cx="931665" cy="338554"/>
          </a:xfrm>
          <a:prstGeom prst="rect">
            <a:avLst/>
          </a:prstGeom>
        </p:spPr>
        <p:txBody>
          <a:bodyPr wrap="none">
            <a:spAutoFit/>
          </a:bodyPr>
          <a:lstStyle/>
          <a:p>
            <a:r>
              <a:rPr lang="en-US" sz="1600" dirty="0" smtClean="0"/>
              <a:t>t=160au</a:t>
            </a:r>
            <a:endParaRPr lang="en-US" sz="1600" dirty="0"/>
          </a:p>
        </p:txBody>
      </p:sp>
      <p:sp>
        <p:nvSpPr>
          <p:cNvPr id="10" name="Rectangle 9"/>
          <p:cNvSpPr/>
          <p:nvPr/>
        </p:nvSpPr>
        <p:spPr>
          <a:xfrm>
            <a:off x="6400800" y="533400"/>
            <a:ext cx="931665" cy="338554"/>
          </a:xfrm>
          <a:prstGeom prst="rect">
            <a:avLst/>
          </a:prstGeom>
        </p:spPr>
        <p:txBody>
          <a:bodyPr wrap="none">
            <a:spAutoFit/>
          </a:bodyPr>
          <a:lstStyle/>
          <a:p>
            <a:r>
              <a:rPr lang="en-US" sz="1600" dirty="0" smtClean="0"/>
              <a:t>t=135au</a:t>
            </a:r>
            <a:endParaRPr lang="en-US" sz="1600" dirty="0"/>
          </a:p>
        </p:txBody>
      </p:sp>
      <p:sp>
        <p:nvSpPr>
          <p:cNvPr id="11" name="Rectangle 10"/>
          <p:cNvSpPr/>
          <p:nvPr/>
        </p:nvSpPr>
        <p:spPr>
          <a:xfrm>
            <a:off x="6172200" y="2209800"/>
            <a:ext cx="931665" cy="338554"/>
          </a:xfrm>
          <a:prstGeom prst="rect">
            <a:avLst/>
          </a:prstGeom>
          <a:solidFill>
            <a:schemeClr val="bg1"/>
          </a:solidFill>
        </p:spPr>
        <p:txBody>
          <a:bodyPr wrap="none">
            <a:spAutoFit/>
          </a:bodyPr>
          <a:lstStyle/>
          <a:p>
            <a:r>
              <a:rPr lang="en-US" sz="1600" dirty="0" smtClean="0"/>
              <a:t>t=160au</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381000"/>
            <a:ext cx="8229600" cy="457200"/>
          </a:xfrm>
          <a:prstGeom prst="rect">
            <a:avLst/>
          </a:prstGeom>
          <a:noFill/>
          <a:ln w="9525">
            <a:noFill/>
            <a:miter lim="800000"/>
            <a:headEnd/>
            <a:tailEnd/>
          </a:ln>
          <a:effectLst/>
        </p:spPr>
        <p:txBody>
          <a:bodyPr>
            <a:spAutoFit/>
          </a:bodyPr>
          <a:lstStyle/>
          <a:p>
            <a:pPr algn="ctr">
              <a:spcBef>
                <a:spcPct val="50000"/>
              </a:spcBef>
            </a:pPr>
            <a:r>
              <a:rPr lang="en-US" sz="2400" u="sng"/>
              <a:t>Example 2: Double-Excitations via Semiclassical Dynamics</a:t>
            </a:r>
          </a:p>
        </p:txBody>
      </p:sp>
      <p:sp>
        <p:nvSpPr>
          <p:cNvPr id="33795" name="Text Box 3"/>
          <p:cNvSpPr txBox="1">
            <a:spLocks noChangeArrowheads="1"/>
          </p:cNvSpPr>
          <p:nvPr/>
        </p:nvSpPr>
        <p:spPr bwMode="auto">
          <a:xfrm>
            <a:off x="2286000" y="1371600"/>
            <a:ext cx="1981200" cy="809625"/>
          </a:xfrm>
          <a:prstGeom prst="rect">
            <a:avLst/>
          </a:prstGeom>
          <a:solidFill>
            <a:schemeClr val="bg1"/>
          </a:solidFill>
          <a:ln w="9525">
            <a:noFill/>
            <a:miter lim="800000"/>
            <a:headEnd/>
            <a:tailEnd/>
          </a:ln>
          <a:effectLst/>
        </p:spPr>
        <p:txBody>
          <a:bodyPr>
            <a:spAutoFit/>
          </a:bodyPr>
          <a:lstStyle/>
          <a:p>
            <a:pPr>
              <a:spcBef>
                <a:spcPct val="50000"/>
              </a:spcBef>
            </a:pPr>
            <a:endParaRPr lang="en-US" sz="2000"/>
          </a:p>
          <a:p>
            <a:pPr>
              <a:spcBef>
                <a:spcPct val="50000"/>
              </a:spcBef>
            </a:pPr>
            <a:r>
              <a:rPr lang="en-US"/>
              <a:t> </a:t>
            </a:r>
            <a:endParaRPr lang="en-US" sz="2000"/>
          </a:p>
        </p:txBody>
      </p:sp>
      <p:grpSp>
        <p:nvGrpSpPr>
          <p:cNvPr id="33796" name="Group 4"/>
          <p:cNvGrpSpPr>
            <a:grpSpLocks/>
          </p:cNvGrpSpPr>
          <p:nvPr/>
        </p:nvGrpSpPr>
        <p:grpSpPr bwMode="auto">
          <a:xfrm>
            <a:off x="304800" y="1676400"/>
            <a:ext cx="2819400" cy="2430463"/>
            <a:chOff x="3984" y="192"/>
            <a:chExt cx="1776" cy="1531"/>
          </a:xfrm>
        </p:grpSpPr>
        <p:pic>
          <p:nvPicPr>
            <p:cNvPr id="33797" name="Picture 5"/>
            <p:cNvPicPr>
              <a:picLocks noChangeAspect="1" noChangeArrowheads="1"/>
            </p:cNvPicPr>
            <p:nvPr/>
          </p:nvPicPr>
          <p:blipFill>
            <a:blip r:embed="rId4"/>
            <a:srcRect t="20110" r="58583" b="53917"/>
            <a:stretch>
              <a:fillRect/>
            </a:stretch>
          </p:blipFill>
          <p:spPr bwMode="auto">
            <a:xfrm>
              <a:off x="3984" y="192"/>
              <a:ext cx="1776" cy="1531"/>
            </a:xfrm>
            <a:prstGeom prst="rect">
              <a:avLst/>
            </a:prstGeom>
            <a:noFill/>
            <a:ln w="9525">
              <a:noFill/>
              <a:miter lim="800000"/>
              <a:headEnd/>
              <a:tailEnd/>
            </a:ln>
            <a:effectLst/>
          </p:spPr>
        </p:pic>
        <p:sp>
          <p:nvSpPr>
            <p:cNvPr id="33798" name="Rectangle 6"/>
            <p:cNvSpPr>
              <a:spLocks noChangeArrowheads="1"/>
            </p:cNvSpPr>
            <p:nvPr/>
          </p:nvSpPr>
          <p:spPr bwMode="auto">
            <a:xfrm>
              <a:off x="4128" y="1008"/>
              <a:ext cx="384" cy="43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33799" name="Rectangle 7"/>
            <p:cNvSpPr>
              <a:spLocks noChangeArrowheads="1"/>
            </p:cNvSpPr>
            <p:nvPr/>
          </p:nvSpPr>
          <p:spPr bwMode="auto">
            <a:xfrm>
              <a:off x="4560" y="432"/>
              <a:ext cx="864" cy="24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33800" name="Rectangle 8"/>
            <p:cNvSpPr>
              <a:spLocks noChangeArrowheads="1"/>
            </p:cNvSpPr>
            <p:nvPr/>
          </p:nvSpPr>
          <p:spPr bwMode="auto">
            <a:xfrm>
              <a:off x="4608" y="1440"/>
              <a:ext cx="576" cy="144"/>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graphicFrame>
        <p:nvGraphicFramePr>
          <p:cNvPr id="33801" name="Object 9"/>
          <p:cNvGraphicFramePr>
            <a:graphicFrameLocks noChangeAspect="1"/>
          </p:cNvGraphicFramePr>
          <p:nvPr/>
        </p:nvGraphicFramePr>
        <p:xfrm>
          <a:off x="1219200" y="1676400"/>
          <a:ext cx="1295400" cy="674688"/>
        </p:xfrm>
        <a:graphic>
          <a:graphicData uri="http://schemas.openxmlformats.org/presentationml/2006/ole">
            <p:oleObj spid="_x0000_s33801" name="Equation" r:id="rId5" imgW="901440" imgH="469800" progId="Equation.3">
              <p:embed/>
            </p:oleObj>
          </a:graphicData>
        </a:graphic>
      </p:graphicFrame>
      <p:sp>
        <p:nvSpPr>
          <p:cNvPr id="33802" name="Text Box 10"/>
          <p:cNvSpPr txBox="1">
            <a:spLocks noChangeArrowheads="1"/>
          </p:cNvSpPr>
          <p:nvPr/>
        </p:nvSpPr>
        <p:spPr bwMode="auto">
          <a:xfrm>
            <a:off x="2743200" y="1905000"/>
            <a:ext cx="1447800" cy="366713"/>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33803" name="Object 11"/>
          <p:cNvGraphicFramePr>
            <a:graphicFrameLocks noChangeAspect="1"/>
          </p:cNvGraphicFramePr>
          <p:nvPr/>
        </p:nvGraphicFramePr>
        <p:xfrm>
          <a:off x="2667000" y="2514600"/>
          <a:ext cx="481013" cy="622300"/>
        </p:xfrm>
        <a:graphic>
          <a:graphicData uri="http://schemas.openxmlformats.org/presentationml/2006/ole">
            <p:oleObj spid="_x0000_s33803" name="Equation" r:id="rId6" imgW="304560" imgH="393480" progId="Equation.3">
              <p:embed/>
            </p:oleObj>
          </a:graphicData>
        </a:graphic>
      </p:graphicFrame>
      <p:graphicFrame>
        <p:nvGraphicFramePr>
          <p:cNvPr id="33804" name="Object 12"/>
          <p:cNvGraphicFramePr>
            <a:graphicFrameLocks noChangeAspect="1"/>
          </p:cNvGraphicFramePr>
          <p:nvPr/>
        </p:nvGraphicFramePr>
        <p:xfrm>
          <a:off x="4514850" y="2940050"/>
          <a:ext cx="114300" cy="215900"/>
        </p:xfrm>
        <a:graphic>
          <a:graphicData uri="http://schemas.openxmlformats.org/presentationml/2006/ole">
            <p:oleObj spid="_x0000_s33804" name="Equation" r:id="rId7" imgW="114120" imgH="215640" progId="Equation.3">
              <p:embed/>
            </p:oleObj>
          </a:graphicData>
        </a:graphic>
      </p:graphicFrame>
      <p:sp>
        <p:nvSpPr>
          <p:cNvPr id="33805" name="Line 13"/>
          <p:cNvSpPr>
            <a:spLocks noChangeShapeType="1"/>
          </p:cNvSpPr>
          <p:nvPr/>
        </p:nvSpPr>
        <p:spPr bwMode="auto">
          <a:xfrm>
            <a:off x="4038600" y="2209800"/>
            <a:ext cx="685800" cy="0"/>
          </a:xfrm>
          <a:prstGeom prst="line">
            <a:avLst/>
          </a:prstGeom>
          <a:noFill/>
          <a:ln w="9525">
            <a:solidFill>
              <a:schemeClr val="tx1"/>
            </a:solidFill>
            <a:round/>
            <a:headEnd/>
            <a:tailEnd/>
          </a:ln>
          <a:effectLst/>
        </p:spPr>
        <p:txBody>
          <a:bodyPr/>
          <a:lstStyle/>
          <a:p>
            <a:endParaRPr lang="en-US"/>
          </a:p>
        </p:txBody>
      </p:sp>
      <p:sp>
        <p:nvSpPr>
          <p:cNvPr id="33806" name="Line 14"/>
          <p:cNvSpPr>
            <a:spLocks noChangeShapeType="1"/>
          </p:cNvSpPr>
          <p:nvPr/>
        </p:nvSpPr>
        <p:spPr bwMode="auto">
          <a:xfrm>
            <a:off x="5715000" y="2209800"/>
            <a:ext cx="685800" cy="0"/>
          </a:xfrm>
          <a:prstGeom prst="line">
            <a:avLst/>
          </a:prstGeom>
          <a:noFill/>
          <a:ln w="9525">
            <a:solidFill>
              <a:schemeClr val="tx1"/>
            </a:solidFill>
            <a:round/>
            <a:headEnd/>
            <a:tailEnd/>
          </a:ln>
          <a:effectLst/>
        </p:spPr>
        <p:txBody>
          <a:bodyPr/>
          <a:lstStyle/>
          <a:p>
            <a:endParaRPr lang="en-US"/>
          </a:p>
        </p:txBody>
      </p:sp>
      <p:sp>
        <p:nvSpPr>
          <p:cNvPr id="33807" name="Line 15"/>
          <p:cNvSpPr>
            <a:spLocks noChangeShapeType="1"/>
          </p:cNvSpPr>
          <p:nvPr/>
        </p:nvSpPr>
        <p:spPr bwMode="auto">
          <a:xfrm>
            <a:off x="5715000" y="1752600"/>
            <a:ext cx="685800" cy="0"/>
          </a:xfrm>
          <a:prstGeom prst="line">
            <a:avLst/>
          </a:prstGeom>
          <a:noFill/>
          <a:ln w="9525">
            <a:solidFill>
              <a:schemeClr val="tx1"/>
            </a:solidFill>
            <a:round/>
            <a:headEnd/>
            <a:tailEnd/>
          </a:ln>
          <a:effectLst/>
        </p:spPr>
        <p:txBody>
          <a:bodyPr/>
          <a:lstStyle/>
          <a:p>
            <a:endParaRPr lang="en-US"/>
          </a:p>
        </p:txBody>
      </p:sp>
      <p:sp>
        <p:nvSpPr>
          <p:cNvPr id="33808" name="Line 16"/>
          <p:cNvSpPr>
            <a:spLocks noChangeShapeType="1"/>
          </p:cNvSpPr>
          <p:nvPr/>
        </p:nvSpPr>
        <p:spPr bwMode="auto">
          <a:xfrm>
            <a:off x="4038600" y="1219200"/>
            <a:ext cx="685800" cy="0"/>
          </a:xfrm>
          <a:prstGeom prst="line">
            <a:avLst/>
          </a:prstGeom>
          <a:noFill/>
          <a:ln w="9525">
            <a:solidFill>
              <a:schemeClr val="tx1"/>
            </a:solidFill>
            <a:round/>
            <a:headEnd/>
            <a:tailEnd/>
          </a:ln>
          <a:effectLst/>
        </p:spPr>
        <p:txBody>
          <a:bodyPr/>
          <a:lstStyle/>
          <a:p>
            <a:endParaRPr lang="en-US"/>
          </a:p>
        </p:txBody>
      </p:sp>
      <p:sp>
        <p:nvSpPr>
          <p:cNvPr id="33809" name="Line 17"/>
          <p:cNvSpPr>
            <a:spLocks noChangeShapeType="1"/>
          </p:cNvSpPr>
          <p:nvPr/>
        </p:nvSpPr>
        <p:spPr bwMode="auto">
          <a:xfrm>
            <a:off x="4038600" y="1752600"/>
            <a:ext cx="685800" cy="0"/>
          </a:xfrm>
          <a:prstGeom prst="line">
            <a:avLst/>
          </a:prstGeom>
          <a:noFill/>
          <a:ln w="9525">
            <a:solidFill>
              <a:schemeClr val="tx1"/>
            </a:solidFill>
            <a:round/>
            <a:headEnd/>
            <a:tailEnd/>
          </a:ln>
          <a:effectLst/>
        </p:spPr>
        <p:txBody>
          <a:bodyPr/>
          <a:lstStyle/>
          <a:p>
            <a:endParaRPr lang="en-US"/>
          </a:p>
        </p:txBody>
      </p:sp>
      <p:sp>
        <p:nvSpPr>
          <p:cNvPr id="33810" name="Line 18"/>
          <p:cNvSpPr>
            <a:spLocks noChangeShapeType="1"/>
          </p:cNvSpPr>
          <p:nvPr/>
        </p:nvSpPr>
        <p:spPr bwMode="auto">
          <a:xfrm>
            <a:off x="5715000" y="1219200"/>
            <a:ext cx="685800" cy="0"/>
          </a:xfrm>
          <a:prstGeom prst="line">
            <a:avLst/>
          </a:prstGeom>
          <a:noFill/>
          <a:ln w="9525">
            <a:solidFill>
              <a:schemeClr val="tx1"/>
            </a:solidFill>
            <a:round/>
            <a:headEnd/>
            <a:tailEnd/>
          </a:ln>
          <a:effectLst/>
        </p:spPr>
        <p:txBody>
          <a:bodyPr/>
          <a:lstStyle/>
          <a:p>
            <a:endParaRPr lang="en-US"/>
          </a:p>
        </p:txBody>
      </p:sp>
      <p:sp>
        <p:nvSpPr>
          <p:cNvPr id="33811" name="Line 19"/>
          <p:cNvSpPr>
            <a:spLocks noChangeShapeType="1"/>
          </p:cNvSpPr>
          <p:nvPr/>
        </p:nvSpPr>
        <p:spPr bwMode="auto">
          <a:xfrm flipV="1">
            <a:off x="4267200" y="1905000"/>
            <a:ext cx="0" cy="457200"/>
          </a:xfrm>
          <a:prstGeom prst="line">
            <a:avLst/>
          </a:prstGeom>
          <a:noFill/>
          <a:ln w="9525">
            <a:solidFill>
              <a:schemeClr val="accent2"/>
            </a:solidFill>
            <a:round/>
            <a:headEnd/>
            <a:tailEnd type="triangle" w="med" len="med"/>
          </a:ln>
          <a:effectLst/>
        </p:spPr>
        <p:txBody>
          <a:bodyPr/>
          <a:lstStyle/>
          <a:p>
            <a:endParaRPr lang="en-US"/>
          </a:p>
        </p:txBody>
      </p:sp>
      <p:sp>
        <p:nvSpPr>
          <p:cNvPr id="33812" name="Line 20"/>
          <p:cNvSpPr>
            <a:spLocks noChangeShapeType="1"/>
          </p:cNvSpPr>
          <p:nvPr/>
        </p:nvSpPr>
        <p:spPr bwMode="auto">
          <a:xfrm>
            <a:off x="4419600" y="990600"/>
            <a:ext cx="0" cy="381000"/>
          </a:xfrm>
          <a:prstGeom prst="line">
            <a:avLst/>
          </a:prstGeom>
          <a:noFill/>
          <a:ln w="9525">
            <a:solidFill>
              <a:schemeClr val="accent2"/>
            </a:solidFill>
            <a:round/>
            <a:headEnd/>
            <a:tailEnd type="triangle" w="med" len="med"/>
          </a:ln>
          <a:effectLst/>
        </p:spPr>
        <p:txBody>
          <a:bodyPr/>
          <a:lstStyle/>
          <a:p>
            <a:endParaRPr lang="en-US"/>
          </a:p>
        </p:txBody>
      </p:sp>
      <p:sp>
        <p:nvSpPr>
          <p:cNvPr id="33813" name="Line 21"/>
          <p:cNvSpPr>
            <a:spLocks noChangeShapeType="1"/>
          </p:cNvSpPr>
          <p:nvPr/>
        </p:nvSpPr>
        <p:spPr bwMode="auto">
          <a:xfrm flipV="1">
            <a:off x="5943600" y="1447800"/>
            <a:ext cx="0" cy="457200"/>
          </a:xfrm>
          <a:prstGeom prst="line">
            <a:avLst/>
          </a:prstGeom>
          <a:noFill/>
          <a:ln w="9525">
            <a:solidFill>
              <a:schemeClr val="accent2"/>
            </a:solidFill>
            <a:round/>
            <a:headEnd/>
            <a:tailEnd type="triangle" w="med" len="med"/>
          </a:ln>
          <a:effectLst/>
        </p:spPr>
        <p:txBody>
          <a:bodyPr/>
          <a:lstStyle/>
          <a:p>
            <a:endParaRPr lang="en-US"/>
          </a:p>
        </p:txBody>
      </p:sp>
      <p:sp>
        <p:nvSpPr>
          <p:cNvPr id="33814" name="Line 22"/>
          <p:cNvSpPr>
            <a:spLocks noChangeShapeType="1"/>
          </p:cNvSpPr>
          <p:nvPr/>
        </p:nvSpPr>
        <p:spPr bwMode="auto">
          <a:xfrm>
            <a:off x="6248400" y="1447800"/>
            <a:ext cx="0" cy="457200"/>
          </a:xfrm>
          <a:prstGeom prst="line">
            <a:avLst/>
          </a:prstGeom>
          <a:noFill/>
          <a:ln w="9525">
            <a:solidFill>
              <a:schemeClr val="accent2"/>
            </a:solidFill>
            <a:round/>
            <a:headEnd/>
            <a:tailEnd type="triangle" w="med" len="med"/>
          </a:ln>
          <a:effectLst/>
        </p:spPr>
        <p:txBody>
          <a:bodyPr/>
          <a:lstStyle/>
          <a:p>
            <a:endParaRPr lang="en-US"/>
          </a:p>
        </p:txBody>
      </p:sp>
      <p:sp>
        <p:nvSpPr>
          <p:cNvPr id="33815" name="Text Box 23"/>
          <p:cNvSpPr txBox="1">
            <a:spLocks noChangeArrowheads="1"/>
          </p:cNvSpPr>
          <p:nvPr/>
        </p:nvSpPr>
        <p:spPr bwMode="auto">
          <a:xfrm>
            <a:off x="3352800" y="2438400"/>
            <a:ext cx="4724400" cy="77946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single excitation        double excitation</a:t>
            </a:r>
          </a:p>
          <a:p>
            <a:pPr>
              <a:spcBef>
                <a:spcPct val="50000"/>
              </a:spcBef>
            </a:pPr>
            <a:r>
              <a:rPr lang="en-US"/>
              <a:t>electron-interaction strongly mixes these</a:t>
            </a:r>
          </a:p>
        </p:txBody>
      </p:sp>
      <p:sp>
        <p:nvSpPr>
          <p:cNvPr id="33816" name="AutoShape 24"/>
          <p:cNvSpPr>
            <a:spLocks/>
          </p:cNvSpPr>
          <p:nvPr/>
        </p:nvSpPr>
        <p:spPr bwMode="auto">
          <a:xfrm rot="16200000">
            <a:off x="5334000" y="990600"/>
            <a:ext cx="152400" cy="3657600"/>
          </a:xfrm>
          <a:prstGeom prst="leftBrace">
            <a:avLst>
              <a:gd name="adj1" fmla="val 200000"/>
              <a:gd name="adj2" fmla="val 48611"/>
            </a:avLst>
          </a:prstGeom>
          <a:noFill/>
          <a:ln w="9525">
            <a:solidFill>
              <a:srgbClr val="009900"/>
            </a:solidFill>
            <a:round/>
            <a:headEnd/>
            <a:tailEnd/>
          </a:ln>
          <a:effectLst/>
        </p:spPr>
        <p:txBody>
          <a:bodyPr wrap="none" anchor="ctr"/>
          <a:lstStyle/>
          <a:p>
            <a:endParaRPr lang="en-US"/>
          </a:p>
        </p:txBody>
      </p:sp>
      <p:sp>
        <p:nvSpPr>
          <p:cNvPr id="33817" name="Text Box 25"/>
          <p:cNvSpPr txBox="1">
            <a:spLocks noChangeArrowheads="1"/>
          </p:cNvSpPr>
          <p:nvPr/>
        </p:nvSpPr>
        <p:spPr bwMode="auto">
          <a:xfrm>
            <a:off x="3657600" y="3429000"/>
            <a:ext cx="3505200" cy="6413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Two states in true system but adiabatic TDDFT only gives one.</a:t>
            </a:r>
          </a:p>
        </p:txBody>
      </p:sp>
      <p:sp>
        <p:nvSpPr>
          <p:cNvPr id="33818" name="Text Box 26"/>
          <p:cNvSpPr txBox="1">
            <a:spLocks noChangeArrowheads="1"/>
          </p:cNvSpPr>
          <p:nvPr/>
        </p:nvSpPr>
        <p:spPr bwMode="auto">
          <a:xfrm>
            <a:off x="304800" y="4724400"/>
            <a:ext cx="8229600" cy="1892826"/>
          </a:xfrm>
          <a:prstGeom prst="rect">
            <a:avLst/>
          </a:prstGeom>
          <a:noFill/>
          <a:ln w="9525">
            <a:noFill/>
            <a:miter lim="800000"/>
            <a:headEnd/>
            <a:tailEnd/>
          </a:ln>
          <a:effectLst/>
        </p:spPr>
        <p:txBody>
          <a:bodyPr>
            <a:spAutoFit/>
          </a:bodyPr>
          <a:lstStyle/>
          <a:p>
            <a:pPr>
              <a:spcBef>
                <a:spcPct val="50000"/>
              </a:spcBef>
            </a:pPr>
            <a:r>
              <a:rPr lang="en-US" u="sng" dirty="0"/>
              <a:t>TDDFT:</a:t>
            </a:r>
            <a:r>
              <a:rPr lang="en-US" dirty="0"/>
              <a:t>  Usual adiabatic approximations fail.</a:t>
            </a:r>
          </a:p>
          <a:p>
            <a:pPr>
              <a:spcBef>
                <a:spcPct val="50000"/>
              </a:spcBef>
            </a:pPr>
            <a:r>
              <a:rPr lang="en-US" dirty="0"/>
              <a:t>              </a:t>
            </a:r>
          </a:p>
          <a:p>
            <a:pPr lvl="2">
              <a:spcBef>
                <a:spcPct val="50000"/>
              </a:spcBef>
              <a:buFont typeface="Wingdings" pitchFamily="2" charset="2"/>
              <a:buNone/>
            </a:pPr>
            <a:r>
              <a:rPr lang="en-US" dirty="0"/>
              <a:t>--  </a:t>
            </a:r>
            <a:r>
              <a:rPr lang="en-US" dirty="0" smtClean="0">
                <a:solidFill>
                  <a:srgbClr val="9900CC"/>
                </a:solidFill>
              </a:rPr>
              <a:t>but</a:t>
            </a:r>
            <a:r>
              <a:rPr lang="en-US" dirty="0" smtClean="0">
                <a:solidFill>
                  <a:srgbClr val="9900CC"/>
                </a:solidFill>
              </a:rPr>
              <a:t> </a:t>
            </a:r>
            <a:r>
              <a:rPr lang="en-US" dirty="0">
                <a:solidFill>
                  <a:srgbClr val="9900CC"/>
                </a:solidFill>
              </a:rPr>
              <a:t>here we </a:t>
            </a:r>
            <a:r>
              <a:rPr lang="en-US" dirty="0" smtClean="0">
                <a:solidFill>
                  <a:srgbClr val="9900CC"/>
                </a:solidFill>
              </a:rPr>
              <a:t>ask, </a:t>
            </a:r>
            <a:r>
              <a:rPr lang="en-US" dirty="0">
                <a:solidFill>
                  <a:srgbClr val="9900CC"/>
                </a:solidFill>
              </a:rPr>
              <a:t>can semi-classical dynamics give us the mixed single &amp; double excitation?</a:t>
            </a:r>
          </a:p>
          <a:p>
            <a:pPr>
              <a:spcBef>
                <a:spcPct val="50000"/>
              </a:spcBef>
            </a:pPr>
            <a:endParaRPr lang="en-US" dirty="0">
              <a:solidFill>
                <a:srgbClr val="9900CC"/>
              </a:solidFill>
            </a:endParaRPr>
          </a:p>
        </p:txBody>
      </p:sp>
      <p:sp>
        <p:nvSpPr>
          <p:cNvPr id="33819" name="Text Box 27"/>
          <p:cNvSpPr txBox="1">
            <a:spLocks noChangeArrowheads="1"/>
          </p:cNvSpPr>
          <p:nvPr/>
        </p:nvSpPr>
        <p:spPr bwMode="auto">
          <a:xfrm>
            <a:off x="609600" y="990600"/>
            <a:ext cx="2514600" cy="366713"/>
          </a:xfrm>
          <a:prstGeom prst="rect">
            <a:avLst/>
          </a:prstGeom>
          <a:noFill/>
          <a:ln w="9525">
            <a:noFill/>
            <a:miter lim="800000"/>
            <a:headEnd/>
            <a:tailEnd/>
          </a:ln>
          <a:effectLst/>
        </p:spPr>
        <p:txBody>
          <a:bodyPr>
            <a:spAutoFit/>
          </a:bodyPr>
          <a:lstStyle/>
          <a:p>
            <a:pPr>
              <a:spcBef>
                <a:spcPct val="50000"/>
              </a:spcBef>
            </a:pPr>
            <a:r>
              <a:rPr lang="en-US" u="sng"/>
              <a:t>Simple model: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0" y="1371600"/>
            <a:ext cx="1981200" cy="809625"/>
          </a:xfrm>
          <a:prstGeom prst="rect">
            <a:avLst/>
          </a:prstGeom>
          <a:solidFill>
            <a:schemeClr val="bg1"/>
          </a:solidFill>
          <a:ln w="9525">
            <a:noFill/>
            <a:miter lim="800000"/>
            <a:headEnd/>
            <a:tailEnd/>
          </a:ln>
          <a:effectLst/>
        </p:spPr>
        <p:txBody>
          <a:bodyPr>
            <a:spAutoFit/>
          </a:bodyPr>
          <a:lstStyle/>
          <a:p>
            <a:pPr>
              <a:spcBef>
                <a:spcPct val="50000"/>
              </a:spcBef>
            </a:pPr>
            <a:endParaRPr lang="en-US" sz="2000"/>
          </a:p>
          <a:p>
            <a:pPr>
              <a:spcBef>
                <a:spcPct val="50000"/>
              </a:spcBef>
            </a:pPr>
            <a:r>
              <a:rPr lang="en-US"/>
              <a:t> </a:t>
            </a:r>
            <a:endParaRPr lang="en-US" sz="2000"/>
          </a:p>
        </p:txBody>
      </p:sp>
      <p:sp>
        <p:nvSpPr>
          <p:cNvPr id="34825" name="Text Box 9"/>
          <p:cNvSpPr txBox="1">
            <a:spLocks noChangeArrowheads="1"/>
          </p:cNvSpPr>
          <p:nvPr/>
        </p:nvSpPr>
        <p:spPr bwMode="auto">
          <a:xfrm>
            <a:off x="2743200" y="1905000"/>
            <a:ext cx="1447800" cy="366713"/>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34827" name="Object 11"/>
          <p:cNvGraphicFramePr>
            <a:graphicFrameLocks noChangeAspect="1"/>
          </p:cNvGraphicFramePr>
          <p:nvPr/>
        </p:nvGraphicFramePr>
        <p:xfrm>
          <a:off x="4514850" y="2406650"/>
          <a:ext cx="114300" cy="215900"/>
        </p:xfrm>
        <a:graphic>
          <a:graphicData uri="http://schemas.openxmlformats.org/presentationml/2006/ole">
            <p:oleObj spid="_x0000_s34827" name="Equation" r:id="rId4" imgW="114120" imgH="215640" progId="Equation.3">
              <p:embed/>
            </p:oleObj>
          </a:graphicData>
        </a:graphic>
      </p:graphicFrame>
      <p:sp>
        <p:nvSpPr>
          <p:cNvPr id="34839" name="Text Box 23"/>
          <p:cNvSpPr txBox="1">
            <a:spLocks noChangeArrowheads="1"/>
          </p:cNvSpPr>
          <p:nvPr/>
        </p:nvSpPr>
        <p:spPr bwMode="auto">
          <a:xfrm>
            <a:off x="0" y="381000"/>
            <a:ext cx="8077200" cy="366713"/>
          </a:xfrm>
          <a:prstGeom prst="rect">
            <a:avLst/>
          </a:prstGeom>
          <a:noFill/>
          <a:ln w="9525">
            <a:noFill/>
            <a:miter lim="800000"/>
            <a:headEnd/>
            <a:tailEnd/>
          </a:ln>
          <a:effectLst/>
        </p:spPr>
        <p:txBody>
          <a:bodyPr>
            <a:spAutoFit/>
          </a:bodyPr>
          <a:lstStyle/>
          <a:p>
            <a:pPr>
              <a:spcBef>
                <a:spcPct val="50000"/>
              </a:spcBef>
            </a:pPr>
            <a:r>
              <a:rPr lang="en-US"/>
              <a:t>SC-propagate an initial “kicked” ground-state:</a:t>
            </a:r>
          </a:p>
        </p:txBody>
      </p:sp>
      <p:sp>
        <p:nvSpPr>
          <p:cNvPr id="34840" name="Text Box 24"/>
          <p:cNvSpPr txBox="1">
            <a:spLocks noChangeArrowheads="1"/>
          </p:cNvSpPr>
          <p:nvPr/>
        </p:nvSpPr>
        <p:spPr bwMode="auto">
          <a:xfrm>
            <a:off x="4953000" y="381000"/>
            <a:ext cx="4572000" cy="366713"/>
          </a:xfrm>
          <a:prstGeom prst="rect">
            <a:avLst/>
          </a:prstGeom>
          <a:noFill/>
          <a:ln w="9525">
            <a:noFill/>
            <a:miter lim="800000"/>
            <a:headEnd/>
            <a:tailEnd/>
          </a:ln>
          <a:effectLst/>
        </p:spPr>
        <p:txBody>
          <a:bodyPr>
            <a:spAutoFit/>
          </a:bodyPr>
          <a:lstStyle/>
          <a:p>
            <a:pPr>
              <a:spcBef>
                <a:spcPct val="50000"/>
              </a:spcBef>
            </a:pPr>
            <a:r>
              <a:rPr lang="en-US">
                <a:latin typeface="Symbol" pitchFamily="18" charset="2"/>
              </a:rPr>
              <a:t>Y</a:t>
            </a:r>
            <a:r>
              <a:rPr lang="en-US" sz="2000" baseline="-25000"/>
              <a:t>0</a:t>
            </a:r>
            <a:r>
              <a:rPr lang="en-US"/>
              <a:t>(x</a:t>
            </a:r>
            <a:r>
              <a:rPr lang="en-US" baseline="-25000"/>
              <a:t>1</a:t>
            </a:r>
            <a:r>
              <a:rPr lang="en-US"/>
              <a:t>,x</a:t>
            </a:r>
            <a:r>
              <a:rPr lang="en-US" baseline="-25000"/>
              <a:t>2</a:t>
            </a:r>
            <a:r>
              <a:rPr lang="en-US"/>
              <a:t>) = exp[ik(x</a:t>
            </a:r>
            <a:r>
              <a:rPr lang="en-US" sz="2000" baseline="-25000"/>
              <a:t>1</a:t>
            </a:r>
            <a:r>
              <a:rPr lang="en-US" sz="2000" baseline="30000"/>
              <a:t>2</a:t>
            </a:r>
            <a:r>
              <a:rPr lang="en-US"/>
              <a:t> + x</a:t>
            </a:r>
            <a:r>
              <a:rPr lang="en-US" sz="2000" baseline="-25000"/>
              <a:t>2</a:t>
            </a:r>
            <a:r>
              <a:rPr lang="en-US" sz="2000" baseline="30000"/>
              <a:t>2</a:t>
            </a:r>
            <a:r>
              <a:rPr lang="en-US"/>
              <a:t>)] </a:t>
            </a:r>
            <a:r>
              <a:rPr lang="en-US">
                <a:latin typeface="Symbol" pitchFamily="18" charset="2"/>
              </a:rPr>
              <a:t>Y</a:t>
            </a:r>
            <a:r>
              <a:rPr lang="en-US" sz="2000" baseline="-25000"/>
              <a:t>gs</a:t>
            </a:r>
            <a:r>
              <a:rPr lang="en-US"/>
              <a:t>(x</a:t>
            </a:r>
            <a:r>
              <a:rPr lang="en-US" sz="2000" baseline="-25000"/>
              <a:t>1</a:t>
            </a:r>
            <a:r>
              <a:rPr lang="en-US"/>
              <a:t>,x</a:t>
            </a:r>
            <a:r>
              <a:rPr lang="en-US" sz="2000" baseline="-25000"/>
              <a:t>2</a:t>
            </a:r>
            <a:r>
              <a:rPr lang="en-US"/>
              <a:t>)</a:t>
            </a:r>
          </a:p>
        </p:txBody>
      </p:sp>
      <p:sp>
        <p:nvSpPr>
          <p:cNvPr id="34844" name="Text Box 28"/>
          <p:cNvSpPr txBox="1">
            <a:spLocks noChangeArrowheads="1"/>
          </p:cNvSpPr>
          <p:nvPr/>
        </p:nvSpPr>
        <p:spPr bwMode="auto">
          <a:xfrm>
            <a:off x="762000" y="5029200"/>
            <a:ext cx="3581400" cy="1192213"/>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Exact  </a:t>
            </a:r>
            <a:r>
              <a:rPr lang="en-US"/>
              <a:t>  </a:t>
            </a:r>
            <a:r>
              <a:rPr lang="en-US">
                <a:solidFill>
                  <a:schemeClr val="accent2"/>
                </a:solidFill>
              </a:rPr>
              <a:t>A-EXX </a:t>
            </a:r>
            <a:r>
              <a:rPr lang="en-US"/>
              <a:t>   SC</a:t>
            </a:r>
            <a:r>
              <a:rPr lang="en-US">
                <a:solidFill>
                  <a:srgbClr val="FF0000"/>
                </a:solidFill>
              </a:rPr>
              <a:t>	</a:t>
            </a:r>
            <a:r>
              <a:rPr lang="en-US">
                <a:solidFill>
                  <a:srgbClr val="009900"/>
                </a:solidFill>
              </a:rPr>
              <a:t>DSPA</a:t>
            </a:r>
            <a:endParaRPr lang="en-US">
              <a:solidFill>
                <a:srgbClr val="FF0000"/>
              </a:solidFill>
            </a:endParaRPr>
          </a:p>
          <a:p>
            <a:pPr>
              <a:spcBef>
                <a:spcPct val="50000"/>
              </a:spcBef>
            </a:pPr>
            <a:r>
              <a:rPr lang="en-US">
                <a:solidFill>
                  <a:srgbClr val="FF0000"/>
                </a:solidFill>
              </a:rPr>
              <a:t>2.000</a:t>
            </a:r>
            <a:r>
              <a:rPr lang="en-US"/>
              <a:t>	</a:t>
            </a:r>
            <a:r>
              <a:rPr lang="en-US">
                <a:solidFill>
                  <a:schemeClr val="accent2"/>
                </a:solidFill>
              </a:rPr>
              <a:t>1.87  </a:t>
            </a:r>
            <a:r>
              <a:rPr lang="en-US"/>
              <a:t>     2.0	</a:t>
            </a:r>
            <a:r>
              <a:rPr lang="en-US">
                <a:solidFill>
                  <a:srgbClr val="009900"/>
                </a:solidFill>
              </a:rPr>
              <a:t>2.000</a:t>
            </a:r>
          </a:p>
          <a:p>
            <a:pPr>
              <a:spcBef>
                <a:spcPct val="50000"/>
              </a:spcBef>
            </a:pPr>
            <a:r>
              <a:rPr lang="en-US">
                <a:solidFill>
                  <a:srgbClr val="FF0000"/>
                </a:solidFill>
              </a:rPr>
              <a:t>1.734</a:t>
            </a:r>
            <a:r>
              <a:rPr lang="en-US"/>
              <a:t>	  </a:t>
            </a:r>
            <a:r>
              <a:rPr lang="en-US">
                <a:solidFill>
                  <a:schemeClr val="accent2"/>
                </a:solidFill>
              </a:rPr>
              <a:t>----	</a:t>
            </a:r>
            <a:r>
              <a:rPr lang="en-US"/>
              <a:t>1.6	</a:t>
            </a:r>
            <a:r>
              <a:rPr lang="en-US">
                <a:solidFill>
                  <a:srgbClr val="009900"/>
                </a:solidFill>
              </a:rPr>
              <a:t>1.712</a:t>
            </a:r>
          </a:p>
        </p:txBody>
      </p:sp>
      <p:sp>
        <p:nvSpPr>
          <p:cNvPr id="34849" name="Text Box 33"/>
          <p:cNvSpPr txBox="1">
            <a:spLocks noChangeArrowheads="1"/>
          </p:cNvSpPr>
          <p:nvPr/>
        </p:nvSpPr>
        <p:spPr bwMode="auto">
          <a:xfrm>
            <a:off x="5410200" y="4191000"/>
            <a:ext cx="3733800" cy="2073275"/>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dirty="0">
                <a:sym typeface="Wingdings" pitchFamily="2" charset="2"/>
              </a:rPr>
              <a:t> </a:t>
            </a:r>
            <a:r>
              <a:rPr lang="en-US" sz="2000" dirty="0">
                <a:solidFill>
                  <a:srgbClr val="9900CC"/>
                </a:solidFill>
                <a:sym typeface="Wingdings" pitchFamily="2" charset="2"/>
              </a:rPr>
              <a:t>(Pure) </a:t>
            </a:r>
            <a:r>
              <a:rPr lang="en-US" sz="2000" dirty="0" err="1">
                <a:solidFill>
                  <a:srgbClr val="9900CC"/>
                </a:solidFill>
              </a:rPr>
              <a:t>semiclassical</a:t>
            </a:r>
            <a:r>
              <a:rPr lang="en-US" sz="2000" dirty="0">
                <a:solidFill>
                  <a:srgbClr val="9900CC"/>
                </a:solidFill>
              </a:rPr>
              <a:t> (frozen </a:t>
            </a:r>
            <a:r>
              <a:rPr lang="en-US" sz="2000" dirty="0" err="1">
                <a:solidFill>
                  <a:srgbClr val="9900CC"/>
                </a:solidFill>
              </a:rPr>
              <a:t>gaussian</a:t>
            </a:r>
            <a:r>
              <a:rPr lang="en-US" sz="2000" dirty="0">
                <a:solidFill>
                  <a:srgbClr val="9900CC"/>
                </a:solidFill>
              </a:rPr>
              <a:t>) dynamics approximately captures double excitations.</a:t>
            </a:r>
          </a:p>
          <a:p>
            <a:pPr>
              <a:spcBef>
                <a:spcPct val="50000"/>
              </a:spcBef>
              <a:buFont typeface="Wingdings" pitchFamily="2" charset="2"/>
              <a:buNone/>
            </a:pPr>
            <a:r>
              <a:rPr lang="en-US" sz="2000" dirty="0">
                <a:solidFill>
                  <a:srgbClr val="9900CC"/>
                </a:solidFill>
              </a:rPr>
              <a:t>#’s may improve when coupled to exact HX </a:t>
            </a:r>
            <a:r>
              <a:rPr lang="en-US" sz="2000" dirty="0">
                <a:solidFill>
                  <a:srgbClr val="9900CC"/>
                </a:solidFill>
                <a:latin typeface="Symbol" pitchFamily="18" charset="2"/>
              </a:rPr>
              <a:t>r</a:t>
            </a:r>
            <a:r>
              <a:rPr lang="en-US" sz="2000" baseline="-25000" dirty="0">
                <a:solidFill>
                  <a:srgbClr val="9900CC"/>
                </a:solidFill>
              </a:rPr>
              <a:t>1</a:t>
            </a:r>
            <a:r>
              <a:rPr lang="en-US" sz="2000" dirty="0">
                <a:solidFill>
                  <a:srgbClr val="9900CC"/>
                </a:solidFill>
              </a:rPr>
              <a:t> dynamics.</a:t>
            </a:r>
          </a:p>
        </p:txBody>
      </p:sp>
      <p:sp>
        <p:nvSpPr>
          <p:cNvPr id="34850" name="Rectangle 34"/>
          <p:cNvSpPr>
            <a:spLocks noChangeArrowheads="1"/>
          </p:cNvSpPr>
          <p:nvPr/>
        </p:nvSpPr>
        <p:spPr bwMode="auto">
          <a:xfrm>
            <a:off x="762000" y="4953000"/>
            <a:ext cx="3657600" cy="1371600"/>
          </a:xfrm>
          <a:prstGeom prst="rect">
            <a:avLst/>
          </a:prstGeom>
          <a:noFill/>
          <a:ln w="9525">
            <a:solidFill>
              <a:schemeClr val="tx1"/>
            </a:solidFill>
            <a:miter lim="800000"/>
            <a:headEnd/>
            <a:tailEnd/>
          </a:ln>
          <a:effectLst/>
        </p:spPr>
        <p:txBody>
          <a:bodyPr wrap="none" anchor="ctr"/>
          <a:lstStyle/>
          <a:p>
            <a:endParaRPr lang="en-US"/>
          </a:p>
        </p:txBody>
      </p:sp>
      <p:pic>
        <p:nvPicPr>
          <p:cNvPr id="34851" name="Picture 35"/>
          <p:cNvPicPr>
            <a:picLocks noChangeAspect="1" noChangeArrowheads="1"/>
          </p:cNvPicPr>
          <p:nvPr/>
        </p:nvPicPr>
        <p:blipFill>
          <a:blip r:embed="rId5"/>
          <a:srcRect/>
          <a:stretch>
            <a:fillRect/>
          </a:stretch>
        </p:blipFill>
        <p:spPr bwMode="auto">
          <a:xfrm>
            <a:off x="304800" y="990600"/>
            <a:ext cx="5208588" cy="3397250"/>
          </a:xfrm>
          <a:prstGeom prst="rect">
            <a:avLst/>
          </a:prstGeom>
          <a:noFill/>
          <a:ln w="9525">
            <a:noFill/>
            <a:miter lim="800000"/>
            <a:headEnd/>
            <a:tailEnd/>
          </a:ln>
          <a:effectLst/>
        </p:spPr>
      </p:pic>
      <p:sp>
        <p:nvSpPr>
          <p:cNvPr id="34853" name="Line 37"/>
          <p:cNvSpPr>
            <a:spLocks noChangeShapeType="1"/>
          </p:cNvSpPr>
          <p:nvPr/>
        </p:nvSpPr>
        <p:spPr bwMode="auto">
          <a:xfrm flipH="1">
            <a:off x="1524000" y="4038600"/>
            <a:ext cx="533400" cy="914400"/>
          </a:xfrm>
          <a:prstGeom prst="line">
            <a:avLst/>
          </a:prstGeom>
          <a:noFill/>
          <a:ln w="9525">
            <a:solidFill>
              <a:schemeClr val="tx1"/>
            </a:solidFill>
            <a:round/>
            <a:headEnd/>
            <a:tailEnd/>
          </a:ln>
          <a:effectLst/>
        </p:spPr>
        <p:txBody>
          <a:bodyPr/>
          <a:lstStyle/>
          <a:p>
            <a:endParaRPr lang="en-US"/>
          </a:p>
        </p:txBody>
      </p:sp>
      <p:sp>
        <p:nvSpPr>
          <p:cNvPr id="34854" name="Line 38"/>
          <p:cNvSpPr>
            <a:spLocks noChangeShapeType="1"/>
          </p:cNvSpPr>
          <p:nvPr/>
        </p:nvSpPr>
        <p:spPr bwMode="auto">
          <a:xfrm>
            <a:off x="2895600" y="4191000"/>
            <a:ext cx="304800" cy="762000"/>
          </a:xfrm>
          <a:prstGeom prst="line">
            <a:avLst/>
          </a:prstGeom>
          <a:noFill/>
          <a:ln w="9525">
            <a:solidFill>
              <a:schemeClr val="tx1"/>
            </a:solidFill>
            <a:round/>
            <a:headEnd/>
            <a:tailEnd/>
          </a:ln>
          <a:effectLst/>
        </p:spPr>
        <p:txBody>
          <a:bodyPr/>
          <a:lstStyle/>
          <a:p>
            <a:endParaRPr lang="en-US"/>
          </a:p>
        </p:txBody>
      </p:sp>
      <p:sp>
        <p:nvSpPr>
          <p:cNvPr id="34847" name="Text Box 31"/>
          <p:cNvSpPr txBox="1">
            <a:spLocks noChangeArrowheads="1"/>
          </p:cNvSpPr>
          <p:nvPr/>
        </p:nvSpPr>
        <p:spPr bwMode="auto">
          <a:xfrm flipH="1">
            <a:off x="5638800" y="1828800"/>
            <a:ext cx="2438400" cy="581025"/>
          </a:xfrm>
          <a:prstGeom prst="rect">
            <a:avLst/>
          </a:prstGeom>
          <a:solidFill>
            <a:schemeClr val="bg1"/>
          </a:solidFill>
          <a:ln w="9525">
            <a:noFill/>
            <a:miter lim="800000"/>
            <a:headEnd/>
            <a:tailEnd/>
          </a:ln>
          <a:effectLst/>
        </p:spPr>
        <p:txBody>
          <a:bodyPr>
            <a:spAutoFit/>
          </a:bodyPr>
          <a:lstStyle/>
          <a:p>
            <a:pPr>
              <a:spcBef>
                <a:spcPct val="50000"/>
              </a:spcBef>
            </a:pPr>
            <a:r>
              <a:rPr lang="en-US" sz="1600">
                <a:solidFill>
                  <a:schemeClr val="accent2"/>
                </a:solidFill>
              </a:rPr>
              <a:t>Peaks at mixed single and double</a:t>
            </a:r>
          </a:p>
        </p:txBody>
      </p:sp>
      <p:sp>
        <p:nvSpPr>
          <p:cNvPr id="34855" name="Text Box 39"/>
          <p:cNvSpPr txBox="1">
            <a:spLocks noChangeArrowheads="1"/>
          </p:cNvSpPr>
          <p:nvPr/>
        </p:nvSpPr>
        <p:spPr bwMode="auto">
          <a:xfrm>
            <a:off x="5638800" y="1066800"/>
            <a:ext cx="2209800" cy="366713"/>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Exact frequencies </a:t>
            </a:r>
          </a:p>
        </p:txBody>
      </p:sp>
      <p:sp>
        <p:nvSpPr>
          <p:cNvPr id="34856" name="Line 40"/>
          <p:cNvSpPr>
            <a:spLocks noChangeShapeType="1"/>
          </p:cNvSpPr>
          <p:nvPr/>
        </p:nvSpPr>
        <p:spPr bwMode="auto">
          <a:xfrm flipH="1">
            <a:off x="4953000" y="1295400"/>
            <a:ext cx="762000" cy="152400"/>
          </a:xfrm>
          <a:prstGeom prst="line">
            <a:avLst/>
          </a:prstGeom>
          <a:noFill/>
          <a:ln w="9525">
            <a:solidFill>
              <a:srgbClr val="FF0000"/>
            </a:solidFill>
            <a:round/>
            <a:headEnd/>
            <a:tailEnd type="triangle" w="med" len="med"/>
          </a:ln>
          <a:effectLst/>
        </p:spPr>
        <p:txBody>
          <a:bodyPr/>
          <a:lstStyle/>
          <a:p>
            <a:endParaRPr lang="en-US"/>
          </a:p>
        </p:txBody>
      </p:sp>
      <p:sp>
        <p:nvSpPr>
          <p:cNvPr id="34857" name="Line 41"/>
          <p:cNvSpPr>
            <a:spLocks noChangeShapeType="1"/>
          </p:cNvSpPr>
          <p:nvPr/>
        </p:nvSpPr>
        <p:spPr bwMode="auto">
          <a:xfrm flipH="1">
            <a:off x="4648200" y="1219200"/>
            <a:ext cx="914400" cy="152400"/>
          </a:xfrm>
          <a:prstGeom prst="line">
            <a:avLst/>
          </a:prstGeom>
          <a:noFill/>
          <a:ln w="9525">
            <a:solidFill>
              <a:srgbClr val="FF0000"/>
            </a:solidFill>
            <a:round/>
            <a:headEnd/>
            <a:tailEnd type="triangle" w="med" len="med"/>
          </a:ln>
          <a:effectLst/>
        </p:spPr>
        <p:txBody>
          <a:bodyPr/>
          <a:lstStyle/>
          <a:p>
            <a:endParaRPr lang="en-US"/>
          </a:p>
        </p:txBody>
      </p:sp>
      <p:sp>
        <p:nvSpPr>
          <p:cNvPr id="17" name="Rectangle 16"/>
          <p:cNvSpPr/>
          <p:nvPr/>
        </p:nvSpPr>
        <p:spPr>
          <a:xfrm>
            <a:off x="2057400" y="6248400"/>
            <a:ext cx="5562600" cy="553998"/>
          </a:xfrm>
          <a:prstGeom prst="rect">
            <a:avLst/>
          </a:prstGeom>
        </p:spPr>
        <p:txBody>
          <a:bodyPr wrap="square">
            <a:spAutoFit/>
          </a:bodyPr>
          <a:lstStyle/>
          <a:p>
            <a:r>
              <a:rPr lang="en-US" sz="1600" dirty="0" smtClean="0">
                <a:solidFill>
                  <a:srgbClr val="009900"/>
                </a:solidFill>
              </a:rPr>
              <a:t>non-empirical frequency-dependent  kernel </a:t>
            </a:r>
            <a:endParaRPr lang="en-US" sz="1600" dirty="0" smtClean="0">
              <a:solidFill>
                <a:srgbClr val="009900"/>
              </a:solidFill>
            </a:endParaRPr>
          </a:p>
          <a:p>
            <a:r>
              <a:rPr lang="en-US" sz="1400" i="1" dirty="0" err="1" smtClean="0">
                <a:solidFill>
                  <a:srgbClr val="009900"/>
                </a:solidFill>
              </a:rPr>
              <a:t>Maitra</a:t>
            </a:r>
            <a:r>
              <a:rPr lang="en-US" sz="1400" i="1" dirty="0" smtClean="0">
                <a:solidFill>
                  <a:srgbClr val="009900"/>
                </a:solidFill>
              </a:rPr>
              <a:t>, Zhang, Cave, Burke (JCP </a:t>
            </a:r>
            <a:r>
              <a:rPr lang="en-US" sz="1400" b="1" i="1" dirty="0" smtClean="0">
                <a:solidFill>
                  <a:srgbClr val="009900"/>
                </a:solidFill>
              </a:rPr>
              <a:t>120</a:t>
            </a:r>
            <a:r>
              <a:rPr lang="en-US" sz="1400" i="1" dirty="0" smtClean="0">
                <a:solidFill>
                  <a:srgbClr val="009900"/>
                </a:solidFill>
              </a:rPr>
              <a:t>, 5932 2004)</a:t>
            </a:r>
            <a:r>
              <a:rPr lang="en-US" sz="1400" dirty="0" smtClean="0">
                <a:solidFill>
                  <a:srgbClr val="009900"/>
                </a:solidFill>
              </a:rPr>
              <a:t> </a:t>
            </a:r>
            <a:endParaRPr lang="en-US" sz="1400" dirty="0">
              <a:solidFill>
                <a:srgbClr val="009900"/>
              </a:solidFill>
            </a:endParaRPr>
          </a:p>
        </p:txBody>
      </p:sp>
      <p:cxnSp>
        <p:nvCxnSpPr>
          <p:cNvPr id="19" name="Straight Arrow Connector 18"/>
          <p:cNvCxnSpPr/>
          <p:nvPr/>
        </p:nvCxnSpPr>
        <p:spPr>
          <a:xfrm rot="16200000" flipV="1">
            <a:off x="4000500" y="5676900"/>
            <a:ext cx="914400" cy="38100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381000"/>
            <a:ext cx="8153400" cy="457200"/>
          </a:xfrm>
          <a:prstGeom prst="rect">
            <a:avLst/>
          </a:prstGeom>
          <a:noFill/>
          <a:ln w="9525">
            <a:noFill/>
            <a:miter lim="800000"/>
            <a:headEnd/>
            <a:tailEnd/>
          </a:ln>
          <a:effectLst/>
        </p:spPr>
        <p:txBody>
          <a:bodyPr>
            <a:spAutoFit/>
          </a:bodyPr>
          <a:lstStyle/>
          <a:p>
            <a:pPr>
              <a:spcBef>
                <a:spcPct val="50000"/>
              </a:spcBef>
            </a:pPr>
            <a:r>
              <a:rPr lang="en-US" sz="2400" u="sng"/>
              <a:t>Example 3: Soft-Coulomb Helium atom in a laser field</a:t>
            </a:r>
          </a:p>
        </p:txBody>
      </p:sp>
      <p:grpSp>
        <p:nvGrpSpPr>
          <p:cNvPr id="2056" name="Group 8"/>
          <p:cNvGrpSpPr>
            <a:grpSpLocks/>
          </p:cNvGrpSpPr>
          <p:nvPr/>
        </p:nvGrpSpPr>
        <p:grpSpPr bwMode="auto">
          <a:xfrm>
            <a:off x="304800" y="1066800"/>
            <a:ext cx="8385175" cy="779463"/>
            <a:chOff x="192" y="672"/>
            <a:chExt cx="5282" cy="491"/>
          </a:xfrm>
        </p:grpSpPr>
        <p:pic>
          <p:nvPicPr>
            <p:cNvPr id="2054" name="Picture 6"/>
            <p:cNvPicPr>
              <a:picLocks noChangeAspect="1" noChangeArrowheads="1"/>
            </p:cNvPicPr>
            <p:nvPr/>
          </p:nvPicPr>
          <p:blipFill>
            <a:blip r:embed="rId3"/>
            <a:srcRect b="56659"/>
            <a:stretch>
              <a:fillRect/>
            </a:stretch>
          </p:blipFill>
          <p:spPr bwMode="auto">
            <a:xfrm>
              <a:off x="192" y="672"/>
              <a:ext cx="2884" cy="384"/>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l="16713" t="44583"/>
            <a:stretch>
              <a:fillRect/>
            </a:stretch>
          </p:blipFill>
          <p:spPr bwMode="auto">
            <a:xfrm>
              <a:off x="3072" y="672"/>
              <a:ext cx="2402" cy="491"/>
            </a:xfrm>
            <a:prstGeom prst="rect">
              <a:avLst/>
            </a:prstGeom>
            <a:noFill/>
            <a:ln w="9525">
              <a:noFill/>
              <a:miter lim="800000"/>
              <a:headEnd/>
              <a:tailEnd/>
            </a:ln>
            <a:effectLst/>
          </p:spPr>
        </p:pic>
      </p:grpSp>
      <p:sp>
        <p:nvSpPr>
          <p:cNvPr id="2057" name="Text Box 9"/>
          <p:cNvSpPr txBox="1">
            <a:spLocks noChangeArrowheads="1"/>
          </p:cNvSpPr>
          <p:nvPr/>
        </p:nvSpPr>
        <p:spPr bwMode="auto">
          <a:xfrm>
            <a:off x="457200" y="2057400"/>
            <a:ext cx="8153400" cy="366713"/>
          </a:xfrm>
          <a:prstGeom prst="rect">
            <a:avLst/>
          </a:prstGeom>
          <a:noFill/>
          <a:ln w="9525">
            <a:noFill/>
            <a:miter lim="800000"/>
            <a:headEnd/>
            <a:tailEnd/>
          </a:ln>
          <a:effectLst/>
        </p:spPr>
        <p:txBody>
          <a:bodyPr>
            <a:spAutoFit/>
          </a:bodyPr>
          <a:lstStyle/>
          <a:p>
            <a:pPr>
              <a:spcBef>
                <a:spcPct val="50000"/>
              </a:spcBef>
            </a:pPr>
            <a:r>
              <a:rPr lang="en-US"/>
              <a:t>New Problem: “classical auto-ionization” (a.k.a. “ZPE problem”)</a:t>
            </a:r>
          </a:p>
        </p:txBody>
      </p:sp>
      <p:sp>
        <p:nvSpPr>
          <p:cNvPr id="2059" name="Text Box 11"/>
          <p:cNvSpPr txBox="1">
            <a:spLocks noChangeArrowheads="1"/>
          </p:cNvSpPr>
          <p:nvPr/>
        </p:nvSpPr>
        <p:spPr bwMode="auto">
          <a:xfrm>
            <a:off x="457200" y="2590800"/>
            <a:ext cx="4800600" cy="923330"/>
          </a:xfrm>
          <a:prstGeom prst="rect">
            <a:avLst/>
          </a:prstGeom>
          <a:noFill/>
          <a:ln w="9525">
            <a:noFill/>
            <a:miter lim="800000"/>
            <a:headEnd/>
            <a:tailEnd/>
          </a:ln>
          <a:effectLst/>
        </p:spPr>
        <p:txBody>
          <a:bodyPr wrap="square">
            <a:spAutoFit/>
          </a:bodyPr>
          <a:lstStyle/>
          <a:p>
            <a:pPr>
              <a:spcBef>
                <a:spcPct val="50000"/>
              </a:spcBef>
            </a:pPr>
            <a:r>
              <a:rPr lang="en-US" dirty="0"/>
              <a:t>After only a few cycles, </a:t>
            </a:r>
            <a:r>
              <a:rPr lang="en-US" dirty="0" smtClean="0"/>
              <a:t>one </a:t>
            </a:r>
            <a:r>
              <a:rPr lang="en-US" dirty="0" smtClean="0"/>
              <a:t>e</a:t>
            </a:r>
            <a:r>
              <a:rPr lang="en-US" dirty="0" smtClean="0"/>
              <a:t> </a:t>
            </a:r>
            <a:r>
              <a:rPr lang="en-US" dirty="0"/>
              <a:t>steals energy from the </a:t>
            </a:r>
            <a:r>
              <a:rPr lang="en-US" dirty="0" smtClean="0"/>
              <a:t>other and </a:t>
            </a:r>
            <a:r>
              <a:rPr lang="en-US" dirty="0"/>
              <a:t>ionizes, while the other </a:t>
            </a:r>
            <a:r>
              <a:rPr lang="en-US" dirty="0" smtClean="0"/>
              <a:t>e </a:t>
            </a:r>
            <a:r>
              <a:rPr lang="en-US" dirty="0"/>
              <a:t>drops below the zero point energy.  </a:t>
            </a:r>
          </a:p>
        </p:txBody>
      </p:sp>
      <p:sp>
        <p:nvSpPr>
          <p:cNvPr id="2060" name="Text Box 12"/>
          <p:cNvSpPr txBox="1">
            <a:spLocks noChangeArrowheads="1"/>
          </p:cNvSpPr>
          <p:nvPr/>
        </p:nvSpPr>
        <p:spPr bwMode="auto">
          <a:xfrm>
            <a:off x="381000" y="4800600"/>
            <a:ext cx="4038600" cy="701675"/>
          </a:xfrm>
          <a:prstGeom prst="rect">
            <a:avLst/>
          </a:prstGeom>
          <a:noFill/>
          <a:ln w="9525">
            <a:noFill/>
            <a:miter lim="800000"/>
            <a:headEnd/>
            <a:tailEnd/>
          </a:ln>
          <a:effectLst/>
        </p:spPr>
        <p:txBody>
          <a:bodyPr>
            <a:spAutoFit/>
          </a:bodyPr>
          <a:lstStyle/>
          <a:p>
            <a:pPr>
              <a:spcBef>
                <a:spcPct val="50000"/>
              </a:spcBef>
            </a:pPr>
            <a:r>
              <a:rPr lang="en-US" sz="2000" b="1" i="1" dirty="0">
                <a:solidFill>
                  <a:srgbClr val="990099"/>
                </a:solidFill>
                <a:latin typeface="Times New Roman" pitchFamily="18" charset="0"/>
              </a:rPr>
              <a:t>? How to increase taxes on the ionizing classical trajectory?</a:t>
            </a:r>
          </a:p>
        </p:txBody>
      </p:sp>
      <p:sp>
        <p:nvSpPr>
          <p:cNvPr id="2061" name="Text Box 13"/>
          <p:cNvSpPr txBox="1">
            <a:spLocks noChangeArrowheads="1"/>
          </p:cNvSpPr>
          <p:nvPr/>
        </p:nvSpPr>
        <p:spPr bwMode="auto">
          <a:xfrm>
            <a:off x="228600" y="5605463"/>
            <a:ext cx="8686800" cy="977900"/>
          </a:xfrm>
          <a:prstGeom prst="rect">
            <a:avLst/>
          </a:prstGeom>
          <a:noFill/>
          <a:ln w="9525">
            <a:noFill/>
            <a:miter lim="800000"/>
            <a:headEnd/>
            <a:tailEnd/>
          </a:ln>
          <a:effectLst/>
        </p:spPr>
        <p:txBody>
          <a:bodyPr>
            <a:spAutoFit/>
          </a:bodyPr>
          <a:lstStyle/>
          <a:p>
            <a:pPr>
              <a:spcBef>
                <a:spcPct val="50000"/>
              </a:spcBef>
            </a:pPr>
            <a:r>
              <a:rPr lang="en-US" dirty="0"/>
              <a:t>For now, just terminate trajectories once they reach a certain distance. </a:t>
            </a:r>
          </a:p>
          <a:p>
            <a:pPr>
              <a:spcBef>
                <a:spcPct val="50000"/>
              </a:spcBef>
            </a:pPr>
            <a:r>
              <a:rPr lang="en-US" sz="1600" dirty="0"/>
              <a:t>(C. </a:t>
            </a:r>
            <a:r>
              <a:rPr lang="en-US" sz="1600" dirty="0" err="1"/>
              <a:t>Harabati</a:t>
            </a:r>
            <a:r>
              <a:rPr lang="en-US" sz="1600" dirty="0"/>
              <a:t> and K. Kay, JCP </a:t>
            </a:r>
            <a:r>
              <a:rPr lang="en-US" sz="1600" b="1" dirty="0"/>
              <a:t>127</a:t>
            </a:r>
            <a:r>
              <a:rPr lang="en-US" sz="1600" dirty="0"/>
              <a:t>, 084104 2007 obtained good agreement for energy </a:t>
            </a:r>
            <a:r>
              <a:rPr lang="en-US" sz="1600" dirty="0" err="1"/>
              <a:t>eigenvalues</a:t>
            </a:r>
            <a:r>
              <a:rPr lang="en-US" sz="1600" dirty="0"/>
              <a:t> of He atom)</a:t>
            </a:r>
          </a:p>
        </p:txBody>
      </p:sp>
      <p:sp>
        <p:nvSpPr>
          <p:cNvPr id="2062" name="Text Box 14"/>
          <p:cNvSpPr txBox="1">
            <a:spLocks noChangeArrowheads="1"/>
          </p:cNvSpPr>
          <p:nvPr/>
        </p:nvSpPr>
        <p:spPr bwMode="auto">
          <a:xfrm>
            <a:off x="8229600" y="228600"/>
            <a:ext cx="914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064" name="Picture 16"/>
          <p:cNvPicPr>
            <a:picLocks noChangeAspect="1" noChangeArrowheads="1"/>
          </p:cNvPicPr>
          <p:nvPr/>
        </p:nvPicPr>
        <p:blipFill>
          <a:blip r:embed="rId4"/>
          <a:srcRect/>
          <a:stretch>
            <a:fillRect/>
          </a:stretch>
        </p:blipFill>
        <p:spPr bwMode="auto">
          <a:xfrm>
            <a:off x="5791200" y="2667000"/>
            <a:ext cx="2465388" cy="2379663"/>
          </a:xfrm>
          <a:prstGeom prst="rect">
            <a:avLst/>
          </a:prstGeom>
          <a:noFill/>
          <a:ln w="9525">
            <a:noFill/>
            <a:miter lim="800000"/>
            <a:headEnd/>
            <a:tailEnd/>
          </a:ln>
          <a:effectLst/>
        </p:spPr>
      </p:pic>
      <p:sp>
        <p:nvSpPr>
          <p:cNvPr id="12" name="TextBox 11"/>
          <p:cNvSpPr txBox="1"/>
          <p:nvPr/>
        </p:nvSpPr>
        <p:spPr>
          <a:xfrm>
            <a:off x="457200" y="3581400"/>
            <a:ext cx="4724400" cy="1200329"/>
          </a:xfrm>
          <a:prstGeom prst="rect">
            <a:avLst/>
          </a:prstGeom>
          <a:noFill/>
        </p:spPr>
        <p:txBody>
          <a:bodyPr wrap="square" rtlCol="0">
            <a:spAutoFit/>
          </a:bodyPr>
          <a:lstStyle/>
          <a:p>
            <a:r>
              <a:rPr lang="en-US" dirty="0" smtClean="0"/>
              <a:t>A practical problem not a fundamental one: their contributions to the </a:t>
            </a:r>
            <a:r>
              <a:rPr lang="en-US" dirty="0" err="1" smtClean="0"/>
              <a:t>semiclassical</a:t>
            </a:r>
            <a:r>
              <a:rPr lang="en-US" dirty="0" smtClean="0"/>
              <a:t> sum cancel each other out.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59" grpId="0"/>
      <p:bldP spid="2060" grpId="0"/>
      <p:bldP spid="206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5410200" y="914400"/>
            <a:ext cx="3505200" cy="2247900"/>
          </a:xfrm>
          <a:prstGeom prst="rect">
            <a:avLst/>
          </a:prstGeom>
          <a:noFill/>
          <a:ln w="9525">
            <a:noFill/>
            <a:miter lim="800000"/>
            <a:headEnd/>
            <a:tailEnd/>
          </a:ln>
          <a:effectLst/>
        </p:spPr>
      </p:pic>
      <p:sp>
        <p:nvSpPr>
          <p:cNvPr id="3077" name="Text Box 5"/>
          <p:cNvSpPr txBox="1">
            <a:spLocks noChangeArrowheads="1"/>
          </p:cNvSpPr>
          <p:nvPr/>
        </p:nvSpPr>
        <p:spPr bwMode="auto">
          <a:xfrm>
            <a:off x="457200" y="381000"/>
            <a:ext cx="8153400" cy="457200"/>
          </a:xfrm>
          <a:prstGeom prst="rect">
            <a:avLst/>
          </a:prstGeom>
          <a:noFill/>
          <a:ln w="9525">
            <a:noFill/>
            <a:miter lim="800000"/>
            <a:headEnd/>
            <a:tailEnd/>
          </a:ln>
          <a:effectLst/>
        </p:spPr>
        <p:txBody>
          <a:bodyPr>
            <a:spAutoFit/>
          </a:bodyPr>
          <a:lstStyle/>
          <a:p>
            <a:pPr>
              <a:spcBef>
                <a:spcPct val="50000"/>
              </a:spcBef>
            </a:pPr>
            <a:r>
              <a:rPr lang="en-US" sz="2400" u="sng"/>
              <a:t>Example 3: Soft-Coulomb Helium atom in a laser field</a:t>
            </a:r>
          </a:p>
        </p:txBody>
      </p:sp>
      <p:sp>
        <p:nvSpPr>
          <p:cNvPr id="3078" name="Text Box 6"/>
          <p:cNvSpPr txBox="1">
            <a:spLocks noChangeArrowheads="1"/>
          </p:cNvSpPr>
          <p:nvPr/>
        </p:nvSpPr>
        <p:spPr bwMode="auto">
          <a:xfrm>
            <a:off x="8229600" y="228600"/>
            <a:ext cx="914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79" name="Text Box 7"/>
          <p:cNvSpPr txBox="1">
            <a:spLocks noChangeArrowheads="1"/>
          </p:cNvSpPr>
          <p:nvPr/>
        </p:nvSpPr>
        <p:spPr bwMode="auto">
          <a:xfrm>
            <a:off x="4876800" y="1143000"/>
            <a:ext cx="609600" cy="366713"/>
          </a:xfrm>
          <a:prstGeom prst="rect">
            <a:avLst/>
          </a:prstGeom>
          <a:noFill/>
          <a:ln w="9525">
            <a:noFill/>
            <a:miter lim="800000"/>
            <a:headEnd/>
            <a:tailEnd/>
          </a:ln>
          <a:effectLst/>
        </p:spPr>
        <p:txBody>
          <a:bodyPr>
            <a:spAutoFit/>
          </a:bodyPr>
          <a:lstStyle/>
          <a:p>
            <a:pPr>
              <a:spcBef>
                <a:spcPct val="50000"/>
              </a:spcBef>
            </a:pPr>
            <a:r>
              <a:rPr lang="en-US">
                <a:latin typeface="Symbol" pitchFamily="18" charset="2"/>
              </a:rPr>
              <a:t>e</a:t>
            </a:r>
            <a:r>
              <a:rPr lang="en-US"/>
              <a:t>(t)</a:t>
            </a:r>
          </a:p>
        </p:txBody>
      </p:sp>
      <p:sp>
        <p:nvSpPr>
          <p:cNvPr id="3087" name="Text Box 15"/>
          <p:cNvSpPr txBox="1">
            <a:spLocks noChangeArrowheads="1"/>
          </p:cNvSpPr>
          <p:nvPr/>
        </p:nvSpPr>
        <p:spPr bwMode="auto">
          <a:xfrm>
            <a:off x="609600" y="1295400"/>
            <a:ext cx="4191000" cy="366713"/>
          </a:xfrm>
          <a:prstGeom prst="rect">
            <a:avLst/>
          </a:prstGeom>
          <a:noFill/>
          <a:ln w="9525">
            <a:noFill/>
            <a:miter lim="800000"/>
            <a:headEnd/>
            <a:tailEnd/>
          </a:ln>
          <a:effectLst/>
        </p:spPr>
        <p:txBody>
          <a:bodyPr>
            <a:spAutoFit/>
          </a:bodyPr>
          <a:lstStyle/>
          <a:p>
            <a:pPr>
              <a:spcBef>
                <a:spcPct val="50000"/>
              </a:spcBef>
              <a:buFontTx/>
              <a:buChar char="-"/>
            </a:pPr>
            <a:r>
              <a:rPr lang="en-US"/>
              <a:t>trapezoidally turned on field</a:t>
            </a:r>
          </a:p>
        </p:txBody>
      </p:sp>
      <p:pic>
        <p:nvPicPr>
          <p:cNvPr id="3088" name="Picture 16"/>
          <p:cNvPicPr>
            <a:picLocks noChangeAspect="1" noChangeArrowheads="1"/>
          </p:cNvPicPr>
          <p:nvPr/>
        </p:nvPicPr>
        <p:blipFill>
          <a:blip r:embed="rId4"/>
          <a:srcRect/>
          <a:stretch>
            <a:fillRect/>
          </a:stretch>
        </p:blipFill>
        <p:spPr bwMode="auto">
          <a:xfrm>
            <a:off x="457200" y="3352800"/>
            <a:ext cx="5434013" cy="3049588"/>
          </a:xfrm>
          <a:prstGeom prst="rect">
            <a:avLst/>
          </a:prstGeom>
          <a:noFill/>
          <a:ln w="9525">
            <a:noFill/>
            <a:miter lim="800000"/>
            <a:headEnd/>
            <a:tailEnd/>
          </a:ln>
          <a:effectLst/>
        </p:spPr>
      </p:pic>
      <p:sp>
        <p:nvSpPr>
          <p:cNvPr id="3089" name="Text Box 17"/>
          <p:cNvSpPr txBox="1">
            <a:spLocks noChangeArrowheads="1"/>
          </p:cNvSpPr>
          <p:nvPr/>
        </p:nvSpPr>
        <p:spPr bwMode="auto">
          <a:xfrm>
            <a:off x="304800" y="6400800"/>
            <a:ext cx="5257800" cy="366713"/>
          </a:xfrm>
          <a:prstGeom prst="rect">
            <a:avLst/>
          </a:prstGeom>
          <a:noFill/>
          <a:ln w="9525">
            <a:noFill/>
            <a:miter lim="800000"/>
            <a:headEnd/>
            <a:tailEnd/>
          </a:ln>
          <a:effectLst/>
        </p:spPr>
        <p:txBody>
          <a:bodyPr>
            <a:spAutoFit/>
          </a:bodyPr>
          <a:lstStyle/>
          <a:p>
            <a:pPr>
              <a:spcBef>
                <a:spcPct val="50000"/>
              </a:spcBef>
            </a:pPr>
            <a:r>
              <a:rPr lang="en-US"/>
              <a:t>2 x 10</a:t>
            </a:r>
            <a:r>
              <a:rPr lang="en-US" baseline="30000"/>
              <a:t>6</a:t>
            </a:r>
            <a:r>
              <a:rPr lang="en-US"/>
              <a:t> </a:t>
            </a:r>
            <a:r>
              <a:rPr lang="en-US">
                <a:sym typeface="Wingdings" pitchFamily="2" charset="2"/>
              </a:rPr>
              <a:t></a:t>
            </a:r>
            <a:r>
              <a:rPr lang="en-US"/>
              <a:t> 500000 classical trajectories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381000"/>
            <a:ext cx="8153400" cy="457200"/>
          </a:xfrm>
          <a:prstGeom prst="rect">
            <a:avLst/>
          </a:prstGeom>
          <a:noFill/>
          <a:ln w="9525">
            <a:noFill/>
            <a:miter lim="800000"/>
            <a:headEnd/>
            <a:tailEnd/>
          </a:ln>
          <a:effectLst/>
        </p:spPr>
        <p:txBody>
          <a:bodyPr>
            <a:spAutoFit/>
          </a:bodyPr>
          <a:lstStyle/>
          <a:p>
            <a:pPr>
              <a:spcBef>
                <a:spcPct val="50000"/>
              </a:spcBef>
            </a:pPr>
            <a:r>
              <a:rPr lang="en-US" sz="2400" u="sng"/>
              <a:t>Example 3: Soft-Coulomb Helium atom in a laser field</a:t>
            </a:r>
          </a:p>
        </p:txBody>
      </p:sp>
      <p:sp>
        <p:nvSpPr>
          <p:cNvPr id="4103" name="Text Box 7"/>
          <p:cNvSpPr txBox="1">
            <a:spLocks noChangeArrowheads="1"/>
          </p:cNvSpPr>
          <p:nvPr/>
        </p:nvSpPr>
        <p:spPr bwMode="auto">
          <a:xfrm>
            <a:off x="304800" y="990600"/>
            <a:ext cx="3048000" cy="366713"/>
          </a:xfrm>
          <a:prstGeom prst="rect">
            <a:avLst/>
          </a:prstGeom>
          <a:noFill/>
          <a:ln w="9525">
            <a:noFill/>
            <a:miter lim="800000"/>
            <a:headEnd/>
            <a:tailEnd/>
          </a:ln>
          <a:effectLst/>
        </p:spPr>
        <p:txBody>
          <a:bodyPr>
            <a:spAutoFit/>
          </a:bodyPr>
          <a:lstStyle/>
          <a:p>
            <a:pPr>
              <a:spcBef>
                <a:spcPct val="50000"/>
              </a:spcBef>
            </a:pPr>
            <a:r>
              <a:rPr lang="en-US" b="1"/>
              <a:t>Observables:</a:t>
            </a:r>
          </a:p>
        </p:txBody>
      </p:sp>
      <p:sp>
        <p:nvSpPr>
          <p:cNvPr id="4104" name="Text Box 8"/>
          <p:cNvSpPr txBox="1">
            <a:spLocks noChangeArrowheads="1"/>
          </p:cNvSpPr>
          <p:nvPr/>
        </p:nvSpPr>
        <p:spPr bwMode="auto">
          <a:xfrm>
            <a:off x="2895600" y="990600"/>
            <a:ext cx="2209800" cy="366713"/>
          </a:xfrm>
          <a:prstGeom prst="rect">
            <a:avLst/>
          </a:prstGeom>
          <a:noFill/>
          <a:ln w="9525">
            <a:noFill/>
            <a:miter lim="800000"/>
            <a:headEnd/>
            <a:tailEnd/>
          </a:ln>
          <a:effectLst/>
        </p:spPr>
        <p:txBody>
          <a:bodyPr>
            <a:spAutoFit/>
          </a:bodyPr>
          <a:lstStyle/>
          <a:p>
            <a:pPr>
              <a:spcBef>
                <a:spcPct val="50000"/>
              </a:spcBef>
            </a:pPr>
            <a:r>
              <a:rPr lang="en-US" u="sng"/>
              <a:t>Dipole moment</a:t>
            </a:r>
            <a:r>
              <a:rPr lang="en-US" u="sng">
                <a:sym typeface="Wingdings" pitchFamily="2" charset="2"/>
              </a:rPr>
              <a:t></a:t>
            </a:r>
            <a:endParaRPr lang="en-US" u="sng"/>
          </a:p>
        </p:txBody>
      </p:sp>
      <p:sp>
        <p:nvSpPr>
          <p:cNvPr id="4105" name="Text Box 9"/>
          <p:cNvSpPr txBox="1">
            <a:spLocks noChangeArrowheads="1"/>
          </p:cNvSpPr>
          <p:nvPr/>
        </p:nvSpPr>
        <p:spPr bwMode="auto">
          <a:xfrm>
            <a:off x="5486400" y="3733800"/>
            <a:ext cx="3352800" cy="2016125"/>
          </a:xfrm>
          <a:prstGeom prst="rect">
            <a:avLst/>
          </a:prstGeom>
          <a:noFill/>
          <a:ln w="9525">
            <a:noFill/>
            <a:miter lim="800000"/>
            <a:headEnd/>
            <a:tailEnd/>
          </a:ln>
          <a:effectLst/>
        </p:spPr>
        <p:txBody>
          <a:bodyPr>
            <a:spAutoFit/>
          </a:bodyPr>
          <a:lstStyle/>
          <a:p>
            <a:pPr>
              <a:spcBef>
                <a:spcPct val="50000"/>
              </a:spcBef>
            </a:pPr>
            <a:r>
              <a:rPr lang="en-US" u="sng">
                <a:sym typeface="Wingdings" pitchFamily="2" charset="2"/>
              </a:rPr>
              <a:t> </a:t>
            </a:r>
            <a:r>
              <a:rPr lang="en-US" u="sng"/>
              <a:t>Momentum distributions</a:t>
            </a:r>
          </a:p>
          <a:p>
            <a:pPr>
              <a:spcBef>
                <a:spcPct val="50000"/>
              </a:spcBef>
            </a:pPr>
            <a:r>
              <a:rPr lang="en-US">
                <a:solidFill>
                  <a:srgbClr val="FF0000"/>
                </a:solidFill>
              </a:rPr>
              <a:t>Exact KS</a:t>
            </a:r>
            <a:r>
              <a:rPr lang="en-US"/>
              <a:t> incorrectly develops a major peak as time evolves, getting worse with time.</a:t>
            </a:r>
          </a:p>
          <a:p>
            <a:pPr>
              <a:spcBef>
                <a:spcPct val="50000"/>
              </a:spcBef>
            </a:pPr>
            <a:r>
              <a:rPr lang="en-US">
                <a:solidFill>
                  <a:schemeClr val="accent2"/>
                </a:solidFill>
              </a:rPr>
              <a:t>FG error</a:t>
            </a:r>
            <a:r>
              <a:rPr lang="en-US"/>
              <a:t> remains about the same as a function of time. </a:t>
            </a:r>
          </a:p>
        </p:txBody>
      </p:sp>
      <p:pic>
        <p:nvPicPr>
          <p:cNvPr id="4107" name="Picture 11"/>
          <p:cNvPicPr>
            <a:picLocks noChangeAspect="1" noChangeArrowheads="1"/>
          </p:cNvPicPr>
          <p:nvPr/>
        </p:nvPicPr>
        <p:blipFill>
          <a:blip r:embed="rId3"/>
          <a:srcRect/>
          <a:stretch>
            <a:fillRect/>
          </a:stretch>
        </p:blipFill>
        <p:spPr bwMode="auto">
          <a:xfrm>
            <a:off x="5105400" y="838200"/>
            <a:ext cx="3289300" cy="1939925"/>
          </a:xfrm>
          <a:prstGeom prst="rect">
            <a:avLst/>
          </a:prstGeom>
          <a:noFill/>
          <a:ln w="9525">
            <a:noFill/>
            <a:miter lim="800000"/>
            <a:headEnd/>
            <a:tailEnd/>
          </a:ln>
          <a:effectLst/>
        </p:spPr>
      </p:pic>
      <p:pic>
        <p:nvPicPr>
          <p:cNvPr id="4108" name="Picture 12"/>
          <p:cNvPicPr>
            <a:picLocks noChangeAspect="1" noChangeArrowheads="1"/>
          </p:cNvPicPr>
          <p:nvPr/>
        </p:nvPicPr>
        <p:blipFill>
          <a:blip r:embed="rId4"/>
          <a:srcRect/>
          <a:stretch>
            <a:fillRect/>
          </a:stretch>
        </p:blipFill>
        <p:spPr bwMode="auto">
          <a:xfrm>
            <a:off x="0" y="2257425"/>
            <a:ext cx="5434013" cy="4600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04800" y="304800"/>
            <a:ext cx="8610600" cy="457200"/>
          </a:xfrm>
          <a:prstGeom prst="rect">
            <a:avLst/>
          </a:prstGeom>
          <a:noFill/>
          <a:ln w="9525">
            <a:noFill/>
            <a:miter lim="800000"/>
            <a:headEnd/>
            <a:tailEnd/>
          </a:ln>
          <a:effectLst/>
        </p:spPr>
        <p:txBody>
          <a:bodyPr>
            <a:spAutoFit/>
          </a:bodyPr>
          <a:lstStyle/>
          <a:p>
            <a:pPr>
              <a:spcBef>
                <a:spcPct val="50000"/>
              </a:spcBef>
            </a:pPr>
            <a:r>
              <a:rPr lang="en-US" sz="2400" u="sng"/>
              <a:t>Example 4: Apply an optimal control field to soft-Coulomb He</a:t>
            </a:r>
          </a:p>
        </p:txBody>
      </p:sp>
      <p:sp>
        <p:nvSpPr>
          <p:cNvPr id="7173" name="Text Box 5"/>
          <p:cNvSpPr txBox="1">
            <a:spLocks noChangeArrowheads="1"/>
          </p:cNvSpPr>
          <p:nvPr/>
        </p:nvSpPr>
        <p:spPr bwMode="auto">
          <a:xfrm>
            <a:off x="457200" y="4495800"/>
            <a:ext cx="5334000" cy="946150"/>
          </a:xfrm>
          <a:prstGeom prst="rect">
            <a:avLst/>
          </a:prstGeom>
          <a:noFill/>
          <a:ln w="9525">
            <a:noFill/>
            <a:miter lim="800000"/>
            <a:headEnd/>
            <a:tailEnd/>
          </a:ln>
          <a:effectLst/>
        </p:spPr>
        <p:txBody>
          <a:bodyPr>
            <a:spAutoFit/>
          </a:bodyPr>
          <a:lstStyle/>
          <a:p>
            <a:pPr>
              <a:spcBef>
                <a:spcPct val="50000"/>
              </a:spcBef>
            </a:pPr>
            <a:r>
              <a:rPr lang="en-US" i="1">
                <a:solidFill>
                  <a:srgbClr val="FF0000"/>
                </a:solidFill>
              </a:rPr>
              <a:t>Problem!!</a:t>
            </a:r>
            <a:r>
              <a:rPr lang="en-US" i="1"/>
              <a:t> </a:t>
            </a:r>
            <a:r>
              <a:rPr lang="en-US"/>
              <a:t>The offset of </a:t>
            </a:r>
            <a:r>
              <a:rPr lang="en-US" sz="2000">
                <a:latin typeface="Symbol" pitchFamily="18" charset="2"/>
              </a:rPr>
              <a:t>w</a:t>
            </a:r>
            <a:r>
              <a:rPr lang="en-US" baseline="30000"/>
              <a:t>FG </a:t>
            </a:r>
            <a:r>
              <a:rPr lang="en-US"/>
              <a:t>from </a:t>
            </a:r>
            <a:r>
              <a:rPr lang="en-US" sz="2000">
                <a:latin typeface="Symbol" pitchFamily="18" charset="2"/>
              </a:rPr>
              <a:t>w</a:t>
            </a:r>
            <a:r>
              <a:rPr lang="en-US" baseline="30000"/>
              <a:t>exact</a:t>
            </a:r>
            <a:r>
              <a:rPr lang="en-US"/>
              <a:t> is too large – optimal field for exact is not a resonant one for FG and vice-versa.</a:t>
            </a:r>
          </a:p>
        </p:txBody>
      </p:sp>
      <p:sp>
        <p:nvSpPr>
          <p:cNvPr id="7174" name="Text Box 6"/>
          <p:cNvSpPr txBox="1">
            <a:spLocks noChangeArrowheads="1"/>
          </p:cNvSpPr>
          <p:nvPr/>
        </p:nvSpPr>
        <p:spPr bwMode="auto">
          <a:xfrm>
            <a:off x="228600" y="914400"/>
            <a:ext cx="8382000" cy="1054100"/>
          </a:xfrm>
          <a:prstGeom prst="rect">
            <a:avLst/>
          </a:prstGeom>
          <a:noFill/>
          <a:ln w="9525">
            <a:noFill/>
            <a:miter lim="800000"/>
            <a:headEnd/>
            <a:tailEnd/>
          </a:ln>
          <a:effectLst/>
        </p:spPr>
        <p:txBody>
          <a:bodyPr>
            <a:spAutoFit/>
          </a:bodyPr>
          <a:lstStyle/>
          <a:p>
            <a:pPr>
              <a:spcBef>
                <a:spcPct val="50000"/>
              </a:spcBef>
            </a:pPr>
            <a:r>
              <a:rPr lang="en-US"/>
              <a:t>For simplicity, first just use the control field that takes ground </a:t>
            </a:r>
            <a:r>
              <a:rPr lang="en-US">
                <a:sym typeface="Wingdings" pitchFamily="2" charset="2"/>
              </a:rPr>
              <a:t></a:t>
            </a:r>
            <a:r>
              <a:rPr lang="en-US"/>
              <a:t> 1</a:t>
            </a:r>
            <a:r>
              <a:rPr lang="en-US" baseline="30000"/>
              <a:t>st</a:t>
            </a:r>
            <a:r>
              <a:rPr lang="en-US"/>
              <a:t> excited state in the </a:t>
            </a:r>
            <a:r>
              <a:rPr lang="en-US" i="1"/>
              <a:t>exact </a:t>
            </a:r>
            <a:r>
              <a:rPr lang="en-US"/>
              <a:t>system. </a:t>
            </a:r>
          </a:p>
          <a:p>
            <a:pPr>
              <a:spcBef>
                <a:spcPct val="50000"/>
              </a:spcBef>
            </a:pPr>
            <a:r>
              <a:rPr lang="en-US"/>
              <a:t>Then simply run FG dynamics with this field. </a:t>
            </a:r>
          </a:p>
        </p:txBody>
      </p:sp>
      <p:sp>
        <p:nvSpPr>
          <p:cNvPr id="7175" name="Text Box 7"/>
          <p:cNvSpPr txBox="1">
            <a:spLocks noChangeArrowheads="1"/>
          </p:cNvSpPr>
          <p:nvPr/>
        </p:nvSpPr>
        <p:spPr bwMode="auto">
          <a:xfrm>
            <a:off x="4038600" y="2133600"/>
            <a:ext cx="4876800" cy="1054100"/>
          </a:xfrm>
          <a:prstGeom prst="rect">
            <a:avLst/>
          </a:prstGeom>
          <a:solidFill>
            <a:schemeClr val="bg1"/>
          </a:solidFill>
          <a:ln w="9525">
            <a:noFill/>
            <a:miter lim="800000"/>
            <a:headEnd/>
            <a:tailEnd/>
          </a:ln>
          <a:effectLst/>
        </p:spPr>
        <p:txBody>
          <a:bodyPr>
            <a:spAutoFit/>
          </a:bodyPr>
          <a:lstStyle/>
          <a:p>
            <a:pPr>
              <a:spcBef>
                <a:spcPct val="50000"/>
              </a:spcBef>
            </a:pPr>
            <a:r>
              <a:rPr lang="en-US"/>
              <a:t>Aim for short (T=35 au) duration field (only a few cycles) just to test waters. </a:t>
            </a:r>
          </a:p>
          <a:p>
            <a:pPr>
              <a:spcBef>
                <a:spcPct val="50000"/>
              </a:spcBef>
            </a:pPr>
            <a:r>
              <a:rPr lang="en-US"/>
              <a:t>(Exact problem overlap ~ 0.8)</a:t>
            </a:r>
          </a:p>
        </p:txBody>
      </p:sp>
      <p:pic>
        <p:nvPicPr>
          <p:cNvPr id="7181" name="Picture 13"/>
          <p:cNvPicPr>
            <a:picLocks noChangeAspect="1" noChangeArrowheads="1"/>
          </p:cNvPicPr>
          <p:nvPr/>
        </p:nvPicPr>
        <p:blipFill>
          <a:blip r:embed="rId3"/>
          <a:srcRect/>
          <a:stretch>
            <a:fillRect/>
          </a:stretch>
        </p:blipFill>
        <p:spPr bwMode="auto">
          <a:xfrm>
            <a:off x="5943600" y="3429000"/>
            <a:ext cx="2743200" cy="1484313"/>
          </a:xfrm>
          <a:prstGeom prst="rect">
            <a:avLst/>
          </a:prstGeom>
          <a:noFill/>
          <a:ln w="9525">
            <a:noFill/>
            <a:miter lim="800000"/>
            <a:headEnd/>
            <a:tailEnd/>
          </a:ln>
          <a:effectLst/>
        </p:spPr>
      </p:pic>
      <p:pic>
        <p:nvPicPr>
          <p:cNvPr id="7182" name="Picture 14"/>
          <p:cNvPicPr>
            <a:picLocks noChangeAspect="1" noChangeArrowheads="1"/>
          </p:cNvPicPr>
          <p:nvPr/>
        </p:nvPicPr>
        <p:blipFill>
          <a:blip r:embed="rId4"/>
          <a:srcRect/>
          <a:stretch>
            <a:fillRect/>
          </a:stretch>
        </p:blipFill>
        <p:spPr bwMode="auto">
          <a:xfrm>
            <a:off x="6400800" y="5105400"/>
            <a:ext cx="2743200" cy="1511300"/>
          </a:xfrm>
          <a:prstGeom prst="rect">
            <a:avLst/>
          </a:prstGeom>
          <a:noFill/>
          <a:ln w="9525">
            <a:noFill/>
            <a:miter lim="800000"/>
            <a:headEnd/>
            <a:tailEnd/>
          </a:ln>
          <a:effectLst/>
        </p:spPr>
      </p:pic>
      <p:grpSp>
        <p:nvGrpSpPr>
          <p:cNvPr id="7184" name="Group 16"/>
          <p:cNvGrpSpPr>
            <a:grpSpLocks/>
          </p:cNvGrpSpPr>
          <p:nvPr/>
        </p:nvGrpSpPr>
        <p:grpSpPr bwMode="auto">
          <a:xfrm>
            <a:off x="381000" y="2133600"/>
            <a:ext cx="3352800" cy="1873250"/>
            <a:chOff x="3648" y="864"/>
            <a:chExt cx="2112" cy="1180"/>
          </a:xfrm>
        </p:grpSpPr>
        <p:pic>
          <p:nvPicPr>
            <p:cNvPr id="7180" name="Picture 12"/>
            <p:cNvPicPr>
              <a:picLocks noChangeAspect="1" noChangeArrowheads="1"/>
            </p:cNvPicPr>
            <p:nvPr/>
          </p:nvPicPr>
          <p:blipFill>
            <a:blip r:embed="rId5"/>
            <a:srcRect/>
            <a:stretch>
              <a:fillRect/>
            </a:stretch>
          </p:blipFill>
          <p:spPr bwMode="auto">
            <a:xfrm>
              <a:off x="3648" y="864"/>
              <a:ext cx="2112" cy="1180"/>
            </a:xfrm>
            <a:prstGeom prst="rect">
              <a:avLst/>
            </a:prstGeom>
            <a:noFill/>
            <a:ln w="9525">
              <a:noFill/>
              <a:miter lim="800000"/>
              <a:headEnd/>
              <a:tailEnd/>
            </a:ln>
            <a:effectLst/>
          </p:spPr>
        </p:pic>
        <p:sp>
          <p:nvSpPr>
            <p:cNvPr id="7183" name="Text Box 15"/>
            <p:cNvSpPr txBox="1">
              <a:spLocks noChangeArrowheads="1"/>
            </p:cNvSpPr>
            <p:nvPr/>
          </p:nvSpPr>
          <p:spPr bwMode="auto">
            <a:xfrm>
              <a:off x="3984" y="912"/>
              <a:ext cx="1200" cy="192"/>
            </a:xfrm>
            <a:prstGeom prst="rect">
              <a:avLst/>
            </a:prstGeom>
            <a:noFill/>
            <a:ln w="9525">
              <a:noFill/>
              <a:miter lim="800000"/>
              <a:headEnd/>
              <a:tailEnd/>
            </a:ln>
            <a:effectLst/>
          </p:spPr>
          <p:txBody>
            <a:bodyPr>
              <a:spAutoFit/>
            </a:bodyPr>
            <a:lstStyle/>
            <a:p>
              <a:pPr>
                <a:spcBef>
                  <a:spcPct val="50000"/>
                </a:spcBef>
              </a:pPr>
              <a:r>
                <a:rPr lang="en-US" sz="1400"/>
                <a:t>Optimal field</a:t>
              </a:r>
            </a:p>
          </p:txBody>
        </p:sp>
      </p:grpSp>
      <p:pic>
        <p:nvPicPr>
          <p:cNvPr id="7185" name="Picture 17" descr="work-in-progress_2"/>
          <p:cNvPicPr>
            <a:picLocks noChangeAspect="1" noChangeArrowheads="1"/>
          </p:cNvPicPr>
          <p:nvPr/>
        </p:nvPicPr>
        <p:blipFill>
          <a:blip r:embed="rId6" cstate="print"/>
          <a:srcRect b="14479"/>
          <a:stretch>
            <a:fillRect/>
          </a:stretch>
        </p:blipFill>
        <p:spPr bwMode="auto">
          <a:xfrm>
            <a:off x="1143000" y="5562600"/>
            <a:ext cx="1273175" cy="1295400"/>
          </a:xfrm>
          <a:prstGeom prst="rect">
            <a:avLst/>
          </a:prstGeom>
          <a:noFill/>
        </p:spPr>
      </p:pic>
      <p:sp>
        <p:nvSpPr>
          <p:cNvPr id="7187" name="Text Box 19"/>
          <p:cNvSpPr txBox="1">
            <a:spLocks noChangeArrowheads="1"/>
          </p:cNvSpPr>
          <p:nvPr/>
        </p:nvSpPr>
        <p:spPr bwMode="auto">
          <a:xfrm>
            <a:off x="3886200" y="3505200"/>
            <a:ext cx="2286000" cy="915988"/>
          </a:xfrm>
          <a:prstGeom prst="rect">
            <a:avLst/>
          </a:prstGeom>
          <a:noFill/>
          <a:ln w="9525">
            <a:noFill/>
            <a:miter lim="800000"/>
            <a:headEnd/>
            <a:tailEnd/>
          </a:ln>
          <a:effectLst/>
        </p:spPr>
        <p:txBody>
          <a:bodyPr>
            <a:spAutoFit/>
          </a:bodyPr>
          <a:lstStyle/>
          <a:p>
            <a:pPr>
              <a:spcBef>
                <a:spcPct val="50000"/>
              </a:spcBef>
            </a:pPr>
            <a:r>
              <a:rPr lang="en-US" b="1"/>
              <a:t>NO occupations</a:t>
            </a:r>
            <a:r>
              <a:rPr lang="en-US"/>
              <a:t> from FG not too good. Why not?</a:t>
            </a:r>
          </a:p>
        </p:txBody>
      </p:sp>
      <p:sp>
        <p:nvSpPr>
          <p:cNvPr id="7188" name="Text Box 20"/>
          <p:cNvSpPr txBox="1">
            <a:spLocks noChangeArrowheads="1"/>
          </p:cNvSpPr>
          <p:nvPr/>
        </p:nvSpPr>
        <p:spPr bwMode="auto">
          <a:xfrm>
            <a:off x="2438400" y="5867400"/>
            <a:ext cx="3886200" cy="915988"/>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Hope is that using FG used </a:t>
            </a:r>
            <a:r>
              <a:rPr lang="en-US" i="1">
                <a:solidFill>
                  <a:schemeClr val="accent2"/>
                </a:solidFill>
              </a:rPr>
              <a:t>only </a:t>
            </a:r>
            <a:r>
              <a:rPr lang="en-US">
                <a:solidFill>
                  <a:schemeClr val="accent2"/>
                </a:solidFill>
              </a:rPr>
              <a:t>for correlation will bring it closer to true resonance.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5" grpId="0" animBg="1"/>
      <p:bldP spid="7187" grpId="0"/>
      <p:bldP spid="71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838200"/>
          </a:xfrm>
        </p:spPr>
        <p:txBody>
          <a:bodyPr/>
          <a:lstStyle/>
          <a:p>
            <a:r>
              <a:rPr lang="en-US" sz="3200" u="sng" dirty="0" smtClean="0"/>
              <a:t>Summary so far… </a:t>
            </a:r>
            <a:endParaRPr lang="en-US" sz="3200" u="sng" dirty="0"/>
          </a:p>
        </p:txBody>
      </p:sp>
      <p:sp>
        <p:nvSpPr>
          <p:cNvPr id="35843" name="Rectangle 3"/>
          <p:cNvSpPr>
            <a:spLocks noGrp="1" noChangeArrowheads="1"/>
          </p:cNvSpPr>
          <p:nvPr>
            <p:ph type="body" idx="1"/>
          </p:nvPr>
        </p:nvSpPr>
        <p:spPr>
          <a:xfrm>
            <a:off x="457200" y="762000"/>
            <a:ext cx="8686800" cy="6096000"/>
          </a:xfrm>
        </p:spPr>
        <p:txBody>
          <a:bodyPr/>
          <a:lstStyle/>
          <a:p>
            <a:pPr>
              <a:lnSpc>
                <a:spcPct val="80000"/>
              </a:lnSpc>
            </a:pPr>
            <a:r>
              <a:rPr lang="en-US" sz="2000" dirty="0">
                <a:solidFill>
                  <a:srgbClr val="CC0000"/>
                </a:solidFill>
              </a:rPr>
              <a:t>Approximate TDDFT faces pitfalls for several applications</a:t>
            </a:r>
          </a:p>
          <a:p>
            <a:pPr>
              <a:lnSpc>
                <a:spcPct val="80000"/>
              </a:lnSpc>
            </a:pPr>
            <a:endParaRPr lang="en-US" sz="2000" dirty="0">
              <a:solidFill>
                <a:srgbClr val="CC0000"/>
              </a:solidFill>
            </a:endParaRPr>
          </a:p>
          <a:p>
            <a:pPr>
              <a:lnSpc>
                <a:spcPct val="80000"/>
              </a:lnSpc>
              <a:buFontTx/>
              <a:buNone/>
            </a:pPr>
            <a:r>
              <a:rPr lang="en-US" sz="2000" dirty="0"/>
              <a:t>	-- where memory-dependence is important</a:t>
            </a:r>
          </a:p>
          <a:p>
            <a:pPr>
              <a:lnSpc>
                <a:spcPct val="80000"/>
              </a:lnSpc>
              <a:buFontTx/>
              <a:buNone/>
            </a:pPr>
            <a:r>
              <a:rPr lang="en-US" sz="2000" dirty="0"/>
              <a:t>	-- when observable of interest is not directly related to the density</a:t>
            </a:r>
          </a:p>
          <a:p>
            <a:pPr>
              <a:lnSpc>
                <a:spcPct val="80000"/>
              </a:lnSpc>
              <a:buFontTx/>
              <a:buNone/>
            </a:pPr>
            <a:r>
              <a:rPr lang="en-US" sz="2000" dirty="0"/>
              <a:t>	-- when true </a:t>
            </a:r>
            <a:r>
              <a:rPr lang="en-US" sz="2000" dirty="0">
                <a:latin typeface="Symbol" pitchFamily="18" charset="2"/>
              </a:rPr>
              <a:t>Y</a:t>
            </a:r>
            <a:r>
              <a:rPr lang="en-US" sz="2000" dirty="0"/>
              <a:t> evolves to be dominated by more than one SSD	</a:t>
            </a:r>
          </a:p>
          <a:p>
            <a:pPr>
              <a:lnSpc>
                <a:spcPct val="80000"/>
              </a:lnSpc>
            </a:pPr>
            <a:endParaRPr lang="en-US" sz="2000" dirty="0"/>
          </a:p>
          <a:p>
            <a:pPr>
              <a:lnSpc>
                <a:spcPct val="80000"/>
              </a:lnSpc>
            </a:pPr>
            <a:endParaRPr lang="en-US" sz="2000" dirty="0"/>
          </a:p>
          <a:p>
            <a:pPr>
              <a:lnSpc>
                <a:spcPct val="80000"/>
              </a:lnSpc>
            </a:pPr>
            <a:r>
              <a:rPr lang="en-US" sz="2000" dirty="0">
                <a:solidFill>
                  <a:srgbClr val="009900"/>
                </a:solidFill>
              </a:rPr>
              <a:t>TDDMFT (=phase-space-DFT) could be more successful than TDDFT in these cases, ameliorating all three problems.</a:t>
            </a:r>
          </a:p>
          <a:p>
            <a:pPr>
              <a:lnSpc>
                <a:spcPct val="80000"/>
              </a:lnSpc>
              <a:buFontTx/>
              <a:buNone/>
            </a:pPr>
            <a:endParaRPr lang="en-US" sz="2000" dirty="0">
              <a:solidFill>
                <a:srgbClr val="009900"/>
              </a:solidFill>
            </a:endParaRPr>
          </a:p>
          <a:p>
            <a:pPr>
              <a:lnSpc>
                <a:spcPct val="80000"/>
              </a:lnSpc>
              <a:buFontTx/>
              <a:buNone/>
            </a:pPr>
            <a:endParaRPr lang="en-US" sz="2000" dirty="0"/>
          </a:p>
          <a:p>
            <a:pPr>
              <a:lnSpc>
                <a:spcPct val="80000"/>
              </a:lnSpc>
            </a:pPr>
            <a:r>
              <a:rPr lang="en-US" sz="2000" dirty="0">
                <a:solidFill>
                  <a:schemeClr val="accent2"/>
                </a:solidFill>
              </a:rPr>
              <a:t>A semi-classical treatment of correlation in density-matrix dynamics worth exploring</a:t>
            </a:r>
            <a:endParaRPr lang="en-US" sz="2000" dirty="0"/>
          </a:p>
          <a:p>
            <a:pPr>
              <a:lnSpc>
                <a:spcPct val="80000"/>
              </a:lnSpc>
              <a:buFontTx/>
              <a:buNone/>
            </a:pPr>
            <a:r>
              <a:rPr lang="en-US" sz="2000" dirty="0"/>
              <a:t>		-- naturally includes elusive initial-state-dependence and memory and changing occupation #’s </a:t>
            </a:r>
          </a:p>
          <a:p>
            <a:pPr>
              <a:lnSpc>
                <a:spcPct val="80000"/>
              </a:lnSpc>
              <a:buFontTx/>
              <a:buNone/>
            </a:pPr>
            <a:r>
              <a:rPr lang="en-US" sz="2000" dirty="0"/>
              <a:t>		-- </a:t>
            </a:r>
            <a:r>
              <a:rPr lang="en-US" sz="2000" u="sng" dirty="0"/>
              <a:t>difficulties</a:t>
            </a:r>
            <a:r>
              <a:rPr lang="en-US" sz="2000" dirty="0"/>
              <a:t>: </a:t>
            </a:r>
          </a:p>
          <a:p>
            <a:pPr>
              <a:lnSpc>
                <a:spcPct val="80000"/>
              </a:lnSpc>
              <a:buFontTx/>
              <a:buNone/>
            </a:pPr>
            <a:r>
              <a:rPr lang="en-US" sz="2000" dirty="0"/>
              <a:t>			-- classical </a:t>
            </a:r>
            <a:r>
              <a:rPr lang="en-US" sz="2000" dirty="0" err="1"/>
              <a:t>autoionization</a:t>
            </a:r>
            <a:r>
              <a:rPr lang="en-US" sz="2000" dirty="0"/>
              <a:t> </a:t>
            </a:r>
          </a:p>
          <a:p>
            <a:pPr>
              <a:lnSpc>
                <a:spcPct val="80000"/>
              </a:lnSpc>
              <a:buFontTx/>
              <a:buNone/>
            </a:pPr>
            <a:r>
              <a:rPr lang="en-US" sz="2000" dirty="0"/>
              <a:t>			-- convergence</a:t>
            </a:r>
          </a:p>
          <a:p>
            <a:pPr>
              <a:lnSpc>
                <a:spcPct val="80000"/>
              </a:lnSpc>
              <a:buFontTx/>
              <a:buNone/>
            </a:pPr>
            <a:r>
              <a:rPr lang="en-US" sz="2000" dirty="0"/>
              <a:t>			-- lack of </a:t>
            </a:r>
            <a:r>
              <a:rPr lang="en-US" sz="2000" dirty="0" err="1"/>
              <a:t>semiclassical</a:t>
            </a:r>
            <a:r>
              <a:rPr lang="en-US" sz="2000" dirty="0"/>
              <a:t>—quantum feedback in </a:t>
            </a:r>
            <a:r>
              <a:rPr lang="en-US" sz="2000" dirty="0">
                <a:latin typeface="Symbol" pitchFamily="18" charset="2"/>
              </a:rPr>
              <a:t>r</a:t>
            </a:r>
            <a:r>
              <a:rPr lang="en-US" sz="2000" baseline="-25000" dirty="0"/>
              <a:t>1</a:t>
            </a:r>
            <a:r>
              <a:rPr lang="en-US" sz="2000" dirty="0"/>
              <a:t> equation</a:t>
            </a:r>
          </a:p>
          <a:p>
            <a:pPr>
              <a:lnSpc>
                <a:spcPct val="80000"/>
              </a:lnSpc>
              <a:buFontTx/>
              <a:buNone/>
            </a:pPr>
            <a:r>
              <a:rPr lang="en-US" sz="2000" dirty="0"/>
              <a:t>		</a:t>
            </a:r>
            <a:r>
              <a:rPr lang="en-US" sz="2000" i="1" dirty="0">
                <a:solidFill>
                  <a:srgbClr val="9900CC"/>
                </a:solidFill>
              </a:rPr>
              <a:t>– further </a:t>
            </a:r>
            <a:r>
              <a:rPr lang="en-US" sz="2000" i="1" dirty="0" smtClean="0">
                <a:solidFill>
                  <a:srgbClr val="9900CC"/>
                </a:solidFill>
              </a:rPr>
              <a:t>tests needed</a:t>
            </a:r>
            <a:r>
              <a:rPr lang="en-US" sz="2000" i="1" dirty="0">
                <a:solidFill>
                  <a:srgbClr val="9900CC"/>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sf4c"/>
          <p:cNvPicPr>
            <a:picLocks noChangeAspect="1" noChangeArrowheads="1"/>
          </p:cNvPicPr>
          <p:nvPr/>
        </p:nvPicPr>
        <p:blipFill>
          <a:blip r:embed="rId3"/>
          <a:srcRect/>
          <a:stretch>
            <a:fillRect/>
          </a:stretch>
        </p:blipFill>
        <p:spPr bwMode="auto">
          <a:xfrm>
            <a:off x="3505200" y="3124200"/>
            <a:ext cx="1600200" cy="1600200"/>
          </a:xfrm>
          <a:prstGeom prst="rect">
            <a:avLst/>
          </a:prstGeom>
          <a:noFill/>
        </p:spPr>
      </p:pic>
      <p:sp>
        <p:nvSpPr>
          <p:cNvPr id="4" name="TextBox 3"/>
          <p:cNvSpPr txBox="1"/>
          <p:nvPr/>
        </p:nvSpPr>
        <p:spPr>
          <a:xfrm>
            <a:off x="533400" y="457200"/>
            <a:ext cx="6858000" cy="830997"/>
          </a:xfrm>
          <a:prstGeom prst="rect">
            <a:avLst/>
          </a:prstGeom>
          <a:noFill/>
        </p:spPr>
        <p:txBody>
          <a:bodyPr wrap="square" rtlCol="0">
            <a:spAutoFit/>
          </a:bodyPr>
          <a:lstStyle/>
          <a:p>
            <a:r>
              <a:rPr lang="en-US" sz="2400" b="1" i="1" dirty="0" err="1" smtClean="0">
                <a:solidFill>
                  <a:srgbClr val="9900CC"/>
                </a:solidFill>
              </a:rPr>
              <a:t>Muchas</a:t>
            </a:r>
            <a:r>
              <a:rPr lang="en-US" sz="2400" b="1" i="1" dirty="0" smtClean="0">
                <a:solidFill>
                  <a:srgbClr val="9900CC"/>
                </a:solidFill>
              </a:rPr>
              <a:t> </a:t>
            </a:r>
            <a:r>
              <a:rPr lang="en-US" sz="2400" b="1" i="1" dirty="0" smtClean="0">
                <a:solidFill>
                  <a:srgbClr val="9900CC"/>
                </a:solidFill>
              </a:rPr>
              <a:t>gracias </a:t>
            </a:r>
            <a:r>
              <a:rPr lang="en-US" sz="2400" b="1" i="1" dirty="0" smtClean="0">
                <a:solidFill>
                  <a:srgbClr val="9900CC"/>
                </a:solidFill>
                <a:cs typeface="Arial" charset="0"/>
              </a:rPr>
              <a:t>à</a:t>
            </a:r>
            <a:endParaRPr lang="en-US" sz="2400" dirty="0" smtClean="0">
              <a:solidFill>
                <a:srgbClr val="9900CC"/>
              </a:solidFill>
            </a:endParaRPr>
          </a:p>
          <a:p>
            <a:r>
              <a:rPr lang="en-US" sz="2400" b="1" i="1" dirty="0" smtClean="0">
                <a:solidFill>
                  <a:srgbClr val="9900CC"/>
                </a:solidFill>
              </a:rPr>
              <a:t> </a:t>
            </a:r>
            <a:endParaRPr lang="en-US" sz="2400" b="1" i="1" dirty="0">
              <a:solidFill>
                <a:srgbClr val="9900CC"/>
              </a:solidFill>
            </a:endParaRPr>
          </a:p>
        </p:txBody>
      </p:sp>
      <p:pic>
        <p:nvPicPr>
          <p:cNvPr id="6" name="Picture 5" descr="peter"/>
          <p:cNvPicPr>
            <a:picLocks noChangeAspect="1" noChangeArrowheads="1"/>
          </p:cNvPicPr>
          <p:nvPr/>
        </p:nvPicPr>
        <p:blipFill>
          <a:blip r:embed="rId4"/>
          <a:srcRect/>
          <a:stretch>
            <a:fillRect/>
          </a:stretch>
        </p:blipFill>
        <p:spPr bwMode="auto">
          <a:xfrm>
            <a:off x="3733800" y="1066800"/>
            <a:ext cx="1212850" cy="1450975"/>
          </a:xfrm>
          <a:prstGeom prst="rect">
            <a:avLst/>
          </a:prstGeom>
          <a:noFill/>
        </p:spPr>
      </p:pic>
      <p:sp>
        <p:nvSpPr>
          <p:cNvPr id="7" name="TextBox 6"/>
          <p:cNvSpPr txBox="1"/>
          <p:nvPr/>
        </p:nvSpPr>
        <p:spPr>
          <a:xfrm>
            <a:off x="3429000" y="2514600"/>
            <a:ext cx="1828800" cy="369332"/>
          </a:xfrm>
          <a:prstGeom prst="rect">
            <a:avLst/>
          </a:prstGeom>
          <a:noFill/>
        </p:spPr>
        <p:txBody>
          <a:bodyPr wrap="square" rtlCol="0">
            <a:spAutoFit/>
          </a:bodyPr>
          <a:lstStyle/>
          <a:p>
            <a:r>
              <a:rPr lang="en-US" dirty="0" smtClean="0"/>
              <a:t>Dr. Peter Elliott</a:t>
            </a:r>
            <a:endParaRPr lang="en-US" dirty="0"/>
          </a:p>
        </p:txBody>
      </p:sp>
      <p:sp>
        <p:nvSpPr>
          <p:cNvPr id="8" name="TextBox 7"/>
          <p:cNvSpPr txBox="1"/>
          <p:nvPr/>
        </p:nvSpPr>
        <p:spPr>
          <a:xfrm>
            <a:off x="1219200" y="5181600"/>
            <a:ext cx="7239000" cy="1200329"/>
          </a:xfrm>
          <a:prstGeom prst="rect">
            <a:avLst/>
          </a:prstGeom>
          <a:noFill/>
        </p:spPr>
        <p:txBody>
          <a:bodyPr wrap="square" rtlCol="0">
            <a:spAutoFit/>
          </a:bodyPr>
          <a:lstStyle/>
          <a:p>
            <a:r>
              <a:rPr lang="en-US" sz="2400" b="1" i="1" dirty="0" smtClean="0">
                <a:solidFill>
                  <a:srgbClr val="0070C0"/>
                </a:solidFill>
              </a:rPr>
              <a:t> Alberto, Miguel, Fernando, Angel, Hardy,</a:t>
            </a:r>
            <a:r>
              <a:rPr lang="en-US" sz="2400" b="1" i="1" dirty="0" smtClean="0">
                <a:solidFill>
                  <a:srgbClr val="9900CC"/>
                </a:solidFill>
              </a:rPr>
              <a:t> </a:t>
            </a:r>
            <a:endParaRPr lang="en-US" sz="2400" b="1" i="1" dirty="0" smtClean="0">
              <a:solidFill>
                <a:srgbClr val="9900CC"/>
              </a:solidFill>
            </a:endParaRPr>
          </a:p>
          <a:p>
            <a:endParaRPr lang="en-US" sz="2400" b="1" i="1" dirty="0" smtClean="0">
              <a:solidFill>
                <a:srgbClr val="9900CC"/>
              </a:solidFill>
            </a:endParaRPr>
          </a:p>
          <a:p>
            <a:r>
              <a:rPr lang="en-US" sz="2400" b="1" i="1" dirty="0" smtClean="0">
                <a:solidFill>
                  <a:srgbClr val="FF0000"/>
                </a:solidFill>
              </a:rPr>
              <a:t>         	</a:t>
            </a:r>
            <a:r>
              <a:rPr lang="en-US" sz="2400" b="1" i="1" dirty="0" smtClean="0">
                <a:solidFill>
                  <a:srgbClr val="FF0000"/>
                </a:solidFill>
              </a:rPr>
              <a:t>and </a:t>
            </a:r>
            <a:r>
              <a:rPr lang="en-US" sz="2400" b="1" i="1" dirty="0" smtClean="0">
                <a:solidFill>
                  <a:srgbClr val="FF0000"/>
                </a:solidFill>
              </a:rPr>
              <a:t>to YOU all for listening!</a:t>
            </a:r>
            <a:endParaRPr lang="en-US" sz="2400" b="1"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762000"/>
          </a:xfrm>
        </p:spPr>
        <p:txBody>
          <a:bodyPr/>
          <a:lstStyle/>
          <a:p>
            <a:r>
              <a:rPr lang="en-US" sz="2400" b="1" u="sng" dirty="0"/>
              <a:t>Challenges for Real-Time Dynamics in TDDFT</a:t>
            </a:r>
          </a:p>
        </p:txBody>
      </p:sp>
      <p:sp>
        <p:nvSpPr>
          <p:cNvPr id="13315" name="Text Box 3"/>
          <p:cNvSpPr txBox="1">
            <a:spLocks noChangeArrowheads="1"/>
          </p:cNvSpPr>
          <p:nvPr/>
        </p:nvSpPr>
        <p:spPr bwMode="auto">
          <a:xfrm>
            <a:off x="0" y="6491288"/>
            <a:ext cx="8382000" cy="366712"/>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13317" name="Text Box 5"/>
          <p:cNvSpPr txBox="1">
            <a:spLocks noChangeArrowheads="1"/>
          </p:cNvSpPr>
          <p:nvPr/>
        </p:nvSpPr>
        <p:spPr bwMode="auto">
          <a:xfrm>
            <a:off x="381000" y="838200"/>
            <a:ext cx="8382000" cy="854075"/>
          </a:xfrm>
          <a:prstGeom prst="rect">
            <a:avLst/>
          </a:prstGeom>
          <a:noFill/>
          <a:ln w="9525">
            <a:noFill/>
            <a:miter lim="800000"/>
            <a:headEnd/>
            <a:tailEnd/>
          </a:ln>
          <a:effectLst/>
        </p:spPr>
        <p:txBody>
          <a:bodyPr>
            <a:spAutoFit/>
          </a:bodyPr>
          <a:lstStyle/>
          <a:p>
            <a:pPr>
              <a:spcBef>
                <a:spcPct val="50000"/>
              </a:spcBef>
            </a:pPr>
            <a:r>
              <a:rPr lang="en-US" sz="2000">
                <a:cs typeface="Arial" charset="0"/>
              </a:rPr>
              <a:t> </a:t>
            </a:r>
            <a:r>
              <a:rPr lang="en-US" sz="2000" b="1">
                <a:solidFill>
                  <a:srgbClr val="9900CC"/>
                </a:solidFill>
                <a:cs typeface="Arial" charset="0"/>
              </a:rPr>
              <a:t>(1) Where memory-dependence in </a:t>
            </a:r>
            <a:r>
              <a:rPr lang="en-US" sz="2000" b="1">
                <a:solidFill>
                  <a:srgbClr val="9900CC"/>
                </a:solidFill>
              </a:rPr>
              <a:t>v</a:t>
            </a:r>
            <a:r>
              <a:rPr lang="en-US" sz="2000" b="1" baseline="-25000">
                <a:solidFill>
                  <a:srgbClr val="9900CC"/>
                </a:solidFill>
              </a:rPr>
              <a:t>xc</a:t>
            </a:r>
            <a:r>
              <a:rPr lang="en-US" sz="2000" b="1">
                <a:solidFill>
                  <a:srgbClr val="9900CC"/>
                </a:solidFill>
              </a:rPr>
              <a:t>[n;</a:t>
            </a:r>
            <a:r>
              <a:rPr lang="en-US" sz="2000" b="1">
                <a:solidFill>
                  <a:srgbClr val="9900CC"/>
                </a:solidFill>
                <a:latin typeface="Symbol" pitchFamily="18" charset="2"/>
              </a:rPr>
              <a:t>Y</a:t>
            </a:r>
            <a:r>
              <a:rPr lang="en-US" sz="2000" b="1" baseline="-25000">
                <a:solidFill>
                  <a:srgbClr val="9900CC"/>
                </a:solidFill>
              </a:rPr>
              <a:t>0</a:t>
            </a:r>
            <a:r>
              <a:rPr lang="en-US" sz="2000" b="1">
                <a:solidFill>
                  <a:srgbClr val="9900CC"/>
                </a:solidFill>
              </a:rPr>
              <a:t>,</a:t>
            </a:r>
            <a:r>
              <a:rPr lang="en-US" sz="2000" b="1">
                <a:solidFill>
                  <a:srgbClr val="9900CC"/>
                </a:solidFill>
                <a:latin typeface="Symbol" pitchFamily="18" charset="2"/>
              </a:rPr>
              <a:t>F</a:t>
            </a:r>
            <a:r>
              <a:rPr lang="en-US" sz="2000" b="1" baseline="-25000">
                <a:solidFill>
                  <a:srgbClr val="9900CC"/>
                </a:solidFill>
              </a:rPr>
              <a:t>0</a:t>
            </a:r>
            <a:r>
              <a:rPr lang="en-US" sz="2000" b="1">
                <a:solidFill>
                  <a:srgbClr val="9900CC"/>
                </a:solidFill>
              </a:rPr>
              <a:t>](</a:t>
            </a:r>
            <a:r>
              <a:rPr lang="en-US" sz="2000" b="1" i="1">
                <a:solidFill>
                  <a:srgbClr val="9900CC"/>
                </a:solidFill>
              </a:rPr>
              <a:t>r,t)</a:t>
            </a:r>
            <a:r>
              <a:rPr lang="en-US" sz="2000" b="1">
                <a:solidFill>
                  <a:srgbClr val="9900CC"/>
                </a:solidFill>
              </a:rPr>
              <a:t> is important</a:t>
            </a:r>
          </a:p>
          <a:p>
            <a:pPr>
              <a:spcBef>
                <a:spcPct val="50000"/>
              </a:spcBef>
            </a:pPr>
            <a:endParaRPr lang="en-US" sz="2000">
              <a:cs typeface="Arial" charset="0"/>
            </a:endParaRPr>
          </a:p>
        </p:txBody>
      </p:sp>
      <p:sp>
        <p:nvSpPr>
          <p:cNvPr id="13318" name="Text Box 14"/>
          <p:cNvSpPr txBox="1">
            <a:spLocks noChangeArrowheads="1"/>
          </p:cNvSpPr>
          <p:nvPr/>
        </p:nvSpPr>
        <p:spPr bwMode="auto">
          <a:xfrm>
            <a:off x="3733800" y="1447800"/>
            <a:ext cx="5105400" cy="366713"/>
          </a:xfrm>
          <a:prstGeom prst="rect">
            <a:avLst/>
          </a:prstGeom>
          <a:noFill/>
          <a:ln w="9525">
            <a:noFill/>
            <a:miter lim="800000"/>
            <a:headEnd/>
            <a:tailEnd/>
          </a:ln>
        </p:spPr>
        <p:txBody>
          <a:bodyPr>
            <a:spAutoFit/>
          </a:bodyPr>
          <a:lstStyle/>
          <a:p>
            <a:pPr>
              <a:spcBef>
                <a:spcPct val="50000"/>
              </a:spcBef>
            </a:pPr>
            <a:r>
              <a:rPr lang="en-US" i="1">
                <a:solidFill>
                  <a:srgbClr val="009900"/>
                </a:solidFill>
                <a:sym typeface="Wingdings" pitchFamily="2" charset="2"/>
              </a:rPr>
              <a:t>“memory dependence” n(r, t’&lt;t), </a:t>
            </a:r>
            <a:r>
              <a:rPr lang="en-US" i="1">
                <a:solidFill>
                  <a:srgbClr val="009900"/>
                </a:solidFill>
                <a:latin typeface="Symbol" pitchFamily="18" charset="2"/>
                <a:sym typeface="Wingdings" pitchFamily="2" charset="2"/>
              </a:rPr>
              <a:t>Y</a:t>
            </a:r>
            <a:r>
              <a:rPr lang="en-US" i="1" baseline="-25000">
                <a:solidFill>
                  <a:srgbClr val="009900"/>
                </a:solidFill>
                <a:sym typeface="Wingdings" pitchFamily="2" charset="2"/>
              </a:rPr>
              <a:t>0</a:t>
            </a:r>
            <a:r>
              <a:rPr lang="en-US" i="1">
                <a:solidFill>
                  <a:srgbClr val="009900"/>
                </a:solidFill>
                <a:sym typeface="Wingdings" pitchFamily="2" charset="2"/>
              </a:rPr>
              <a:t>,</a:t>
            </a:r>
            <a:r>
              <a:rPr lang="en-US" i="1">
                <a:solidFill>
                  <a:srgbClr val="009900"/>
                </a:solidFill>
                <a:latin typeface="Symbol" pitchFamily="18" charset="2"/>
                <a:sym typeface="Wingdings" pitchFamily="2" charset="2"/>
              </a:rPr>
              <a:t>F</a:t>
            </a:r>
            <a:r>
              <a:rPr lang="en-US" i="1" baseline="-25000">
                <a:solidFill>
                  <a:srgbClr val="009900"/>
                </a:solidFill>
                <a:sym typeface="Wingdings" pitchFamily="2" charset="2"/>
              </a:rPr>
              <a:t>0</a:t>
            </a:r>
            <a:endParaRPr lang="en-US" i="1" baseline="-25000">
              <a:solidFill>
                <a:srgbClr val="009900"/>
              </a:solidFill>
            </a:endParaRPr>
          </a:p>
        </p:txBody>
      </p:sp>
      <p:pic>
        <p:nvPicPr>
          <p:cNvPr id="13319" name="Picture 5"/>
          <p:cNvPicPr>
            <a:picLocks noChangeAspect="1" noChangeArrowheads="1"/>
          </p:cNvPicPr>
          <p:nvPr/>
        </p:nvPicPr>
        <p:blipFill>
          <a:blip r:embed="rId3"/>
          <a:srcRect r="11320" b="-26872"/>
          <a:stretch>
            <a:fillRect/>
          </a:stretch>
        </p:blipFill>
        <p:spPr bwMode="auto">
          <a:xfrm>
            <a:off x="2133600" y="2057400"/>
            <a:ext cx="3581400" cy="457200"/>
          </a:xfrm>
          <a:prstGeom prst="rect">
            <a:avLst/>
          </a:prstGeom>
          <a:noFill/>
          <a:ln w="9525">
            <a:noFill/>
            <a:miter lim="800000"/>
            <a:headEnd/>
            <a:tailEnd/>
          </a:ln>
        </p:spPr>
      </p:pic>
      <p:sp>
        <p:nvSpPr>
          <p:cNvPr id="13320" name="Text Box 8"/>
          <p:cNvSpPr txBox="1">
            <a:spLocks noChangeArrowheads="1"/>
          </p:cNvSpPr>
          <p:nvPr/>
        </p:nvSpPr>
        <p:spPr bwMode="auto">
          <a:xfrm>
            <a:off x="762000" y="2057400"/>
            <a:ext cx="8077200" cy="369332"/>
          </a:xfrm>
          <a:prstGeom prst="rect">
            <a:avLst/>
          </a:prstGeom>
          <a:noFill/>
          <a:ln w="9525">
            <a:noFill/>
            <a:miter lim="800000"/>
            <a:headEnd/>
            <a:tailEnd/>
          </a:ln>
          <a:effectLst/>
        </p:spPr>
        <p:txBody>
          <a:bodyPr wrap="square">
            <a:spAutoFit/>
          </a:bodyPr>
          <a:lstStyle/>
          <a:p>
            <a:pPr>
              <a:spcBef>
                <a:spcPct val="50000"/>
              </a:spcBef>
            </a:pPr>
            <a:r>
              <a:rPr lang="en-US" dirty="0"/>
              <a:t>Taking                                                                           </a:t>
            </a:r>
            <a:r>
              <a:rPr lang="en-US" dirty="0" smtClean="0"/>
              <a:t> fails in many situations</a:t>
            </a:r>
            <a:endParaRPr lang="en-US" dirty="0"/>
          </a:p>
        </p:txBody>
      </p:sp>
      <p:sp>
        <p:nvSpPr>
          <p:cNvPr id="13323" name="AutoShape 11"/>
          <p:cNvSpPr>
            <a:spLocks/>
          </p:cNvSpPr>
          <p:nvPr/>
        </p:nvSpPr>
        <p:spPr bwMode="auto">
          <a:xfrm rot="16200000">
            <a:off x="5410200" y="990600"/>
            <a:ext cx="304800" cy="762000"/>
          </a:xfrm>
          <a:prstGeom prst="leftBrace">
            <a:avLst>
              <a:gd name="adj1" fmla="val 20833"/>
              <a:gd name="adj2" fmla="val 48611"/>
            </a:avLst>
          </a:prstGeom>
          <a:noFill/>
          <a:ln w="9525">
            <a:solidFill>
              <a:srgbClr val="0099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228600" y="228600"/>
            <a:ext cx="8001000" cy="461665"/>
          </a:xfrm>
          <a:prstGeom prst="rect">
            <a:avLst/>
          </a:prstGeom>
          <a:noFill/>
          <a:ln w="9525">
            <a:noFill/>
            <a:miter lim="800000"/>
            <a:headEnd/>
            <a:tailEnd/>
          </a:ln>
          <a:effectLst/>
        </p:spPr>
        <p:txBody>
          <a:bodyPr>
            <a:spAutoFit/>
          </a:bodyPr>
          <a:lstStyle/>
          <a:p>
            <a:pPr>
              <a:spcBef>
                <a:spcPct val="50000"/>
              </a:spcBef>
            </a:pPr>
            <a:r>
              <a:rPr lang="en-US" sz="2400" b="1" u="sng" dirty="0" smtClean="0">
                <a:solidFill>
                  <a:srgbClr val="0070C0"/>
                </a:solidFill>
              </a:rPr>
              <a:t>Example</a:t>
            </a:r>
            <a:r>
              <a:rPr lang="en-US" sz="2400" b="1" dirty="0" smtClean="0">
                <a:solidFill>
                  <a:srgbClr val="0070C0"/>
                </a:solidFill>
              </a:rPr>
              <a:t>: Initial-state dependence (ISD</a:t>
            </a:r>
            <a:r>
              <a:rPr lang="en-US" sz="2000" b="1" dirty="0" smtClean="0">
                <a:solidFill>
                  <a:srgbClr val="0070C0"/>
                </a:solidFill>
              </a:rPr>
              <a:t>)</a:t>
            </a:r>
            <a:endParaRPr lang="en-US" sz="2000" b="1" dirty="0">
              <a:solidFill>
                <a:srgbClr val="0070C0"/>
              </a:solidFill>
            </a:endParaRPr>
          </a:p>
        </p:txBody>
      </p:sp>
      <p:sp>
        <p:nvSpPr>
          <p:cNvPr id="55301" name="Text Box 5"/>
          <p:cNvSpPr txBox="1">
            <a:spLocks noChangeArrowheads="1"/>
          </p:cNvSpPr>
          <p:nvPr/>
        </p:nvSpPr>
        <p:spPr bwMode="auto">
          <a:xfrm>
            <a:off x="6324600" y="304800"/>
            <a:ext cx="2057400" cy="396875"/>
          </a:xfrm>
          <a:prstGeom prst="rect">
            <a:avLst/>
          </a:prstGeom>
          <a:noFill/>
          <a:ln w="9525">
            <a:noFill/>
            <a:miter lim="800000"/>
            <a:headEnd/>
            <a:tailEnd/>
          </a:ln>
          <a:effectLst/>
        </p:spPr>
        <p:txBody>
          <a:bodyPr>
            <a:spAutoFit/>
          </a:bodyPr>
          <a:lstStyle/>
          <a:p>
            <a:pPr>
              <a:spcBef>
                <a:spcPct val="50000"/>
              </a:spcBef>
            </a:pPr>
            <a:r>
              <a:rPr lang="en-US" sz="2000" b="1" dirty="0" err="1" smtClean="0"/>
              <a:t>v</a:t>
            </a:r>
            <a:r>
              <a:rPr lang="en-US" sz="2000" b="1" baseline="-25000" dirty="0" err="1" smtClean="0"/>
              <a:t>xc</a:t>
            </a:r>
            <a:r>
              <a:rPr lang="en-US" sz="2000" b="1" dirty="0" smtClean="0"/>
              <a:t>[n;</a:t>
            </a:r>
            <a:r>
              <a:rPr lang="en-US" sz="2000" b="1" dirty="0" smtClean="0">
                <a:latin typeface="Symbol" pitchFamily="18" charset="2"/>
              </a:rPr>
              <a:t>Y</a:t>
            </a:r>
            <a:r>
              <a:rPr lang="en-US" sz="2000" b="1" baseline="-25000" dirty="0" smtClean="0"/>
              <a:t>0</a:t>
            </a:r>
            <a:r>
              <a:rPr lang="en-US" sz="2000" b="1" dirty="0" smtClean="0"/>
              <a:t>,</a:t>
            </a:r>
            <a:r>
              <a:rPr lang="en-US" sz="2000" b="1" dirty="0" smtClean="0">
                <a:latin typeface="Symbol" pitchFamily="18" charset="2"/>
              </a:rPr>
              <a:t>F</a:t>
            </a:r>
            <a:r>
              <a:rPr lang="en-US" sz="2000" b="1" baseline="-25000" dirty="0" smtClean="0"/>
              <a:t>0</a:t>
            </a:r>
            <a:r>
              <a:rPr lang="en-US" sz="2000" b="1" dirty="0"/>
              <a:t>](</a:t>
            </a:r>
            <a:r>
              <a:rPr lang="en-US" sz="2000" b="1" i="1" dirty="0" err="1"/>
              <a:t>r,t</a:t>
            </a:r>
            <a:r>
              <a:rPr lang="en-US" sz="2000" b="1" i="1" dirty="0"/>
              <a:t>)</a:t>
            </a:r>
            <a:endParaRPr lang="en-US" sz="2000" dirty="0">
              <a:cs typeface="Arial" charset="0"/>
            </a:endParaRPr>
          </a:p>
        </p:txBody>
      </p:sp>
      <p:sp>
        <p:nvSpPr>
          <p:cNvPr id="55302" name="Oval 6"/>
          <p:cNvSpPr>
            <a:spLocks noChangeArrowheads="1"/>
          </p:cNvSpPr>
          <p:nvPr/>
        </p:nvSpPr>
        <p:spPr bwMode="auto">
          <a:xfrm>
            <a:off x="7010400" y="304800"/>
            <a:ext cx="762000" cy="533400"/>
          </a:xfrm>
          <a:prstGeom prst="ellipse">
            <a:avLst/>
          </a:prstGeom>
          <a:noFill/>
          <a:ln w="9525">
            <a:solidFill>
              <a:srgbClr val="990099"/>
            </a:solidFill>
            <a:round/>
            <a:headEnd/>
            <a:tailEnd/>
          </a:ln>
          <a:effectLst/>
        </p:spPr>
        <p:txBody>
          <a:bodyPr wrap="none" anchor="ctr"/>
          <a:lstStyle/>
          <a:p>
            <a:endParaRPr lang="en-US"/>
          </a:p>
        </p:txBody>
      </p:sp>
      <p:sp>
        <p:nvSpPr>
          <p:cNvPr id="55303" name="Text Box 7"/>
          <p:cNvSpPr txBox="1">
            <a:spLocks noChangeArrowheads="1"/>
          </p:cNvSpPr>
          <p:nvPr/>
        </p:nvSpPr>
        <p:spPr bwMode="auto">
          <a:xfrm>
            <a:off x="457200" y="762000"/>
            <a:ext cx="8686800" cy="1477328"/>
          </a:xfrm>
          <a:prstGeom prst="rect">
            <a:avLst/>
          </a:prstGeom>
          <a:noFill/>
          <a:ln w="9525">
            <a:noFill/>
            <a:miter lim="800000"/>
            <a:headEnd/>
            <a:tailEnd/>
          </a:ln>
          <a:effectLst/>
        </p:spPr>
        <p:txBody>
          <a:bodyPr>
            <a:spAutoFit/>
          </a:bodyPr>
          <a:lstStyle/>
          <a:p>
            <a:pPr>
              <a:spcBef>
                <a:spcPct val="50000"/>
              </a:spcBef>
              <a:buFontTx/>
              <a:buChar char="•"/>
            </a:pPr>
            <a:r>
              <a:rPr lang="en-US" dirty="0"/>
              <a:t> Doesn’t occur in linear </a:t>
            </a:r>
            <a:r>
              <a:rPr lang="en-US" dirty="0" smtClean="0"/>
              <a:t>response from ground state.</a:t>
            </a:r>
            <a:endParaRPr lang="en-US" dirty="0"/>
          </a:p>
          <a:p>
            <a:pPr>
              <a:spcBef>
                <a:spcPct val="50000"/>
              </a:spcBef>
              <a:buFontTx/>
              <a:buChar char="•"/>
            </a:pPr>
            <a:r>
              <a:rPr lang="en-US" dirty="0"/>
              <a:t> </a:t>
            </a:r>
            <a:r>
              <a:rPr lang="en-US" dirty="0" smtClean="0"/>
              <a:t>Adiabatic functional </a:t>
            </a:r>
            <a:r>
              <a:rPr lang="en-US" dirty="0"/>
              <a:t>approximations </a:t>
            </a:r>
            <a:r>
              <a:rPr lang="en-US" dirty="0" smtClean="0"/>
              <a:t>designed </a:t>
            </a:r>
            <a:r>
              <a:rPr lang="en-US" dirty="0"/>
              <a:t>to work for initial </a:t>
            </a:r>
            <a:r>
              <a:rPr lang="en-US" i="1" dirty="0"/>
              <a:t>ground-</a:t>
            </a:r>
            <a:r>
              <a:rPr lang="en-US" dirty="0"/>
              <a:t>states</a:t>
            </a:r>
          </a:p>
          <a:p>
            <a:pPr>
              <a:spcBef>
                <a:spcPct val="50000"/>
              </a:spcBef>
            </a:pPr>
            <a:r>
              <a:rPr lang="en-US" dirty="0"/>
              <a:t>     -- If start in initial excited state these use the </a:t>
            </a:r>
            <a:r>
              <a:rPr lang="en-US" dirty="0" err="1"/>
              <a:t>xc</a:t>
            </a:r>
            <a:r>
              <a:rPr lang="en-US" dirty="0"/>
              <a:t> potential corresponding to a </a:t>
            </a:r>
            <a:r>
              <a:rPr lang="en-US" i="1" dirty="0"/>
              <a:t>ground-state</a:t>
            </a:r>
            <a:r>
              <a:rPr lang="en-US" dirty="0"/>
              <a:t> of the same initial density</a:t>
            </a:r>
          </a:p>
        </p:txBody>
      </p:sp>
      <p:sp>
        <p:nvSpPr>
          <p:cNvPr id="55304" name="Text Box 8"/>
          <p:cNvSpPr txBox="1">
            <a:spLocks noChangeArrowheads="1"/>
          </p:cNvSpPr>
          <p:nvPr/>
        </p:nvSpPr>
        <p:spPr bwMode="auto">
          <a:xfrm>
            <a:off x="304800" y="5029200"/>
            <a:ext cx="4191000" cy="915988"/>
          </a:xfrm>
          <a:prstGeom prst="rect">
            <a:avLst/>
          </a:prstGeom>
          <a:noFill/>
          <a:ln w="9525">
            <a:noFill/>
            <a:miter lim="800000"/>
            <a:headEnd/>
            <a:tailEnd/>
          </a:ln>
          <a:effectLst/>
        </p:spPr>
        <p:txBody>
          <a:bodyPr>
            <a:spAutoFit/>
          </a:bodyPr>
          <a:lstStyle/>
          <a:p>
            <a:pPr>
              <a:spcBef>
                <a:spcPct val="50000"/>
              </a:spcBef>
              <a:buFontTx/>
              <a:buChar char="•"/>
            </a:pPr>
            <a:r>
              <a:rPr lang="en-US" dirty="0"/>
              <a:t> Happens in photochemistry generally: start the actual dynamics </a:t>
            </a:r>
            <a:r>
              <a:rPr lang="en-US" i="1" dirty="0"/>
              <a:t>after</a:t>
            </a:r>
            <a:r>
              <a:rPr lang="en-US" dirty="0"/>
              <a:t> initial photo-excitation.</a:t>
            </a:r>
          </a:p>
        </p:txBody>
      </p:sp>
      <p:pic>
        <p:nvPicPr>
          <p:cNvPr id="55305" name="Picture 9"/>
          <p:cNvPicPr>
            <a:picLocks noChangeAspect="1" noChangeArrowheads="1"/>
          </p:cNvPicPr>
          <p:nvPr/>
        </p:nvPicPr>
        <p:blipFill>
          <a:blip r:embed="rId4"/>
          <a:srcRect b="2000"/>
          <a:stretch>
            <a:fillRect/>
          </a:stretch>
        </p:blipFill>
        <p:spPr bwMode="auto">
          <a:xfrm>
            <a:off x="3505200" y="2362200"/>
            <a:ext cx="4176713" cy="1992313"/>
          </a:xfrm>
          <a:prstGeom prst="rect">
            <a:avLst/>
          </a:prstGeom>
          <a:noFill/>
          <a:ln w="9525">
            <a:noFill/>
            <a:miter lim="800000"/>
            <a:headEnd/>
            <a:tailEnd/>
          </a:ln>
          <a:effectLst/>
        </p:spPr>
      </p:pic>
      <p:sp>
        <p:nvSpPr>
          <p:cNvPr id="55307" name="Text Box 11"/>
          <p:cNvSpPr txBox="1">
            <a:spLocks noChangeArrowheads="1"/>
          </p:cNvSpPr>
          <p:nvPr/>
        </p:nvSpPr>
        <p:spPr bwMode="auto">
          <a:xfrm>
            <a:off x="228600" y="3200400"/>
            <a:ext cx="2971800" cy="105410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Harmonic KS potential with 2e spin-singlet. </a:t>
            </a:r>
          </a:p>
          <a:p>
            <a:pPr>
              <a:spcBef>
                <a:spcPct val="50000"/>
              </a:spcBef>
            </a:pPr>
            <a:r>
              <a:rPr lang="en-US">
                <a:solidFill>
                  <a:schemeClr val="accent2"/>
                </a:solidFill>
              </a:rPr>
              <a:t>Start in 1</a:t>
            </a:r>
            <a:r>
              <a:rPr lang="en-US" baseline="30000">
                <a:solidFill>
                  <a:schemeClr val="accent2"/>
                </a:solidFill>
              </a:rPr>
              <a:t>st</a:t>
            </a:r>
            <a:r>
              <a:rPr lang="en-US">
                <a:solidFill>
                  <a:schemeClr val="accent2"/>
                </a:solidFill>
              </a:rPr>
              <a:t> excited KS state </a:t>
            </a:r>
          </a:p>
        </p:txBody>
      </p:sp>
      <p:pic>
        <p:nvPicPr>
          <p:cNvPr id="55308" name="Picture 12" descr="pesrhoweiss"/>
          <p:cNvPicPr>
            <a:picLocks noChangeAspect="1" noChangeArrowheads="1"/>
          </p:cNvPicPr>
          <p:nvPr/>
        </p:nvPicPr>
        <p:blipFill>
          <a:blip r:embed="rId5"/>
          <a:srcRect/>
          <a:stretch>
            <a:fillRect/>
          </a:stretch>
        </p:blipFill>
        <p:spPr bwMode="auto">
          <a:xfrm>
            <a:off x="5334000" y="4398963"/>
            <a:ext cx="3152775" cy="2459037"/>
          </a:xfrm>
          <a:prstGeom prst="rect">
            <a:avLst/>
          </a:prstGeom>
          <a:noFill/>
        </p:spPr>
      </p:pic>
      <p:sp>
        <p:nvSpPr>
          <p:cNvPr id="55310" name="AutoShape 14"/>
          <p:cNvSpPr>
            <a:spLocks/>
          </p:cNvSpPr>
          <p:nvPr/>
        </p:nvSpPr>
        <p:spPr bwMode="auto">
          <a:xfrm>
            <a:off x="3048000" y="3124200"/>
            <a:ext cx="381000" cy="1295400"/>
          </a:xfrm>
          <a:prstGeom prst="rightBrace">
            <a:avLst>
              <a:gd name="adj1" fmla="val 28333"/>
              <a:gd name="adj2" fmla="val 50000"/>
            </a:avLst>
          </a:prstGeom>
          <a:noFill/>
          <a:ln w="9525">
            <a:solidFill>
              <a:schemeClr val="accent2"/>
            </a:solidFill>
            <a:round/>
            <a:headEnd/>
            <a:tailEnd/>
          </a:ln>
          <a:effectLst/>
        </p:spPr>
        <p:txBody>
          <a:bodyPr wrap="none" anchor="ctr"/>
          <a:lstStyle/>
          <a:p>
            <a:endParaRPr lang="en-US"/>
          </a:p>
        </p:txBody>
      </p:sp>
      <p:sp>
        <p:nvSpPr>
          <p:cNvPr id="55311" name="Line 15"/>
          <p:cNvSpPr>
            <a:spLocks noChangeShapeType="1"/>
          </p:cNvSpPr>
          <p:nvPr/>
        </p:nvSpPr>
        <p:spPr bwMode="auto">
          <a:xfrm flipH="1">
            <a:off x="6934200" y="3581400"/>
            <a:ext cx="1295400" cy="304800"/>
          </a:xfrm>
          <a:prstGeom prst="line">
            <a:avLst/>
          </a:prstGeom>
          <a:noFill/>
          <a:ln w="9525">
            <a:solidFill>
              <a:srgbClr val="FF0000"/>
            </a:solidFill>
            <a:round/>
            <a:headEnd/>
            <a:tailEnd type="triangle" w="med" len="med"/>
          </a:ln>
          <a:effectLst/>
        </p:spPr>
        <p:txBody>
          <a:bodyPr/>
          <a:lstStyle/>
          <a:p>
            <a:endParaRPr lang="en-US"/>
          </a:p>
        </p:txBody>
      </p:sp>
      <p:sp>
        <p:nvSpPr>
          <p:cNvPr id="55312" name="Text Box 16"/>
          <p:cNvSpPr txBox="1">
            <a:spLocks noChangeArrowheads="1"/>
          </p:cNvSpPr>
          <p:nvPr/>
        </p:nvSpPr>
        <p:spPr bwMode="auto">
          <a:xfrm>
            <a:off x="7620000" y="3276600"/>
            <a:ext cx="1524000" cy="646331"/>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rPr>
              <a:t> KS potential with no </a:t>
            </a:r>
            <a:r>
              <a:rPr lang="en-US" dirty="0" smtClean="0">
                <a:solidFill>
                  <a:srgbClr val="FF0000"/>
                </a:solidFill>
              </a:rPr>
              <a:t>ISD </a:t>
            </a:r>
            <a:endParaRPr lang="en-US" dirty="0">
              <a:solidFill>
                <a:srgbClr val="FF0000"/>
              </a:solidFill>
              <a:latin typeface="Symbol" pitchFamily="18" charset="2"/>
              <a:sym typeface="Symbol" pitchFamily="18" charset="2"/>
            </a:endParaRPr>
          </a:p>
        </p:txBody>
      </p:sp>
      <p:sp>
        <p:nvSpPr>
          <p:cNvPr id="55313" name="Text Box 17"/>
          <p:cNvSpPr txBox="1">
            <a:spLocks noChangeArrowheads="1"/>
          </p:cNvSpPr>
          <p:nvPr/>
        </p:nvSpPr>
        <p:spPr bwMode="auto">
          <a:xfrm>
            <a:off x="533400" y="2590800"/>
            <a:ext cx="914400" cy="366713"/>
          </a:xfrm>
          <a:prstGeom prst="rect">
            <a:avLst/>
          </a:prstGeom>
          <a:noFill/>
          <a:ln w="9525">
            <a:noFill/>
            <a:miter lim="800000"/>
            <a:headEnd/>
            <a:tailEnd/>
          </a:ln>
          <a:effectLst/>
        </p:spPr>
        <p:txBody>
          <a:bodyPr>
            <a:spAutoFit/>
          </a:bodyPr>
          <a:lstStyle/>
          <a:p>
            <a:pPr>
              <a:spcBef>
                <a:spcPct val="50000"/>
              </a:spcBef>
            </a:pPr>
            <a:r>
              <a:rPr lang="en-US"/>
              <a:t>e.g.</a:t>
            </a:r>
          </a:p>
        </p:txBody>
      </p:sp>
      <p:graphicFrame>
        <p:nvGraphicFramePr>
          <p:cNvPr id="55314" name="Object 18"/>
          <p:cNvGraphicFramePr>
            <a:graphicFrameLocks noChangeAspect="1"/>
          </p:cNvGraphicFramePr>
          <p:nvPr/>
        </p:nvGraphicFramePr>
        <p:xfrm>
          <a:off x="4514850" y="3321050"/>
          <a:ext cx="114300" cy="215900"/>
        </p:xfrm>
        <a:graphic>
          <a:graphicData uri="http://schemas.openxmlformats.org/presentationml/2006/ole">
            <p:oleObj spid="_x0000_s55314" name="Equation" r:id="rId6" imgW="114120" imgH="215640" progId="Equation.3">
              <p:embed/>
            </p:oleObj>
          </a:graphicData>
        </a:graphic>
      </p:graphicFrame>
      <p:sp>
        <p:nvSpPr>
          <p:cNvPr id="55315" name="Text Box 19"/>
          <p:cNvSpPr txBox="1">
            <a:spLocks noChangeArrowheads="1"/>
          </p:cNvSpPr>
          <p:nvPr/>
        </p:nvSpPr>
        <p:spPr bwMode="auto">
          <a:xfrm>
            <a:off x="1219200" y="2438400"/>
            <a:ext cx="2209800" cy="6413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initial excited state density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3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7" grpId="0"/>
      <p:bldP spid="55310" grpId="0" animBg="1"/>
      <p:bldP spid="55311" grpId="0" animBg="1"/>
      <p:bldP spid="55312" grpId="0"/>
      <p:bldP spid="55313" grpId="0"/>
      <p:bldP spid="553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762000"/>
          </a:xfrm>
        </p:spPr>
        <p:txBody>
          <a:bodyPr/>
          <a:lstStyle/>
          <a:p>
            <a:r>
              <a:rPr lang="en-US" sz="2400" b="1" u="sng" dirty="0"/>
              <a:t>Challenges for Real-Time Dynamics in TDDFT</a:t>
            </a:r>
          </a:p>
        </p:txBody>
      </p:sp>
      <p:sp>
        <p:nvSpPr>
          <p:cNvPr id="57347" name="Text Box 3"/>
          <p:cNvSpPr txBox="1">
            <a:spLocks noChangeArrowheads="1"/>
          </p:cNvSpPr>
          <p:nvPr/>
        </p:nvSpPr>
        <p:spPr bwMode="auto">
          <a:xfrm>
            <a:off x="0" y="6491288"/>
            <a:ext cx="8382000" cy="366712"/>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57348" name="Text Box 4"/>
          <p:cNvSpPr txBox="1">
            <a:spLocks noChangeArrowheads="1"/>
          </p:cNvSpPr>
          <p:nvPr/>
        </p:nvSpPr>
        <p:spPr bwMode="auto">
          <a:xfrm>
            <a:off x="304800" y="3352800"/>
            <a:ext cx="8839200" cy="779463"/>
          </a:xfrm>
          <a:prstGeom prst="rect">
            <a:avLst/>
          </a:prstGeom>
          <a:noFill/>
          <a:ln w="9525">
            <a:noFill/>
            <a:miter lim="800000"/>
            <a:headEnd/>
            <a:tailEnd/>
          </a:ln>
          <a:effectLst/>
        </p:spPr>
        <p:txBody>
          <a:bodyPr>
            <a:spAutoFit/>
          </a:bodyPr>
          <a:lstStyle/>
          <a:p>
            <a:r>
              <a:rPr lang="en-US">
                <a:cs typeface="Arial" charset="0"/>
              </a:rPr>
              <a:t>eg. pair density for double-ionization yields (but see </a:t>
            </a:r>
            <a:r>
              <a:rPr lang="en-US" i="1">
                <a:cs typeface="Arial" charset="0"/>
              </a:rPr>
              <a:t>Wilken &amp; Bauer </a:t>
            </a:r>
            <a:r>
              <a:rPr lang="en-US" i="1"/>
              <a:t>PRL (2006) )</a:t>
            </a:r>
          </a:p>
          <a:p>
            <a:pPr>
              <a:spcBef>
                <a:spcPct val="50000"/>
              </a:spcBef>
            </a:pPr>
            <a:r>
              <a:rPr lang="en-US"/>
              <a:t>   eg. Kinetic energies (ATI spectra) or </a:t>
            </a:r>
            <a:r>
              <a:rPr lang="en-US" u="sng"/>
              <a:t>momentum distributions</a:t>
            </a:r>
            <a:endParaRPr lang="en-US" i="1" u="sng">
              <a:cs typeface="Arial" charset="0"/>
            </a:endParaRPr>
          </a:p>
        </p:txBody>
      </p:sp>
      <p:sp>
        <p:nvSpPr>
          <p:cNvPr id="57349" name="Text Box 5"/>
          <p:cNvSpPr txBox="1">
            <a:spLocks noChangeArrowheads="1"/>
          </p:cNvSpPr>
          <p:nvPr/>
        </p:nvSpPr>
        <p:spPr bwMode="auto">
          <a:xfrm>
            <a:off x="381000" y="838200"/>
            <a:ext cx="8382000" cy="854075"/>
          </a:xfrm>
          <a:prstGeom prst="rect">
            <a:avLst/>
          </a:prstGeom>
          <a:noFill/>
          <a:ln w="9525">
            <a:noFill/>
            <a:miter lim="800000"/>
            <a:headEnd/>
            <a:tailEnd/>
          </a:ln>
          <a:effectLst/>
        </p:spPr>
        <p:txBody>
          <a:bodyPr>
            <a:spAutoFit/>
          </a:bodyPr>
          <a:lstStyle/>
          <a:p>
            <a:pPr>
              <a:spcBef>
                <a:spcPct val="50000"/>
              </a:spcBef>
            </a:pPr>
            <a:r>
              <a:rPr lang="en-US" sz="2000">
                <a:cs typeface="Arial" charset="0"/>
              </a:rPr>
              <a:t> </a:t>
            </a:r>
            <a:r>
              <a:rPr lang="en-US" sz="2000" b="1">
                <a:solidFill>
                  <a:srgbClr val="9900CC"/>
                </a:solidFill>
                <a:cs typeface="Arial" charset="0"/>
              </a:rPr>
              <a:t>(1) Where memory-dependence in </a:t>
            </a:r>
            <a:r>
              <a:rPr lang="en-US" sz="2000" b="1">
                <a:solidFill>
                  <a:srgbClr val="9900CC"/>
                </a:solidFill>
              </a:rPr>
              <a:t>v</a:t>
            </a:r>
            <a:r>
              <a:rPr lang="en-US" sz="2000" b="1" baseline="-25000">
                <a:solidFill>
                  <a:srgbClr val="9900CC"/>
                </a:solidFill>
              </a:rPr>
              <a:t>xc</a:t>
            </a:r>
            <a:r>
              <a:rPr lang="en-US" sz="2000" b="1">
                <a:solidFill>
                  <a:srgbClr val="9900CC"/>
                </a:solidFill>
              </a:rPr>
              <a:t>[n;</a:t>
            </a:r>
            <a:r>
              <a:rPr lang="en-US" sz="2000" b="1">
                <a:solidFill>
                  <a:srgbClr val="9900CC"/>
                </a:solidFill>
                <a:latin typeface="Symbol" pitchFamily="18" charset="2"/>
              </a:rPr>
              <a:t>Y</a:t>
            </a:r>
            <a:r>
              <a:rPr lang="en-US" sz="2000" b="1" baseline="-25000">
                <a:solidFill>
                  <a:srgbClr val="9900CC"/>
                </a:solidFill>
              </a:rPr>
              <a:t>0</a:t>
            </a:r>
            <a:r>
              <a:rPr lang="en-US" sz="2000" b="1">
                <a:solidFill>
                  <a:srgbClr val="9900CC"/>
                </a:solidFill>
              </a:rPr>
              <a:t>,</a:t>
            </a:r>
            <a:r>
              <a:rPr lang="en-US" sz="2000" b="1">
                <a:solidFill>
                  <a:srgbClr val="9900CC"/>
                </a:solidFill>
                <a:latin typeface="Symbol" pitchFamily="18" charset="2"/>
              </a:rPr>
              <a:t>F</a:t>
            </a:r>
            <a:r>
              <a:rPr lang="en-US" sz="2000" b="1" baseline="-25000">
                <a:solidFill>
                  <a:srgbClr val="9900CC"/>
                </a:solidFill>
              </a:rPr>
              <a:t>0</a:t>
            </a:r>
            <a:r>
              <a:rPr lang="en-US" sz="2000" b="1">
                <a:solidFill>
                  <a:srgbClr val="9900CC"/>
                </a:solidFill>
              </a:rPr>
              <a:t>](</a:t>
            </a:r>
            <a:r>
              <a:rPr lang="en-US" sz="2000" b="1" i="1">
                <a:solidFill>
                  <a:srgbClr val="9900CC"/>
                </a:solidFill>
              </a:rPr>
              <a:t>r,t)</a:t>
            </a:r>
            <a:r>
              <a:rPr lang="en-US" sz="2000" b="1">
                <a:solidFill>
                  <a:srgbClr val="9900CC"/>
                </a:solidFill>
              </a:rPr>
              <a:t> is important</a:t>
            </a:r>
          </a:p>
          <a:p>
            <a:pPr>
              <a:spcBef>
                <a:spcPct val="50000"/>
              </a:spcBef>
            </a:pPr>
            <a:endParaRPr lang="en-US" sz="2000">
              <a:cs typeface="Arial" charset="0"/>
            </a:endParaRPr>
          </a:p>
        </p:txBody>
      </p:sp>
      <p:sp>
        <p:nvSpPr>
          <p:cNvPr id="57350" name="Text Box 14"/>
          <p:cNvSpPr txBox="1">
            <a:spLocks noChangeArrowheads="1"/>
          </p:cNvSpPr>
          <p:nvPr/>
        </p:nvSpPr>
        <p:spPr bwMode="auto">
          <a:xfrm>
            <a:off x="3733800" y="1447800"/>
            <a:ext cx="5105400" cy="366713"/>
          </a:xfrm>
          <a:prstGeom prst="rect">
            <a:avLst/>
          </a:prstGeom>
          <a:noFill/>
          <a:ln w="9525">
            <a:noFill/>
            <a:miter lim="800000"/>
            <a:headEnd/>
            <a:tailEnd/>
          </a:ln>
        </p:spPr>
        <p:txBody>
          <a:bodyPr>
            <a:spAutoFit/>
          </a:bodyPr>
          <a:lstStyle/>
          <a:p>
            <a:pPr>
              <a:spcBef>
                <a:spcPct val="50000"/>
              </a:spcBef>
            </a:pPr>
            <a:r>
              <a:rPr lang="en-US" i="1">
                <a:solidFill>
                  <a:srgbClr val="009900"/>
                </a:solidFill>
                <a:sym typeface="Wingdings" pitchFamily="2" charset="2"/>
              </a:rPr>
              <a:t>“memory dependence” n(r, t’&lt;t), </a:t>
            </a:r>
            <a:r>
              <a:rPr lang="en-US" i="1">
                <a:solidFill>
                  <a:srgbClr val="009900"/>
                </a:solidFill>
                <a:latin typeface="Symbol" pitchFamily="18" charset="2"/>
                <a:sym typeface="Wingdings" pitchFamily="2" charset="2"/>
              </a:rPr>
              <a:t>Y</a:t>
            </a:r>
            <a:r>
              <a:rPr lang="en-US" i="1" baseline="-25000">
                <a:solidFill>
                  <a:srgbClr val="009900"/>
                </a:solidFill>
                <a:sym typeface="Wingdings" pitchFamily="2" charset="2"/>
              </a:rPr>
              <a:t>0</a:t>
            </a:r>
            <a:r>
              <a:rPr lang="en-US" i="1">
                <a:solidFill>
                  <a:srgbClr val="009900"/>
                </a:solidFill>
                <a:sym typeface="Wingdings" pitchFamily="2" charset="2"/>
              </a:rPr>
              <a:t>,</a:t>
            </a:r>
            <a:r>
              <a:rPr lang="en-US" i="1">
                <a:solidFill>
                  <a:srgbClr val="009900"/>
                </a:solidFill>
                <a:latin typeface="Symbol" pitchFamily="18" charset="2"/>
                <a:sym typeface="Wingdings" pitchFamily="2" charset="2"/>
              </a:rPr>
              <a:t>F</a:t>
            </a:r>
            <a:r>
              <a:rPr lang="en-US" i="1" baseline="-25000">
                <a:solidFill>
                  <a:srgbClr val="009900"/>
                </a:solidFill>
                <a:sym typeface="Wingdings" pitchFamily="2" charset="2"/>
              </a:rPr>
              <a:t>0</a:t>
            </a:r>
            <a:endParaRPr lang="en-US" i="1" baseline="-25000">
              <a:solidFill>
                <a:srgbClr val="009900"/>
              </a:solidFill>
            </a:endParaRPr>
          </a:p>
        </p:txBody>
      </p:sp>
      <p:pic>
        <p:nvPicPr>
          <p:cNvPr id="57351" name="Picture 5"/>
          <p:cNvPicPr>
            <a:picLocks noChangeAspect="1" noChangeArrowheads="1"/>
          </p:cNvPicPr>
          <p:nvPr/>
        </p:nvPicPr>
        <p:blipFill>
          <a:blip r:embed="rId3"/>
          <a:srcRect r="11320" b="-26872"/>
          <a:stretch>
            <a:fillRect/>
          </a:stretch>
        </p:blipFill>
        <p:spPr bwMode="auto">
          <a:xfrm>
            <a:off x="2133600" y="2057400"/>
            <a:ext cx="3581400" cy="457200"/>
          </a:xfrm>
          <a:prstGeom prst="rect">
            <a:avLst/>
          </a:prstGeom>
          <a:noFill/>
          <a:ln w="9525">
            <a:noFill/>
            <a:miter lim="800000"/>
            <a:headEnd/>
            <a:tailEnd/>
          </a:ln>
        </p:spPr>
      </p:pic>
      <p:sp>
        <p:nvSpPr>
          <p:cNvPr id="57352" name="Text Box 8"/>
          <p:cNvSpPr txBox="1">
            <a:spLocks noChangeArrowheads="1"/>
          </p:cNvSpPr>
          <p:nvPr/>
        </p:nvSpPr>
        <p:spPr bwMode="auto">
          <a:xfrm>
            <a:off x="762000" y="2057400"/>
            <a:ext cx="7848600" cy="366713"/>
          </a:xfrm>
          <a:prstGeom prst="rect">
            <a:avLst/>
          </a:prstGeom>
          <a:noFill/>
          <a:ln w="9525">
            <a:noFill/>
            <a:miter lim="800000"/>
            <a:headEnd/>
            <a:tailEnd/>
          </a:ln>
          <a:effectLst/>
        </p:spPr>
        <p:txBody>
          <a:bodyPr>
            <a:spAutoFit/>
          </a:bodyPr>
          <a:lstStyle/>
          <a:p>
            <a:pPr>
              <a:spcBef>
                <a:spcPct val="50000"/>
              </a:spcBef>
            </a:pPr>
            <a:r>
              <a:rPr lang="en-US"/>
              <a:t>Taking                                                                           often (typically) fails</a:t>
            </a:r>
          </a:p>
        </p:txBody>
      </p:sp>
      <p:sp>
        <p:nvSpPr>
          <p:cNvPr id="57353" name="Text Box 9"/>
          <p:cNvSpPr txBox="1">
            <a:spLocks noChangeArrowheads="1"/>
          </p:cNvSpPr>
          <p:nvPr/>
        </p:nvSpPr>
        <p:spPr bwMode="auto">
          <a:xfrm>
            <a:off x="381000" y="2895600"/>
            <a:ext cx="8763000" cy="1084263"/>
          </a:xfrm>
          <a:prstGeom prst="rect">
            <a:avLst/>
          </a:prstGeom>
          <a:noFill/>
          <a:ln w="9525">
            <a:noFill/>
            <a:miter lim="800000"/>
            <a:headEnd/>
            <a:tailEnd/>
          </a:ln>
          <a:effectLst/>
        </p:spPr>
        <p:txBody>
          <a:bodyPr>
            <a:spAutoFit/>
          </a:bodyPr>
          <a:lstStyle/>
          <a:p>
            <a:r>
              <a:rPr lang="en-US" sz="2000" b="1">
                <a:solidFill>
                  <a:srgbClr val="9900CC"/>
                </a:solidFill>
              </a:rPr>
              <a:t>(2) When observable of interest is not directly related to the density</a:t>
            </a:r>
          </a:p>
          <a:p>
            <a:endParaRPr lang="en-US"/>
          </a:p>
          <a:p>
            <a:pPr>
              <a:spcBef>
                <a:spcPct val="50000"/>
              </a:spcBef>
            </a:pPr>
            <a:endParaRPr lang="en-US"/>
          </a:p>
        </p:txBody>
      </p:sp>
      <p:sp>
        <p:nvSpPr>
          <p:cNvPr id="57354" name="AutoShape 10"/>
          <p:cNvSpPr>
            <a:spLocks/>
          </p:cNvSpPr>
          <p:nvPr/>
        </p:nvSpPr>
        <p:spPr bwMode="auto">
          <a:xfrm rot="16200000">
            <a:off x="5410200" y="990600"/>
            <a:ext cx="304800" cy="762000"/>
          </a:xfrm>
          <a:prstGeom prst="leftBrace">
            <a:avLst>
              <a:gd name="adj1" fmla="val 20833"/>
              <a:gd name="adj2" fmla="val 48611"/>
            </a:avLst>
          </a:prstGeom>
          <a:noFill/>
          <a:ln w="9525">
            <a:solidFill>
              <a:srgbClr val="0099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685800"/>
            <a:ext cx="5791200" cy="892552"/>
          </a:xfrm>
          <a:prstGeom prst="rect">
            <a:avLst/>
          </a:prstGeom>
          <a:noFill/>
          <a:ln w="9525">
            <a:noFill/>
            <a:miter lim="800000"/>
            <a:headEnd/>
            <a:tailEnd/>
          </a:ln>
          <a:effectLst/>
        </p:spPr>
        <p:txBody>
          <a:bodyPr wrap="square">
            <a:spAutoFit/>
          </a:bodyPr>
          <a:lstStyle/>
          <a:p>
            <a:pPr>
              <a:spcBef>
                <a:spcPct val="50000"/>
              </a:spcBef>
            </a:pPr>
            <a:r>
              <a:rPr lang="en-US" dirty="0"/>
              <a:t>Famous “knee” in double-ionization yield – TDDFT approx can now capture </a:t>
            </a:r>
            <a:r>
              <a:rPr lang="en-US" sz="1600" i="1" dirty="0"/>
              <a:t>[</a:t>
            </a:r>
            <a:r>
              <a:rPr lang="en-US" sz="1600" i="1" dirty="0" err="1"/>
              <a:t>Lein</a:t>
            </a:r>
            <a:r>
              <a:rPr lang="en-US" sz="1600" i="1" dirty="0"/>
              <a:t> &amp; </a:t>
            </a:r>
            <a:r>
              <a:rPr lang="en-US" sz="1600" i="1" dirty="0" err="1"/>
              <a:t>Kuemmel</a:t>
            </a:r>
            <a:r>
              <a:rPr lang="en-US" sz="1600" i="1" dirty="0"/>
              <a:t> PRL (2005); </a:t>
            </a:r>
            <a:r>
              <a:rPr lang="en-US" sz="1600" i="1" dirty="0" err="1"/>
              <a:t>Wilken</a:t>
            </a:r>
            <a:r>
              <a:rPr lang="en-US" sz="1600" i="1" dirty="0"/>
              <a:t> &amp; Bauer PRL (2006) ]</a:t>
            </a:r>
          </a:p>
        </p:txBody>
      </p:sp>
      <p:sp>
        <p:nvSpPr>
          <p:cNvPr id="15364" name="Text Box 4"/>
          <p:cNvSpPr txBox="1">
            <a:spLocks noChangeArrowheads="1"/>
          </p:cNvSpPr>
          <p:nvPr/>
        </p:nvSpPr>
        <p:spPr bwMode="auto">
          <a:xfrm>
            <a:off x="1447800" y="3429000"/>
            <a:ext cx="2971800" cy="915988"/>
          </a:xfrm>
          <a:prstGeom prst="rect">
            <a:avLst/>
          </a:prstGeom>
          <a:noFill/>
          <a:ln w="9525">
            <a:noFill/>
            <a:miter lim="800000"/>
            <a:headEnd/>
            <a:tailEnd/>
          </a:ln>
          <a:effectLst/>
        </p:spPr>
        <p:txBody>
          <a:bodyPr>
            <a:spAutoFit/>
          </a:bodyPr>
          <a:lstStyle/>
          <a:p>
            <a:pPr>
              <a:spcBef>
                <a:spcPct val="50000"/>
              </a:spcBef>
            </a:pPr>
            <a:r>
              <a:rPr lang="en-US" dirty="0"/>
              <a:t>Ion-recoil </a:t>
            </a:r>
            <a:r>
              <a:rPr lang="en-US" i="1" dirty="0"/>
              <a:t>p</a:t>
            </a:r>
            <a:r>
              <a:rPr lang="en-US" dirty="0"/>
              <a:t>-distributions computed from </a:t>
            </a:r>
            <a:r>
              <a:rPr lang="en-US" i="1" u="sng" dirty="0"/>
              <a:t>exact</a:t>
            </a:r>
            <a:r>
              <a:rPr lang="en-US" u="sng" dirty="0"/>
              <a:t> KS</a:t>
            </a:r>
            <a:r>
              <a:rPr lang="en-US" dirty="0"/>
              <a:t> </a:t>
            </a:r>
            <a:r>
              <a:rPr lang="en-US" dirty="0" err="1"/>
              <a:t>orbitals</a:t>
            </a:r>
            <a:r>
              <a:rPr lang="en-US" dirty="0"/>
              <a:t> are poor, e.g.   </a:t>
            </a:r>
          </a:p>
        </p:txBody>
      </p:sp>
      <p:pic>
        <p:nvPicPr>
          <p:cNvPr id="15365" name="Picture 5"/>
          <p:cNvPicPr>
            <a:picLocks noChangeAspect="1" noChangeArrowheads="1"/>
          </p:cNvPicPr>
          <p:nvPr/>
        </p:nvPicPr>
        <p:blipFill>
          <a:blip r:embed="rId3"/>
          <a:srcRect/>
          <a:stretch>
            <a:fillRect/>
          </a:stretch>
        </p:blipFill>
        <p:spPr bwMode="auto">
          <a:xfrm>
            <a:off x="5334000" y="2971800"/>
            <a:ext cx="3429000" cy="2728913"/>
          </a:xfrm>
          <a:prstGeom prst="rect">
            <a:avLst/>
          </a:prstGeom>
          <a:noFill/>
          <a:ln w="9525">
            <a:noFill/>
            <a:miter lim="800000"/>
            <a:headEnd/>
            <a:tailEnd/>
          </a:ln>
          <a:effectLst/>
        </p:spPr>
      </p:pic>
      <p:sp>
        <p:nvSpPr>
          <p:cNvPr id="15366" name="Text Box 6"/>
          <p:cNvSpPr txBox="1">
            <a:spLocks noChangeArrowheads="1"/>
          </p:cNvSpPr>
          <p:nvPr/>
        </p:nvSpPr>
        <p:spPr bwMode="auto">
          <a:xfrm>
            <a:off x="228600" y="152400"/>
            <a:ext cx="8686800" cy="400110"/>
          </a:xfrm>
          <a:prstGeom prst="rect">
            <a:avLst/>
          </a:prstGeom>
          <a:noFill/>
          <a:ln w="9525">
            <a:noFill/>
            <a:miter lim="800000"/>
            <a:headEnd/>
            <a:tailEnd/>
          </a:ln>
          <a:effectLst/>
        </p:spPr>
        <p:txBody>
          <a:bodyPr wrap="square">
            <a:spAutoFit/>
          </a:bodyPr>
          <a:lstStyle/>
          <a:p>
            <a:pPr>
              <a:spcBef>
                <a:spcPct val="50000"/>
              </a:spcBef>
            </a:pPr>
            <a:r>
              <a:rPr lang="en-US" sz="2000" b="1" u="sng" dirty="0">
                <a:solidFill>
                  <a:srgbClr val="0070C0"/>
                </a:solidFill>
              </a:rPr>
              <a:t>Example</a:t>
            </a:r>
            <a:r>
              <a:rPr lang="en-US" sz="2000" b="1" dirty="0">
                <a:solidFill>
                  <a:srgbClr val="0070C0"/>
                </a:solidFill>
              </a:rPr>
              <a:t>: </a:t>
            </a:r>
            <a:r>
              <a:rPr lang="en-US" sz="2000" b="1" dirty="0" smtClean="0">
                <a:solidFill>
                  <a:srgbClr val="0070C0"/>
                </a:solidFill>
              </a:rPr>
              <a:t>Ion-Recoil Momentum in </a:t>
            </a:r>
            <a:r>
              <a:rPr lang="en-US" sz="2000" b="1" dirty="0">
                <a:solidFill>
                  <a:srgbClr val="0070C0"/>
                </a:solidFill>
              </a:rPr>
              <a:t>Non-sequential Double Ionization </a:t>
            </a:r>
            <a:r>
              <a:rPr lang="en-US" sz="2000" b="1" dirty="0" smtClean="0">
                <a:solidFill>
                  <a:srgbClr val="0070C0"/>
                </a:solidFill>
              </a:rPr>
              <a:t> </a:t>
            </a:r>
            <a:endParaRPr lang="en-US" sz="2000" b="1" dirty="0">
              <a:solidFill>
                <a:srgbClr val="0070C0"/>
              </a:solidFill>
            </a:endParaRPr>
          </a:p>
        </p:txBody>
      </p:sp>
      <p:sp>
        <p:nvSpPr>
          <p:cNvPr id="15367" name="Rectangle 7"/>
          <p:cNvSpPr>
            <a:spLocks noChangeArrowheads="1"/>
          </p:cNvSpPr>
          <p:nvPr/>
        </p:nvSpPr>
        <p:spPr bwMode="auto">
          <a:xfrm>
            <a:off x="609600" y="4648200"/>
            <a:ext cx="4667250" cy="366713"/>
          </a:xfrm>
          <a:prstGeom prst="rect">
            <a:avLst/>
          </a:prstGeom>
          <a:noFill/>
          <a:ln w="9525">
            <a:noFill/>
            <a:miter lim="800000"/>
            <a:headEnd/>
            <a:tailEnd/>
          </a:ln>
          <a:effectLst/>
        </p:spPr>
        <p:txBody>
          <a:bodyPr wrap="none">
            <a:spAutoFit/>
          </a:bodyPr>
          <a:lstStyle/>
          <a:p>
            <a:pPr>
              <a:spcBef>
                <a:spcPct val="50000"/>
              </a:spcBef>
            </a:pPr>
            <a:r>
              <a:rPr lang="en-US" i="1" dirty="0"/>
              <a:t>(</a:t>
            </a:r>
            <a:r>
              <a:rPr lang="en-US" i="1" dirty="0" err="1"/>
              <a:t>Wilken</a:t>
            </a:r>
            <a:r>
              <a:rPr lang="en-US" i="1" dirty="0"/>
              <a:t> and Bauer, PRA </a:t>
            </a:r>
            <a:r>
              <a:rPr lang="en-US" b="1" dirty="0"/>
              <a:t>76</a:t>
            </a:r>
            <a:r>
              <a:rPr lang="en-US" dirty="0"/>
              <a:t>, 023409 (</a:t>
            </a:r>
            <a:r>
              <a:rPr lang="en-US" i="1" dirty="0"/>
              <a:t>2007))</a:t>
            </a:r>
          </a:p>
        </p:txBody>
      </p:sp>
      <p:sp>
        <p:nvSpPr>
          <p:cNvPr id="15368" name="Rectangle 8"/>
          <p:cNvSpPr>
            <a:spLocks noChangeArrowheads="1"/>
          </p:cNvSpPr>
          <p:nvPr/>
        </p:nvSpPr>
        <p:spPr bwMode="auto">
          <a:xfrm>
            <a:off x="0" y="2895600"/>
            <a:ext cx="4980851" cy="369332"/>
          </a:xfrm>
          <a:prstGeom prst="rect">
            <a:avLst/>
          </a:prstGeom>
          <a:noFill/>
          <a:ln w="9525">
            <a:noFill/>
            <a:miter lim="800000"/>
            <a:headEnd/>
            <a:tailEnd/>
          </a:ln>
          <a:effectLst/>
        </p:spPr>
        <p:txBody>
          <a:bodyPr wrap="none">
            <a:spAutoFit/>
          </a:bodyPr>
          <a:lstStyle/>
          <a:p>
            <a:r>
              <a:rPr lang="en-US" dirty="0"/>
              <a:t>But what about </a:t>
            </a:r>
            <a:r>
              <a:rPr lang="en-US" b="1" dirty="0"/>
              <a:t>momentum </a:t>
            </a:r>
            <a:r>
              <a:rPr lang="en-US" b="1" i="1" dirty="0" smtClean="0"/>
              <a:t>(p)</a:t>
            </a:r>
            <a:r>
              <a:rPr lang="en-US" b="1" dirty="0" smtClean="0"/>
              <a:t> distributions</a:t>
            </a:r>
            <a:r>
              <a:rPr lang="en-US" dirty="0"/>
              <a:t>?</a:t>
            </a:r>
          </a:p>
        </p:txBody>
      </p:sp>
      <p:pic>
        <p:nvPicPr>
          <p:cNvPr id="92161" name="Picture 1"/>
          <p:cNvPicPr>
            <a:picLocks noChangeAspect="1" noChangeArrowheads="1"/>
          </p:cNvPicPr>
          <p:nvPr/>
        </p:nvPicPr>
        <p:blipFill>
          <a:blip r:embed="rId4"/>
          <a:srcRect/>
          <a:stretch>
            <a:fillRect/>
          </a:stretch>
        </p:blipFill>
        <p:spPr bwMode="auto">
          <a:xfrm>
            <a:off x="6553200" y="533400"/>
            <a:ext cx="2238803" cy="2386012"/>
          </a:xfrm>
          <a:prstGeom prst="rect">
            <a:avLst/>
          </a:prstGeom>
          <a:noFill/>
          <a:ln w="9525">
            <a:noFill/>
            <a:miter lim="800000"/>
            <a:headEnd/>
            <a:tailEnd/>
          </a:ln>
          <a:effectLst/>
        </p:spPr>
      </p:pic>
      <p:sp>
        <p:nvSpPr>
          <p:cNvPr id="10" name="TextBox 9"/>
          <p:cNvSpPr txBox="1"/>
          <p:nvPr/>
        </p:nvSpPr>
        <p:spPr>
          <a:xfrm>
            <a:off x="2667000" y="1600200"/>
            <a:ext cx="4191000" cy="923330"/>
          </a:xfrm>
          <a:prstGeom prst="rect">
            <a:avLst/>
          </a:prstGeom>
          <a:noFill/>
        </p:spPr>
        <p:txBody>
          <a:bodyPr wrap="square" rtlCol="0">
            <a:spAutoFit/>
          </a:bodyPr>
          <a:lstStyle/>
          <a:p>
            <a:r>
              <a:rPr lang="en-US" i="1" dirty="0" smtClean="0"/>
              <a:t>“NSDI as a Completely Classical Photoelectric Effect”</a:t>
            </a:r>
          </a:p>
          <a:p>
            <a:r>
              <a:rPr lang="en-US" i="1" dirty="0" smtClean="0"/>
              <a:t>Ho, </a:t>
            </a:r>
            <a:r>
              <a:rPr lang="en-US" i="1" dirty="0" err="1" smtClean="0"/>
              <a:t>Panfili</a:t>
            </a:r>
            <a:r>
              <a:rPr lang="en-US" i="1" dirty="0" smtClean="0"/>
              <a:t>, </a:t>
            </a:r>
            <a:r>
              <a:rPr lang="en-US" i="1" dirty="0" err="1" smtClean="0"/>
              <a:t>Haan</a:t>
            </a:r>
            <a:r>
              <a:rPr lang="en-US" i="1" dirty="0" smtClean="0"/>
              <a:t>, </a:t>
            </a:r>
            <a:r>
              <a:rPr lang="en-US" i="1" dirty="0" err="1" smtClean="0"/>
              <a:t>Eberly</a:t>
            </a:r>
            <a:r>
              <a:rPr lang="en-US" i="1" dirty="0" smtClean="0"/>
              <a:t>, PRL (2005)</a:t>
            </a:r>
            <a:endParaRPr lang="en-US" i="1" dirty="0"/>
          </a:p>
        </p:txBody>
      </p:sp>
      <p:sp>
        <p:nvSpPr>
          <p:cNvPr id="15363" name="Text Box 3"/>
          <p:cNvSpPr txBox="1">
            <a:spLocks noChangeArrowheads="1"/>
          </p:cNvSpPr>
          <p:nvPr/>
        </p:nvSpPr>
        <p:spPr bwMode="auto">
          <a:xfrm>
            <a:off x="381000" y="5562600"/>
            <a:ext cx="8229600" cy="1138773"/>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b="1" dirty="0" smtClean="0"/>
              <a:t>Generally,  TD  KS </a:t>
            </a:r>
            <a:r>
              <a:rPr lang="en-US" b="1" i="1" dirty="0" smtClean="0"/>
              <a:t>p</a:t>
            </a:r>
            <a:r>
              <a:rPr lang="en-US" b="1" dirty="0" smtClean="0"/>
              <a:t>-distributions </a:t>
            </a:r>
            <a:r>
              <a:rPr lang="en-US" b="1" dirty="0" smtClean="0"/>
              <a:t>≠</a:t>
            </a:r>
            <a:r>
              <a:rPr lang="en-US" b="1" dirty="0" smtClean="0"/>
              <a:t> </a:t>
            </a:r>
            <a:r>
              <a:rPr lang="en-US" b="1" dirty="0"/>
              <a:t>the true </a:t>
            </a:r>
            <a:r>
              <a:rPr lang="en-US" b="1" i="1" dirty="0"/>
              <a:t>p</a:t>
            </a:r>
            <a:r>
              <a:rPr lang="en-US" b="1" dirty="0"/>
              <a:t>-distribution</a:t>
            </a:r>
            <a:r>
              <a:rPr lang="en-US" dirty="0"/>
              <a:t> </a:t>
            </a:r>
          </a:p>
          <a:p>
            <a:pPr>
              <a:spcBef>
                <a:spcPct val="50000"/>
              </a:spcBef>
            </a:pPr>
            <a:r>
              <a:rPr lang="en-US" sz="2000" i="1" dirty="0">
                <a:solidFill>
                  <a:srgbClr val="9900CC"/>
                </a:solidFill>
                <a:latin typeface="Times New Roman" pitchFamily="18" charset="0"/>
              </a:rPr>
              <a:t>( in principle the true p-distribution is a functional of the KS system…but what functional?!)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7" grpId="0"/>
      <p:bldP spid="15368" grpId="0"/>
      <p:bldP spid="10" grpId="0"/>
      <p:bldP spid="153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762000"/>
          </a:xfrm>
        </p:spPr>
        <p:txBody>
          <a:bodyPr/>
          <a:lstStyle/>
          <a:p>
            <a:r>
              <a:rPr lang="en-US" sz="2400" b="1" u="sng" dirty="0"/>
              <a:t>Challenges for Real-Time Dynamics in TDDFT</a:t>
            </a:r>
          </a:p>
        </p:txBody>
      </p:sp>
      <p:sp>
        <p:nvSpPr>
          <p:cNvPr id="17411" name="Text Box 3"/>
          <p:cNvSpPr txBox="1">
            <a:spLocks noChangeArrowheads="1"/>
          </p:cNvSpPr>
          <p:nvPr/>
        </p:nvSpPr>
        <p:spPr bwMode="auto">
          <a:xfrm>
            <a:off x="0" y="6491288"/>
            <a:ext cx="8382000" cy="366712"/>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17412" name="Text Box 4"/>
          <p:cNvSpPr txBox="1">
            <a:spLocks noChangeArrowheads="1"/>
          </p:cNvSpPr>
          <p:nvPr/>
        </p:nvSpPr>
        <p:spPr bwMode="auto">
          <a:xfrm>
            <a:off x="304800" y="3352800"/>
            <a:ext cx="8839200" cy="779463"/>
          </a:xfrm>
          <a:prstGeom prst="rect">
            <a:avLst/>
          </a:prstGeom>
          <a:noFill/>
          <a:ln w="9525">
            <a:noFill/>
            <a:miter lim="800000"/>
            <a:headEnd/>
            <a:tailEnd/>
          </a:ln>
          <a:effectLst/>
        </p:spPr>
        <p:txBody>
          <a:bodyPr>
            <a:spAutoFit/>
          </a:bodyPr>
          <a:lstStyle/>
          <a:p>
            <a:r>
              <a:rPr lang="en-US">
                <a:cs typeface="Arial" charset="0"/>
              </a:rPr>
              <a:t>eg. pair density for double-ionization yields </a:t>
            </a:r>
            <a:endParaRPr lang="en-US" i="1"/>
          </a:p>
          <a:p>
            <a:pPr>
              <a:spcBef>
                <a:spcPct val="50000"/>
              </a:spcBef>
            </a:pPr>
            <a:r>
              <a:rPr lang="en-US"/>
              <a:t>   eg. Kinetic energies (ATI spectra) or </a:t>
            </a:r>
            <a:r>
              <a:rPr lang="en-US" u="sng"/>
              <a:t>momentum distributions</a:t>
            </a:r>
            <a:endParaRPr lang="en-US" i="1" u="sng">
              <a:cs typeface="Arial" charset="0"/>
            </a:endParaRPr>
          </a:p>
        </p:txBody>
      </p:sp>
      <p:sp>
        <p:nvSpPr>
          <p:cNvPr id="17413" name="Text Box 5"/>
          <p:cNvSpPr txBox="1">
            <a:spLocks noChangeArrowheads="1"/>
          </p:cNvSpPr>
          <p:nvPr/>
        </p:nvSpPr>
        <p:spPr bwMode="auto">
          <a:xfrm>
            <a:off x="381000" y="838200"/>
            <a:ext cx="8382000" cy="854075"/>
          </a:xfrm>
          <a:prstGeom prst="rect">
            <a:avLst/>
          </a:prstGeom>
          <a:noFill/>
          <a:ln w="9525">
            <a:noFill/>
            <a:miter lim="800000"/>
            <a:headEnd/>
            <a:tailEnd/>
          </a:ln>
          <a:effectLst/>
        </p:spPr>
        <p:txBody>
          <a:bodyPr>
            <a:spAutoFit/>
          </a:bodyPr>
          <a:lstStyle/>
          <a:p>
            <a:pPr>
              <a:spcBef>
                <a:spcPct val="50000"/>
              </a:spcBef>
            </a:pPr>
            <a:r>
              <a:rPr lang="en-US" sz="2000">
                <a:cs typeface="Arial" charset="0"/>
              </a:rPr>
              <a:t> </a:t>
            </a:r>
            <a:r>
              <a:rPr lang="en-US" sz="2000" b="1">
                <a:solidFill>
                  <a:srgbClr val="9900CC"/>
                </a:solidFill>
                <a:cs typeface="Arial" charset="0"/>
              </a:rPr>
              <a:t>(1) Where memory-dependence in </a:t>
            </a:r>
            <a:r>
              <a:rPr lang="en-US" sz="2000" b="1">
                <a:solidFill>
                  <a:srgbClr val="9900CC"/>
                </a:solidFill>
              </a:rPr>
              <a:t>v</a:t>
            </a:r>
            <a:r>
              <a:rPr lang="en-US" sz="2000" b="1" baseline="-25000">
                <a:solidFill>
                  <a:srgbClr val="9900CC"/>
                </a:solidFill>
              </a:rPr>
              <a:t>xc</a:t>
            </a:r>
            <a:r>
              <a:rPr lang="en-US" sz="2000" b="1">
                <a:solidFill>
                  <a:srgbClr val="9900CC"/>
                </a:solidFill>
              </a:rPr>
              <a:t>[n;</a:t>
            </a:r>
            <a:r>
              <a:rPr lang="en-US" sz="2000" b="1">
                <a:solidFill>
                  <a:srgbClr val="9900CC"/>
                </a:solidFill>
                <a:latin typeface="Symbol" pitchFamily="18" charset="2"/>
              </a:rPr>
              <a:t>Y</a:t>
            </a:r>
            <a:r>
              <a:rPr lang="en-US" sz="2000" b="1" baseline="-25000">
                <a:solidFill>
                  <a:srgbClr val="9900CC"/>
                </a:solidFill>
              </a:rPr>
              <a:t>0</a:t>
            </a:r>
            <a:r>
              <a:rPr lang="en-US" sz="2000" b="1">
                <a:solidFill>
                  <a:srgbClr val="9900CC"/>
                </a:solidFill>
              </a:rPr>
              <a:t>,</a:t>
            </a:r>
            <a:r>
              <a:rPr lang="en-US" sz="2000" b="1">
                <a:solidFill>
                  <a:srgbClr val="9900CC"/>
                </a:solidFill>
                <a:latin typeface="Symbol" pitchFamily="18" charset="2"/>
              </a:rPr>
              <a:t>F</a:t>
            </a:r>
            <a:r>
              <a:rPr lang="en-US" sz="2000" b="1" baseline="-25000">
                <a:solidFill>
                  <a:srgbClr val="9900CC"/>
                </a:solidFill>
              </a:rPr>
              <a:t>0</a:t>
            </a:r>
            <a:r>
              <a:rPr lang="en-US" sz="2000" b="1">
                <a:solidFill>
                  <a:srgbClr val="9900CC"/>
                </a:solidFill>
              </a:rPr>
              <a:t>](</a:t>
            </a:r>
            <a:r>
              <a:rPr lang="en-US" sz="2000" b="1" i="1">
                <a:solidFill>
                  <a:srgbClr val="9900CC"/>
                </a:solidFill>
              </a:rPr>
              <a:t>r,t)</a:t>
            </a:r>
            <a:r>
              <a:rPr lang="en-US" sz="2000" b="1">
                <a:solidFill>
                  <a:srgbClr val="9900CC"/>
                </a:solidFill>
              </a:rPr>
              <a:t> is important</a:t>
            </a:r>
          </a:p>
          <a:p>
            <a:pPr>
              <a:spcBef>
                <a:spcPct val="50000"/>
              </a:spcBef>
            </a:pPr>
            <a:endParaRPr lang="en-US" sz="2000">
              <a:cs typeface="Arial" charset="0"/>
            </a:endParaRPr>
          </a:p>
        </p:txBody>
      </p:sp>
      <p:sp>
        <p:nvSpPr>
          <p:cNvPr id="17414" name="Text Box 14"/>
          <p:cNvSpPr txBox="1">
            <a:spLocks noChangeArrowheads="1"/>
          </p:cNvSpPr>
          <p:nvPr/>
        </p:nvSpPr>
        <p:spPr bwMode="auto">
          <a:xfrm>
            <a:off x="3733800" y="1447800"/>
            <a:ext cx="5105400" cy="366713"/>
          </a:xfrm>
          <a:prstGeom prst="rect">
            <a:avLst/>
          </a:prstGeom>
          <a:noFill/>
          <a:ln w="9525">
            <a:noFill/>
            <a:miter lim="800000"/>
            <a:headEnd/>
            <a:tailEnd/>
          </a:ln>
        </p:spPr>
        <p:txBody>
          <a:bodyPr>
            <a:spAutoFit/>
          </a:bodyPr>
          <a:lstStyle/>
          <a:p>
            <a:pPr>
              <a:spcBef>
                <a:spcPct val="50000"/>
              </a:spcBef>
            </a:pPr>
            <a:r>
              <a:rPr lang="en-US" i="1">
                <a:solidFill>
                  <a:srgbClr val="009900"/>
                </a:solidFill>
                <a:sym typeface="Wingdings" pitchFamily="2" charset="2"/>
              </a:rPr>
              <a:t>“memory dependence” n(r, t’&lt;t), </a:t>
            </a:r>
            <a:r>
              <a:rPr lang="en-US" i="1">
                <a:solidFill>
                  <a:srgbClr val="009900"/>
                </a:solidFill>
                <a:latin typeface="Symbol" pitchFamily="18" charset="2"/>
                <a:sym typeface="Wingdings" pitchFamily="2" charset="2"/>
              </a:rPr>
              <a:t>Y</a:t>
            </a:r>
            <a:r>
              <a:rPr lang="en-US" i="1" baseline="-25000">
                <a:solidFill>
                  <a:srgbClr val="009900"/>
                </a:solidFill>
                <a:sym typeface="Wingdings" pitchFamily="2" charset="2"/>
              </a:rPr>
              <a:t>0</a:t>
            </a:r>
            <a:r>
              <a:rPr lang="en-US" i="1">
                <a:solidFill>
                  <a:srgbClr val="009900"/>
                </a:solidFill>
                <a:sym typeface="Wingdings" pitchFamily="2" charset="2"/>
              </a:rPr>
              <a:t>,</a:t>
            </a:r>
            <a:r>
              <a:rPr lang="en-US" i="1">
                <a:solidFill>
                  <a:srgbClr val="009900"/>
                </a:solidFill>
                <a:latin typeface="Symbol" pitchFamily="18" charset="2"/>
                <a:sym typeface="Wingdings" pitchFamily="2" charset="2"/>
              </a:rPr>
              <a:t>F</a:t>
            </a:r>
            <a:r>
              <a:rPr lang="en-US" i="1" baseline="-25000">
                <a:solidFill>
                  <a:srgbClr val="009900"/>
                </a:solidFill>
                <a:sym typeface="Wingdings" pitchFamily="2" charset="2"/>
              </a:rPr>
              <a:t>0</a:t>
            </a:r>
            <a:endParaRPr lang="en-US" i="1" baseline="-25000">
              <a:solidFill>
                <a:srgbClr val="009900"/>
              </a:solidFill>
            </a:endParaRPr>
          </a:p>
        </p:txBody>
      </p:sp>
      <p:pic>
        <p:nvPicPr>
          <p:cNvPr id="17415" name="Picture 5"/>
          <p:cNvPicPr>
            <a:picLocks noChangeAspect="1" noChangeArrowheads="1"/>
          </p:cNvPicPr>
          <p:nvPr/>
        </p:nvPicPr>
        <p:blipFill>
          <a:blip r:embed="rId3"/>
          <a:srcRect r="11320" b="-26872"/>
          <a:stretch>
            <a:fillRect/>
          </a:stretch>
        </p:blipFill>
        <p:spPr bwMode="auto">
          <a:xfrm>
            <a:off x="2133600" y="2057400"/>
            <a:ext cx="3581400" cy="457200"/>
          </a:xfrm>
          <a:prstGeom prst="rect">
            <a:avLst/>
          </a:prstGeom>
          <a:noFill/>
          <a:ln w="9525">
            <a:noFill/>
            <a:miter lim="800000"/>
            <a:headEnd/>
            <a:tailEnd/>
          </a:ln>
        </p:spPr>
      </p:pic>
      <p:sp>
        <p:nvSpPr>
          <p:cNvPr id="17416" name="Text Box 8"/>
          <p:cNvSpPr txBox="1">
            <a:spLocks noChangeArrowheads="1"/>
          </p:cNvSpPr>
          <p:nvPr/>
        </p:nvSpPr>
        <p:spPr bwMode="auto">
          <a:xfrm>
            <a:off x="762000" y="2057400"/>
            <a:ext cx="7848600" cy="366713"/>
          </a:xfrm>
          <a:prstGeom prst="rect">
            <a:avLst/>
          </a:prstGeom>
          <a:noFill/>
          <a:ln w="9525">
            <a:noFill/>
            <a:miter lim="800000"/>
            <a:headEnd/>
            <a:tailEnd/>
          </a:ln>
          <a:effectLst/>
        </p:spPr>
        <p:txBody>
          <a:bodyPr>
            <a:spAutoFit/>
          </a:bodyPr>
          <a:lstStyle/>
          <a:p>
            <a:pPr>
              <a:spcBef>
                <a:spcPct val="50000"/>
              </a:spcBef>
            </a:pPr>
            <a:r>
              <a:rPr lang="en-US"/>
              <a:t>Taking                                                                           often (typically) fails</a:t>
            </a:r>
          </a:p>
        </p:txBody>
      </p:sp>
      <p:sp>
        <p:nvSpPr>
          <p:cNvPr id="17417" name="Text Box 9"/>
          <p:cNvSpPr txBox="1">
            <a:spLocks noChangeArrowheads="1"/>
          </p:cNvSpPr>
          <p:nvPr/>
        </p:nvSpPr>
        <p:spPr bwMode="auto">
          <a:xfrm>
            <a:off x="381000" y="2895600"/>
            <a:ext cx="8763000" cy="1084263"/>
          </a:xfrm>
          <a:prstGeom prst="rect">
            <a:avLst/>
          </a:prstGeom>
          <a:noFill/>
          <a:ln w="9525">
            <a:noFill/>
            <a:miter lim="800000"/>
            <a:headEnd/>
            <a:tailEnd/>
          </a:ln>
          <a:effectLst/>
        </p:spPr>
        <p:txBody>
          <a:bodyPr>
            <a:spAutoFit/>
          </a:bodyPr>
          <a:lstStyle/>
          <a:p>
            <a:r>
              <a:rPr lang="en-US" sz="2000" b="1">
                <a:solidFill>
                  <a:srgbClr val="9900CC"/>
                </a:solidFill>
              </a:rPr>
              <a:t>(2) When observable of interest is not directly related to the density</a:t>
            </a:r>
          </a:p>
          <a:p>
            <a:endParaRPr lang="en-US"/>
          </a:p>
          <a:p>
            <a:pPr>
              <a:spcBef>
                <a:spcPct val="50000"/>
              </a:spcBef>
            </a:pPr>
            <a:endParaRPr lang="en-US"/>
          </a:p>
        </p:txBody>
      </p:sp>
      <p:sp>
        <p:nvSpPr>
          <p:cNvPr id="17418" name="Text Box 10"/>
          <p:cNvSpPr txBox="1">
            <a:spLocks noChangeArrowheads="1"/>
          </p:cNvSpPr>
          <p:nvPr/>
        </p:nvSpPr>
        <p:spPr bwMode="auto">
          <a:xfrm>
            <a:off x="304800" y="4572000"/>
            <a:ext cx="8610600" cy="1250950"/>
          </a:xfrm>
          <a:prstGeom prst="rect">
            <a:avLst/>
          </a:prstGeom>
          <a:noFill/>
          <a:ln w="9525">
            <a:noFill/>
            <a:miter lim="800000"/>
            <a:headEnd/>
            <a:tailEnd/>
          </a:ln>
          <a:effectLst/>
        </p:spPr>
        <p:txBody>
          <a:bodyPr>
            <a:spAutoFit/>
          </a:bodyPr>
          <a:lstStyle/>
          <a:p>
            <a:r>
              <a:rPr lang="en-US" sz="2000" b="1">
                <a:solidFill>
                  <a:srgbClr val="9900CC"/>
                </a:solidFill>
              </a:rPr>
              <a:t>(3) When true wavefunction evolves to be dominated by more than one SSD</a:t>
            </a:r>
            <a:r>
              <a:rPr lang="en-US" b="1">
                <a:sym typeface="Wingdings" pitchFamily="2" charset="2"/>
              </a:rPr>
              <a:t> </a:t>
            </a:r>
          </a:p>
          <a:p>
            <a:endParaRPr lang="en-US" b="1">
              <a:sym typeface="Wingdings" pitchFamily="2" charset="2"/>
            </a:endParaRPr>
          </a:p>
          <a:p>
            <a:r>
              <a:rPr lang="en-US"/>
              <a:t>TDKS system cannot </a:t>
            </a:r>
            <a:r>
              <a:rPr lang="en-US" b="1"/>
              <a:t>change occupation #’s </a:t>
            </a:r>
            <a:r>
              <a:rPr lang="en-US" b="1">
                <a:sym typeface="Wingdings" pitchFamily="2" charset="2"/>
              </a:rPr>
              <a:t></a:t>
            </a:r>
            <a:r>
              <a:rPr lang="en-US" b="1"/>
              <a:t> </a:t>
            </a:r>
            <a:r>
              <a:rPr lang="en-US" b="1">
                <a:solidFill>
                  <a:srgbClr val="009900"/>
                </a:solidFill>
              </a:rPr>
              <a:t>TD analog of static correlation</a:t>
            </a:r>
            <a:endParaRPr lang="en-US" sz="2000" b="1">
              <a:solidFill>
                <a:srgbClr val="9900CC"/>
              </a:solidFill>
            </a:endParaRPr>
          </a:p>
        </p:txBody>
      </p:sp>
      <p:sp>
        <p:nvSpPr>
          <p:cNvPr id="17419" name="AutoShape 11"/>
          <p:cNvSpPr>
            <a:spLocks/>
          </p:cNvSpPr>
          <p:nvPr/>
        </p:nvSpPr>
        <p:spPr bwMode="auto">
          <a:xfrm rot="16200000">
            <a:off x="5410200" y="990600"/>
            <a:ext cx="304800" cy="762000"/>
          </a:xfrm>
          <a:prstGeom prst="leftBrace">
            <a:avLst>
              <a:gd name="adj1" fmla="val 20833"/>
              <a:gd name="adj2" fmla="val 48611"/>
            </a:avLst>
          </a:prstGeom>
          <a:noFill/>
          <a:ln w="9525">
            <a:solidFill>
              <a:srgbClr val="0099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304800"/>
            <a:ext cx="8610600" cy="2014538"/>
          </a:xfrm>
          <a:prstGeom prst="rect">
            <a:avLst/>
          </a:prstGeom>
          <a:noFill/>
          <a:ln w="9525">
            <a:noFill/>
            <a:miter lim="800000"/>
            <a:headEnd/>
            <a:tailEnd/>
          </a:ln>
          <a:effectLst/>
        </p:spPr>
        <p:txBody>
          <a:bodyPr>
            <a:spAutoFit/>
          </a:bodyPr>
          <a:lstStyle/>
          <a:p>
            <a:r>
              <a:rPr lang="en-US" b="1" dirty="0">
                <a:cs typeface="Arial" charset="0"/>
              </a:rPr>
              <a:t>Example: </a:t>
            </a:r>
            <a:r>
              <a:rPr lang="en-US" b="1" dirty="0" smtClean="0">
                <a:cs typeface="Arial" charset="0"/>
              </a:rPr>
              <a:t>State-to-state Quantum </a:t>
            </a:r>
            <a:r>
              <a:rPr lang="en-US" b="1" dirty="0">
                <a:cs typeface="Arial" charset="0"/>
              </a:rPr>
              <a:t>Control problems</a:t>
            </a:r>
          </a:p>
          <a:p>
            <a:endParaRPr lang="en-US" b="1" dirty="0">
              <a:cs typeface="Arial" charset="0"/>
            </a:endParaRPr>
          </a:p>
          <a:p>
            <a:r>
              <a:rPr lang="en-US" dirty="0">
                <a:cs typeface="Arial" charset="0"/>
              </a:rPr>
              <a:t>e.g. pump He from 1s</a:t>
            </a:r>
            <a:r>
              <a:rPr lang="en-US" sz="2000" baseline="30000" dirty="0">
                <a:cs typeface="Arial" charset="0"/>
              </a:rPr>
              <a:t>2</a:t>
            </a:r>
            <a:r>
              <a:rPr lang="en-US" dirty="0">
                <a:cs typeface="Arial" charset="0"/>
              </a:rPr>
              <a:t> </a:t>
            </a:r>
            <a:r>
              <a:rPr lang="en-US" dirty="0">
                <a:cs typeface="Arial" charset="0"/>
                <a:sym typeface="Wingdings" pitchFamily="2" charset="2"/>
              </a:rPr>
              <a:t> </a:t>
            </a:r>
            <a:r>
              <a:rPr lang="en-US" dirty="0">
                <a:cs typeface="Arial" charset="0"/>
              </a:rPr>
              <a:t>1s2p.</a:t>
            </a:r>
          </a:p>
          <a:p>
            <a:endParaRPr lang="en-US" dirty="0">
              <a:cs typeface="Arial" charset="0"/>
            </a:endParaRPr>
          </a:p>
          <a:p>
            <a:r>
              <a:rPr lang="en-US" dirty="0">
                <a:solidFill>
                  <a:srgbClr val="FF0000"/>
                </a:solidFill>
                <a:cs typeface="Arial" charset="0"/>
              </a:rPr>
              <a:t>Problem!!</a:t>
            </a:r>
            <a:r>
              <a:rPr lang="en-US" dirty="0">
                <a:cs typeface="Arial" charset="0"/>
              </a:rPr>
              <a:t> The KS state remains doubly-occupied throughout –</a:t>
            </a:r>
            <a:r>
              <a:rPr lang="en-US" i="1" dirty="0">
                <a:cs typeface="Arial" charset="0"/>
              </a:rPr>
              <a:t> cannot </a:t>
            </a:r>
            <a:r>
              <a:rPr lang="en-US" dirty="0">
                <a:cs typeface="Arial" charset="0"/>
              </a:rPr>
              <a:t>evolve into a singly-excited KS state under any one-body Hamiltonian.</a:t>
            </a:r>
          </a:p>
          <a:p>
            <a:r>
              <a:rPr lang="en-US" dirty="0">
                <a:cs typeface="Arial" charset="0"/>
              </a:rPr>
              <a:t>     </a:t>
            </a:r>
          </a:p>
        </p:txBody>
      </p:sp>
      <p:sp>
        <p:nvSpPr>
          <p:cNvPr id="19459" name="Rectangle 3"/>
          <p:cNvSpPr>
            <a:spLocks noChangeArrowheads="1"/>
          </p:cNvSpPr>
          <p:nvPr/>
        </p:nvSpPr>
        <p:spPr bwMode="auto">
          <a:xfrm>
            <a:off x="228600" y="2286000"/>
            <a:ext cx="8686800" cy="2289175"/>
          </a:xfrm>
          <a:prstGeom prst="rect">
            <a:avLst/>
          </a:prstGeom>
          <a:solidFill>
            <a:schemeClr val="bg1"/>
          </a:solidFill>
          <a:ln w="9525">
            <a:noFill/>
            <a:miter lim="800000"/>
            <a:headEnd/>
            <a:tailEnd/>
          </a:ln>
          <a:effectLst/>
        </p:spPr>
        <p:txBody>
          <a:bodyPr>
            <a:spAutoFit/>
          </a:bodyPr>
          <a:lstStyle/>
          <a:p>
            <a:r>
              <a:rPr lang="en-US" dirty="0">
                <a:solidFill>
                  <a:schemeClr val="accent2"/>
                </a:solidFill>
                <a:cs typeface="Arial" charset="0"/>
              </a:rPr>
              <a:t>     -- Exact KS system achieves the target  excited-state density, but with a doubly-occupied </a:t>
            </a:r>
            <a:r>
              <a:rPr lang="en-US" i="1" dirty="0">
                <a:solidFill>
                  <a:schemeClr val="accent2"/>
                </a:solidFill>
                <a:cs typeface="Arial" charset="0"/>
              </a:rPr>
              <a:t>ground-state</a:t>
            </a:r>
            <a:r>
              <a:rPr lang="en-US" dirty="0">
                <a:solidFill>
                  <a:schemeClr val="accent2"/>
                </a:solidFill>
                <a:cs typeface="Arial" charset="0"/>
              </a:rPr>
              <a:t> orbital !!</a:t>
            </a:r>
          </a:p>
          <a:p>
            <a:endParaRPr lang="en-US" dirty="0">
              <a:solidFill>
                <a:schemeClr val="accent2"/>
              </a:solidFill>
              <a:cs typeface="Arial" charset="0"/>
            </a:endParaRPr>
          </a:p>
          <a:p>
            <a:r>
              <a:rPr lang="en-US" dirty="0">
                <a:solidFill>
                  <a:schemeClr val="accent2"/>
                </a:solidFill>
                <a:cs typeface="Arial" charset="0"/>
              </a:rPr>
              <a:t>     -- Exact </a:t>
            </a:r>
            <a:r>
              <a:rPr lang="en-US" i="1" dirty="0" err="1">
                <a:solidFill>
                  <a:schemeClr val="accent2"/>
                </a:solidFill>
                <a:cs typeface="Arial" charset="0"/>
              </a:rPr>
              <a:t>v</a:t>
            </a:r>
            <a:r>
              <a:rPr lang="en-US" sz="2000" baseline="-25000" dirty="0" err="1">
                <a:solidFill>
                  <a:schemeClr val="accent2"/>
                </a:solidFill>
                <a:cs typeface="Arial" charset="0"/>
              </a:rPr>
              <a:t>xc</a:t>
            </a:r>
            <a:r>
              <a:rPr lang="en-US" dirty="0">
                <a:solidFill>
                  <a:schemeClr val="accent2"/>
                </a:solidFill>
                <a:cs typeface="Arial" charset="0"/>
              </a:rPr>
              <a:t> </a:t>
            </a:r>
            <a:r>
              <a:rPr lang="en-US" i="1" dirty="0">
                <a:solidFill>
                  <a:schemeClr val="accent2"/>
                </a:solidFill>
                <a:cs typeface="Arial" charset="0"/>
              </a:rPr>
              <a:t>(t)</a:t>
            </a:r>
            <a:r>
              <a:rPr lang="en-US" dirty="0">
                <a:solidFill>
                  <a:schemeClr val="accent2"/>
                </a:solidFill>
                <a:cs typeface="Arial" charset="0"/>
              </a:rPr>
              <a:t> is unnatural and difficult to approximate, as are observable-</a:t>
            </a:r>
            <a:r>
              <a:rPr lang="en-US" dirty="0" err="1">
                <a:solidFill>
                  <a:schemeClr val="accent2"/>
                </a:solidFill>
                <a:cs typeface="Arial" charset="0"/>
              </a:rPr>
              <a:t>functionals</a:t>
            </a:r>
            <a:endParaRPr lang="en-US" dirty="0">
              <a:solidFill>
                <a:schemeClr val="accent2"/>
              </a:solidFill>
              <a:cs typeface="Arial" charset="0"/>
            </a:endParaRPr>
          </a:p>
          <a:p>
            <a:endParaRPr lang="en-US" dirty="0">
              <a:solidFill>
                <a:schemeClr val="accent2"/>
              </a:solidFill>
              <a:cs typeface="Arial" charset="0"/>
            </a:endParaRPr>
          </a:p>
          <a:p>
            <a:r>
              <a:rPr lang="en-US" dirty="0">
                <a:solidFill>
                  <a:schemeClr val="accent2"/>
                </a:solidFill>
                <a:cs typeface="Arial" charset="0"/>
              </a:rPr>
              <a:t>     -- What control target to pick? If target initial-final states overlap, the max for KS is 0.5, while close to 1 in the interacting problem. </a:t>
            </a:r>
          </a:p>
        </p:txBody>
      </p:sp>
      <p:sp>
        <p:nvSpPr>
          <p:cNvPr id="19460" name="Text Box 4"/>
          <p:cNvSpPr txBox="1">
            <a:spLocks noChangeArrowheads="1"/>
          </p:cNvSpPr>
          <p:nvPr/>
        </p:nvSpPr>
        <p:spPr bwMode="auto">
          <a:xfrm>
            <a:off x="0" y="6521450"/>
            <a:ext cx="9448800" cy="336550"/>
          </a:xfrm>
          <a:prstGeom prst="rect">
            <a:avLst/>
          </a:prstGeom>
          <a:noFill/>
          <a:ln w="9525">
            <a:noFill/>
            <a:miter lim="800000"/>
            <a:headEnd/>
            <a:tailEnd/>
          </a:ln>
          <a:effectLst/>
        </p:spPr>
        <p:txBody>
          <a:bodyPr>
            <a:spAutoFit/>
          </a:bodyPr>
          <a:lstStyle/>
          <a:p>
            <a:pPr>
              <a:spcBef>
                <a:spcPct val="50000"/>
              </a:spcBef>
            </a:pPr>
            <a:r>
              <a:rPr lang="en-US" sz="1600" i="1"/>
              <a:t>Maitra, Burke, Woodward PRL </a:t>
            </a:r>
            <a:r>
              <a:rPr lang="en-US" sz="1600" b="1" i="1"/>
              <a:t>89</a:t>
            </a:r>
            <a:r>
              <a:rPr lang="en-US" sz="1600" i="1"/>
              <a:t>,023002 (2002); Werschnik, Burke, Gross, JCP </a:t>
            </a:r>
            <a:r>
              <a:rPr lang="en-US" sz="1600" b="1" i="1"/>
              <a:t>123</a:t>
            </a:r>
            <a:r>
              <a:rPr lang="en-US" sz="1600" i="1"/>
              <a:t>,062206 (2005)</a:t>
            </a:r>
          </a:p>
        </p:txBody>
      </p:sp>
      <p:sp>
        <p:nvSpPr>
          <p:cNvPr id="19461" name="Text Box 5"/>
          <p:cNvSpPr txBox="1">
            <a:spLocks noChangeArrowheads="1"/>
          </p:cNvSpPr>
          <p:nvPr/>
        </p:nvSpPr>
        <p:spPr bwMode="auto">
          <a:xfrm>
            <a:off x="457200" y="4800600"/>
            <a:ext cx="8686800" cy="701675"/>
          </a:xfrm>
          <a:prstGeom prst="rect">
            <a:avLst/>
          </a:prstGeom>
          <a:noFill/>
          <a:ln w="9525">
            <a:noFill/>
            <a:miter lim="800000"/>
            <a:headEnd/>
            <a:tailEnd/>
          </a:ln>
          <a:effectLst/>
        </p:spPr>
        <p:txBody>
          <a:bodyPr>
            <a:spAutoFit/>
          </a:bodyPr>
          <a:lstStyle/>
          <a:p>
            <a:pPr>
              <a:spcBef>
                <a:spcPct val="50000"/>
              </a:spcBef>
              <a:buFontTx/>
              <a:buChar char="•"/>
            </a:pPr>
            <a:r>
              <a:rPr lang="en-US" sz="2000"/>
              <a:t> This difficulty is caused by the inability of the TDKS system to </a:t>
            </a:r>
            <a:r>
              <a:rPr lang="en-US" sz="2000" b="1"/>
              <a:t>change occupation #’s</a:t>
            </a:r>
            <a:r>
              <a:rPr lang="en-US" sz="2000" b="1">
                <a:sym typeface="Wingdings" pitchFamily="2" charset="2"/>
              </a:rPr>
              <a:t></a:t>
            </a:r>
            <a:r>
              <a:rPr lang="en-US" sz="2000" b="1"/>
              <a:t> TD analog of static correlation</a:t>
            </a:r>
            <a:endParaRPr lang="en-US" sz="2000" u="sng"/>
          </a:p>
        </p:txBody>
      </p:sp>
      <p:sp>
        <p:nvSpPr>
          <p:cNvPr id="19462" name="Text Box 6"/>
          <p:cNvSpPr txBox="1">
            <a:spLocks noChangeArrowheads="1"/>
          </p:cNvSpPr>
          <p:nvPr/>
        </p:nvSpPr>
        <p:spPr bwMode="auto">
          <a:xfrm>
            <a:off x="2133600" y="5638800"/>
            <a:ext cx="6705600" cy="366713"/>
          </a:xfrm>
          <a:prstGeom prst="rect">
            <a:avLst/>
          </a:prstGeom>
          <a:noFill/>
          <a:ln w="9525">
            <a:noFill/>
            <a:miter lim="800000"/>
            <a:headEnd/>
            <a:tailEnd/>
          </a:ln>
          <a:effectLst/>
        </p:spPr>
        <p:txBody>
          <a:bodyPr>
            <a:spAutoFit/>
          </a:bodyPr>
          <a:lstStyle/>
          <a:p>
            <a:pPr>
              <a:spcBef>
                <a:spcPct val="50000"/>
              </a:spcBef>
            </a:pPr>
            <a:r>
              <a:rPr lang="en-US"/>
              <a:t>when true system evolves to be fundamentally far from a SSD</a:t>
            </a:r>
          </a:p>
        </p:txBody>
      </p:sp>
      <p:sp>
        <p:nvSpPr>
          <p:cNvPr id="19463" name="Line 7"/>
          <p:cNvSpPr>
            <a:spLocks noChangeShapeType="1"/>
          </p:cNvSpPr>
          <p:nvPr/>
        </p:nvSpPr>
        <p:spPr bwMode="auto">
          <a:xfrm flipV="1">
            <a:off x="4191000" y="5486400"/>
            <a:ext cx="304800" cy="152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p:bldP spid="19462" grpId="0"/>
      <p:bldP spid="194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9144000" cy="762000"/>
          </a:xfrm>
        </p:spPr>
        <p:txBody>
          <a:bodyPr/>
          <a:lstStyle/>
          <a:p>
            <a:r>
              <a:rPr lang="en-US" sz="2400" b="1"/>
              <a:t>Challenges for Real-Time Dynamics in TDDFT</a:t>
            </a:r>
          </a:p>
        </p:txBody>
      </p:sp>
      <p:sp>
        <p:nvSpPr>
          <p:cNvPr id="20483" name="Text Box 3"/>
          <p:cNvSpPr txBox="1">
            <a:spLocks noChangeArrowheads="1"/>
          </p:cNvSpPr>
          <p:nvPr/>
        </p:nvSpPr>
        <p:spPr bwMode="auto">
          <a:xfrm>
            <a:off x="0" y="6491288"/>
            <a:ext cx="8382000" cy="366712"/>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20484" name="Text Box 4"/>
          <p:cNvSpPr txBox="1">
            <a:spLocks noChangeArrowheads="1"/>
          </p:cNvSpPr>
          <p:nvPr/>
        </p:nvSpPr>
        <p:spPr bwMode="auto">
          <a:xfrm>
            <a:off x="304800" y="3335338"/>
            <a:ext cx="8839200" cy="779462"/>
          </a:xfrm>
          <a:prstGeom prst="rect">
            <a:avLst/>
          </a:prstGeom>
          <a:noFill/>
          <a:ln w="9525">
            <a:noFill/>
            <a:miter lim="800000"/>
            <a:headEnd/>
            <a:tailEnd/>
          </a:ln>
          <a:effectLst/>
        </p:spPr>
        <p:txBody>
          <a:bodyPr>
            <a:spAutoFit/>
          </a:bodyPr>
          <a:lstStyle/>
          <a:p>
            <a:r>
              <a:rPr lang="en-US">
                <a:cs typeface="Arial" charset="0"/>
              </a:rPr>
              <a:t>eg. pair density for double-ionization yields </a:t>
            </a:r>
            <a:endParaRPr lang="en-US" i="1"/>
          </a:p>
          <a:p>
            <a:pPr>
              <a:spcBef>
                <a:spcPct val="50000"/>
              </a:spcBef>
            </a:pPr>
            <a:r>
              <a:rPr lang="en-US"/>
              <a:t>   eg. Kinetic energies (ATI spectra) or momentum distributions</a:t>
            </a:r>
            <a:endParaRPr lang="en-US" i="1">
              <a:cs typeface="Arial" charset="0"/>
            </a:endParaRPr>
          </a:p>
        </p:txBody>
      </p:sp>
      <p:sp>
        <p:nvSpPr>
          <p:cNvPr id="20485" name="Text Box 5"/>
          <p:cNvSpPr txBox="1">
            <a:spLocks noChangeArrowheads="1"/>
          </p:cNvSpPr>
          <p:nvPr/>
        </p:nvSpPr>
        <p:spPr bwMode="auto">
          <a:xfrm>
            <a:off x="381000" y="838200"/>
            <a:ext cx="8382000" cy="854075"/>
          </a:xfrm>
          <a:prstGeom prst="rect">
            <a:avLst/>
          </a:prstGeom>
          <a:noFill/>
          <a:ln w="9525">
            <a:noFill/>
            <a:miter lim="800000"/>
            <a:headEnd/>
            <a:tailEnd/>
          </a:ln>
          <a:effectLst/>
        </p:spPr>
        <p:txBody>
          <a:bodyPr>
            <a:spAutoFit/>
          </a:bodyPr>
          <a:lstStyle/>
          <a:p>
            <a:pPr>
              <a:spcBef>
                <a:spcPct val="50000"/>
              </a:spcBef>
            </a:pPr>
            <a:r>
              <a:rPr lang="en-US" sz="2000">
                <a:cs typeface="Arial" charset="0"/>
              </a:rPr>
              <a:t> </a:t>
            </a:r>
            <a:r>
              <a:rPr lang="en-US" sz="2000" b="1">
                <a:solidFill>
                  <a:srgbClr val="9900CC"/>
                </a:solidFill>
                <a:cs typeface="Arial" charset="0"/>
              </a:rPr>
              <a:t>(1) Where memory-dependence in </a:t>
            </a:r>
            <a:r>
              <a:rPr lang="en-US" sz="2000" b="1">
                <a:solidFill>
                  <a:srgbClr val="9900CC"/>
                </a:solidFill>
              </a:rPr>
              <a:t>v</a:t>
            </a:r>
            <a:r>
              <a:rPr lang="en-US" sz="2000" b="1" baseline="-25000">
                <a:solidFill>
                  <a:srgbClr val="9900CC"/>
                </a:solidFill>
              </a:rPr>
              <a:t>xc</a:t>
            </a:r>
            <a:r>
              <a:rPr lang="en-US" sz="2000" b="1">
                <a:solidFill>
                  <a:srgbClr val="9900CC"/>
                </a:solidFill>
              </a:rPr>
              <a:t>[n;</a:t>
            </a:r>
            <a:r>
              <a:rPr lang="en-US" sz="2000" b="1">
                <a:solidFill>
                  <a:srgbClr val="9900CC"/>
                </a:solidFill>
                <a:latin typeface="Symbol" pitchFamily="18" charset="2"/>
              </a:rPr>
              <a:t>Y</a:t>
            </a:r>
            <a:r>
              <a:rPr lang="en-US" sz="2000" b="1" baseline="-25000">
                <a:solidFill>
                  <a:srgbClr val="9900CC"/>
                </a:solidFill>
              </a:rPr>
              <a:t>0</a:t>
            </a:r>
            <a:r>
              <a:rPr lang="en-US" sz="2000" b="1">
                <a:solidFill>
                  <a:srgbClr val="9900CC"/>
                </a:solidFill>
              </a:rPr>
              <a:t>,</a:t>
            </a:r>
            <a:r>
              <a:rPr lang="en-US" sz="2000" b="1">
                <a:solidFill>
                  <a:srgbClr val="9900CC"/>
                </a:solidFill>
                <a:latin typeface="Symbol" pitchFamily="18" charset="2"/>
              </a:rPr>
              <a:t>F</a:t>
            </a:r>
            <a:r>
              <a:rPr lang="en-US" sz="2000" b="1" baseline="-25000">
                <a:solidFill>
                  <a:srgbClr val="9900CC"/>
                </a:solidFill>
              </a:rPr>
              <a:t>0</a:t>
            </a:r>
            <a:r>
              <a:rPr lang="en-US" sz="2000" b="1">
                <a:solidFill>
                  <a:srgbClr val="9900CC"/>
                </a:solidFill>
              </a:rPr>
              <a:t>](</a:t>
            </a:r>
            <a:r>
              <a:rPr lang="en-US" sz="2000" b="1" i="1">
                <a:solidFill>
                  <a:srgbClr val="9900CC"/>
                </a:solidFill>
              </a:rPr>
              <a:t>r,t)</a:t>
            </a:r>
            <a:r>
              <a:rPr lang="en-US" sz="2000" b="1">
                <a:solidFill>
                  <a:srgbClr val="9900CC"/>
                </a:solidFill>
              </a:rPr>
              <a:t> is important</a:t>
            </a:r>
          </a:p>
          <a:p>
            <a:pPr>
              <a:spcBef>
                <a:spcPct val="50000"/>
              </a:spcBef>
            </a:pPr>
            <a:endParaRPr lang="en-US" sz="2000">
              <a:cs typeface="Arial" charset="0"/>
            </a:endParaRPr>
          </a:p>
        </p:txBody>
      </p:sp>
      <p:sp>
        <p:nvSpPr>
          <p:cNvPr id="20486" name="Text Box 14"/>
          <p:cNvSpPr txBox="1">
            <a:spLocks noChangeArrowheads="1"/>
          </p:cNvSpPr>
          <p:nvPr/>
        </p:nvSpPr>
        <p:spPr bwMode="auto">
          <a:xfrm>
            <a:off x="3886200" y="1447800"/>
            <a:ext cx="4876800" cy="366713"/>
          </a:xfrm>
          <a:prstGeom prst="rect">
            <a:avLst/>
          </a:prstGeom>
          <a:noFill/>
          <a:ln w="9525">
            <a:noFill/>
            <a:miter lim="800000"/>
            <a:headEnd/>
            <a:tailEnd/>
          </a:ln>
        </p:spPr>
        <p:txBody>
          <a:bodyPr>
            <a:spAutoFit/>
          </a:bodyPr>
          <a:lstStyle/>
          <a:p>
            <a:pPr>
              <a:spcBef>
                <a:spcPct val="50000"/>
              </a:spcBef>
            </a:pPr>
            <a:r>
              <a:rPr lang="en-US" i="1">
                <a:solidFill>
                  <a:srgbClr val="009900"/>
                </a:solidFill>
                <a:sym typeface="Wingdings" pitchFamily="2" charset="2"/>
              </a:rPr>
              <a:t>“memory dependence” n(r, t’&lt;t), </a:t>
            </a:r>
            <a:r>
              <a:rPr lang="en-US" i="1">
                <a:solidFill>
                  <a:srgbClr val="009900"/>
                </a:solidFill>
                <a:latin typeface="Symbol" pitchFamily="18" charset="2"/>
                <a:sym typeface="Wingdings" pitchFamily="2" charset="2"/>
              </a:rPr>
              <a:t>Y</a:t>
            </a:r>
            <a:r>
              <a:rPr lang="en-US" i="1" baseline="-25000">
                <a:solidFill>
                  <a:srgbClr val="009900"/>
                </a:solidFill>
                <a:sym typeface="Wingdings" pitchFamily="2" charset="2"/>
              </a:rPr>
              <a:t>0</a:t>
            </a:r>
            <a:r>
              <a:rPr lang="en-US" i="1">
                <a:solidFill>
                  <a:srgbClr val="009900"/>
                </a:solidFill>
                <a:sym typeface="Wingdings" pitchFamily="2" charset="2"/>
              </a:rPr>
              <a:t>,</a:t>
            </a:r>
            <a:r>
              <a:rPr lang="en-US" i="1">
                <a:solidFill>
                  <a:srgbClr val="009900"/>
                </a:solidFill>
                <a:latin typeface="Symbol" pitchFamily="18" charset="2"/>
                <a:sym typeface="Wingdings" pitchFamily="2" charset="2"/>
              </a:rPr>
              <a:t>F</a:t>
            </a:r>
            <a:r>
              <a:rPr lang="en-US" i="1" baseline="-25000">
                <a:solidFill>
                  <a:srgbClr val="009900"/>
                </a:solidFill>
                <a:sym typeface="Wingdings" pitchFamily="2" charset="2"/>
              </a:rPr>
              <a:t>0</a:t>
            </a:r>
            <a:endParaRPr lang="en-US" i="1" baseline="-25000">
              <a:solidFill>
                <a:srgbClr val="009900"/>
              </a:solidFill>
            </a:endParaRPr>
          </a:p>
        </p:txBody>
      </p:sp>
      <p:pic>
        <p:nvPicPr>
          <p:cNvPr id="20487" name="Picture 5"/>
          <p:cNvPicPr>
            <a:picLocks noChangeAspect="1" noChangeArrowheads="1"/>
          </p:cNvPicPr>
          <p:nvPr/>
        </p:nvPicPr>
        <p:blipFill>
          <a:blip r:embed="rId3"/>
          <a:srcRect r="11320" b="-5727"/>
          <a:stretch>
            <a:fillRect/>
          </a:stretch>
        </p:blipFill>
        <p:spPr bwMode="auto">
          <a:xfrm>
            <a:off x="2133600" y="2057400"/>
            <a:ext cx="3581400" cy="381000"/>
          </a:xfrm>
          <a:prstGeom prst="rect">
            <a:avLst/>
          </a:prstGeom>
          <a:noFill/>
          <a:ln w="9525">
            <a:noFill/>
            <a:miter lim="800000"/>
            <a:headEnd/>
            <a:tailEnd/>
          </a:ln>
        </p:spPr>
      </p:pic>
      <p:sp>
        <p:nvSpPr>
          <p:cNvPr id="20488" name="Text Box 8"/>
          <p:cNvSpPr txBox="1">
            <a:spLocks noChangeArrowheads="1"/>
          </p:cNvSpPr>
          <p:nvPr/>
        </p:nvSpPr>
        <p:spPr bwMode="auto">
          <a:xfrm>
            <a:off x="685800" y="2057400"/>
            <a:ext cx="7848600" cy="366713"/>
          </a:xfrm>
          <a:prstGeom prst="rect">
            <a:avLst/>
          </a:prstGeom>
          <a:noFill/>
          <a:ln w="9525">
            <a:noFill/>
            <a:miter lim="800000"/>
            <a:headEnd/>
            <a:tailEnd/>
          </a:ln>
          <a:effectLst/>
        </p:spPr>
        <p:txBody>
          <a:bodyPr>
            <a:spAutoFit/>
          </a:bodyPr>
          <a:lstStyle/>
          <a:p>
            <a:pPr>
              <a:spcBef>
                <a:spcPct val="50000"/>
              </a:spcBef>
            </a:pPr>
            <a:r>
              <a:rPr lang="en-US"/>
              <a:t>Taking                                                                           often fails</a:t>
            </a:r>
          </a:p>
        </p:txBody>
      </p:sp>
      <p:sp>
        <p:nvSpPr>
          <p:cNvPr id="20489" name="Text Box 9"/>
          <p:cNvSpPr txBox="1">
            <a:spLocks noChangeArrowheads="1"/>
          </p:cNvSpPr>
          <p:nvPr/>
        </p:nvSpPr>
        <p:spPr bwMode="auto">
          <a:xfrm>
            <a:off x="381000" y="2895600"/>
            <a:ext cx="8763000" cy="1084263"/>
          </a:xfrm>
          <a:prstGeom prst="rect">
            <a:avLst/>
          </a:prstGeom>
          <a:noFill/>
          <a:ln w="9525">
            <a:noFill/>
            <a:miter lim="800000"/>
            <a:headEnd/>
            <a:tailEnd/>
          </a:ln>
          <a:effectLst/>
        </p:spPr>
        <p:txBody>
          <a:bodyPr>
            <a:spAutoFit/>
          </a:bodyPr>
          <a:lstStyle/>
          <a:p>
            <a:r>
              <a:rPr lang="en-US" sz="2000" b="1">
                <a:solidFill>
                  <a:srgbClr val="9900CC"/>
                </a:solidFill>
              </a:rPr>
              <a:t>(2) When observable of interest is not directly related to the density</a:t>
            </a:r>
          </a:p>
          <a:p>
            <a:endParaRPr lang="en-US"/>
          </a:p>
          <a:p>
            <a:pPr>
              <a:spcBef>
                <a:spcPct val="50000"/>
              </a:spcBef>
            </a:pPr>
            <a:endParaRPr lang="en-US"/>
          </a:p>
        </p:txBody>
      </p:sp>
      <p:sp>
        <p:nvSpPr>
          <p:cNvPr id="20490" name="Text Box 10"/>
          <p:cNvSpPr txBox="1">
            <a:spLocks noChangeArrowheads="1"/>
          </p:cNvSpPr>
          <p:nvPr/>
        </p:nvSpPr>
        <p:spPr bwMode="auto">
          <a:xfrm>
            <a:off x="304800" y="4572000"/>
            <a:ext cx="8839200" cy="1250950"/>
          </a:xfrm>
          <a:prstGeom prst="rect">
            <a:avLst/>
          </a:prstGeom>
          <a:noFill/>
          <a:ln w="9525">
            <a:noFill/>
            <a:miter lim="800000"/>
            <a:headEnd/>
            <a:tailEnd/>
          </a:ln>
          <a:effectLst/>
        </p:spPr>
        <p:txBody>
          <a:bodyPr>
            <a:spAutoFit/>
          </a:bodyPr>
          <a:lstStyle/>
          <a:p>
            <a:r>
              <a:rPr lang="en-US" sz="2000" b="1">
                <a:solidFill>
                  <a:srgbClr val="9900CC"/>
                </a:solidFill>
              </a:rPr>
              <a:t>(3) When true wavefunction evolves to be dominated by more than one SSD</a:t>
            </a:r>
            <a:r>
              <a:rPr lang="en-US" b="1">
                <a:sym typeface="Wingdings" pitchFamily="2" charset="2"/>
              </a:rPr>
              <a:t> </a:t>
            </a:r>
          </a:p>
          <a:p>
            <a:endParaRPr lang="en-US" b="1">
              <a:sym typeface="Wingdings" pitchFamily="2" charset="2"/>
            </a:endParaRPr>
          </a:p>
          <a:p>
            <a:r>
              <a:rPr lang="en-US"/>
              <a:t>TDKS system cannot </a:t>
            </a:r>
            <a:r>
              <a:rPr lang="en-US" b="1"/>
              <a:t>change occupation #’s </a:t>
            </a:r>
            <a:r>
              <a:rPr lang="en-US" b="1">
                <a:sym typeface="Wingdings" pitchFamily="2" charset="2"/>
              </a:rPr>
              <a:t></a:t>
            </a:r>
            <a:r>
              <a:rPr lang="en-US" b="1"/>
              <a:t> </a:t>
            </a:r>
            <a:r>
              <a:rPr lang="en-US" b="1">
                <a:solidFill>
                  <a:srgbClr val="009900"/>
                </a:solidFill>
              </a:rPr>
              <a:t>TD analog of static correlation</a:t>
            </a:r>
            <a:endParaRPr lang="en-US" sz="2000" b="1">
              <a:solidFill>
                <a:srgbClr val="9900CC"/>
              </a:solidFill>
            </a:endParaRPr>
          </a:p>
        </p:txBody>
      </p:sp>
      <p:sp>
        <p:nvSpPr>
          <p:cNvPr id="20491" name="AutoShape 11"/>
          <p:cNvSpPr>
            <a:spLocks/>
          </p:cNvSpPr>
          <p:nvPr/>
        </p:nvSpPr>
        <p:spPr bwMode="auto">
          <a:xfrm rot="16200000">
            <a:off x="5410200" y="990600"/>
            <a:ext cx="304800" cy="762000"/>
          </a:xfrm>
          <a:prstGeom prst="leftBrace">
            <a:avLst>
              <a:gd name="adj1" fmla="val 20833"/>
              <a:gd name="adj2" fmla="val 48611"/>
            </a:avLst>
          </a:prstGeom>
          <a:noFill/>
          <a:ln w="9525">
            <a:solidFill>
              <a:srgbClr val="009900"/>
            </a:solidFill>
            <a:round/>
            <a:headEnd/>
            <a:tailEnd/>
          </a:ln>
          <a:effectLst/>
        </p:spPr>
        <p:txBody>
          <a:bodyPr wrap="none" anchor="ctr"/>
          <a:lstStyle/>
          <a:p>
            <a:endParaRPr lang="en-US"/>
          </a:p>
        </p:txBody>
      </p:sp>
      <p:sp>
        <p:nvSpPr>
          <p:cNvPr id="20492" name="Text Box 12"/>
          <p:cNvSpPr txBox="1">
            <a:spLocks noChangeArrowheads="1"/>
          </p:cNvSpPr>
          <p:nvPr/>
        </p:nvSpPr>
        <p:spPr bwMode="auto">
          <a:xfrm>
            <a:off x="228600" y="6216650"/>
            <a:ext cx="8610600" cy="581025"/>
          </a:xfrm>
          <a:prstGeom prst="rect">
            <a:avLst/>
          </a:prstGeom>
          <a:noFill/>
          <a:ln w="9525">
            <a:noFill/>
            <a:miter lim="800000"/>
            <a:headEnd/>
            <a:tailEnd/>
          </a:ln>
          <a:effectLst/>
        </p:spPr>
        <p:txBody>
          <a:bodyPr>
            <a:spAutoFit/>
          </a:bodyPr>
          <a:lstStyle/>
          <a:p>
            <a:r>
              <a:rPr lang="en-US" sz="1600" i="1">
                <a:solidFill>
                  <a:schemeClr val="accent2"/>
                </a:solidFill>
              </a:rPr>
              <a:t>For references and more, see: A. Rajam, P. Hessler, C. Gaun, N. T. Maitra, J. Mol. Struct. (Theochem), TDDFT Special Issue </a:t>
            </a:r>
            <a:r>
              <a:rPr lang="en-US" sz="1600" b="1" i="1">
                <a:solidFill>
                  <a:schemeClr val="accent2"/>
                </a:solidFill>
              </a:rPr>
              <a:t>914</a:t>
            </a:r>
            <a:r>
              <a:rPr lang="en-US" sz="1600" i="1">
                <a:solidFill>
                  <a:schemeClr val="accent2"/>
                </a:solidFill>
              </a:rPr>
              <a:t>, 30 (2009) and references therein </a:t>
            </a:r>
            <a:endParaRPr lang="en-US" sz="160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7385</TotalTime>
  <Words>2337</Words>
  <Application>Microsoft Office PowerPoint</Application>
  <PresentationFormat>On-screen Show (4:3)</PresentationFormat>
  <Paragraphs>315</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Equation</vt:lpstr>
      <vt:lpstr>Semiclassical Correlation in Density-Matrix Dynamics  </vt:lpstr>
      <vt:lpstr>Outline</vt:lpstr>
      <vt:lpstr>Challenges for Real-Time Dynamics in TDDFT</vt:lpstr>
      <vt:lpstr>Slide 4</vt:lpstr>
      <vt:lpstr>Challenges for Real-Time Dynamics in TDDFT</vt:lpstr>
      <vt:lpstr>Slide 6</vt:lpstr>
      <vt:lpstr>Challenges for Real-Time Dynamics in TDDFT</vt:lpstr>
      <vt:lpstr>Slide 8</vt:lpstr>
      <vt:lpstr>Challenges for Real-Time Dynamics in TDDFT</vt:lpstr>
      <vt:lpstr>Slide 10</vt:lpstr>
      <vt:lpstr>Slide 11</vt:lpstr>
      <vt:lpstr>Slide 12</vt:lpstr>
      <vt:lpstr>Slide 13</vt:lpstr>
      <vt:lpstr>Semiclassical (SC) time-propagation for Y</vt:lpstr>
      <vt:lpstr>Slide 15</vt:lpstr>
      <vt:lpstr>Semiclassical evolution of r2(r’,r2,r,r2,t)</vt:lpstr>
      <vt:lpstr>Slide 17</vt:lpstr>
      <vt:lpstr>Slide 18</vt:lpstr>
      <vt:lpstr>Slide 19</vt:lpstr>
      <vt:lpstr>Slide 20</vt:lpstr>
      <vt:lpstr>Slide 21</vt:lpstr>
      <vt:lpstr>Slide 22</vt:lpstr>
      <vt:lpstr>Slide 23</vt:lpstr>
      <vt:lpstr>Slide 24</vt:lpstr>
      <vt:lpstr>Slide 25</vt:lpstr>
      <vt:lpstr>Slide 26</vt:lpstr>
      <vt:lpstr>Slide 27</vt:lpstr>
      <vt:lpstr>Summary so far… </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neepa_m</dc:creator>
  <cp:lastModifiedBy>workStation</cp:lastModifiedBy>
  <cp:revision>282</cp:revision>
  <dcterms:created xsi:type="dcterms:W3CDTF">2011-04-19T09:12:45Z</dcterms:created>
  <dcterms:modified xsi:type="dcterms:W3CDTF">2012-01-13T08:12:15Z</dcterms:modified>
</cp:coreProperties>
</file>