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9"/>
  </p:notes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64" r:id="rId11"/>
    <p:sldId id="272" r:id="rId12"/>
    <p:sldId id="273" r:id="rId13"/>
    <p:sldId id="290" r:id="rId14"/>
    <p:sldId id="291" r:id="rId15"/>
    <p:sldId id="275" r:id="rId16"/>
    <p:sldId id="292" r:id="rId17"/>
    <p:sldId id="293" r:id="rId18"/>
    <p:sldId id="276" r:id="rId19"/>
    <p:sldId id="277" r:id="rId20"/>
    <p:sldId id="278" r:id="rId21"/>
    <p:sldId id="302" r:id="rId22"/>
    <p:sldId id="297" r:id="rId23"/>
    <p:sldId id="279" r:id="rId24"/>
    <p:sldId id="294" r:id="rId25"/>
    <p:sldId id="295" r:id="rId26"/>
    <p:sldId id="298" r:id="rId27"/>
    <p:sldId id="299" r:id="rId28"/>
    <p:sldId id="301" r:id="rId29"/>
    <p:sldId id="306" r:id="rId30"/>
    <p:sldId id="280" r:id="rId31"/>
    <p:sldId id="281" r:id="rId32"/>
    <p:sldId id="282" r:id="rId33"/>
    <p:sldId id="318" r:id="rId34"/>
    <p:sldId id="309" r:id="rId35"/>
    <p:sldId id="310" r:id="rId36"/>
    <p:sldId id="314" r:id="rId37"/>
    <p:sldId id="312" r:id="rId38"/>
    <p:sldId id="313" r:id="rId39"/>
    <p:sldId id="307" r:id="rId40"/>
    <p:sldId id="283" r:id="rId41"/>
    <p:sldId id="284" r:id="rId42"/>
    <p:sldId id="286" r:id="rId43"/>
    <p:sldId id="287" r:id="rId44"/>
    <p:sldId id="288" r:id="rId45"/>
    <p:sldId id="316" r:id="rId46"/>
    <p:sldId id="317" r:id="rId47"/>
    <p:sldId id="30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-523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41DE4-5959-44DB-85E3-A7140D01C850}" type="datetimeFigureOut">
              <a:rPr lang="en-GB" smtClean="0"/>
              <a:t>04/03/2013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8AAFC-4783-44D6-824A-52AA25DB8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38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88F56D-DBD6-4251-9ED7-ED1550E08D0B}" type="slidenum">
              <a:rPr lang="en-GB"/>
              <a:pPr/>
              <a:t>10</a:t>
            </a:fld>
            <a:endParaRPr lang="en-GB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BEF8E2-BA68-4D58-9BBE-5134E57BB425}" type="slidenum">
              <a:rPr lang="zh-CN" altLang="en-US" smtClean="0"/>
              <a:pPr/>
              <a:t>21</a:t>
            </a:fld>
            <a:endParaRPr lang="en-US" altLang="zh-CN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2DAD9-C23C-4BC4-98EC-DFAA5FE2264D}" type="slidenum">
              <a:rPr lang="en-US"/>
              <a:pPr/>
              <a:t>26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2DAD9-C23C-4BC4-98EC-DFAA5FE2264D}" type="slidenum">
              <a:rPr lang="en-US"/>
              <a:pPr/>
              <a:t>27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0C3F006-BBF1-49C5-BE1F-35CE40EB6280}" type="datetime1">
              <a:rPr lang="en-GB" smtClean="0"/>
              <a:t>04/03/2013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4FC7B-A628-43CC-A873-F5D5F7D07A95}" type="datetime1">
              <a:rPr lang="en-GB" smtClean="0"/>
              <a:t>04/03/2013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14118-79AA-4597-A15E-BB4E0C6E0543}" type="datetime1">
              <a:rPr lang="en-GB" smtClean="0"/>
              <a:t>04/03/2013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2ADF-5AFD-4F50-86BF-11CD31BD4FE1}" type="datetime1">
              <a:rPr lang="en-GB" smtClean="0"/>
              <a:t>04/03/2013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CA0F260-094A-404F-AEF1-F488A139470D}" type="datetime1">
              <a:rPr lang="en-GB" smtClean="0"/>
              <a:t>04/03/2013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16669-4336-410A-B224-EB3CA0309127}" type="datetime1">
              <a:rPr lang="en-GB" smtClean="0"/>
              <a:t>04/03/2013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BAA3-4BA1-4AA7-B6A5-D8B5AF21F49E}" type="datetime1">
              <a:rPr lang="en-GB" smtClean="0"/>
              <a:t>04/03/2013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CBD4D5-E595-4D22-8FE2-5B32D101DD37}" type="datetime1">
              <a:rPr lang="en-GB" smtClean="0"/>
              <a:t>04/03/2013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B108-4425-4DEB-B733-9B843E38AC51}" type="datetime1">
              <a:rPr lang="en-GB" smtClean="0"/>
              <a:t>04/03/2013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33C05EC-26E0-4477-9F64-5351E2BC162D}" type="datetime1">
              <a:rPr lang="en-GB" smtClean="0"/>
              <a:t>04/03/2013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6FC9B5-6BA7-4950-9B26-69AD40C288BC}" type="datetime1">
              <a:rPr lang="en-GB" smtClean="0"/>
              <a:t>04/03/2013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885A69EE-3E2E-4553-9262-6E9AA8305F3E}" type="datetime1">
              <a:rPr lang="en-GB" smtClean="0"/>
              <a:t>04/03/2013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FEEB2A45-C35F-4060-9394-A2B3AB19409F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4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jpe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jpeg"/><Relationship Id="rId5" Type="http://schemas.openxmlformats.org/officeDocument/2006/relationships/image" Target="../media/image67.w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4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4" y="4149080"/>
            <a:ext cx="5120640" cy="1581150"/>
          </a:xfrm>
        </p:spPr>
        <p:txBody>
          <a:bodyPr>
            <a:normAutofit/>
          </a:bodyPr>
          <a:lstStyle/>
          <a:p>
            <a:r>
              <a:rPr lang="en-GB" dirty="0" smtClean="0"/>
              <a:t>A. N. Grigorenko</a:t>
            </a:r>
          </a:p>
          <a:p>
            <a:r>
              <a:rPr lang="en-GB" dirty="0" smtClean="0"/>
              <a:t>The University of Manchester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51920" y="6381328"/>
            <a:ext cx="3456384" cy="365125"/>
          </a:xfrm>
        </p:spPr>
        <p:txBody>
          <a:bodyPr/>
          <a:lstStyle/>
          <a:p>
            <a:r>
              <a:rPr lang="en-GB" dirty="0" smtClean="0"/>
              <a:t>2013 Graphene </a:t>
            </a:r>
            <a:r>
              <a:rPr lang="en-GB" dirty="0" err="1" smtClean="0"/>
              <a:t>Nanophotonics</a:t>
            </a:r>
            <a:r>
              <a:rPr lang="en-GB" dirty="0" smtClean="0"/>
              <a:t> </a:t>
            </a:r>
            <a:r>
              <a:rPr lang="en-GB" dirty="0" err="1" smtClean="0"/>
              <a:t>Benasque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476672"/>
            <a:ext cx="5328592" cy="1800200"/>
          </a:xfrm>
        </p:spPr>
        <p:txBody>
          <a:bodyPr>
            <a:normAutofit fontScale="90000"/>
          </a:bodyPr>
          <a:lstStyle/>
          <a:p>
            <a:r>
              <a:rPr lang="en-GB" dirty="0"/>
              <a:t>Graphene plasmonics: hybrid devices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" y="0"/>
            <a:ext cx="19081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9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813059" name="Text Box 3"/>
          <p:cNvSpPr txBox="1">
            <a:spLocks noChangeArrowheads="1"/>
          </p:cNvSpPr>
          <p:nvPr/>
        </p:nvSpPr>
        <p:spPr bwMode="auto">
          <a:xfrm>
            <a:off x="1046163" y="7938"/>
            <a:ext cx="6822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600" dirty="0">
                <a:latin typeface="Arial Narrow" pitchFamily="34" charset="0"/>
              </a:rPr>
              <a:t>Visualisation of Fine Structure Constant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49925" y="836613"/>
            <a:ext cx="2817813" cy="2835275"/>
            <a:chOff x="3794" y="313"/>
            <a:chExt cx="1775" cy="178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794" y="314"/>
              <a:ext cx="1774" cy="1785"/>
              <a:chOff x="3794" y="314"/>
              <a:chExt cx="1774" cy="1785"/>
            </a:xfrm>
          </p:grpSpPr>
          <p:pic>
            <p:nvPicPr>
              <p:cNvPr id="813062" name="Picture 6" descr="parade 30% contrast removed blu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94" y="314"/>
                <a:ext cx="1774" cy="1785"/>
              </a:xfrm>
              <a:prstGeom prst="rect">
                <a:avLst/>
              </a:prstGeom>
              <a:noFill/>
            </p:spPr>
          </p:pic>
          <p:sp>
            <p:nvSpPr>
              <p:cNvPr id="813063" name="Text Box 7"/>
              <p:cNvSpPr txBox="1">
                <a:spLocks noChangeArrowheads="1"/>
              </p:cNvSpPr>
              <p:nvPr/>
            </p:nvSpPr>
            <p:spPr bwMode="auto">
              <a:xfrm>
                <a:off x="5020" y="1123"/>
                <a:ext cx="453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/>
                <a:r>
                  <a:rPr lang="en-GB" sz="1200">
                    <a:solidFill>
                      <a:schemeClr val="tx1"/>
                    </a:solidFill>
                    <a:latin typeface="Arial" pitchFamily="34" charset="0"/>
                  </a:rPr>
                  <a:t>bilayer</a:t>
                </a:r>
                <a:endParaRPr lang="en-US" sz="120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  <p:sp>
            <p:nvSpPr>
              <p:cNvPr id="813064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4356" y="592"/>
                <a:ext cx="51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GB" sz="1200">
                    <a:solidFill>
                      <a:schemeClr val="tx1"/>
                    </a:solidFill>
                    <a:latin typeface="Arial" pitchFamily="34" charset="0"/>
                  </a:rPr>
                  <a:t>graphene</a:t>
                </a:r>
                <a:endParaRPr lang="en-US" sz="120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  <p:sp>
            <p:nvSpPr>
              <p:cNvPr id="813065" name="Text Box 9"/>
              <p:cNvSpPr txBox="1">
                <a:spLocks noChangeArrowheads="1"/>
              </p:cNvSpPr>
              <p:nvPr/>
            </p:nvSpPr>
            <p:spPr bwMode="auto">
              <a:xfrm>
                <a:off x="4068" y="1398"/>
                <a:ext cx="222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GB" sz="1200">
                    <a:solidFill>
                      <a:schemeClr val="tx1"/>
                    </a:solidFill>
                    <a:latin typeface="Arial" pitchFamily="34" charset="0"/>
                  </a:rPr>
                  <a:t>air</a:t>
                </a:r>
                <a:endParaRPr lang="en-US" sz="120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813066" name="Picture 10" descr="ed60_liftoff_20X rotated cropped"/>
            <p:cNvPicPr>
              <a:picLocks noChangeAspect="1" noChangeArrowheads="1"/>
            </p:cNvPicPr>
            <p:nvPr/>
          </p:nvPicPr>
          <p:blipFill>
            <a:blip r:embed="rId5" cstate="print"/>
            <a:srcRect l="20053" t="20087" r="20053" b="20087"/>
            <a:stretch>
              <a:fillRect/>
            </a:stretch>
          </p:blipFill>
          <p:spPr bwMode="auto">
            <a:xfrm>
              <a:off x="5045" y="313"/>
              <a:ext cx="52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3068" name="Rectangle 12"/>
          <p:cNvSpPr>
            <a:spLocks noChangeArrowheads="1"/>
          </p:cNvSpPr>
          <p:nvPr/>
        </p:nvSpPr>
        <p:spPr bwMode="auto">
          <a:xfrm>
            <a:off x="410396" y="4427960"/>
            <a:ext cx="3462412" cy="1571842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med" len="lg"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GB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the fine structure constant observed </a:t>
            </a:r>
          </a:p>
          <a:p>
            <a:r>
              <a:rPr lang="en-GB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“with a naked eye”</a:t>
            </a:r>
          </a:p>
          <a:p>
            <a:r>
              <a:rPr lang="en-US" sz="2400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rPr>
              <a:t> = 1/137 (2%)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194300" y="871538"/>
            <a:ext cx="3492500" cy="3195637"/>
            <a:chOff x="3272" y="724"/>
            <a:chExt cx="2200" cy="2013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3272" y="724"/>
              <a:ext cx="2200" cy="2013"/>
              <a:chOff x="1735" y="985"/>
              <a:chExt cx="1928" cy="1763"/>
            </a:xfrm>
          </p:grpSpPr>
          <p:grpSp>
            <p:nvGrpSpPr>
              <p:cNvPr id="6" name="Group 15"/>
              <p:cNvGrpSpPr>
                <a:grpSpLocks/>
              </p:cNvGrpSpPr>
              <p:nvPr/>
            </p:nvGrpSpPr>
            <p:grpSpPr bwMode="auto">
              <a:xfrm>
                <a:off x="2039" y="1226"/>
                <a:ext cx="52" cy="897"/>
                <a:chOff x="2039" y="1226"/>
                <a:chExt cx="52" cy="897"/>
              </a:xfrm>
            </p:grpSpPr>
            <p:sp>
              <p:nvSpPr>
                <p:cNvPr id="813072" name="Line 16"/>
                <p:cNvSpPr>
                  <a:spLocks noChangeShapeType="1"/>
                </p:cNvSpPr>
                <p:nvPr/>
              </p:nvSpPr>
              <p:spPr bwMode="auto">
                <a:xfrm>
                  <a:off x="2039" y="2122"/>
                  <a:ext cx="52" cy="1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3073" name="Line 17"/>
                <p:cNvSpPr>
                  <a:spLocks noChangeShapeType="1"/>
                </p:cNvSpPr>
                <p:nvPr/>
              </p:nvSpPr>
              <p:spPr bwMode="auto">
                <a:xfrm>
                  <a:off x="2039" y="1674"/>
                  <a:ext cx="52" cy="1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3074" name="Line 18"/>
                <p:cNvSpPr>
                  <a:spLocks noChangeShapeType="1"/>
                </p:cNvSpPr>
                <p:nvPr/>
              </p:nvSpPr>
              <p:spPr bwMode="auto">
                <a:xfrm>
                  <a:off x="2039" y="1226"/>
                  <a:ext cx="52" cy="1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13075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1126" y="1594"/>
                <a:ext cx="1385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solidFill>
                      <a:schemeClr val="tx1"/>
                    </a:solidFill>
                    <a:latin typeface="Arial" pitchFamily="34" charset="0"/>
                  </a:rPr>
                  <a:t>white light  transmittance  (%)</a:t>
                </a:r>
              </a:p>
            </p:txBody>
          </p:sp>
          <p:sp>
            <p:nvSpPr>
              <p:cNvPr id="813076" name="Text Box 20"/>
              <p:cNvSpPr txBox="1">
                <a:spLocks noChangeArrowheads="1"/>
              </p:cNvSpPr>
              <p:nvPr/>
            </p:nvSpPr>
            <p:spPr bwMode="auto">
              <a:xfrm>
                <a:off x="1905" y="1601"/>
                <a:ext cx="179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Arial" pitchFamily="34" charset="0"/>
                  </a:rPr>
                  <a:t>98</a:t>
                </a:r>
              </a:p>
            </p:txBody>
          </p:sp>
          <p:sp>
            <p:nvSpPr>
              <p:cNvPr id="813077" name="Text Box 21"/>
              <p:cNvSpPr txBox="1">
                <a:spLocks noChangeArrowheads="1"/>
              </p:cNvSpPr>
              <p:nvPr/>
            </p:nvSpPr>
            <p:spPr bwMode="auto">
              <a:xfrm>
                <a:off x="1873" y="1149"/>
                <a:ext cx="217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Arial" pitchFamily="34" charset="0"/>
                  </a:rPr>
                  <a:t>100</a:t>
                </a:r>
              </a:p>
            </p:txBody>
          </p:sp>
          <p:sp>
            <p:nvSpPr>
              <p:cNvPr id="813078" name="Text Box 22"/>
              <p:cNvSpPr txBox="1">
                <a:spLocks noChangeArrowheads="1"/>
              </p:cNvSpPr>
              <p:nvPr/>
            </p:nvSpPr>
            <p:spPr bwMode="auto">
              <a:xfrm>
                <a:off x="1905" y="2045"/>
                <a:ext cx="179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>
                    <a:solidFill>
                      <a:schemeClr val="tx1"/>
                    </a:solidFill>
                    <a:latin typeface="Arial" pitchFamily="34" charset="0"/>
                  </a:rPr>
                  <a:t>96</a:t>
                </a:r>
              </a:p>
            </p:txBody>
          </p:sp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>
                <a:off x="2428" y="2470"/>
                <a:ext cx="781" cy="86"/>
                <a:chOff x="2428" y="2470"/>
                <a:chExt cx="781" cy="86"/>
              </a:xfrm>
            </p:grpSpPr>
            <p:sp>
              <p:nvSpPr>
                <p:cNvPr id="81308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428" y="2470"/>
                  <a:ext cx="1" cy="8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3081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818" y="2470"/>
                  <a:ext cx="1" cy="8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3082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208" y="2470"/>
                  <a:ext cx="1" cy="86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13083" name="Text Box 27"/>
              <p:cNvSpPr txBox="1">
                <a:spLocks noChangeArrowheads="1"/>
              </p:cNvSpPr>
              <p:nvPr/>
            </p:nvSpPr>
            <p:spPr bwMode="auto">
              <a:xfrm>
                <a:off x="3484" y="2505"/>
                <a:ext cx="179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 pitchFamily="34" charset="0"/>
                  </a:rPr>
                  <a:t>50</a:t>
                </a:r>
              </a:p>
            </p:txBody>
          </p:sp>
          <p:sp>
            <p:nvSpPr>
              <p:cNvPr id="813084" name="Text Box 28"/>
              <p:cNvSpPr txBox="1">
                <a:spLocks noChangeArrowheads="1"/>
              </p:cNvSpPr>
              <p:nvPr/>
            </p:nvSpPr>
            <p:spPr bwMode="auto">
              <a:xfrm>
                <a:off x="1976" y="2505"/>
                <a:ext cx="140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 pitchFamily="34" charset="0"/>
                  </a:rPr>
                  <a:t>0</a:t>
                </a:r>
              </a:p>
            </p:txBody>
          </p:sp>
          <p:sp>
            <p:nvSpPr>
              <p:cNvPr id="813085" name="Text Box 29"/>
              <p:cNvSpPr txBox="1">
                <a:spLocks noChangeArrowheads="1"/>
              </p:cNvSpPr>
              <p:nvPr/>
            </p:nvSpPr>
            <p:spPr bwMode="auto">
              <a:xfrm>
                <a:off x="2724" y="2505"/>
                <a:ext cx="179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000">
                    <a:solidFill>
                      <a:schemeClr val="tx1"/>
                    </a:solidFill>
                    <a:latin typeface="Arial" pitchFamily="34" charset="0"/>
                  </a:rPr>
                  <a:t>25</a:t>
                </a:r>
              </a:p>
            </p:txBody>
          </p:sp>
          <p:sp>
            <p:nvSpPr>
              <p:cNvPr id="813086" name="Text Box 30"/>
              <p:cNvSpPr txBox="1">
                <a:spLocks noChangeArrowheads="1"/>
              </p:cNvSpPr>
              <p:nvPr/>
            </p:nvSpPr>
            <p:spPr bwMode="auto">
              <a:xfrm>
                <a:off x="2498" y="2579"/>
                <a:ext cx="697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solidFill>
                      <a:schemeClr val="tx1"/>
                    </a:solidFill>
                    <a:latin typeface="Arial" pitchFamily="34" charset="0"/>
                  </a:rPr>
                  <a:t>distance (</a:t>
                </a:r>
                <a:r>
                  <a:rPr lang="en-US" sz="1400">
                    <a:solidFill>
                      <a:schemeClr val="tx1"/>
                    </a:solidFill>
                    <a:latin typeface="Arial" pitchFamily="34" charset="0"/>
                    <a:sym typeface="Symbol" pitchFamily="18" charset="2"/>
                  </a:rPr>
                  <a:t>m)</a:t>
                </a:r>
              </a:p>
            </p:txBody>
          </p:sp>
        </p:grpSp>
        <p:sp>
          <p:nvSpPr>
            <p:cNvPr id="813087" name="Line 31"/>
            <p:cNvSpPr>
              <a:spLocks noChangeShapeType="1"/>
            </p:cNvSpPr>
            <p:nvPr/>
          </p:nvSpPr>
          <p:spPr bwMode="auto">
            <a:xfrm>
              <a:off x="3918" y="2197"/>
              <a:ext cx="1212" cy="0"/>
            </a:xfrm>
            <a:prstGeom prst="line">
              <a:avLst/>
            </a:prstGeom>
            <a:noFill/>
            <a:ln w="63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3998" y="851"/>
              <a:ext cx="1070" cy="1527"/>
              <a:chOff x="997" y="482"/>
              <a:chExt cx="938" cy="1338"/>
            </a:xfrm>
          </p:grpSpPr>
          <p:sp>
            <p:nvSpPr>
              <p:cNvPr id="813089" name="Line 33"/>
              <p:cNvSpPr>
                <a:spLocks noChangeShapeType="1"/>
              </p:cNvSpPr>
              <p:nvPr/>
            </p:nvSpPr>
            <p:spPr bwMode="auto">
              <a:xfrm>
                <a:off x="997" y="585"/>
                <a:ext cx="7" cy="12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0" name="Line 34"/>
              <p:cNvSpPr>
                <a:spLocks noChangeShapeType="1"/>
              </p:cNvSpPr>
              <p:nvPr/>
            </p:nvSpPr>
            <p:spPr bwMode="auto">
              <a:xfrm flipV="1">
                <a:off x="1004" y="678"/>
                <a:ext cx="3" cy="3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1" name="Line 35"/>
              <p:cNvSpPr>
                <a:spLocks noChangeShapeType="1"/>
              </p:cNvSpPr>
              <p:nvPr/>
            </p:nvSpPr>
            <p:spPr bwMode="auto">
              <a:xfrm flipV="1">
                <a:off x="1007" y="576"/>
                <a:ext cx="3" cy="10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2" name="Line 36"/>
              <p:cNvSpPr>
                <a:spLocks noChangeShapeType="1"/>
              </p:cNvSpPr>
              <p:nvPr/>
            </p:nvSpPr>
            <p:spPr bwMode="auto">
              <a:xfrm>
                <a:off x="1010" y="576"/>
                <a:ext cx="6" cy="3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3" name="Line 37"/>
              <p:cNvSpPr>
                <a:spLocks noChangeShapeType="1"/>
              </p:cNvSpPr>
              <p:nvPr/>
            </p:nvSpPr>
            <p:spPr bwMode="auto">
              <a:xfrm>
                <a:off x="1016" y="609"/>
                <a:ext cx="3" cy="7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4" name="Line 38"/>
              <p:cNvSpPr>
                <a:spLocks noChangeShapeType="1"/>
              </p:cNvSpPr>
              <p:nvPr/>
            </p:nvSpPr>
            <p:spPr bwMode="auto">
              <a:xfrm flipV="1">
                <a:off x="1019" y="506"/>
                <a:ext cx="6" cy="18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5" name="Line 39"/>
              <p:cNvSpPr>
                <a:spLocks noChangeShapeType="1"/>
              </p:cNvSpPr>
              <p:nvPr/>
            </p:nvSpPr>
            <p:spPr bwMode="auto">
              <a:xfrm>
                <a:off x="1025" y="506"/>
                <a:ext cx="3" cy="18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6" name="Line 40"/>
              <p:cNvSpPr>
                <a:spLocks noChangeShapeType="1"/>
              </p:cNvSpPr>
              <p:nvPr/>
            </p:nvSpPr>
            <p:spPr bwMode="auto">
              <a:xfrm flipV="1">
                <a:off x="1028" y="536"/>
                <a:ext cx="3" cy="15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7" name="Line 41"/>
              <p:cNvSpPr>
                <a:spLocks noChangeShapeType="1"/>
              </p:cNvSpPr>
              <p:nvPr/>
            </p:nvSpPr>
            <p:spPr bwMode="auto">
              <a:xfrm>
                <a:off x="1031" y="536"/>
                <a:ext cx="7" cy="6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8" name="Line 42"/>
              <p:cNvSpPr>
                <a:spLocks noChangeShapeType="1"/>
              </p:cNvSpPr>
              <p:nvPr/>
            </p:nvSpPr>
            <p:spPr bwMode="auto">
              <a:xfrm>
                <a:off x="1038" y="597"/>
                <a:ext cx="2" cy="2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099" name="Line 43"/>
              <p:cNvSpPr>
                <a:spLocks noChangeShapeType="1"/>
              </p:cNvSpPr>
              <p:nvPr/>
            </p:nvSpPr>
            <p:spPr bwMode="auto">
              <a:xfrm flipV="1">
                <a:off x="1040" y="555"/>
                <a:ext cx="7" cy="6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0" name="Line 44"/>
              <p:cNvSpPr>
                <a:spLocks noChangeShapeType="1"/>
              </p:cNvSpPr>
              <p:nvPr/>
            </p:nvSpPr>
            <p:spPr bwMode="auto">
              <a:xfrm>
                <a:off x="1047" y="555"/>
                <a:ext cx="2" cy="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1" name="Line 45"/>
              <p:cNvSpPr>
                <a:spLocks noChangeShapeType="1"/>
              </p:cNvSpPr>
              <p:nvPr/>
            </p:nvSpPr>
            <p:spPr bwMode="auto">
              <a:xfrm>
                <a:off x="1049" y="555"/>
                <a:ext cx="3" cy="18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2" name="Line 46"/>
              <p:cNvSpPr>
                <a:spLocks noChangeShapeType="1"/>
              </p:cNvSpPr>
              <p:nvPr/>
            </p:nvSpPr>
            <p:spPr bwMode="auto">
              <a:xfrm flipV="1">
                <a:off x="1052" y="628"/>
                <a:ext cx="7" cy="10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3" name="Line 47"/>
              <p:cNvSpPr>
                <a:spLocks noChangeShapeType="1"/>
              </p:cNvSpPr>
              <p:nvPr/>
            </p:nvSpPr>
            <p:spPr bwMode="auto">
              <a:xfrm>
                <a:off x="1059" y="628"/>
                <a:ext cx="3" cy="7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4" name="Line 48"/>
              <p:cNvSpPr>
                <a:spLocks noChangeShapeType="1"/>
              </p:cNvSpPr>
              <p:nvPr/>
            </p:nvSpPr>
            <p:spPr bwMode="auto">
              <a:xfrm flipV="1">
                <a:off x="1062" y="611"/>
                <a:ext cx="6" cy="8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5" name="Line 49"/>
              <p:cNvSpPr>
                <a:spLocks noChangeShapeType="1"/>
              </p:cNvSpPr>
              <p:nvPr/>
            </p:nvSpPr>
            <p:spPr bwMode="auto">
              <a:xfrm flipV="1">
                <a:off x="1068" y="610"/>
                <a:ext cx="3" cy="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6" name="Line 50"/>
              <p:cNvSpPr>
                <a:spLocks noChangeShapeType="1"/>
              </p:cNvSpPr>
              <p:nvPr/>
            </p:nvSpPr>
            <p:spPr bwMode="auto">
              <a:xfrm>
                <a:off x="1071" y="610"/>
                <a:ext cx="3" cy="5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7" name="Line 51"/>
              <p:cNvSpPr>
                <a:spLocks noChangeShapeType="1"/>
              </p:cNvSpPr>
              <p:nvPr/>
            </p:nvSpPr>
            <p:spPr bwMode="auto">
              <a:xfrm flipV="1">
                <a:off x="1074" y="548"/>
                <a:ext cx="6" cy="11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8" name="Line 52"/>
              <p:cNvSpPr>
                <a:spLocks noChangeShapeType="1"/>
              </p:cNvSpPr>
              <p:nvPr/>
            </p:nvSpPr>
            <p:spPr bwMode="auto">
              <a:xfrm flipV="1">
                <a:off x="1080" y="531"/>
                <a:ext cx="3" cy="1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09" name="Line 53"/>
              <p:cNvSpPr>
                <a:spLocks noChangeShapeType="1"/>
              </p:cNvSpPr>
              <p:nvPr/>
            </p:nvSpPr>
            <p:spPr bwMode="auto">
              <a:xfrm>
                <a:off x="1083" y="531"/>
                <a:ext cx="6" cy="16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0" name="Line 54"/>
              <p:cNvSpPr>
                <a:spLocks noChangeShapeType="1"/>
              </p:cNvSpPr>
              <p:nvPr/>
            </p:nvSpPr>
            <p:spPr bwMode="auto">
              <a:xfrm flipV="1">
                <a:off x="1089" y="632"/>
                <a:ext cx="3" cy="6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1" name="Line 55"/>
              <p:cNvSpPr>
                <a:spLocks noChangeShapeType="1"/>
              </p:cNvSpPr>
              <p:nvPr/>
            </p:nvSpPr>
            <p:spPr bwMode="auto">
              <a:xfrm flipV="1">
                <a:off x="1092" y="618"/>
                <a:ext cx="3" cy="1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2" name="Line 56"/>
              <p:cNvSpPr>
                <a:spLocks noChangeShapeType="1"/>
              </p:cNvSpPr>
              <p:nvPr/>
            </p:nvSpPr>
            <p:spPr bwMode="auto">
              <a:xfrm>
                <a:off x="1095" y="618"/>
                <a:ext cx="6" cy="2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3" name="Line 57"/>
              <p:cNvSpPr>
                <a:spLocks noChangeShapeType="1"/>
              </p:cNvSpPr>
              <p:nvPr/>
            </p:nvSpPr>
            <p:spPr bwMode="auto">
              <a:xfrm>
                <a:off x="1101" y="639"/>
                <a:ext cx="3" cy="3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4" name="Line 58"/>
              <p:cNvSpPr>
                <a:spLocks noChangeShapeType="1"/>
              </p:cNvSpPr>
              <p:nvPr/>
            </p:nvSpPr>
            <p:spPr bwMode="auto">
              <a:xfrm flipV="1">
                <a:off x="1104" y="618"/>
                <a:ext cx="7" cy="5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5" name="Line 59"/>
              <p:cNvSpPr>
                <a:spLocks noChangeShapeType="1"/>
              </p:cNvSpPr>
              <p:nvPr/>
            </p:nvSpPr>
            <p:spPr bwMode="auto">
              <a:xfrm>
                <a:off x="1111" y="618"/>
                <a:ext cx="2" cy="2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6" name="Line 60"/>
              <p:cNvSpPr>
                <a:spLocks noChangeShapeType="1"/>
              </p:cNvSpPr>
              <p:nvPr/>
            </p:nvSpPr>
            <p:spPr bwMode="auto">
              <a:xfrm flipV="1">
                <a:off x="1113" y="572"/>
                <a:ext cx="4" cy="7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7" name="Line 61"/>
              <p:cNvSpPr>
                <a:spLocks noChangeShapeType="1"/>
              </p:cNvSpPr>
              <p:nvPr/>
            </p:nvSpPr>
            <p:spPr bwMode="auto">
              <a:xfrm>
                <a:off x="1117" y="572"/>
                <a:ext cx="5" cy="4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8" name="Line 62"/>
              <p:cNvSpPr>
                <a:spLocks noChangeShapeType="1"/>
              </p:cNvSpPr>
              <p:nvPr/>
            </p:nvSpPr>
            <p:spPr bwMode="auto">
              <a:xfrm flipV="1">
                <a:off x="1122" y="491"/>
                <a:ext cx="4" cy="12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19" name="Line 63"/>
              <p:cNvSpPr>
                <a:spLocks noChangeShapeType="1"/>
              </p:cNvSpPr>
              <p:nvPr/>
            </p:nvSpPr>
            <p:spPr bwMode="auto">
              <a:xfrm>
                <a:off x="1126" y="491"/>
                <a:ext cx="5" cy="10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0" name="Line 64"/>
              <p:cNvSpPr>
                <a:spLocks noChangeShapeType="1"/>
              </p:cNvSpPr>
              <p:nvPr/>
            </p:nvSpPr>
            <p:spPr bwMode="auto">
              <a:xfrm flipV="1">
                <a:off x="1131" y="535"/>
                <a:ext cx="4" cy="5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1" name="Line 65"/>
              <p:cNvSpPr>
                <a:spLocks noChangeShapeType="1"/>
              </p:cNvSpPr>
              <p:nvPr/>
            </p:nvSpPr>
            <p:spPr bwMode="auto">
              <a:xfrm>
                <a:off x="1135" y="535"/>
                <a:ext cx="3" cy="15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2" name="Line 66"/>
              <p:cNvSpPr>
                <a:spLocks noChangeShapeType="1"/>
              </p:cNvSpPr>
              <p:nvPr/>
            </p:nvSpPr>
            <p:spPr bwMode="auto">
              <a:xfrm flipV="1">
                <a:off x="1138" y="639"/>
                <a:ext cx="6" cy="4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3" name="Line 67"/>
              <p:cNvSpPr>
                <a:spLocks noChangeShapeType="1"/>
              </p:cNvSpPr>
              <p:nvPr/>
            </p:nvSpPr>
            <p:spPr bwMode="auto">
              <a:xfrm flipV="1">
                <a:off x="1144" y="605"/>
                <a:ext cx="3" cy="3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4" name="Line 68"/>
              <p:cNvSpPr>
                <a:spLocks noChangeShapeType="1"/>
              </p:cNvSpPr>
              <p:nvPr/>
            </p:nvSpPr>
            <p:spPr bwMode="auto">
              <a:xfrm flipV="1">
                <a:off x="1147" y="540"/>
                <a:ext cx="6" cy="6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5" name="Line 69"/>
              <p:cNvSpPr>
                <a:spLocks noChangeShapeType="1"/>
              </p:cNvSpPr>
              <p:nvPr/>
            </p:nvSpPr>
            <p:spPr bwMode="auto">
              <a:xfrm>
                <a:off x="1153" y="540"/>
                <a:ext cx="3" cy="13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6" name="Line 70"/>
              <p:cNvSpPr>
                <a:spLocks noChangeShapeType="1"/>
              </p:cNvSpPr>
              <p:nvPr/>
            </p:nvSpPr>
            <p:spPr bwMode="auto">
              <a:xfrm flipV="1">
                <a:off x="1156" y="600"/>
                <a:ext cx="3" cy="7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7" name="Line 71"/>
              <p:cNvSpPr>
                <a:spLocks noChangeShapeType="1"/>
              </p:cNvSpPr>
              <p:nvPr/>
            </p:nvSpPr>
            <p:spPr bwMode="auto">
              <a:xfrm>
                <a:off x="1159" y="600"/>
                <a:ext cx="6" cy="4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8" name="Line 72"/>
              <p:cNvSpPr>
                <a:spLocks noChangeShapeType="1"/>
              </p:cNvSpPr>
              <p:nvPr/>
            </p:nvSpPr>
            <p:spPr bwMode="auto">
              <a:xfrm flipV="1">
                <a:off x="1165" y="482"/>
                <a:ext cx="3" cy="16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29" name="Line 73"/>
              <p:cNvSpPr>
                <a:spLocks noChangeShapeType="1"/>
              </p:cNvSpPr>
              <p:nvPr/>
            </p:nvSpPr>
            <p:spPr bwMode="auto">
              <a:xfrm>
                <a:off x="1168" y="482"/>
                <a:ext cx="6" cy="22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0" name="Line 74"/>
              <p:cNvSpPr>
                <a:spLocks noChangeShapeType="1"/>
              </p:cNvSpPr>
              <p:nvPr/>
            </p:nvSpPr>
            <p:spPr bwMode="auto">
              <a:xfrm flipV="1">
                <a:off x="1174" y="545"/>
                <a:ext cx="3" cy="16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1" name="Line 75"/>
              <p:cNvSpPr>
                <a:spLocks noChangeShapeType="1"/>
              </p:cNvSpPr>
              <p:nvPr/>
            </p:nvSpPr>
            <p:spPr bwMode="auto">
              <a:xfrm>
                <a:off x="1177" y="545"/>
                <a:ext cx="4" cy="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2" name="Line 76"/>
              <p:cNvSpPr>
                <a:spLocks noChangeShapeType="1"/>
              </p:cNvSpPr>
              <p:nvPr/>
            </p:nvSpPr>
            <p:spPr bwMode="auto">
              <a:xfrm>
                <a:off x="1181" y="553"/>
                <a:ext cx="5" cy="7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3" name="Line 77"/>
              <p:cNvSpPr>
                <a:spLocks noChangeShapeType="1"/>
              </p:cNvSpPr>
              <p:nvPr/>
            </p:nvSpPr>
            <p:spPr bwMode="auto">
              <a:xfrm>
                <a:off x="1186" y="628"/>
                <a:ext cx="4" cy="2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4" name="Line 78"/>
              <p:cNvSpPr>
                <a:spLocks noChangeShapeType="1"/>
              </p:cNvSpPr>
              <p:nvPr/>
            </p:nvSpPr>
            <p:spPr bwMode="auto">
              <a:xfrm flipV="1">
                <a:off x="1190" y="514"/>
                <a:ext cx="5" cy="13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5" name="Line 79"/>
              <p:cNvSpPr>
                <a:spLocks noChangeShapeType="1"/>
              </p:cNvSpPr>
              <p:nvPr/>
            </p:nvSpPr>
            <p:spPr bwMode="auto">
              <a:xfrm>
                <a:off x="1195" y="514"/>
                <a:ext cx="4" cy="10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6" name="Line 80"/>
              <p:cNvSpPr>
                <a:spLocks noChangeShapeType="1"/>
              </p:cNvSpPr>
              <p:nvPr/>
            </p:nvSpPr>
            <p:spPr bwMode="auto">
              <a:xfrm>
                <a:off x="1199" y="616"/>
                <a:ext cx="3" cy="3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7" name="Line 81"/>
              <p:cNvSpPr>
                <a:spLocks noChangeShapeType="1"/>
              </p:cNvSpPr>
              <p:nvPr/>
            </p:nvSpPr>
            <p:spPr bwMode="auto">
              <a:xfrm>
                <a:off x="1202" y="653"/>
                <a:ext cx="6" cy="4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8" name="Line 82"/>
              <p:cNvSpPr>
                <a:spLocks noChangeShapeType="1"/>
              </p:cNvSpPr>
              <p:nvPr/>
            </p:nvSpPr>
            <p:spPr bwMode="auto">
              <a:xfrm flipV="1">
                <a:off x="1208" y="601"/>
                <a:ext cx="3" cy="9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39" name="Line 83"/>
              <p:cNvSpPr>
                <a:spLocks noChangeShapeType="1"/>
              </p:cNvSpPr>
              <p:nvPr/>
            </p:nvSpPr>
            <p:spPr bwMode="auto">
              <a:xfrm flipV="1">
                <a:off x="1211" y="596"/>
                <a:ext cx="6" cy="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0" name="Line 84"/>
              <p:cNvSpPr>
                <a:spLocks noChangeShapeType="1"/>
              </p:cNvSpPr>
              <p:nvPr/>
            </p:nvSpPr>
            <p:spPr bwMode="auto">
              <a:xfrm flipV="1">
                <a:off x="1217" y="549"/>
                <a:ext cx="3" cy="4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1" name="Line 85"/>
              <p:cNvSpPr>
                <a:spLocks noChangeShapeType="1"/>
              </p:cNvSpPr>
              <p:nvPr/>
            </p:nvSpPr>
            <p:spPr bwMode="auto">
              <a:xfrm>
                <a:off x="1220" y="549"/>
                <a:ext cx="3" cy="18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2" name="Line 86"/>
              <p:cNvSpPr>
                <a:spLocks noChangeShapeType="1"/>
              </p:cNvSpPr>
              <p:nvPr/>
            </p:nvSpPr>
            <p:spPr bwMode="auto">
              <a:xfrm flipV="1">
                <a:off x="1223" y="625"/>
                <a:ext cx="6" cy="10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3" name="Line 87"/>
              <p:cNvSpPr>
                <a:spLocks noChangeShapeType="1"/>
              </p:cNvSpPr>
              <p:nvPr/>
            </p:nvSpPr>
            <p:spPr bwMode="auto">
              <a:xfrm>
                <a:off x="1229" y="625"/>
                <a:ext cx="3" cy="7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4" name="Line 88"/>
              <p:cNvSpPr>
                <a:spLocks noChangeShapeType="1"/>
              </p:cNvSpPr>
              <p:nvPr/>
            </p:nvSpPr>
            <p:spPr bwMode="auto">
              <a:xfrm>
                <a:off x="1232" y="696"/>
                <a:ext cx="6" cy="7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5" name="Line 89"/>
              <p:cNvSpPr>
                <a:spLocks noChangeShapeType="1"/>
              </p:cNvSpPr>
              <p:nvPr/>
            </p:nvSpPr>
            <p:spPr bwMode="auto">
              <a:xfrm>
                <a:off x="1238" y="766"/>
                <a:ext cx="3" cy="15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6" name="Line 90"/>
              <p:cNvSpPr>
                <a:spLocks noChangeShapeType="1"/>
              </p:cNvSpPr>
              <p:nvPr/>
            </p:nvSpPr>
            <p:spPr bwMode="auto">
              <a:xfrm>
                <a:off x="1241" y="925"/>
                <a:ext cx="4" cy="2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7" name="Line 91"/>
              <p:cNvSpPr>
                <a:spLocks noChangeShapeType="1"/>
              </p:cNvSpPr>
              <p:nvPr/>
            </p:nvSpPr>
            <p:spPr bwMode="auto">
              <a:xfrm>
                <a:off x="1245" y="952"/>
                <a:ext cx="5" cy="8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8" name="Line 92"/>
              <p:cNvSpPr>
                <a:spLocks noChangeShapeType="1"/>
              </p:cNvSpPr>
              <p:nvPr/>
            </p:nvSpPr>
            <p:spPr bwMode="auto">
              <a:xfrm>
                <a:off x="1250" y="1036"/>
                <a:ext cx="4" cy="8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49" name="Line 93"/>
              <p:cNvSpPr>
                <a:spLocks noChangeShapeType="1"/>
              </p:cNvSpPr>
              <p:nvPr/>
            </p:nvSpPr>
            <p:spPr bwMode="auto">
              <a:xfrm>
                <a:off x="1254" y="1119"/>
                <a:ext cx="5" cy="11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0" name="Line 94"/>
              <p:cNvSpPr>
                <a:spLocks noChangeShapeType="1"/>
              </p:cNvSpPr>
              <p:nvPr/>
            </p:nvSpPr>
            <p:spPr bwMode="auto">
              <a:xfrm>
                <a:off x="1259" y="1236"/>
                <a:ext cx="4" cy="5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1" name="Line 95"/>
              <p:cNvSpPr>
                <a:spLocks noChangeShapeType="1"/>
              </p:cNvSpPr>
              <p:nvPr/>
            </p:nvSpPr>
            <p:spPr bwMode="auto">
              <a:xfrm flipV="1">
                <a:off x="1263" y="1179"/>
                <a:ext cx="3" cy="11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2" name="Line 96"/>
              <p:cNvSpPr>
                <a:spLocks noChangeShapeType="1"/>
              </p:cNvSpPr>
              <p:nvPr/>
            </p:nvSpPr>
            <p:spPr bwMode="auto">
              <a:xfrm>
                <a:off x="1266" y="1179"/>
                <a:ext cx="6" cy="9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3" name="Line 97"/>
              <p:cNvSpPr>
                <a:spLocks noChangeShapeType="1"/>
              </p:cNvSpPr>
              <p:nvPr/>
            </p:nvSpPr>
            <p:spPr bwMode="auto">
              <a:xfrm flipV="1">
                <a:off x="1272" y="1270"/>
                <a:ext cx="3" cy="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4" name="Line 98"/>
              <p:cNvSpPr>
                <a:spLocks noChangeShapeType="1"/>
              </p:cNvSpPr>
              <p:nvPr/>
            </p:nvSpPr>
            <p:spPr bwMode="auto">
              <a:xfrm flipV="1">
                <a:off x="1275" y="1185"/>
                <a:ext cx="6" cy="8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5" name="Line 99"/>
              <p:cNvSpPr>
                <a:spLocks noChangeShapeType="1"/>
              </p:cNvSpPr>
              <p:nvPr/>
            </p:nvSpPr>
            <p:spPr bwMode="auto">
              <a:xfrm>
                <a:off x="1281" y="1185"/>
                <a:ext cx="3" cy="7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6" name="Line 100"/>
              <p:cNvSpPr>
                <a:spLocks noChangeShapeType="1"/>
              </p:cNvSpPr>
              <p:nvPr/>
            </p:nvSpPr>
            <p:spPr bwMode="auto">
              <a:xfrm flipV="1">
                <a:off x="1284" y="1056"/>
                <a:ext cx="3" cy="20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7" name="Line 101"/>
              <p:cNvSpPr>
                <a:spLocks noChangeShapeType="1"/>
              </p:cNvSpPr>
              <p:nvPr/>
            </p:nvSpPr>
            <p:spPr bwMode="auto">
              <a:xfrm>
                <a:off x="1287" y="1056"/>
                <a:ext cx="6" cy="12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8" name="Line 102"/>
              <p:cNvSpPr>
                <a:spLocks noChangeShapeType="1"/>
              </p:cNvSpPr>
              <p:nvPr/>
            </p:nvSpPr>
            <p:spPr bwMode="auto">
              <a:xfrm flipV="1">
                <a:off x="1293" y="1031"/>
                <a:ext cx="3" cy="14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59" name="Line 103"/>
              <p:cNvSpPr>
                <a:spLocks noChangeShapeType="1"/>
              </p:cNvSpPr>
              <p:nvPr/>
            </p:nvSpPr>
            <p:spPr bwMode="auto">
              <a:xfrm>
                <a:off x="1296" y="1031"/>
                <a:ext cx="6" cy="9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0" name="Line 104"/>
              <p:cNvSpPr>
                <a:spLocks noChangeShapeType="1"/>
              </p:cNvSpPr>
              <p:nvPr/>
            </p:nvSpPr>
            <p:spPr bwMode="auto">
              <a:xfrm flipV="1">
                <a:off x="1302" y="1034"/>
                <a:ext cx="3" cy="8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1" name="Line 105"/>
              <p:cNvSpPr>
                <a:spLocks noChangeShapeType="1"/>
              </p:cNvSpPr>
              <p:nvPr/>
            </p:nvSpPr>
            <p:spPr bwMode="auto">
              <a:xfrm>
                <a:off x="1305" y="1034"/>
                <a:ext cx="3" cy="13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2" name="Line 106"/>
              <p:cNvSpPr>
                <a:spLocks noChangeShapeType="1"/>
              </p:cNvSpPr>
              <p:nvPr/>
            </p:nvSpPr>
            <p:spPr bwMode="auto">
              <a:xfrm flipV="1">
                <a:off x="1308" y="1088"/>
                <a:ext cx="6" cy="7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3" name="Line 107"/>
              <p:cNvSpPr>
                <a:spLocks noChangeShapeType="1"/>
              </p:cNvSpPr>
              <p:nvPr/>
            </p:nvSpPr>
            <p:spPr bwMode="auto">
              <a:xfrm>
                <a:off x="1314" y="1088"/>
                <a:ext cx="4" cy="9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4" name="Line 108"/>
              <p:cNvSpPr>
                <a:spLocks noChangeShapeType="1"/>
              </p:cNvSpPr>
              <p:nvPr/>
            </p:nvSpPr>
            <p:spPr bwMode="auto">
              <a:xfrm flipV="1">
                <a:off x="1318" y="1132"/>
                <a:ext cx="5" cy="5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5" name="Line 109"/>
              <p:cNvSpPr>
                <a:spLocks noChangeShapeType="1"/>
              </p:cNvSpPr>
              <p:nvPr/>
            </p:nvSpPr>
            <p:spPr bwMode="auto">
              <a:xfrm>
                <a:off x="1323" y="1132"/>
                <a:ext cx="4" cy="10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6" name="Line 110"/>
              <p:cNvSpPr>
                <a:spLocks noChangeShapeType="1"/>
              </p:cNvSpPr>
              <p:nvPr/>
            </p:nvSpPr>
            <p:spPr bwMode="auto">
              <a:xfrm flipV="1">
                <a:off x="1327" y="1203"/>
                <a:ext cx="2" cy="3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7" name="Line 111"/>
              <p:cNvSpPr>
                <a:spLocks noChangeShapeType="1"/>
              </p:cNvSpPr>
              <p:nvPr/>
            </p:nvSpPr>
            <p:spPr bwMode="auto">
              <a:xfrm flipV="1">
                <a:off x="1329" y="1178"/>
                <a:ext cx="7" cy="2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8" name="Line 112"/>
              <p:cNvSpPr>
                <a:spLocks noChangeShapeType="1"/>
              </p:cNvSpPr>
              <p:nvPr/>
            </p:nvSpPr>
            <p:spPr bwMode="auto">
              <a:xfrm flipV="1">
                <a:off x="1336" y="1048"/>
                <a:ext cx="2" cy="13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69" name="Line 113"/>
              <p:cNvSpPr>
                <a:spLocks noChangeShapeType="1"/>
              </p:cNvSpPr>
              <p:nvPr/>
            </p:nvSpPr>
            <p:spPr bwMode="auto">
              <a:xfrm>
                <a:off x="1338" y="1048"/>
                <a:ext cx="7" cy="10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0" name="Line 114"/>
              <p:cNvSpPr>
                <a:spLocks noChangeShapeType="1"/>
              </p:cNvSpPr>
              <p:nvPr/>
            </p:nvSpPr>
            <p:spPr bwMode="auto">
              <a:xfrm flipV="1">
                <a:off x="1345" y="1132"/>
                <a:ext cx="3" cy="2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1" name="Line 115"/>
              <p:cNvSpPr>
                <a:spLocks noChangeShapeType="1"/>
              </p:cNvSpPr>
              <p:nvPr/>
            </p:nvSpPr>
            <p:spPr bwMode="auto">
              <a:xfrm>
                <a:off x="1348" y="1132"/>
                <a:ext cx="3" cy="5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2" name="Line 116"/>
              <p:cNvSpPr>
                <a:spLocks noChangeShapeType="1"/>
              </p:cNvSpPr>
              <p:nvPr/>
            </p:nvSpPr>
            <p:spPr bwMode="auto">
              <a:xfrm flipV="1">
                <a:off x="1351" y="1065"/>
                <a:ext cx="6" cy="12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3" name="Line 117"/>
              <p:cNvSpPr>
                <a:spLocks noChangeShapeType="1"/>
              </p:cNvSpPr>
              <p:nvPr/>
            </p:nvSpPr>
            <p:spPr bwMode="auto">
              <a:xfrm>
                <a:off x="1357" y="1065"/>
                <a:ext cx="3" cy="10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4" name="Line 118"/>
              <p:cNvSpPr>
                <a:spLocks noChangeShapeType="1"/>
              </p:cNvSpPr>
              <p:nvPr/>
            </p:nvSpPr>
            <p:spPr bwMode="auto">
              <a:xfrm flipV="1">
                <a:off x="1360" y="1132"/>
                <a:ext cx="6" cy="4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5" name="Line 119"/>
              <p:cNvSpPr>
                <a:spLocks noChangeShapeType="1"/>
              </p:cNvSpPr>
              <p:nvPr/>
            </p:nvSpPr>
            <p:spPr bwMode="auto">
              <a:xfrm flipV="1">
                <a:off x="1366" y="1104"/>
                <a:ext cx="3" cy="2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6" name="Line 120"/>
              <p:cNvSpPr>
                <a:spLocks noChangeShapeType="1"/>
              </p:cNvSpPr>
              <p:nvPr/>
            </p:nvSpPr>
            <p:spPr bwMode="auto">
              <a:xfrm flipV="1">
                <a:off x="1369" y="1029"/>
                <a:ext cx="3" cy="7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7" name="Line 121"/>
              <p:cNvSpPr>
                <a:spLocks noChangeShapeType="1"/>
              </p:cNvSpPr>
              <p:nvPr/>
            </p:nvSpPr>
            <p:spPr bwMode="auto">
              <a:xfrm>
                <a:off x="1372" y="1029"/>
                <a:ext cx="6" cy="8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8" name="Line 122"/>
              <p:cNvSpPr>
                <a:spLocks noChangeShapeType="1"/>
              </p:cNvSpPr>
              <p:nvPr/>
            </p:nvSpPr>
            <p:spPr bwMode="auto">
              <a:xfrm flipV="1">
                <a:off x="1378" y="977"/>
                <a:ext cx="3" cy="13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79" name="Line 123"/>
              <p:cNvSpPr>
                <a:spLocks noChangeShapeType="1"/>
              </p:cNvSpPr>
              <p:nvPr/>
            </p:nvSpPr>
            <p:spPr bwMode="auto">
              <a:xfrm>
                <a:off x="1381" y="977"/>
                <a:ext cx="7" cy="12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0" name="Line 124"/>
              <p:cNvSpPr>
                <a:spLocks noChangeShapeType="1"/>
              </p:cNvSpPr>
              <p:nvPr/>
            </p:nvSpPr>
            <p:spPr bwMode="auto">
              <a:xfrm flipV="1">
                <a:off x="1388" y="1097"/>
                <a:ext cx="2" cy="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1" name="Line 125"/>
              <p:cNvSpPr>
                <a:spLocks noChangeShapeType="1"/>
              </p:cNvSpPr>
              <p:nvPr/>
            </p:nvSpPr>
            <p:spPr bwMode="auto">
              <a:xfrm>
                <a:off x="1390" y="1097"/>
                <a:ext cx="3" cy="9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2" name="Line 126"/>
              <p:cNvSpPr>
                <a:spLocks noChangeShapeType="1"/>
              </p:cNvSpPr>
              <p:nvPr/>
            </p:nvSpPr>
            <p:spPr bwMode="auto">
              <a:xfrm flipV="1">
                <a:off x="1393" y="1112"/>
                <a:ext cx="7" cy="7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3" name="Line 127"/>
              <p:cNvSpPr>
                <a:spLocks noChangeShapeType="1"/>
              </p:cNvSpPr>
              <p:nvPr/>
            </p:nvSpPr>
            <p:spPr bwMode="auto">
              <a:xfrm>
                <a:off x="1400" y="1112"/>
                <a:ext cx="2" cy="2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4" name="Line 128"/>
              <p:cNvSpPr>
                <a:spLocks noChangeShapeType="1"/>
              </p:cNvSpPr>
              <p:nvPr/>
            </p:nvSpPr>
            <p:spPr bwMode="auto">
              <a:xfrm flipV="1">
                <a:off x="1402" y="1004"/>
                <a:ext cx="4" cy="13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5" name="Line 129"/>
              <p:cNvSpPr>
                <a:spLocks noChangeShapeType="1"/>
              </p:cNvSpPr>
              <p:nvPr/>
            </p:nvSpPr>
            <p:spPr bwMode="auto">
              <a:xfrm>
                <a:off x="1406" y="1004"/>
                <a:ext cx="5" cy="14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6" name="Line 130"/>
              <p:cNvSpPr>
                <a:spLocks noChangeShapeType="1"/>
              </p:cNvSpPr>
              <p:nvPr/>
            </p:nvSpPr>
            <p:spPr bwMode="auto">
              <a:xfrm flipV="1">
                <a:off x="1411" y="1113"/>
                <a:ext cx="4" cy="3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7" name="Line 131"/>
              <p:cNvSpPr>
                <a:spLocks noChangeShapeType="1"/>
              </p:cNvSpPr>
              <p:nvPr/>
            </p:nvSpPr>
            <p:spPr bwMode="auto">
              <a:xfrm>
                <a:off x="1415" y="1113"/>
                <a:ext cx="6" cy="2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8" name="Line 132"/>
              <p:cNvSpPr>
                <a:spLocks noChangeShapeType="1"/>
              </p:cNvSpPr>
              <p:nvPr/>
            </p:nvSpPr>
            <p:spPr bwMode="auto">
              <a:xfrm flipV="1">
                <a:off x="1421" y="1060"/>
                <a:ext cx="3" cy="7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89" name="Line 133"/>
              <p:cNvSpPr>
                <a:spLocks noChangeShapeType="1"/>
              </p:cNvSpPr>
              <p:nvPr/>
            </p:nvSpPr>
            <p:spPr bwMode="auto">
              <a:xfrm>
                <a:off x="1424" y="1060"/>
                <a:ext cx="3" cy="4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0" name="Line 134"/>
              <p:cNvSpPr>
                <a:spLocks noChangeShapeType="1"/>
              </p:cNvSpPr>
              <p:nvPr/>
            </p:nvSpPr>
            <p:spPr bwMode="auto">
              <a:xfrm flipV="1">
                <a:off x="1427" y="1043"/>
                <a:ext cx="6" cy="6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1" name="Line 135"/>
              <p:cNvSpPr>
                <a:spLocks noChangeShapeType="1"/>
              </p:cNvSpPr>
              <p:nvPr/>
            </p:nvSpPr>
            <p:spPr bwMode="auto">
              <a:xfrm>
                <a:off x="1433" y="1043"/>
                <a:ext cx="3" cy="16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2" name="Line 136"/>
              <p:cNvSpPr>
                <a:spLocks noChangeShapeType="1"/>
              </p:cNvSpPr>
              <p:nvPr/>
            </p:nvSpPr>
            <p:spPr bwMode="auto">
              <a:xfrm flipV="1">
                <a:off x="1436" y="1013"/>
                <a:ext cx="6" cy="19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3" name="Line 137"/>
              <p:cNvSpPr>
                <a:spLocks noChangeShapeType="1"/>
              </p:cNvSpPr>
              <p:nvPr/>
            </p:nvSpPr>
            <p:spPr bwMode="auto">
              <a:xfrm>
                <a:off x="1442" y="1013"/>
                <a:ext cx="3" cy="8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4" name="Line 138"/>
              <p:cNvSpPr>
                <a:spLocks noChangeShapeType="1"/>
              </p:cNvSpPr>
              <p:nvPr/>
            </p:nvSpPr>
            <p:spPr bwMode="auto">
              <a:xfrm>
                <a:off x="1445" y="1094"/>
                <a:ext cx="3" cy="9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5" name="Line 139"/>
              <p:cNvSpPr>
                <a:spLocks noChangeShapeType="1"/>
              </p:cNvSpPr>
              <p:nvPr/>
            </p:nvSpPr>
            <p:spPr bwMode="auto">
              <a:xfrm flipV="1">
                <a:off x="1448" y="1155"/>
                <a:ext cx="6" cy="3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6" name="Line 140"/>
              <p:cNvSpPr>
                <a:spLocks noChangeShapeType="1"/>
              </p:cNvSpPr>
              <p:nvPr/>
            </p:nvSpPr>
            <p:spPr bwMode="auto">
              <a:xfrm flipV="1">
                <a:off x="1454" y="989"/>
                <a:ext cx="3" cy="16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7" name="Line 141"/>
              <p:cNvSpPr>
                <a:spLocks noChangeShapeType="1"/>
              </p:cNvSpPr>
              <p:nvPr/>
            </p:nvSpPr>
            <p:spPr bwMode="auto">
              <a:xfrm>
                <a:off x="1457" y="989"/>
                <a:ext cx="6" cy="13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8" name="Line 142"/>
              <p:cNvSpPr>
                <a:spLocks noChangeShapeType="1"/>
              </p:cNvSpPr>
              <p:nvPr/>
            </p:nvSpPr>
            <p:spPr bwMode="auto">
              <a:xfrm flipV="1">
                <a:off x="1463" y="1029"/>
                <a:ext cx="3" cy="9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199" name="Line 143"/>
              <p:cNvSpPr>
                <a:spLocks noChangeShapeType="1"/>
              </p:cNvSpPr>
              <p:nvPr/>
            </p:nvSpPr>
            <p:spPr bwMode="auto">
              <a:xfrm>
                <a:off x="1466" y="1029"/>
                <a:ext cx="4" cy="8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0" name="Line 144"/>
              <p:cNvSpPr>
                <a:spLocks noChangeShapeType="1"/>
              </p:cNvSpPr>
              <p:nvPr/>
            </p:nvSpPr>
            <p:spPr bwMode="auto">
              <a:xfrm>
                <a:off x="1470" y="1118"/>
                <a:ext cx="5" cy="1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1" name="Line 145"/>
              <p:cNvSpPr>
                <a:spLocks noChangeShapeType="1"/>
              </p:cNvSpPr>
              <p:nvPr/>
            </p:nvSpPr>
            <p:spPr bwMode="auto">
              <a:xfrm>
                <a:off x="1475" y="1129"/>
                <a:ext cx="4" cy="5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2" name="Line 146"/>
              <p:cNvSpPr>
                <a:spLocks noChangeShapeType="1"/>
              </p:cNvSpPr>
              <p:nvPr/>
            </p:nvSpPr>
            <p:spPr bwMode="auto">
              <a:xfrm flipV="1">
                <a:off x="1479" y="1095"/>
                <a:ext cx="5" cy="8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3" name="Line 147"/>
              <p:cNvSpPr>
                <a:spLocks noChangeShapeType="1"/>
              </p:cNvSpPr>
              <p:nvPr/>
            </p:nvSpPr>
            <p:spPr bwMode="auto">
              <a:xfrm flipV="1">
                <a:off x="1484" y="1029"/>
                <a:ext cx="4" cy="6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4" name="Line 148"/>
              <p:cNvSpPr>
                <a:spLocks noChangeShapeType="1"/>
              </p:cNvSpPr>
              <p:nvPr/>
            </p:nvSpPr>
            <p:spPr bwMode="auto">
              <a:xfrm>
                <a:off x="1488" y="1029"/>
                <a:ext cx="3" cy="1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5" name="Line 149"/>
              <p:cNvSpPr>
                <a:spLocks noChangeShapeType="1"/>
              </p:cNvSpPr>
              <p:nvPr/>
            </p:nvSpPr>
            <p:spPr bwMode="auto">
              <a:xfrm>
                <a:off x="1491" y="1042"/>
                <a:ext cx="6" cy="13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6" name="Line 150"/>
              <p:cNvSpPr>
                <a:spLocks noChangeShapeType="1"/>
              </p:cNvSpPr>
              <p:nvPr/>
            </p:nvSpPr>
            <p:spPr bwMode="auto">
              <a:xfrm>
                <a:off x="1497" y="1174"/>
                <a:ext cx="3" cy="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7" name="Line 151"/>
              <p:cNvSpPr>
                <a:spLocks noChangeShapeType="1"/>
              </p:cNvSpPr>
              <p:nvPr/>
            </p:nvSpPr>
            <p:spPr bwMode="auto">
              <a:xfrm flipV="1">
                <a:off x="1500" y="1053"/>
                <a:ext cx="6" cy="12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8" name="Line 152"/>
              <p:cNvSpPr>
                <a:spLocks noChangeShapeType="1"/>
              </p:cNvSpPr>
              <p:nvPr/>
            </p:nvSpPr>
            <p:spPr bwMode="auto">
              <a:xfrm flipV="1">
                <a:off x="1506" y="1027"/>
                <a:ext cx="3" cy="2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09" name="Line 153"/>
              <p:cNvSpPr>
                <a:spLocks noChangeShapeType="1"/>
              </p:cNvSpPr>
              <p:nvPr/>
            </p:nvSpPr>
            <p:spPr bwMode="auto">
              <a:xfrm>
                <a:off x="1509" y="1027"/>
                <a:ext cx="3" cy="6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0" name="Line 154"/>
              <p:cNvSpPr>
                <a:spLocks noChangeShapeType="1"/>
              </p:cNvSpPr>
              <p:nvPr/>
            </p:nvSpPr>
            <p:spPr bwMode="auto">
              <a:xfrm>
                <a:off x="1512" y="1094"/>
                <a:ext cx="6" cy="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1" name="Line 155"/>
              <p:cNvSpPr>
                <a:spLocks noChangeShapeType="1"/>
              </p:cNvSpPr>
              <p:nvPr/>
            </p:nvSpPr>
            <p:spPr bwMode="auto">
              <a:xfrm>
                <a:off x="1518" y="1097"/>
                <a:ext cx="3" cy="4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2" name="Line 156"/>
              <p:cNvSpPr>
                <a:spLocks noChangeShapeType="1"/>
              </p:cNvSpPr>
              <p:nvPr/>
            </p:nvSpPr>
            <p:spPr bwMode="auto">
              <a:xfrm flipV="1">
                <a:off x="1521" y="1108"/>
                <a:ext cx="6" cy="3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3" name="Line 157"/>
              <p:cNvSpPr>
                <a:spLocks noChangeShapeType="1"/>
              </p:cNvSpPr>
              <p:nvPr/>
            </p:nvSpPr>
            <p:spPr bwMode="auto">
              <a:xfrm>
                <a:off x="1527" y="1108"/>
                <a:ext cx="3" cy="8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4" name="Line 158"/>
              <p:cNvSpPr>
                <a:spLocks noChangeShapeType="1"/>
              </p:cNvSpPr>
              <p:nvPr/>
            </p:nvSpPr>
            <p:spPr bwMode="auto">
              <a:xfrm flipV="1">
                <a:off x="1530" y="1188"/>
                <a:ext cx="4" cy="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5" name="Line 159"/>
              <p:cNvSpPr>
                <a:spLocks noChangeShapeType="1"/>
              </p:cNvSpPr>
              <p:nvPr/>
            </p:nvSpPr>
            <p:spPr bwMode="auto">
              <a:xfrm>
                <a:off x="1534" y="1188"/>
                <a:ext cx="5" cy="1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6" name="Line 160"/>
              <p:cNvSpPr>
                <a:spLocks noChangeShapeType="1"/>
              </p:cNvSpPr>
              <p:nvPr/>
            </p:nvSpPr>
            <p:spPr bwMode="auto">
              <a:xfrm flipV="1">
                <a:off x="1539" y="1015"/>
                <a:ext cx="4" cy="18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7" name="Line 161"/>
              <p:cNvSpPr>
                <a:spLocks noChangeShapeType="1"/>
              </p:cNvSpPr>
              <p:nvPr/>
            </p:nvSpPr>
            <p:spPr bwMode="auto">
              <a:xfrm>
                <a:off x="1543" y="1015"/>
                <a:ext cx="5" cy="19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8" name="Line 162"/>
              <p:cNvSpPr>
                <a:spLocks noChangeShapeType="1"/>
              </p:cNvSpPr>
              <p:nvPr/>
            </p:nvSpPr>
            <p:spPr bwMode="auto">
              <a:xfrm flipV="1">
                <a:off x="1548" y="1081"/>
                <a:ext cx="4" cy="13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19" name="Line 163"/>
              <p:cNvSpPr>
                <a:spLocks noChangeShapeType="1"/>
              </p:cNvSpPr>
              <p:nvPr/>
            </p:nvSpPr>
            <p:spPr bwMode="auto">
              <a:xfrm>
                <a:off x="1552" y="1081"/>
                <a:ext cx="3" cy="17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0" name="Line 164"/>
              <p:cNvSpPr>
                <a:spLocks noChangeShapeType="1"/>
              </p:cNvSpPr>
              <p:nvPr/>
            </p:nvSpPr>
            <p:spPr bwMode="auto">
              <a:xfrm>
                <a:off x="1555" y="1255"/>
                <a:ext cx="2" cy="8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1" name="Line 165"/>
              <p:cNvSpPr>
                <a:spLocks noChangeShapeType="1"/>
              </p:cNvSpPr>
              <p:nvPr/>
            </p:nvSpPr>
            <p:spPr bwMode="auto">
              <a:xfrm>
                <a:off x="1557" y="1342"/>
                <a:ext cx="4" cy="7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2" name="Line 166"/>
              <p:cNvSpPr>
                <a:spLocks noChangeShapeType="1"/>
              </p:cNvSpPr>
              <p:nvPr/>
            </p:nvSpPr>
            <p:spPr bwMode="auto">
              <a:xfrm>
                <a:off x="1561" y="1417"/>
                <a:ext cx="3" cy="22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3" name="Line 167"/>
              <p:cNvSpPr>
                <a:spLocks noChangeShapeType="1"/>
              </p:cNvSpPr>
              <p:nvPr/>
            </p:nvSpPr>
            <p:spPr bwMode="auto">
              <a:xfrm flipV="1">
                <a:off x="1564" y="1482"/>
                <a:ext cx="6" cy="16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4" name="Line 168"/>
              <p:cNvSpPr>
                <a:spLocks noChangeShapeType="1"/>
              </p:cNvSpPr>
              <p:nvPr/>
            </p:nvSpPr>
            <p:spPr bwMode="auto">
              <a:xfrm>
                <a:off x="1570" y="1482"/>
                <a:ext cx="3" cy="3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5" name="Line 169"/>
              <p:cNvSpPr>
                <a:spLocks noChangeShapeType="1"/>
              </p:cNvSpPr>
              <p:nvPr/>
            </p:nvSpPr>
            <p:spPr bwMode="auto">
              <a:xfrm>
                <a:off x="1573" y="1521"/>
                <a:ext cx="3" cy="9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6" name="Line 170"/>
              <p:cNvSpPr>
                <a:spLocks noChangeShapeType="1"/>
              </p:cNvSpPr>
              <p:nvPr/>
            </p:nvSpPr>
            <p:spPr bwMode="auto">
              <a:xfrm>
                <a:off x="1576" y="1611"/>
                <a:ext cx="6" cy="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7" name="Line 171"/>
              <p:cNvSpPr>
                <a:spLocks noChangeShapeType="1"/>
              </p:cNvSpPr>
              <p:nvPr/>
            </p:nvSpPr>
            <p:spPr bwMode="auto">
              <a:xfrm>
                <a:off x="1582" y="1617"/>
                <a:ext cx="3" cy="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8" name="Line 172"/>
              <p:cNvSpPr>
                <a:spLocks noChangeShapeType="1"/>
              </p:cNvSpPr>
              <p:nvPr/>
            </p:nvSpPr>
            <p:spPr bwMode="auto">
              <a:xfrm>
                <a:off x="1585" y="1625"/>
                <a:ext cx="6" cy="3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29" name="Line 173"/>
              <p:cNvSpPr>
                <a:spLocks noChangeShapeType="1"/>
              </p:cNvSpPr>
              <p:nvPr/>
            </p:nvSpPr>
            <p:spPr bwMode="auto">
              <a:xfrm flipV="1">
                <a:off x="1591" y="1575"/>
                <a:ext cx="3" cy="8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0" name="Line 174"/>
              <p:cNvSpPr>
                <a:spLocks noChangeShapeType="1"/>
              </p:cNvSpPr>
              <p:nvPr/>
            </p:nvSpPr>
            <p:spPr bwMode="auto">
              <a:xfrm>
                <a:off x="1594" y="1575"/>
                <a:ext cx="3" cy="12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1" name="Line 175"/>
              <p:cNvSpPr>
                <a:spLocks noChangeShapeType="1"/>
              </p:cNvSpPr>
              <p:nvPr/>
            </p:nvSpPr>
            <p:spPr bwMode="auto">
              <a:xfrm flipV="1">
                <a:off x="1597" y="1537"/>
                <a:ext cx="6" cy="16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2" name="Line 176"/>
              <p:cNvSpPr>
                <a:spLocks noChangeShapeType="1"/>
              </p:cNvSpPr>
              <p:nvPr/>
            </p:nvSpPr>
            <p:spPr bwMode="auto">
              <a:xfrm>
                <a:off x="1603" y="1537"/>
                <a:ext cx="4" cy="15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3" name="Line 177"/>
              <p:cNvSpPr>
                <a:spLocks noChangeShapeType="1"/>
              </p:cNvSpPr>
              <p:nvPr/>
            </p:nvSpPr>
            <p:spPr bwMode="auto">
              <a:xfrm>
                <a:off x="1607" y="1691"/>
                <a:ext cx="6" cy="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4" name="Line 178"/>
              <p:cNvSpPr>
                <a:spLocks noChangeShapeType="1"/>
              </p:cNvSpPr>
              <p:nvPr/>
            </p:nvSpPr>
            <p:spPr bwMode="auto">
              <a:xfrm flipV="1">
                <a:off x="1613" y="1629"/>
                <a:ext cx="3" cy="6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5" name="Line 179"/>
              <p:cNvSpPr>
                <a:spLocks noChangeShapeType="1"/>
              </p:cNvSpPr>
              <p:nvPr/>
            </p:nvSpPr>
            <p:spPr bwMode="auto">
              <a:xfrm flipV="1">
                <a:off x="1616" y="1606"/>
                <a:ext cx="2" cy="2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6" name="Line 180"/>
              <p:cNvSpPr>
                <a:spLocks noChangeShapeType="1"/>
              </p:cNvSpPr>
              <p:nvPr/>
            </p:nvSpPr>
            <p:spPr bwMode="auto">
              <a:xfrm flipV="1">
                <a:off x="1618" y="1603"/>
                <a:ext cx="7" cy="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7" name="Line 181"/>
              <p:cNvSpPr>
                <a:spLocks noChangeShapeType="1"/>
              </p:cNvSpPr>
              <p:nvPr/>
            </p:nvSpPr>
            <p:spPr bwMode="auto">
              <a:xfrm flipV="1">
                <a:off x="1625" y="1581"/>
                <a:ext cx="2" cy="2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8" name="Line 182"/>
              <p:cNvSpPr>
                <a:spLocks noChangeShapeType="1"/>
              </p:cNvSpPr>
              <p:nvPr/>
            </p:nvSpPr>
            <p:spPr bwMode="auto">
              <a:xfrm>
                <a:off x="1627" y="1581"/>
                <a:ext cx="7" cy="1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39" name="Line 183"/>
              <p:cNvSpPr>
                <a:spLocks noChangeShapeType="1"/>
              </p:cNvSpPr>
              <p:nvPr/>
            </p:nvSpPr>
            <p:spPr bwMode="auto">
              <a:xfrm flipV="1">
                <a:off x="1634" y="1564"/>
                <a:ext cx="3" cy="3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0" name="Line 184"/>
              <p:cNvSpPr>
                <a:spLocks noChangeShapeType="1"/>
              </p:cNvSpPr>
              <p:nvPr/>
            </p:nvSpPr>
            <p:spPr bwMode="auto">
              <a:xfrm>
                <a:off x="1637" y="1564"/>
                <a:ext cx="3" cy="1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1" name="Line 185"/>
              <p:cNvSpPr>
                <a:spLocks noChangeShapeType="1"/>
              </p:cNvSpPr>
              <p:nvPr/>
            </p:nvSpPr>
            <p:spPr bwMode="auto">
              <a:xfrm flipV="1">
                <a:off x="1640" y="1512"/>
                <a:ext cx="6" cy="7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2" name="Line 186"/>
              <p:cNvSpPr>
                <a:spLocks noChangeShapeType="1"/>
              </p:cNvSpPr>
              <p:nvPr/>
            </p:nvSpPr>
            <p:spPr bwMode="auto">
              <a:xfrm>
                <a:off x="1646" y="1512"/>
                <a:ext cx="3" cy="17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3" name="Line 187"/>
              <p:cNvSpPr>
                <a:spLocks noChangeShapeType="1"/>
              </p:cNvSpPr>
              <p:nvPr/>
            </p:nvSpPr>
            <p:spPr bwMode="auto">
              <a:xfrm flipV="1">
                <a:off x="1649" y="1629"/>
                <a:ext cx="6" cy="5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4" name="Line 188"/>
              <p:cNvSpPr>
                <a:spLocks noChangeShapeType="1"/>
              </p:cNvSpPr>
              <p:nvPr/>
            </p:nvSpPr>
            <p:spPr bwMode="auto">
              <a:xfrm flipV="1">
                <a:off x="1655" y="1616"/>
                <a:ext cx="3" cy="1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5" name="Line 189"/>
              <p:cNvSpPr>
                <a:spLocks noChangeShapeType="1"/>
              </p:cNvSpPr>
              <p:nvPr/>
            </p:nvSpPr>
            <p:spPr bwMode="auto">
              <a:xfrm flipV="1">
                <a:off x="1658" y="1582"/>
                <a:ext cx="3" cy="3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6" name="Line 190"/>
              <p:cNvSpPr>
                <a:spLocks noChangeShapeType="1"/>
              </p:cNvSpPr>
              <p:nvPr/>
            </p:nvSpPr>
            <p:spPr bwMode="auto">
              <a:xfrm>
                <a:off x="1661" y="1582"/>
                <a:ext cx="7" cy="7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7" name="Line 191"/>
              <p:cNvSpPr>
                <a:spLocks noChangeShapeType="1"/>
              </p:cNvSpPr>
              <p:nvPr/>
            </p:nvSpPr>
            <p:spPr bwMode="auto">
              <a:xfrm flipV="1">
                <a:off x="1668" y="1584"/>
                <a:ext cx="2" cy="7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8" name="Line 192"/>
              <p:cNvSpPr>
                <a:spLocks noChangeShapeType="1"/>
              </p:cNvSpPr>
              <p:nvPr/>
            </p:nvSpPr>
            <p:spPr bwMode="auto">
              <a:xfrm>
                <a:off x="1670" y="1584"/>
                <a:ext cx="7" cy="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49" name="Line 193"/>
              <p:cNvSpPr>
                <a:spLocks noChangeShapeType="1"/>
              </p:cNvSpPr>
              <p:nvPr/>
            </p:nvSpPr>
            <p:spPr bwMode="auto">
              <a:xfrm flipV="1">
                <a:off x="1677" y="1518"/>
                <a:ext cx="2" cy="7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0" name="Line 194"/>
              <p:cNvSpPr>
                <a:spLocks noChangeShapeType="1"/>
              </p:cNvSpPr>
              <p:nvPr/>
            </p:nvSpPr>
            <p:spPr bwMode="auto">
              <a:xfrm>
                <a:off x="1679" y="1518"/>
                <a:ext cx="3" cy="5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1" name="Line 195"/>
              <p:cNvSpPr>
                <a:spLocks noChangeShapeType="1"/>
              </p:cNvSpPr>
              <p:nvPr/>
            </p:nvSpPr>
            <p:spPr bwMode="auto">
              <a:xfrm>
                <a:off x="1682" y="1577"/>
                <a:ext cx="7" cy="8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2" name="Line 196"/>
              <p:cNvSpPr>
                <a:spLocks noChangeShapeType="1"/>
              </p:cNvSpPr>
              <p:nvPr/>
            </p:nvSpPr>
            <p:spPr bwMode="auto">
              <a:xfrm flipV="1">
                <a:off x="1689" y="1636"/>
                <a:ext cx="2" cy="2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3" name="Line 197"/>
              <p:cNvSpPr>
                <a:spLocks noChangeShapeType="1"/>
              </p:cNvSpPr>
              <p:nvPr/>
            </p:nvSpPr>
            <p:spPr bwMode="auto">
              <a:xfrm flipV="1">
                <a:off x="1691" y="1611"/>
                <a:ext cx="7" cy="2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4" name="Line 198"/>
              <p:cNvSpPr>
                <a:spLocks noChangeShapeType="1"/>
              </p:cNvSpPr>
              <p:nvPr/>
            </p:nvSpPr>
            <p:spPr bwMode="auto">
              <a:xfrm>
                <a:off x="1698" y="1611"/>
                <a:ext cx="2" cy="9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5" name="Line 199"/>
              <p:cNvSpPr>
                <a:spLocks noChangeShapeType="1"/>
              </p:cNvSpPr>
              <p:nvPr/>
            </p:nvSpPr>
            <p:spPr bwMode="auto">
              <a:xfrm flipV="1">
                <a:off x="1700" y="1548"/>
                <a:ext cx="4" cy="15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6" name="Line 200"/>
              <p:cNvSpPr>
                <a:spLocks noChangeShapeType="1"/>
              </p:cNvSpPr>
              <p:nvPr/>
            </p:nvSpPr>
            <p:spPr bwMode="auto">
              <a:xfrm>
                <a:off x="1704" y="1548"/>
                <a:ext cx="6" cy="9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7" name="Line 201"/>
              <p:cNvSpPr>
                <a:spLocks noChangeShapeType="1"/>
              </p:cNvSpPr>
              <p:nvPr/>
            </p:nvSpPr>
            <p:spPr bwMode="auto">
              <a:xfrm flipV="1">
                <a:off x="1710" y="1620"/>
                <a:ext cx="3" cy="2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8" name="Line 202"/>
              <p:cNvSpPr>
                <a:spLocks noChangeShapeType="1"/>
              </p:cNvSpPr>
              <p:nvPr/>
            </p:nvSpPr>
            <p:spPr bwMode="auto">
              <a:xfrm>
                <a:off x="1713" y="1620"/>
                <a:ext cx="6" cy="8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59" name="Line 203"/>
              <p:cNvSpPr>
                <a:spLocks noChangeShapeType="1"/>
              </p:cNvSpPr>
              <p:nvPr/>
            </p:nvSpPr>
            <p:spPr bwMode="auto">
              <a:xfrm flipV="1">
                <a:off x="1719" y="1527"/>
                <a:ext cx="3" cy="18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0" name="Line 204"/>
              <p:cNvSpPr>
                <a:spLocks noChangeShapeType="1"/>
              </p:cNvSpPr>
              <p:nvPr/>
            </p:nvSpPr>
            <p:spPr bwMode="auto">
              <a:xfrm>
                <a:off x="1722" y="1527"/>
                <a:ext cx="3" cy="10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1" name="Line 205"/>
              <p:cNvSpPr>
                <a:spLocks noChangeShapeType="1"/>
              </p:cNvSpPr>
              <p:nvPr/>
            </p:nvSpPr>
            <p:spPr bwMode="auto">
              <a:xfrm flipV="1">
                <a:off x="1725" y="1527"/>
                <a:ext cx="6" cy="10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2" name="Line 206"/>
              <p:cNvSpPr>
                <a:spLocks noChangeShapeType="1"/>
              </p:cNvSpPr>
              <p:nvPr/>
            </p:nvSpPr>
            <p:spPr bwMode="auto">
              <a:xfrm>
                <a:off x="1731" y="1527"/>
                <a:ext cx="3" cy="8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3" name="Line 207"/>
              <p:cNvSpPr>
                <a:spLocks noChangeShapeType="1"/>
              </p:cNvSpPr>
              <p:nvPr/>
            </p:nvSpPr>
            <p:spPr bwMode="auto">
              <a:xfrm>
                <a:off x="1734" y="1616"/>
                <a:ext cx="7" cy="3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4" name="Line 208"/>
              <p:cNvSpPr>
                <a:spLocks noChangeShapeType="1"/>
              </p:cNvSpPr>
              <p:nvPr/>
            </p:nvSpPr>
            <p:spPr bwMode="auto">
              <a:xfrm flipV="1">
                <a:off x="1741" y="1594"/>
                <a:ext cx="2" cy="6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5" name="Line 209"/>
              <p:cNvSpPr>
                <a:spLocks noChangeShapeType="1"/>
              </p:cNvSpPr>
              <p:nvPr/>
            </p:nvSpPr>
            <p:spPr bwMode="auto">
              <a:xfrm>
                <a:off x="1743" y="1594"/>
                <a:ext cx="3" cy="5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6" name="Line 210"/>
              <p:cNvSpPr>
                <a:spLocks noChangeShapeType="1"/>
              </p:cNvSpPr>
              <p:nvPr/>
            </p:nvSpPr>
            <p:spPr bwMode="auto">
              <a:xfrm>
                <a:off x="1746" y="1645"/>
                <a:ext cx="6" cy="8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7" name="Line 211"/>
              <p:cNvSpPr>
                <a:spLocks noChangeShapeType="1"/>
              </p:cNvSpPr>
              <p:nvPr/>
            </p:nvSpPr>
            <p:spPr bwMode="auto">
              <a:xfrm flipV="1">
                <a:off x="1752" y="1673"/>
                <a:ext cx="3" cy="5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8" name="Line 212"/>
              <p:cNvSpPr>
                <a:spLocks noChangeShapeType="1"/>
              </p:cNvSpPr>
              <p:nvPr/>
            </p:nvSpPr>
            <p:spPr bwMode="auto">
              <a:xfrm>
                <a:off x="1755" y="1673"/>
                <a:ext cx="7" cy="5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69" name="Line 213"/>
              <p:cNvSpPr>
                <a:spLocks noChangeShapeType="1"/>
              </p:cNvSpPr>
              <p:nvPr/>
            </p:nvSpPr>
            <p:spPr bwMode="auto">
              <a:xfrm flipV="1">
                <a:off x="1762" y="1549"/>
                <a:ext cx="2" cy="17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0" name="Line 214"/>
              <p:cNvSpPr>
                <a:spLocks noChangeShapeType="1"/>
              </p:cNvSpPr>
              <p:nvPr/>
            </p:nvSpPr>
            <p:spPr bwMode="auto">
              <a:xfrm>
                <a:off x="1764" y="1549"/>
                <a:ext cx="4" cy="13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1" name="Line 215"/>
              <p:cNvSpPr>
                <a:spLocks noChangeShapeType="1"/>
              </p:cNvSpPr>
              <p:nvPr/>
            </p:nvSpPr>
            <p:spPr bwMode="auto">
              <a:xfrm flipV="1">
                <a:off x="1768" y="1679"/>
                <a:ext cx="5" cy="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2" name="Line 216"/>
              <p:cNvSpPr>
                <a:spLocks noChangeShapeType="1"/>
              </p:cNvSpPr>
              <p:nvPr/>
            </p:nvSpPr>
            <p:spPr bwMode="auto">
              <a:xfrm>
                <a:off x="1773" y="1679"/>
                <a:ext cx="4" cy="3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3" name="Line 217"/>
              <p:cNvSpPr>
                <a:spLocks noChangeShapeType="1"/>
              </p:cNvSpPr>
              <p:nvPr/>
            </p:nvSpPr>
            <p:spPr bwMode="auto">
              <a:xfrm flipV="1">
                <a:off x="1777" y="1653"/>
                <a:ext cx="5" cy="6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4" name="Line 218"/>
              <p:cNvSpPr>
                <a:spLocks noChangeShapeType="1"/>
              </p:cNvSpPr>
              <p:nvPr/>
            </p:nvSpPr>
            <p:spPr bwMode="auto">
              <a:xfrm>
                <a:off x="1782" y="1653"/>
                <a:ext cx="4" cy="7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5" name="Line 219"/>
              <p:cNvSpPr>
                <a:spLocks noChangeShapeType="1"/>
              </p:cNvSpPr>
              <p:nvPr/>
            </p:nvSpPr>
            <p:spPr bwMode="auto">
              <a:xfrm flipV="1">
                <a:off x="1786" y="1622"/>
                <a:ext cx="3" cy="10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6" name="Line 220"/>
              <p:cNvSpPr>
                <a:spLocks noChangeShapeType="1"/>
              </p:cNvSpPr>
              <p:nvPr/>
            </p:nvSpPr>
            <p:spPr bwMode="auto">
              <a:xfrm>
                <a:off x="1789" y="1622"/>
                <a:ext cx="6" cy="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7" name="Line 221"/>
              <p:cNvSpPr>
                <a:spLocks noChangeShapeType="1"/>
              </p:cNvSpPr>
              <p:nvPr/>
            </p:nvSpPr>
            <p:spPr bwMode="auto">
              <a:xfrm flipV="1">
                <a:off x="1795" y="1545"/>
                <a:ext cx="3" cy="8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8" name="Line 222"/>
              <p:cNvSpPr>
                <a:spLocks noChangeShapeType="1"/>
              </p:cNvSpPr>
              <p:nvPr/>
            </p:nvSpPr>
            <p:spPr bwMode="auto">
              <a:xfrm>
                <a:off x="1798" y="1545"/>
                <a:ext cx="6" cy="20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79" name="Line 223"/>
              <p:cNvSpPr>
                <a:spLocks noChangeShapeType="1"/>
              </p:cNvSpPr>
              <p:nvPr/>
            </p:nvSpPr>
            <p:spPr bwMode="auto">
              <a:xfrm flipV="1">
                <a:off x="1804" y="1626"/>
                <a:ext cx="3" cy="12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0" name="Line 224"/>
              <p:cNvSpPr>
                <a:spLocks noChangeShapeType="1"/>
              </p:cNvSpPr>
              <p:nvPr/>
            </p:nvSpPr>
            <p:spPr bwMode="auto">
              <a:xfrm>
                <a:off x="1807" y="1626"/>
                <a:ext cx="3" cy="6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1" name="Line 225"/>
              <p:cNvSpPr>
                <a:spLocks noChangeShapeType="1"/>
              </p:cNvSpPr>
              <p:nvPr/>
            </p:nvSpPr>
            <p:spPr bwMode="auto">
              <a:xfrm flipV="1">
                <a:off x="1810" y="1581"/>
                <a:ext cx="6" cy="10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2" name="Line 226"/>
              <p:cNvSpPr>
                <a:spLocks noChangeShapeType="1"/>
              </p:cNvSpPr>
              <p:nvPr/>
            </p:nvSpPr>
            <p:spPr bwMode="auto">
              <a:xfrm>
                <a:off x="1816" y="1581"/>
                <a:ext cx="3" cy="23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3" name="Line 227"/>
              <p:cNvSpPr>
                <a:spLocks noChangeShapeType="1"/>
              </p:cNvSpPr>
              <p:nvPr/>
            </p:nvSpPr>
            <p:spPr bwMode="auto">
              <a:xfrm flipV="1">
                <a:off x="1819" y="1679"/>
                <a:ext cx="6" cy="14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4" name="Line 228"/>
              <p:cNvSpPr>
                <a:spLocks noChangeShapeType="1"/>
              </p:cNvSpPr>
              <p:nvPr/>
            </p:nvSpPr>
            <p:spPr bwMode="auto">
              <a:xfrm flipV="1">
                <a:off x="1825" y="1674"/>
                <a:ext cx="3" cy="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5" name="Line 229"/>
              <p:cNvSpPr>
                <a:spLocks noChangeShapeType="1"/>
              </p:cNvSpPr>
              <p:nvPr/>
            </p:nvSpPr>
            <p:spPr bwMode="auto">
              <a:xfrm flipV="1">
                <a:off x="1828" y="1574"/>
                <a:ext cx="4" cy="10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6" name="Line 230"/>
              <p:cNvSpPr>
                <a:spLocks noChangeShapeType="1"/>
              </p:cNvSpPr>
              <p:nvPr/>
            </p:nvSpPr>
            <p:spPr bwMode="auto">
              <a:xfrm>
                <a:off x="1832" y="1574"/>
                <a:ext cx="5" cy="15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7" name="Line 231"/>
              <p:cNvSpPr>
                <a:spLocks noChangeShapeType="1"/>
              </p:cNvSpPr>
              <p:nvPr/>
            </p:nvSpPr>
            <p:spPr bwMode="auto">
              <a:xfrm flipV="1">
                <a:off x="1837" y="1705"/>
                <a:ext cx="4" cy="2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8" name="Line 232"/>
              <p:cNvSpPr>
                <a:spLocks noChangeShapeType="1"/>
              </p:cNvSpPr>
              <p:nvPr/>
            </p:nvSpPr>
            <p:spPr bwMode="auto">
              <a:xfrm>
                <a:off x="1841" y="1705"/>
                <a:ext cx="6" cy="1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89" name="Line 233"/>
              <p:cNvSpPr>
                <a:spLocks noChangeShapeType="1"/>
              </p:cNvSpPr>
              <p:nvPr/>
            </p:nvSpPr>
            <p:spPr bwMode="auto">
              <a:xfrm flipV="1">
                <a:off x="1847" y="1545"/>
                <a:ext cx="3" cy="17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0" name="Line 234"/>
              <p:cNvSpPr>
                <a:spLocks noChangeShapeType="1"/>
              </p:cNvSpPr>
              <p:nvPr/>
            </p:nvSpPr>
            <p:spPr bwMode="auto">
              <a:xfrm>
                <a:off x="1850" y="1545"/>
                <a:ext cx="3" cy="118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1" name="Line 235"/>
              <p:cNvSpPr>
                <a:spLocks noChangeShapeType="1"/>
              </p:cNvSpPr>
              <p:nvPr/>
            </p:nvSpPr>
            <p:spPr bwMode="auto">
              <a:xfrm flipV="1">
                <a:off x="1853" y="1658"/>
                <a:ext cx="6" cy="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2" name="Line 236"/>
              <p:cNvSpPr>
                <a:spLocks noChangeShapeType="1"/>
              </p:cNvSpPr>
              <p:nvPr/>
            </p:nvSpPr>
            <p:spPr bwMode="auto">
              <a:xfrm>
                <a:off x="1859" y="1658"/>
                <a:ext cx="3" cy="4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3" name="Line 237"/>
              <p:cNvSpPr>
                <a:spLocks noChangeShapeType="1"/>
              </p:cNvSpPr>
              <p:nvPr/>
            </p:nvSpPr>
            <p:spPr bwMode="auto">
              <a:xfrm flipV="1">
                <a:off x="1862" y="1663"/>
                <a:ext cx="6" cy="35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4" name="Line 238"/>
              <p:cNvSpPr>
                <a:spLocks noChangeShapeType="1"/>
              </p:cNvSpPr>
              <p:nvPr/>
            </p:nvSpPr>
            <p:spPr bwMode="auto">
              <a:xfrm>
                <a:off x="1868" y="1663"/>
                <a:ext cx="3" cy="3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5" name="Line 239"/>
              <p:cNvSpPr>
                <a:spLocks noChangeShapeType="1"/>
              </p:cNvSpPr>
              <p:nvPr/>
            </p:nvSpPr>
            <p:spPr bwMode="auto">
              <a:xfrm>
                <a:off x="1871" y="1697"/>
                <a:ext cx="3" cy="4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6" name="Line 240"/>
              <p:cNvSpPr>
                <a:spLocks noChangeShapeType="1"/>
              </p:cNvSpPr>
              <p:nvPr/>
            </p:nvSpPr>
            <p:spPr bwMode="auto">
              <a:xfrm flipV="1">
                <a:off x="1874" y="1632"/>
                <a:ext cx="6" cy="10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7" name="Line 241"/>
              <p:cNvSpPr>
                <a:spLocks noChangeShapeType="1"/>
              </p:cNvSpPr>
              <p:nvPr/>
            </p:nvSpPr>
            <p:spPr bwMode="auto">
              <a:xfrm flipV="1">
                <a:off x="1880" y="1562"/>
                <a:ext cx="3" cy="7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8" name="Line 242"/>
              <p:cNvSpPr>
                <a:spLocks noChangeShapeType="1"/>
              </p:cNvSpPr>
              <p:nvPr/>
            </p:nvSpPr>
            <p:spPr bwMode="auto">
              <a:xfrm>
                <a:off x="1883" y="1562"/>
                <a:ext cx="6" cy="76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299" name="Line 243"/>
              <p:cNvSpPr>
                <a:spLocks noChangeShapeType="1"/>
              </p:cNvSpPr>
              <p:nvPr/>
            </p:nvSpPr>
            <p:spPr bwMode="auto">
              <a:xfrm flipV="1">
                <a:off x="1889" y="1574"/>
                <a:ext cx="4" cy="6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0" name="Line 244"/>
              <p:cNvSpPr>
                <a:spLocks noChangeShapeType="1"/>
              </p:cNvSpPr>
              <p:nvPr/>
            </p:nvSpPr>
            <p:spPr bwMode="auto">
              <a:xfrm>
                <a:off x="1893" y="1574"/>
                <a:ext cx="3" cy="4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1" name="Line 245"/>
              <p:cNvSpPr>
                <a:spLocks noChangeShapeType="1"/>
              </p:cNvSpPr>
              <p:nvPr/>
            </p:nvSpPr>
            <p:spPr bwMode="auto">
              <a:xfrm>
                <a:off x="1896" y="1615"/>
                <a:ext cx="6" cy="6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2" name="Line 246"/>
              <p:cNvSpPr>
                <a:spLocks noChangeShapeType="1"/>
              </p:cNvSpPr>
              <p:nvPr/>
            </p:nvSpPr>
            <p:spPr bwMode="auto">
              <a:xfrm>
                <a:off x="1902" y="1679"/>
                <a:ext cx="3" cy="7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3" name="Line 247"/>
              <p:cNvSpPr>
                <a:spLocks noChangeShapeType="1"/>
              </p:cNvSpPr>
              <p:nvPr/>
            </p:nvSpPr>
            <p:spPr bwMode="auto">
              <a:xfrm flipV="1">
                <a:off x="1905" y="1589"/>
                <a:ext cx="6" cy="161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4" name="Line 248"/>
              <p:cNvSpPr>
                <a:spLocks noChangeShapeType="1"/>
              </p:cNvSpPr>
              <p:nvPr/>
            </p:nvSpPr>
            <p:spPr bwMode="auto">
              <a:xfrm>
                <a:off x="1911" y="1589"/>
                <a:ext cx="3" cy="103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5" name="Line 249"/>
              <p:cNvSpPr>
                <a:spLocks noChangeShapeType="1"/>
              </p:cNvSpPr>
              <p:nvPr/>
            </p:nvSpPr>
            <p:spPr bwMode="auto">
              <a:xfrm flipV="1">
                <a:off x="1914" y="1632"/>
                <a:ext cx="3" cy="60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6" name="Line 250"/>
              <p:cNvSpPr>
                <a:spLocks noChangeShapeType="1"/>
              </p:cNvSpPr>
              <p:nvPr/>
            </p:nvSpPr>
            <p:spPr bwMode="auto">
              <a:xfrm>
                <a:off x="1917" y="1632"/>
                <a:ext cx="6" cy="99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7" name="Line 251"/>
              <p:cNvSpPr>
                <a:spLocks noChangeShapeType="1"/>
              </p:cNvSpPr>
              <p:nvPr/>
            </p:nvSpPr>
            <p:spPr bwMode="auto">
              <a:xfrm flipV="1">
                <a:off x="1923" y="1729"/>
                <a:ext cx="3" cy="2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8" name="Line 252"/>
              <p:cNvSpPr>
                <a:spLocks noChangeShapeType="1"/>
              </p:cNvSpPr>
              <p:nvPr/>
            </p:nvSpPr>
            <p:spPr bwMode="auto">
              <a:xfrm flipV="1">
                <a:off x="1926" y="1662"/>
                <a:ext cx="6" cy="67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09" name="Line 253"/>
              <p:cNvSpPr>
                <a:spLocks noChangeShapeType="1"/>
              </p:cNvSpPr>
              <p:nvPr/>
            </p:nvSpPr>
            <p:spPr bwMode="auto">
              <a:xfrm>
                <a:off x="1932" y="1662"/>
                <a:ext cx="3" cy="24"/>
              </a:xfrm>
              <a:prstGeom prst="line">
                <a:avLst/>
              </a:prstGeom>
              <a:noFill/>
              <a:ln w="3175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254"/>
          <p:cNvGrpSpPr>
            <a:grpSpLocks/>
          </p:cNvGrpSpPr>
          <p:nvPr/>
        </p:nvGrpSpPr>
        <p:grpSpPr bwMode="auto">
          <a:xfrm>
            <a:off x="6175375" y="1320800"/>
            <a:ext cx="1220788" cy="925513"/>
            <a:chOff x="3890" y="1007"/>
            <a:chExt cx="769" cy="583"/>
          </a:xfrm>
        </p:grpSpPr>
        <p:sp>
          <p:nvSpPr>
            <p:cNvPr id="813311" name="Line 255"/>
            <p:cNvSpPr>
              <a:spLocks noChangeShapeType="1"/>
            </p:cNvSpPr>
            <p:nvPr/>
          </p:nvSpPr>
          <p:spPr bwMode="auto">
            <a:xfrm>
              <a:off x="3907" y="1007"/>
              <a:ext cx="3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3312" name="Line 256"/>
            <p:cNvSpPr>
              <a:spLocks noChangeShapeType="1"/>
            </p:cNvSpPr>
            <p:nvPr/>
          </p:nvSpPr>
          <p:spPr bwMode="auto">
            <a:xfrm>
              <a:off x="3890" y="1590"/>
              <a:ext cx="76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3313" name="Line 257"/>
            <p:cNvSpPr>
              <a:spLocks noChangeShapeType="1"/>
            </p:cNvSpPr>
            <p:nvPr/>
          </p:nvSpPr>
          <p:spPr bwMode="auto">
            <a:xfrm>
              <a:off x="3977" y="1007"/>
              <a:ext cx="0" cy="582"/>
            </a:xfrm>
            <a:prstGeom prst="line">
              <a:avLst/>
            </a:prstGeom>
            <a:noFill/>
            <a:ln w="6350">
              <a:solidFill>
                <a:srgbClr val="800000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3314" name="Text Box 258"/>
            <p:cNvSpPr txBox="1">
              <a:spLocks noChangeArrowheads="1"/>
            </p:cNvSpPr>
            <p:nvPr/>
          </p:nvSpPr>
          <p:spPr bwMode="auto">
            <a:xfrm>
              <a:off x="3941" y="1145"/>
              <a:ext cx="38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2400">
                  <a:solidFill>
                    <a:srgbClr val="80008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sym typeface="Symbol" pitchFamily="18" charset="2"/>
                </a:rPr>
                <a:t> </a:t>
              </a:r>
            </a:p>
          </p:txBody>
        </p:sp>
      </p:grpSp>
      <p:grpSp>
        <p:nvGrpSpPr>
          <p:cNvPr id="10" name="Group 259"/>
          <p:cNvGrpSpPr>
            <a:grpSpLocks/>
          </p:cNvGrpSpPr>
          <p:nvPr/>
        </p:nvGrpSpPr>
        <p:grpSpPr bwMode="auto">
          <a:xfrm>
            <a:off x="261938" y="803275"/>
            <a:ext cx="3409950" cy="3197225"/>
            <a:chOff x="366" y="824"/>
            <a:chExt cx="2148" cy="2014"/>
          </a:xfrm>
        </p:grpSpPr>
        <p:grpSp>
          <p:nvGrpSpPr>
            <p:cNvPr id="11" name="Group 260"/>
            <p:cNvGrpSpPr>
              <a:grpSpLocks/>
            </p:cNvGrpSpPr>
            <p:nvPr/>
          </p:nvGrpSpPr>
          <p:grpSpPr bwMode="auto">
            <a:xfrm>
              <a:off x="872" y="1490"/>
              <a:ext cx="1631" cy="1207"/>
              <a:chOff x="4363" y="2149"/>
              <a:chExt cx="871" cy="484"/>
            </a:xfrm>
          </p:grpSpPr>
          <p:sp>
            <p:nvSpPr>
              <p:cNvPr id="813317" name="Line 261"/>
              <p:cNvSpPr>
                <a:spLocks noChangeShapeType="1"/>
              </p:cNvSpPr>
              <p:nvPr/>
            </p:nvSpPr>
            <p:spPr bwMode="auto">
              <a:xfrm flipV="1">
                <a:off x="4365" y="2149"/>
                <a:ext cx="86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18" name="Line 262"/>
              <p:cNvSpPr>
                <a:spLocks noChangeShapeType="1"/>
              </p:cNvSpPr>
              <p:nvPr/>
            </p:nvSpPr>
            <p:spPr bwMode="auto">
              <a:xfrm flipV="1">
                <a:off x="4367" y="2389"/>
                <a:ext cx="86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19" name="Line 263"/>
              <p:cNvSpPr>
                <a:spLocks noChangeShapeType="1"/>
              </p:cNvSpPr>
              <p:nvPr/>
            </p:nvSpPr>
            <p:spPr bwMode="auto">
              <a:xfrm flipV="1">
                <a:off x="4365" y="2511"/>
                <a:ext cx="86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20" name="Line 264"/>
              <p:cNvSpPr>
                <a:spLocks noChangeShapeType="1"/>
              </p:cNvSpPr>
              <p:nvPr/>
            </p:nvSpPr>
            <p:spPr bwMode="auto">
              <a:xfrm flipV="1">
                <a:off x="4363" y="2633"/>
                <a:ext cx="86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21" name="Line 265"/>
              <p:cNvSpPr>
                <a:spLocks noChangeShapeType="1"/>
              </p:cNvSpPr>
              <p:nvPr/>
            </p:nvSpPr>
            <p:spPr bwMode="auto">
              <a:xfrm flipV="1">
                <a:off x="4363" y="2269"/>
                <a:ext cx="86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266"/>
            <p:cNvGrpSpPr>
              <a:grpSpLocks/>
            </p:cNvGrpSpPr>
            <p:nvPr/>
          </p:nvGrpSpPr>
          <p:grpSpPr bwMode="auto">
            <a:xfrm>
              <a:off x="862" y="1181"/>
              <a:ext cx="1632" cy="1583"/>
              <a:chOff x="4358" y="1975"/>
              <a:chExt cx="865" cy="635"/>
            </a:xfrm>
          </p:grpSpPr>
          <p:sp>
            <p:nvSpPr>
              <p:cNvPr id="813323" name="Line 267"/>
              <p:cNvSpPr>
                <a:spLocks noChangeShapeType="1"/>
              </p:cNvSpPr>
              <p:nvPr/>
            </p:nvSpPr>
            <p:spPr bwMode="auto">
              <a:xfrm>
                <a:off x="4358" y="1975"/>
                <a:ext cx="1" cy="63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24" name="Line 268"/>
              <p:cNvSpPr>
                <a:spLocks noChangeShapeType="1"/>
              </p:cNvSpPr>
              <p:nvPr/>
            </p:nvSpPr>
            <p:spPr bwMode="auto">
              <a:xfrm>
                <a:off x="4358" y="2609"/>
                <a:ext cx="865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25" name="Line 269"/>
              <p:cNvSpPr>
                <a:spLocks noChangeShapeType="1"/>
              </p:cNvSpPr>
              <p:nvPr/>
            </p:nvSpPr>
            <p:spPr bwMode="auto">
              <a:xfrm flipH="1">
                <a:off x="4358" y="1975"/>
                <a:ext cx="865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26" name="Line 270"/>
              <p:cNvSpPr>
                <a:spLocks noChangeShapeType="1"/>
              </p:cNvSpPr>
              <p:nvPr/>
            </p:nvSpPr>
            <p:spPr bwMode="auto">
              <a:xfrm>
                <a:off x="4359" y="2398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27" name="Line 271"/>
              <p:cNvSpPr>
                <a:spLocks noChangeShapeType="1"/>
              </p:cNvSpPr>
              <p:nvPr/>
            </p:nvSpPr>
            <p:spPr bwMode="auto">
              <a:xfrm>
                <a:off x="4359" y="2186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28" name="Line 272"/>
              <p:cNvSpPr>
                <a:spLocks noChangeShapeType="1"/>
              </p:cNvSpPr>
              <p:nvPr/>
            </p:nvSpPr>
            <p:spPr bwMode="auto">
              <a:xfrm>
                <a:off x="4445" y="1976"/>
                <a:ext cx="1" cy="1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29" name="Line 273"/>
              <p:cNvSpPr>
                <a:spLocks noChangeShapeType="1"/>
              </p:cNvSpPr>
              <p:nvPr/>
            </p:nvSpPr>
            <p:spPr bwMode="auto">
              <a:xfrm>
                <a:off x="4618" y="1976"/>
                <a:ext cx="1" cy="1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30" name="Line 274"/>
              <p:cNvSpPr>
                <a:spLocks noChangeShapeType="1"/>
              </p:cNvSpPr>
              <p:nvPr/>
            </p:nvSpPr>
            <p:spPr bwMode="auto">
              <a:xfrm>
                <a:off x="4791" y="1976"/>
                <a:ext cx="1" cy="1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31" name="Line 275"/>
              <p:cNvSpPr>
                <a:spLocks noChangeShapeType="1"/>
              </p:cNvSpPr>
              <p:nvPr/>
            </p:nvSpPr>
            <p:spPr bwMode="auto">
              <a:xfrm>
                <a:off x="4964" y="1976"/>
                <a:ext cx="1" cy="1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32" name="Line 276"/>
              <p:cNvSpPr>
                <a:spLocks noChangeShapeType="1"/>
              </p:cNvSpPr>
              <p:nvPr/>
            </p:nvSpPr>
            <p:spPr bwMode="auto">
              <a:xfrm>
                <a:off x="5137" y="1976"/>
                <a:ext cx="1" cy="1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3333" name="Text Box 277"/>
            <p:cNvSpPr txBox="1">
              <a:spLocks noChangeArrowheads="1"/>
            </p:cNvSpPr>
            <p:nvPr/>
          </p:nvSpPr>
          <p:spPr bwMode="auto">
            <a:xfrm>
              <a:off x="2299" y="1047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5</a:t>
              </a:r>
            </a:p>
          </p:txBody>
        </p:sp>
        <p:sp>
          <p:nvSpPr>
            <p:cNvPr id="813334" name="Text Box 278"/>
            <p:cNvSpPr txBox="1">
              <a:spLocks noChangeArrowheads="1"/>
            </p:cNvSpPr>
            <p:nvPr/>
          </p:nvSpPr>
          <p:spPr bwMode="auto">
            <a:xfrm>
              <a:off x="993" y="1047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813335" name="Text Box 279"/>
            <p:cNvSpPr txBox="1">
              <a:spLocks noChangeArrowheads="1"/>
            </p:cNvSpPr>
            <p:nvPr/>
          </p:nvSpPr>
          <p:spPr bwMode="auto">
            <a:xfrm>
              <a:off x="1325" y="1047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813336" name="Text Box 280"/>
            <p:cNvSpPr txBox="1">
              <a:spLocks noChangeArrowheads="1"/>
            </p:cNvSpPr>
            <p:nvPr/>
          </p:nvSpPr>
          <p:spPr bwMode="auto">
            <a:xfrm>
              <a:off x="1650" y="1047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3</a:t>
              </a:r>
            </a:p>
          </p:txBody>
        </p:sp>
        <p:sp>
          <p:nvSpPr>
            <p:cNvPr id="813337" name="Text Box 281"/>
            <p:cNvSpPr txBox="1">
              <a:spLocks noChangeArrowheads="1"/>
            </p:cNvSpPr>
            <p:nvPr/>
          </p:nvSpPr>
          <p:spPr bwMode="auto">
            <a:xfrm>
              <a:off x="1974" y="1047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4</a:t>
              </a:r>
            </a:p>
          </p:txBody>
        </p:sp>
        <p:sp>
          <p:nvSpPr>
            <p:cNvPr id="813338" name="Text Box 282"/>
            <p:cNvSpPr txBox="1">
              <a:spLocks noChangeArrowheads="1"/>
            </p:cNvSpPr>
            <p:nvPr/>
          </p:nvSpPr>
          <p:spPr bwMode="auto">
            <a:xfrm>
              <a:off x="1207" y="824"/>
              <a:ext cx="95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>
                  <a:solidFill>
                    <a:schemeClr val="tx1"/>
                  </a:solidFill>
                  <a:latin typeface="Arial" pitchFamily="34" charset="0"/>
                  <a:sym typeface="Symbol" pitchFamily="18" charset="2"/>
                </a:rPr>
                <a:t>number of layers</a:t>
              </a:r>
            </a:p>
          </p:txBody>
        </p:sp>
        <p:sp>
          <p:nvSpPr>
            <p:cNvPr id="813339" name="Text Box 283"/>
            <p:cNvSpPr txBox="1">
              <a:spLocks noChangeArrowheads="1"/>
            </p:cNvSpPr>
            <p:nvPr/>
          </p:nvSpPr>
          <p:spPr bwMode="auto">
            <a:xfrm>
              <a:off x="705" y="2704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88</a:t>
              </a:r>
            </a:p>
          </p:txBody>
        </p:sp>
        <p:sp>
          <p:nvSpPr>
            <p:cNvPr id="813340" name="Text Box 284"/>
            <p:cNvSpPr txBox="1">
              <a:spLocks noChangeArrowheads="1"/>
            </p:cNvSpPr>
            <p:nvPr/>
          </p:nvSpPr>
          <p:spPr bwMode="auto">
            <a:xfrm>
              <a:off x="643" y="1133"/>
              <a:ext cx="18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100</a:t>
              </a:r>
            </a:p>
          </p:txBody>
        </p:sp>
        <p:sp>
          <p:nvSpPr>
            <p:cNvPr id="813341" name="Text Box 285"/>
            <p:cNvSpPr txBox="1">
              <a:spLocks noChangeArrowheads="1"/>
            </p:cNvSpPr>
            <p:nvPr/>
          </p:nvSpPr>
          <p:spPr bwMode="auto">
            <a:xfrm>
              <a:off x="705" y="1647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96</a:t>
              </a:r>
            </a:p>
          </p:txBody>
        </p:sp>
        <p:sp>
          <p:nvSpPr>
            <p:cNvPr id="813342" name="Text Box 286"/>
            <p:cNvSpPr txBox="1">
              <a:spLocks noChangeArrowheads="1"/>
            </p:cNvSpPr>
            <p:nvPr/>
          </p:nvSpPr>
          <p:spPr bwMode="auto">
            <a:xfrm>
              <a:off x="705" y="2175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92</a:t>
              </a:r>
            </a:p>
          </p:txBody>
        </p:sp>
        <p:sp>
          <p:nvSpPr>
            <p:cNvPr id="813343" name="Text Box 287"/>
            <p:cNvSpPr txBox="1">
              <a:spLocks noChangeArrowheads="1"/>
            </p:cNvSpPr>
            <p:nvPr/>
          </p:nvSpPr>
          <p:spPr bwMode="auto">
            <a:xfrm rot="-5400000">
              <a:off x="-409" y="1830"/>
              <a:ext cx="176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chemeClr val="tx1"/>
                  </a:solidFill>
                  <a:latin typeface="Arial" pitchFamily="34" charset="0"/>
                </a:rPr>
                <a:t>white light </a:t>
              </a:r>
              <a:r>
                <a:rPr lang="en-US" sz="1600">
                  <a:solidFill>
                    <a:schemeClr val="tx1"/>
                  </a:solidFill>
                  <a:latin typeface="Arial" pitchFamily="34" charset="0"/>
                </a:rPr>
                <a:t>transmittance  (%)</a:t>
              </a:r>
            </a:p>
          </p:txBody>
        </p:sp>
        <p:sp>
          <p:nvSpPr>
            <p:cNvPr id="813344" name="Line 288"/>
            <p:cNvSpPr>
              <a:spLocks noChangeShapeType="1"/>
            </p:cNvSpPr>
            <p:nvPr/>
          </p:nvSpPr>
          <p:spPr bwMode="auto">
            <a:xfrm>
              <a:off x="2104" y="1792"/>
              <a:ext cx="0" cy="306"/>
            </a:xfrm>
            <a:prstGeom prst="line">
              <a:avLst/>
            </a:prstGeom>
            <a:noFill/>
            <a:ln w="6350">
              <a:solidFill>
                <a:srgbClr val="A5002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289"/>
            <p:cNvGrpSpPr>
              <a:grpSpLocks/>
            </p:cNvGrpSpPr>
            <p:nvPr/>
          </p:nvGrpSpPr>
          <p:grpSpPr bwMode="auto">
            <a:xfrm>
              <a:off x="998" y="1455"/>
              <a:ext cx="1360" cy="1204"/>
              <a:chOff x="4430" y="2085"/>
              <a:chExt cx="721" cy="483"/>
            </a:xfrm>
          </p:grpSpPr>
          <p:sp>
            <p:nvSpPr>
              <p:cNvPr id="813346" name="Rectangle 290"/>
              <p:cNvSpPr>
                <a:spLocks noChangeArrowheads="1"/>
              </p:cNvSpPr>
              <p:nvPr/>
            </p:nvSpPr>
            <p:spPr bwMode="auto">
              <a:xfrm>
                <a:off x="4430" y="2085"/>
                <a:ext cx="28" cy="2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47" name="Rectangle 291"/>
              <p:cNvSpPr>
                <a:spLocks noChangeArrowheads="1"/>
              </p:cNvSpPr>
              <p:nvPr/>
            </p:nvSpPr>
            <p:spPr bwMode="auto">
              <a:xfrm>
                <a:off x="4602" y="2204"/>
                <a:ext cx="28" cy="2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48" name="Rectangle 292"/>
              <p:cNvSpPr>
                <a:spLocks noChangeArrowheads="1"/>
              </p:cNvSpPr>
              <p:nvPr/>
            </p:nvSpPr>
            <p:spPr bwMode="auto">
              <a:xfrm>
                <a:off x="4776" y="2312"/>
                <a:ext cx="28" cy="2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49" name="Rectangle 293"/>
              <p:cNvSpPr>
                <a:spLocks noChangeArrowheads="1"/>
              </p:cNvSpPr>
              <p:nvPr/>
            </p:nvSpPr>
            <p:spPr bwMode="auto">
              <a:xfrm>
                <a:off x="4948" y="2444"/>
                <a:ext cx="28" cy="2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3350" name="Rectangle 294"/>
              <p:cNvSpPr>
                <a:spLocks noChangeArrowheads="1"/>
              </p:cNvSpPr>
              <p:nvPr/>
            </p:nvSpPr>
            <p:spPr bwMode="auto">
              <a:xfrm>
                <a:off x="5123" y="2540"/>
                <a:ext cx="28" cy="28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3351" name="Rectangle 295"/>
            <p:cNvSpPr>
              <a:spLocks noChangeArrowheads="1"/>
            </p:cNvSpPr>
            <p:nvPr/>
          </p:nvSpPr>
          <p:spPr bwMode="auto">
            <a:xfrm>
              <a:off x="2130" y="1774"/>
              <a:ext cx="384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GB" sz="2400">
                  <a:solidFill>
                    <a:srgbClr val="80008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  <a:sym typeface="Symbol" pitchFamily="18" charset="2"/>
                </a:rPr>
                <a:t> </a:t>
              </a:r>
              <a:endParaRPr lang="en-US" sz="240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  <p:sp>
          <p:nvSpPr>
            <p:cNvPr id="813352" name="Line 296"/>
            <p:cNvSpPr>
              <a:spLocks noChangeShapeType="1"/>
            </p:cNvSpPr>
            <p:nvPr/>
          </p:nvSpPr>
          <p:spPr bwMode="auto">
            <a:xfrm>
              <a:off x="2499" y="1183"/>
              <a:ext cx="0" cy="158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none" w="med" len="lg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sp>
        <p:nvSpPr>
          <p:cNvPr id="813360" name="Text Box 304"/>
          <p:cNvSpPr txBox="1">
            <a:spLocks noChangeArrowheads="1"/>
          </p:cNvSpPr>
          <p:nvPr/>
        </p:nvSpPr>
        <p:spPr bwMode="auto">
          <a:xfrm>
            <a:off x="6420037" y="5661248"/>
            <a:ext cx="2010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GB" sz="1600" b="0" i="1" dirty="0" smtClean="0">
                <a:solidFill>
                  <a:schemeClr val="tx1"/>
                </a:solidFill>
                <a:latin typeface="Arial Narrow" pitchFamily="34" charset="0"/>
              </a:rPr>
              <a:t>Manchester, Science </a:t>
            </a:r>
            <a:r>
              <a:rPr lang="en-GB" sz="1600" b="0" i="1" dirty="0">
                <a:solidFill>
                  <a:schemeClr val="tx1"/>
                </a:solidFill>
                <a:latin typeface="Arial Narrow" pitchFamily="34" charset="0"/>
              </a:rPr>
              <a:t>‘08</a:t>
            </a:r>
            <a:endParaRPr lang="ru-RU" sz="1600" b="0" i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13366" name="Rectangle 310"/>
          <p:cNvSpPr>
            <a:spLocks noChangeArrowheads="1"/>
          </p:cNvSpPr>
          <p:nvPr/>
        </p:nvSpPr>
        <p:spPr bwMode="auto">
          <a:xfrm>
            <a:off x="3995031" y="4755579"/>
            <a:ext cx="5009629" cy="771623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med" len="lg"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44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rPr>
              <a:t> </a:t>
            </a:r>
            <a:r>
              <a:rPr lang="en-US" sz="4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rPr>
              <a:t>= 3.14.. x 1/137</a:t>
            </a:r>
          </a:p>
        </p:txBody>
      </p:sp>
      <p:pic>
        <p:nvPicPr>
          <p:cNvPr id="298" name="Picture 14" descr="GrapheneNeutral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1268760"/>
            <a:ext cx="1013282" cy="187617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099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68" grpId="0"/>
      <p:bldP spid="8133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64145"/>
            <a:ext cx="7483153" cy="1236663"/>
          </a:xfrm>
        </p:spPr>
        <p:txBody>
          <a:bodyPr>
            <a:noAutofit/>
          </a:bodyPr>
          <a:lstStyle/>
          <a:p>
            <a:r>
              <a:rPr lang="en-GB" sz="4000" dirty="0" smtClean="0"/>
              <a:t>Graphene optics – really grey – except ultraviolet</a:t>
            </a:r>
            <a:endParaRPr lang="en-US" sz="4000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19100" y="1700808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Problem – the interaction with light is relatively weak – graphene absorbs only 2.3% of visible light 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756486"/>
            <a:ext cx="3886200" cy="326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175520" y="6084004"/>
            <a:ext cx="4844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V. G. Kravets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Phys. Rev. B</a:t>
            </a:r>
            <a:r>
              <a:rPr lang="en-US" dirty="0"/>
              <a:t> </a:t>
            </a:r>
            <a:r>
              <a:rPr lang="en-US" b="1" dirty="0"/>
              <a:t>81</a:t>
            </a:r>
            <a:r>
              <a:rPr lang="en-US" dirty="0"/>
              <a:t>, 155413 (2010)</a:t>
            </a:r>
          </a:p>
        </p:txBody>
      </p:sp>
    </p:spTree>
    <p:extLst>
      <p:ext uri="{BB962C8B-B14F-4D97-AF65-F5344CB8AC3E}">
        <p14:creationId xmlns:p14="http://schemas.microsoft.com/office/powerpoint/2010/main" val="20129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96947"/>
            <a:ext cx="6251798" cy="1066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To add some colours to graphene: </a:t>
            </a:r>
            <a:br>
              <a:rPr lang="en-GB" dirty="0" smtClean="0"/>
            </a:br>
            <a:r>
              <a:rPr lang="en-GB" dirty="0" smtClean="0"/>
              <a:t>Graphene </a:t>
            </a:r>
            <a:r>
              <a:rPr lang="en-GB" dirty="0"/>
              <a:t>P</a:t>
            </a:r>
            <a:r>
              <a:rPr lang="en-GB" dirty="0" smtClean="0"/>
              <a:t>lasmonics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2276872"/>
            <a:ext cx="6400800" cy="2304256"/>
          </a:xfrm>
        </p:spPr>
        <p:txBody>
          <a:bodyPr>
            <a:normAutofit/>
          </a:bodyPr>
          <a:lstStyle/>
          <a:p>
            <a:pPr marL="514350" indent="-514350" algn="just">
              <a:buAutoNum type="alphaUcPeriod"/>
            </a:pPr>
            <a:r>
              <a:rPr lang="en-GB" sz="2400" dirty="0" smtClean="0"/>
              <a:t>Intrinsic graphene 2D plasmons</a:t>
            </a:r>
          </a:p>
          <a:p>
            <a:pPr marL="514350" indent="-514350" algn="just">
              <a:buAutoNum type="alphaUcPeriod"/>
            </a:pPr>
            <a:r>
              <a:rPr lang="en-GB" sz="2400" dirty="0" smtClean="0"/>
              <a:t>Combination of graphene with conventional plasmonic structures with idea to boost both graphene and plasmonics applications.</a:t>
            </a:r>
            <a:endParaRPr lang="en-GB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" y="0"/>
            <a:ext cx="19081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42132" y="4750986"/>
            <a:ext cx="745973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GB" sz="2400" i="1" dirty="0" smtClean="0"/>
              <a:t>Reviews</a:t>
            </a:r>
            <a:r>
              <a:rPr lang="en-GB" sz="2400" i="1" dirty="0"/>
              <a:t>: </a:t>
            </a:r>
            <a:endParaRPr lang="en-GB" sz="2400" i="1" dirty="0" smtClean="0"/>
          </a:p>
          <a:p>
            <a:pPr algn="ctr"/>
            <a:r>
              <a:rPr lang="vi-VN" i="1" dirty="0" smtClean="0">
                <a:latin typeface="Candara" pitchFamily="34" charset="0"/>
              </a:rPr>
              <a:t>FHL </a:t>
            </a:r>
            <a:r>
              <a:rPr lang="vi-VN" i="1" dirty="0">
                <a:latin typeface="Candara" pitchFamily="34" charset="0"/>
              </a:rPr>
              <a:t>Koppens, DE Chang, FJ García de </a:t>
            </a:r>
            <a:r>
              <a:rPr lang="vi-VN" i="1" dirty="0" smtClean="0">
                <a:latin typeface="Candara" pitchFamily="34" charset="0"/>
              </a:rPr>
              <a:t>Abajo</a:t>
            </a:r>
            <a:r>
              <a:rPr lang="en-GB" i="1" dirty="0" smtClean="0">
                <a:latin typeface="Candara" pitchFamily="34" charset="0"/>
              </a:rPr>
              <a:t>, </a:t>
            </a:r>
            <a:r>
              <a:rPr lang="en-GB" i="1" dirty="0" smtClean="0"/>
              <a:t>Nano </a:t>
            </a:r>
            <a:r>
              <a:rPr lang="en-GB" i="1" dirty="0" err="1" smtClean="0"/>
              <a:t>Lett</a:t>
            </a:r>
            <a:r>
              <a:rPr lang="en-GB" i="1" dirty="0" smtClean="0"/>
              <a:t>,</a:t>
            </a:r>
            <a:r>
              <a:rPr lang="en-GB" dirty="0" smtClean="0"/>
              <a:t> </a:t>
            </a:r>
            <a:r>
              <a:rPr lang="en-GB" b="1" dirty="0" smtClean="0"/>
              <a:t>11</a:t>
            </a:r>
            <a:r>
              <a:rPr lang="en-GB" dirty="0" smtClean="0"/>
              <a:t>, 3370-3377 (2011)</a:t>
            </a:r>
          </a:p>
          <a:p>
            <a:pPr algn="ctr"/>
            <a:r>
              <a:rPr lang="en-GB" i="1" dirty="0"/>
              <a:t>Nature Photonics</a:t>
            </a:r>
            <a:r>
              <a:rPr lang="en-GB" dirty="0"/>
              <a:t> </a:t>
            </a:r>
            <a:r>
              <a:rPr lang="en-GB" b="1" dirty="0"/>
              <a:t>6</a:t>
            </a:r>
            <a:r>
              <a:rPr lang="en-GB" dirty="0"/>
              <a:t>, 749–758 (2012) </a:t>
            </a:r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17992" y="6453336"/>
            <a:ext cx="4086225" cy="292100"/>
          </a:xfrm>
        </p:spPr>
        <p:txBody>
          <a:bodyPr/>
          <a:lstStyle/>
          <a:p>
            <a:r>
              <a:rPr lang="en-GB" dirty="0" smtClean="0"/>
              <a:t>2013 Graphene </a:t>
            </a:r>
            <a:r>
              <a:rPr lang="en-GB" dirty="0" err="1" smtClean="0"/>
              <a:t>Nanophotonics</a:t>
            </a:r>
            <a:r>
              <a:rPr lang="en-GB" dirty="0" smtClean="0"/>
              <a:t> </a:t>
            </a:r>
            <a:r>
              <a:rPr lang="en-GB" dirty="0" err="1" smtClean="0"/>
              <a:t>Benasque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27584" y="1688844"/>
            <a:ext cx="4968875" cy="446881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GB" dirty="0" smtClean="0"/>
              <a:t>Graphene plasmons </a:t>
            </a:r>
            <a:r>
              <a:rPr lang="en-GB" dirty="0"/>
              <a:t>are </a:t>
            </a:r>
            <a:r>
              <a:rPr lang="en-GB" dirty="0" smtClean="0"/>
              <a:t>fascinating  </a:t>
            </a:r>
            <a:r>
              <a:rPr lang="en-GB" dirty="0"/>
              <a:t>for </a:t>
            </a:r>
            <a:r>
              <a:rPr lang="en-GB" dirty="0" smtClean="0"/>
              <a:t>the following other </a:t>
            </a:r>
            <a:r>
              <a:rPr lang="en-GB" dirty="0"/>
              <a:t>reasons: </a:t>
            </a:r>
            <a:endParaRPr lang="en-GB" dirty="0" smtClean="0"/>
          </a:p>
          <a:p>
            <a:pPr marL="571500" indent="-571500" algn="just">
              <a:buFont typeface="Arial" pitchFamily="34" charset="0"/>
              <a:buAutoNum type="romanLcParenR"/>
            </a:pPr>
            <a:r>
              <a:rPr lang="en-GB" dirty="0" smtClean="0"/>
              <a:t>Graphene (Dirac) </a:t>
            </a:r>
            <a:r>
              <a:rPr lang="en-GB" dirty="0"/>
              <a:t>plasmons can be easily manipulated by gating and </a:t>
            </a:r>
            <a:r>
              <a:rPr lang="en-GB" dirty="0" smtClean="0"/>
              <a:t>structuring; </a:t>
            </a:r>
          </a:p>
          <a:p>
            <a:pPr marL="571500" indent="-571500" algn="just">
              <a:buFont typeface="Arial" pitchFamily="34" charset="0"/>
              <a:buAutoNum type="romanLcParenR"/>
            </a:pPr>
            <a:r>
              <a:rPr lang="en-GB" dirty="0" smtClean="0"/>
              <a:t>Strong localization is possible;</a:t>
            </a:r>
            <a:endParaRPr lang="en-GB" dirty="0"/>
          </a:p>
          <a:p>
            <a:pPr marL="571500" indent="-571500" algn="just">
              <a:buAutoNum type="romanLcParenR"/>
            </a:pPr>
            <a:r>
              <a:rPr lang="en-GB" dirty="0" smtClean="0"/>
              <a:t>the </a:t>
            </a:r>
            <a:r>
              <a:rPr lang="en-GB" dirty="0"/>
              <a:t>Dirac‐plasmon dispersion </a:t>
            </a:r>
            <a:r>
              <a:rPr lang="en-GB" dirty="0" smtClean="0"/>
              <a:t>is affected by </a:t>
            </a:r>
            <a:r>
              <a:rPr lang="en-GB" dirty="0"/>
              <a:t>exchange and correlation </a:t>
            </a:r>
            <a:r>
              <a:rPr lang="en-GB" dirty="0" smtClean="0"/>
              <a:t>effects; </a:t>
            </a:r>
          </a:p>
          <a:p>
            <a:pPr marL="571500" indent="-571500" algn="just">
              <a:buAutoNum type="romanLcParenR"/>
            </a:pPr>
            <a:r>
              <a:rPr lang="en-GB" dirty="0" smtClean="0"/>
              <a:t>it </a:t>
            </a:r>
            <a:r>
              <a:rPr lang="en-GB" dirty="0"/>
              <a:t>is easy to couple Dirac plasmons to </a:t>
            </a:r>
            <a:r>
              <a:rPr lang="en-GB" dirty="0" smtClean="0"/>
              <a:t>light provided </a:t>
            </a:r>
            <a:r>
              <a:rPr lang="en-GB" dirty="0"/>
              <a:t>that the momentum mismatch between the latter and the former is compensated by </a:t>
            </a:r>
            <a:r>
              <a:rPr lang="en-GB" dirty="0" smtClean="0"/>
              <a:t>a sufficiently </a:t>
            </a:r>
            <a:r>
              <a:rPr lang="en-GB" dirty="0"/>
              <a:t>“sharp" object (a periodic pattern, the tip of an AFM probe, a </a:t>
            </a:r>
            <a:r>
              <a:rPr lang="en-GB" dirty="0" err="1"/>
              <a:t>nanoscale</a:t>
            </a:r>
            <a:r>
              <a:rPr lang="en-GB" dirty="0"/>
              <a:t> defect, </a:t>
            </a:r>
            <a:r>
              <a:rPr lang="en-GB" dirty="0" err="1"/>
              <a:t>etc</a:t>
            </a:r>
            <a:r>
              <a:rPr lang="en-GB" dirty="0"/>
              <a:t>); </a:t>
            </a:r>
            <a:endParaRPr lang="en-GB" dirty="0" smtClean="0"/>
          </a:p>
          <a:p>
            <a:pPr marL="571500" indent="-571500" algn="just">
              <a:buAutoNum type="romanLcParenR"/>
            </a:pPr>
            <a:r>
              <a:rPr lang="en-GB" dirty="0" smtClean="0"/>
              <a:t>The lifetime </a:t>
            </a:r>
            <a:r>
              <a:rPr lang="en-GB" dirty="0"/>
              <a:t>of Dirac plasmons is predicted to be much longer than that of plasmons in metals </a:t>
            </a:r>
            <a:r>
              <a:rPr lang="en-GB" dirty="0" smtClean="0"/>
              <a:t>or semiconductors;</a:t>
            </a:r>
          </a:p>
          <a:p>
            <a:pPr marL="571500" indent="-571500" algn="just">
              <a:buAutoNum type="romanLcParenR"/>
            </a:pPr>
            <a:r>
              <a:rPr lang="en-GB" dirty="0" smtClean="0"/>
              <a:t>Other 2D plasmonic materials are now available (bilayer, </a:t>
            </a:r>
            <a:r>
              <a:rPr lang="en-GB" dirty="0" err="1" smtClean="0"/>
              <a:t>trilayer</a:t>
            </a:r>
            <a:r>
              <a:rPr lang="en-GB" dirty="0" smtClean="0"/>
              <a:t>, etc.);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47664" y="692696"/>
            <a:ext cx="6224736" cy="60607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Intrinsic graphene plasmons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" y="0"/>
            <a:ext cx="19081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85" y="1700808"/>
            <a:ext cx="2016224" cy="1512168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429000"/>
            <a:ext cx="2339231" cy="240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50332" y="5826750"/>
            <a:ext cx="255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Koppens and Basov groups</a:t>
            </a:r>
            <a:endParaRPr lang="en-GB" sz="1600" dirty="0"/>
          </a:p>
        </p:txBody>
      </p:sp>
      <p:sp>
        <p:nvSpPr>
          <p:cNvPr id="7" name="Rectangle 6"/>
          <p:cNvSpPr/>
          <p:nvPr/>
        </p:nvSpPr>
        <p:spPr>
          <a:xfrm>
            <a:off x="6050332" y="3411386"/>
            <a:ext cx="2554116" cy="27539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5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321" y="688837"/>
            <a:ext cx="7608143" cy="1066800"/>
          </a:xfrm>
        </p:spPr>
        <p:txBody>
          <a:bodyPr/>
          <a:lstStyle/>
          <a:p>
            <a:r>
              <a:rPr lang="en-GB" dirty="0" smtClean="0"/>
              <a:t>Hybrid </a:t>
            </a:r>
            <a:r>
              <a:rPr lang="en-GB" dirty="0"/>
              <a:t>g</a:t>
            </a:r>
            <a:r>
              <a:rPr lang="en-GB" dirty="0" smtClean="0"/>
              <a:t>raphene/plasmonics devices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2636614"/>
            <a:ext cx="6400800" cy="3168650"/>
          </a:xfrm>
        </p:spPr>
        <p:txBody>
          <a:bodyPr>
            <a:normAutofit/>
          </a:bodyPr>
          <a:lstStyle/>
          <a:p>
            <a:pPr marL="514350" indent="-514350" algn="l">
              <a:buAutoNum type="alphaUcPeriod"/>
            </a:pPr>
            <a:r>
              <a:rPr lang="en-GB" sz="2400" dirty="0" smtClean="0"/>
              <a:t>Non-linear optics – graphene as a reliable “sensor” of electromagnetic fields. </a:t>
            </a:r>
            <a:endParaRPr lang="en-GB" sz="2400" dirty="0"/>
          </a:p>
          <a:p>
            <a:pPr marL="514350" indent="-514350" algn="l">
              <a:buAutoNum type="alphaUcPeriod"/>
            </a:pPr>
            <a:r>
              <a:rPr lang="en-GB" sz="2400" dirty="0" smtClean="0"/>
              <a:t>Plasmonics to help graphene – </a:t>
            </a:r>
            <a:r>
              <a:rPr lang="en-GB" sz="2400" dirty="0" err="1" smtClean="0"/>
              <a:t>photovoltaics</a:t>
            </a:r>
            <a:r>
              <a:rPr lang="en-GB" sz="2400" dirty="0" smtClean="0"/>
              <a:t>.</a:t>
            </a:r>
          </a:p>
          <a:p>
            <a:pPr marL="514350" indent="-514350" algn="l">
              <a:buAutoNum type="alphaUcPeriod"/>
            </a:pPr>
            <a:r>
              <a:rPr lang="en-GB" sz="2400" dirty="0" smtClean="0"/>
              <a:t>Graphene to help plasmonics – “active” and sensing plasmonics.</a:t>
            </a:r>
            <a:endParaRPr lang="en-GB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" y="0"/>
            <a:ext cx="19081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3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94087" y="6449268"/>
            <a:ext cx="2718073" cy="292100"/>
          </a:xfrm>
        </p:spPr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880" y="589856"/>
            <a:ext cx="8229600" cy="10389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A. Graphene as a tool to measure enhancements of electromagnetic fields</a:t>
            </a:r>
            <a:endParaRPr lang="en-US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352800" y="1828800"/>
            <a:ext cx="4972050" cy="648072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Enhancement of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Raman  ~30 - just!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060848"/>
            <a:ext cx="216924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677663"/>
            <a:ext cx="2592288" cy="327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3108801" y="6011996"/>
            <a:ext cx="2903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 smtClean="0"/>
              <a:t>ACS </a:t>
            </a:r>
            <a:r>
              <a:rPr lang="en-GB" dirty="0" err="1" smtClean="0"/>
              <a:t>Nano</a:t>
            </a:r>
            <a:r>
              <a:rPr lang="en-GB" dirty="0" smtClean="0"/>
              <a:t> 4, 5617 (2010</a:t>
            </a:r>
            <a:r>
              <a:rPr lang="en-GB" dirty="0"/>
              <a:t>).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200400"/>
            <a:ext cx="26098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943600" y="2667000"/>
            <a:ext cx="2590800" cy="648072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Absorption enhancement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943600" y="4343400"/>
            <a:ext cx="2590800" cy="648072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Raman enhancement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953000"/>
            <a:ext cx="34385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4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6" name="Rectangle 4"/>
          <p:cNvSpPr>
            <a:spLocks noChangeArrowheads="1"/>
          </p:cNvSpPr>
          <p:nvPr/>
        </p:nvSpPr>
        <p:spPr bwMode="auto">
          <a:xfrm>
            <a:off x="0" y="0"/>
            <a:ext cx="91805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Layered material fabrication - transfer procedure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Group 41"/>
          <p:cNvGrpSpPr/>
          <p:nvPr/>
        </p:nvGrpSpPr>
        <p:grpSpPr>
          <a:xfrm>
            <a:off x="2771800" y="4581128"/>
            <a:ext cx="3816424" cy="2538281"/>
            <a:chOff x="-315813" y="4293096"/>
            <a:chExt cx="3816424" cy="2538281"/>
          </a:xfrm>
        </p:grpSpPr>
        <p:pic>
          <p:nvPicPr>
            <p:cNvPr id="1528844" name="Picture 12" descr="C:\users\Kostya\MyPapers\Graphite\2_CONFERENCES\Year2011\APS2011\05_all_together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15813" y="4293096"/>
              <a:ext cx="3384376" cy="2538281"/>
            </a:xfrm>
            <a:prstGeom prst="rect">
              <a:avLst/>
            </a:prstGeom>
            <a:noFill/>
          </p:spPr>
        </p:pic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44228" y="4365104"/>
              <a:ext cx="3456383" cy="356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place on a substrate carrying BN</a:t>
              </a:r>
              <a:endParaRPr lang="en-GB" sz="2000" b="0" i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</p:grpSp>
      <p:grpSp>
        <p:nvGrpSpPr>
          <p:cNvPr id="3" name="Group 40"/>
          <p:cNvGrpSpPr/>
          <p:nvPr/>
        </p:nvGrpSpPr>
        <p:grpSpPr>
          <a:xfrm>
            <a:off x="6012160" y="4653136"/>
            <a:ext cx="3168352" cy="1944215"/>
            <a:chOff x="1733280" y="5149058"/>
            <a:chExt cx="2205148" cy="1397171"/>
          </a:xfrm>
        </p:grpSpPr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1933748" y="5149058"/>
              <a:ext cx="2004680" cy="2559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remove supporting layer</a:t>
              </a:r>
              <a:endParaRPr lang="en-GB" sz="2000" b="0" i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  <p:pic>
          <p:nvPicPr>
            <p:cNvPr id="1528845" name="Picture 13" descr="C:\users\Kostya\MyPapers\Graphite\2_CONFERENCES\Year2011\APS2011\06_top_off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141" t="15455" r="3789" b="19727"/>
            <a:stretch>
              <a:fillRect/>
            </a:stretch>
          </p:blipFill>
          <p:spPr bwMode="auto">
            <a:xfrm>
              <a:off x="1733280" y="5356046"/>
              <a:ext cx="2205148" cy="1190183"/>
            </a:xfrm>
            <a:prstGeom prst="rect">
              <a:avLst/>
            </a:prstGeom>
            <a:noFill/>
          </p:spPr>
        </p:pic>
      </p:grpSp>
      <p:pic>
        <p:nvPicPr>
          <p:cNvPr id="1705989" name="Picture 5" descr="C:\users\Kostya\MyPapers\Graphite\2_CONFERENCES\Year2011\APS2011\02_5_layers_gray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404664"/>
            <a:ext cx="3456384" cy="2520280"/>
          </a:xfrm>
          <a:prstGeom prst="rect">
            <a:avLst/>
          </a:prstGeom>
          <a:noFill/>
        </p:spPr>
      </p:pic>
      <p:grpSp>
        <p:nvGrpSpPr>
          <p:cNvPr id="4" name="Group 34"/>
          <p:cNvGrpSpPr/>
          <p:nvPr/>
        </p:nvGrpSpPr>
        <p:grpSpPr>
          <a:xfrm>
            <a:off x="-180528" y="1831731"/>
            <a:ext cx="4176464" cy="3253453"/>
            <a:chOff x="323528" y="1412775"/>
            <a:chExt cx="3430667" cy="2385866"/>
          </a:xfrm>
        </p:grpSpPr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2591399" y="1527988"/>
              <a:ext cx="1162796" cy="879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remove</a:t>
              </a:r>
            </a:p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sacrificial  </a:t>
              </a:r>
            </a:p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layer</a:t>
              </a:r>
              <a:endParaRPr lang="en-GB" sz="2000" b="0" i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  <p:pic>
          <p:nvPicPr>
            <p:cNvPr id="1705990" name="Picture 6" descr="C:\users\Kostya\MyPapers\Graphite\2_CONFERENCES\Year2011\APS2011\03_3rd_layer_off_gray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3528" y="1412775"/>
              <a:ext cx="2839173" cy="2385866"/>
            </a:xfrm>
            <a:prstGeom prst="rect">
              <a:avLst/>
            </a:prstGeom>
            <a:noFill/>
          </p:spPr>
        </p:pic>
      </p:grpSp>
      <p:grpSp>
        <p:nvGrpSpPr>
          <p:cNvPr id="5" name="Group 38"/>
          <p:cNvGrpSpPr/>
          <p:nvPr/>
        </p:nvGrpSpPr>
        <p:grpSpPr>
          <a:xfrm>
            <a:off x="6084168" y="2852936"/>
            <a:ext cx="3059832" cy="1800200"/>
            <a:chOff x="6084168" y="2852936"/>
            <a:chExt cx="3059832" cy="1800200"/>
          </a:xfrm>
        </p:grpSpPr>
        <p:pic>
          <p:nvPicPr>
            <p:cNvPr id="1705991" name="Picture 7" descr="C:\users\Kostya\MyPapers\Graphite\2_CONFERENCES\Year2011\APS2011\03_Hall_Au_electrodes_no_shadow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47" t="20930" r="12277" b="27907"/>
            <a:stretch>
              <a:fillRect/>
            </a:stretch>
          </p:blipFill>
          <p:spPr bwMode="auto">
            <a:xfrm>
              <a:off x="6084168" y="3068960"/>
              <a:ext cx="3059832" cy="1584176"/>
            </a:xfrm>
            <a:prstGeom prst="rect">
              <a:avLst/>
            </a:prstGeom>
            <a:noFill/>
          </p:spPr>
        </p:pic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6444208" y="2852936"/>
              <a:ext cx="2699792" cy="356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develop contacts &amp; mesa</a:t>
              </a:r>
              <a:endParaRPr lang="en-GB" sz="2000" b="0" i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</p:grpSp>
      <p:grpSp>
        <p:nvGrpSpPr>
          <p:cNvPr id="6" name="Group 43"/>
          <p:cNvGrpSpPr/>
          <p:nvPr/>
        </p:nvGrpSpPr>
        <p:grpSpPr>
          <a:xfrm>
            <a:off x="-206987" y="4395442"/>
            <a:ext cx="3841617" cy="2729481"/>
            <a:chOff x="311878" y="2448119"/>
            <a:chExt cx="3611610" cy="2437037"/>
          </a:xfrm>
        </p:grpSpPr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2367654" y="2448119"/>
              <a:ext cx="1555834" cy="5515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orient graphene</a:t>
              </a:r>
            </a:p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facing down</a:t>
              </a:r>
              <a:endParaRPr lang="en-GB" sz="2000" b="0" i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  <p:pic>
          <p:nvPicPr>
            <p:cNvPr id="1528843" name="Picture 11" descr="C:\users\Kostya\MyPapers\Graphite\2_CONFERENCES\Year2011\APS2011\04_flipped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1878" y="2613911"/>
              <a:ext cx="3114051" cy="2271245"/>
            </a:xfrm>
            <a:prstGeom prst="rect">
              <a:avLst/>
            </a:prstGeom>
            <a:noFill/>
          </p:spPr>
        </p:pic>
      </p:grpSp>
      <p:grpSp>
        <p:nvGrpSpPr>
          <p:cNvPr id="7" name="Group 39"/>
          <p:cNvGrpSpPr/>
          <p:nvPr/>
        </p:nvGrpSpPr>
        <p:grpSpPr>
          <a:xfrm>
            <a:off x="6084168" y="980728"/>
            <a:ext cx="3059832" cy="1800200"/>
            <a:chOff x="6084168" y="980728"/>
            <a:chExt cx="3059832" cy="1800200"/>
          </a:xfrm>
        </p:grpSpPr>
        <p:pic>
          <p:nvPicPr>
            <p:cNvPr id="1705986" name="Picture 2" descr="C:\users\Kostya\MyPapers\Graphite\2_CONFERENCES\Year2011\APS2011\04_Hall_Au_electrodes_cloth_no_shadow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692" t="20513" r="10590" b="25641"/>
            <a:stretch>
              <a:fillRect/>
            </a:stretch>
          </p:blipFill>
          <p:spPr bwMode="auto">
            <a:xfrm>
              <a:off x="6084168" y="1268760"/>
              <a:ext cx="3059832" cy="1512168"/>
            </a:xfrm>
            <a:prstGeom prst="rect">
              <a:avLst/>
            </a:prstGeom>
            <a:noFill/>
          </p:spPr>
        </p:pic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6444208" y="980728"/>
              <a:ext cx="2699792" cy="6177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place another  layer of BN on top</a:t>
              </a:r>
              <a:endParaRPr lang="en-GB" sz="2000" b="0" i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</p:grp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3157942" y="3140968"/>
            <a:ext cx="2998234" cy="15072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Layer-by-Layer </a:t>
            </a:r>
          </a:p>
          <a:p>
            <a:pPr>
              <a:lnSpc>
                <a:spcPct val="85000"/>
              </a:lnSpc>
            </a:pPr>
            <a:r>
              <a:rPr lang="en-GB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Material </a:t>
            </a:r>
          </a:p>
          <a:p>
            <a:pPr>
              <a:lnSpc>
                <a:spcPct val="85000"/>
              </a:lnSpc>
            </a:pPr>
            <a:r>
              <a:rPr lang="en-GB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Engineering</a:t>
            </a:r>
            <a:endParaRPr lang="en-GB" sz="3600" i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3347864" y="1921792"/>
            <a:ext cx="2804753" cy="13502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REPEAT as many times as you can</a:t>
            </a:r>
            <a:endParaRPr lang="en-GB" sz="32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sym typeface="Symbol" pitchFamily="18" charset="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43324" y="6521276"/>
            <a:ext cx="4086225" cy="292100"/>
          </a:xfrm>
        </p:spPr>
        <p:txBody>
          <a:bodyPr/>
          <a:lstStyle/>
          <a:p>
            <a:r>
              <a:rPr lang="en-GB" dirty="0" smtClean="0"/>
              <a:t>2013 Graphene </a:t>
            </a:r>
            <a:r>
              <a:rPr lang="en-GB" dirty="0" err="1" smtClean="0"/>
              <a:t>Nanophotonics</a:t>
            </a:r>
            <a:r>
              <a:rPr lang="en-GB" dirty="0" smtClean="0"/>
              <a:t> </a:t>
            </a:r>
            <a:r>
              <a:rPr lang="en-GB" dirty="0" err="1" smtClean="0"/>
              <a:t>Benasque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3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0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4888"/>
            <a:ext cx="3901440" cy="2926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36912"/>
            <a:ext cx="3535680" cy="2651760"/>
          </a:xfrm>
          <a:prstGeom prst="rect">
            <a:avLst/>
          </a:prstGeom>
        </p:spPr>
      </p:pic>
      <p:pic>
        <p:nvPicPr>
          <p:cNvPr id="12290" name="Picture 2" descr="C:\Users\Sasha\Documents\Conf_Talks\San-Diego\04_flipped_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929" y="4206240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3796" name="Rectangle 4"/>
          <p:cNvSpPr>
            <a:spLocks noChangeArrowheads="1"/>
          </p:cNvSpPr>
          <p:nvPr/>
        </p:nvSpPr>
        <p:spPr bwMode="auto">
          <a:xfrm>
            <a:off x="899344" y="0"/>
            <a:ext cx="7705104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Graphene transfer onto plasmonic </a:t>
            </a:r>
            <a:r>
              <a:rPr lang="en-GB" sz="3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nanoarray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1705989" name="Picture 5" descr="C:\users\Kostya\MyPapers\Graphite\2_CONFERENCES\Year2011\APS2011\02_5_layers_gray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8" y="476672"/>
            <a:ext cx="3357630" cy="2448272"/>
          </a:xfrm>
          <a:prstGeom prst="rect">
            <a:avLst/>
          </a:prstGeom>
          <a:noFill/>
        </p:spPr>
      </p:pic>
      <p:grpSp>
        <p:nvGrpSpPr>
          <p:cNvPr id="4" name="Group 34"/>
          <p:cNvGrpSpPr/>
          <p:nvPr/>
        </p:nvGrpSpPr>
        <p:grpSpPr>
          <a:xfrm>
            <a:off x="113809" y="2024844"/>
            <a:ext cx="4026143" cy="3276364"/>
            <a:chOff x="323528" y="1412775"/>
            <a:chExt cx="3430667" cy="2385866"/>
          </a:xfrm>
        </p:grpSpPr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2591399" y="1527988"/>
              <a:ext cx="1162796" cy="879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remove</a:t>
              </a:r>
            </a:p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sacrificial  </a:t>
              </a:r>
            </a:p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layer</a:t>
              </a:r>
              <a:endParaRPr lang="en-GB" sz="2000" b="0" i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  <p:pic>
          <p:nvPicPr>
            <p:cNvPr id="1705990" name="Picture 6" descr="C:\users\Kostya\MyPapers\Graphite\2_CONFERENCES\Year2011\APS2011\03_3rd_layer_off_gray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3528" y="1412775"/>
              <a:ext cx="2839173" cy="2385866"/>
            </a:xfrm>
            <a:prstGeom prst="rect">
              <a:avLst/>
            </a:prstGeom>
            <a:noFill/>
          </p:spPr>
        </p:pic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98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0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 dirty="0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8229600" cy="1226368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Graphene based plasmonics – graphene on the top</a:t>
            </a:r>
            <a:endParaRPr lang="en-US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2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317447"/>
              </p:ext>
            </p:extLst>
          </p:nvPr>
        </p:nvGraphicFramePr>
        <p:xfrm>
          <a:off x="4267200" y="2590800"/>
          <a:ext cx="4268788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Graph" r:id="rId4" imgW="3876480" imgH="2986560" progId="Origin50.Graph">
                  <p:embed/>
                </p:oleObj>
              </mc:Choice>
              <mc:Fallback>
                <p:oleObj name="Graph" r:id="rId4" imgW="3876480" imgH="2986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590800"/>
                        <a:ext cx="4268788" cy="343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8" descr="C:\Documents and Settings\Sasha\My Documents\Papers\graphene nanoparticles\dots_graphene_3_2f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6" y="2780928"/>
            <a:ext cx="3264363" cy="2448272"/>
          </a:xfrm>
          <a:prstGeom prst="rect">
            <a:avLst/>
          </a:prstGeom>
          <a:noFill/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114800" y="2209800"/>
            <a:ext cx="4176464" cy="648072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Enhancement of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Raman  ~1000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5736" y="6021288"/>
            <a:ext cx="453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/>
              <a:t>J. Phys. Chem. C</a:t>
            </a:r>
            <a:r>
              <a:rPr lang="de-DE" dirty="0" smtClean="0"/>
              <a:t>, </a:t>
            </a:r>
            <a:r>
              <a:rPr lang="de-DE" b="1" dirty="0" smtClean="0"/>
              <a:t>2012</a:t>
            </a:r>
            <a:r>
              <a:rPr lang="de-DE" dirty="0" smtClean="0"/>
              <a:t>, </a:t>
            </a:r>
            <a:r>
              <a:rPr lang="de-DE" i="1" dirty="0" smtClean="0"/>
              <a:t>116</a:t>
            </a:r>
            <a:r>
              <a:rPr lang="de-DE" dirty="0" smtClean="0"/>
              <a:t> (6), pp 3882–3887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9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69" y="273967"/>
            <a:ext cx="6479511" cy="1066801"/>
          </a:xfrm>
        </p:spPr>
        <p:txBody>
          <a:bodyPr/>
          <a:lstStyle/>
          <a:p>
            <a:r>
              <a:rPr lang="en-GB" dirty="0" smtClean="0"/>
              <a:t>Unusual 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935480"/>
            <a:ext cx="8229600" cy="3246120"/>
          </a:xfrm>
        </p:spPr>
        <p:txBody>
          <a:bodyPr>
            <a:normAutofit/>
          </a:bodyPr>
          <a:lstStyle/>
          <a:p>
            <a:r>
              <a:rPr lang="en-GB" dirty="0" smtClean="0"/>
              <a:t>In case of graphene, SERS is described very well by electromagnetic mechanism – maybe because of the simple 2D geometry of graphene sheet!</a:t>
            </a:r>
          </a:p>
          <a:p>
            <a:r>
              <a:rPr lang="en-GB" dirty="0" smtClean="0"/>
              <a:t>Hence, graphene can help to quantify field enhancement in composite plasmonic structures!</a:t>
            </a:r>
          </a:p>
          <a:p>
            <a:r>
              <a:rPr lang="en-GB" dirty="0" smtClean="0"/>
              <a:t>Graphene could become a test object of choice for studying field amplification in plasmonics.</a:t>
            </a:r>
          </a:p>
          <a:p>
            <a:endParaRPr lang="en-GB" dirty="0"/>
          </a:p>
        </p:txBody>
      </p:sp>
      <p:pic>
        <p:nvPicPr>
          <p:cNvPr id="6" name="Picture 5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817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827087" y="5301208"/>
            <a:ext cx="7489825" cy="482600"/>
          </a:xfrm>
        </p:spPr>
        <p:txBody>
          <a:bodyPr>
            <a:normAutofit/>
          </a:bodyPr>
          <a:lstStyle/>
          <a:p>
            <a:pPr algn="ctr"/>
            <a:r>
              <a:rPr lang="de-DE" dirty="0" smtClean="0"/>
              <a:t>EPSRC, EC FP7 Metachem, Samsung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7584" y="692696"/>
            <a:ext cx="7772400" cy="41052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/>
              <a:t>Authors: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u="sng" dirty="0" smtClean="0"/>
              <a:t>Manchester</a:t>
            </a:r>
            <a:r>
              <a:rPr lang="en-GB" sz="3200" dirty="0" smtClean="0"/>
              <a:t>: A. K. Geim, </a:t>
            </a:r>
            <a:r>
              <a:rPr lang="en-GB" sz="3200" dirty="0" smtClean="0"/>
              <a:t>K. S. Novoselov, V</a:t>
            </a:r>
            <a:r>
              <a:rPr lang="en-GB" sz="3200" dirty="0" smtClean="0"/>
              <a:t>. G. Kravets, F. </a:t>
            </a:r>
            <a:r>
              <a:rPr lang="en-GB" sz="3200" dirty="0" err="1" smtClean="0"/>
              <a:t>Schedin</a:t>
            </a:r>
            <a:r>
              <a:rPr lang="en-GB" sz="3200" dirty="0" smtClean="0"/>
              <a:t>, R. Jalil, L. Britnell, R. V. Gorbachev, D. Ansell, B. Thackray</a:t>
            </a:r>
            <a:br>
              <a:rPr lang="en-GB" sz="3200" dirty="0" smtClean="0"/>
            </a:br>
            <a:r>
              <a:rPr lang="en-GB" sz="3200" u="sng" dirty="0" smtClean="0"/>
              <a:t>Cambridge</a:t>
            </a:r>
            <a:r>
              <a:rPr lang="en-GB" sz="3200" dirty="0" smtClean="0"/>
              <a:t>: A. C. Ferrari, T. J. Echtermeyer, P. K. </a:t>
            </a:r>
            <a:r>
              <a:rPr lang="en-GB" sz="3200" dirty="0" err="1" smtClean="0"/>
              <a:t>Jasnos</a:t>
            </a:r>
            <a:r>
              <a:rPr lang="en-GB" sz="3200" dirty="0" smtClean="0"/>
              <a:t>, A. Lombardo, E. </a:t>
            </a:r>
            <a:r>
              <a:rPr lang="en-GB" sz="3200" dirty="0" err="1" smtClean="0"/>
              <a:t>Lidorikis</a:t>
            </a:r>
            <a:r>
              <a:rPr lang="en-GB" sz="3200" dirty="0" smtClean="0"/>
              <a:t>, </a:t>
            </a:r>
            <a:br>
              <a:rPr lang="en-GB" sz="3200" dirty="0" smtClean="0"/>
            </a:br>
            <a:r>
              <a:rPr lang="en-GB" sz="3200" u="sng" dirty="0" smtClean="0"/>
              <a:t>Marseille</a:t>
            </a:r>
            <a:r>
              <a:rPr lang="en-GB" sz="3200" dirty="0" smtClean="0"/>
              <a:t>: A. V. Kabashin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718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302568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B. Plasmonic enhancement of graphene photo-response</a:t>
            </a:r>
            <a:endParaRPr lang="en-US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990600" y="1981200"/>
            <a:ext cx="748883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Graphene photo-detectors enhanced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plasmonics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08920"/>
            <a:ext cx="30875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852936"/>
            <a:ext cx="4578647" cy="218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2722776" y="5661248"/>
            <a:ext cx="47970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i="1" dirty="0" smtClean="0"/>
              <a:t>Nature Communications </a:t>
            </a:r>
            <a:r>
              <a:rPr lang="en-GB" b="1" dirty="0" smtClean="0"/>
              <a:t>2</a:t>
            </a:r>
            <a:r>
              <a:rPr lang="en-GB" i="1" dirty="0" smtClean="0"/>
              <a:t>, </a:t>
            </a:r>
            <a:r>
              <a:rPr lang="en-GB" dirty="0" smtClean="0"/>
              <a:t>art. no.458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08366" y="332656"/>
            <a:ext cx="778671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200" b="1" dirty="0" smtClean="0"/>
              <a:t>Working principle of graphene </a:t>
            </a:r>
            <a:r>
              <a:rPr lang="en-GB" sz="3200" b="1" dirty="0" err="1" smtClean="0"/>
              <a:t>photovoltaics</a:t>
            </a:r>
            <a:endParaRPr lang="en-GB" sz="3200" b="1" dirty="0"/>
          </a:p>
        </p:txBody>
      </p:sp>
      <p:grpSp>
        <p:nvGrpSpPr>
          <p:cNvPr id="2" name="Group 25"/>
          <p:cNvGrpSpPr/>
          <p:nvPr/>
        </p:nvGrpSpPr>
        <p:grpSpPr>
          <a:xfrm>
            <a:off x="3500438" y="1214438"/>
            <a:ext cx="5286375" cy="4643437"/>
            <a:chOff x="3500438" y="1214438"/>
            <a:chExt cx="5286375" cy="4643437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3500438" y="1214438"/>
              <a:ext cx="5286375" cy="4643437"/>
              <a:chOff x="3500430" y="1214422"/>
              <a:chExt cx="5286412" cy="4643470"/>
            </a:xfrm>
          </p:grpSpPr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3500430" y="1214422"/>
                <a:ext cx="5286412" cy="4643470"/>
                <a:chOff x="3500430" y="1214422"/>
                <a:chExt cx="5286412" cy="4643470"/>
              </a:xfrm>
            </p:grpSpPr>
            <p:sp>
              <p:nvSpPr>
                <p:cNvPr id="8215" name="Rectangle 19"/>
                <p:cNvSpPr>
                  <a:spLocks noChangeArrowheads="1"/>
                </p:cNvSpPr>
                <p:nvPr/>
              </p:nvSpPr>
              <p:spPr bwMode="auto">
                <a:xfrm>
                  <a:off x="3929058" y="1214422"/>
                  <a:ext cx="4857784" cy="4643470"/>
                </a:xfrm>
                <a:prstGeom prst="rect">
                  <a:avLst/>
                </a:prstGeom>
                <a:solidFill>
                  <a:schemeClr val="bg1"/>
                </a:solidFill>
                <a:ln w="12700" algn="ctr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pic>
              <p:nvPicPr>
                <p:cNvPr id="8216" name="Picture 1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500430" y="2071678"/>
                  <a:ext cx="5253087" cy="32147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8214" name="TextBox 22"/>
              <p:cNvSpPr txBox="1">
                <a:spLocks noChangeArrowheads="1"/>
              </p:cNvSpPr>
              <p:nvPr/>
            </p:nvSpPr>
            <p:spPr bwMode="auto">
              <a:xfrm>
                <a:off x="4286248" y="1214422"/>
                <a:ext cx="385765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/>
                  <a:t>Metal-induced doping</a:t>
                </a:r>
              </a:p>
            </p:txBody>
          </p:sp>
        </p:grpSp>
        <p:sp>
          <p:nvSpPr>
            <p:cNvPr id="8198" name="TextBox 13"/>
            <p:cNvSpPr txBox="1">
              <a:spLocks noChangeArrowheads="1"/>
            </p:cNvSpPr>
            <p:nvPr/>
          </p:nvSpPr>
          <p:spPr bwMode="auto">
            <a:xfrm>
              <a:off x="4214810" y="5143512"/>
              <a:ext cx="400052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GB" sz="1200" dirty="0" err="1" smtClean="0"/>
                <a:t>Giovanetti</a:t>
              </a:r>
              <a:r>
                <a:rPr lang="en-GB" sz="1200" dirty="0" smtClean="0"/>
                <a:t> </a:t>
              </a:r>
              <a:r>
                <a:rPr lang="en-GB" sz="1200" dirty="0"/>
                <a:t>et. </a:t>
              </a:r>
              <a:r>
                <a:rPr lang="en-GB" sz="1200" dirty="0" smtClean="0"/>
                <a:t>al</a:t>
              </a:r>
              <a:r>
                <a:rPr lang="en-GB" sz="1200" dirty="0"/>
                <a:t>., </a:t>
              </a:r>
              <a:r>
                <a:rPr lang="en-GB" sz="1200" dirty="0" smtClean="0"/>
                <a:t>Phys</a:t>
              </a:r>
              <a:r>
                <a:rPr lang="en-GB" sz="1200" dirty="0"/>
                <a:t>. Rev. </a:t>
              </a:r>
              <a:r>
                <a:rPr lang="en-GB" sz="1200" dirty="0" err="1"/>
                <a:t>Lett</a:t>
              </a:r>
              <a:r>
                <a:rPr lang="en-GB" sz="1200" dirty="0"/>
                <a:t>. </a:t>
              </a:r>
              <a:r>
                <a:rPr lang="en-GB" sz="1200" b="1" dirty="0"/>
                <a:t>101</a:t>
              </a:r>
              <a:r>
                <a:rPr lang="en-GB" sz="1200" dirty="0"/>
                <a:t>,  026803 (2008</a:t>
              </a:r>
              <a:r>
                <a:rPr lang="en-GB" sz="1200" dirty="0" smtClean="0"/>
                <a:t>).</a:t>
              </a:r>
              <a:endParaRPr lang="en-GB" sz="1200" dirty="0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714349" y="1214438"/>
            <a:ext cx="3571900" cy="4614862"/>
            <a:chOff x="714321" y="1214422"/>
            <a:chExt cx="3571924" cy="4614627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1071538" y="1714488"/>
              <a:ext cx="2214578" cy="4114561"/>
              <a:chOff x="3779912" y="1988840"/>
              <a:chExt cx="2481263" cy="4608513"/>
            </a:xfrm>
          </p:grpSpPr>
          <p:pic>
            <p:nvPicPr>
              <p:cNvPr id="8211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79912" y="1988840"/>
                <a:ext cx="2481263" cy="4608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3779912" y="1988808"/>
                <a:ext cx="432219" cy="5031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8210" name="TextBox 2"/>
            <p:cNvSpPr txBox="1">
              <a:spLocks noChangeArrowheads="1"/>
            </p:cNvSpPr>
            <p:nvPr/>
          </p:nvSpPr>
          <p:spPr bwMode="auto">
            <a:xfrm>
              <a:off x="714321" y="1214422"/>
              <a:ext cx="3571924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GB" dirty="0"/>
                <a:t>e-h pair creation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551232" y="1142984"/>
            <a:ext cx="5429250" cy="4714875"/>
            <a:chOff x="3500430" y="1142984"/>
            <a:chExt cx="5429288" cy="4714908"/>
          </a:xfrm>
        </p:grpSpPr>
        <p:sp>
          <p:nvSpPr>
            <p:cNvPr id="8201" name="Rectangle 24"/>
            <p:cNvSpPr>
              <a:spLocks noChangeArrowheads="1"/>
            </p:cNvSpPr>
            <p:nvPr/>
          </p:nvSpPr>
          <p:spPr bwMode="auto">
            <a:xfrm>
              <a:off x="3500430" y="1142984"/>
              <a:ext cx="5429288" cy="4714908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3929058" y="1214422"/>
              <a:ext cx="4415258" cy="4400561"/>
              <a:chOff x="3929058" y="1214422"/>
              <a:chExt cx="4415258" cy="4400561"/>
            </a:xfrm>
          </p:grpSpPr>
          <p:grpSp>
            <p:nvGrpSpPr>
              <p:cNvPr id="9" name="Group 30"/>
              <p:cNvGrpSpPr>
                <a:grpSpLocks/>
              </p:cNvGrpSpPr>
              <p:nvPr/>
            </p:nvGrpSpPr>
            <p:grpSpPr bwMode="auto">
              <a:xfrm>
                <a:off x="3929058" y="1857364"/>
                <a:ext cx="4415258" cy="3757619"/>
                <a:chOff x="4522792" y="2917594"/>
                <a:chExt cx="3240360" cy="2758076"/>
              </a:xfrm>
            </p:grpSpPr>
            <p:pic>
              <p:nvPicPr>
                <p:cNvPr id="8205" name="Picture 9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22792" y="3443357"/>
                  <a:ext cx="3240360" cy="22323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4667261" y="3298624"/>
                  <a:ext cx="3024535" cy="7340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755076" y="2917595"/>
                  <a:ext cx="936720" cy="360055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8208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6827048" y="2939366"/>
                  <a:ext cx="79208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GB" sz="1800"/>
                    <a:t>Metal</a:t>
                  </a:r>
                </a:p>
              </p:txBody>
            </p:sp>
          </p:grpSp>
          <p:sp>
            <p:nvSpPr>
              <p:cNvPr id="8204" name="TextBox 2"/>
              <p:cNvSpPr txBox="1">
                <a:spLocks noChangeArrowheads="1"/>
              </p:cNvSpPr>
              <p:nvPr/>
            </p:nvSpPr>
            <p:spPr bwMode="auto">
              <a:xfrm>
                <a:off x="4357686" y="1214422"/>
                <a:ext cx="2857520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GB"/>
                  <a:t>e-h separation</a:t>
                </a:r>
              </a:p>
            </p:txBody>
          </p:sp>
        </p:grp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0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952"/>
          <a:stretch>
            <a:fillRect/>
          </a:stretch>
        </p:blipFill>
        <p:spPr bwMode="auto">
          <a:xfrm>
            <a:off x="4883052" y="1000108"/>
            <a:ext cx="4260947" cy="45720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714876" y="5072074"/>
            <a:ext cx="1297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GB" sz="2000" i="1" dirty="0" smtClean="0">
                <a:solidFill>
                  <a:srgbClr val="4B5582"/>
                </a:solidFill>
                <a:latin typeface="Tekton Pro Cond" pitchFamily="34" charset="0"/>
                <a:sym typeface="Symbol" pitchFamily="18" charset="2"/>
              </a:rPr>
              <a:t>Contacts</a:t>
            </a:r>
            <a:endParaRPr lang="en-GB" sz="2400" b="0" i="1" dirty="0">
              <a:solidFill>
                <a:srgbClr val="BE0000"/>
              </a:solidFill>
              <a:latin typeface="Tekton Pro Cond" pitchFamily="34" charset="0"/>
              <a:sym typeface="Symbol" pitchFamily="18" charset="2"/>
            </a:endParaRPr>
          </a:p>
        </p:txBody>
      </p:sp>
      <p:pic>
        <p:nvPicPr>
          <p:cNvPr id="927746" name="Picture 2" descr="C:\users\Kostya\MyPapers\Graphite\2_CONFERENCES\Year2010\Stockholm2010\GasSenso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95" y="5284809"/>
            <a:ext cx="5629275" cy="1216025"/>
          </a:xfrm>
          <a:prstGeom prst="rect">
            <a:avLst/>
          </a:prstGeom>
          <a:noFill/>
        </p:spPr>
      </p:pic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0" y="785794"/>
            <a:ext cx="5429288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buSzPct val="70000"/>
            </a:pPr>
            <a:r>
              <a:rPr lang="en-GB" sz="2400" i="1" dirty="0" smtClean="0">
                <a:solidFill>
                  <a:srgbClr val="B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Cond" pitchFamily="34" charset="0"/>
                <a:sym typeface="Symbol" pitchFamily="18" charset="2"/>
              </a:rPr>
              <a:t>Marry  Graphene  &amp;  </a:t>
            </a:r>
            <a:r>
              <a:rPr lang="en-GB" sz="2400" i="1" dirty="0" err="1" smtClean="0">
                <a:solidFill>
                  <a:srgbClr val="B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Cond" pitchFamily="34" charset="0"/>
                <a:sym typeface="Symbol" pitchFamily="18" charset="2"/>
              </a:rPr>
              <a:t>Plasmonics</a:t>
            </a:r>
            <a:endParaRPr lang="en-GB" sz="2400" b="0" i="1" dirty="0" smtClean="0">
              <a:solidFill>
                <a:srgbClr val="B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 Cond" pitchFamily="34" charset="0"/>
              <a:sym typeface="Symbol" pitchFamily="18" charset="2"/>
            </a:endParaRPr>
          </a:p>
        </p:txBody>
      </p:sp>
      <p:pic>
        <p:nvPicPr>
          <p:cNvPr id="937987" name="Picture 3" descr="C:\users\Kostya\MyPapers\Graphite\2_CONFERENCES\Year2010\Stockholm2010\PlasmonStructur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5143512"/>
            <a:ext cx="1566863" cy="350837"/>
          </a:xfrm>
          <a:prstGeom prst="rect">
            <a:avLst/>
          </a:prstGeom>
          <a:noFill/>
        </p:spPr>
      </p:pic>
      <p:sp>
        <p:nvSpPr>
          <p:cNvPr id="314" name="Text Box 3"/>
          <p:cNvSpPr txBox="1">
            <a:spLocks noChangeArrowheads="1"/>
          </p:cNvSpPr>
          <p:nvPr/>
        </p:nvSpPr>
        <p:spPr bwMode="auto">
          <a:xfrm>
            <a:off x="5072066" y="785794"/>
            <a:ext cx="4071934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buSzPct val="70000"/>
            </a:pPr>
            <a:r>
              <a:rPr lang="en-GB" sz="2400" i="1" dirty="0" err="1" smtClean="0">
                <a:solidFill>
                  <a:srgbClr val="4B5582"/>
                </a:solidFill>
                <a:latin typeface="Tekton Pro Cond" pitchFamily="34" charset="0"/>
                <a:sym typeface="Symbol" pitchFamily="18" charset="2"/>
              </a:rPr>
              <a:t>Photovoltage</a:t>
            </a:r>
            <a:r>
              <a:rPr lang="en-GB" sz="2400" i="1" dirty="0" smtClean="0">
                <a:solidFill>
                  <a:srgbClr val="4B5582"/>
                </a:solidFill>
                <a:latin typeface="Tekton Pro Cond" pitchFamily="34" charset="0"/>
                <a:sym typeface="Symbol" pitchFamily="18" charset="2"/>
              </a:rPr>
              <a:t>, 633nm</a:t>
            </a:r>
            <a:endParaRPr lang="en-GB" sz="2400" b="0" i="1" dirty="0" smtClean="0">
              <a:solidFill>
                <a:srgbClr val="4B5582"/>
              </a:solidFill>
              <a:latin typeface="Tekton Pro Cond" pitchFamily="34" charset="0"/>
              <a:sym typeface="Symbol" pitchFamily="18" charset="2"/>
            </a:endParaRPr>
          </a:p>
        </p:txBody>
      </p:sp>
      <p:sp>
        <p:nvSpPr>
          <p:cNvPr id="315" name="Text Box 3"/>
          <p:cNvSpPr txBox="1">
            <a:spLocks noChangeArrowheads="1"/>
          </p:cNvSpPr>
          <p:nvPr/>
        </p:nvSpPr>
        <p:spPr bwMode="auto">
          <a:xfrm>
            <a:off x="5572132" y="5579933"/>
            <a:ext cx="3500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SzPct val="70000"/>
            </a:pPr>
            <a:r>
              <a:rPr lang="en-GB" sz="2000" i="1" dirty="0" smtClean="0">
                <a:solidFill>
                  <a:srgbClr val="BE0000"/>
                </a:solidFill>
                <a:latin typeface="Tekton Pro Cond" pitchFamily="34" charset="0"/>
                <a:sym typeface="Symbol" pitchFamily="18" charset="2"/>
              </a:rPr>
              <a:t>Enhancement</a:t>
            </a:r>
            <a:r>
              <a:rPr lang="en-GB" sz="2000" i="1" dirty="0" smtClean="0">
                <a:solidFill>
                  <a:srgbClr val="B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Cond" pitchFamily="34" charset="0"/>
                <a:sym typeface="Symbol" pitchFamily="18" charset="2"/>
              </a:rPr>
              <a:t> </a:t>
            </a:r>
            <a:r>
              <a:rPr lang="en-GB" sz="2000" i="1" dirty="0" smtClean="0">
                <a:solidFill>
                  <a:srgbClr val="BE0000"/>
                </a:solidFill>
                <a:latin typeface="Tekton Pro Cond" pitchFamily="34" charset="0"/>
                <a:sym typeface="Symbol" pitchFamily="18" charset="2"/>
              </a:rPr>
              <a:t>:</a:t>
            </a:r>
            <a:r>
              <a:rPr lang="en-GB" sz="2000" i="1" dirty="0" smtClean="0">
                <a:solidFill>
                  <a:srgbClr val="B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 Cond" pitchFamily="34" charset="0"/>
                <a:sym typeface="Symbol" pitchFamily="18" charset="2"/>
              </a:rPr>
              <a:t> x20</a:t>
            </a:r>
          </a:p>
          <a:p>
            <a:pPr>
              <a:lnSpc>
                <a:spcPct val="80000"/>
              </a:lnSpc>
              <a:buSzPct val="70000"/>
            </a:pPr>
            <a:r>
              <a:rPr lang="en-GB" sz="2000" i="1" dirty="0" smtClean="0">
                <a:solidFill>
                  <a:srgbClr val="4B5582"/>
                </a:solidFill>
                <a:latin typeface="Tekton Pro Cond" pitchFamily="34" charset="0"/>
                <a:sym typeface="Symbol" pitchFamily="18" charset="2"/>
              </a:rPr>
              <a:t>Can be illuminated by flood light </a:t>
            </a:r>
            <a:endParaRPr lang="en-GB" sz="2000" b="0" i="1" dirty="0" smtClean="0">
              <a:solidFill>
                <a:srgbClr val="4B5582"/>
              </a:solidFill>
              <a:latin typeface="Tekton Pro Cond" pitchFamily="34" charset="0"/>
              <a:sym typeface="Symbol" pitchFamily="18" charset="2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95288" y="0"/>
            <a:ext cx="8208962" cy="6921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Simplex" pitchFamily="2" charset="0"/>
              </a:rPr>
              <a:t>Graphene  </a:t>
            </a:r>
            <a:r>
              <a:rPr kumimoji="0" lang="en-GB" sz="3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Simplex" pitchFamily="2" charset="0"/>
              </a:rPr>
              <a:t>Photovoltaics</a:t>
            </a:r>
            <a:endParaRPr kumimoji="0" lang="ru-RU" sz="3600" b="1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  <a:ea typeface="+mj-ea"/>
              <a:cs typeface="Simplex" pitchFamily="2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179512" y="1268760"/>
            <a:ext cx="4764683" cy="3816424"/>
            <a:chOff x="179512" y="1268760"/>
            <a:chExt cx="4764683" cy="3816424"/>
          </a:xfrm>
        </p:grpSpPr>
        <p:pic>
          <p:nvPicPr>
            <p:cNvPr id="936962" name="Picture 2" descr="C:\users\Kostya\Data\Graphite\Pictures\NearField-Roma-w5\Optics_w5\final0004.jpg"/>
            <p:cNvPicPr>
              <a:picLocks noChangeAspect="1" noChangeArrowheads="1"/>
            </p:cNvPicPr>
            <p:nvPr/>
          </p:nvPicPr>
          <p:blipFill>
            <a:blip r:embed="rId6" cstate="print"/>
            <a:srcRect t="11111" b="11111"/>
            <a:stretch>
              <a:fillRect/>
            </a:stretch>
          </p:blipFill>
          <p:spPr bwMode="auto">
            <a:xfrm>
              <a:off x="179512" y="3909053"/>
              <a:ext cx="2016224" cy="1176131"/>
            </a:xfrm>
            <a:prstGeom prst="rect">
              <a:avLst/>
            </a:prstGeom>
            <a:noFill/>
          </p:spPr>
        </p:pic>
        <p:pic>
          <p:nvPicPr>
            <p:cNvPr id="1612801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39752" y="1278449"/>
              <a:ext cx="2604443" cy="2586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280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79790" y="3933056"/>
              <a:ext cx="1150170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2803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39753" y="3936938"/>
              <a:ext cx="1152127" cy="1148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2804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9512" y="1268760"/>
              <a:ext cx="2051720" cy="2582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8874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7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7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/>
      <p:bldP spid="3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2880" y="373832"/>
            <a:ext cx="8229600" cy="1038944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Graphene-plasmonic photocells</a:t>
            </a:r>
            <a:endParaRPr lang="en-US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477" y="2492896"/>
            <a:ext cx="7157045" cy="368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63688" y="1772816"/>
            <a:ext cx="5832648" cy="648072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(a)-(f) Wavelength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dependence</a:t>
            </a:r>
            <a:r>
              <a:rPr kumimoji="0" lang="en-GB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2600" dirty="0" smtClean="0">
                <a:latin typeface="+mn-lt"/>
              </a:rPr>
              <a:t>457nm-785nm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Details of </a:t>
            </a:r>
            <a:r>
              <a:rPr lang="en-GB" dirty="0" err="1" smtClean="0"/>
              <a:t>photoconversion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9552" y="1340768"/>
            <a:ext cx="8229600" cy="2861672"/>
          </a:xfrm>
        </p:spPr>
        <p:txBody>
          <a:bodyPr>
            <a:normAutofit/>
          </a:bodyPr>
          <a:lstStyle/>
          <a:p>
            <a:pPr algn="just"/>
            <a:r>
              <a:rPr lang="en-GB" sz="2400" dirty="0" smtClean="0"/>
              <a:t>Not clear yet!</a:t>
            </a:r>
          </a:p>
          <a:p>
            <a:pPr algn="just"/>
            <a:r>
              <a:rPr lang="en-GB" sz="2400" dirty="0"/>
              <a:t>thermoelectric effects have been demonstrated in </a:t>
            </a:r>
            <a:r>
              <a:rPr lang="en-GB" sz="2400" dirty="0" smtClean="0"/>
              <a:t>direct measurements </a:t>
            </a:r>
            <a:r>
              <a:rPr lang="en-GB" sz="2400" dirty="0"/>
              <a:t>of the symmetry of six‐fold </a:t>
            </a:r>
            <a:r>
              <a:rPr lang="en-GB" sz="2400" dirty="0" err="1"/>
              <a:t>photovoltage</a:t>
            </a:r>
            <a:r>
              <a:rPr lang="en-GB" sz="2400" dirty="0"/>
              <a:t> patterns as a function of bottom‐ and </a:t>
            </a:r>
            <a:r>
              <a:rPr lang="en-GB" sz="2400" dirty="0" err="1" smtClean="0"/>
              <a:t>topgate</a:t>
            </a:r>
            <a:r>
              <a:rPr lang="en-GB" sz="2400" dirty="0" smtClean="0"/>
              <a:t> voltages: at low </a:t>
            </a:r>
            <a:r>
              <a:rPr lang="en-GB" sz="2400" dirty="0"/>
              <a:t>temperatures nonlocal hot carrier transport </a:t>
            </a:r>
            <a:r>
              <a:rPr lang="en-GB" sz="2400" dirty="0" smtClean="0"/>
              <a:t>dominates the </a:t>
            </a:r>
            <a:r>
              <a:rPr lang="en-GB" sz="2400" dirty="0"/>
              <a:t>intrinsic </a:t>
            </a:r>
            <a:r>
              <a:rPr lang="en-GB" sz="2400" dirty="0" err="1"/>
              <a:t>photoresponse</a:t>
            </a:r>
            <a:r>
              <a:rPr lang="en-GB" sz="2400" dirty="0"/>
              <a:t> in plain graphene with non‐structured </a:t>
            </a:r>
            <a:r>
              <a:rPr lang="en-GB" sz="2400" dirty="0" smtClean="0"/>
              <a:t>electrodes</a:t>
            </a:r>
            <a:endParaRPr lang="en-GB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49080"/>
            <a:ext cx="4025208" cy="205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64088" y="4808615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Gabor </a:t>
            </a:r>
            <a:r>
              <a:rPr lang="fr-FR" i="1" dirty="0" smtClean="0"/>
              <a:t>et al.</a:t>
            </a:r>
            <a:r>
              <a:rPr lang="fr-FR" dirty="0" smtClean="0"/>
              <a:t> Science </a:t>
            </a:r>
            <a:r>
              <a:rPr lang="fr-FR" b="1" dirty="0"/>
              <a:t>334</a:t>
            </a:r>
            <a:r>
              <a:rPr lang="fr-FR" dirty="0"/>
              <a:t>, </a:t>
            </a:r>
            <a:r>
              <a:rPr lang="fr-FR" dirty="0" smtClean="0"/>
              <a:t>648 (</a:t>
            </a:r>
            <a:r>
              <a:rPr lang="fr-FR" dirty="0"/>
              <a:t>2011).</a:t>
            </a:r>
            <a:endParaRPr lang="en-GB" dirty="0"/>
          </a:p>
        </p:txBody>
      </p:sp>
      <p:pic>
        <p:nvPicPr>
          <p:cNvPr id="7" name="Picture 4" descr="1824 Full Colour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Another open question</a:t>
            </a:r>
            <a:r>
              <a:rPr lang="en-GB" dirty="0" smtClean="0"/>
              <a:t> </a:t>
            </a:r>
            <a:r>
              <a:rPr lang="en-GB" dirty="0" smtClean="0"/>
              <a:t>- resistive coupling of plasmonic </a:t>
            </a:r>
            <a:r>
              <a:rPr lang="en-GB" dirty="0" smtClean="0"/>
              <a:t>resonances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935480"/>
            <a:ext cx="8229600" cy="1349504"/>
          </a:xfrm>
        </p:spPr>
        <p:txBody>
          <a:bodyPr>
            <a:normAutofit/>
          </a:bodyPr>
          <a:lstStyle/>
          <a:p>
            <a:r>
              <a:rPr lang="en-GB" dirty="0" smtClean="0"/>
              <a:t>Graphene allows resistive coupling of plasmonic resonances – active plasmonics?</a:t>
            </a:r>
          </a:p>
        </p:txBody>
      </p:sp>
      <p:sp>
        <p:nvSpPr>
          <p:cNvPr id="4" name="Trapezoid 3"/>
          <p:cNvSpPr/>
          <p:nvPr/>
        </p:nvSpPr>
        <p:spPr>
          <a:xfrm>
            <a:off x="1403648" y="4221088"/>
            <a:ext cx="720080" cy="504056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rapezoid 5"/>
          <p:cNvSpPr/>
          <p:nvPr/>
        </p:nvSpPr>
        <p:spPr>
          <a:xfrm>
            <a:off x="2771800" y="4221088"/>
            <a:ext cx="720080" cy="504056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83568" y="4725144"/>
            <a:ext cx="367240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19772" y="3717032"/>
            <a:ext cx="11161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9772" y="335699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42210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3648" y="4221088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-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03848" y="423038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1800" y="423038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-</a:t>
            </a:r>
            <a:endParaRPr lang="en-GB" sz="2400" dirty="0"/>
          </a:p>
        </p:txBody>
      </p:sp>
      <p:sp>
        <p:nvSpPr>
          <p:cNvPr id="16" name="Trapezoid 15"/>
          <p:cNvSpPr/>
          <p:nvPr/>
        </p:nvSpPr>
        <p:spPr>
          <a:xfrm>
            <a:off x="5364088" y="4221088"/>
            <a:ext cx="720080" cy="504056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rapezoid 16"/>
          <p:cNvSpPr/>
          <p:nvPr/>
        </p:nvSpPr>
        <p:spPr>
          <a:xfrm>
            <a:off x="6732240" y="4221088"/>
            <a:ext cx="720080" cy="504056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644008" y="4725144"/>
            <a:ext cx="367240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480212" y="3717032"/>
            <a:ext cx="11161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09734" y="429309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7686" y="4293096"/>
            <a:ext cx="23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-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177886" y="430238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45838" y="4302388"/>
            <a:ext cx="23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-</a:t>
            </a:r>
            <a:endParaRPr lang="en-GB" sz="1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572000" y="4221088"/>
            <a:ext cx="396044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512425" y="335699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</a:t>
            </a:r>
            <a:endParaRPr lang="en-GB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430610" y="4149080"/>
            <a:ext cx="44564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80212" y="3789040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</a:t>
            </a:r>
            <a:endParaRPr lang="en-GB" dirty="0"/>
          </a:p>
        </p:txBody>
      </p:sp>
      <p:pic>
        <p:nvPicPr>
          <p:cNvPr id="38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7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34" y="241326"/>
            <a:ext cx="7916731" cy="81141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Nanoparticles on a conducting sub-layer</a:t>
            </a:r>
            <a:endParaRPr lang="en-GB" sz="36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05183"/>
            <a:ext cx="5791200" cy="515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118" y="6084004"/>
            <a:ext cx="4271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Nature </a:t>
            </a:r>
            <a:r>
              <a:rPr lang="en-GB" i="1" dirty="0"/>
              <a:t>Communications</a:t>
            </a:r>
            <a:r>
              <a:rPr lang="en-GB" dirty="0"/>
              <a:t>, vol. 3, 640, 2012.</a:t>
            </a:r>
          </a:p>
        </p:txBody>
      </p:sp>
      <p:pic>
        <p:nvPicPr>
          <p:cNvPr id="6" name="Picture 4" descr="1824 Full Colour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29136" y="1510456"/>
            <a:ext cx="129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</a:t>
            </a:r>
            <a:r>
              <a:rPr lang="en-GB" dirty="0" err="1" smtClean="0"/>
              <a:t>sublayer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3809471"/>
            <a:ext cx="1668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5nm Ti </a:t>
            </a:r>
            <a:r>
              <a:rPr lang="en-GB" dirty="0" err="1" smtClean="0"/>
              <a:t>sublayer</a:t>
            </a:r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375729" y="3809471"/>
            <a:ext cx="17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5nm Cr </a:t>
            </a:r>
            <a:r>
              <a:rPr lang="en-GB" dirty="0" err="1" smtClean="0"/>
              <a:t>sublayer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9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26" y="1268760"/>
            <a:ext cx="5500548" cy="47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204342"/>
            <a:ext cx="7916731" cy="1243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dirty="0" smtClean="0">
                <a:solidFill>
                  <a:schemeClr val="tx1"/>
                </a:solidFill>
              </a:rPr>
              <a:t>Nanoparticles on a conducting sub-layer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36118" y="5975235"/>
            <a:ext cx="4271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/>
              <a:t>Nature </a:t>
            </a:r>
            <a:r>
              <a:rPr lang="en-GB" i="1" dirty="0"/>
              <a:t>Communications</a:t>
            </a:r>
            <a:r>
              <a:rPr lang="en-GB" dirty="0"/>
              <a:t>, vol. 3, 640, 2012.</a:t>
            </a:r>
          </a:p>
        </p:txBody>
      </p:sp>
      <p:pic>
        <p:nvPicPr>
          <p:cNvPr id="8" name="Picture 4" descr="1824 Full Colour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08542" y="1133654"/>
            <a:ext cx="176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Size dependence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053834" y="3707740"/>
            <a:ext cx="182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Ambient medium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1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Graphene </a:t>
            </a:r>
            <a:r>
              <a:rPr lang="en-GB" dirty="0" err="1" smtClean="0"/>
              <a:t>Photovoltaics</a:t>
            </a:r>
            <a:r>
              <a:rPr lang="en-GB" dirty="0" smtClean="0"/>
              <a:t> – future directions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935480"/>
            <a:ext cx="8229600" cy="2429624"/>
          </a:xfrm>
        </p:spPr>
        <p:txBody>
          <a:bodyPr>
            <a:normAutofit/>
          </a:bodyPr>
          <a:lstStyle/>
          <a:p>
            <a:r>
              <a:rPr lang="en-GB" dirty="0" smtClean="0"/>
              <a:t>Vertical geometry – Novoselov et al.</a:t>
            </a:r>
          </a:p>
          <a:p>
            <a:r>
              <a:rPr lang="en-GB" dirty="0" smtClean="0"/>
              <a:t>Other 2D materials for charge separation.</a:t>
            </a:r>
          </a:p>
          <a:p>
            <a:r>
              <a:rPr lang="en-GB" dirty="0" smtClean="0"/>
              <a:t>Optimization of plasmonic elements.</a:t>
            </a:r>
          </a:p>
          <a:p>
            <a:r>
              <a:rPr lang="en-GB" dirty="0"/>
              <a:t>Broadband </a:t>
            </a:r>
            <a:r>
              <a:rPr lang="en-GB" dirty="0" smtClean="0"/>
              <a:t>emitters.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2" descr="C:\users\Kostya\MyPapers\Graphite\1_SEMINARS\Year2010\Nobel2010\01_graphe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747575" y="5085184"/>
            <a:ext cx="3176353" cy="576064"/>
          </a:xfrm>
          <a:prstGeom prst="rect">
            <a:avLst/>
          </a:prstGeom>
          <a:noFill/>
        </p:spPr>
      </p:pic>
      <p:pic>
        <p:nvPicPr>
          <p:cNvPr id="8" name="Picture 1" descr="C:\users\Kostya\MyPapers\Graphite\1_SEMINARS\Year2010\Nobel2010\04_boron_nitrid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4797152"/>
            <a:ext cx="3096344" cy="544981"/>
          </a:xfrm>
          <a:prstGeom prst="rect">
            <a:avLst/>
          </a:prstGeom>
          <a:noFill/>
        </p:spPr>
      </p:pic>
      <p:pic>
        <p:nvPicPr>
          <p:cNvPr id="9" name="Picture 2" descr="C:\users\Kostya\MyPapers\Graphite\1_SEMINARS\Year2010\Nobel2010\01_graphe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883624" y="4497901"/>
            <a:ext cx="3176353" cy="576064"/>
          </a:xfrm>
          <a:prstGeom prst="rect">
            <a:avLst/>
          </a:prstGeom>
          <a:noFill/>
        </p:spPr>
      </p:pic>
      <p:pic>
        <p:nvPicPr>
          <p:cNvPr id="10" name="Picture 4" descr="1824 Full Colour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94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548680"/>
            <a:ext cx="8229600" cy="885032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</a:t>
            </a:r>
            <a:r>
              <a:rPr lang="en-GB" dirty="0" smtClean="0"/>
              <a:t>. Graphene to help plasmonics</a:t>
            </a:r>
            <a:endParaRPr lang="en-US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403648" y="1844824"/>
            <a:ext cx="6400800" cy="36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smtClean="0"/>
              <a:t>Holy Grail: active graphene based plasmonics (small, cheap, fast, low power consumption, etc.)</a:t>
            </a:r>
          </a:p>
          <a:p>
            <a:pPr marL="0" indent="0">
              <a:buNone/>
            </a:pPr>
            <a:r>
              <a:rPr lang="en-GB" sz="2400" dirty="0" smtClean="0"/>
              <a:t>Problems:</a:t>
            </a:r>
          </a:p>
          <a:p>
            <a:pPr>
              <a:buFontTx/>
              <a:buChar char="-"/>
            </a:pPr>
            <a:r>
              <a:rPr lang="en-GB" sz="2400" dirty="0" smtClean="0"/>
              <a:t>Gating difficult to arrange (to much metal around)</a:t>
            </a:r>
          </a:p>
          <a:p>
            <a:pPr>
              <a:buFontTx/>
              <a:buChar char="-"/>
            </a:pPr>
            <a:r>
              <a:rPr lang="en-GB" sz="2400" dirty="0" smtClean="0"/>
              <a:t>Graphene doping by metal.</a:t>
            </a:r>
          </a:p>
          <a:p>
            <a:pPr>
              <a:buFontTx/>
              <a:buChar char="-"/>
            </a:pPr>
            <a:r>
              <a:rPr lang="en-GB" sz="2400" dirty="0" smtClean="0"/>
              <a:t>Graphene ripples, bubbles, etc.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6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87624" y="2060848"/>
            <a:ext cx="7375525" cy="3312368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Plasmonics</a:t>
            </a:r>
          </a:p>
          <a:p>
            <a:pPr algn="l"/>
            <a:r>
              <a:rPr lang="en-GB" dirty="0" smtClean="0"/>
              <a:t>Graphene</a:t>
            </a:r>
          </a:p>
          <a:p>
            <a:pPr algn="l"/>
            <a:r>
              <a:rPr lang="en-GB" dirty="0" smtClean="0"/>
              <a:t>Graphene plasmonics</a:t>
            </a:r>
          </a:p>
          <a:p>
            <a:pPr algn="l"/>
            <a:r>
              <a:rPr lang="en-GB" dirty="0" smtClean="0"/>
              <a:t>Graphene optics modified by plasmonic nanostructures (SERS and photodetection)</a:t>
            </a:r>
          </a:p>
          <a:p>
            <a:pPr algn="l"/>
            <a:r>
              <a:rPr lang="en-GB" dirty="0" smtClean="0"/>
              <a:t>Plasmonic response modified by graphene presence (collective resonances)</a:t>
            </a:r>
          </a:p>
          <a:p>
            <a:pPr algn="l"/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59832" y="620688"/>
            <a:ext cx="3416424" cy="822102"/>
          </a:xfrm>
        </p:spPr>
        <p:txBody>
          <a:bodyPr/>
          <a:lstStyle/>
          <a:p>
            <a:r>
              <a:rPr lang="en-GB" dirty="0" smtClean="0"/>
              <a:t>Talk Overview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" y="0"/>
            <a:ext cx="19081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51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620688"/>
            <a:ext cx="8229600" cy="1295400"/>
          </a:xfrm>
        </p:spPr>
        <p:txBody>
          <a:bodyPr>
            <a:normAutofit/>
          </a:bodyPr>
          <a:lstStyle/>
          <a:p>
            <a:r>
              <a:rPr lang="en-GB" dirty="0" smtClean="0"/>
              <a:t>Example: graphene affecting optical properties of plasmonic elements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8229600" cy="901700"/>
          </a:xfrm>
        </p:spPr>
        <p:txBody>
          <a:bodyPr>
            <a:normAutofit/>
          </a:bodyPr>
          <a:lstStyle/>
          <a:p>
            <a:r>
              <a:rPr lang="en-GB" dirty="0" smtClean="0"/>
              <a:t>Diffractive coupled plasmonic resonances = aka geometric resonances = aka collective plasmon resonances</a:t>
            </a:r>
            <a:endParaRPr lang="en-GB" dirty="0"/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600200" y="3038475"/>
            <a:ext cx="5545138" cy="2447925"/>
            <a:chOff x="1020" y="1979"/>
            <a:chExt cx="3493" cy="1542"/>
          </a:xfrm>
        </p:grpSpPr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1020" y="1979"/>
              <a:ext cx="3493" cy="15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1292" y="2931"/>
              <a:ext cx="3040" cy="182"/>
              <a:chOff x="1292" y="2931"/>
              <a:chExt cx="3040" cy="182"/>
            </a:xfrm>
          </p:grpSpPr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1701" y="2931"/>
                <a:ext cx="181" cy="18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0"/>
              <p:cNvSpPr>
                <a:spLocks noChangeArrowheads="1"/>
              </p:cNvSpPr>
              <p:nvPr/>
            </p:nvSpPr>
            <p:spPr bwMode="auto">
              <a:xfrm>
                <a:off x="2109" y="2931"/>
                <a:ext cx="181" cy="18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2518" y="2931"/>
                <a:ext cx="181" cy="18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26" y="2931"/>
                <a:ext cx="181" cy="18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1292" y="2931"/>
                <a:ext cx="181" cy="18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3334" y="2931"/>
                <a:ext cx="181" cy="18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742" y="2931"/>
                <a:ext cx="181" cy="18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4151" y="2931"/>
                <a:ext cx="181" cy="18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Line 18"/>
            <p:cNvSpPr>
              <a:spLocks noChangeShapeType="1"/>
            </p:cNvSpPr>
            <p:nvPr/>
          </p:nvSpPr>
          <p:spPr bwMode="auto">
            <a:xfrm>
              <a:off x="2018" y="2069"/>
              <a:ext cx="817" cy="8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9"/>
            <p:cNvSpPr>
              <a:spLocks noChangeShapeType="1"/>
            </p:cNvSpPr>
            <p:nvPr/>
          </p:nvSpPr>
          <p:spPr bwMode="auto">
            <a:xfrm flipV="1">
              <a:off x="2835" y="2069"/>
              <a:ext cx="680" cy="8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21"/>
            <p:cNvSpPr>
              <a:spLocks noChangeArrowheads="1"/>
            </p:cNvSpPr>
            <p:nvPr/>
          </p:nvSpPr>
          <p:spPr bwMode="auto">
            <a:xfrm>
              <a:off x="3470" y="2115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0-order</a:t>
              </a:r>
              <a:endParaRPr lang="en-US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V="1">
              <a:off x="2835" y="2795"/>
              <a:ext cx="81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 flipV="1">
              <a:off x="2699" y="2115"/>
              <a:ext cx="136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H="1" flipV="1">
              <a:off x="2018" y="2523"/>
              <a:ext cx="771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5"/>
            <p:cNvSpPr>
              <a:spLocks noChangeArrowheads="1"/>
            </p:cNvSpPr>
            <p:nvPr/>
          </p:nvSpPr>
          <p:spPr bwMode="auto">
            <a:xfrm>
              <a:off x="3696" y="2659"/>
              <a:ext cx="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-1</a:t>
              </a:r>
              <a:endParaRPr lang="en-US"/>
            </a:p>
          </p:txBody>
        </p:sp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2744" y="2115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1</a:t>
              </a:r>
              <a:endParaRPr lang="en-US"/>
            </a:p>
          </p:txBody>
        </p:sp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1791" y="2341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2</a:t>
              </a:r>
              <a:endParaRPr lang="en-US"/>
            </a:p>
          </p:txBody>
        </p:sp>
      </p:grp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672654" y="5562600"/>
            <a:ext cx="814781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</a:pPr>
            <a:r>
              <a:rPr lang="en-GB" sz="2000" dirty="0" smtClean="0"/>
              <a:t>When </a:t>
            </a:r>
            <a:r>
              <a:rPr lang="en-GB" sz="2000" dirty="0"/>
              <a:t>a diffracted mode becomes grazing – it sees a lot of </a:t>
            </a:r>
            <a:r>
              <a:rPr lang="en-GB" sz="2000" dirty="0" smtClean="0"/>
              <a:t>gold – </a:t>
            </a:r>
            <a:r>
              <a:rPr lang="en-GB" sz="2000" dirty="0"/>
              <a:t>should demonstrate strong absorption (Wood, </a:t>
            </a:r>
            <a:r>
              <a:rPr lang="en-GB" sz="2000" dirty="0" smtClean="0"/>
              <a:t>Rayleigh, </a:t>
            </a:r>
            <a:r>
              <a:rPr lang="en-GB" sz="2000" dirty="0"/>
              <a:t>Markel, Schatz)</a:t>
            </a:r>
          </a:p>
        </p:txBody>
      </p:sp>
      <p:pic>
        <p:nvPicPr>
          <p:cNvPr id="27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1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990600"/>
          </a:xfrm>
        </p:spPr>
        <p:txBody>
          <a:bodyPr>
            <a:normAutofit/>
          </a:bodyPr>
          <a:lstStyle/>
          <a:p>
            <a:r>
              <a:rPr lang="en-GB" dirty="0" smtClean="0"/>
              <a:t>Diffractive coupled resonances</a:t>
            </a:r>
            <a:endParaRPr lang="en-GB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981200"/>
            <a:ext cx="3200400" cy="352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981200"/>
            <a:ext cx="3024187" cy="34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133600"/>
            <a:ext cx="1930400" cy="144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10000"/>
            <a:ext cx="2000291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2357090" y="5943600"/>
            <a:ext cx="437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GB" i="1" dirty="0"/>
              <a:t>Phys. Rev. </a:t>
            </a:r>
            <a:r>
              <a:rPr lang="en-GB" i="1" dirty="0" err="1"/>
              <a:t>Lett</a:t>
            </a:r>
            <a:r>
              <a:rPr lang="en-GB" i="1" dirty="0"/>
              <a:t>.</a:t>
            </a:r>
            <a:r>
              <a:rPr lang="en-GB" dirty="0"/>
              <a:t>, vol. 101, 087403, 2008.</a:t>
            </a:r>
            <a:r>
              <a:rPr lang="en-US" dirty="0"/>
              <a:t> </a:t>
            </a:r>
          </a:p>
        </p:txBody>
      </p:sp>
      <p:pic>
        <p:nvPicPr>
          <p:cNvPr id="9" name="Picture 4" descr="1824 Full Colour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6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133600"/>
            <a:ext cx="667093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2013 Graphene </a:t>
            </a:r>
            <a:r>
              <a:rPr lang="en-GB" dirty="0" err="1" smtClean="0"/>
              <a:t>Nanophotonics</a:t>
            </a:r>
            <a:r>
              <a:rPr lang="en-GB" dirty="0" smtClean="0"/>
              <a:t> </a:t>
            </a:r>
            <a:r>
              <a:rPr lang="en-GB" dirty="0" err="1" smtClean="0"/>
              <a:t>Benasque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92696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Diffractive coupled resonances can result in huge phase sensitivity!</a:t>
            </a:r>
            <a:endParaRPr lang="en-GB" dirty="0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850727"/>
              </p:ext>
            </p:extLst>
          </p:nvPr>
        </p:nvGraphicFramePr>
        <p:xfrm>
          <a:off x="0" y="2492896"/>
          <a:ext cx="2725616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" name="Graph" r:id="rId4" imgW="3620160" imgH="3035520" progId="Origin50.Graph">
                  <p:embed/>
                </p:oleObj>
              </mc:Choice>
              <mc:Fallback>
                <p:oleObj name="Graph" r:id="rId4" imgW="3620160" imgH="30355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92896"/>
                        <a:ext cx="2725616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464625" y="5733256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Opt. </a:t>
            </a:r>
            <a:r>
              <a:rPr lang="en-US" i="1" dirty="0" err="1" smtClean="0"/>
              <a:t>Lett</a:t>
            </a:r>
            <a:r>
              <a:rPr lang="en-US" i="1" dirty="0" smtClean="0"/>
              <a:t>.</a:t>
            </a:r>
            <a:r>
              <a:rPr lang="en-US" dirty="0" smtClean="0"/>
              <a:t> </a:t>
            </a:r>
            <a:r>
              <a:rPr lang="en-US" b="1" dirty="0" smtClean="0"/>
              <a:t>35</a:t>
            </a:r>
            <a:r>
              <a:rPr lang="en-US" dirty="0" smtClean="0"/>
              <a:t>, 956 (2010)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24200" y="602128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i="1" dirty="0"/>
              <a:t>Optics Express</a:t>
            </a:r>
            <a:r>
              <a:rPr lang="en-GB" dirty="0"/>
              <a:t>, vol. 17, No. 23, 21191-21204, 2009.</a:t>
            </a:r>
          </a:p>
        </p:txBody>
      </p:sp>
      <p:pic>
        <p:nvPicPr>
          <p:cNvPr id="10" name="Picture 4" descr="1824 Full Colour 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66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1563"/>
            <a:ext cx="8208912" cy="96693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Darkness = phase sensitivity!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3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8" y="3861048"/>
            <a:ext cx="4703763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30" y="1556792"/>
            <a:ext cx="3248941" cy="22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9130" y="6165304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Appl</a:t>
            </a:r>
            <a:r>
              <a:rPr lang="fr-FR" dirty="0"/>
              <a:t>. Phys. </a:t>
            </a:r>
            <a:r>
              <a:rPr lang="fr-FR" dirty="0" err="1"/>
              <a:t>Lett</a:t>
            </a:r>
            <a:r>
              <a:rPr lang="fr-FR" dirty="0"/>
              <a:t>. 75, 3917 (1999</a:t>
            </a:r>
            <a:r>
              <a:rPr lang="fr-FR" dirty="0" smtClean="0"/>
              <a:t>) 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76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89856"/>
            <a:ext cx="7776864" cy="96693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Huge phase sensitivity is connected to singular optics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1772816"/>
            <a:ext cx="8229600" cy="2736304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Nye</a:t>
            </a:r>
            <a:r>
              <a:rPr lang="en-GB" dirty="0"/>
              <a:t>, J. F. &amp; Berry, M. V., Dislocations in Wave Trains. Proceedings of the Royal Society of London. A. Mathematical and Physical Sciences 336, 165-190 (1974</a:t>
            </a:r>
            <a:r>
              <a:rPr lang="en-GB" dirty="0" smtClean="0"/>
              <a:t>)</a:t>
            </a:r>
          </a:p>
          <a:p>
            <a:r>
              <a:rPr lang="en-GB" dirty="0" smtClean="0"/>
              <a:t>E=0 phase is not defined!</a:t>
            </a:r>
          </a:p>
          <a:p>
            <a:r>
              <a:rPr lang="en-GB" dirty="0" smtClean="0"/>
              <a:t>Phase is </a:t>
            </a:r>
            <a:r>
              <a:rPr lang="en-GB" dirty="0" err="1" smtClean="0"/>
              <a:t>atan</a:t>
            </a:r>
            <a:r>
              <a:rPr lang="en-GB" dirty="0" smtClean="0"/>
              <a:t>(y/x)</a:t>
            </a:r>
          </a:p>
          <a:p>
            <a:endParaRPr lang="en-GB" dirty="0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70" y="3284984"/>
            <a:ext cx="3101330" cy="310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data:image/jpeg;base64,/9j/4AAQSkZJRgABAQAAAQABAAD/2wCEAAkGBggGEBQPBxIVDRARERgUFhUYFhgTGBITFxYhFRMXGh4ZIDIqIyUvJR0YIzssJScqLDg2GCUyNjwqQSYrMjUBCQoKDQwNGQwOGTYYGR01LjYsNSk1KSk2LDUpLCkzKTU2NSk1KTEpNSkxNCwtLCkpNSk0KSw0KTYpNSk1KSw1Kf/AABEIAHcApwMBIgACEQEDEQH/xAAbAAEBAAIDAQAAAAAAAAAAAAAABQQGAgMHAf/EADcQAAEDAgQDBwMDAQkAAAAAAAEAAgMEEQUGEiExUpITFCIyQVHSdIGzB2FxYhczQmNzkaGi0f/EABcBAQADAAAAAAAAAAAAAAAAAAABAwT/xAAfEQEAAAUFAQAAAAAAAAAAAAAAARESE0EDBBQhYQL/2gAMAwEAAhEDEQA/APcUREBERAREQEREBEWrZmfWU1TCKeSXs6yKamLWuIDJizXDI2w8JGmS7v8AwINpRcIWGNoa4l5AAJPF1hxNlzQEREBERAREQEREBERAREQEREBERAREQFgspmUshkqZXSF77Rh2m0dxuxlgPYne547rOXlv6v55Zlmrw2NrvJUiplA49iLxf8h0nQg9SRcWPbIAWG4IuCPUHgVyQEREBERAREQEREBERAREQdNJVw1zBJTOD2O4EfsbEfyDcW4i1l3KfHhXdZzNSO7NslzLHa7Xut4ZBv4XcATwI47gEUEBERAREQFqmbcsYNic9LJXU8Uz31LY3OcwOJYIpCGm/pcAra1Hx/z0n1g/DIgqQQR0zWsgAYxjQ1rRsGtAsAF2IiAiIgIiICIiAiIgIiICIiApmJtraR4qKLVM0N0yQc7QSdUd+Dxc7cHDbYgEU0QcY3iQAtvYi+4IO/uDwXJaz+oGP1uXaTtcPA1ukDNRGoRggm9vsBv7rq/TrMdfmOne/EQC6OTSHgBoeLB3Aeov6e4Vdz5rt5bobDVjteb1ROXra0RFYwij4/56T6wfhkVhR8f89J9YPwyILCIiAiIgIiICIiAiIgIiICIiAiIg4TQx1DS2Zoe08QQCD/IK8v8A1WhxPJAjxbKbu7hhEVREGjspGH+6c5nC4PhuN7Fu4svU11zQRVI0ztD23Bs4BwuDcbH9wD9kTOMqcIWRMwV2Z6JlTicTKeVznNLGuLraTY3B3ab38JuQthUWvw2ahlNXhDbyOt20N7CoaNgRfYSAcD6jwu9C3OpsWo6qHvDHgRAEuLvDo0+cPv5SLG4PCxRDMUfH/PSfWD8Mi81y/wDqvjmYMWlGFU0lZh7rRR2aQIi07TPfbwg3JN97W9Qt1xoY9I+lMppoj3ttgGyy2PZScTdt/wDYINtRRu9Y9S7zwRVLf8qQsf0yC3/dZeG4zS4nqbCS2RltcTwWSR34XafT2Iu022JQZyIiAiIgIiICIiAiIgIiICIiAiIgLVc05VbWEzUzXTMc4OqaUP0MrGtFhfe2sbcbB2kNd6EbUiDDwiWhnhYcLDWw2s1rW6A2xsW6bDSQbgiwIIIKw8f89J9YPwyLhiNFUYW81eENMhcbzwA27cAW1svsJAP4DgLH/CR1V+IU+KCimo3a2PqxY8OEUgIIO4INwQdwQQUGbimPQYY7QQZJBC+ZzW28MTOLjf8AfYe5v7FfKugp8ejjmp3GKQND4Zmiz49QB9eLTtdp2PrwC1PG8Dr6+oxAROmjlqmwU8JbcMFP2dpHuNrWaXzG1xvbmC3ymp46RjY4RZrGhoHs1osEGFg2JSVwcyrAjqIXaJWjhe12vb/S4bj7g7tKoqNibe41VPUM2EpNNJ/UHAvhJ/hwIH+o73VlAREQEREBERAREQRdWZeWl6pfimrMvLS9UvxVpEEXVmXlpeqX4pqzLy0vVL8VaRBF1Zl5aXql+Kasy8tL1S/FWkQRdWZeWl6pfimrMvLS9UvxVpEEXVmXlpeqX4rXsUwzHKWpp5ou7R9rVAvYHS6JJexeGyHw7OsLEjjtfgCN7UfH/PSfWD8MiDjqzJy0vVL8U1Zl5aXql+KtIg1vEaLMWINa1wpW6JY5AdUp3jeH28vra33WVqzLy0vVL8VaRBF1Zl5aXql+Kasy8tL1S/FWkQRdWZeWl6pfimrMnLS9UvxVpEHjGWf7WO8S930927eS3er6Laz5OEmn24C1l6vTVVTRwGTHnQxFjS57mOcIw0C5dd/D7qgiDUMvTmeuqYp5pXBj21FO0vdZ0E0elztj4m62vtq2FxbiEW3ogIiICIiAiIgIiICj4/56T6wfhkX1EFdERAREQEREBERAR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2758" name="Picture 6" descr="http://mathworld.wolfram.com/images/eps-gif/PolarAngle_10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53136"/>
            <a:ext cx="1990725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9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499176" cy="966936"/>
          </a:xfrm>
        </p:spPr>
        <p:txBody>
          <a:bodyPr/>
          <a:lstStyle/>
          <a:p>
            <a:pPr algn="ctr"/>
            <a:r>
              <a:rPr lang="en-GB" dirty="0" smtClean="0"/>
              <a:t>Singular Optics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1772816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Photons with J&gt;1 – </a:t>
            </a:r>
            <a:r>
              <a:rPr lang="en-GB" b="1" dirty="0" smtClean="0"/>
              <a:t>Requires E=0</a:t>
            </a:r>
            <a:r>
              <a:rPr lang="en-GB" dirty="0" smtClean="0"/>
              <a:t> – points (lines) of darkness</a:t>
            </a:r>
            <a:endParaRPr lang="en-GB" dirty="0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4429"/>
            <a:ext cx="485775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31" y="3213308"/>
            <a:ext cx="3672408" cy="280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4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445" y="1556792"/>
            <a:ext cx="3864331" cy="416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45232" y="517848"/>
            <a:ext cx="7499176" cy="96693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Singular Optics – Topological Darkness from structured metal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8510"/>
            <a:ext cx="37496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08304" y="3676382"/>
            <a:ext cx="14269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Reflection=0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308304" y="4045714"/>
            <a:ext cx="432048" cy="11834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72200" y="386104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8224" y="473617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11960" y="5733256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Natural materials do not like this region</a:t>
            </a:r>
            <a:endParaRPr lang="en-GB" dirty="0"/>
          </a:p>
        </p:txBody>
      </p:sp>
      <p:cxnSp>
        <p:nvCxnSpPr>
          <p:cNvPr id="28" name="Straight Arrow Connector 27"/>
          <p:cNvCxnSpPr>
            <a:stCxn id="26" idx="0"/>
          </p:cNvCxnSpPr>
          <p:nvPr/>
        </p:nvCxnSpPr>
        <p:spPr>
          <a:xfrm flipV="1">
            <a:off x="6298429" y="5229200"/>
            <a:ext cx="289795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52784" y="6084004"/>
            <a:ext cx="45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Nature Materials (2013) doi:10.1038/nmat3537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499176" cy="96693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Singular Optics – Topological Darkness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3369"/>
            <a:ext cx="4758159" cy="468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17808" y="2420888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Ag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70176" y="2605554"/>
            <a:ext cx="617648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08912" cy="966936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Topological Darkness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983540" y="2492896"/>
            <a:ext cx="743433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400" dirty="0" smtClean="0"/>
              <a:t>Exists even for extremely thin </a:t>
            </a:r>
            <a:r>
              <a:rPr lang="en-GB" sz="2400" dirty="0" err="1" smtClean="0"/>
              <a:t>subwavelength</a:t>
            </a:r>
            <a:r>
              <a:rPr lang="en-GB" sz="2400" dirty="0" smtClean="0"/>
              <a:t> layers.</a:t>
            </a:r>
          </a:p>
          <a:p>
            <a:pPr>
              <a:buFontTx/>
              <a:buChar char="-"/>
            </a:pPr>
            <a:r>
              <a:rPr lang="en-GB" sz="2400" dirty="0" smtClean="0"/>
              <a:t>The </a:t>
            </a:r>
            <a:r>
              <a:rPr lang="en-GB" sz="2400" dirty="0"/>
              <a:t>point of zero reflection </a:t>
            </a:r>
            <a:r>
              <a:rPr lang="en-GB" sz="2400" dirty="0" smtClean="0"/>
              <a:t>is </a:t>
            </a:r>
            <a:r>
              <a:rPr lang="en-GB" sz="2400" dirty="0"/>
              <a:t>topologically protected owing to the Jordan </a:t>
            </a:r>
            <a:r>
              <a:rPr lang="en-GB" sz="2400" dirty="0" smtClean="0"/>
              <a:t>curve theorem.</a:t>
            </a:r>
          </a:p>
          <a:p>
            <a:pPr>
              <a:buFontTx/>
              <a:buChar char="-"/>
            </a:pPr>
            <a:r>
              <a:rPr lang="en-GB" sz="2400" dirty="0" smtClean="0"/>
              <a:t>Topologically stable under small imperfections in structure.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7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4888"/>
            <a:ext cx="3901440" cy="2926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36912"/>
            <a:ext cx="3535680" cy="2651760"/>
          </a:xfrm>
          <a:prstGeom prst="rect">
            <a:avLst/>
          </a:prstGeom>
        </p:spPr>
      </p:pic>
      <p:pic>
        <p:nvPicPr>
          <p:cNvPr id="12290" name="Picture 2" descr="C:\Users\Sasha\Documents\Conf_Talks\San-Diego\04_flipped_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929" y="4206240"/>
            <a:ext cx="353568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3796" name="Rectangle 4"/>
          <p:cNvSpPr>
            <a:spLocks noChangeArrowheads="1"/>
          </p:cNvSpPr>
          <p:nvPr/>
        </p:nvSpPr>
        <p:spPr bwMode="auto">
          <a:xfrm>
            <a:off x="395288" y="0"/>
            <a:ext cx="820896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GB" sz="36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Use transfer procedure to create hybrid devices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1705989" name="Picture 5" descr="C:\users\Kostya\MyPapers\Graphite\2_CONFERENCES\Year2011\APS2011\02_5_layers_gray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8" y="476672"/>
            <a:ext cx="3357630" cy="2448272"/>
          </a:xfrm>
          <a:prstGeom prst="rect">
            <a:avLst/>
          </a:prstGeom>
          <a:noFill/>
        </p:spPr>
      </p:pic>
      <p:grpSp>
        <p:nvGrpSpPr>
          <p:cNvPr id="4" name="Group 34"/>
          <p:cNvGrpSpPr/>
          <p:nvPr/>
        </p:nvGrpSpPr>
        <p:grpSpPr>
          <a:xfrm>
            <a:off x="-108520" y="2024844"/>
            <a:ext cx="4026143" cy="3276364"/>
            <a:chOff x="323528" y="1412775"/>
            <a:chExt cx="3430667" cy="2385866"/>
          </a:xfrm>
        </p:grpSpPr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2591399" y="1527988"/>
              <a:ext cx="1162796" cy="879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remove</a:t>
              </a:r>
            </a:p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sacrificial  </a:t>
              </a:r>
            </a:p>
            <a:p>
              <a:pPr algn="l">
                <a:lnSpc>
                  <a:spcPct val="85000"/>
                </a:lnSpc>
              </a:pPr>
              <a:r>
                <a:rPr lang="en-GB" sz="2000" b="0" i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layer</a:t>
              </a:r>
              <a:endParaRPr lang="en-GB" sz="2000" b="0" i="1" baseline="-25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sym typeface="Symbol" pitchFamily="18" charset="2"/>
              </a:endParaRPr>
            </a:p>
          </p:txBody>
        </p:sp>
        <p:pic>
          <p:nvPicPr>
            <p:cNvPr id="1705990" name="Picture 6" descr="C:\users\Kostya\MyPapers\Graphite\2_CONFERENCES\Year2011\APS2011\03_3rd_layer_off_gray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3528" y="1412775"/>
              <a:ext cx="2839173" cy="2385866"/>
            </a:xfrm>
            <a:prstGeom prst="rect">
              <a:avLst/>
            </a:prstGeom>
            <a:noFill/>
          </p:spPr>
        </p:pic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0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0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 smtClean="0"/>
              <a:t>Plasmonics</a:t>
            </a:r>
            <a:endParaRPr lang="en-US" sz="48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770063"/>
            <a:ext cx="8229600" cy="960120"/>
          </a:xfrm>
        </p:spPr>
        <p:txBody>
          <a:bodyPr>
            <a:normAutofit/>
          </a:bodyPr>
          <a:lstStyle/>
          <a:p>
            <a:r>
              <a:rPr lang="en-GB" dirty="0" smtClean="0"/>
              <a:t>Light interaction with a structured material that contains electron plasma</a:t>
            </a:r>
            <a:endParaRPr lang="en-GB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600200" y="4343400"/>
            <a:ext cx="4419600" cy="2160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Plasmon resonances in the visible light!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 near-fields!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Romans did for us?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GB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GB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71800"/>
            <a:ext cx="194421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C:\Documents and Settings\Sasha\My Documents\Papers\NanoMetaPhase\doub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971800"/>
            <a:ext cx="1728192" cy="1296144"/>
          </a:xfrm>
          <a:prstGeom prst="rect">
            <a:avLst/>
          </a:prstGeom>
          <a:noFill/>
        </p:spPr>
      </p:pic>
      <p:pic>
        <p:nvPicPr>
          <p:cNvPr id="12" name="Picture 13" descr="C:\Documents and Settings\Sasha\My Documents\Papers\NanoMetaPhase\singl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971800"/>
            <a:ext cx="1728192" cy="1296144"/>
          </a:xfrm>
          <a:prstGeom prst="rect">
            <a:avLst/>
          </a:prstGeom>
          <a:noFill/>
        </p:spPr>
      </p:pic>
      <p:pic>
        <p:nvPicPr>
          <p:cNvPr id="13" name="Picture 15" descr="http://theorie2.physik.uni-erlangen.de/collaboration/images/lycurguscup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212976"/>
            <a:ext cx="20574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17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566192"/>
            <a:ext cx="8229600" cy="990600"/>
          </a:xfrm>
        </p:spPr>
        <p:txBody>
          <a:bodyPr>
            <a:normAutofit/>
          </a:bodyPr>
          <a:lstStyle/>
          <a:p>
            <a:r>
              <a:rPr lang="en-GB" dirty="0" smtClean="0"/>
              <a:t>Graphene modified plasmonics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53908"/>
            <a:ext cx="4710113" cy="390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41360" y="5987534"/>
            <a:ext cx="453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/>
              <a:t>J. Phys. Chem. C</a:t>
            </a:r>
            <a:r>
              <a:rPr lang="de-DE" dirty="0" smtClean="0"/>
              <a:t>, </a:t>
            </a:r>
            <a:r>
              <a:rPr lang="de-DE" b="1" dirty="0" smtClean="0"/>
              <a:t>2012</a:t>
            </a:r>
            <a:r>
              <a:rPr lang="de-DE" dirty="0" smtClean="0"/>
              <a:t>, </a:t>
            </a:r>
            <a:r>
              <a:rPr lang="de-DE" i="1" dirty="0" smtClean="0"/>
              <a:t>116</a:t>
            </a:r>
            <a:r>
              <a:rPr lang="de-DE" dirty="0" smtClean="0"/>
              <a:t> (6), pp 3882–3887</a:t>
            </a:r>
            <a:endParaRPr lang="en-GB" dirty="0"/>
          </a:p>
        </p:txBody>
      </p:sp>
      <p:pic>
        <p:nvPicPr>
          <p:cNvPr id="8" name="Picture 4" descr="1824 Full Colour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68960"/>
            <a:ext cx="2088232" cy="15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28" y="476672"/>
            <a:ext cx="8229600" cy="1447800"/>
          </a:xfrm>
        </p:spPr>
        <p:txBody>
          <a:bodyPr>
            <a:normAutofit/>
          </a:bodyPr>
          <a:lstStyle/>
          <a:p>
            <a:r>
              <a:rPr lang="en-GB" dirty="0" smtClean="0"/>
              <a:t>Graphene modified </a:t>
            </a:r>
            <a:r>
              <a:rPr lang="en-GB" dirty="0" err="1" smtClean="0"/>
              <a:t>plasmonics</a:t>
            </a:r>
            <a:r>
              <a:rPr lang="en-GB" dirty="0" smtClean="0"/>
              <a:t> -</a:t>
            </a:r>
            <a:br>
              <a:rPr lang="en-GB" dirty="0" smtClean="0"/>
            </a:br>
            <a:r>
              <a:rPr lang="en-GB" dirty="0" smtClean="0"/>
              <a:t>surface chemistry of graphene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3995936" y="2389624"/>
            <a:ext cx="4464496" cy="3703672"/>
          </a:xfrm>
        </p:spPr>
        <p:txBody>
          <a:bodyPr>
            <a:normAutofit/>
          </a:bodyPr>
          <a:lstStyle/>
          <a:p>
            <a:r>
              <a:rPr lang="en-GB" dirty="0" smtClean="0"/>
              <a:t>To modify graphene properties we used graphene hydrogenation by atomic H produced by hydrogen plasma exposure.</a:t>
            </a:r>
          </a:p>
          <a:p>
            <a:r>
              <a:rPr lang="en-GB" dirty="0" smtClean="0"/>
              <a:t>Hydrogenation changes graphene conductivity and dielectric constants</a:t>
            </a:r>
          </a:p>
          <a:p>
            <a:r>
              <a:rPr lang="en-GB" dirty="0" smtClean="0"/>
              <a:t>Hydrogenation can be monitored using Raman</a:t>
            </a:r>
            <a:endParaRPr lang="en-GB" dirty="0"/>
          </a:p>
        </p:txBody>
      </p:sp>
      <p:pic>
        <p:nvPicPr>
          <p:cNvPr id="8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" y="2285278"/>
            <a:ext cx="3007162" cy="359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18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0688"/>
            <a:ext cx="8229600" cy="1219200"/>
          </a:xfrm>
        </p:spPr>
        <p:txBody>
          <a:bodyPr>
            <a:normAutofit/>
          </a:bodyPr>
          <a:lstStyle/>
          <a:p>
            <a:r>
              <a:rPr lang="en-GB" dirty="0" smtClean="0"/>
              <a:t>Graphene hydrogenation studied by collective resonances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995936" y="5538688"/>
            <a:ext cx="453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/>
              <a:t>J. Phys. Chem. C</a:t>
            </a:r>
            <a:r>
              <a:rPr lang="de-DE" dirty="0" smtClean="0"/>
              <a:t>, </a:t>
            </a:r>
            <a:r>
              <a:rPr lang="de-DE" b="1" dirty="0" smtClean="0"/>
              <a:t>2012</a:t>
            </a:r>
            <a:r>
              <a:rPr lang="de-DE" dirty="0" smtClean="0"/>
              <a:t>, </a:t>
            </a:r>
            <a:r>
              <a:rPr lang="de-DE" i="1" dirty="0" smtClean="0"/>
              <a:t>116</a:t>
            </a:r>
            <a:r>
              <a:rPr lang="de-DE" dirty="0" smtClean="0"/>
              <a:t> (6), pp 3882–3887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3031137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514600"/>
            <a:ext cx="3717851" cy="285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1824 Full Colour 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63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73832"/>
            <a:ext cx="7499176" cy="750912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Graphene hydrogenation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833845" cy="464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5995"/>
              </p:ext>
            </p:extLst>
          </p:nvPr>
        </p:nvGraphicFramePr>
        <p:xfrm>
          <a:off x="5309429" y="1770063"/>
          <a:ext cx="3398961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" name="Equation" r:id="rId5" imgW="1968500" imgH="254000" progId="Equation.DSMT4">
                  <p:embed/>
                </p:oleObj>
              </mc:Choice>
              <mc:Fallback>
                <p:oleObj name="Equation" r:id="rId5" imgW="1968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429" y="1770063"/>
                        <a:ext cx="3398961" cy="4320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986835" y="2524254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1% hydrogenation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2120" y="3018909"/>
            <a:ext cx="3033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mass density of &lt;</a:t>
            </a:r>
            <a:r>
              <a:rPr lang="en-GB" dirty="0" smtClean="0"/>
              <a:t>1 </a:t>
            </a:r>
            <a:r>
              <a:rPr lang="en-GB" dirty="0" err="1" smtClean="0"/>
              <a:t>pg</a:t>
            </a:r>
            <a:r>
              <a:rPr lang="en-GB" dirty="0" smtClean="0"/>
              <a:t>/mm</a:t>
            </a:r>
            <a:r>
              <a:rPr lang="en-GB" baseline="30000" dirty="0" smtClean="0"/>
              <a:t>2</a:t>
            </a:r>
            <a:endParaRPr lang="en-GB" dirty="0" smtClean="0"/>
          </a:p>
          <a:p>
            <a:r>
              <a:rPr lang="en-GB" dirty="0"/>
              <a:t>w</a:t>
            </a:r>
            <a:r>
              <a:rPr lang="en-GB" dirty="0" smtClean="0"/>
              <a:t>as detected!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620548" y="3706655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areal mass </a:t>
            </a:r>
            <a:r>
              <a:rPr lang="en-GB" dirty="0" smtClean="0"/>
              <a:t>phase sensitivity could be </a:t>
            </a:r>
            <a:r>
              <a:rPr lang="en-GB" dirty="0"/>
              <a:t>better than </a:t>
            </a:r>
            <a:r>
              <a:rPr lang="en-GB" dirty="0" smtClean="0"/>
              <a:t>0.1 </a:t>
            </a:r>
            <a:r>
              <a:rPr lang="en-GB" dirty="0" err="1" smtClean="0"/>
              <a:t>fg</a:t>
            </a:r>
            <a:r>
              <a:rPr lang="en-GB" dirty="0" smtClean="0"/>
              <a:t>/mm</a:t>
            </a:r>
            <a:r>
              <a:rPr lang="en-GB" baseline="30000" dirty="0" smtClean="0"/>
              <a:t>2</a:t>
            </a:r>
          </a:p>
          <a:p>
            <a:endParaRPr lang="en-GB" dirty="0"/>
          </a:p>
          <a:p>
            <a:r>
              <a:rPr lang="en-GB" dirty="0" smtClean="0"/>
              <a:t>This corresponds to just ~10  H atoms per one nanodot!</a:t>
            </a:r>
          </a:p>
          <a:p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2627784" y="6099567"/>
            <a:ext cx="45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Nature Materials (2013) doi:10.1038/nmat3537</a:t>
            </a:r>
          </a:p>
        </p:txBody>
      </p:sp>
    </p:spTree>
    <p:extLst>
      <p:ext uri="{BB962C8B-B14F-4D97-AF65-F5344CB8AC3E}">
        <p14:creationId xmlns:p14="http://schemas.microsoft.com/office/powerpoint/2010/main" val="251159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38603" y="260648"/>
            <a:ext cx="7499176" cy="96693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Sensitivity comparison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7624" y="1340768"/>
            <a:ext cx="7344816" cy="1730945"/>
          </a:xfrm>
        </p:spPr>
        <p:txBody>
          <a:bodyPr>
            <a:normAutofit/>
          </a:bodyPr>
          <a:lstStyle/>
          <a:p>
            <a:r>
              <a:rPr lang="en-GB" dirty="0" smtClean="0"/>
              <a:t>Localized plasmons – areal sensitivity 1000 </a:t>
            </a:r>
            <a:r>
              <a:rPr lang="en-GB" dirty="0" err="1" smtClean="0"/>
              <a:t>pg</a:t>
            </a:r>
            <a:r>
              <a:rPr lang="en-GB" dirty="0" smtClean="0"/>
              <a:t>/mm</a:t>
            </a:r>
            <a:r>
              <a:rPr lang="en-GB" baseline="30000" dirty="0" smtClean="0"/>
              <a:t>2</a:t>
            </a:r>
            <a:endParaRPr lang="en-GB" dirty="0"/>
          </a:p>
          <a:p>
            <a:r>
              <a:rPr lang="en-GB" dirty="0" smtClean="0"/>
              <a:t>Surface Plasmon Resonance – areal sensitivity 1 </a:t>
            </a:r>
            <a:r>
              <a:rPr lang="en-GB" dirty="0" err="1" smtClean="0"/>
              <a:t>pg</a:t>
            </a:r>
            <a:r>
              <a:rPr lang="en-GB" dirty="0" smtClean="0"/>
              <a:t>/mm</a:t>
            </a:r>
            <a:r>
              <a:rPr lang="en-GB" baseline="30000" dirty="0" smtClean="0"/>
              <a:t>2</a:t>
            </a:r>
            <a:endParaRPr lang="en-GB" dirty="0" smtClean="0"/>
          </a:p>
          <a:p>
            <a:r>
              <a:rPr lang="en-GB" dirty="0" smtClean="0"/>
              <a:t>Phase sensitive nano-optics – areal sensitivity 0.1 </a:t>
            </a:r>
            <a:r>
              <a:rPr lang="en-GB" dirty="0" err="1" smtClean="0"/>
              <a:t>fg</a:t>
            </a:r>
            <a:r>
              <a:rPr lang="en-GB" dirty="0" smtClean="0"/>
              <a:t>/mm</a:t>
            </a:r>
            <a:r>
              <a:rPr lang="en-GB" baseline="30000" dirty="0" smtClean="0"/>
              <a:t>2</a:t>
            </a:r>
          </a:p>
          <a:p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Documents and Settings\Sasha\My Documents\Papers\graphene nanoparticles\dots_graphene_3_2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708920"/>
            <a:ext cx="2280654" cy="1710491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87623" y="4653136"/>
            <a:ext cx="7424725" cy="1714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 smtClean="0"/>
              <a:t>Due to the well defined 2D geometry and possibility to monitor hydrogenation ratio using Raman, graphene could become a test object of choice for studying areal mass sensitivity in plasmonic nano-sensors!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4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499176" cy="96693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Biosensing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411159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3" name="Picture 5" descr="http://upload.wikimedia.org/wikipedia/commons/thumb/5/5a/Streptavidin.png/220px-Streptavid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49" y="1412776"/>
            <a:ext cx="2459748" cy="242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0392" y="393305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Streptavidin</a:t>
            </a:r>
            <a:endParaRPr lang="en-GB" dirty="0"/>
          </a:p>
        </p:txBody>
      </p:sp>
      <p:pic>
        <p:nvPicPr>
          <p:cNvPr id="211975" name="Picture 7" descr="http://upload.wikimedia.org/wikipedia/commons/a/a7/Biotin_3d_model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74" y="4752939"/>
            <a:ext cx="1104442" cy="78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55250" y="555233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Biotin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27784" y="6099567"/>
            <a:ext cx="45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Nature Materials (2013) doi:10.1038/nmat3537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2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Biosensing - sensitivity</a:t>
            </a:r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15616" y="2276872"/>
            <a:ext cx="7283152" cy="41044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400" dirty="0" smtClean="0"/>
              <a:t>Experimental </a:t>
            </a:r>
            <a:r>
              <a:rPr lang="en-GB" sz="2400" dirty="0"/>
              <a:t>sensitivity of 1-4 molecules per </a:t>
            </a:r>
            <a:r>
              <a:rPr lang="en-GB" sz="2400" dirty="0" smtClean="0"/>
              <a:t>nanodot. We used Biotin-Streptavidin pair with the size of </a:t>
            </a:r>
            <a:r>
              <a:rPr lang="en-GB" sz="2400" dirty="0"/>
              <a:t>detected </a:t>
            </a:r>
            <a:r>
              <a:rPr lang="en-GB" sz="2400" dirty="0" smtClean="0"/>
              <a:t>Streptavidin 60 </a:t>
            </a:r>
            <a:r>
              <a:rPr lang="en-GB" sz="2400" dirty="0" err="1" smtClean="0"/>
              <a:t>kDa</a:t>
            </a:r>
            <a:r>
              <a:rPr lang="en-GB" sz="2400" dirty="0" smtClean="0"/>
              <a:t> – Hydrogen is just 1 Da, for comparison.</a:t>
            </a:r>
          </a:p>
          <a:p>
            <a:r>
              <a:rPr lang="en-GB" sz="2400" dirty="0" smtClean="0"/>
              <a:t>Sensitivity limit </a:t>
            </a:r>
            <a:r>
              <a:rPr lang="en-GB" sz="2400" dirty="0"/>
              <a:t>for </a:t>
            </a:r>
            <a:r>
              <a:rPr lang="en-GB" sz="2400" dirty="0" smtClean="0"/>
              <a:t>biosensing: attachment </a:t>
            </a:r>
            <a:r>
              <a:rPr lang="en-GB" sz="2400" dirty="0"/>
              <a:t>of </a:t>
            </a:r>
            <a:r>
              <a:rPr lang="en-GB" sz="2400" dirty="0" smtClean="0"/>
              <a:t>1 Streptavidin molecule </a:t>
            </a:r>
            <a:r>
              <a:rPr lang="en-GB" sz="2400" dirty="0"/>
              <a:t>per </a:t>
            </a:r>
            <a:r>
              <a:rPr lang="en-GB" sz="2400" dirty="0" smtClean="0"/>
              <a:t>~300 nanodots (areal sensitivity of 1 </a:t>
            </a:r>
            <a:r>
              <a:rPr lang="en-GB" sz="2400" dirty="0" err="1" smtClean="0"/>
              <a:t>fg</a:t>
            </a:r>
            <a:r>
              <a:rPr lang="en-GB" sz="2400" dirty="0" smtClean="0"/>
              <a:t>/mm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>)</a:t>
            </a:r>
          </a:p>
          <a:p>
            <a:r>
              <a:rPr lang="en-US" sz="2400" dirty="0" smtClean="0"/>
              <a:t>We are close to single molecule detection using optical transduction!</a:t>
            </a:r>
            <a:endParaRPr lang="en-US" sz="2400" dirty="0"/>
          </a:p>
        </p:txBody>
      </p:sp>
      <p:pic>
        <p:nvPicPr>
          <p:cNvPr id="6" name="Picture 5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2013 Graphene </a:t>
            </a:r>
            <a:r>
              <a:rPr lang="en-GB" dirty="0" err="1" smtClean="0"/>
              <a:t>Nanophotonics</a:t>
            </a:r>
            <a:r>
              <a:rPr lang="en-GB" dirty="0" smtClean="0"/>
              <a:t> </a:t>
            </a:r>
            <a:r>
              <a:rPr lang="en-GB" dirty="0" err="1" smtClean="0"/>
              <a:t>Benasque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095975" cy="1066800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5105" y="1628105"/>
            <a:ext cx="8207375" cy="4321175"/>
          </a:xfrm>
        </p:spPr>
        <p:txBody>
          <a:bodyPr>
            <a:normAutofit/>
          </a:bodyPr>
          <a:lstStyle/>
          <a:p>
            <a:pPr marL="457200" indent="-457200" algn="l">
              <a:buFontTx/>
              <a:buChar char="-"/>
            </a:pPr>
            <a:r>
              <a:rPr lang="en-GB" dirty="0" smtClean="0"/>
              <a:t>Graphene plasmonics is not that grey!</a:t>
            </a:r>
          </a:p>
          <a:p>
            <a:pPr marL="457200" indent="-457200" algn="l">
              <a:buFontTx/>
              <a:buChar char="-"/>
            </a:pPr>
            <a:r>
              <a:rPr lang="en-GB" dirty="0"/>
              <a:t>Graphene </a:t>
            </a:r>
            <a:r>
              <a:rPr lang="en-GB" dirty="0" smtClean="0"/>
              <a:t>can benefit from plasmonic </a:t>
            </a:r>
            <a:r>
              <a:rPr lang="en-GB" dirty="0"/>
              <a:t>nanostructures </a:t>
            </a:r>
            <a:r>
              <a:rPr lang="en-GB" dirty="0" smtClean="0"/>
              <a:t>- SERS </a:t>
            </a:r>
            <a:r>
              <a:rPr lang="en-GB" dirty="0"/>
              <a:t>and </a:t>
            </a:r>
            <a:r>
              <a:rPr lang="en-GB" dirty="0" smtClean="0"/>
              <a:t>photodetection.</a:t>
            </a:r>
            <a:endParaRPr lang="en-GB" dirty="0"/>
          </a:p>
          <a:p>
            <a:pPr marL="457200" indent="-457200" algn="l">
              <a:buFontTx/>
              <a:buChar char="-"/>
            </a:pPr>
            <a:r>
              <a:rPr lang="en-GB" dirty="0" smtClean="0"/>
              <a:t>Graphene can be a test object for measuring electromagnetic field enhancement in plasmonic nanostructures .</a:t>
            </a:r>
          </a:p>
          <a:p>
            <a:pPr marL="457200" indent="-457200" algn="l">
              <a:buFontTx/>
              <a:buChar char="-"/>
            </a:pPr>
            <a:r>
              <a:rPr lang="en-GB" dirty="0" smtClean="0"/>
              <a:t>Graphene chemistry can be used to calibrate plasmonic nanosensors.</a:t>
            </a:r>
          </a:p>
          <a:p>
            <a:pPr marL="457200" indent="-457200" algn="l">
              <a:buFontTx/>
              <a:buChar char="-"/>
            </a:pPr>
            <a:r>
              <a:rPr lang="en-GB" dirty="0" smtClean="0"/>
              <a:t>Future of hybrid graphene/plasmonics devices : </a:t>
            </a:r>
            <a:r>
              <a:rPr lang="en-GB" dirty="0"/>
              <a:t>vertical geometry, graphene derivatives, active </a:t>
            </a:r>
            <a:r>
              <a:rPr lang="en-GB" dirty="0" smtClean="0"/>
              <a:t>optical elements.</a:t>
            </a:r>
            <a:endParaRPr lang="en-GB" dirty="0"/>
          </a:p>
          <a:p>
            <a:pPr marL="457200" indent="-457200" algn="l">
              <a:buFontTx/>
              <a:buChar char="-"/>
            </a:pPr>
            <a:endParaRPr lang="en-GB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" y="0"/>
            <a:ext cx="19081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27584" y="5373216"/>
            <a:ext cx="7772400" cy="965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Thank you for your attention!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6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992888" cy="96693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New properties from structuring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0" name="Picture 2" descr="http://www.triamericasteel.com/Images/stainless%20ste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7"/>
            <a:ext cx="2016224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52" name="Picture 4" descr="http://kyznets.ru/l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04863"/>
            <a:ext cx="28194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54" name="Picture 6" descr="https://encrypted-tbn2.google.com/images?q=tbn:ANd9GcTJFelwotg6IVZdPdt0PnwlLLj5YIaew5z-J4Do5e9eTl7LRDa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32856"/>
            <a:ext cx="2023693" cy="11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880054"/>
            <a:ext cx="2322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Hard Steel</a:t>
            </a:r>
          </a:p>
          <a:p>
            <a:r>
              <a:rPr lang="en-GB" dirty="0" smtClean="0"/>
              <a:t>Huge Young modulus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028884" y="34290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Soft spring</a:t>
            </a:r>
            <a:endParaRPr lang="en-GB" dirty="0"/>
          </a:p>
        </p:txBody>
      </p:sp>
      <p:pic>
        <p:nvPicPr>
          <p:cNvPr id="206856" name="Picture 8" descr="https://encrypted-tbn0.google.com/images?q=tbn:ANd9GcRdXaiJpEBOhcZ_QyVLULOYJq9Ro1DxOaFsTaakcKoqhTmahlzV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1088"/>
            <a:ext cx="2111323" cy="134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64022" y="5589240"/>
            <a:ext cx="232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Mattress </a:t>
            </a:r>
            <a:r>
              <a:rPr lang="en-GB" dirty="0" err="1" smtClean="0"/>
              <a:t>metamaterial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3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1840" y="6437687"/>
            <a:ext cx="2736304" cy="292100"/>
          </a:xfrm>
        </p:spPr>
        <p:txBody>
          <a:bodyPr/>
          <a:lstStyle/>
          <a:p>
            <a:r>
              <a:rPr lang="en-GB" dirty="0" smtClean="0"/>
              <a:t>2013 Graphene </a:t>
            </a:r>
            <a:r>
              <a:rPr lang="en-GB" dirty="0" err="1" smtClean="0"/>
              <a:t>Nanophotonics</a:t>
            </a:r>
            <a:r>
              <a:rPr lang="en-GB" dirty="0" smtClean="0"/>
              <a:t> </a:t>
            </a:r>
            <a:r>
              <a:rPr lang="en-GB" dirty="0" err="1" smtClean="0"/>
              <a:t>Benasque</a:t>
            </a:r>
            <a:endParaRPr lang="en-GB" dirty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784976" cy="92450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 smtClean="0"/>
              <a:t>Example: Singular optics from </a:t>
            </a:r>
            <a:r>
              <a:rPr lang="en-GB" sz="3600" dirty="0" err="1" smtClean="0"/>
              <a:t>nanostructuring</a:t>
            </a:r>
            <a:endParaRPr lang="en-US" sz="3600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294236" cy="487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76" name="Picture 4" descr="http://www.weddingringmart.com/product_images/n/730/TIR0155__49865_zo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6" y="1484784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0857" y="3717032"/>
            <a:ext cx="2592462" cy="15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652120" y="6360455"/>
            <a:ext cx="3112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i="1" dirty="0" smtClean="0"/>
              <a:t>Phys. Rev. B</a:t>
            </a:r>
            <a:r>
              <a:rPr lang="en-GB" dirty="0" smtClean="0"/>
              <a:t>, 78, 205405, 2008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3031" y="5445258"/>
            <a:ext cx="1066801" cy="72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096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992888" cy="966936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New properties from structuring</a:t>
            </a:r>
            <a:endParaRPr lang="en-US" dirty="0"/>
          </a:p>
        </p:txBody>
      </p:sp>
      <p:pic>
        <p:nvPicPr>
          <p:cNvPr id="4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4" descr="http://kyznets.ru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04863"/>
            <a:ext cx="28194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8342" y="481471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Graphite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773323" y="450912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Graphene</a:t>
            </a:r>
            <a:endParaRPr lang="en-GB" dirty="0"/>
          </a:p>
        </p:txBody>
      </p:sp>
      <p:pic>
        <p:nvPicPr>
          <p:cNvPr id="212994" name="Picture 2" descr="https://encrypted-tbn1.google.com/images?q=tbn:ANd9GcQWTnKGd0zX0-p2RBdJrG8vi-lzfeeLtZvnibw9rjEfT5aCfxh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1" y="2271886"/>
            <a:ext cx="19145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6" name="Picture 4" descr="http://upload.wikimedia.org/wikipedia/commons/thumb/9/9e/Graphen.jpg/300px-Graph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75" y="2780716"/>
            <a:ext cx="1704485" cy="13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0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6248400" cy="1038944"/>
          </a:xfrm>
        </p:spPr>
        <p:txBody>
          <a:bodyPr>
            <a:normAutofit/>
          </a:bodyPr>
          <a:lstStyle/>
          <a:p>
            <a:r>
              <a:rPr lang="en-GB" sz="4800" dirty="0" smtClean="0"/>
              <a:t>Graphene</a:t>
            </a:r>
            <a:endParaRPr lang="en-US" sz="4800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66800" y="1981200"/>
            <a:ext cx="76200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Extracted in Manchester!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The strongest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The thinnest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The fastest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The impenetrable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The cheapest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The ...</a:t>
            </a:r>
          </a:p>
        </p:txBody>
      </p:sp>
    </p:spTree>
    <p:extLst>
      <p:ext uri="{BB962C8B-B14F-4D97-AF65-F5344CB8AC3E}">
        <p14:creationId xmlns:p14="http://schemas.microsoft.com/office/powerpoint/2010/main" val="61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2013 Graphene Nanophotonics Benasque</a:t>
            </a:r>
            <a:endParaRPr lang="en-GB" dirty="0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39024" y="234267"/>
            <a:ext cx="6248400" cy="1377102"/>
          </a:xfrm>
        </p:spPr>
        <p:txBody>
          <a:bodyPr>
            <a:normAutofit fontScale="90000"/>
          </a:bodyPr>
          <a:lstStyle/>
          <a:p>
            <a:r>
              <a:rPr lang="en-GB" sz="4800" dirty="0" err="1" smtClean="0"/>
              <a:t>Graphene’s</a:t>
            </a:r>
            <a:r>
              <a:rPr lang="en-GB" sz="4800" dirty="0" smtClean="0"/>
              <a:t> “true </a:t>
            </a:r>
            <a:r>
              <a:rPr lang="en-GB" sz="4800" dirty="0" err="1" smtClean="0"/>
              <a:t>colors</a:t>
            </a:r>
            <a:r>
              <a:rPr lang="en-GB" sz="4800" dirty="0" smtClean="0"/>
              <a:t>” in optics</a:t>
            </a:r>
            <a:endParaRPr lang="en-US" sz="4800" dirty="0"/>
          </a:p>
        </p:txBody>
      </p:sp>
      <p:pic>
        <p:nvPicPr>
          <p:cNvPr id="5" name="Picture 4" descr="1824 Full Colour 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08175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539552" y="1268760"/>
            <a:ext cx="2174875" cy="5089724"/>
            <a:chOff x="2889" y="571"/>
            <a:chExt cx="1370" cy="3569"/>
          </a:xfrm>
        </p:grpSpPr>
        <p:pic>
          <p:nvPicPr>
            <p:cNvPr id="8" name="Picture 29" descr="LinearSpinColours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50" y="1374"/>
              <a:ext cx="1294" cy="1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30"/>
            <p:cNvSpPr>
              <a:spLocks noChangeArrowheads="1"/>
            </p:cNvSpPr>
            <p:nvPr/>
          </p:nvSpPr>
          <p:spPr bwMode="auto">
            <a:xfrm>
              <a:off x="3017" y="571"/>
              <a:ext cx="1131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85000"/>
                </a:lnSpc>
                <a:defRPr/>
              </a:pPr>
              <a:r>
                <a:rPr lang="en-GB" sz="2400" i="1" dirty="0" err="1">
                  <a:solidFill>
                    <a:srgbClr val="6C2B8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massless</a:t>
              </a:r>
              <a:endParaRPr lang="en-GB" sz="2400" i="1" dirty="0">
                <a:solidFill>
                  <a:srgbClr val="6C2B8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  <a:p>
              <a:pPr>
                <a:lnSpc>
                  <a:spcPct val="85000"/>
                </a:lnSpc>
                <a:defRPr/>
              </a:pPr>
              <a:r>
                <a:rPr lang="en-GB" sz="2400" i="1" dirty="0">
                  <a:solidFill>
                    <a:srgbClr val="6C2B8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Dirac fermions</a:t>
              </a: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>
              <a:off x="2889" y="1095"/>
              <a:ext cx="0" cy="297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32"/>
            <p:cNvSpPr>
              <a:spLocks noChangeArrowheads="1"/>
            </p:cNvSpPr>
            <p:nvPr/>
          </p:nvSpPr>
          <p:spPr bwMode="auto">
            <a:xfrm>
              <a:off x="2941" y="3275"/>
              <a:ext cx="1318" cy="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85000"/>
                </a:lnSpc>
                <a:defRPr/>
              </a:pPr>
              <a:r>
                <a:rPr lang="en-GB" sz="2000" dirty="0">
                  <a:solidFill>
                    <a:srgbClr val="DA82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monolayer graphene</a:t>
              </a:r>
              <a:endParaRPr lang="en-US" sz="2000" dirty="0">
                <a:solidFill>
                  <a:srgbClr val="DA82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graphicFrame>
          <p:nvGraphicFramePr>
            <p:cNvPr id="12" name="Object 3"/>
            <p:cNvGraphicFramePr>
              <a:graphicFrameLocks noChangeAspect="1"/>
            </p:cNvGraphicFramePr>
            <p:nvPr/>
          </p:nvGraphicFramePr>
          <p:xfrm>
            <a:off x="3185" y="1036"/>
            <a:ext cx="812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3" name="Equation" r:id="rId5" imgW="749160" imgH="241200" progId="Equation.3">
                    <p:embed/>
                  </p:oleObj>
                </mc:Choice>
                <mc:Fallback>
                  <p:oleObj name="Equation" r:id="rId5" imgW="7491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5" y="1036"/>
                          <a:ext cx="812" cy="26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34" descr="SublatticeGreen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-1985" b="-566"/>
            <a:stretch>
              <a:fillRect/>
            </a:stretch>
          </p:blipFill>
          <p:spPr bwMode="auto">
            <a:xfrm>
              <a:off x="3264" y="3522"/>
              <a:ext cx="688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1520249"/>
            <a:ext cx="1783585" cy="274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124200" y="4262606"/>
            <a:ext cx="590389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Broadband operation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Fast response</a:t>
            </a: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Gating using low voltage and power</a:t>
            </a:r>
            <a:endParaRPr lang="en-GB" sz="2800" dirty="0">
              <a:latin typeface="Constantia"/>
            </a:endParaRPr>
          </a:p>
          <a:p>
            <a:pPr marL="274320" indent="-274320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"/>
            </a:pPr>
            <a:r>
              <a:rPr lang="en-GB" sz="2800" dirty="0" smtClean="0">
                <a:latin typeface="Constantia"/>
              </a:rPr>
              <a:t>Small physical signature</a:t>
            </a:r>
          </a:p>
        </p:txBody>
      </p:sp>
    </p:spTree>
    <p:extLst>
      <p:ext uri="{BB962C8B-B14F-4D97-AF65-F5344CB8AC3E}">
        <p14:creationId xmlns:p14="http://schemas.microsoft.com/office/powerpoint/2010/main" val="217610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9.2|9.8|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TC101790493[[fn=SOHO]]</Template>
  <TotalTime>1102</TotalTime>
  <Words>1730</Words>
  <Application>Microsoft Office PowerPoint</Application>
  <PresentationFormat>On-screen Show (4:3)</PresentationFormat>
  <Paragraphs>303</Paragraphs>
  <Slides>47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Soho</vt:lpstr>
      <vt:lpstr>Equation</vt:lpstr>
      <vt:lpstr>Graph</vt:lpstr>
      <vt:lpstr>Graphene plasmonics: hybrid devices</vt:lpstr>
      <vt:lpstr>Authors:  Manchester: A. K. Geim, K. S. Novoselov, V. G. Kravets, F. Schedin, R. Jalil, L. Britnell, R. V. Gorbachev, D. Ansell, B. Thackray Cambridge: A. C. Ferrari, T. J. Echtermeyer, P. K. Jasnos, A. Lombardo, E. Lidorikis,  Marseille: A. V. Kabashin</vt:lpstr>
      <vt:lpstr>Talk Overview</vt:lpstr>
      <vt:lpstr>Plasmonics</vt:lpstr>
      <vt:lpstr>New properties from structuring</vt:lpstr>
      <vt:lpstr>Example: Singular optics from nanostructuring</vt:lpstr>
      <vt:lpstr>New properties from structuring</vt:lpstr>
      <vt:lpstr>Graphene</vt:lpstr>
      <vt:lpstr>Graphene’s “true colors” in optics</vt:lpstr>
      <vt:lpstr> </vt:lpstr>
      <vt:lpstr>Graphene optics – really grey – except ultraviolet</vt:lpstr>
      <vt:lpstr>To add some colours to graphene:  Graphene Plasmonics</vt:lpstr>
      <vt:lpstr>Intrinsic graphene plasmons</vt:lpstr>
      <vt:lpstr>Hybrid graphene/plasmonics devices</vt:lpstr>
      <vt:lpstr>A. Graphene as a tool to measure enhancements of electromagnetic fields</vt:lpstr>
      <vt:lpstr>PowerPoint Presentation</vt:lpstr>
      <vt:lpstr>PowerPoint Presentation</vt:lpstr>
      <vt:lpstr>Graphene based plasmonics – graphene on the top</vt:lpstr>
      <vt:lpstr>Unusual conclusion</vt:lpstr>
      <vt:lpstr>B. Plasmonic enhancement of graphene photo-response</vt:lpstr>
      <vt:lpstr>PowerPoint Presentation</vt:lpstr>
      <vt:lpstr>PowerPoint Presentation</vt:lpstr>
      <vt:lpstr>Graphene-plasmonic photocells</vt:lpstr>
      <vt:lpstr>Details of photoconversion</vt:lpstr>
      <vt:lpstr>Another open question - resistive coupling of plasmonic resonances</vt:lpstr>
      <vt:lpstr>Nanoparticles on a conducting sub-layer</vt:lpstr>
      <vt:lpstr>PowerPoint Presentation</vt:lpstr>
      <vt:lpstr>Graphene Photovoltaics – future directions</vt:lpstr>
      <vt:lpstr>C. Graphene to help plasmonics</vt:lpstr>
      <vt:lpstr>Example: graphene affecting optical properties of plasmonic elements</vt:lpstr>
      <vt:lpstr>Diffractive coupled resonances</vt:lpstr>
      <vt:lpstr>Diffractive coupled resonances can result in huge phase sensitivity!</vt:lpstr>
      <vt:lpstr>Darkness = phase sensitivity!</vt:lpstr>
      <vt:lpstr>Huge phase sensitivity is connected to singular optics</vt:lpstr>
      <vt:lpstr>Singular Optics</vt:lpstr>
      <vt:lpstr>Singular Optics – Topological Darkness from structured metal</vt:lpstr>
      <vt:lpstr>Singular Optics – Topological Darkness</vt:lpstr>
      <vt:lpstr>Topological Darkness</vt:lpstr>
      <vt:lpstr>PowerPoint Presentation</vt:lpstr>
      <vt:lpstr>Graphene modified plasmonics</vt:lpstr>
      <vt:lpstr>Graphene modified plasmonics - surface chemistry of graphene</vt:lpstr>
      <vt:lpstr>Graphene hydrogenation studied by collective resonances</vt:lpstr>
      <vt:lpstr>Graphene hydrogenation</vt:lpstr>
      <vt:lpstr>Sensitivity comparison</vt:lpstr>
      <vt:lpstr>Biosensing</vt:lpstr>
      <vt:lpstr>Biosensing - sensitivity</vt:lpstr>
      <vt:lpstr>Conclusion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School of Physics and Astronomy</dc:creator>
  <cp:lastModifiedBy>sasha</cp:lastModifiedBy>
  <cp:revision>106</cp:revision>
  <dcterms:created xsi:type="dcterms:W3CDTF">2012-08-09T12:42:01Z</dcterms:created>
  <dcterms:modified xsi:type="dcterms:W3CDTF">2013-03-04T11:03:53Z</dcterms:modified>
</cp:coreProperties>
</file>