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6" r:id="rId2"/>
    <p:sldId id="265" r:id="rId3"/>
    <p:sldId id="267" r:id="rId4"/>
    <p:sldId id="258" r:id="rId5"/>
    <p:sldId id="260" r:id="rId6"/>
    <p:sldId id="259" r:id="rId7"/>
    <p:sldId id="257" r:id="rId8"/>
    <p:sldId id="262" r:id="rId9"/>
    <p:sldId id="263" r:id="rId10"/>
    <p:sldId id="264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F5B7F-9F62-43F8-BE20-C0C751320F56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AA36A-83F2-4EC1-9961-F227AA79EB0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938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2F72AC-969F-43DD-B4CA-6D8EDFED1DDF}" type="slidenum">
              <a:rPr lang="es-ES" sz="1200" smtClean="0">
                <a:solidFill>
                  <a:srgbClr val="000000"/>
                </a:solidFill>
              </a:rPr>
              <a:pPr eaLnBrk="1" hangingPunct="1"/>
              <a:t>3</a:t>
            </a:fld>
            <a:endParaRPr lang="es-ES" sz="1200" smtClean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a-ES" smtClean="0"/>
          </a:p>
        </p:txBody>
      </p:sp>
      <p:sp>
        <p:nvSpPr>
          <p:cNvPr id="399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D5E124-0389-4C7C-9B58-C12780F255D5}" type="slidenum">
              <a:rPr lang="ca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ca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46748-A7AA-415F-B446-8AC0E1E16A20}" type="slidenum">
              <a:rPr lang="ca-ES" smtClean="0"/>
              <a:pPr>
                <a:defRPr/>
              </a:pPr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74457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46748-A7AA-415F-B446-8AC0E1E16A20}" type="slidenum">
              <a:rPr lang="ca-ES" smtClean="0"/>
              <a:pPr>
                <a:defRPr/>
              </a:pPr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0737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46748-A7AA-415F-B446-8AC0E1E16A20}" type="slidenum">
              <a:rPr lang="ca-ES" smtClean="0"/>
              <a:pPr>
                <a:defRPr/>
              </a:pPr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48407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46748-A7AA-415F-B446-8AC0E1E16A20}" type="slidenum">
              <a:rPr lang="ca-ES" smtClean="0"/>
              <a:pPr>
                <a:defRPr/>
              </a:pPr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12593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B10C73B-3978-459F-8FF0-7C12BCB5C8FE}" type="slidenum">
              <a:rPr lang="es-ES" sz="1200" smtClean="0"/>
              <a:pPr eaLnBrk="1" hangingPunct="1"/>
              <a:t>34</a:t>
            </a:fld>
            <a:endParaRPr lang="es-E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a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883318-77C4-4753-BCFF-A5DC761CC80E}" type="slidenum">
              <a:rPr lang="es-ES_tradnl" smtClean="0"/>
              <a:pPr/>
              <a:t>7</a:t>
            </a:fld>
            <a:endParaRPr lang="es-ES_tradnl" dirty="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a-E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816DDB-E354-465C-9A0E-CBDB0F00A105}" type="slidenum">
              <a:rPr lang="ca-ES" smtClean="0"/>
              <a:pPr>
                <a:defRPr/>
              </a:pPr>
              <a:t>11</a:t>
            </a:fld>
            <a:endParaRPr lang="ca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816DDB-E354-465C-9A0E-CBDB0F00A105}" type="slidenum">
              <a:rPr lang="ca-ES" smtClean="0"/>
              <a:pPr>
                <a:defRPr/>
              </a:pPr>
              <a:t>13</a:t>
            </a:fld>
            <a:endParaRPr lang="ca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02817-02BE-4415-87CC-BFC2B76EE8F1}" type="slidenum">
              <a:rPr lang="es-ES" smtClean="0"/>
              <a:pPr/>
              <a:t>15</a:t>
            </a:fld>
            <a:endParaRPr lang="es-E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46748-A7AA-415F-B446-8AC0E1E16A20}" type="slidenum">
              <a:rPr lang="ca-ES" smtClean="0"/>
              <a:pPr>
                <a:defRPr/>
              </a:pPr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668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46748-A7AA-415F-B446-8AC0E1E16A20}" type="slidenum">
              <a:rPr lang="ca-ES" smtClean="0"/>
              <a:pPr>
                <a:defRPr/>
              </a:pPr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32900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46748-A7AA-415F-B446-8AC0E1E16A20}" type="slidenum">
              <a:rPr lang="ca-ES" smtClean="0"/>
              <a:pPr>
                <a:defRPr/>
              </a:pPr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93380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46748-A7AA-415F-B446-8AC0E1E16A20}" type="slidenum">
              <a:rPr lang="ca-ES" smtClean="0"/>
              <a:pPr>
                <a:defRPr/>
              </a:pPr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586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8A428-10C3-4F16-9335-4CF5ADB81F23}" type="datetimeFigureOut">
              <a:rPr lang="ca-ES" smtClean="0"/>
              <a:t>22/07/2013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96C3A-DBA4-4976-8D36-1E8DD1B2ACE5}" type="slidenum">
              <a:rPr lang="ca-ES" smtClean="0"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cookingconcepts.com/es/15-years/gourmets/Toni-Massan&#233;s/4/#.Ue1JN3KM7a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Va7JB7eqHIA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13.jpeg"/><Relationship Id="rId4" Type="http://schemas.openxmlformats.org/officeDocument/2006/relationships/hyperlink" Target="http://www.kildarechildcare.ie/childrenjumping.asp" TargetMode="External"/><Relationship Id="rId9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licia.ca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smtClean="0"/>
              <a:t>RADICAL</a:t>
            </a:r>
            <a:r>
              <a:rPr lang="ca-ES" i="1" dirty="0" smtClean="0"/>
              <a:t>BENASQUE</a:t>
            </a:r>
            <a:r>
              <a:rPr lang="ca-ES" dirty="0" smtClean="0"/>
              <a:t>FOOD</a:t>
            </a:r>
            <a:endParaRPr lang="ca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a-ES" dirty="0" err="1" smtClean="0">
                <a:hlinkClick r:id="rId2"/>
              </a:rPr>
              <a:t>Leed</a:t>
            </a:r>
            <a:r>
              <a:rPr lang="ca-ES" dirty="0" smtClean="0">
                <a:hlinkClick r:id="rId2"/>
              </a:rPr>
              <a:t> </a:t>
            </a:r>
            <a:r>
              <a:rPr lang="ca-ES" dirty="0" err="1" smtClean="0">
                <a:hlinkClick r:id="rId2"/>
              </a:rPr>
              <a:t>esto</a:t>
            </a:r>
            <a:r>
              <a:rPr lang="ca-ES" dirty="0" smtClean="0">
                <a:hlinkClick r:id="rId2"/>
              </a:rPr>
              <a:t> </a:t>
            </a:r>
            <a:r>
              <a:rPr lang="ca-ES" dirty="0" err="1" smtClean="0">
                <a:hlinkClick r:id="rId2"/>
              </a:rPr>
              <a:t>primero</a:t>
            </a:r>
            <a:r>
              <a:rPr lang="ca-ES" dirty="0" smtClean="0">
                <a:hlinkClick r:id="rId2"/>
              </a:rPr>
              <a:t> (si os </a:t>
            </a:r>
            <a:r>
              <a:rPr lang="ca-ES" dirty="0" err="1" smtClean="0">
                <a:hlinkClick r:id="rId2"/>
              </a:rPr>
              <a:t>place</a:t>
            </a:r>
            <a:r>
              <a:rPr lang="ca-ES" dirty="0" smtClean="0">
                <a:hlinkClick r:id="rId2"/>
              </a:rPr>
              <a:t>) </a:t>
            </a:r>
            <a:endParaRPr lang="ca-ES" dirty="0"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298343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0788" t="14391" r="31101" b="981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organigrama_esp.jpg"/>
          <p:cNvPicPr>
            <a:picLocks noChangeAspect="1"/>
          </p:cNvPicPr>
          <p:nvPr/>
        </p:nvPicPr>
        <p:blipFill>
          <a:blip r:embed="rId3" cstate="print"/>
          <a:srcRect t="4166" b="84375"/>
          <a:stretch>
            <a:fillRect/>
          </a:stretch>
        </p:blipFill>
        <p:spPr>
          <a:xfrm>
            <a:off x="142844" y="142852"/>
            <a:ext cx="7396896" cy="785842"/>
          </a:xfrm>
          <a:prstGeom prst="rect">
            <a:avLst/>
          </a:prstGeom>
        </p:spPr>
      </p:pic>
      <p:cxnSp>
        <p:nvCxnSpPr>
          <p:cNvPr id="5" name="4 Conector recto"/>
          <p:cNvCxnSpPr/>
          <p:nvPr/>
        </p:nvCxnSpPr>
        <p:spPr>
          <a:xfrm>
            <a:off x="323459" y="764704"/>
            <a:ext cx="849708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NURIA\Desktop\ETIQUETA\Etiqueta+P165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000" cy="2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 descr="organigrama_esp.jpg"/>
          <p:cNvPicPr>
            <a:picLocks noChangeAspect="1"/>
          </p:cNvPicPr>
          <p:nvPr/>
        </p:nvPicPr>
        <p:blipFill>
          <a:blip r:embed="rId5" cstate="print"/>
          <a:srcRect t="15624" b="2083"/>
          <a:stretch>
            <a:fillRect/>
          </a:stretch>
        </p:blipFill>
        <p:spPr>
          <a:xfrm>
            <a:off x="785786" y="928670"/>
            <a:ext cx="7737498" cy="59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540" b="13056"/>
          <a:stretch>
            <a:fillRect/>
          </a:stretch>
        </p:blipFill>
        <p:spPr bwMode="auto">
          <a:xfrm>
            <a:off x="-33" y="840264"/>
            <a:ext cx="9144033" cy="561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43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14312" y="71414"/>
            <a:ext cx="8750175" cy="725488"/>
          </a:xfrm>
          <a:prstGeom prst="roundRect">
            <a:avLst/>
          </a:prstGeom>
        </p:spPr>
        <p:txBody>
          <a:bodyPr rtlCol="0">
            <a:normAutofit fontScale="90000"/>
          </a:bodyPr>
          <a:lstStyle/>
          <a:p>
            <a:pPr algn="l" defTabSz="792419" eaLnBrk="1" fontAlgn="auto" hangingPunct="1">
              <a:spcAft>
                <a:spcPts val="0"/>
              </a:spcAft>
              <a:defRPr/>
            </a:pP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accent6">
                      <a:lumMod val="75000"/>
                    </a:schemeClr>
                  </a:solidFill>
                </a:uFill>
                <a:cs typeface="Courier New" pitchFamily="49" charset="0"/>
              </a:rPr>
              <a:t>Huertos de St. Benet</a:t>
            </a:r>
            <a:endParaRPr lang="es-ES" b="1" dirty="0">
              <a:solidFill>
                <a:schemeClr val="accent6">
                  <a:lumMod val="75000"/>
                </a:schemeClr>
              </a:solidFill>
              <a:uFill>
                <a:solidFill>
                  <a:schemeClr val="accent6">
                    <a:lumMod val="75000"/>
                  </a:schemeClr>
                </a:solidFill>
              </a:uFill>
              <a:cs typeface="Courier New" pitchFamily="49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23459" y="664668"/>
            <a:ext cx="849708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NURIA\Desktop\ETIQUETA\Etiqueta+P165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000" cy="2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22" y="883247"/>
            <a:ext cx="7202978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428596" y="4286256"/>
            <a:ext cx="820891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es-ES" sz="1600" dirty="0" smtClean="0"/>
          </a:p>
          <a:p>
            <a:pPr lvl="0">
              <a:spcAft>
                <a:spcPct val="50000"/>
              </a:spcAft>
            </a:pPr>
            <a:r>
              <a:rPr lang="es-ES" sz="1600" dirty="0" smtClean="0"/>
              <a:t>	</a:t>
            </a:r>
            <a:r>
              <a:rPr lang="es-ES" sz="2200" b="1" dirty="0">
                <a:solidFill>
                  <a:srgbClr val="FF6600"/>
                </a:solidFill>
                <a:latin typeface="Trebuchet MS" pitchFamily="34" charset="0"/>
              </a:rPr>
              <a:t>Un centro dedicado a la investigación en cocina</a:t>
            </a:r>
            <a:r>
              <a:rPr lang="es-ES" sz="2200" b="1" dirty="0" smtClean="0">
                <a:solidFill>
                  <a:srgbClr val="FF6600"/>
                </a:solidFill>
                <a:latin typeface="Trebuchet MS" pitchFamily="34" charset="0"/>
              </a:rPr>
              <a:t>, </a:t>
            </a:r>
            <a:r>
              <a:rPr lang="es-ES" sz="2200" b="1" dirty="0">
                <a:solidFill>
                  <a:srgbClr val="FF6600"/>
                </a:solidFill>
                <a:latin typeface="Trebuchet MS" pitchFamily="34" charset="0"/>
              </a:rPr>
              <a:t>a la educación y divulgación de buenos hábitos alimentarios, y a la difusión del patrimonio agroalimentario y gastronómico, para que todos comamos mejor</a:t>
            </a:r>
          </a:p>
          <a:p>
            <a:pPr>
              <a:buNone/>
            </a:pPr>
            <a:r>
              <a:rPr lang="es-ES" sz="1600" b="1" dirty="0" smtClean="0"/>
              <a:t> </a:t>
            </a:r>
            <a:endParaRPr lang="es-ES" sz="1600" dirty="0" smtClean="0"/>
          </a:p>
        </p:txBody>
      </p:sp>
      <p:pic>
        <p:nvPicPr>
          <p:cNvPr id="4" name="Picture 2" descr="I:\4_COMUNICACIO\2_Arxiu\1_Fotografies\0_Edifici\Espai_Cientific\Knechtel_Alicia-6011.jpg"/>
          <p:cNvPicPr>
            <a:picLocks noChangeAspect="1" noChangeArrowheads="1"/>
          </p:cNvPicPr>
          <p:nvPr/>
        </p:nvPicPr>
        <p:blipFill>
          <a:blip r:embed="rId2" cstate="print"/>
          <a:srcRect l="2860" r="5624"/>
          <a:stretch>
            <a:fillRect/>
          </a:stretch>
        </p:blipFill>
        <p:spPr bwMode="auto">
          <a:xfrm>
            <a:off x="-64" y="0"/>
            <a:ext cx="9144064" cy="4018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2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547813" y="6223000"/>
            <a:ext cx="65262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s-ES" sz="2800" b="1" dirty="0" smtClean="0">
                <a:solidFill>
                  <a:srgbClr val="FF0000"/>
                </a:solidFill>
                <a:latin typeface="Trebuchet MS" pitchFamily="34" charset="0"/>
              </a:rPr>
              <a:t>Espacios abiertos</a:t>
            </a:r>
            <a:endParaRPr lang="es-ES" sz="28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51204" name="Picture 19" descr="axo copia"/>
          <p:cNvPicPr>
            <a:picLocks noChangeAspect="1" noChangeArrowheads="1"/>
          </p:cNvPicPr>
          <p:nvPr/>
        </p:nvPicPr>
        <p:blipFill>
          <a:blip r:embed="rId3" cstate="print"/>
          <a:srcRect l="4250" t="20953" r="8459" b="22769"/>
          <a:stretch>
            <a:fillRect/>
          </a:stretch>
        </p:blipFill>
        <p:spPr bwMode="auto">
          <a:xfrm>
            <a:off x="900113" y="1516063"/>
            <a:ext cx="7993062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7" name="Text Box 18"/>
          <p:cNvSpPr txBox="1">
            <a:spLocks noChangeArrowheads="1"/>
          </p:cNvSpPr>
          <p:nvPr/>
        </p:nvSpPr>
        <p:spPr bwMode="auto">
          <a:xfrm>
            <a:off x="7160986" y="4941888"/>
            <a:ext cx="1800225" cy="642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Aft>
                <a:spcPct val="50000"/>
              </a:spcAft>
            </a:pPr>
            <a:r>
              <a:rPr lang="es-ES" sz="1800" b="1" i="1" dirty="0" smtClean="0">
                <a:solidFill>
                  <a:srgbClr val="FF0000"/>
                </a:solidFill>
                <a:latin typeface="Trebuchet MS" pitchFamily="34" charset="0"/>
              </a:rPr>
              <a:t>Cocina </a:t>
            </a:r>
            <a:endParaRPr lang="es-ES" sz="1800" b="1" i="1" dirty="0">
              <a:solidFill>
                <a:srgbClr val="FF0000"/>
              </a:solidFill>
              <a:latin typeface="Trebuchet MS" pitchFamily="34" charset="0"/>
            </a:endParaRPr>
          </a:p>
          <a:p>
            <a:pPr algn="ctr">
              <a:lnSpc>
                <a:spcPct val="75000"/>
              </a:lnSpc>
              <a:spcAft>
                <a:spcPct val="50000"/>
              </a:spcAft>
            </a:pPr>
            <a:r>
              <a:rPr lang="es-ES" sz="1800" b="1" i="1" dirty="0">
                <a:solidFill>
                  <a:srgbClr val="FF0000"/>
                </a:solidFill>
                <a:latin typeface="Trebuchet MS" pitchFamily="34" charset="0"/>
              </a:rPr>
              <a:t>pedagógica</a:t>
            </a:r>
            <a:endParaRPr lang="ca-ES" sz="1800" i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5375" name="Text Box 16"/>
          <p:cNvSpPr txBox="1">
            <a:spLocks noChangeArrowheads="1"/>
          </p:cNvSpPr>
          <p:nvPr/>
        </p:nvSpPr>
        <p:spPr bwMode="auto">
          <a:xfrm>
            <a:off x="2482850" y="5086350"/>
            <a:ext cx="2376488" cy="6155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ct val="50000"/>
              </a:spcAft>
            </a:pPr>
            <a:r>
              <a:rPr lang="es-ES" sz="1800" b="1" dirty="0">
                <a:solidFill>
                  <a:srgbClr val="FF0000"/>
                </a:solidFill>
                <a:latin typeface="Trebuchet MS" pitchFamily="34" charset="0"/>
              </a:rPr>
              <a:t>A</a:t>
            </a:r>
            <a:r>
              <a:rPr lang="es-ES" sz="1800" b="1" dirty="0" smtClean="0">
                <a:solidFill>
                  <a:srgbClr val="FF0000"/>
                </a:solidFill>
                <a:latin typeface="Trebuchet MS" pitchFamily="34" charset="0"/>
              </a:rPr>
              <a:t>uditorio</a:t>
            </a:r>
            <a:r>
              <a:rPr lang="ca-ES" sz="1800" dirty="0" smtClean="0">
                <a:solidFill>
                  <a:srgbClr val="FF0000"/>
                </a:solidFill>
              </a:rPr>
              <a:t> </a:t>
            </a:r>
            <a:r>
              <a:rPr lang="ca-ES" sz="1800" dirty="0">
                <a:solidFill>
                  <a:srgbClr val="FF0000"/>
                </a:solidFill>
              </a:rPr>
              <a:t/>
            </a:r>
            <a:br>
              <a:rPr lang="ca-ES" sz="1800" dirty="0">
                <a:solidFill>
                  <a:srgbClr val="FF0000"/>
                </a:solidFill>
              </a:rPr>
            </a:br>
            <a:r>
              <a:rPr lang="ca-ES" dirty="0">
                <a:latin typeface="Trebuchet MS" pitchFamily="34" charset="0"/>
              </a:rPr>
              <a:t>142 m2</a:t>
            </a:r>
          </a:p>
        </p:txBody>
      </p:sp>
      <p:sp>
        <p:nvSpPr>
          <p:cNvPr id="15381" name="Text Box 4"/>
          <p:cNvSpPr txBox="1">
            <a:spLocks noChangeArrowheads="1"/>
          </p:cNvSpPr>
          <p:nvPr/>
        </p:nvSpPr>
        <p:spPr bwMode="auto">
          <a:xfrm>
            <a:off x="1476375" y="188913"/>
            <a:ext cx="6526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pt-BR" sz="2800" b="1" dirty="0" err="1" smtClean="0">
                <a:solidFill>
                  <a:srgbClr val="0000CC"/>
                </a:solidFill>
                <a:latin typeface="Trebuchet MS" pitchFamily="34" charset="0"/>
              </a:rPr>
              <a:t>Espacios</a:t>
            </a:r>
            <a:r>
              <a:rPr lang="pt-BR" sz="2800" b="1" dirty="0" smtClean="0">
                <a:solidFill>
                  <a:srgbClr val="0000CC"/>
                </a:solidFill>
                <a:latin typeface="Trebuchet MS" pitchFamily="34" charset="0"/>
              </a:rPr>
              <a:t> de trabajo</a:t>
            </a:r>
            <a:endParaRPr lang="es-ES" sz="2800" b="1" dirty="0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51208" name="Text Box 22"/>
          <p:cNvSpPr txBox="1">
            <a:spLocks noChangeArrowheads="1"/>
          </p:cNvSpPr>
          <p:nvPr/>
        </p:nvSpPr>
        <p:spPr bwMode="auto">
          <a:xfrm>
            <a:off x="4284663" y="1700213"/>
            <a:ext cx="7921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5580063" y="1125538"/>
            <a:ext cx="2160587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_tradnl" sz="1800" b="1" dirty="0" smtClean="0">
                <a:solidFill>
                  <a:srgbClr val="0000CC"/>
                </a:solidFill>
                <a:latin typeface="Trebuchet MS" pitchFamily="34" charset="0"/>
              </a:rPr>
              <a:t>espacio </a:t>
            </a:r>
            <a:r>
              <a:rPr lang="es-ES_tradnl" sz="1800" b="1" dirty="0">
                <a:solidFill>
                  <a:srgbClr val="0000CC"/>
                </a:solidFill>
                <a:latin typeface="Trebuchet MS" pitchFamily="34" charset="0"/>
              </a:rPr>
              <a:t>teórico</a:t>
            </a:r>
            <a:endParaRPr lang="es-ES" sz="1800" b="1" dirty="0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820738" y="2852738"/>
            <a:ext cx="131799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800" b="1" dirty="0" smtClean="0">
                <a:solidFill>
                  <a:srgbClr val="0000CC"/>
                </a:solidFill>
                <a:latin typeface="Trebuchet MS" pitchFamily="34" charset="0"/>
              </a:rPr>
              <a:t>almacenes</a:t>
            </a:r>
            <a:endParaRPr lang="es-ES" sz="1800" b="1" dirty="0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15389" name="Freeform 29"/>
          <p:cNvSpPr>
            <a:spLocks/>
          </p:cNvSpPr>
          <p:nvPr/>
        </p:nvSpPr>
        <p:spPr bwMode="auto">
          <a:xfrm>
            <a:off x="2916238" y="2708275"/>
            <a:ext cx="5903912" cy="2449513"/>
          </a:xfrm>
          <a:custGeom>
            <a:avLst/>
            <a:gdLst>
              <a:gd name="T0" fmla="*/ 0 w 3719"/>
              <a:gd name="T1" fmla="*/ 1316 h 1543"/>
              <a:gd name="T2" fmla="*/ 0 w 3719"/>
              <a:gd name="T3" fmla="*/ 1134 h 1543"/>
              <a:gd name="T4" fmla="*/ 0 w 3719"/>
              <a:gd name="T5" fmla="*/ 908 h 1543"/>
              <a:gd name="T6" fmla="*/ 90 w 3719"/>
              <a:gd name="T7" fmla="*/ 862 h 1543"/>
              <a:gd name="T8" fmla="*/ 363 w 3719"/>
              <a:gd name="T9" fmla="*/ 862 h 1543"/>
              <a:gd name="T10" fmla="*/ 635 w 3719"/>
              <a:gd name="T11" fmla="*/ 862 h 1543"/>
              <a:gd name="T12" fmla="*/ 816 w 3719"/>
              <a:gd name="T13" fmla="*/ 862 h 1543"/>
              <a:gd name="T14" fmla="*/ 998 w 3719"/>
              <a:gd name="T15" fmla="*/ 908 h 1543"/>
              <a:gd name="T16" fmla="*/ 1134 w 3719"/>
              <a:gd name="T17" fmla="*/ 953 h 1543"/>
              <a:gd name="T18" fmla="*/ 2268 w 3719"/>
              <a:gd name="T19" fmla="*/ 499 h 1543"/>
              <a:gd name="T20" fmla="*/ 2358 w 3719"/>
              <a:gd name="T21" fmla="*/ 454 h 1543"/>
              <a:gd name="T22" fmla="*/ 2404 w 3719"/>
              <a:gd name="T23" fmla="*/ 499 h 1543"/>
              <a:gd name="T24" fmla="*/ 2495 w 3719"/>
              <a:gd name="T25" fmla="*/ 454 h 1543"/>
              <a:gd name="T26" fmla="*/ 2585 w 3719"/>
              <a:gd name="T27" fmla="*/ 499 h 1543"/>
              <a:gd name="T28" fmla="*/ 2585 w 3719"/>
              <a:gd name="T29" fmla="*/ 363 h 1543"/>
              <a:gd name="T30" fmla="*/ 2676 w 3719"/>
              <a:gd name="T31" fmla="*/ 273 h 1543"/>
              <a:gd name="T32" fmla="*/ 3084 w 3719"/>
              <a:gd name="T33" fmla="*/ 273 h 1543"/>
              <a:gd name="T34" fmla="*/ 3447 w 3719"/>
              <a:gd name="T35" fmla="*/ 0 h 1543"/>
              <a:gd name="T36" fmla="*/ 3492 w 3719"/>
              <a:gd name="T37" fmla="*/ 0 h 1543"/>
              <a:gd name="T38" fmla="*/ 3628 w 3719"/>
              <a:gd name="T39" fmla="*/ 46 h 1543"/>
              <a:gd name="T40" fmla="*/ 3719 w 3719"/>
              <a:gd name="T41" fmla="*/ 908 h 1543"/>
              <a:gd name="T42" fmla="*/ 3356 w 3719"/>
              <a:gd name="T43" fmla="*/ 1180 h 1543"/>
              <a:gd name="T44" fmla="*/ 2086 w 3719"/>
              <a:gd name="T45" fmla="*/ 1134 h 1543"/>
              <a:gd name="T46" fmla="*/ 1814 w 3719"/>
              <a:gd name="T47" fmla="*/ 1270 h 1543"/>
              <a:gd name="T48" fmla="*/ 1678 w 3719"/>
              <a:gd name="T49" fmla="*/ 1316 h 1543"/>
              <a:gd name="T50" fmla="*/ 1361 w 3719"/>
              <a:gd name="T51" fmla="*/ 1543 h 1543"/>
              <a:gd name="T52" fmla="*/ 1224 w 3719"/>
              <a:gd name="T53" fmla="*/ 1361 h 1543"/>
              <a:gd name="T54" fmla="*/ 0 w 3719"/>
              <a:gd name="T55" fmla="*/ 1407 h 1543"/>
              <a:gd name="T56" fmla="*/ 0 w 3719"/>
              <a:gd name="T57" fmla="*/ 1316 h 154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719"/>
              <a:gd name="T88" fmla="*/ 0 h 1543"/>
              <a:gd name="T89" fmla="*/ 3719 w 3719"/>
              <a:gd name="T90" fmla="*/ 1543 h 154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719" h="1543">
                <a:moveTo>
                  <a:pt x="0" y="1316"/>
                </a:moveTo>
                <a:lnTo>
                  <a:pt x="0" y="1134"/>
                </a:lnTo>
                <a:lnTo>
                  <a:pt x="0" y="908"/>
                </a:lnTo>
                <a:lnTo>
                  <a:pt x="90" y="862"/>
                </a:lnTo>
                <a:lnTo>
                  <a:pt x="363" y="862"/>
                </a:lnTo>
                <a:lnTo>
                  <a:pt x="635" y="862"/>
                </a:lnTo>
                <a:lnTo>
                  <a:pt x="816" y="862"/>
                </a:lnTo>
                <a:lnTo>
                  <a:pt x="998" y="908"/>
                </a:lnTo>
                <a:lnTo>
                  <a:pt x="1134" y="953"/>
                </a:lnTo>
                <a:lnTo>
                  <a:pt x="2268" y="499"/>
                </a:lnTo>
                <a:lnTo>
                  <a:pt x="2358" y="454"/>
                </a:lnTo>
                <a:lnTo>
                  <a:pt x="2404" y="499"/>
                </a:lnTo>
                <a:lnTo>
                  <a:pt x="2495" y="454"/>
                </a:lnTo>
                <a:lnTo>
                  <a:pt x="2585" y="499"/>
                </a:lnTo>
                <a:lnTo>
                  <a:pt x="2585" y="363"/>
                </a:lnTo>
                <a:lnTo>
                  <a:pt x="2676" y="273"/>
                </a:lnTo>
                <a:lnTo>
                  <a:pt x="3084" y="273"/>
                </a:lnTo>
                <a:lnTo>
                  <a:pt x="3447" y="0"/>
                </a:lnTo>
                <a:lnTo>
                  <a:pt x="3492" y="0"/>
                </a:lnTo>
                <a:lnTo>
                  <a:pt x="3628" y="46"/>
                </a:lnTo>
                <a:lnTo>
                  <a:pt x="3719" y="908"/>
                </a:lnTo>
                <a:lnTo>
                  <a:pt x="3356" y="1180"/>
                </a:lnTo>
                <a:lnTo>
                  <a:pt x="2086" y="1134"/>
                </a:lnTo>
                <a:lnTo>
                  <a:pt x="1814" y="1270"/>
                </a:lnTo>
                <a:lnTo>
                  <a:pt x="1678" y="1316"/>
                </a:lnTo>
                <a:lnTo>
                  <a:pt x="1361" y="1543"/>
                </a:lnTo>
                <a:lnTo>
                  <a:pt x="1224" y="1361"/>
                </a:lnTo>
                <a:lnTo>
                  <a:pt x="0" y="1407"/>
                </a:lnTo>
                <a:lnTo>
                  <a:pt x="0" y="1316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385" name="Text Box 18"/>
          <p:cNvSpPr txBox="1">
            <a:spLocks noChangeArrowheads="1"/>
          </p:cNvSpPr>
          <p:nvPr/>
        </p:nvSpPr>
        <p:spPr bwMode="auto">
          <a:xfrm>
            <a:off x="2627313" y="1844675"/>
            <a:ext cx="1584325" cy="4165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5000"/>
              </a:lnSpc>
              <a:spcAft>
                <a:spcPct val="50000"/>
              </a:spcAft>
            </a:pPr>
            <a:r>
              <a:rPr lang="es-ES" sz="1800" b="1" i="1" dirty="0" smtClean="0">
                <a:solidFill>
                  <a:srgbClr val="0000CC"/>
                </a:solidFill>
                <a:latin typeface="Trebuchet MS" pitchFamily="34" charset="0"/>
              </a:rPr>
              <a:t>Cocina de investigación</a:t>
            </a:r>
            <a:endParaRPr lang="es-ES" sz="1800" b="1" i="1" dirty="0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4356100" y="1628775"/>
            <a:ext cx="119019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_tradnl" sz="1800" b="1" dirty="0" smtClean="0">
                <a:solidFill>
                  <a:srgbClr val="0000CC"/>
                </a:solidFill>
                <a:latin typeface="Trebuchet MS" pitchFamily="34" charset="0"/>
              </a:rPr>
              <a:t>laboratorio</a:t>
            </a:r>
            <a:endParaRPr lang="es-ES" sz="1800" b="1" dirty="0">
              <a:solidFill>
                <a:srgbClr val="0000CC"/>
              </a:solidFill>
              <a:latin typeface="Trebuchet MS" pitchFamily="34" charset="0"/>
            </a:endParaRPr>
          </a:p>
        </p:txBody>
      </p:sp>
      <p:sp>
        <p:nvSpPr>
          <p:cNvPr id="15376" name="Text Box 17"/>
          <p:cNvSpPr txBox="1">
            <a:spLocks noChangeArrowheads="1"/>
          </p:cNvSpPr>
          <p:nvPr/>
        </p:nvSpPr>
        <p:spPr bwMode="auto">
          <a:xfrm>
            <a:off x="5364163" y="4941888"/>
            <a:ext cx="143986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ct val="50000"/>
              </a:spcAft>
            </a:pPr>
            <a:r>
              <a:rPr lang="es-ES" sz="2000" b="1" i="1" dirty="0">
                <a:solidFill>
                  <a:srgbClr val="FF0000"/>
                </a:solidFill>
                <a:latin typeface="Trebuchet MS" pitchFamily="34" charset="0"/>
              </a:rPr>
              <a:t>H</a:t>
            </a:r>
            <a:r>
              <a:rPr lang="es-ES" sz="2000" b="1" i="1" dirty="0" smtClean="0">
                <a:solidFill>
                  <a:srgbClr val="FF0000"/>
                </a:solidFill>
                <a:latin typeface="Trebuchet MS" pitchFamily="34" charset="0"/>
              </a:rPr>
              <a:t>all</a:t>
            </a:r>
            <a:r>
              <a:rPr lang="ca-ES" dirty="0" smtClean="0">
                <a:solidFill>
                  <a:srgbClr val="FF0000"/>
                </a:solidFill>
              </a:rPr>
              <a:t> </a:t>
            </a:r>
            <a:r>
              <a:rPr lang="ca-ES" dirty="0">
                <a:solidFill>
                  <a:srgbClr val="FF0000"/>
                </a:solidFill>
              </a:rPr>
              <a:t/>
            </a:r>
            <a:br>
              <a:rPr lang="ca-ES" dirty="0">
                <a:solidFill>
                  <a:srgbClr val="FF0000"/>
                </a:solidFill>
              </a:rPr>
            </a:br>
            <a:r>
              <a:rPr lang="ca-ES" dirty="0">
                <a:latin typeface="Trebuchet MS" pitchFamily="34" charset="0"/>
              </a:rPr>
              <a:t>267 m2</a:t>
            </a:r>
          </a:p>
        </p:txBody>
      </p:sp>
      <p:sp>
        <p:nvSpPr>
          <p:cNvPr id="51215" name="Text Box 31"/>
          <p:cNvSpPr txBox="1">
            <a:spLocks noChangeArrowheads="1"/>
          </p:cNvSpPr>
          <p:nvPr/>
        </p:nvSpPr>
        <p:spPr bwMode="auto">
          <a:xfrm>
            <a:off x="3492500" y="2565400"/>
            <a:ext cx="935038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>
            <a:off x="3708400" y="2492375"/>
            <a:ext cx="431800" cy="5048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ca-ES"/>
          </a:p>
        </p:txBody>
      </p:sp>
      <p:sp>
        <p:nvSpPr>
          <p:cNvPr id="51217" name="Text Box 34"/>
          <p:cNvSpPr txBox="1">
            <a:spLocks noChangeArrowheads="1"/>
          </p:cNvSpPr>
          <p:nvPr/>
        </p:nvSpPr>
        <p:spPr bwMode="auto">
          <a:xfrm>
            <a:off x="4573588" y="2133600"/>
            <a:ext cx="935037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  <p:sp>
        <p:nvSpPr>
          <p:cNvPr id="15390" name="Freeform 30"/>
          <p:cNvSpPr>
            <a:spLocks/>
          </p:cNvSpPr>
          <p:nvPr/>
        </p:nvSpPr>
        <p:spPr bwMode="auto">
          <a:xfrm>
            <a:off x="900113" y="1484313"/>
            <a:ext cx="7920037" cy="3529012"/>
          </a:xfrm>
          <a:custGeom>
            <a:avLst/>
            <a:gdLst>
              <a:gd name="T0" fmla="*/ 1191 w 4989"/>
              <a:gd name="T1" fmla="*/ 2185 h 2223"/>
              <a:gd name="T2" fmla="*/ 1149 w 4989"/>
              <a:gd name="T3" fmla="*/ 2173 h 2223"/>
              <a:gd name="T4" fmla="*/ 1191 w 4989"/>
              <a:gd name="T5" fmla="*/ 2185 h 2223"/>
              <a:gd name="T6" fmla="*/ 1173 w 4989"/>
              <a:gd name="T7" fmla="*/ 2173 h 2223"/>
              <a:gd name="T8" fmla="*/ 573 w 4989"/>
              <a:gd name="T9" fmla="*/ 2173 h 2223"/>
              <a:gd name="T10" fmla="*/ 0 w 4989"/>
              <a:gd name="T11" fmla="*/ 1543 h 2223"/>
              <a:gd name="T12" fmla="*/ 0 w 4989"/>
              <a:gd name="T13" fmla="*/ 1270 h 2223"/>
              <a:gd name="T14" fmla="*/ 1451 w 4989"/>
              <a:gd name="T15" fmla="*/ 998 h 2223"/>
              <a:gd name="T16" fmla="*/ 1950 w 4989"/>
              <a:gd name="T17" fmla="*/ 817 h 2223"/>
              <a:gd name="T18" fmla="*/ 2767 w 4989"/>
              <a:gd name="T19" fmla="*/ 545 h 2223"/>
              <a:gd name="T20" fmla="*/ 2903 w 4989"/>
              <a:gd name="T21" fmla="*/ 499 h 2223"/>
              <a:gd name="T22" fmla="*/ 2903 w 4989"/>
              <a:gd name="T23" fmla="*/ 409 h 2223"/>
              <a:gd name="T24" fmla="*/ 3220 w 4989"/>
              <a:gd name="T25" fmla="*/ 318 h 2223"/>
              <a:gd name="T26" fmla="*/ 3946 w 4989"/>
              <a:gd name="T27" fmla="*/ 0 h 2223"/>
              <a:gd name="T28" fmla="*/ 4309 w 4989"/>
              <a:gd name="T29" fmla="*/ 0 h 2223"/>
              <a:gd name="T30" fmla="*/ 4989 w 4989"/>
              <a:gd name="T31" fmla="*/ 409 h 2223"/>
              <a:gd name="T32" fmla="*/ 4989 w 4989"/>
              <a:gd name="T33" fmla="*/ 681 h 2223"/>
              <a:gd name="T34" fmla="*/ 4762 w 4989"/>
              <a:gd name="T35" fmla="*/ 726 h 2223"/>
              <a:gd name="T36" fmla="*/ 4082 w 4989"/>
              <a:gd name="T37" fmla="*/ 998 h 2223"/>
              <a:gd name="T38" fmla="*/ 3991 w 4989"/>
              <a:gd name="T39" fmla="*/ 1044 h 2223"/>
              <a:gd name="T40" fmla="*/ 3901 w 4989"/>
              <a:gd name="T41" fmla="*/ 1044 h 2223"/>
              <a:gd name="T42" fmla="*/ 3855 w 4989"/>
              <a:gd name="T43" fmla="*/ 1089 h 2223"/>
              <a:gd name="T44" fmla="*/ 3855 w 4989"/>
              <a:gd name="T45" fmla="*/ 1225 h 2223"/>
              <a:gd name="T46" fmla="*/ 3765 w 4989"/>
              <a:gd name="T47" fmla="*/ 1180 h 2223"/>
              <a:gd name="T48" fmla="*/ 3674 w 4989"/>
              <a:gd name="T49" fmla="*/ 1225 h 2223"/>
              <a:gd name="T50" fmla="*/ 3628 w 4989"/>
              <a:gd name="T51" fmla="*/ 1180 h 2223"/>
              <a:gd name="T52" fmla="*/ 2404 w 4989"/>
              <a:gd name="T53" fmla="*/ 1679 h 2223"/>
              <a:gd name="T54" fmla="*/ 2041 w 4989"/>
              <a:gd name="T55" fmla="*/ 1588 h 2223"/>
              <a:gd name="T56" fmla="*/ 1315 w 4989"/>
              <a:gd name="T57" fmla="*/ 1588 h 2223"/>
              <a:gd name="T58" fmla="*/ 1224 w 4989"/>
              <a:gd name="T59" fmla="*/ 1679 h 2223"/>
              <a:gd name="T60" fmla="*/ 1224 w 4989"/>
              <a:gd name="T61" fmla="*/ 2223 h 2223"/>
              <a:gd name="T62" fmla="*/ 1191 w 4989"/>
              <a:gd name="T63" fmla="*/ 2185 h 22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989"/>
              <a:gd name="T97" fmla="*/ 0 h 2223"/>
              <a:gd name="T98" fmla="*/ 4989 w 4989"/>
              <a:gd name="T99" fmla="*/ 2223 h 22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989" h="2223">
                <a:moveTo>
                  <a:pt x="1191" y="2185"/>
                </a:moveTo>
                <a:cubicBezTo>
                  <a:pt x="1166" y="2169"/>
                  <a:pt x="1180" y="2173"/>
                  <a:pt x="1149" y="2173"/>
                </a:cubicBezTo>
                <a:cubicBezTo>
                  <a:pt x="1163" y="2177"/>
                  <a:pt x="1176" y="2185"/>
                  <a:pt x="1191" y="2185"/>
                </a:cubicBezTo>
                <a:cubicBezTo>
                  <a:pt x="1198" y="2185"/>
                  <a:pt x="1180" y="2173"/>
                  <a:pt x="1173" y="2173"/>
                </a:cubicBezTo>
                <a:cubicBezTo>
                  <a:pt x="973" y="2169"/>
                  <a:pt x="773" y="2173"/>
                  <a:pt x="573" y="2173"/>
                </a:cubicBezTo>
                <a:lnTo>
                  <a:pt x="0" y="1543"/>
                </a:lnTo>
                <a:lnTo>
                  <a:pt x="0" y="1270"/>
                </a:lnTo>
                <a:lnTo>
                  <a:pt x="1451" y="998"/>
                </a:lnTo>
                <a:lnTo>
                  <a:pt x="1950" y="817"/>
                </a:lnTo>
                <a:lnTo>
                  <a:pt x="2767" y="545"/>
                </a:lnTo>
                <a:lnTo>
                  <a:pt x="2903" y="499"/>
                </a:lnTo>
                <a:lnTo>
                  <a:pt x="2903" y="409"/>
                </a:lnTo>
                <a:lnTo>
                  <a:pt x="3220" y="318"/>
                </a:lnTo>
                <a:lnTo>
                  <a:pt x="3946" y="0"/>
                </a:lnTo>
                <a:lnTo>
                  <a:pt x="4309" y="0"/>
                </a:lnTo>
                <a:lnTo>
                  <a:pt x="4989" y="409"/>
                </a:lnTo>
                <a:lnTo>
                  <a:pt x="4989" y="681"/>
                </a:lnTo>
                <a:lnTo>
                  <a:pt x="4762" y="726"/>
                </a:lnTo>
                <a:lnTo>
                  <a:pt x="4082" y="998"/>
                </a:lnTo>
                <a:lnTo>
                  <a:pt x="3991" y="1044"/>
                </a:lnTo>
                <a:lnTo>
                  <a:pt x="3901" y="1044"/>
                </a:lnTo>
                <a:lnTo>
                  <a:pt x="3855" y="1089"/>
                </a:lnTo>
                <a:lnTo>
                  <a:pt x="3855" y="1225"/>
                </a:lnTo>
                <a:lnTo>
                  <a:pt x="3765" y="1180"/>
                </a:lnTo>
                <a:lnTo>
                  <a:pt x="3674" y="1225"/>
                </a:lnTo>
                <a:lnTo>
                  <a:pt x="3628" y="1180"/>
                </a:lnTo>
                <a:lnTo>
                  <a:pt x="2404" y="1679"/>
                </a:lnTo>
                <a:lnTo>
                  <a:pt x="2041" y="1588"/>
                </a:lnTo>
                <a:lnTo>
                  <a:pt x="1315" y="1588"/>
                </a:lnTo>
                <a:lnTo>
                  <a:pt x="1224" y="1679"/>
                </a:lnTo>
                <a:lnTo>
                  <a:pt x="1224" y="2223"/>
                </a:lnTo>
                <a:lnTo>
                  <a:pt x="1191" y="2185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395" name="Line 35"/>
          <p:cNvSpPr>
            <a:spLocks noChangeShapeType="1"/>
          </p:cNvSpPr>
          <p:nvPr/>
        </p:nvSpPr>
        <p:spPr bwMode="auto">
          <a:xfrm>
            <a:off x="4932363" y="1916113"/>
            <a:ext cx="215900" cy="792162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99693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77" grpId="0" animBg="1"/>
      <p:bldP spid="15375" grpId="0" animBg="1"/>
      <p:bldP spid="15381" grpId="0"/>
      <p:bldP spid="15384" grpId="0" animBg="1"/>
      <p:bldP spid="15386" grpId="0" animBg="1"/>
      <p:bldP spid="15389" grpId="0" animBg="1"/>
      <p:bldP spid="15385" grpId="0" animBg="1"/>
      <p:bldP spid="15383" grpId="0" animBg="1"/>
      <p:bldP spid="15376" grpId="0" animBg="1"/>
      <p:bldP spid="15393" grpId="0" animBg="1"/>
      <p:bldP spid="15390" grpId="0" animBg="1"/>
      <p:bldP spid="153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Picture 3" descr="I:\4_COMUNICACIO\2_Arxiu\1_Fotografies\0_Cuina\baixa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85752"/>
            <a:ext cx="9095652" cy="6143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7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1026" name="Picture 2" descr="J:\2_Respostes culinàries a problemes concrets\Vista\Llibret Angelini\Fotos\angelini\baixa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5347"/>
            <a:ext cx="9144000" cy="6091239"/>
          </a:xfrm>
          <a:prstGeom prst="rect">
            <a:avLst/>
          </a:prstGeom>
          <a:noFill/>
        </p:spPr>
      </p:pic>
      <p:pic>
        <p:nvPicPr>
          <p:cNvPr id="5" name="Picture 3" descr="C:\Users\NURIA\Desktop\ETIQUETA\Etiqueta+P165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000" cy="2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3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2050" name="Picture 2" descr="J:\2_Respostes culinàries a problemes concrets\Vista\Llibret Angelini\Fotos\angelini\baixa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5347"/>
            <a:ext cx="9144000" cy="6091239"/>
          </a:xfrm>
          <a:prstGeom prst="rect">
            <a:avLst/>
          </a:prstGeom>
          <a:noFill/>
        </p:spPr>
      </p:pic>
      <p:pic>
        <p:nvPicPr>
          <p:cNvPr id="5" name="Picture 3" descr="C:\Users\NURIA\Desktop\ETIQUETA\Etiqueta+P165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000" cy="2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0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1 Imagen" descr="trabajo teòrico2.JPG"/>
          <p:cNvPicPr>
            <a:picLocks noGrp="1" noChangeAspect="1"/>
          </p:cNvPicPr>
          <p:nvPr isPhoto="1"/>
        </p:nvPicPr>
        <p:blipFill>
          <a:blip r:embed="rId2" cstate="print"/>
          <a:srcRect t="10416"/>
          <a:stretch>
            <a:fillRect/>
          </a:stretch>
        </p:blipFill>
        <p:spPr bwMode="auto">
          <a:xfrm>
            <a:off x="0" y="642942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NURIA\Desktop\ETIQUETA\Etiqueta+P165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000" cy="2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42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 smtClean="0">
                <a:hlinkClick r:id="rId2"/>
              </a:rPr>
              <a:t>Linda </a:t>
            </a:r>
            <a:endParaRPr lang="ca-ES" dirty="0">
              <a:hlinkClick r:id="rId2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Rectángulo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2075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1 Imagen" descr="kitchen05.jpg"/>
          <p:cNvPicPr>
            <a:picLocks noGrp="1" noChangeAspect="1"/>
          </p:cNvPicPr>
          <p:nvPr isPhoto="1"/>
        </p:nvPicPr>
        <p:blipFill>
          <a:blip r:embed="rId2" cstate="print"/>
          <a:srcRect r="3253"/>
          <a:stretch>
            <a:fillRect/>
          </a:stretch>
        </p:blipFill>
        <p:spPr bwMode="auto">
          <a:xfrm>
            <a:off x="142844" y="785812"/>
            <a:ext cx="4392612" cy="302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2 Imagen" descr="IMG_5302.JPG"/>
          <p:cNvPicPr>
            <a:picLocks noGrp="1" noChangeAspect="1"/>
          </p:cNvPicPr>
          <p:nvPr isPhoto="1"/>
        </p:nvPicPr>
        <p:blipFill>
          <a:blip r:embed="rId3" cstate="print"/>
          <a:srcRect b="6432"/>
          <a:stretch>
            <a:fillRect/>
          </a:stretch>
        </p:blipFill>
        <p:spPr bwMode="auto">
          <a:xfrm>
            <a:off x="4643438" y="785813"/>
            <a:ext cx="430847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3 Imagen" descr="IMG_5417.JPG"/>
          <p:cNvPicPr>
            <a:picLocks noGrp="1" noChangeAspect="1"/>
          </p:cNvPicPr>
          <p:nvPr isPhoto="1"/>
        </p:nvPicPr>
        <p:blipFill>
          <a:blip r:embed="rId4" cstate="print"/>
          <a:srcRect b="14943"/>
          <a:stretch>
            <a:fillRect/>
          </a:stretch>
        </p:blipFill>
        <p:spPr bwMode="auto">
          <a:xfrm>
            <a:off x="214282" y="3929085"/>
            <a:ext cx="42560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17 Imagen" descr="uyfyj.jpg"/>
          <p:cNvPicPr>
            <a:picLocks noChangeAspect="1" noChangeArrowheads="1"/>
          </p:cNvPicPr>
          <p:nvPr/>
        </p:nvPicPr>
        <p:blipFill>
          <a:blip r:embed="rId5" cstate="print"/>
          <a:srcRect l="6584" t="15384" r="10217" b="14323"/>
          <a:stretch>
            <a:fillRect/>
          </a:stretch>
        </p:blipFill>
        <p:spPr bwMode="auto">
          <a:xfrm>
            <a:off x="4643438" y="3929085"/>
            <a:ext cx="4284662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NURIA\Desktop\ETIQUETA\Etiqueta+P165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000" cy="2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57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1 Imagen" descr="Tast (2)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0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1 Imagen" descr="Tast (1)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7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1 Imagen" descr="IMG_5565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0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 Imagen" descr="IMG_6548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6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4_COMUNICACIO\2_Arxiu\1_Fotografies\0_Edifici\Espai_Cientific\Knechtel_Alicia-6150_RED.jpg"/>
          <p:cNvPicPr>
            <a:picLocks noChangeAspect="1" noChangeArrowheads="1"/>
          </p:cNvPicPr>
          <p:nvPr/>
        </p:nvPicPr>
        <p:blipFill>
          <a:blip r:embed="rId2" cstate="print"/>
          <a:srcRect t="20671" r="13495" b="3412"/>
          <a:stretch>
            <a:fillRect/>
          </a:stretch>
        </p:blipFill>
        <p:spPr bwMode="auto">
          <a:xfrm>
            <a:off x="0" y="500042"/>
            <a:ext cx="9144000" cy="6357982"/>
          </a:xfrm>
          <a:prstGeom prst="rect">
            <a:avLst/>
          </a:prstGeom>
          <a:noFill/>
        </p:spPr>
      </p:pic>
      <p:pic>
        <p:nvPicPr>
          <p:cNvPr id="3" name="Picture 3" descr="C:\Users\NURIA\Desktop\ETIQUETA\Etiqueta+P165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000" cy="2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1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>
            <a:off x="0" y="4868863"/>
            <a:ext cx="9001125" cy="1587"/>
          </a:xfrm>
          <a:prstGeom prst="line">
            <a:avLst/>
          </a:prstGeom>
          <a:ln w="50800" cap="rnd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5244748"/>
            <a:ext cx="934561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ts val="600"/>
              </a:spcBef>
            </a:pPr>
            <a:endParaRPr lang="es-ES" b="1" dirty="0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>
              <a:spcBef>
                <a:spcPts val="600"/>
              </a:spcBef>
            </a:pP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TOTAL DEPENDÈNCIA                         AUTONOMIA                   RESPONSABILITAT FAMILIAR                      … DEPENDÈNCIA</a:t>
            </a:r>
            <a:endParaRPr lang="ca-ES" sz="1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16 Grupo"/>
          <p:cNvGrpSpPr>
            <a:grpSpLocks/>
          </p:cNvGrpSpPr>
          <p:nvPr/>
        </p:nvGrpSpPr>
        <p:grpSpPr bwMode="auto">
          <a:xfrm>
            <a:off x="0" y="2143116"/>
            <a:ext cx="9144000" cy="2805113"/>
            <a:chOff x="-3214742" y="352405"/>
            <a:chExt cx="11430080" cy="3863132"/>
          </a:xfrm>
        </p:grpSpPr>
        <p:pic>
          <p:nvPicPr>
            <p:cNvPr id="4104" name="Picture 5" descr="http://sobrebebes.es/wp-content/uploads/crecimiento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214742" y="1786178"/>
              <a:ext cx="3574473" cy="237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9" descr="Five Children jumping and smiling">
              <a:hlinkClick r:id="rId4" tooltip="a link to further information about the photo of children jumping and smiling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9731" y="686331"/>
              <a:ext cx="857250" cy="3529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6" name="Picture 11" descr="http://iglesiasonrise.org/Transition/images/jovenes-pic.gif"/>
            <p:cNvPicPr>
              <a:picLocks noChangeAspect="1" noChangeArrowheads="1"/>
            </p:cNvPicPr>
            <p:nvPr/>
          </p:nvPicPr>
          <p:blipFill>
            <a:blip r:embed="rId6" cstate="print"/>
            <a:srcRect l="4312" r="23276" b="4166"/>
            <a:stretch>
              <a:fillRect/>
            </a:stretch>
          </p:blipFill>
          <p:spPr bwMode="auto">
            <a:xfrm>
              <a:off x="2666513" y="352405"/>
              <a:ext cx="1723218" cy="3715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7" name="20 Imagen" descr="Imagen1.jp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23884" y="352405"/>
              <a:ext cx="1542629" cy="3790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23 Conector recto"/>
            <p:cNvCxnSpPr/>
            <p:nvPr/>
          </p:nvCxnSpPr>
          <p:spPr bwMode="auto">
            <a:xfrm>
              <a:off x="-3214742" y="4143390"/>
              <a:ext cx="11430080" cy="0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9" name="Picture 2" descr="Musculacion en ancianos 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</a:blip>
            <a:srcRect l="3091" t="3748" r="16621" b="-1157"/>
            <a:stretch>
              <a:fillRect/>
            </a:stretch>
          </p:blipFill>
          <p:spPr bwMode="auto">
            <a:xfrm>
              <a:off x="4254649" y="352405"/>
              <a:ext cx="1495365" cy="371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400" y="5381625"/>
            <a:ext cx="9345613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ts val="600"/>
              </a:spcBef>
            </a:pPr>
            <a:endParaRPr lang="es-ES" b="1" dirty="0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>
              <a:spcBef>
                <a:spcPts val="600"/>
              </a:spcBef>
            </a:pPr>
            <a:r>
              <a:rPr lang="es-ES" sz="1400" b="1" dirty="0">
                <a:solidFill>
                  <a:schemeClr val="bg1"/>
                </a:solidFill>
                <a:latin typeface="Calibri" pitchFamily="34" charset="0"/>
              </a:rPr>
              <a:t>TOTAL DEPENDÈNCIA                         AUTONOMIA                   RESPONSABILITAT FAMILIAR                      … DEPENDÈNCIA</a:t>
            </a:r>
            <a:endParaRPr lang="ca-ES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098" name="Picture 2" descr="https://encrypted-tbn0.gstatic.com/images?q=tbn:ANd9GcSk8C5GfTjWYucNzmLc3W92zAr18VLrxplxlfNZajvoZWOVz8E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206" y="2143116"/>
            <a:ext cx="1743075" cy="2619375"/>
          </a:xfrm>
          <a:prstGeom prst="rect">
            <a:avLst/>
          </a:prstGeom>
          <a:noFill/>
        </p:spPr>
      </p:pic>
      <p:pic>
        <p:nvPicPr>
          <p:cNvPr id="16" name="Picture 3" descr="C:\Users\NURIA\Desktop\ETIQUETA\Etiqueta+P165_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16632"/>
            <a:ext cx="1080000" cy="2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75706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3" b="63611"/>
          <a:stretch>
            <a:fillRect/>
          </a:stretch>
        </p:blipFill>
        <p:spPr bwMode="auto">
          <a:xfrm>
            <a:off x="136178" y="0"/>
            <a:ext cx="9144000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10"/>
          <p:cNvSpPr>
            <a:spLocks/>
          </p:cNvSpPr>
          <p:nvPr/>
        </p:nvSpPr>
        <p:spPr bwMode="auto">
          <a:xfrm>
            <a:off x="620613" y="4478238"/>
            <a:ext cx="839391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2689"/>
              </a:lnSpc>
            </a:pPr>
            <a:endParaRPr lang="ca-ES" sz="800">
              <a:solidFill>
                <a:srgbClr val="343434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45060" name="14 Rectángulo"/>
          <p:cNvSpPr>
            <a:spLocks noChangeArrowheads="1"/>
          </p:cNvSpPr>
          <p:nvPr/>
        </p:nvSpPr>
        <p:spPr bwMode="auto">
          <a:xfrm>
            <a:off x="-15627" y="0"/>
            <a:ext cx="9159627" cy="593824"/>
          </a:xfrm>
          <a:prstGeom prst="rect">
            <a:avLst/>
          </a:prstGeom>
          <a:solidFill>
            <a:srgbClr val="009AD8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45061" name="16 Rectángulo"/>
          <p:cNvSpPr>
            <a:spLocks noChangeArrowheads="1"/>
          </p:cNvSpPr>
          <p:nvPr/>
        </p:nvSpPr>
        <p:spPr bwMode="auto">
          <a:xfrm>
            <a:off x="0" y="6467326"/>
            <a:ext cx="9179719" cy="390674"/>
          </a:xfrm>
          <a:prstGeom prst="rect">
            <a:avLst/>
          </a:prstGeom>
          <a:solidFill>
            <a:srgbClr val="009AD8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16481" r="4910" b="10173"/>
          <a:stretch>
            <a:fillRect/>
          </a:stretch>
        </p:blipFill>
        <p:spPr bwMode="auto">
          <a:xfrm>
            <a:off x="0" y="817067"/>
            <a:ext cx="9144000" cy="558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6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3" b="63611"/>
          <a:stretch>
            <a:fillRect/>
          </a:stretch>
        </p:blipFill>
        <p:spPr bwMode="auto">
          <a:xfrm>
            <a:off x="136178" y="0"/>
            <a:ext cx="9144000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10"/>
          <p:cNvSpPr>
            <a:spLocks/>
          </p:cNvSpPr>
          <p:nvPr/>
        </p:nvSpPr>
        <p:spPr bwMode="auto">
          <a:xfrm>
            <a:off x="620613" y="4478238"/>
            <a:ext cx="839391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2689"/>
              </a:lnSpc>
            </a:pPr>
            <a:endParaRPr lang="ca-ES" sz="800">
              <a:solidFill>
                <a:srgbClr val="343434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47108" name="14 Rectángulo"/>
          <p:cNvSpPr>
            <a:spLocks noChangeArrowheads="1"/>
          </p:cNvSpPr>
          <p:nvPr/>
        </p:nvSpPr>
        <p:spPr bwMode="auto">
          <a:xfrm>
            <a:off x="-15627" y="0"/>
            <a:ext cx="9159627" cy="593824"/>
          </a:xfrm>
          <a:prstGeom prst="rect">
            <a:avLst/>
          </a:prstGeom>
          <a:solidFill>
            <a:srgbClr val="009AD8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47109" name="16 Rectángulo"/>
          <p:cNvSpPr>
            <a:spLocks noChangeArrowheads="1"/>
          </p:cNvSpPr>
          <p:nvPr/>
        </p:nvSpPr>
        <p:spPr bwMode="auto">
          <a:xfrm>
            <a:off x="0" y="6467326"/>
            <a:ext cx="9179719" cy="390674"/>
          </a:xfrm>
          <a:prstGeom prst="rect">
            <a:avLst/>
          </a:prstGeom>
          <a:solidFill>
            <a:srgbClr val="009AD8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pic>
        <p:nvPicPr>
          <p:cNvPr id="471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6" y="602754"/>
            <a:ext cx="8891736" cy="584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3" b="63611"/>
          <a:stretch>
            <a:fillRect/>
          </a:stretch>
        </p:blipFill>
        <p:spPr bwMode="auto">
          <a:xfrm>
            <a:off x="136178" y="0"/>
            <a:ext cx="9144000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10"/>
          <p:cNvSpPr>
            <a:spLocks/>
          </p:cNvSpPr>
          <p:nvPr/>
        </p:nvSpPr>
        <p:spPr bwMode="auto">
          <a:xfrm>
            <a:off x="620613" y="4478238"/>
            <a:ext cx="839391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ts val="2689"/>
              </a:lnSpc>
            </a:pPr>
            <a:endParaRPr lang="ca-ES" sz="800">
              <a:solidFill>
                <a:srgbClr val="343434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48132" name="14 Rectángulo"/>
          <p:cNvSpPr>
            <a:spLocks noChangeArrowheads="1"/>
          </p:cNvSpPr>
          <p:nvPr/>
        </p:nvSpPr>
        <p:spPr bwMode="auto">
          <a:xfrm>
            <a:off x="-15627" y="0"/>
            <a:ext cx="9159627" cy="593824"/>
          </a:xfrm>
          <a:prstGeom prst="rect">
            <a:avLst/>
          </a:prstGeom>
          <a:solidFill>
            <a:srgbClr val="009AD8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sp>
        <p:nvSpPr>
          <p:cNvPr id="48133" name="16 Rectángulo"/>
          <p:cNvSpPr>
            <a:spLocks noChangeArrowheads="1"/>
          </p:cNvSpPr>
          <p:nvPr/>
        </p:nvSpPr>
        <p:spPr bwMode="auto">
          <a:xfrm>
            <a:off x="0" y="6467326"/>
            <a:ext cx="9179719" cy="390674"/>
          </a:xfrm>
          <a:prstGeom prst="rect">
            <a:avLst/>
          </a:prstGeom>
          <a:solidFill>
            <a:srgbClr val="009AD8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s-ES"/>
          </a:p>
        </p:txBody>
      </p:sp>
      <p:pic>
        <p:nvPicPr>
          <p:cNvPr id="481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/>
          <a:stretch>
            <a:fillRect/>
          </a:stretch>
        </p:blipFill>
        <p:spPr bwMode="auto">
          <a:xfrm>
            <a:off x="101576" y="666379"/>
            <a:ext cx="8842623" cy="574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7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a-ES" smtClean="0"/>
          </a:p>
        </p:txBody>
      </p:sp>
      <p:pic>
        <p:nvPicPr>
          <p:cNvPr id="23556" name="Picture 4" descr="sentits 2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1 Imagen" descr="Taller PS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"/>
            <a:ext cx="9144000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 bwMode="auto">
          <a:xfrm>
            <a:off x="4356100" y="6453188"/>
            <a:ext cx="7200900" cy="5032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r>
              <a:rPr lang="es-ES" b="1" dirty="0" smtClean="0"/>
              <a:t>Taller de diabetes para los profesionales de la salud</a:t>
            </a:r>
          </a:p>
          <a:p>
            <a:pPr algn="l">
              <a:defRPr/>
            </a:pPr>
            <a:r>
              <a:rPr lang="es-ES" b="1" dirty="0" smtClean="0"/>
              <a:t> </a:t>
            </a:r>
            <a:endParaRPr lang="es-ES" sz="1600" b="1" dirty="0">
              <a:latin typeface="+mn-lt"/>
            </a:endParaRPr>
          </a:p>
          <a:p>
            <a:pPr algn="l">
              <a:defRPr/>
            </a:pPr>
            <a:endParaRPr lang="es-E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6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1 Imagen" descr="Taller PS 2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3"/>
            <a:ext cx="91440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 bwMode="auto">
          <a:xfrm>
            <a:off x="4356100" y="6453188"/>
            <a:ext cx="7200900" cy="5032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s-ES" b="1" dirty="0"/>
              <a:t>Taller de diabetes para los profesionales de la salud</a:t>
            </a:r>
          </a:p>
          <a:p>
            <a:pPr algn="l">
              <a:defRPr/>
            </a:pPr>
            <a:endParaRPr lang="es-ES" sz="1600" b="1" dirty="0"/>
          </a:p>
          <a:p>
            <a:pPr algn="l">
              <a:defRPr/>
            </a:pPr>
            <a:endParaRPr lang="es-E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4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1 Imagen" descr="Taller PKU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6879" b="6250"/>
          <a:stretch>
            <a:fillRect/>
          </a:stretch>
        </p:blipFill>
        <p:spPr bwMode="auto">
          <a:xfrm>
            <a:off x="0" y="87313"/>
            <a:ext cx="9180513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 bwMode="auto">
          <a:xfrm>
            <a:off x="5364163" y="6526213"/>
            <a:ext cx="4103687" cy="5032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r>
              <a:rPr lang="es-ES" sz="1600" b="1" dirty="0">
                <a:latin typeface="+mn-lt"/>
              </a:rPr>
              <a:t>Taller para </a:t>
            </a:r>
            <a:r>
              <a:rPr lang="es-ES" sz="1600" b="1" dirty="0" err="1">
                <a:latin typeface="+mn-lt"/>
              </a:rPr>
              <a:t>famílias</a:t>
            </a:r>
            <a:r>
              <a:rPr lang="es-ES" sz="1600" b="1" dirty="0">
                <a:latin typeface="+mn-lt"/>
              </a:rPr>
              <a:t> con </a:t>
            </a:r>
            <a:r>
              <a:rPr lang="es-ES" sz="1600" b="1" dirty="0" err="1">
                <a:latin typeface="+mn-lt"/>
              </a:rPr>
              <a:t>fenilcetonuria</a:t>
            </a:r>
            <a:endParaRPr lang="es-ES" sz="1600" b="1" dirty="0">
              <a:latin typeface="+mn-lt"/>
            </a:endParaRPr>
          </a:p>
          <a:p>
            <a:pPr algn="l">
              <a:defRPr/>
            </a:pPr>
            <a:endParaRPr lang="es-E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94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 bwMode="auto">
          <a:xfrm>
            <a:off x="1470025" y="6526213"/>
            <a:ext cx="8286750" cy="5032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r>
              <a:rPr lang="pt-BR" sz="1600" b="1" dirty="0" err="1" smtClean="0"/>
              <a:t>Taller</a:t>
            </a:r>
            <a:r>
              <a:rPr lang="pt-BR" sz="1600" b="1" dirty="0" smtClean="0"/>
              <a:t> de </a:t>
            </a:r>
            <a:r>
              <a:rPr lang="pt-BR" sz="1600" b="1" dirty="0" err="1" smtClean="0"/>
              <a:t>cocina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sin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gluten</a:t>
            </a:r>
            <a:r>
              <a:rPr lang="pt-BR" sz="1600" b="1" dirty="0" smtClean="0"/>
              <a:t> </a:t>
            </a:r>
            <a:r>
              <a:rPr lang="pt-BR" sz="1600" b="1" dirty="0"/>
              <a:t>para </a:t>
            </a:r>
            <a:r>
              <a:rPr lang="pt-BR" sz="1600" b="1" dirty="0" smtClean="0"/>
              <a:t>restauradores/</a:t>
            </a:r>
            <a:r>
              <a:rPr lang="pt-BR" sz="1600" b="1" dirty="0" err="1" smtClean="0"/>
              <a:t>estudiantes</a:t>
            </a:r>
            <a:r>
              <a:rPr lang="pt-BR" sz="1600" b="1" dirty="0" smtClean="0"/>
              <a:t> </a:t>
            </a:r>
            <a:r>
              <a:rPr lang="pt-BR" sz="1600" b="1" dirty="0"/>
              <a:t>de gastronomia</a:t>
            </a:r>
          </a:p>
          <a:p>
            <a:pPr algn="l">
              <a:defRPr/>
            </a:pPr>
            <a:endParaRPr lang="es-ES" sz="1600" b="1" dirty="0">
              <a:latin typeface="+mn-lt"/>
            </a:endParaRPr>
          </a:p>
        </p:txBody>
      </p:sp>
      <p:pic>
        <p:nvPicPr>
          <p:cNvPr id="27651" name="3 Imagen" descr="Forum celiacs (2).JPG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10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a-E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endParaRPr lang="ca-ES" smtClean="0"/>
          </a:p>
          <a:p>
            <a:pPr eaLnBrk="1" hangingPunct="1"/>
            <a:endParaRPr lang="ca-ES" smtClean="0"/>
          </a:p>
          <a:p>
            <a:pPr eaLnBrk="1" hangingPunct="1"/>
            <a:endParaRPr lang="es-ES" smtClean="0"/>
          </a:p>
        </p:txBody>
      </p:sp>
      <p:pic>
        <p:nvPicPr>
          <p:cNvPr id="37892" name="Picture 5" descr="ElBulli07 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588" y="-3411538"/>
            <a:ext cx="19507201" cy="146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7380288" y="6543675"/>
            <a:ext cx="15843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ca-ES" sz="700">
              <a:latin typeface="Trebuchet MS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860032" y="4149079"/>
            <a:ext cx="4104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 err="1" smtClean="0"/>
              <a:t>Más</a:t>
            </a:r>
            <a:r>
              <a:rPr lang="ca-ES" sz="3600" b="1" dirty="0" smtClean="0"/>
              <a:t> </a:t>
            </a:r>
            <a:r>
              <a:rPr lang="ca-ES" sz="3600" b="1" dirty="0" err="1" smtClean="0"/>
              <a:t>información</a:t>
            </a:r>
            <a:r>
              <a:rPr lang="ca-ES" sz="3600" b="1" dirty="0" smtClean="0"/>
              <a:t> en </a:t>
            </a:r>
            <a:r>
              <a:rPr lang="ca-ES" sz="3600" b="1" dirty="0" smtClean="0">
                <a:hlinkClick r:id="rId4"/>
              </a:rPr>
              <a:t>www.alicia.cat</a:t>
            </a:r>
            <a:r>
              <a:rPr lang="ca-ES" sz="3600" b="1" dirty="0" smtClean="0"/>
              <a:t> </a:t>
            </a:r>
            <a:endParaRPr lang="ca-ES" sz="3600" b="1" dirty="0"/>
          </a:p>
        </p:txBody>
      </p:sp>
    </p:spTree>
    <p:extLst>
      <p:ext uri="{BB962C8B-B14F-4D97-AF65-F5344CB8AC3E}">
        <p14:creationId xmlns:p14="http://schemas.microsoft.com/office/powerpoint/2010/main" val="518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t="11438" r="52685" b="6250"/>
          <a:stretch>
            <a:fillRect/>
          </a:stretch>
        </p:blipFill>
        <p:spPr bwMode="auto">
          <a:xfrm>
            <a:off x="0" y="0"/>
            <a:ext cx="5815501" cy="568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3517" t="12422" r="56559" b="6250"/>
          <a:stretch>
            <a:fillRect/>
          </a:stretch>
        </p:blipFill>
        <p:spPr bwMode="auto">
          <a:xfrm>
            <a:off x="5796136" y="0"/>
            <a:ext cx="2987824" cy="685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964" t="11438" r="43830" b="30859"/>
          <a:stretch>
            <a:fillRect/>
          </a:stretch>
        </p:blipFill>
        <p:spPr bwMode="auto">
          <a:xfrm>
            <a:off x="0" y="1268760"/>
            <a:ext cx="4688998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3435" t="16532" r="43912" b="27360"/>
          <a:stretch>
            <a:fillRect/>
          </a:stretch>
        </p:blipFill>
        <p:spPr bwMode="auto">
          <a:xfrm>
            <a:off x="4572000" y="1484784"/>
            <a:ext cx="4572000" cy="441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8536" t="51796" r="42724" b="38360"/>
          <a:stretch>
            <a:fillRect/>
          </a:stretch>
        </p:blipFill>
        <p:spPr bwMode="auto">
          <a:xfrm>
            <a:off x="1403648" y="0"/>
            <a:ext cx="7369152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12422" r="16712" b="625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88913"/>
            <a:ext cx="48196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1071" t="1214" r="1071"/>
          <a:stretch>
            <a:fillRect/>
          </a:stretch>
        </p:blipFill>
        <p:spPr bwMode="auto">
          <a:xfrm>
            <a:off x="0" y="0"/>
            <a:ext cx="9144000" cy="688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8536" t="19313" r="31101" b="20641"/>
          <a:stretch>
            <a:fillRect/>
          </a:stretch>
        </p:blipFill>
        <p:spPr bwMode="auto">
          <a:xfrm>
            <a:off x="0" y="188640"/>
            <a:ext cx="913085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97</Words>
  <Application>Microsoft Office PowerPoint</Application>
  <PresentationFormat>Presentación en pantalla (4:3)</PresentationFormat>
  <Paragraphs>43</Paragraphs>
  <Slides>34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l'Office</vt:lpstr>
      <vt:lpstr>RADICALBENASQUEFOOD</vt:lpstr>
      <vt:lpstr>Linda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Huertos de St. Benet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Ramon</dc:creator>
  <cp:lastModifiedBy>Toni</cp:lastModifiedBy>
  <cp:revision>6</cp:revision>
  <dcterms:created xsi:type="dcterms:W3CDTF">2013-07-12T12:38:26Z</dcterms:created>
  <dcterms:modified xsi:type="dcterms:W3CDTF">2013-07-22T15:26:46Z</dcterms:modified>
</cp:coreProperties>
</file>