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100"/>
  </p:notesMasterIdLst>
  <p:sldIdLst>
    <p:sldId id="256" r:id="rId2"/>
    <p:sldId id="257" r:id="rId3"/>
    <p:sldId id="316" r:id="rId4"/>
    <p:sldId id="297" r:id="rId5"/>
    <p:sldId id="259" r:id="rId6"/>
    <p:sldId id="317" r:id="rId7"/>
    <p:sldId id="319" r:id="rId8"/>
    <p:sldId id="308" r:id="rId9"/>
    <p:sldId id="309" r:id="rId10"/>
    <p:sldId id="313" r:id="rId11"/>
    <p:sldId id="314" r:id="rId12"/>
    <p:sldId id="315" r:id="rId13"/>
    <p:sldId id="311" r:id="rId14"/>
    <p:sldId id="318" r:id="rId15"/>
    <p:sldId id="324" r:id="rId16"/>
    <p:sldId id="322" r:id="rId17"/>
    <p:sldId id="323" r:id="rId18"/>
    <p:sldId id="325" r:id="rId19"/>
    <p:sldId id="326" r:id="rId20"/>
    <p:sldId id="343" r:id="rId21"/>
    <p:sldId id="344" r:id="rId22"/>
    <p:sldId id="262" r:id="rId23"/>
    <p:sldId id="264" r:id="rId24"/>
    <p:sldId id="327" r:id="rId25"/>
    <p:sldId id="312" r:id="rId26"/>
    <p:sldId id="265" r:id="rId27"/>
    <p:sldId id="328" r:id="rId28"/>
    <p:sldId id="266" r:id="rId29"/>
    <p:sldId id="329" r:id="rId30"/>
    <p:sldId id="331" r:id="rId31"/>
    <p:sldId id="332" r:id="rId32"/>
    <p:sldId id="269" r:id="rId33"/>
    <p:sldId id="333" r:id="rId34"/>
    <p:sldId id="320" r:id="rId35"/>
    <p:sldId id="282" r:id="rId36"/>
    <p:sldId id="334" r:id="rId37"/>
    <p:sldId id="321" r:id="rId38"/>
    <p:sldId id="335" r:id="rId39"/>
    <p:sldId id="345" r:id="rId40"/>
    <p:sldId id="346" r:id="rId41"/>
    <p:sldId id="284" r:id="rId42"/>
    <p:sldId id="283" r:id="rId43"/>
    <p:sldId id="385" r:id="rId44"/>
    <p:sldId id="387" r:id="rId45"/>
    <p:sldId id="339" r:id="rId46"/>
    <p:sldId id="340" r:id="rId47"/>
    <p:sldId id="386" r:id="rId48"/>
    <p:sldId id="341" r:id="rId49"/>
    <p:sldId id="342" r:id="rId50"/>
    <p:sldId id="388" r:id="rId51"/>
    <p:sldId id="347" r:id="rId52"/>
    <p:sldId id="349" r:id="rId53"/>
    <p:sldId id="356" r:id="rId54"/>
    <p:sldId id="390" r:id="rId55"/>
    <p:sldId id="353" r:id="rId56"/>
    <p:sldId id="354" r:id="rId57"/>
    <p:sldId id="355" r:id="rId58"/>
    <p:sldId id="391" r:id="rId59"/>
    <p:sldId id="392" r:id="rId60"/>
    <p:sldId id="358" r:id="rId61"/>
    <p:sldId id="359" r:id="rId62"/>
    <p:sldId id="394" r:id="rId63"/>
    <p:sldId id="395" r:id="rId64"/>
    <p:sldId id="396" r:id="rId65"/>
    <p:sldId id="373" r:id="rId66"/>
    <p:sldId id="374" r:id="rId67"/>
    <p:sldId id="376" r:id="rId68"/>
    <p:sldId id="379" r:id="rId69"/>
    <p:sldId id="380" r:id="rId70"/>
    <p:sldId id="381" r:id="rId71"/>
    <p:sldId id="399" r:id="rId72"/>
    <p:sldId id="400" r:id="rId73"/>
    <p:sldId id="397" r:id="rId74"/>
    <p:sldId id="382" r:id="rId75"/>
    <p:sldId id="383" r:id="rId76"/>
    <p:sldId id="401" r:id="rId77"/>
    <p:sldId id="402" r:id="rId78"/>
    <p:sldId id="403" r:id="rId79"/>
    <p:sldId id="393" r:id="rId80"/>
    <p:sldId id="404" r:id="rId81"/>
    <p:sldId id="389" r:id="rId82"/>
    <p:sldId id="350" r:id="rId83"/>
    <p:sldId id="351" r:id="rId84"/>
    <p:sldId id="352" r:id="rId85"/>
    <p:sldId id="360" r:id="rId86"/>
    <p:sldId id="361" r:id="rId87"/>
    <p:sldId id="362" r:id="rId88"/>
    <p:sldId id="363" r:id="rId89"/>
    <p:sldId id="364" r:id="rId90"/>
    <p:sldId id="365" r:id="rId91"/>
    <p:sldId id="366" r:id="rId92"/>
    <p:sldId id="367" r:id="rId93"/>
    <p:sldId id="368" r:id="rId94"/>
    <p:sldId id="369" r:id="rId95"/>
    <p:sldId id="371" r:id="rId96"/>
    <p:sldId id="398" r:id="rId97"/>
    <p:sldId id="377" r:id="rId98"/>
    <p:sldId id="378" r:id="rId9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8" autoAdjust="0"/>
    <p:restoredTop sz="94660"/>
  </p:normalViewPr>
  <p:slideViewPr>
    <p:cSldViewPr>
      <p:cViewPr>
        <p:scale>
          <a:sx n="50" d="100"/>
          <a:sy n="50" d="100"/>
        </p:scale>
        <p:origin x="-1056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6" d="100"/>
        <a:sy n="36" d="100"/>
      </p:scale>
      <p:origin x="0" y="31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emf"/><Relationship Id="rId2" Type="http://schemas.openxmlformats.org/officeDocument/2006/relationships/image" Target="../media/image250.emf"/><Relationship Id="rId1" Type="http://schemas.openxmlformats.org/officeDocument/2006/relationships/image" Target="../media/image249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wmf"/><Relationship Id="rId1" Type="http://schemas.openxmlformats.org/officeDocument/2006/relationships/image" Target="../media/image259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emf"/><Relationship Id="rId1" Type="http://schemas.openxmlformats.org/officeDocument/2006/relationships/image" Target="../media/image79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emf"/><Relationship Id="rId1" Type="http://schemas.openxmlformats.org/officeDocument/2006/relationships/image" Target="../media/image26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1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emf"/><Relationship Id="rId1" Type="http://schemas.openxmlformats.org/officeDocument/2006/relationships/image" Target="../media/image28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wmf"/><Relationship Id="rId1" Type="http://schemas.openxmlformats.org/officeDocument/2006/relationships/image" Target="../media/image19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3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emf"/><Relationship Id="rId2" Type="http://schemas.openxmlformats.org/officeDocument/2006/relationships/image" Target="../media/image238.emf"/><Relationship Id="rId1" Type="http://schemas.openxmlformats.org/officeDocument/2006/relationships/image" Target="../media/image237.emf"/><Relationship Id="rId5" Type="http://schemas.openxmlformats.org/officeDocument/2006/relationships/image" Target="../media/image241.emf"/><Relationship Id="rId4" Type="http://schemas.openxmlformats.org/officeDocument/2006/relationships/image" Target="../media/image2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1C577-EA11-4A74-B01A-5ED0BE37F624}" type="datetimeFigureOut">
              <a:rPr lang="en-US" smtClean="0"/>
              <a:pPr/>
              <a:t>9/23/2013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B48A6-001A-4E6E-B8C5-0BCFAAF718B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2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2B48A6-001A-4E6E-B8C5-0BCFAAF718B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05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FAB1C8-51AC-4681-BB01-DBA344D59AE4}" type="slidenum">
              <a:rPr lang="en-GB"/>
              <a:pPr/>
              <a:t>98</a:t>
            </a:fld>
            <a:endParaRPr lang="en-GB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47163-AD30-024B-9039-A2523D030DD0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FF9371-DFB9-4F75-9138-BACD5A7BC026}" type="slidenum">
              <a:rPr lang="en-GB"/>
              <a:pPr/>
              <a:t>68</a:t>
            </a:fld>
            <a:endParaRPr lang="en-GB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2C4740-41D0-4AA8-A7BB-FA111C3F7599}" type="slidenum">
              <a:rPr lang="en-GB"/>
              <a:pPr/>
              <a:t>85</a:t>
            </a:fld>
            <a:endParaRPr lang="en-GB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2C4740-41D0-4AA8-A7BB-FA111C3F7599}" type="slidenum">
              <a:rPr lang="en-GB"/>
              <a:pPr/>
              <a:t>86</a:t>
            </a:fld>
            <a:endParaRPr lang="en-GB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2C4740-41D0-4AA8-A7BB-FA111C3F7599}" type="slidenum">
              <a:rPr lang="en-GB"/>
              <a:pPr/>
              <a:t>87</a:t>
            </a:fld>
            <a:endParaRPr lang="en-GB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04CCD9-40AA-460F-B400-F55BBE851A83}" type="slidenum">
              <a:rPr lang="en-GB"/>
              <a:pPr/>
              <a:t>88</a:t>
            </a:fld>
            <a:endParaRPr lang="en-GB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04CCD9-40AA-460F-B400-F55BBE851A83}" type="slidenum">
              <a:rPr lang="en-GB"/>
              <a:pPr/>
              <a:t>90</a:t>
            </a:fld>
            <a:endParaRPr lang="en-GB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FAB1C8-51AC-4681-BB01-DBA344D59AE4}" type="slidenum">
              <a:rPr lang="en-GB"/>
              <a:pPr/>
              <a:t>97</a:t>
            </a:fld>
            <a:endParaRPr lang="en-GB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565845" y="977968"/>
            <a:ext cx="4379057" cy="4668985"/>
          </a:xfrm>
        </p:spPr>
        <p:txBody>
          <a:bodyPr anchor="t" anchorCtr="0"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565845" y="2859148"/>
            <a:ext cx="4379057" cy="2514068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Trebuchet MS" pitchFamily="34" charset="0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dirty="0" smtClean="0"/>
              <a:t>Fare clic per modificare lo stile del sottotitolo dello schema</a:t>
            </a:r>
            <a:endParaRPr kumimoji="0" lang="en-US" dirty="0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6876256" y="6519624"/>
            <a:ext cx="2286000" cy="365760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1863080" y="6525344"/>
            <a:ext cx="5733256" cy="36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-36512" y="6519624"/>
            <a:ext cx="1219200" cy="365760"/>
          </a:xfrm>
        </p:spPr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251521" y="332655"/>
            <a:ext cx="4670994" cy="603376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ttangolo 32"/>
          <p:cNvSpPr/>
          <p:nvPr/>
        </p:nvSpPr>
        <p:spPr>
          <a:xfrm>
            <a:off x="261046" y="2568638"/>
            <a:ext cx="4670994" cy="3232374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ttangolo 21"/>
          <p:cNvSpPr/>
          <p:nvPr/>
        </p:nvSpPr>
        <p:spPr>
          <a:xfrm>
            <a:off x="251520" y="332655"/>
            <a:ext cx="145970" cy="603376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tangolo 31"/>
          <p:cNvSpPr/>
          <p:nvPr/>
        </p:nvSpPr>
        <p:spPr>
          <a:xfrm>
            <a:off x="261045" y="2568638"/>
            <a:ext cx="145970" cy="3232374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riangolo isosce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971600" y="6504215"/>
            <a:ext cx="6912768" cy="353785"/>
          </a:xfrm>
        </p:spPr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Triangolo isosce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" name="Connettore 1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riangolo isosce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riangolo isosce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riangolo isosce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908719"/>
            <a:ext cx="8229600" cy="544445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891464" y="6519624"/>
            <a:ext cx="2289048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979712" y="6504215"/>
            <a:ext cx="4896544" cy="381169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Monica D'Onofrio, Experimental SUSY, TAE School, Benasque</a:t>
            </a:r>
            <a:endParaRPr lang="it-IT" dirty="0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142528" y="6519624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8" name="Connettore 1 27"/>
          <p:cNvSpPr>
            <a:spLocks noChangeShapeType="1"/>
          </p:cNvSpPr>
          <p:nvPr/>
        </p:nvSpPr>
        <p:spPr bwMode="auto">
          <a:xfrm>
            <a:off x="192088" y="6453336"/>
            <a:ext cx="8494712" cy="0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onnettore 1 28"/>
          <p:cNvSpPr>
            <a:spLocks noChangeShapeType="1"/>
          </p:cNvSpPr>
          <p:nvPr/>
        </p:nvSpPr>
        <p:spPr bwMode="auto">
          <a:xfrm>
            <a:off x="192088" y="836712"/>
            <a:ext cx="8494712" cy="0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ttangolo 10"/>
          <p:cNvSpPr/>
          <p:nvPr userDrawn="1"/>
        </p:nvSpPr>
        <p:spPr>
          <a:xfrm>
            <a:off x="-36512" y="0"/>
            <a:ext cx="228600" cy="6885384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200" b="1" kern="1200">
          <a:solidFill>
            <a:schemeClr val="tx2"/>
          </a:solidFill>
          <a:latin typeface="Trebuchet MS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Trebuchet MS" pitchFamily="34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8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3.pn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0" Type="http://schemas.openxmlformats.org/officeDocument/2006/relationships/image" Target="../media/image85.png"/><Relationship Id="rId4" Type="http://schemas.openxmlformats.org/officeDocument/2006/relationships/image" Target="../media/image81.png"/><Relationship Id="rId9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6.png"/><Relationship Id="rId12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5.png"/><Relationship Id="rId11" Type="http://schemas.openxmlformats.org/officeDocument/2006/relationships/image" Target="../media/image108.png"/><Relationship Id="rId5" Type="http://schemas.openxmlformats.org/officeDocument/2006/relationships/image" Target="../media/image104.png"/><Relationship Id="rId10" Type="http://schemas.openxmlformats.org/officeDocument/2006/relationships/image" Target="../media/image107.png"/><Relationship Id="rId4" Type="http://schemas.openxmlformats.org/officeDocument/2006/relationships/image" Target="../media/image103.png"/><Relationship Id="rId9" Type="http://schemas.openxmlformats.org/officeDocument/2006/relationships/image" Target="../media/image102.wmf"/><Relationship Id="rId1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92.png"/><Relationship Id="rId7" Type="http://schemas.openxmlformats.org/officeDocument/2006/relationships/image" Target="../media/image157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89.png"/><Relationship Id="rId4" Type="http://schemas.openxmlformats.org/officeDocument/2006/relationships/image" Target="../media/image93.png"/><Relationship Id="rId9" Type="http://schemas.openxmlformats.org/officeDocument/2006/relationships/image" Target="../media/image15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wmf"/><Relationship Id="rId3" Type="http://schemas.openxmlformats.org/officeDocument/2006/relationships/image" Target="../media/image196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7.png"/><Relationship Id="rId5" Type="http://schemas.openxmlformats.org/officeDocument/2006/relationships/image" Target="../media/image194.emf"/><Relationship Id="rId4" Type="http://schemas.openxmlformats.org/officeDocument/2006/relationships/oleObject" Target="../embeddings/oleObject4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CMSPublic/PhysicsResultsSUS" TargetMode="External"/><Relationship Id="rId2" Type="http://schemas.openxmlformats.org/officeDocument/2006/relationships/hyperlink" Target="https://twiki.cern.ch/twiki/bin/view/AtlasPublic/SupersymmetryPublicResults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224.png"/><Relationship Id="rId7" Type="http://schemas.openxmlformats.org/officeDocument/2006/relationships/image" Target="../media/image2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5.png"/><Relationship Id="rId5" Type="http://schemas.openxmlformats.org/officeDocument/2006/relationships/image" Target="../media/image223.emf"/><Relationship Id="rId4" Type="http://schemas.openxmlformats.org/officeDocument/2006/relationships/oleObject" Target="../embeddings/oleObject6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9.png"/><Relationship Id="rId5" Type="http://schemas.openxmlformats.org/officeDocument/2006/relationships/image" Target="../media/image228.emf"/><Relationship Id="rId4" Type="http://schemas.openxmlformats.org/officeDocument/2006/relationships/oleObject" Target="../embeddings/oleObject7.bin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28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31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241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8.e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24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4.png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40.emf"/><Relationship Id="rId5" Type="http://schemas.openxmlformats.org/officeDocument/2006/relationships/image" Target="../media/image237.emf"/><Relationship Id="rId15" Type="http://schemas.openxmlformats.org/officeDocument/2006/relationships/image" Target="../media/image243.png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39.emf"/><Relationship Id="rId14" Type="http://schemas.openxmlformats.org/officeDocument/2006/relationships/image" Target="../media/image24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3.png"/><Relationship Id="rId12" Type="http://schemas.openxmlformats.org/officeDocument/2006/relationships/image" Target="../media/image25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49.e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254.png"/><Relationship Id="rId4" Type="http://schemas.openxmlformats.org/officeDocument/2006/relationships/image" Target="../media/image252.png"/><Relationship Id="rId9" Type="http://schemas.openxmlformats.org/officeDocument/2006/relationships/image" Target="../media/image250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image" Target="../media/image2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41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emf"/><Relationship Id="rId3" Type="http://schemas.openxmlformats.org/officeDocument/2006/relationships/image" Target="../media/image261.png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10" Type="http://schemas.openxmlformats.org/officeDocument/2006/relationships/image" Target="../media/image260.wmf"/><Relationship Id="rId4" Type="http://schemas.openxmlformats.org/officeDocument/2006/relationships/image" Target="../media/image262.png"/><Relationship Id="rId9" Type="http://schemas.openxmlformats.org/officeDocument/2006/relationships/oleObject" Target="../embeddings/oleObject19.bin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emf"/><Relationship Id="rId3" Type="http://schemas.openxmlformats.org/officeDocument/2006/relationships/image" Target="../media/image266.png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67.png"/><Relationship Id="rId5" Type="http://schemas.openxmlformats.org/officeDocument/2006/relationships/image" Target="../media/image79.e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41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emf"/><Relationship Id="rId3" Type="http://schemas.openxmlformats.org/officeDocument/2006/relationships/image" Target="../media/image270.png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68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71.png"/><Relationship Id="rId9" Type="http://schemas.openxmlformats.org/officeDocument/2006/relationships/image" Target="../media/image27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7" Type="http://schemas.openxmlformats.org/officeDocument/2006/relationships/image" Target="../media/image2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67.png"/><Relationship Id="rId5" Type="http://schemas.openxmlformats.org/officeDocument/2006/relationships/image" Target="../media/image273.emf"/><Relationship Id="rId4" Type="http://schemas.openxmlformats.org/officeDocument/2006/relationships/oleObject" Target="../embeddings/oleObject24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9.png"/><Relationship Id="rId4" Type="http://schemas.openxmlformats.org/officeDocument/2006/relationships/image" Target="../media/image278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81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282.emf"/><Relationship Id="rId9" Type="http://schemas.openxmlformats.org/officeDocument/2006/relationships/image" Target="../media/image285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emf"/><Relationship Id="rId13" Type="http://schemas.openxmlformats.org/officeDocument/2006/relationships/image" Target="../media/image293.png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29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90.png"/><Relationship Id="rId11" Type="http://schemas.openxmlformats.org/officeDocument/2006/relationships/image" Target="../media/image291.png"/><Relationship Id="rId5" Type="http://schemas.openxmlformats.org/officeDocument/2006/relationships/image" Target="../media/image289.png"/><Relationship Id="rId10" Type="http://schemas.openxmlformats.org/officeDocument/2006/relationships/image" Target="../media/image287.emf"/><Relationship Id="rId4" Type="http://schemas.openxmlformats.org/officeDocument/2006/relationships/image" Target="../media/image288.pn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2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67544" y="472083"/>
            <a:ext cx="4392488" cy="1228725"/>
          </a:xfrm>
        </p:spPr>
        <p:txBody>
          <a:bodyPr>
            <a:noAutofit/>
          </a:bodyPr>
          <a:lstStyle/>
          <a:p>
            <a:r>
              <a:rPr lang="it-IT" sz="3600" dirty="0" err="1"/>
              <a:t>S</a:t>
            </a:r>
            <a:r>
              <a:rPr lang="it-IT" sz="3600" dirty="0" err="1" smtClean="0"/>
              <a:t>earches</a:t>
            </a:r>
            <a:r>
              <a:rPr lang="it-IT" sz="3600" dirty="0" smtClean="0"/>
              <a:t> for </a:t>
            </a:r>
            <a:r>
              <a:rPr lang="it-IT" sz="3600" dirty="0" err="1" smtClean="0"/>
              <a:t>Supersymmetry</a:t>
            </a:r>
            <a:r>
              <a:rPr lang="it-IT" sz="3600" dirty="0" smtClean="0"/>
              <a:t> </a:t>
            </a:r>
            <a:r>
              <a:rPr lang="it-IT" sz="3600" dirty="0" err="1" smtClean="0"/>
              <a:t>at</a:t>
            </a:r>
            <a:r>
              <a:rPr lang="it-IT" sz="3600" dirty="0" smtClean="0"/>
              <a:t> </a:t>
            </a:r>
            <a:r>
              <a:rPr lang="it-IT" sz="3600" dirty="0" err="1" smtClean="0"/>
              <a:t>hadron</a:t>
            </a:r>
            <a:r>
              <a:rPr lang="it-IT" sz="3600" dirty="0" smtClean="0"/>
              <a:t> </a:t>
            </a:r>
            <a:r>
              <a:rPr lang="it-IT" sz="3600" dirty="0" err="1" smtClean="0"/>
              <a:t>colliders</a:t>
            </a:r>
            <a:r>
              <a:rPr lang="it-IT" sz="3600" dirty="0" smtClean="0"/>
              <a:t> </a:t>
            </a:r>
            <a:br>
              <a:rPr lang="it-IT" sz="3600" dirty="0" smtClean="0"/>
            </a:br>
            <a:endParaRPr lang="en-US" sz="3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-756592" y="2700511"/>
            <a:ext cx="6858000" cy="3248769"/>
          </a:xfrm>
        </p:spPr>
        <p:txBody>
          <a:bodyPr>
            <a:noAutofit/>
          </a:bodyPr>
          <a:lstStyle/>
          <a:p>
            <a:r>
              <a:rPr lang="it-IT" sz="2400" dirty="0" smtClean="0">
                <a:latin typeface="Trebuchet MS" pitchFamily="34" charset="0"/>
              </a:rPr>
              <a:t>Monica D’Onofrio, </a:t>
            </a:r>
          </a:p>
          <a:p>
            <a:r>
              <a:rPr lang="it-IT" sz="2400" dirty="0" err="1" smtClean="0">
                <a:latin typeface="Trebuchet MS" pitchFamily="34" charset="0"/>
              </a:rPr>
              <a:t>University</a:t>
            </a:r>
            <a:r>
              <a:rPr lang="it-IT" sz="2400" dirty="0" smtClean="0">
                <a:latin typeface="Trebuchet MS" pitchFamily="34" charset="0"/>
              </a:rPr>
              <a:t> of Liverpool </a:t>
            </a:r>
          </a:p>
          <a:p>
            <a:endParaRPr lang="it-IT" sz="2400" dirty="0" smtClean="0">
              <a:latin typeface="Trebuchet MS" pitchFamily="34" charset="0"/>
            </a:endParaRPr>
          </a:p>
          <a:p>
            <a:endParaRPr lang="it-IT" sz="2400" dirty="0">
              <a:latin typeface="Trebuchet MS" pitchFamily="34" charset="0"/>
            </a:endParaRPr>
          </a:p>
          <a:p>
            <a:endParaRPr lang="it-IT" sz="2400" dirty="0" smtClean="0">
              <a:latin typeface="Trebuchet MS" pitchFamily="34" charset="0"/>
            </a:endParaRPr>
          </a:p>
          <a:p>
            <a:endParaRPr lang="it-IT" sz="2400" dirty="0" smtClean="0">
              <a:latin typeface="Trebuchet MS" pitchFamily="34" charset="0"/>
            </a:endParaRPr>
          </a:p>
          <a:p>
            <a:endParaRPr lang="it-IT" sz="2400" dirty="0" smtClean="0">
              <a:latin typeface="Trebuchet MS" pitchFamily="34" charset="0"/>
            </a:endParaRPr>
          </a:p>
          <a:p>
            <a:r>
              <a:rPr lang="it-IT" sz="2400" dirty="0" smtClean="0">
                <a:latin typeface="Trebuchet MS" pitchFamily="34" charset="0"/>
              </a:rPr>
              <a:t>TAE School, </a:t>
            </a:r>
            <a:r>
              <a:rPr lang="it-IT" sz="2400" dirty="0" err="1" smtClean="0">
                <a:latin typeface="Trebuchet MS" pitchFamily="34" charset="0"/>
              </a:rPr>
              <a:t>Spain</a:t>
            </a:r>
            <a:r>
              <a:rPr lang="it-IT" sz="2400" dirty="0" smtClean="0"/>
              <a:t>, </a:t>
            </a:r>
            <a:r>
              <a:rPr lang="it-IT" sz="2400" dirty="0" smtClean="0">
                <a:latin typeface="Trebuchet MS" pitchFamily="34" charset="0"/>
              </a:rPr>
              <a:t>25/09/2013</a:t>
            </a:r>
            <a:endParaRPr lang="en-US" sz="2400" dirty="0">
              <a:latin typeface="Trebuchet MS" pitchFamily="34" charset="0"/>
            </a:endParaRPr>
          </a:p>
        </p:txBody>
      </p:sp>
      <p:pic>
        <p:nvPicPr>
          <p:cNvPr id="5" name="Picture 17" descr="symmetry-cover-2007-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7867" y="441920"/>
            <a:ext cx="391613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 rot="19263967">
            <a:off x="4659293" y="1231982"/>
            <a:ext cx="15007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SUPER</a:t>
            </a:r>
          </a:p>
        </p:txBody>
      </p:sp>
    </p:spTree>
    <p:extLst>
      <p:ext uri="{BB962C8B-B14F-4D97-AF65-F5344CB8AC3E}">
        <p14:creationId xmlns:p14="http://schemas.microsoft.com/office/powerpoint/2010/main" val="296087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IF: R-parity violation at decays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492240"/>
            <a:ext cx="2743200" cy="365760"/>
          </a:xfrm>
        </p:spPr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81200" y="6492240"/>
            <a:ext cx="4422648" cy="365760"/>
          </a:xfrm>
        </p:spPr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92240"/>
            <a:ext cx="1981200" cy="3657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09936"/>
            <a:ext cx="87439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162550" y="1700808"/>
            <a:ext cx="2590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323528" y="594671"/>
            <a:ext cx="8610600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dirty="0" smtClean="0">
              <a:solidFill>
                <a:srgbClr val="002060"/>
              </a:solidFill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it-IT" dirty="0" smtClean="0">
                <a:solidFill>
                  <a:srgbClr val="002060"/>
                </a:solidFill>
                <a:latin typeface="Trebuchet MS" pitchFamily="34" charset="0"/>
              </a:rPr>
              <a:t>R-parity might be not conserved in sparticles decays (*) </a:t>
            </a:r>
            <a:endParaRPr lang="en-US" dirty="0" smtClean="0">
              <a:solidFill>
                <a:srgbClr val="002060"/>
              </a:solidFill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dirty="0" smtClean="0">
                <a:solidFill>
                  <a:srgbClr val="002060"/>
                </a:solidFill>
                <a:latin typeface="Trebuchet MS" pitchFamily="34" charset="0"/>
                <a:sym typeface="Wingdings" pitchFamily="2" charset="2"/>
              </a:rPr>
              <a:t> different terms, couplings constraint by proton decay</a:t>
            </a:r>
            <a:endParaRPr lang="en-US" sz="16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492" y="3789040"/>
            <a:ext cx="7061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 pitchFamily="34" charset="0"/>
              </a:rPr>
              <a:t>Plethora of new couplings, only partially constraints (m/100 </a:t>
            </a:r>
            <a:r>
              <a:rPr lang="en-US" dirty="0" err="1" smtClean="0">
                <a:latin typeface="Trebuchet MS" pitchFamily="34" charset="0"/>
              </a:rPr>
              <a:t>GeV</a:t>
            </a:r>
            <a:r>
              <a:rPr lang="en-US" dirty="0" smtClean="0">
                <a:latin typeface="Trebuchet MS" pitchFamily="34" charset="0"/>
              </a:rPr>
              <a:t>) </a:t>
            </a:r>
            <a:endParaRPr lang="en-US" dirty="0">
              <a:latin typeface="Trebuchet MS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52550" y="2167136"/>
            <a:ext cx="7620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333750" y="2167136"/>
            <a:ext cx="7620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657350" y="3005336"/>
            <a:ext cx="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571750" y="2929136"/>
            <a:ext cx="9144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200" y="3474204"/>
            <a:ext cx="394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L =1, 9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 </a:t>
            </a:r>
            <a:r>
              <a:rPr lang="en-US" dirty="0" smtClean="0">
                <a:latin typeface="Trebuchet MS" pitchFamily="34" charset="0"/>
              </a:rPr>
              <a:t>couplings,</a:t>
            </a:r>
            <a:r>
              <a:rPr lang="en-US" dirty="0" smtClean="0"/>
              <a:t> 27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’ </a:t>
            </a:r>
            <a:r>
              <a:rPr lang="en-US" dirty="0" smtClean="0">
                <a:latin typeface="Trebuchet MS" pitchFamily="34" charset="0"/>
              </a:rPr>
              <a:t>couplings</a:t>
            </a:r>
            <a:endParaRPr lang="en-US" dirty="0">
              <a:latin typeface="Trebuchet MS" pitchFamily="34" charset="0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8909" y="4149080"/>
            <a:ext cx="6319838" cy="127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39553" y="5733256"/>
            <a:ext cx="360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rebuchet MS" pitchFamily="34" charset="0"/>
              </a:rPr>
              <a:t>(*) in some cases, also look at RPV at production: </a:t>
            </a:r>
            <a:r>
              <a:rPr lang="en-US" sz="1400" dirty="0" err="1" smtClean="0">
                <a:latin typeface="Trebuchet MS" pitchFamily="34" charset="0"/>
              </a:rPr>
              <a:t>ie</a:t>
            </a:r>
            <a:r>
              <a:rPr lang="en-US" sz="1400" dirty="0" smtClean="0">
                <a:latin typeface="Trebuchet MS" pitchFamily="34" charset="0"/>
              </a:rPr>
              <a:t> </a:t>
            </a:r>
            <a:r>
              <a:rPr lang="en-US" sz="1400" dirty="0" err="1" smtClean="0">
                <a:latin typeface="Trebuchet MS" pitchFamily="34" charset="0"/>
              </a:rPr>
              <a:t>sneutrinos</a:t>
            </a:r>
            <a:r>
              <a:rPr lang="en-US" sz="1400" dirty="0" smtClean="0">
                <a:latin typeface="Trebuchet MS" pitchFamily="34" charset="0"/>
              </a:rPr>
              <a:t> in </a:t>
            </a:r>
            <a:r>
              <a:rPr lang="en-US" sz="1400" dirty="0" err="1" smtClean="0">
                <a:latin typeface="Trebuchet MS" pitchFamily="34" charset="0"/>
              </a:rPr>
              <a:t>e</a:t>
            </a:r>
            <a:r>
              <a:rPr lang="en-US" sz="1400" dirty="0" err="1" smtClean="0">
                <a:latin typeface="Symbol" pitchFamily="18" charset="2"/>
              </a:rPr>
              <a:t>m</a:t>
            </a:r>
            <a:r>
              <a:rPr lang="en-US" sz="1400" dirty="0" smtClean="0">
                <a:latin typeface="Trebuchet MS" pitchFamily="34" charset="0"/>
              </a:rPr>
              <a:t>, e</a:t>
            </a:r>
            <a:r>
              <a:rPr lang="en-US" sz="1400" dirty="0" smtClean="0">
                <a:latin typeface="Symbol" pitchFamily="18" charset="2"/>
              </a:rPr>
              <a:t>t</a:t>
            </a:r>
            <a:r>
              <a:rPr lang="en-US" sz="1400" dirty="0" smtClean="0">
                <a:latin typeface="Trebuchet MS" pitchFamily="34" charset="0"/>
              </a:rPr>
              <a:t>, </a:t>
            </a:r>
            <a:r>
              <a:rPr lang="en-US" sz="1400" dirty="0" err="1" smtClean="0">
                <a:latin typeface="Symbol" pitchFamily="18" charset="2"/>
              </a:rPr>
              <a:t>mt</a:t>
            </a:r>
            <a:r>
              <a:rPr lang="en-US" sz="1400" dirty="0" smtClean="0">
                <a:latin typeface="Symbol" pitchFamily="18" charset="2"/>
              </a:rPr>
              <a:t> </a:t>
            </a:r>
            <a:endParaRPr lang="en-US" sz="1400" dirty="0">
              <a:latin typeface="Symbol" pitchFamily="18" charset="2"/>
            </a:endParaRPr>
          </a:p>
        </p:txBody>
      </p: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5597690"/>
            <a:ext cx="4032448" cy="79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4139952" y="5949280"/>
            <a:ext cx="144016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067944" y="6093296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’</a:t>
            </a:r>
            <a:r>
              <a:rPr lang="en-US" baseline="-25000" dirty="0" smtClean="0">
                <a:solidFill>
                  <a:srgbClr val="FF0000"/>
                </a:solidFill>
              </a:rPr>
              <a:t>311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948264" y="5949280"/>
            <a:ext cx="144016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580112" y="5949280"/>
            <a:ext cx="144016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499992" y="5949280"/>
            <a:ext cx="144016" cy="14401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940152" y="5949280"/>
            <a:ext cx="144016" cy="14401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380312" y="5949280"/>
            <a:ext cx="144016" cy="14401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698648" y="5805264"/>
            <a:ext cx="542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Symbol" pitchFamily="18" charset="2"/>
              </a:rPr>
              <a:t>l</a:t>
            </a:r>
            <a:r>
              <a:rPr lang="en-US" baseline="-25000" dirty="0" smtClean="0">
                <a:solidFill>
                  <a:srgbClr val="7030A0"/>
                </a:solidFill>
              </a:rPr>
              <a:t>132</a:t>
            </a:r>
            <a:endParaRPr lang="en-US" baseline="-25000" dirty="0">
              <a:solidFill>
                <a:srgbClr val="7030A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84168" y="5805264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Symbol" pitchFamily="18" charset="2"/>
              </a:rPr>
              <a:t>l</a:t>
            </a:r>
            <a:r>
              <a:rPr lang="en-US" dirty="0" smtClean="0">
                <a:solidFill>
                  <a:srgbClr val="00B0F0"/>
                </a:solidFill>
              </a:rPr>
              <a:t>’</a:t>
            </a:r>
            <a:r>
              <a:rPr lang="en-US" baseline="-25000" dirty="0" smtClean="0">
                <a:solidFill>
                  <a:srgbClr val="00B0F0"/>
                </a:solidFill>
              </a:rPr>
              <a:t>133</a:t>
            </a:r>
            <a:endParaRPr lang="en-US" baseline="-25000" dirty="0">
              <a:solidFill>
                <a:srgbClr val="00B0F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06960" y="5805264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Symbol" pitchFamily="18" charset="2"/>
              </a:rPr>
              <a:t>l</a:t>
            </a:r>
            <a:r>
              <a:rPr lang="en-US" dirty="0" smtClean="0">
                <a:solidFill>
                  <a:srgbClr val="00B050"/>
                </a:solidFill>
              </a:rPr>
              <a:t>’</a:t>
            </a:r>
            <a:r>
              <a:rPr lang="en-US" baseline="-25000" dirty="0" smtClean="0">
                <a:solidFill>
                  <a:srgbClr val="00B050"/>
                </a:solidFill>
              </a:rPr>
              <a:t>233</a:t>
            </a:r>
            <a:endParaRPr lang="en-US" baseline="-25000" dirty="0">
              <a:solidFill>
                <a:srgbClr val="00B05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44008" y="615601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Trebuchet MS" pitchFamily="34" charset="0"/>
              </a:rPr>
              <a:t>e</a:t>
            </a:r>
            <a:r>
              <a:rPr lang="en-US" dirty="0" err="1" smtClean="0">
                <a:latin typeface="Symbol" pitchFamily="18" charset="2"/>
              </a:rPr>
              <a:t>m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940152" y="6093296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rebuchet MS" pitchFamily="34" charset="0"/>
              </a:rPr>
              <a:t>e</a:t>
            </a:r>
            <a:r>
              <a:rPr lang="en-US" dirty="0" smtClean="0">
                <a:latin typeface="Symbol" pitchFamily="18" charset="2"/>
              </a:rPr>
              <a:t>t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7249640" y="60840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Symbol" pitchFamily="18" charset="2"/>
              </a:rPr>
              <a:t>mt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2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RPV scenarios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8148" y="1045840"/>
            <a:ext cx="557585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5436096" y="3933056"/>
            <a:ext cx="3851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itchFamily="34" charset="0"/>
              <a:buChar char="•"/>
            </a:pPr>
            <a:r>
              <a:rPr lang="en-US" sz="2000" dirty="0">
                <a:latin typeface="Trebuchet MS" pitchFamily="34" charset="0"/>
              </a:rPr>
              <a:t>S</a:t>
            </a:r>
            <a:r>
              <a:rPr lang="en-US" sz="2000" dirty="0" smtClean="0">
                <a:latin typeface="Trebuchet MS" pitchFamily="34" charset="0"/>
              </a:rPr>
              <a:t>omething </a:t>
            </a:r>
            <a:r>
              <a:rPr lang="en-US" sz="2000" dirty="0">
                <a:latin typeface="Trebuchet MS" pitchFamily="34" charset="0"/>
              </a:rPr>
              <a:t>like </a:t>
            </a:r>
            <a:r>
              <a:rPr lang="en-US" sz="2000" dirty="0" smtClean="0">
                <a:latin typeface="Trebuchet MS" pitchFamily="34" charset="0"/>
              </a:rPr>
              <a:t>&gt; 700 possibilities, final state signatures involving </a:t>
            </a:r>
            <a:r>
              <a:rPr lang="en-US" sz="2000" dirty="0" smtClean="0">
                <a:solidFill>
                  <a:schemeClr val="tx2"/>
                </a:solidFill>
                <a:latin typeface="Trebuchet MS" pitchFamily="34" charset="0"/>
              </a:rPr>
              <a:t>leptons and/or jets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000" dirty="0" smtClean="0">
              <a:latin typeface="Trebuchet MS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it-IT" sz="2000" dirty="0" err="1" smtClean="0">
                <a:solidFill>
                  <a:srgbClr val="FF0000"/>
                </a:solidFill>
                <a:latin typeface="Trebuchet MS" pitchFamily="34" charset="0"/>
              </a:rPr>
              <a:t>If</a:t>
            </a:r>
            <a:r>
              <a:rPr lang="it-IT" sz="2000" dirty="0" smtClean="0">
                <a:solidFill>
                  <a:srgbClr val="FF0000"/>
                </a:solidFill>
                <a:latin typeface="Trebuchet MS" pitchFamily="34" charset="0"/>
              </a:rPr>
              <a:t>  </a:t>
            </a:r>
            <a:r>
              <a:rPr lang="it-IT" sz="2000" dirty="0" smtClean="0">
                <a:solidFill>
                  <a:srgbClr val="FF0000"/>
                </a:solidFill>
                <a:latin typeface="Symbol" pitchFamily="18" charset="2"/>
              </a:rPr>
              <a:t>l, l</a:t>
            </a:r>
            <a:r>
              <a:rPr lang="it-IT" sz="2000" dirty="0" smtClean="0">
                <a:solidFill>
                  <a:srgbClr val="FF0000"/>
                </a:solidFill>
                <a:latin typeface="Trebuchet MS" pitchFamily="34" charset="0"/>
              </a:rPr>
              <a:t>’</a:t>
            </a:r>
            <a:r>
              <a:rPr lang="it-IT" sz="2000" dirty="0" smtClean="0">
                <a:solidFill>
                  <a:srgbClr val="FF0000"/>
                </a:solidFill>
                <a:latin typeface="Symbol" pitchFamily="18" charset="2"/>
              </a:rPr>
              <a:t>,l</a:t>
            </a:r>
            <a:r>
              <a:rPr lang="it-IT" sz="2000" dirty="0" smtClean="0">
                <a:solidFill>
                  <a:srgbClr val="FF0000"/>
                </a:solidFill>
                <a:latin typeface="Trebuchet MS" pitchFamily="34" charset="0"/>
              </a:rPr>
              <a:t>’’ </a:t>
            </a:r>
            <a:r>
              <a:rPr lang="it-IT" sz="2000" dirty="0" err="1" smtClean="0">
                <a:solidFill>
                  <a:srgbClr val="FF0000"/>
                </a:solidFill>
                <a:latin typeface="Trebuchet MS" pitchFamily="34" charset="0"/>
              </a:rPr>
              <a:t>very</a:t>
            </a:r>
            <a:r>
              <a:rPr lang="it-IT" sz="2000" dirty="0" smtClean="0">
                <a:solidFill>
                  <a:srgbClr val="FF0000"/>
                </a:solidFill>
                <a:latin typeface="Trebuchet MS" pitchFamily="34" charset="0"/>
              </a:rPr>
              <a:t> small, can </a:t>
            </a:r>
            <a:r>
              <a:rPr lang="it-IT" sz="2000" dirty="0" err="1" smtClean="0">
                <a:solidFill>
                  <a:srgbClr val="FF0000"/>
                </a:solidFill>
                <a:latin typeface="Trebuchet MS" pitchFamily="34" charset="0"/>
              </a:rPr>
              <a:t>lead</a:t>
            </a:r>
            <a:r>
              <a:rPr lang="it-IT" sz="2000" dirty="0" smtClean="0">
                <a:solidFill>
                  <a:srgbClr val="FF0000"/>
                </a:solidFill>
                <a:latin typeface="Trebuchet MS" pitchFamily="34" charset="0"/>
              </a:rPr>
              <a:t> to long-</a:t>
            </a:r>
            <a:r>
              <a:rPr lang="it-IT" sz="2000" dirty="0" err="1" smtClean="0">
                <a:solidFill>
                  <a:srgbClr val="FF0000"/>
                </a:solidFill>
                <a:latin typeface="Trebuchet MS" pitchFamily="34" charset="0"/>
              </a:rPr>
              <a:t>lived</a:t>
            </a:r>
            <a:r>
              <a:rPr lang="it-IT" sz="2000" dirty="0" smtClean="0">
                <a:solidFill>
                  <a:srgbClr val="FF0000"/>
                </a:solidFill>
                <a:latin typeface="Trebuchet MS" pitchFamily="34" charset="0"/>
              </a:rPr>
              <a:t> LSP</a:t>
            </a:r>
            <a:endParaRPr lang="en-US" sz="2000" dirty="0" smtClean="0">
              <a:solidFill>
                <a:srgbClr val="FF0000"/>
              </a:solidFill>
              <a:latin typeface="Trebuchet MS" pitchFamily="34" charset="0"/>
            </a:endParaRPr>
          </a:p>
          <a:p>
            <a:pPr lvl="1">
              <a:buNone/>
            </a:pPr>
            <a:r>
              <a:rPr lang="en-US" sz="2000" dirty="0" smtClean="0">
                <a:latin typeface="Trebuchet MS" pitchFamily="34" charset="0"/>
              </a:rPr>
              <a:t>  </a:t>
            </a:r>
            <a:endParaRPr lang="en-US" sz="2000" dirty="0">
              <a:latin typeface="Trebuchet MS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0" y="990560"/>
            <a:ext cx="6084168" cy="5318760"/>
          </a:xfrm>
        </p:spPr>
        <p:txBody>
          <a:bodyPr>
            <a:normAutofit/>
          </a:bodyPr>
          <a:lstStyle/>
          <a:p>
            <a:r>
              <a:rPr lang="en-US" dirty="0" smtClean="0"/>
              <a:t>Many final states to explore:</a:t>
            </a:r>
          </a:p>
          <a:p>
            <a:pPr lvl="1"/>
            <a:r>
              <a:rPr lang="it-IT" sz="2000" dirty="0" err="1" smtClean="0"/>
              <a:t>Couplings</a:t>
            </a:r>
            <a:r>
              <a:rPr lang="it-IT" sz="2000" dirty="0" smtClean="0"/>
              <a:t> via </a:t>
            </a:r>
            <a:r>
              <a:rPr lang="it-IT" sz="2000" b="1" dirty="0">
                <a:solidFill>
                  <a:srgbClr val="FF0000"/>
                </a:solidFill>
                <a:latin typeface="Symbol" pitchFamily="18" charset="2"/>
              </a:rPr>
              <a:t>l, l</a:t>
            </a:r>
            <a:r>
              <a:rPr lang="it-IT" sz="2000" b="1" dirty="0">
                <a:solidFill>
                  <a:srgbClr val="FF0000"/>
                </a:solidFill>
              </a:rPr>
              <a:t>’</a:t>
            </a:r>
            <a:r>
              <a:rPr lang="it-IT" sz="2000" b="1" dirty="0">
                <a:solidFill>
                  <a:srgbClr val="FF0000"/>
                </a:solidFill>
                <a:latin typeface="Symbol" pitchFamily="18" charset="2"/>
              </a:rPr>
              <a:t>,l</a:t>
            </a:r>
            <a:r>
              <a:rPr lang="it-IT" sz="2000" b="1" dirty="0" smtClean="0">
                <a:solidFill>
                  <a:srgbClr val="FF0000"/>
                </a:solidFill>
              </a:rPr>
              <a:t>’’. </a:t>
            </a:r>
            <a:r>
              <a:rPr lang="it-IT" sz="2000" b="1" dirty="0" err="1" smtClean="0">
                <a:solidFill>
                  <a:schemeClr val="tx1"/>
                </a:solidFill>
              </a:rPr>
              <a:t>Ie</a:t>
            </a:r>
            <a:r>
              <a:rPr lang="it-IT" sz="2000" b="1" dirty="0" smtClean="0">
                <a:solidFill>
                  <a:schemeClr val="tx1"/>
                </a:solidFill>
              </a:rPr>
              <a:t>: </a:t>
            </a:r>
          </a:p>
          <a:p>
            <a:pPr lvl="1"/>
            <a:endParaRPr lang="it-IT" sz="2000" b="1" dirty="0">
              <a:solidFill>
                <a:srgbClr val="FF0000"/>
              </a:solidFill>
            </a:endParaRPr>
          </a:p>
          <a:p>
            <a:pPr lvl="1"/>
            <a:endParaRPr lang="it-IT" sz="2000" b="1" dirty="0" smtClean="0">
              <a:solidFill>
                <a:srgbClr val="FF0000"/>
              </a:solidFill>
            </a:endParaRPr>
          </a:p>
          <a:p>
            <a:pPr lvl="1"/>
            <a:endParaRPr lang="it-IT" sz="2000" b="1" dirty="0">
              <a:solidFill>
                <a:srgbClr val="FF0000"/>
              </a:solidFill>
            </a:endParaRPr>
          </a:p>
          <a:p>
            <a:pPr lvl="1"/>
            <a:endParaRPr lang="it-IT" sz="2000" b="1" dirty="0" smtClean="0">
              <a:solidFill>
                <a:srgbClr val="FF0000"/>
              </a:solidFill>
            </a:endParaRPr>
          </a:p>
          <a:p>
            <a:pPr lvl="1"/>
            <a:r>
              <a:rPr lang="en-US" sz="2000" dirty="0"/>
              <a:t>LSP no longer stable </a:t>
            </a:r>
          </a:p>
          <a:p>
            <a:pPr lvl="1"/>
            <a:endParaRPr lang="en-US" sz="2000" dirty="0" smtClean="0"/>
          </a:p>
        </p:txBody>
      </p:sp>
      <p:pic>
        <p:nvPicPr>
          <p:cNvPr id="26626" name="Picture 2" descr="Login to SVN by clicking on a link bel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39" y="1844824"/>
            <a:ext cx="1680953" cy="14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Login to SVN by clicking on a link belo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17032"/>
            <a:ext cx="1796769" cy="155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Login to SVN by clicking on a link belo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8" y="3764831"/>
            <a:ext cx="1850601" cy="156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Login to SVN by clicking on a link belo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544" y="3659717"/>
            <a:ext cx="1820600" cy="156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018838" y="4548984"/>
            <a:ext cx="1032881" cy="784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ttangolo 19"/>
          <p:cNvSpPr/>
          <p:nvPr/>
        </p:nvSpPr>
        <p:spPr>
          <a:xfrm>
            <a:off x="3035063" y="4437112"/>
            <a:ext cx="1032881" cy="784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5051287" y="4373039"/>
            <a:ext cx="1032881" cy="784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/>
          <p:cNvSpPr txBox="1"/>
          <p:nvPr/>
        </p:nvSpPr>
        <p:spPr>
          <a:xfrm>
            <a:off x="699147" y="5589240"/>
            <a:ext cx="5022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>
                <a:latin typeface="Trebuchet MS" pitchFamily="34" charset="0"/>
              </a:rPr>
              <a:t>Multilepton</a:t>
            </a:r>
            <a:r>
              <a:rPr lang="it-IT" dirty="0" smtClean="0">
                <a:latin typeface="Trebuchet MS" pitchFamily="34" charset="0"/>
              </a:rPr>
              <a:t> production (</a:t>
            </a:r>
            <a:r>
              <a:rPr lang="it-IT" dirty="0" err="1" smtClean="0">
                <a:latin typeface="Trebuchet MS" pitchFamily="34" charset="0"/>
              </a:rPr>
              <a:t>including</a:t>
            </a:r>
            <a:r>
              <a:rPr lang="it-IT" dirty="0" smtClean="0">
                <a:latin typeface="Trebuchet MS" pitchFamily="34" charset="0"/>
              </a:rPr>
              <a:t> </a:t>
            </a:r>
            <a:r>
              <a:rPr lang="it-IT" dirty="0" err="1" smtClean="0">
                <a:latin typeface="Trebuchet MS" pitchFamily="34" charset="0"/>
              </a:rPr>
              <a:t>taus</a:t>
            </a:r>
            <a:r>
              <a:rPr lang="it-IT" dirty="0" smtClean="0">
                <a:latin typeface="Trebuchet MS" pitchFamily="34" charset="0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>
                <a:latin typeface="Trebuchet MS" pitchFamily="34" charset="0"/>
              </a:rPr>
              <a:t>Multijets</a:t>
            </a:r>
            <a:r>
              <a:rPr lang="it-IT" dirty="0" smtClean="0">
                <a:latin typeface="Trebuchet MS" pitchFamily="34" charset="0"/>
              </a:rPr>
              <a:t>, </a:t>
            </a:r>
            <a:r>
              <a:rPr lang="it-IT" dirty="0" err="1" smtClean="0">
                <a:latin typeface="Trebuchet MS" pitchFamily="34" charset="0"/>
              </a:rPr>
              <a:t>possibly</a:t>
            </a:r>
            <a:r>
              <a:rPr lang="it-IT" dirty="0" smtClean="0">
                <a:latin typeface="Trebuchet MS" pitchFamily="34" charset="0"/>
              </a:rPr>
              <a:t> </a:t>
            </a:r>
            <a:r>
              <a:rPr lang="it-IT" dirty="0" err="1" smtClean="0">
                <a:latin typeface="Trebuchet MS" pitchFamily="34" charset="0"/>
              </a:rPr>
              <a:t>resonances</a:t>
            </a:r>
            <a:r>
              <a:rPr lang="it-IT" dirty="0" smtClean="0">
                <a:latin typeface="Trebuchet MS" pitchFamily="34" charset="0"/>
              </a:rPr>
              <a:t> (</a:t>
            </a:r>
            <a:r>
              <a:rPr lang="it-IT" dirty="0" err="1" smtClean="0">
                <a:latin typeface="Trebuchet MS" pitchFamily="34" charset="0"/>
              </a:rPr>
              <a:t>ie</a:t>
            </a:r>
            <a:r>
              <a:rPr lang="it-IT" dirty="0" smtClean="0">
                <a:latin typeface="Trebuchet MS" pitchFamily="34" charset="0"/>
              </a:rPr>
              <a:t> 2 x 3 </a:t>
            </a:r>
            <a:r>
              <a:rPr lang="it-IT" dirty="0" err="1" smtClean="0">
                <a:latin typeface="Trebuchet MS" pitchFamily="34" charset="0"/>
              </a:rPr>
              <a:t>jets</a:t>
            </a:r>
            <a:r>
              <a:rPr lang="it-IT" dirty="0" smtClean="0">
                <a:latin typeface="Trebuchet MS" pitchFamily="34" charset="0"/>
              </a:rPr>
              <a:t>)</a:t>
            </a:r>
            <a:endParaRPr 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75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IF: (s)</a:t>
            </a:r>
            <a:r>
              <a:rPr lang="it-IT" dirty="0" err="1" smtClean="0"/>
              <a:t>particles</a:t>
            </a:r>
            <a:r>
              <a:rPr lang="it-IT" dirty="0" smtClean="0"/>
              <a:t> are Long-</a:t>
            </a:r>
            <a:r>
              <a:rPr lang="it-IT" dirty="0" err="1" smtClean="0"/>
              <a:t>Lived</a:t>
            </a:r>
            <a:r>
              <a:rPr lang="it-IT" dirty="0" smtClean="0"/>
              <a:t>  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5256584"/>
          </a:xfrm>
        </p:spPr>
        <p:txBody>
          <a:bodyPr>
            <a:normAutofit/>
          </a:bodyPr>
          <a:lstStyle/>
          <a:p>
            <a:r>
              <a:rPr lang="it-IT" sz="1800" dirty="0" smtClean="0"/>
              <a:t>Long-</a:t>
            </a:r>
            <a:r>
              <a:rPr lang="it-IT" sz="1800" dirty="0" err="1" smtClean="0"/>
              <a:t>lived</a:t>
            </a:r>
            <a:r>
              <a:rPr lang="it-IT" sz="1800" dirty="0" smtClean="0"/>
              <a:t> (LL) </a:t>
            </a:r>
            <a:r>
              <a:rPr lang="it-IT" sz="1800" dirty="0" err="1" smtClean="0"/>
              <a:t>particles</a:t>
            </a:r>
            <a:r>
              <a:rPr lang="it-IT" sz="1800" dirty="0" smtClean="0"/>
              <a:t> in RPV and RPC </a:t>
            </a:r>
            <a:r>
              <a:rPr lang="it-IT" sz="1800" dirty="0" err="1" smtClean="0"/>
              <a:t>scenarios</a:t>
            </a:r>
            <a:r>
              <a:rPr lang="it-IT" sz="1800" dirty="0" smtClean="0"/>
              <a:t>:</a:t>
            </a:r>
          </a:p>
          <a:p>
            <a:pPr lvl="1"/>
            <a:r>
              <a:rPr lang="it-IT" sz="1600" b="1" dirty="0" smtClean="0"/>
              <a:t>In RPV</a:t>
            </a:r>
            <a:r>
              <a:rPr lang="it-IT" sz="1600" dirty="0" smtClean="0"/>
              <a:t>: </a:t>
            </a:r>
            <a:r>
              <a:rPr lang="it-IT" sz="1600" dirty="0" err="1" smtClean="0"/>
              <a:t>if</a:t>
            </a:r>
            <a:r>
              <a:rPr lang="it-IT" sz="1600" dirty="0" smtClean="0"/>
              <a:t> lambda </a:t>
            </a:r>
            <a:r>
              <a:rPr lang="it-IT" sz="1600" dirty="0" err="1" smtClean="0"/>
              <a:t>couplings</a:t>
            </a:r>
            <a:r>
              <a:rPr lang="it-IT" sz="1600" dirty="0" smtClean="0"/>
              <a:t> are </a:t>
            </a:r>
            <a:r>
              <a:rPr lang="it-IT" sz="1600" dirty="0" err="1" smtClean="0"/>
              <a:t>very</a:t>
            </a:r>
            <a:r>
              <a:rPr lang="it-IT" sz="1600" dirty="0" smtClean="0"/>
              <a:t> small </a:t>
            </a:r>
          </a:p>
          <a:p>
            <a:pPr lvl="1"/>
            <a:endParaRPr lang="it-IT" sz="300" dirty="0" smtClean="0">
              <a:solidFill>
                <a:schemeClr val="tx2"/>
              </a:solidFill>
            </a:endParaRPr>
          </a:p>
          <a:p>
            <a:pPr lvl="1"/>
            <a:r>
              <a:rPr lang="it-IT" sz="1600" b="1" dirty="0" smtClean="0"/>
              <a:t>In RPC</a:t>
            </a:r>
            <a:r>
              <a:rPr lang="it-IT" sz="1600" dirty="0" smtClean="0"/>
              <a:t>: </a:t>
            </a:r>
            <a:r>
              <a:rPr lang="it-IT" sz="1600" dirty="0" err="1" smtClean="0">
                <a:solidFill>
                  <a:schemeClr val="tx2"/>
                </a:solidFill>
              </a:rPr>
              <a:t>If</a:t>
            </a:r>
            <a:r>
              <a:rPr lang="it-IT" sz="1600" dirty="0" smtClean="0">
                <a:solidFill>
                  <a:schemeClr val="tx2"/>
                </a:solidFill>
              </a:rPr>
              <a:t> </a:t>
            </a:r>
            <a:r>
              <a:rPr lang="it-IT" sz="1600" dirty="0" smtClean="0">
                <a:solidFill>
                  <a:schemeClr val="tx2"/>
                </a:solidFill>
                <a:latin typeface="Symbol" pitchFamily="18" charset="2"/>
              </a:rPr>
              <a:t>DM</a:t>
            </a:r>
            <a:r>
              <a:rPr lang="it-IT" sz="1600" dirty="0" smtClean="0">
                <a:solidFill>
                  <a:schemeClr val="tx2"/>
                </a:solidFill>
              </a:rPr>
              <a:t>(</a:t>
            </a:r>
            <a:r>
              <a:rPr lang="it-IT" sz="1600" dirty="0" err="1" smtClean="0">
                <a:solidFill>
                  <a:schemeClr val="tx2"/>
                </a:solidFill>
              </a:rPr>
              <a:t>chargino-neutralino</a:t>
            </a:r>
            <a:r>
              <a:rPr lang="it-IT" sz="1600" dirty="0" smtClean="0">
                <a:solidFill>
                  <a:schemeClr val="tx2"/>
                </a:solidFill>
              </a:rPr>
              <a:t>) ≈ 100 </a:t>
            </a:r>
            <a:r>
              <a:rPr lang="it-IT" sz="1600" dirty="0" err="1" smtClean="0">
                <a:solidFill>
                  <a:schemeClr val="tx2"/>
                </a:solidFill>
              </a:rPr>
              <a:t>MeV</a:t>
            </a:r>
            <a:r>
              <a:rPr lang="it-IT" sz="1600" dirty="0" smtClean="0">
                <a:solidFill>
                  <a:schemeClr val="tx2"/>
                </a:solidFill>
              </a:rPr>
              <a:t> (</a:t>
            </a:r>
            <a:r>
              <a:rPr lang="it-IT" sz="1600" dirty="0" err="1" smtClean="0">
                <a:solidFill>
                  <a:schemeClr val="tx2"/>
                </a:solidFill>
              </a:rPr>
              <a:t>eg</a:t>
            </a:r>
            <a:r>
              <a:rPr lang="it-IT" sz="1600" dirty="0" smtClean="0">
                <a:solidFill>
                  <a:schemeClr val="tx2"/>
                </a:solidFill>
              </a:rPr>
              <a:t>. </a:t>
            </a:r>
            <a:r>
              <a:rPr lang="it-IT" sz="1600" dirty="0">
                <a:solidFill>
                  <a:schemeClr val="tx2"/>
                </a:solidFill>
              </a:rPr>
              <a:t>i</a:t>
            </a:r>
            <a:r>
              <a:rPr lang="it-IT" sz="1600" dirty="0" smtClean="0">
                <a:solidFill>
                  <a:schemeClr val="tx2"/>
                </a:solidFill>
              </a:rPr>
              <a:t>n AMSB): </a:t>
            </a:r>
          </a:p>
          <a:p>
            <a:pPr lvl="2"/>
            <a:r>
              <a:rPr lang="it-IT" sz="1400" dirty="0" smtClean="0">
                <a:solidFill>
                  <a:schemeClr val="tx2"/>
                </a:solidFill>
              </a:rPr>
              <a:t>Long-</a:t>
            </a:r>
            <a:r>
              <a:rPr lang="it-IT" sz="1400" dirty="0" err="1" smtClean="0">
                <a:solidFill>
                  <a:schemeClr val="tx2"/>
                </a:solidFill>
              </a:rPr>
              <a:t>lived</a:t>
            </a:r>
            <a:r>
              <a:rPr lang="it-IT" sz="1400" dirty="0" smtClean="0">
                <a:solidFill>
                  <a:schemeClr val="tx2"/>
                </a:solidFill>
              </a:rPr>
              <a:t> </a:t>
            </a:r>
            <a:r>
              <a:rPr lang="it-IT" sz="1400" dirty="0" err="1" smtClean="0">
                <a:solidFill>
                  <a:schemeClr val="tx2"/>
                </a:solidFill>
              </a:rPr>
              <a:t>charginos</a:t>
            </a:r>
            <a:r>
              <a:rPr lang="it-IT" sz="1400" dirty="0" smtClean="0">
                <a:solidFill>
                  <a:schemeClr val="tx2"/>
                </a:solidFill>
              </a:rPr>
              <a:t> </a:t>
            </a:r>
            <a:r>
              <a:rPr lang="it-IT" sz="1400" dirty="0" smtClean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dirty="0" err="1" smtClean="0">
                <a:solidFill>
                  <a:schemeClr val="tx2"/>
                </a:solidFill>
              </a:rPr>
              <a:t>disappearing</a:t>
            </a:r>
            <a:r>
              <a:rPr lang="it-IT" sz="1400" dirty="0" smtClean="0">
                <a:solidFill>
                  <a:schemeClr val="tx2"/>
                </a:solidFill>
              </a:rPr>
              <a:t> </a:t>
            </a:r>
            <a:r>
              <a:rPr lang="it-IT" sz="1400" dirty="0" err="1" smtClean="0">
                <a:solidFill>
                  <a:schemeClr val="tx2"/>
                </a:solidFill>
              </a:rPr>
              <a:t>tracks</a:t>
            </a:r>
            <a:endParaRPr lang="it-IT" sz="1400" dirty="0" smtClean="0">
              <a:solidFill>
                <a:schemeClr val="tx2"/>
              </a:solidFill>
            </a:endParaRPr>
          </a:p>
          <a:p>
            <a:pPr lvl="1"/>
            <a:endParaRPr lang="it-IT" sz="100" dirty="0" smtClean="0">
              <a:solidFill>
                <a:schemeClr val="tx2"/>
              </a:solidFill>
            </a:endParaRPr>
          </a:p>
          <a:p>
            <a:pPr lvl="1"/>
            <a:r>
              <a:rPr lang="it-IT" sz="1600" b="1" dirty="0"/>
              <a:t>In </a:t>
            </a:r>
            <a:r>
              <a:rPr lang="it-IT" sz="1600" b="1" dirty="0" smtClean="0"/>
              <a:t>RPC: </a:t>
            </a:r>
            <a:r>
              <a:rPr lang="it-IT" sz="1600" dirty="0" err="1" smtClean="0">
                <a:solidFill>
                  <a:schemeClr val="tx2"/>
                </a:solidFill>
              </a:rPr>
              <a:t>If</a:t>
            </a:r>
            <a:r>
              <a:rPr lang="it-IT" sz="1600" dirty="0" smtClean="0">
                <a:solidFill>
                  <a:schemeClr val="tx2"/>
                </a:solidFill>
              </a:rPr>
              <a:t> </a:t>
            </a:r>
            <a:r>
              <a:rPr lang="it-IT" sz="1600" dirty="0" err="1" smtClean="0">
                <a:solidFill>
                  <a:schemeClr val="tx2"/>
                </a:solidFill>
              </a:rPr>
              <a:t>very</a:t>
            </a:r>
            <a:r>
              <a:rPr lang="it-IT" sz="1600" dirty="0" smtClean="0">
                <a:solidFill>
                  <a:schemeClr val="tx2"/>
                </a:solidFill>
              </a:rPr>
              <a:t> </a:t>
            </a:r>
            <a:r>
              <a:rPr lang="it-IT" sz="1600" dirty="0" err="1" smtClean="0">
                <a:solidFill>
                  <a:schemeClr val="tx2"/>
                </a:solidFill>
              </a:rPr>
              <a:t>heavy</a:t>
            </a:r>
            <a:r>
              <a:rPr lang="it-IT" sz="1600" dirty="0" smtClean="0">
                <a:solidFill>
                  <a:schemeClr val="tx2"/>
                </a:solidFill>
              </a:rPr>
              <a:t> </a:t>
            </a:r>
            <a:r>
              <a:rPr lang="it-IT" sz="1600" dirty="0" err="1" smtClean="0">
                <a:solidFill>
                  <a:schemeClr val="tx2"/>
                </a:solidFill>
              </a:rPr>
              <a:t>squarks</a:t>
            </a:r>
            <a:r>
              <a:rPr lang="it-IT" sz="1600" dirty="0" smtClean="0">
                <a:solidFill>
                  <a:schemeClr val="tx2"/>
                </a:solidFill>
              </a:rPr>
              <a:t> mediate </a:t>
            </a:r>
            <a:r>
              <a:rPr lang="it-IT" sz="1600" dirty="0" err="1" smtClean="0">
                <a:solidFill>
                  <a:schemeClr val="tx2"/>
                </a:solidFill>
              </a:rPr>
              <a:t>gluinos</a:t>
            </a:r>
            <a:r>
              <a:rPr lang="it-IT" sz="1600" dirty="0" smtClean="0">
                <a:solidFill>
                  <a:schemeClr val="tx2"/>
                </a:solidFill>
              </a:rPr>
              <a:t> </a:t>
            </a:r>
            <a:r>
              <a:rPr lang="it-IT" sz="1600" dirty="0" err="1" smtClean="0">
                <a:solidFill>
                  <a:schemeClr val="tx2"/>
                </a:solidFill>
              </a:rPr>
              <a:t>decay</a:t>
            </a:r>
            <a:r>
              <a:rPr lang="it-IT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rgbClr val="000090"/>
                </a:solidFill>
              </a:rPr>
              <a:t>(strong </a:t>
            </a:r>
            <a:r>
              <a:rPr lang="en-US" sz="1600" dirty="0" err="1">
                <a:solidFill>
                  <a:srgbClr val="000090"/>
                </a:solidFill>
              </a:rPr>
              <a:t>virtuality</a:t>
            </a: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olidFill>
                  <a:srgbClr val="000090"/>
                </a:solidFill>
              </a:rPr>
              <a:t>)</a:t>
            </a:r>
            <a:r>
              <a:rPr lang="it-IT" sz="1600" dirty="0" smtClean="0">
                <a:solidFill>
                  <a:schemeClr val="tx2"/>
                </a:solidFill>
              </a:rPr>
              <a:t>: </a:t>
            </a:r>
          </a:p>
          <a:p>
            <a:pPr lvl="2"/>
            <a:r>
              <a:rPr lang="it-IT" sz="1400" dirty="0" smtClean="0">
                <a:solidFill>
                  <a:schemeClr val="tx2"/>
                </a:solidFill>
              </a:rPr>
              <a:t>Long-</a:t>
            </a:r>
            <a:r>
              <a:rPr lang="it-IT" sz="1400" dirty="0" err="1" smtClean="0">
                <a:solidFill>
                  <a:schemeClr val="tx2"/>
                </a:solidFill>
              </a:rPr>
              <a:t>lived</a:t>
            </a:r>
            <a:r>
              <a:rPr lang="it-IT" sz="1400" dirty="0" smtClean="0">
                <a:solidFill>
                  <a:schemeClr val="tx2"/>
                </a:solidFill>
              </a:rPr>
              <a:t> </a:t>
            </a:r>
            <a:r>
              <a:rPr lang="it-IT" sz="1400" dirty="0" err="1" smtClean="0">
                <a:solidFill>
                  <a:schemeClr val="tx2"/>
                </a:solidFill>
              </a:rPr>
              <a:t>gluinos</a:t>
            </a:r>
            <a:r>
              <a:rPr lang="it-IT" sz="1400" dirty="0" smtClean="0">
                <a:solidFill>
                  <a:schemeClr val="tx2"/>
                </a:solidFill>
              </a:rPr>
              <a:t> </a:t>
            </a:r>
            <a:r>
              <a:rPr lang="it-IT" sz="1400" dirty="0" smtClean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dirty="0" smtClean="0">
                <a:solidFill>
                  <a:schemeClr val="tx2"/>
                </a:solidFill>
              </a:rPr>
              <a:t>R-</a:t>
            </a:r>
            <a:r>
              <a:rPr lang="it-IT" sz="1400" dirty="0" err="1" smtClean="0">
                <a:solidFill>
                  <a:schemeClr val="tx2"/>
                </a:solidFill>
              </a:rPr>
              <a:t>hadrons</a:t>
            </a:r>
            <a:r>
              <a:rPr lang="it-IT" sz="1400" dirty="0" smtClean="0">
                <a:solidFill>
                  <a:schemeClr val="tx2"/>
                </a:solidFill>
              </a:rPr>
              <a:t> (</a:t>
            </a:r>
            <a:r>
              <a:rPr lang="it-IT" sz="1400" dirty="0" err="1" smtClean="0">
                <a:solidFill>
                  <a:schemeClr val="tx2"/>
                </a:solidFill>
              </a:rPr>
              <a:t>eg</a:t>
            </a:r>
            <a:r>
              <a:rPr lang="it-IT" sz="1400" dirty="0" smtClean="0">
                <a:solidFill>
                  <a:schemeClr val="tx2"/>
                </a:solidFill>
              </a:rPr>
              <a:t>. Split SUSY)</a:t>
            </a:r>
          </a:p>
          <a:p>
            <a:pPr lvl="1"/>
            <a:endParaRPr lang="it-IT" sz="100" dirty="0" smtClean="0">
              <a:solidFill>
                <a:schemeClr val="tx2"/>
              </a:solidFill>
            </a:endParaRPr>
          </a:p>
          <a:p>
            <a:pPr lvl="1"/>
            <a:r>
              <a:rPr lang="it-IT" sz="1600" b="1" dirty="0"/>
              <a:t>In </a:t>
            </a:r>
            <a:r>
              <a:rPr lang="it-IT" sz="1600" b="1" dirty="0" smtClean="0"/>
              <a:t>RPC: </a:t>
            </a:r>
            <a:r>
              <a:rPr lang="it-IT" sz="1600" dirty="0" err="1" smtClean="0">
                <a:solidFill>
                  <a:schemeClr val="tx2"/>
                </a:solidFill>
              </a:rPr>
              <a:t>If</a:t>
            </a:r>
            <a:r>
              <a:rPr lang="it-IT" sz="1600" dirty="0" smtClean="0">
                <a:solidFill>
                  <a:schemeClr val="tx2"/>
                </a:solidFill>
              </a:rPr>
              <a:t> NLSP-gravitino GMSB </a:t>
            </a:r>
            <a:r>
              <a:rPr lang="it-IT" sz="1600" dirty="0" err="1" smtClean="0">
                <a:solidFill>
                  <a:schemeClr val="tx2"/>
                </a:solidFill>
              </a:rPr>
              <a:t>couplings</a:t>
            </a:r>
            <a:r>
              <a:rPr lang="it-IT" sz="1600" dirty="0" smtClean="0">
                <a:solidFill>
                  <a:schemeClr val="tx2"/>
                </a:solidFill>
              </a:rPr>
              <a:t> are </a:t>
            </a:r>
            <a:r>
              <a:rPr lang="it-IT" sz="1600" dirty="0" err="1" smtClean="0">
                <a:solidFill>
                  <a:schemeClr val="tx2"/>
                </a:solidFill>
              </a:rPr>
              <a:t>weak</a:t>
            </a:r>
            <a:r>
              <a:rPr lang="it-IT" sz="1600" dirty="0" smtClean="0">
                <a:solidFill>
                  <a:schemeClr val="tx2"/>
                </a:solidFill>
              </a:rPr>
              <a:t>: </a:t>
            </a:r>
          </a:p>
          <a:p>
            <a:pPr lvl="2"/>
            <a:r>
              <a:rPr lang="it-IT" sz="1300" dirty="0" smtClean="0">
                <a:solidFill>
                  <a:schemeClr val="tx2"/>
                </a:solidFill>
              </a:rPr>
              <a:t>Non </a:t>
            </a:r>
            <a:r>
              <a:rPr lang="it-IT" sz="1300" dirty="0" err="1" smtClean="0">
                <a:solidFill>
                  <a:schemeClr val="tx2"/>
                </a:solidFill>
              </a:rPr>
              <a:t>pointing</a:t>
            </a:r>
            <a:r>
              <a:rPr lang="it-IT" sz="1300" dirty="0" smtClean="0">
                <a:solidFill>
                  <a:schemeClr val="tx2"/>
                </a:solidFill>
              </a:rPr>
              <a:t> </a:t>
            </a:r>
            <a:r>
              <a:rPr lang="it-IT" sz="1300" dirty="0" err="1" smtClean="0">
                <a:solidFill>
                  <a:schemeClr val="tx2"/>
                </a:solidFill>
              </a:rPr>
              <a:t>photons</a:t>
            </a:r>
            <a:r>
              <a:rPr lang="it-IT" sz="1300" dirty="0" smtClean="0">
                <a:solidFill>
                  <a:schemeClr val="tx2"/>
                </a:solidFill>
              </a:rPr>
              <a:t> or Z; long-</a:t>
            </a:r>
            <a:r>
              <a:rPr lang="it-IT" sz="1300" dirty="0" err="1" smtClean="0">
                <a:solidFill>
                  <a:schemeClr val="tx2"/>
                </a:solidFill>
              </a:rPr>
              <a:t>lived</a:t>
            </a:r>
            <a:r>
              <a:rPr lang="it-IT" sz="1300" dirty="0" smtClean="0">
                <a:solidFill>
                  <a:schemeClr val="tx2"/>
                </a:solidFill>
              </a:rPr>
              <a:t> </a:t>
            </a:r>
            <a:r>
              <a:rPr lang="it-IT" sz="1300" dirty="0" err="1" smtClean="0">
                <a:solidFill>
                  <a:schemeClr val="tx2"/>
                </a:solidFill>
              </a:rPr>
              <a:t>sleptons</a:t>
            </a:r>
            <a:r>
              <a:rPr lang="it-IT" sz="1300" dirty="0" smtClean="0">
                <a:solidFill>
                  <a:schemeClr val="tx2"/>
                </a:solidFill>
              </a:rPr>
              <a:t>  </a:t>
            </a:r>
          </a:p>
          <a:p>
            <a:r>
              <a:rPr lang="it-IT" sz="1900" dirty="0" smtClean="0">
                <a:solidFill>
                  <a:schemeClr val="tx2"/>
                </a:solidFill>
              </a:rPr>
              <a:t>To be </a:t>
            </a:r>
            <a:r>
              <a:rPr lang="it-IT" sz="1900" dirty="0" err="1" smtClean="0">
                <a:solidFill>
                  <a:schemeClr val="tx2"/>
                </a:solidFill>
              </a:rPr>
              <a:t>noticed</a:t>
            </a:r>
            <a:r>
              <a:rPr lang="it-IT" sz="1900" dirty="0" smtClean="0">
                <a:solidFill>
                  <a:schemeClr val="tx2"/>
                </a:solidFill>
              </a:rPr>
              <a:t>: </a:t>
            </a:r>
            <a:r>
              <a:rPr lang="it-IT" sz="2000" dirty="0" err="1"/>
              <a:t>Several</a:t>
            </a:r>
            <a:r>
              <a:rPr lang="it-IT" sz="2000" dirty="0"/>
              <a:t> new </a:t>
            </a:r>
            <a:r>
              <a:rPr lang="it-IT" sz="2000" dirty="0" err="1"/>
              <a:t>physics</a:t>
            </a:r>
            <a:r>
              <a:rPr lang="it-IT" sz="2000" dirty="0"/>
              <a:t> </a:t>
            </a:r>
            <a:r>
              <a:rPr lang="it-IT" sz="2000" dirty="0" err="1"/>
              <a:t>models</a:t>
            </a:r>
            <a:r>
              <a:rPr lang="it-IT" sz="2000" dirty="0"/>
              <a:t> </a:t>
            </a:r>
            <a:r>
              <a:rPr lang="it-IT" sz="2000" dirty="0" err="1"/>
              <a:t>could</a:t>
            </a:r>
            <a:r>
              <a:rPr lang="it-IT" sz="2000" dirty="0"/>
              <a:t> </a:t>
            </a:r>
            <a:r>
              <a:rPr lang="it-IT" sz="2000" dirty="0" err="1"/>
              <a:t>give</a:t>
            </a:r>
            <a:r>
              <a:rPr lang="it-IT" sz="2000" dirty="0"/>
              <a:t> </a:t>
            </a:r>
            <a:r>
              <a:rPr lang="it-IT" sz="2000" dirty="0" err="1"/>
              <a:t>raise</a:t>
            </a:r>
            <a:r>
              <a:rPr lang="it-IT" sz="2000" dirty="0"/>
              <a:t> to new, massive </a:t>
            </a:r>
            <a:r>
              <a:rPr lang="it-IT" sz="2000" dirty="0" err="1"/>
              <a:t>particles</a:t>
            </a:r>
            <a:r>
              <a:rPr lang="it-IT" sz="2000" dirty="0"/>
              <a:t> with </a:t>
            </a:r>
            <a:r>
              <a:rPr lang="it-IT" sz="2000" dirty="0" smtClean="0"/>
              <a:t>long-</a:t>
            </a:r>
            <a:r>
              <a:rPr lang="it-IT" sz="2000" dirty="0" err="1" smtClean="0"/>
              <a:t>lifetime</a:t>
            </a:r>
            <a:r>
              <a:rPr lang="it-IT" sz="2000" dirty="0" smtClean="0"/>
              <a:t>!  </a:t>
            </a:r>
            <a:endParaRPr lang="it-IT" sz="1900" dirty="0" smtClean="0">
              <a:solidFill>
                <a:schemeClr val="tx2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6774"/>
            <a:ext cx="8568952" cy="237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44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SUSY search strategy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04800" y="908720"/>
            <a:ext cx="8229600" cy="4937760"/>
          </a:xfrm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buSzPct val="65000"/>
              <a:buNone/>
            </a:pPr>
            <a:r>
              <a:rPr lang="en-US" sz="2000" b="1" dirty="0" smtClean="0">
                <a:solidFill>
                  <a:srgbClr val="00B050"/>
                </a:solidFill>
                <a:sym typeface="Wingdings" pitchFamily="2" charset="2"/>
              </a:rPr>
              <a:t>  S</a:t>
            </a:r>
            <a:r>
              <a:rPr lang="en-US" sz="2000" b="1" dirty="0" smtClean="0">
                <a:solidFill>
                  <a:srgbClr val="00B050"/>
                </a:solidFill>
              </a:rPr>
              <a:t>earch strategy designed to provide coverage for a broad class of SUSY models </a:t>
            </a:r>
            <a:endParaRPr lang="en-US" sz="2000" b="1" dirty="0">
              <a:solidFill>
                <a:srgbClr val="00B050"/>
              </a:solidFill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51023"/>
            <a:ext cx="8615032" cy="335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914400" y="56782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Trebuchet MS" pitchFamily="34" charset="0"/>
              </a:rPr>
              <a:t>For </a:t>
            </a:r>
            <a:r>
              <a:rPr lang="it-IT" sz="2000" b="1" dirty="0" err="1" smtClean="0">
                <a:latin typeface="Trebuchet MS" pitchFamily="34" charset="0"/>
              </a:rPr>
              <a:t>each</a:t>
            </a:r>
            <a:r>
              <a:rPr lang="it-IT" sz="2000" b="1" dirty="0" smtClean="0">
                <a:latin typeface="Trebuchet MS" pitchFamily="34" charset="0"/>
              </a:rPr>
              <a:t> </a:t>
            </a:r>
            <a:r>
              <a:rPr lang="it-IT" sz="2000" b="1" dirty="0" err="1" smtClean="0">
                <a:latin typeface="Trebuchet MS" pitchFamily="34" charset="0"/>
              </a:rPr>
              <a:t>search</a:t>
            </a:r>
            <a:r>
              <a:rPr lang="it-IT" sz="2000" b="1" dirty="0" smtClean="0">
                <a:latin typeface="Trebuchet MS" pitchFamily="34" charset="0"/>
              </a:rPr>
              <a:t>, a </a:t>
            </a:r>
            <a:r>
              <a:rPr lang="it-IT" sz="2000" b="1" dirty="0" err="1" smtClean="0">
                <a:latin typeface="Trebuchet MS" pitchFamily="34" charset="0"/>
              </a:rPr>
              <a:t>number</a:t>
            </a:r>
            <a:r>
              <a:rPr lang="it-IT" sz="2000" b="1" dirty="0" smtClean="0">
                <a:latin typeface="Trebuchet MS" pitchFamily="34" charset="0"/>
              </a:rPr>
              <a:t> of </a:t>
            </a:r>
            <a:r>
              <a:rPr lang="it-IT" sz="2000" b="1" dirty="0" err="1" smtClean="0">
                <a:latin typeface="Trebuchet MS" pitchFamily="34" charset="0"/>
              </a:rPr>
              <a:t>signal</a:t>
            </a:r>
            <a:r>
              <a:rPr lang="it-IT" sz="2000" b="1" dirty="0" smtClean="0">
                <a:latin typeface="Trebuchet MS" pitchFamily="34" charset="0"/>
              </a:rPr>
              <a:t> </a:t>
            </a:r>
            <a:r>
              <a:rPr lang="it-IT" sz="2000" b="1" dirty="0" err="1" smtClean="0">
                <a:latin typeface="Trebuchet MS" pitchFamily="34" charset="0"/>
              </a:rPr>
              <a:t>regions</a:t>
            </a:r>
            <a:r>
              <a:rPr lang="it-IT" sz="2000" b="1" dirty="0" smtClean="0">
                <a:latin typeface="Trebuchet MS" pitchFamily="34" charset="0"/>
              </a:rPr>
              <a:t> </a:t>
            </a:r>
            <a:r>
              <a:rPr lang="it-IT" sz="2000" b="1" dirty="0" err="1" smtClean="0">
                <a:latin typeface="Trebuchet MS" pitchFamily="34" charset="0"/>
              </a:rPr>
              <a:t>is</a:t>
            </a:r>
            <a:r>
              <a:rPr lang="it-IT" sz="2000" b="1" dirty="0" smtClean="0">
                <a:latin typeface="Trebuchet MS" pitchFamily="34" charset="0"/>
              </a:rPr>
              <a:t> </a:t>
            </a:r>
            <a:r>
              <a:rPr lang="it-IT" sz="2000" b="1" dirty="0" err="1" smtClean="0">
                <a:latin typeface="Trebuchet MS" pitchFamily="34" charset="0"/>
              </a:rPr>
              <a:t>optimized</a:t>
            </a:r>
            <a:r>
              <a:rPr lang="it-IT" sz="2000" b="1" dirty="0" smtClean="0">
                <a:latin typeface="Trebuchet MS" pitchFamily="34" charset="0"/>
              </a:rPr>
              <a:t> </a:t>
            </a:r>
            <a:r>
              <a:rPr lang="it-IT" sz="2000" b="1" dirty="0" err="1" smtClean="0">
                <a:latin typeface="Trebuchet MS" pitchFamily="34" charset="0"/>
              </a:rPr>
              <a:t>based</a:t>
            </a:r>
            <a:r>
              <a:rPr lang="it-IT" sz="2000" b="1" dirty="0" smtClean="0">
                <a:latin typeface="Trebuchet MS" pitchFamily="34" charset="0"/>
              </a:rPr>
              <a:t> on a </a:t>
            </a:r>
            <a:r>
              <a:rPr lang="it-IT" sz="2000" b="1" dirty="0" err="1" smtClean="0">
                <a:latin typeface="Trebuchet MS" pitchFamily="34" charset="0"/>
              </a:rPr>
              <a:t>variety</a:t>
            </a:r>
            <a:r>
              <a:rPr lang="it-IT" sz="2000" b="1" dirty="0" smtClean="0">
                <a:latin typeface="Trebuchet MS" pitchFamily="34" charset="0"/>
              </a:rPr>
              <a:t> of </a:t>
            </a:r>
            <a:r>
              <a:rPr lang="it-IT" sz="2000" b="1" dirty="0" err="1" smtClean="0">
                <a:latin typeface="Trebuchet MS" pitchFamily="34" charset="0"/>
              </a:rPr>
              <a:t>models</a:t>
            </a:r>
            <a:endParaRPr lang="en-US" sz="2000" b="1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4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Models</a:t>
            </a:r>
            <a:r>
              <a:rPr lang="it-IT" dirty="0" smtClean="0"/>
              <a:t> for </a:t>
            </a:r>
            <a:r>
              <a:rPr lang="it-IT" dirty="0" err="1" smtClean="0"/>
              <a:t>optimization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“</a:t>
            </a:r>
            <a:r>
              <a:rPr lang="en-US" b="1" dirty="0"/>
              <a:t>full” physics </a:t>
            </a:r>
            <a:r>
              <a:rPr lang="en-US" b="1" dirty="0" smtClean="0"/>
              <a:t>models</a:t>
            </a:r>
            <a:r>
              <a:rPr lang="en-US" dirty="0"/>
              <a:t>: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SUSY </a:t>
            </a:r>
            <a:r>
              <a:rPr lang="en-US" dirty="0"/>
              <a:t>breaking model @ high </a:t>
            </a:r>
            <a:r>
              <a:rPr lang="en-US" dirty="0" smtClean="0"/>
              <a:t>scale: </a:t>
            </a:r>
            <a:r>
              <a:rPr lang="en-US" dirty="0"/>
              <a:t>non degenerate spectrum at EWK </a:t>
            </a:r>
            <a:r>
              <a:rPr lang="en-US" dirty="0" smtClean="0"/>
              <a:t>scale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(</a:t>
            </a:r>
            <a:r>
              <a:rPr lang="en-US" dirty="0"/>
              <a:t>Higgs aware) </a:t>
            </a:r>
            <a:r>
              <a:rPr lang="en-US" dirty="0" err="1"/>
              <a:t>mSUGRA</a:t>
            </a:r>
            <a:r>
              <a:rPr lang="en-US" dirty="0"/>
              <a:t>, GMSB, </a:t>
            </a:r>
            <a:r>
              <a:rPr lang="en-US" dirty="0" smtClean="0"/>
              <a:t>AMSB etc</a:t>
            </a:r>
            <a:r>
              <a:rPr lang="en-US" dirty="0"/>
              <a:t>. </a:t>
            </a: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generalized models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: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parameters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@ EWK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scale: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spectrum at EWK scale </a:t>
            </a:r>
          </a:p>
          <a:p>
            <a:pPr lvl="1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pMSSM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General Gauge Mediated </a:t>
            </a: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simplified models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described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by a minimal set of parameters including the particle masses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production cross sections 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Most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models assume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sparticle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BR=100% to final state of interest</a:t>
            </a:r>
          </a:p>
        </p:txBody>
      </p:sp>
    </p:spTree>
    <p:extLst>
      <p:ext uri="{BB962C8B-B14F-4D97-AF65-F5344CB8AC3E}">
        <p14:creationId xmlns:p14="http://schemas.microsoft.com/office/powerpoint/2010/main" val="182586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Example</a:t>
            </a:r>
            <a:r>
              <a:rPr lang="it-IT" dirty="0" smtClean="0"/>
              <a:t>: </a:t>
            </a:r>
            <a:r>
              <a:rPr lang="it-IT" dirty="0" err="1" smtClean="0"/>
              <a:t>mSUGRA</a:t>
            </a:r>
            <a:r>
              <a:rPr lang="it-IT" dirty="0" smtClean="0"/>
              <a:t> 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5955266" y="1268760"/>
            <a:ext cx="3009222" cy="3168352"/>
          </a:xfrm>
        </p:spPr>
        <p:txBody>
          <a:bodyPr>
            <a:normAutofit fontScale="70000" lnSpcReduction="20000"/>
          </a:bodyPr>
          <a:lstStyle/>
          <a:p>
            <a:r>
              <a:rPr lang="es-ES" dirty="0" smtClean="0"/>
              <a:t>As a function of m0 and m1/2</a:t>
            </a:r>
          </a:p>
          <a:p>
            <a:pPr lvl="1"/>
            <a:r>
              <a:rPr lang="es-ES" dirty="0" smtClean="0"/>
              <a:t>m0 = mass of the scalar at unification scale (GUT); m1/2 = mass of the gauginos at GUT  </a:t>
            </a:r>
          </a:p>
          <a:p>
            <a:r>
              <a:rPr lang="es-ES" dirty="0" smtClean="0"/>
              <a:t>tan(β</a:t>
            </a:r>
            <a:r>
              <a:rPr lang="es-ES" dirty="0"/>
              <a:t>) = 30, A</a:t>
            </a:r>
            <a:r>
              <a:rPr lang="es-ES" baseline="-25000" dirty="0"/>
              <a:t>0</a:t>
            </a:r>
            <a:r>
              <a:rPr lang="es-ES" dirty="0"/>
              <a:t> = -2m</a:t>
            </a:r>
            <a:r>
              <a:rPr lang="es-ES" baseline="-25000" dirty="0"/>
              <a:t>0</a:t>
            </a:r>
            <a:r>
              <a:rPr lang="es-ES" dirty="0"/>
              <a:t>, μ &gt; </a:t>
            </a:r>
            <a:r>
              <a:rPr lang="es-ES" dirty="0" smtClean="0"/>
              <a:t>0 </a:t>
            </a:r>
          </a:p>
          <a:p>
            <a:pPr lvl="1"/>
            <a:r>
              <a:rPr lang="es-ES" dirty="0" smtClean="0"/>
              <a:t>Ratio of the higgs vacuum expectation values, trilinear couplings, sign of Higgs mass term </a:t>
            </a:r>
            <a:endParaRPr 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5" y="1124744"/>
            <a:ext cx="597217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Connettore 2 7"/>
          <p:cNvCxnSpPr/>
          <p:nvPr/>
        </p:nvCxnSpPr>
        <p:spPr>
          <a:xfrm flipH="1">
            <a:off x="1259632" y="4509120"/>
            <a:ext cx="648072" cy="9685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>
            <a:off x="2339752" y="4293096"/>
            <a:ext cx="144016" cy="11437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3113194" y="4438959"/>
            <a:ext cx="162662" cy="13663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189154" y="543593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  <a:latin typeface="Trebuchet MS" pitchFamily="34" charset="0"/>
              </a:rPr>
              <a:t>m</a:t>
            </a:r>
            <a:r>
              <a:rPr lang="it-IT" dirty="0" smtClean="0">
                <a:solidFill>
                  <a:srgbClr val="0070C0"/>
                </a:solidFill>
                <a:latin typeface="Trebuchet MS" pitchFamily="34" charset="0"/>
              </a:rPr>
              <a:t>(</a:t>
            </a:r>
            <a:r>
              <a:rPr lang="it-IT" dirty="0" err="1" smtClean="0">
                <a:solidFill>
                  <a:srgbClr val="0070C0"/>
                </a:solidFill>
                <a:latin typeface="Trebuchet MS" pitchFamily="34" charset="0"/>
              </a:rPr>
              <a:t>squarks</a:t>
            </a:r>
            <a:r>
              <a:rPr lang="it-IT" dirty="0" smtClean="0">
                <a:solidFill>
                  <a:srgbClr val="0070C0"/>
                </a:solidFill>
                <a:latin typeface="Trebuchet MS" pitchFamily="34" charset="0"/>
              </a:rPr>
              <a:t>)</a:t>
            </a:r>
            <a:endParaRPr lang="en-US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762090" y="545451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70C0"/>
                </a:solidFill>
                <a:latin typeface="Trebuchet MS" pitchFamily="34" charset="0"/>
              </a:rPr>
              <a:t>m(</a:t>
            </a:r>
            <a:r>
              <a:rPr lang="it-IT" dirty="0" err="1" smtClean="0">
                <a:solidFill>
                  <a:srgbClr val="0070C0"/>
                </a:solidFill>
                <a:latin typeface="Trebuchet MS" pitchFamily="34" charset="0"/>
              </a:rPr>
              <a:t>higgs</a:t>
            </a:r>
            <a:r>
              <a:rPr lang="it-IT" dirty="0" smtClean="0">
                <a:solidFill>
                  <a:srgbClr val="0070C0"/>
                </a:solidFill>
                <a:latin typeface="Trebuchet MS" pitchFamily="34" charset="0"/>
              </a:rPr>
              <a:t>)</a:t>
            </a:r>
            <a:endParaRPr lang="en-US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275856" y="545451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  <a:latin typeface="Trebuchet MS" pitchFamily="34" charset="0"/>
              </a:rPr>
              <a:t>m</a:t>
            </a:r>
            <a:r>
              <a:rPr lang="it-IT" dirty="0" smtClean="0">
                <a:solidFill>
                  <a:srgbClr val="0070C0"/>
                </a:solidFill>
                <a:latin typeface="Trebuchet MS" pitchFamily="34" charset="0"/>
              </a:rPr>
              <a:t>(</a:t>
            </a:r>
            <a:r>
              <a:rPr lang="it-IT" dirty="0" err="1" smtClean="0">
                <a:solidFill>
                  <a:srgbClr val="0070C0"/>
                </a:solidFill>
                <a:latin typeface="Trebuchet MS" pitchFamily="34" charset="0"/>
              </a:rPr>
              <a:t>gluinos</a:t>
            </a:r>
            <a:r>
              <a:rPr lang="it-IT" dirty="0" smtClean="0">
                <a:solidFill>
                  <a:srgbClr val="0070C0"/>
                </a:solidFill>
                <a:latin typeface="Trebuchet MS" pitchFamily="34" charset="0"/>
              </a:rPr>
              <a:t>)</a:t>
            </a:r>
            <a:endParaRPr lang="en-US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976663" y="4221088"/>
            <a:ext cx="3275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Trebuchet MS" pitchFamily="34" charset="0"/>
              </a:rPr>
              <a:t>Various</a:t>
            </a:r>
            <a:r>
              <a:rPr lang="it-IT" dirty="0" smtClean="0">
                <a:latin typeface="Trebuchet MS" pitchFamily="34" charset="0"/>
              </a:rPr>
              <a:t> </a:t>
            </a:r>
            <a:r>
              <a:rPr lang="it-IT" dirty="0" err="1" smtClean="0">
                <a:latin typeface="Trebuchet MS" pitchFamily="34" charset="0"/>
              </a:rPr>
              <a:t>analyses</a:t>
            </a:r>
            <a:r>
              <a:rPr lang="it-IT" dirty="0" smtClean="0">
                <a:latin typeface="Trebuchet MS" pitchFamily="34" charset="0"/>
              </a:rPr>
              <a:t> </a:t>
            </a:r>
            <a:r>
              <a:rPr lang="it-IT" dirty="0" err="1" smtClean="0">
                <a:latin typeface="Trebuchet MS" pitchFamily="34" charset="0"/>
              </a:rPr>
              <a:t>might</a:t>
            </a:r>
            <a:r>
              <a:rPr lang="it-IT" dirty="0" smtClean="0">
                <a:latin typeface="Trebuchet MS" pitchFamily="34" charset="0"/>
              </a:rPr>
              <a:t> be </a:t>
            </a:r>
          </a:p>
          <a:p>
            <a:r>
              <a:rPr lang="it-IT" dirty="0">
                <a:latin typeface="Trebuchet MS" pitchFamily="34" charset="0"/>
              </a:rPr>
              <a:t>s</a:t>
            </a:r>
            <a:r>
              <a:rPr lang="it-IT" dirty="0" smtClean="0">
                <a:latin typeface="Trebuchet MS" pitchFamily="34" charset="0"/>
              </a:rPr>
              <a:t>ensitive in </a:t>
            </a:r>
            <a:r>
              <a:rPr lang="it-IT" dirty="0" err="1" smtClean="0">
                <a:latin typeface="Trebuchet MS" pitchFamily="34" charset="0"/>
              </a:rPr>
              <a:t>different</a:t>
            </a:r>
            <a:r>
              <a:rPr lang="it-IT" dirty="0" smtClean="0">
                <a:latin typeface="Trebuchet MS" pitchFamily="34" charset="0"/>
              </a:rPr>
              <a:t> </a:t>
            </a:r>
            <a:r>
              <a:rPr lang="it-IT" dirty="0" err="1" smtClean="0">
                <a:latin typeface="Trebuchet MS" pitchFamily="34" charset="0"/>
              </a:rPr>
              <a:t>regions</a:t>
            </a:r>
            <a:endParaRPr lang="it-IT" dirty="0" smtClean="0">
              <a:latin typeface="Trebuchet MS" pitchFamily="34" charset="0"/>
            </a:endParaRPr>
          </a:p>
          <a:p>
            <a:endParaRPr lang="it-IT" dirty="0">
              <a:latin typeface="Trebuchet MS" pitchFamily="34" charset="0"/>
            </a:endParaRPr>
          </a:p>
          <a:p>
            <a:r>
              <a:rPr lang="it-IT" dirty="0" err="1" smtClean="0">
                <a:latin typeface="Trebuchet MS" pitchFamily="34" charset="0"/>
              </a:rPr>
              <a:t>Masses</a:t>
            </a:r>
            <a:r>
              <a:rPr lang="it-IT" dirty="0" smtClean="0">
                <a:latin typeface="Trebuchet MS" pitchFamily="34" charset="0"/>
              </a:rPr>
              <a:t> and </a:t>
            </a:r>
            <a:r>
              <a:rPr lang="it-IT" dirty="0" err="1" smtClean="0">
                <a:latin typeface="Trebuchet MS" pitchFamily="34" charset="0"/>
              </a:rPr>
              <a:t>decays</a:t>
            </a:r>
            <a:r>
              <a:rPr lang="it-IT" dirty="0" smtClean="0">
                <a:latin typeface="Trebuchet MS" pitchFamily="34" charset="0"/>
              </a:rPr>
              <a:t> </a:t>
            </a:r>
            <a:r>
              <a:rPr lang="it-IT" b="1" dirty="0" err="1" smtClean="0">
                <a:latin typeface="Trebuchet MS" pitchFamily="34" charset="0"/>
              </a:rPr>
              <a:t>very</a:t>
            </a:r>
            <a:r>
              <a:rPr lang="it-IT" b="1" dirty="0" smtClean="0">
                <a:latin typeface="Trebuchet MS" pitchFamily="34" charset="0"/>
              </a:rPr>
              <a:t> </a:t>
            </a:r>
            <a:r>
              <a:rPr lang="it-IT" b="1" dirty="0" err="1" smtClean="0">
                <a:latin typeface="Trebuchet MS" pitchFamily="34" charset="0"/>
              </a:rPr>
              <a:t>dependent</a:t>
            </a:r>
            <a:r>
              <a:rPr lang="it-IT" b="1" dirty="0" smtClean="0">
                <a:latin typeface="Trebuchet MS" pitchFamily="34" charset="0"/>
              </a:rPr>
              <a:t> </a:t>
            </a:r>
            <a:r>
              <a:rPr lang="it-IT" dirty="0" smtClean="0">
                <a:latin typeface="Trebuchet MS" pitchFamily="34" charset="0"/>
              </a:rPr>
              <a:t>on the </a:t>
            </a:r>
            <a:r>
              <a:rPr lang="it-IT" dirty="0" err="1" smtClean="0">
                <a:latin typeface="Trebuchet MS" pitchFamily="34" charset="0"/>
              </a:rPr>
              <a:t>choice</a:t>
            </a:r>
            <a:r>
              <a:rPr lang="it-IT" dirty="0" smtClean="0">
                <a:latin typeface="Trebuchet MS" pitchFamily="34" charset="0"/>
              </a:rPr>
              <a:t> of </a:t>
            </a:r>
            <a:r>
              <a:rPr lang="it-IT" dirty="0" err="1" smtClean="0">
                <a:latin typeface="Trebuchet MS" pitchFamily="34" charset="0"/>
              </a:rPr>
              <a:t>parameters</a:t>
            </a:r>
            <a:endParaRPr lang="en-US" dirty="0">
              <a:latin typeface="Trebuchet MS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884088" y="6021288"/>
            <a:ext cx="750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rebuchet MS" pitchFamily="34" charset="0"/>
              </a:rPr>
              <a:t>Useful to calibrate our exclusion and compare with other results</a:t>
            </a:r>
          </a:p>
        </p:txBody>
      </p:sp>
    </p:spTree>
    <p:extLst>
      <p:ext uri="{BB962C8B-B14F-4D97-AF65-F5344CB8AC3E}">
        <p14:creationId xmlns:p14="http://schemas.microsoft.com/office/powerpoint/2010/main" val="55789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Models</a:t>
            </a:r>
            <a:r>
              <a:rPr lang="it-IT" dirty="0" smtClean="0"/>
              <a:t> for </a:t>
            </a:r>
            <a:r>
              <a:rPr lang="it-IT" dirty="0" err="1" smtClean="0"/>
              <a:t>optimization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“</a:t>
            </a:r>
            <a:r>
              <a:rPr lang="en-US" b="1" dirty="0"/>
              <a:t>full” physics </a:t>
            </a:r>
            <a:r>
              <a:rPr lang="en-US" b="1" dirty="0" smtClean="0"/>
              <a:t>models</a:t>
            </a:r>
            <a:r>
              <a:rPr lang="en-US" dirty="0"/>
              <a:t>: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SUSY </a:t>
            </a:r>
            <a:r>
              <a:rPr lang="en-US" dirty="0"/>
              <a:t>breaking model @ high </a:t>
            </a:r>
            <a:r>
              <a:rPr lang="en-US" dirty="0" smtClean="0"/>
              <a:t>scale: </a:t>
            </a:r>
            <a:r>
              <a:rPr lang="en-US" dirty="0"/>
              <a:t>non degenerate spectrum at EWK </a:t>
            </a:r>
            <a:r>
              <a:rPr lang="en-US" dirty="0" smtClean="0"/>
              <a:t>scale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(</a:t>
            </a:r>
            <a:r>
              <a:rPr lang="en-US" dirty="0"/>
              <a:t>Higgs aware) </a:t>
            </a:r>
            <a:r>
              <a:rPr lang="en-US" dirty="0" err="1"/>
              <a:t>mSUGRA</a:t>
            </a:r>
            <a:r>
              <a:rPr lang="en-US" dirty="0"/>
              <a:t>, GMSB, </a:t>
            </a:r>
            <a:r>
              <a:rPr lang="en-US" dirty="0" smtClean="0"/>
              <a:t>AMSB etc</a:t>
            </a:r>
            <a:r>
              <a:rPr lang="en-US" dirty="0"/>
              <a:t>. </a:t>
            </a:r>
          </a:p>
          <a:p>
            <a:r>
              <a:rPr lang="en-US" b="1" dirty="0" smtClean="0"/>
              <a:t>generalized models</a:t>
            </a:r>
            <a:r>
              <a:rPr lang="en-US" dirty="0"/>
              <a:t>: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parameters </a:t>
            </a:r>
            <a:r>
              <a:rPr lang="en-US" dirty="0"/>
              <a:t>@ EWK </a:t>
            </a:r>
            <a:r>
              <a:rPr lang="en-US" dirty="0" smtClean="0"/>
              <a:t>scale: </a:t>
            </a:r>
            <a:r>
              <a:rPr lang="en-US" dirty="0"/>
              <a:t>spectrum at EWK scale </a:t>
            </a:r>
          </a:p>
          <a:p>
            <a:pPr lvl="1"/>
            <a:r>
              <a:rPr lang="en-US" dirty="0" err="1" smtClean="0"/>
              <a:t>pMSSM</a:t>
            </a:r>
            <a:r>
              <a:rPr lang="en-US" dirty="0"/>
              <a:t>, General Gauge Mediated </a:t>
            </a: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simplified models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described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by a minimal set of parameters including the particle masses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production cross sections 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Most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models assume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sparticle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BR=100% to final state of interest</a:t>
            </a:r>
          </a:p>
        </p:txBody>
      </p:sp>
    </p:spTree>
    <p:extLst>
      <p:ext uri="{BB962C8B-B14F-4D97-AF65-F5344CB8AC3E}">
        <p14:creationId xmlns:p14="http://schemas.microsoft.com/office/powerpoint/2010/main" val="55789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51520" y="2996952"/>
            <a:ext cx="4536504" cy="18722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Example</a:t>
            </a:r>
            <a:r>
              <a:rPr lang="it-IT" dirty="0" smtClean="0"/>
              <a:t>: </a:t>
            </a:r>
            <a:r>
              <a:rPr lang="it-IT" dirty="0" err="1" smtClean="0"/>
              <a:t>pMSSM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302840" y="980727"/>
            <a:ext cx="8229600" cy="5200545"/>
          </a:xfrm>
        </p:spPr>
        <p:txBody>
          <a:bodyPr>
            <a:normAutofit fontScale="92500" lnSpcReduction="20000"/>
          </a:bodyPr>
          <a:lstStyle/>
          <a:p>
            <a:r>
              <a:rPr lang="en-US" sz="1900" dirty="0" smtClean="0"/>
              <a:t>Reduces </a:t>
            </a:r>
            <a:r>
              <a:rPr lang="en-US" sz="1900" dirty="0"/>
              <a:t>the # of MSSM parameters </a:t>
            </a:r>
            <a:r>
              <a:rPr lang="en-US" sz="1900" dirty="0" smtClean="0"/>
              <a:t>to a </a:t>
            </a:r>
            <a:r>
              <a:rPr lang="en-US" sz="1900" dirty="0" err="1" smtClean="0"/>
              <a:t>managable</a:t>
            </a:r>
            <a:r>
              <a:rPr lang="en-US" sz="1900" dirty="0" smtClean="0"/>
              <a:t> level (105 </a:t>
            </a:r>
            <a:r>
              <a:rPr lang="en-US" sz="1900" dirty="0" smtClean="0">
                <a:sym typeface="Wingdings" pitchFamily="2" charset="2"/>
              </a:rPr>
              <a:t> 24, or 19) </a:t>
            </a:r>
            <a:r>
              <a:rPr lang="en-US" sz="1900" dirty="0" smtClean="0"/>
              <a:t>with experimentally motivated </a:t>
            </a:r>
            <a:r>
              <a:rPr lang="en-US" sz="1900" dirty="0"/>
              <a:t>assumptions &amp; is ‘unprejudiced’ </a:t>
            </a:r>
            <a:r>
              <a:rPr lang="en-US" sz="1900" dirty="0" err="1"/>
              <a:t>wrt</a:t>
            </a:r>
            <a:r>
              <a:rPr lang="en-US" sz="1900" dirty="0"/>
              <a:t> high-scale SUSY. </a:t>
            </a:r>
          </a:p>
          <a:p>
            <a:r>
              <a:rPr lang="en-US" sz="1900" dirty="0" smtClean="0"/>
              <a:t>Can </a:t>
            </a:r>
            <a:r>
              <a:rPr lang="en-US" sz="1900" dirty="0"/>
              <a:t>lead to complex spectra &amp; decay </a:t>
            </a:r>
            <a:r>
              <a:rPr lang="en-US" sz="1900" dirty="0" smtClean="0"/>
              <a:t>patterns</a:t>
            </a:r>
          </a:p>
          <a:p>
            <a:r>
              <a:rPr lang="en-US" sz="1900" dirty="0" smtClean="0"/>
              <a:t>Allows </a:t>
            </a:r>
            <a:r>
              <a:rPr lang="en-US" sz="1900" dirty="0"/>
              <a:t>for correlations </a:t>
            </a:r>
            <a:r>
              <a:rPr lang="en-US" sz="1900" dirty="0" smtClean="0"/>
              <a:t>&amp; </a:t>
            </a:r>
            <a:r>
              <a:rPr lang="en-US" sz="1900" dirty="0"/>
              <a:t>‘unusual &amp; unexpected situations’ → less constrained SUSY</a:t>
            </a:r>
            <a:r>
              <a:rPr lang="en-US" sz="1900" dirty="0" smtClean="0"/>
              <a:t>.</a:t>
            </a:r>
            <a:endParaRPr lang="en-US" sz="1700" dirty="0"/>
          </a:p>
          <a:p>
            <a:r>
              <a:rPr lang="en-US" sz="1900" dirty="0" smtClean="0">
                <a:solidFill>
                  <a:srgbClr val="00B050"/>
                </a:solidFill>
              </a:rPr>
              <a:t>Example:</a:t>
            </a:r>
            <a:r>
              <a:rPr lang="en-US" sz="1900" dirty="0" smtClean="0"/>
              <a:t> 19-parameters </a:t>
            </a:r>
            <a:r>
              <a:rPr lang="en-US" sz="1900" dirty="0" err="1" smtClean="0"/>
              <a:t>pMSSM</a:t>
            </a:r>
            <a:r>
              <a:rPr lang="en-US" sz="1900" dirty="0" smtClean="0"/>
              <a:t> (</a:t>
            </a:r>
            <a:r>
              <a:rPr lang="en-US" sz="1800" dirty="0" err="1" smtClean="0"/>
              <a:t>ie</a:t>
            </a:r>
            <a:r>
              <a:rPr lang="en-US" sz="1800" dirty="0" smtClean="0"/>
              <a:t> 1206.4321</a:t>
            </a:r>
            <a:r>
              <a:rPr lang="en-US" sz="1800" dirty="0"/>
              <a:t>, 1206.5800 </a:t>
            </a:r>
            <a:r>
              <a:rPr lang="en-US" sz="1800" dirty="0" smtClean="0"/>
              <a:t>et al.)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General </a:t>
            </a:r>
            <a:r>
              <a:rPr lang="en-US" sz="1800" dirty="0"/>
              <a:t>CP-conserving MSSM with R-parity </a:t>
            </a:r>
          </a:p>
          <a:p>
            <a:pPr marL="0" indent="0">
              <a:buNone/>
            </a:pPr>
            <a:r>
              <a:rPr lang="en-US" sz="1800" dirty="0"/>
              <a:t>• MFV at the </a:t>
            </a:r>
            <a:r>
              <a:rPr lang="en-US" sz="1800" dirty="0" err="1"/>
              <a:t>TeV</a:t>
            </a:r>
            <a:r>
              <a:rPr lang="en-US" sz="1800" dirty="0"/>
              <a:t> scale (CKM) </a:t>
            </a:r>
          </a:p>
          <a:p>
            <a:pPr marL="0" indent="0">
              <a:buNone/>
            </a:pPr>
            <a:r>
              <a:rPr lang="en-US" sz="1800" dirty="0"/>
              <a:t>• Lightest </a:t>
            </a:r>
            <a:r>
              <a:rPr lang="en-US" sz="1800" dirty="0" err="1"/>
              <a:t>neutralino</a:t>
            </a:r>
            <a:r>
              <a:rPr lang="en-US" sz="1800" dirty="0"/>
              <a:t>/</a:t>
            </a:r>
            <a:r>
              <a:rPr lang="en-US" sz="1800" dirty="0" err="1"/>
              <a:t>gravitino</a:t>
            </a:r>
            <a:r>
              <a:rPr lang="en-US" sz="1800" dirty="0"/>
              <a:t> is the LSP. </a:t>
            </a:r>
          </a:p>
          <a:p>
            <a:pPr marL="0" indent="0">
              <a:buNone/>
            </a:pPr>
            <a:r>
              <a:rPr lang="en-US" sz="1800" dirty="0"/>
              <a:t>• 1st/2nd generation </a:t>
            </a:r>
            <a:r>
              <a:rPr lang="en-US" sz="1800" dirty="0" err="1"/>
              <a:t>sfermions</a:t>
            </a:r>
            <a:r>
              <a:rPr lang="en-US" sz="1800" dirty="0"/>
              <a:t> degenerate </a:t>
            </a:r>
          </a:p>
          <a:p>
            <a:pPr marL="0" indent="0">
              <a:buNone/>
            </a:pPr>
            <a:r>
              <a:rPr lang="en-US" sz="1800" dirty="0"/>
              <a:t>• Ignore 1st/2nd generation Yukawa’s. </a:t>
            </a:r>
          </a:p>
          <a:p>
            <a:pPr marL="0" indent="0">
              <a:buNone/>
            </a:pPr>
            <a:r>
              <a:rPr lang="en-US" sz="1800" dirty="0"/>
              <a:t>• No assumptions </a:t>
            </a:r>
            <a:r>
              <a:rPr lang="en-US" sz="1800" dirty="0" err="1"/>
              <a:t>wrt</a:t>
            </a:r>
            <a:r>
              <a:rPr lang="en-US" sz="1800" dirty="0"/>
              <a:t> SUSY-breaking </a:t>
            </a:r>
            <a:endParaRPr lang="en-US" sz="1800" dirty="0" smtClean="0"/>
          </a:p>
          <a:p>
            <a:pPr marL="0" indent="0">
              <a:buNone/>
            </a:pPr>
            <a:endParaRPr lang="it-IT" sz="2000" dirty="0" smtClean="0"/>
          </a:p>
          <a:p>
            <a:pPr marL="0" indent="0">
              <a:buNone/>
            </a:pPr>
            <a:r>
              <a:rPr lang="it-IT" sz="2000" dirty="0" err="1" smtClean="0"/>
              <a:t>Obtain</a:t>
            </a:r>
            <a:r>
              <a:rPr lang="it-IT" sz="2000" dirty="0" smtClean="0"/>
              <a:t> a </a:t>
            </a:r>
            <a:r>
              <a:rPr lang="it-IT" sz="2000" dirty="0" err="1" smtClean="0"/>
              <a:t>variety</a:t>
            </a:r>
            <a:r>
              <a:rPr lang="it-IT" sz="2000" dirty="0" smtClean="0"/>
              <a:t> of 225K </a:t>
            </a:r>
            <a:r>
              <a:rPr lang="it-IT" sz="2000" dirty="0" err="1" smtClean="0"/>
              <a:t>models</a:t>
            </a:r>
            <a:r>
              <a:rPr lang="it-IT" sz="2000" dirty="0" smtClean="0"/>
              <a:t> </a:t>
            </a:r>
          </a:p>
          <a:p>
            <a:pPr marL="0" indent="0">
              <a:buNone/>
            </a:pPr>
            <a:r>
              <a:rPr lang="en-US" sz="2000" dirty="0" smtClean="0"/>
              <a:t>However: </a:t>
            </a:r>
          </a:p>
          <a:p>
            <a:pPr lvl="1"/>
            <a:r>
              <a:rPr lang="en-US" sz="1900" dirty="0" smtClean="0"/>
              <a:t>not easy to interpret</a:t>
            </a:r>
          </a:p>
        </p:txBody>
      </p:sp>
      <p:sp>
        <p:nvSpPr>
          <p:cNvPr id="7" name="Rettangolo 6"/>
          <p:cNvSpPr/>
          <p:nvPr/>
        </p:nvSpPr>
        <p:spPr>
          <a:xfrm>
            <a:off x="1763688" y="6053226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rebuchet MS" pitchFamily="34" charset="0"/>
              </a:rPr>
              <a:t>To be </a:t>
            </a:r>
            <a:r>
              <a:rPr lang="en-US" sz="2000" dirty="0">
                <a:solidFill>
                  <a:srgbClr val="FF0000"/>
                </a:solidFill>
                <a:latin typeface="Trebuchet MS" pitchFamily="34" charset="0"/>
              </a:rPr>
              <a:t>checked when designing our signal regions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852936"/>
            <a:ext cx="2794421" cy="320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89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Models</a:t>
            </a:r>
            <a:r>
              <a:rPr lang="it-IT" dirty="0" smtClean="0"/>
              <a:t> for </a:t>
            </a:r>
            <a:r>
              <a:rPr lang="it-IT" dirty="0" err="1" smtClean="0"/>
              <a:t>optimization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“</a:t>
            </a:r>
            <a:r>
              <a:rPr lang="en-US" b="1" dirty="0"/>
              <a:t>full” physics </a:t>
            </a:r>
            <a:r>
              <a:rPr lang="en-US" b="1" dirty="0" smtClean="0"/>
              <a:t>models</a:t>
            </a:r>
            <a:r>
              <a:rPr lang="en-US" dirty="0"/>
              <a:t>: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SUSY </a:t>
            </a:r>
            <a:r>
              <a:rPr lang="en-US" dirty="0"/>
              <a:t>breaking model @ high </a:t>
            </a:r>
            <a:r>
              <a:rPr lang="en-US" dirty="0" smtClean="0"/>
              <a:t>scale: </a:t>
            </a:r>
            <a:r>
              <a:rPr lang="en-US" dirty="0"/>
              <a:t>non degenerate spectrum at EWK </a:t>
            </a:r>
            <a:r>
              <a:rPr lang="en-US" dirty="0" smtClean="0"/>
              <a:t>scale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(</a:t>
            </a:r>
            <a:r>
              <a:rPr lang="en-US" dirty="0"/>
              <a:t>Higgs aware) </a:t>
            </a:r>
            <a:r>
              <a:rPr lang="en-US" dirty="0" err="1"/>
              <a:t>mSUGRA</a:t>
            </a:r>
            <a:r>
              <a:rPr lang="en-US" dirty="0"/>
              <a:t>, GMSB, </a:t>
            </a:r>
            <a:r>
              <a:rPr lang="en-US" dirty="0" smtClean="0"/>
              <a:t>AMSB etc</a:t>
            </a:r>
            <a:r>
              <a:rPr lang="en-US" dirty="0"/>
              <a:t>. </a:t>
            </a:r>
          </a:p>
          <a:p>
            <a:r>
              <a:rPr lang="en-US" b="1" dirty="0" smtClean="0"/>
              <a:t>generalized models</a:t>
            </a:r>
            <a:r>
              <a:rPr lang="en-US" dirty="0"/>
              <a:t>: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parameters </a:t>
            </a:r>
            <a:r>
              <a:rPr lang="en-US" dirty="0"/>
              <a:t>@ EWK </a:t>
            </a:r>
            <a:r>
              <a:rPr lang="en-US" dirty="0" smtClean="0"/>
              <a:t>scale: </a:t>
            </a:r>
            <a:r>
              <a:rPr lang="en-US" dirty="0"/>
              <a:t>spectrum at EWK scale </a:t>
            </a:r>
          </a:p>
          <a:p>
            <a:pPr lvl="1"/>
            <a:r>
              <a:rPr lang="en-US" dirty="0" err="1" smtClean="0"/>
              <a:t>pMSSM</a:t>
            </a:r>
            <a:r>
              <a:rPr lang="en-US" dirty="0"/>
              <a:t>, General Gauge Mediated </a:t>
            </a:r>
          </a:p>
          <a:p>
            <a:r>
              <a:rPr lang="en-US" b="1" dirty="0" smtClean="0"/>
              <a:t>simplified models</a:t>
            </a:r>
            <a:r>
              <a:rPr lang="en-US" dirty="0"/>
              <a:t>: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described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 a minimal set of parameters including the particle masses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production cross sections 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Most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models assume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sparticle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BR=100% to final state of interest</a:t>
            </a:r>
          </a:p>
        </p:txBody>
      </p:sp>
    </p:spTree>
    <p:extLst>
      <p:ext uri="{BB962C8B-B14F-4D97-AF65-F5344CB8AC3E}">
        <p14:creationId xmlns:p14="http://schemas.microsoft.com/office/powerpoint/2010/main" val="211522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Example</a:t>
            </a:r>
            <a:r>
              <a:rPr lang="it-IT" dirty="0" smtClean="0"/>
              <a:t>: </a:t>
            </a:r>
            <a:r>
              <a:rPr lang="it-IT" dirty="0" err="1" smtClean="0"/>
              <a:t>simplified</a:t>
            </a:r>
            <a:r>
              <a:rPr lang="it-IT" dirty="0" smtClean="0"/>
              <a:t> </a:t>
            </a:r>
            <a:r>
              <a:rPr lang="it-IT" dirty="0" err="1" smtClean="0"/>
              <a:t>models</a:t>
            </a:r>
            <a:r>
              <a:rPr lang="it-IT" dirty="0" smtClean="0"/>
              <a:t> (SMS) 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467544" y="980728"/>
            <a:ext cx="8229600" cy="493776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From 29 </a:t>
            </a:r>
            <a:r>
              <a:rPr lang="en-US" sz="1800" dirty="0" err="1"/>
              <a:t>sparticles</a:t>
            </a:r>
            <a:r>
              <a:rPr lang="en-US" sz="1800" dirty="0"/>
              <a:t>  </a:t>
            </a:r>
            <a:r>
              <a:rPr lang="en-US" sz="1800" dirty="0" smtClean="0"/>
              <a:t>consider 2 </a:t>
            </a:r>
            <a:r>
              <a:rPr lang="en-US" sz="1800" dirty="0"/>
              <a:t>or 3, </a:t>
            </a:r>
            <a:r>
              <a:rPr lang="en-US" sz="1800" b="1" dirty="0" smtClean="0"/>
              <a:t>decouple </a:t>
            </a:r>
            <a:r>
              <a:rPr lang="en-US" sz="1800" dirty="0"/>
              <a:t>all </a:t>
            </a:r>
            <a:r>
              <a:rPr lang="en-US" sz="1800" dirty="0" smtClean="0"/>
              <a:t>others, </a:t>
            </a:r>
            <a:r>
              <a:rPr lang="en-US" sz="1800" dirty="0"/>
              <a:t>force a specific decay </a:t>
            </a:r>
            <a:r>
              <a:rPr lang="en-US" sz="1800" dirty="0" smtClean="0"/>
              <a:t>mode (100% Branching Ratio)</a:t>
            </a:r>
          </a:p>
          <a:p>
            <a:r>
              <a:rPr lang="en-US" sz="1800" dirty="0"/>
              <a:t>Assumptions on the chirality and nature of particle </a:t>
            </a:r>
            <a:r>
              <a:rPr lang="en-US" sz="1800" dirty="0" smtClean="0"/>
              <a:t>involved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39752" y="5157192"/>
            <a:ext cx="4561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rebuchet MS" pitchFamily="34" charset="0"/>
              </a:rPr>
              <a:t>Very </a:t>
            </a:r>
            <a:r>
              <a:rPr lang="en-US" sz="2400" dirty="0" smtClean="0">
                <a:solidFill>
                  <a:srgbClr val="FF0000"/>
                </a:solidFill>
                <a:latin typeface="Trebuchet MS" pitchFamily="34" charset="0"/>
              </a:rPr>
              <a:t>helpful </a:t>
            </a:r>
            <a:r>
              <a:rPr lang="en-US" sz="2400" dirty="0">
                <a:solidFill>
                  <a:srgbClr val="FF0000"/>
                </a:solidFill>
                <a:latin typeface="Trebuchet MS" pitchFamily="34" charset="0"/>
              </a:rPr>
              <a:t>to design analyses.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827584" y="5661248"/>
            <a:ext cx="78488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rebuchet MS" pitchFamily="34" charset="0"/>
              </a:rPr>
              <a:t>Well suited for </a:t>
            </a:r>
            <a:r>
              <a:rPr lang="en-US" sz="2400" b="1" dirty="0">
                <a:latin typeface="Trebuchet MS" pitchFamily="34" charset="0"/>
              </a:rPr>
              <a:t>natural SUSY </a:t>
            </a:r>
            <a:r>
              <a:rPr lang="en-US" sz="2400" dirty="0">
                <a:latin typeface="Trebuchet MS" pitchFamily="34" charset="0"/>
              </a:rPr>
              <a:t>and </a:t>
            </a:r>
            <a:r>
              <a:rPr lang="en-US" sz="2400" b="1" dirty="0">
                <a:latin typeface="Trebuchet MS" pitchFamily="34" charset="0"/>
              </a:rPr>
              <a:t>direct </a:t>
            </a:r>
            <a:r>
              <a:rPr lang="en-US" sz="2400" b="1" dirty="0" smtClean="0">
                <a:latin typeface="Trebuchet MS" pitchFamily="34" charset="0"/>
              </a:rPr>
              <a:t>production </a:t>
            </a:r>
          </a:p>
          <a:p>
            <a:pPr algn="ctr"/>
            <a:r>
              <a:rPr lang="en-US" sz="2400" b="1" dirty="0" smtClean="0">
                <a:latin typeface="Trebuchet MS" pitchFamily="34" charset="0"/>
                <a:sym typeface="Wingdings" pitchFamily="2" charset="2"/>
              </a:rPr>
              <a:t> an example: </a:t>
            </a:r>
            <a:r>
              <a:rPr lang="en-US" sz="2400" b="1" dirty="0" smtClean="0">
                <a:solidFill>
                  <a:srgbClr val="00B050"/>
                </a:solidFill>
                <a:latin typeface="Trebuchet MS" pitchFamily="34" charset="0"/>
                <a:sym typeface="Wingdings" pitchFamily="2" charset="2"/>
              </a:rPr>
              <a:t>stop pair production</a:t>
            </a:r>
            <a:endParaRPr lang="en-US" sz="2400" dirty="0">
              <a:solidFill>
                <a:srgbClr val="00B050"/>
              </a:solidFill>
              <a:latin typeface="Trebuchet MS" pitchFamily="34" charset="0"/>
            </a:endParaRPr>
          </a:p>
        </p:txBody>
      </p:sp>
      <p:grpSp>
        <p:nvGrpSpPr>
          <p:cNvPr id="18441" name="Gruppo 18440"/>
          <p:cNvGrpSpPr/>
          <p:nvPr/>
        </p:nvGrpSpPr>
        <p:grpSpPr>
          <a:xfrm>
            <a:off x="1366375" y="2132856"/>
            <a:ext cx="6373977" cy="2865895"/>
            <a:chOff x="1358960" y="2132856"/>
            <a:chExt cx="5013240" cy="2553386"/>
          </a:xfrm>
        </p:grpSpPr>
        <p:cxnSp>
          <p:nvCxnSpPr>
            <p:cNvPr id="13" name="Connettore 2 12"/>
            <p:cNvCxnSpPr/>
            <p:nvPr/>
          </p:nvCxnSpPr>
          <p:spPr>
            <a:xfrm>
              <a:off x="1691680" y="4293096"/>
              <a:ext cx="211191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/>
            <p:cNvCxnSpPr/>
            <p:nvPr/>
          </p:nvCxnSpPr>
          <p:spPr>
            <a:xfrm flipV="1">
              <a:off x="1691680" y="2420888"/>
              <a:ext cx="0" cy="187220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riangolo rettangolo 16"/>
            <p:cNvSpPr/>
            <p:nvPr/>
          </p:nvSpPr>
          <p:spPr>
            <a:xfrm rot="16200000">
              <a:off x="1727684" y="2384884"/>
              <a:ext cx="1872208" cy="194421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3025847" y="4329762"/>
              <a:ext cx="595344" cy="356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atin typeface="Trebuchet MS" pitchFamily="34" charset="0"/>
                </a:rPr>
                <a:t>m</a:t>
              </a:r>
              <a:r>
                <a:rPr lang="it-IT" sz="2000" b="1" dirty="0" smtClean="0">
                  <a:latin typeface="Trebuchet MS" pitchFamily="34" charset="0"/>
                </a:rPr>
                <a:t>(A)</a:t>
              </a:r>
              <a:endParaRPr lang="en-US" sz="2000" b="1" dirty="0">
                <a:latin typeface="Trebuchet MS" pitchFamily="34" charset="0"/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 rot="16200000">
              <a:off x="1183392" y="2393124"/>
              <a:ext cx="665829" cy="31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latin typeface="Trebuchet MS" pitchFamily="34" charset="0"/>
                </a:rPr>
                <a:t>m(B)</a:t>
              </a:r>
              <a:endParaRPr lang="en-US" sz="2000" b="1" dirty="0">
                <a:latin typeface="Trebuchet MS" pitchFamily="34" charset="0"/>
              </a:endParaRPr>
            </a:p>
          </p:txBody>
        </p:sp>
        <p:sp>
          <p:nvSpPr>
            <p:cNvPr id="20" name="CasellaDiTesto 19"/>
            <p:cNvSpPr txBox="1"/>
            <p:nvPr/>
          </p:nvSpPr>
          <p:spPr>
            <a:xfrm rot="19146015">
              <a:off x="1804882" y="2640556"/>
              <a:ext cx="1299947" cy="630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latin typeface="Trebuchet MS" pitchFamily="34" charset="0"/>
                </a:rPr>
                <a:t>m(A)&lt;m(B) </a:t>
              </a:r>
              <a:r>
                <a:rPr lang="it-IT" sz="2000" dirty="0" err="1" smtClean="0">
                  <a:latin typeface="Trebuchet MS" pitchFamily="34" charset="0"/>
                </a:rPr>
                <a:t>not</a:t>
              </a:r>
              <a:r>
                <a:rPr lang="it-IT" sz="2000" dirty="0" smtClean="0">
                  <a:latin typeface="Trebuchet MS" pitchFamily="34" charset="0"/>
                </a:rPr>
                <a:t> </a:t>
              </a:r>
              <a:r>
                <a:rPr lang="it-IT" sz="2000" dirty="0" err="1" smtClean="0">
                  <a:latin typeface="Trebuchet MS" pitchFamily="34" charset="0"/>
                </a:rPr>
                <a:t>allowed</a:t>
              </a:r>
              <a:endParaRPr lang="en-US" sz="2000" dirty="0">
                <a:latin typeface="Trebuchet MS" pitchFamily="34" charset="0"/>
              </a:endParaRPr>
            </a:p>
          </p:txBody>
        </p:sp>
        <p:cxnSp>
          <p:nvCxnSpPr>
            <p:cNvPr id="25" name="Connettore 1 24"/>
            <p:cNvCxnSpPr/>
            <p:nvPr/>
          </p:nvCxnSpPr>
          <p:spPr>
            <a:xfrm>
              <a:off x="4139952" y="2550472"/>
              <a:ext cx="108012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/>
          </p:nvCxnSpPr>
          <p:spPr>
            <a:xfrm>
              <a:off x="4139952" y="3861048"/>
              <a:ext cx="108012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4932040" y="3140968"/>
              <a:ext cx="108012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/>
            <p:cNvCxnSpPr/>
            <p:nvPr/>
          </p:nvCxnSpPr>
          <p:spPr>
            <a:xfrm>
              <a:off x="4283968" y="2636912"/>
              <a:ext cx="0" cy="115212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32" name="Connettore 2 18431"/>
            <p:cNvCxnSpPr/>
            <p:nvPr/>
          </p:nvCxnSpPr>
          <p:spPr>
            <a:xfrm>
              <a:off x="4968044" y="2636912"/>
              <a:ext cx="540060" cy="48397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36" name="Connettore 2 18435"/>
            <p:cNvCxnSpPr/>
            <p:nvPr/>
          </p:nvCxnSpPr>
          <p:spPr>
            <a:xfrm flipH="1">
              <a:off x="4896036" y="3212976"/>
              <a:ext cx="540060" cy="5760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38" name="CasellaDiTesto 18437"/>
            <p:cNvSpPr txBox="1"/>
            <p:nvPr/>
          </p:nvSpPr>
          <p:spPr>
            <a:xfrm>
              <a:off x="4521478" y="2132856"/>
              <a:ext cx="263757" cy="356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 smtClean="0">
                  <a:latin typeface="Trebuchet MS" pitchFamily="34" charset="0"/>
                </a:rPr>
                <a:t>A</a:t>
              </a:r>
              <a:endParaRPr lang="en-US" sz="2000" dirty="0">
                <a:latin typeface="Trebuchet MS" pitchFamily="34" charset="0"/>
              </a:endParaRPr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5547222" y="2771636"/>
              <a:ext cx="315702" cy="356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 smtClean="0">
                  <a:latin typeface="Trebuchet MS" pitchFamily="34" charset="0"/>
                </a:rPr>
                <a:t>A’</a:t>
              </a:r>
              <a:endParaRPr lang="en-US" sz="2000" dirty="0">
                <a:latin typeface="Trebuchet MS" pitchFamily="34" charset="0"/>
              </a:endParaRPr>
            </a:p>
          </p:txBody>
        </p:sp>
        <p:sp>
          <p:nvSpPr>
            <p:cNvPr id="40" name="CasellaDiTesto 39"/>
            <p:cNvSpPr txBox="1"/>
            <p:nvPr/>
          </p:nvSpPr>
          <p:spPr>
            <a:xfrm>
              <a:off x="4139952" y="3923764"/>
              <a:ext cx="798331" cy="356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 smtClean="0">
                  <a:latin typeface="Trebuchet MS" pitchFamily="34" charset="0"/>
                </a:rPr>
                <a:t>B = LSP</a:t>
              </a:r>
              <a:endParaRPr lang="en-US" sz="2000" dirty="0">
                <a:latin typeface="Trebuchet MS" pitchFamily="34" charset="0"/>
              </a:endParaRPr>
            </a:p>
          </p:txBody>
        </p:sp>
        <p:sp>
          <p:nvSpPr>
            <p:cNvPr id="18439" name="CasellaDiTesto 18438"/>
            <p:cNvSpPr txBox="1"/>
            <p:nvPr/>
          </p:nvSpPr>
          <p:spPr>
            <a:xfrm>
              <a:off x="4398174" y="2987660"/>
              <a:ext cx="324275" cy="356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i="1" dirty="0" smtClean="0"/>
                <a:t>or</a:t>
              </a:r>
              <a:endParaRPr lang="en-US" sz="2000" i="1" dirty="0"/>
            </a:p>
          </p:txBody>
        </p:sp>
        <p:sp>
          <p:nvSpPr>
            <p:cNvPr id="18440" name="CasellaDiTesto 18439"/>
            <p:cNvSpPr txBox="1"/>
            <p:nvPr/>
          </p:nvSpPr>
          <p:spPr>
            <a:xfrm>
              <a:off x="5499162" y="3212976"/>
              <a:ext cx="8730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i="1" dirty="0" err="1" smtClean="0"/>
                <a:t>Fix</a:t>
              </a:r>
              <a:r>
                <a:rPr lang="it-IT" i="1" dirty="0" smtClean="0"/>
                <a:t> </a:t>
              </a:r>
              <a:r>
                <a:rPr lang="it-IT" i="1" dirty="0" err="1" smtClean="0"/>
                <a:t>one</a:t>
              </a:r>
              <a:r>
                <a:rPr lang="it-IT" i="1" dirty="0" smtClean="0"/>
                <a:t> of </a:t>
              </a:r>
              <a:r>
                <a:rPr lang="it-IT" i="1" dirty="0" smtClean="0">
                  <a:latin typeface="Symbol" pitchFamily="18" charset="2"/>
                </a:rPr>
                <a:t>D</a:t>
              </a:r>
              <a:r>
                <a:rPr lang="it-IT" i="1" dirty="0" smtClean="0"/>
                <a:t>M 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5225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Outline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251520" y="908720"/>
            <a:ext cx="8435280" cy="5441816"/>
          </a:xfrm>
        </p:spPr>
        <p:txBody>
          <a:bodyPr>
            <a:normAutofit fontScale="92500" lnSpcReduction="10000"/>
          </a:bodyPr>
          <a:lstStyle/>
          <a:p>
            <a:r>
              <a:rPr lang="it-IT" sz="2800" b="1" dirty="0" smtClean="0"/>
              <a:t>Part I</a:t>
            </a:r>
            <a:r>
              <a:rPr lang="it-IT" sz="2400" dirty="0" smtClean="0"/>
              <a:t> : </a:t>
            </a:r>
            <a:r>
              <a:rPr lang="it-IT" sz="2400" dirty="0" err="1" smtClean="0"/>
              <a:t>Searching</a:t>
            </a:r>
            <a:r>
              <a:rPr lang="it-IT" sz="2400" dirty="0" smtClean="0"/>
              <a:t> for SUSY </a:t>
            </a:r>
            <a:r>
              <a:rPr lang="it-IT" sz="2400" dirty="0" err="1" smtClean="0"/>
              <a:t>at</a:t>
            </a:r>
            <a:r>
              <a:rPr lang="it-IT" sz="2400" dirty="0" smtClean="0"/>
              <a:t> the LHC: </a:t>
            </a:r>
            <a:r>
              <a:rPr lang="it-IT" sz="2400" b="1" dirty="0" err="1" smtClean="0">
                <a:solidFill>
                  <a:srgbClr val="FF0000"/>
                </a:solidFill>
              </a:rPr>
              <a:t>main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ingredients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endParaRPr lang="it-IT" sz="2100" b="1" dirty="0" smtClean="0">
              <a:solidFill>
                <a:srgbClr val="FF0000"/>
              </a:solidFill>
            </a:endParaRPr>
          </a:p>
          <a:p>
            <a:pPr lvl="1"/>
            <a:r>
              <a:rPr lang="it-IT" sz="2000" dirty="0" err="1" smtClean="0">
                <a:solidFill>
                  <a:schemeClr val="tx1"/>
                </a:solidFill>
              </a:rPr>
              <a:t>Targeted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models</a:t>
            </a:r>
            <a:r>
              <a:rPr lang="it-IT" sz="2000" dirty="0" smtClean="0">
                <a:solidFill>
                  <a:schemeClr val="tx1"/>
                </a:solidFill>
              </a:rPr>
              <a:t> and </a:t>
            </a:r>
            <a:r>
              <a:rPr lang="it-IT" sz="2000" dirty="0" err="1" smtClean="0">
                <a:solidFill>
                  <a:schemeClr val="tx1"/>
                </a:solidFill>
              </a:rPr>
              <a:t>search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strategy</a:t>
            </a:r>
            <a:r>
              <a:rPr lang="it-IT" sz="2000" dirty="0" smtClean="0">
                <a:solidFill>
                  <a:schemeClr val="tx1"/>
                </a:solidFill>
              </a:rPr>
              <a:t>   </a:t>
            </a:r>
          </a:p>
          <a:p>
            <a:pPr lvl="1"/>
            <a:r>
              <a:rPr lang="it-IT" sz="2000" dirty="0">
                <a:solidFill>
                  <a:schemeClr val="tx1"/>
                </a:solidFill>
              </a:rPr>
              <a:t>O</a:t>
            </a:r>
            <a:r>
              <a:rPr lang="it-IT" sz="2000" dirty="0" smtClean="0">
                <a:solidFill>
                  <a:schemeClr val="tx1"/>
                </a:solidFill>
              </a:rPr>
              <a:t>bjects </a:t>
            </a:r>
            <a:r>
              <a:rPr lang="it-IT" sz="2000" dirty="0" err="1" smtClean="0">
                <a:solidFill>
                  <a:schemeClr val="tx1"/>
                </a:solidFill>
              </a:rPr>
              <a:t>definition</a:t>
            </a:r>
            <a:r>
              <a:rPr lang="it-IT" sz="2000" dirty="0" smtClean="0">
                <a:solidFill>
                  <a:schemeClr val="tx1"/>
                </a:solidFill>
              </a:rPr>
              <a:t> and trigger </a:t>
            </a:r>
            <a:r>
              <a:rPr lang="it-IT" sz="2000" dirty="0" err="1" smtClean="0">
                <a:solidFill>
                  <a:schemeClr val="tx1"/>
                </a:solidFill>
              </a:rPr>
              <a:t>selections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it-IT" sz="2000" dirty="0" err="1" smtClean="0">
                <a:solidFill>
                  <a:schemeClr val="tx1"/>
                </a:solidFill>
              </a:rPr>
              <a:t>Discriminating</a:t>
            </a:r>
            <a:r>
              <a:rPr lang="it-IT" sz="2000" dirty="0" smtClean="0">
                <a:solidFill>
                  <a:schemeClr val="tx1"/>
                </a:solidFill>
              </a:rPr>
              <a:t> SUSY </a:t>
            </a:r>
            <a:r>
              <a:rPr lang="it-IT" sz="2000" dirty="0" err="1" smtClean="0">
                <a:solidFill>
                  <a:schemeClr val="tx1"/>
                </a:solidFill>
              </a:rPr>
              <a:t>signal</a:t>
            </a:r>
            <a:r>
              <a:rPr lang="it-IT" sz="2000" dirty="0" smtClean="0">
                <a:solidFill>
                  <a:schemeClr val="tx1"/>
                </a:solidFill>
              </a:rPr>
              <a:t> from SM background </a:t>
            </a:r>
          </a:p>
          <a:p>
            <a:pPr lvl="1"/>
            <a:r>
              <a:rPr lang="it-IT" sz="2000" dirty="0" smtClean="0">
                <a:solidFill>
                  <a:schemeClr val="tx1"/>
                </a:solidFill>
              </a:rPr>
              <a:t>Estimate of SM background </a:t>
            </a:r>
          </a:p>
          <a:p>
            <a:pPr lvl="1"/>
            <a:r>
              <a:rPr lang="it-IT" sz="2000" dirty="0" err="1" smtClean="0">
                <a:solidFill>
                  <a:schemeClr val="tx1"/>
                </a:solidFill>
              </a:rPr>
              <a:t>Systematic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uncertainties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it-IT" sz="2000" dirty="0" err="1" smtClean="0">
                <a:solidFill>
                  <a:schemeClr val="tx1"/>
                </a:solidFill>
              </a:rPr>
              <a:t>Results</a:t>
            </a:r>
            <a:r>
              <a:rPr lang="it-IT" sz="2000" dirty="0" smtClean="0">
                <a:solidFill>
                  <a:schemeClr val="tx1"/>
                </a:solidFill>
              </a:rPr>
              <a:t> and </a:t>
            </a:r>
            <a:r>
              <a:rPr lang="it-IT" sz="2000" dirty="0" err="1" smtClean="0">
                <a:solidFill>
                  <a:schemeClr val="tx1"/>
                </a:solidFill>
              </a:rPr>
              <a:t>their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interpretation</a:t>
            </a:r>
            <a:endParaRPr lang="it-IT" sz="2000" dirty="0" smtClean="0">
              <a:solidFill>
                <a:schemeClr val="tx1"/>
              </a:solidFill>
            </a:endParaRPr>
          </a:p>
          <a:p>
            <a:pPr lvl="1"/>
            <a:endParaRPr lang="it-IT" b="1" dirty="0" smtClean="0"/>
          </a:p>
          <a:p>
            <a:r>
              <a:rPr lang="it-IT" b="1" dirty="0" smtClean="0"/>
              <a:t>Part II: </a:t>
            </a:r>
            <a:r>
              <a:rPr lang="it-IT" sz="2400" dirty="0" smtClean="0"/>
              <a:t>SUSY </a:t>
            </a:r>
            <a:r>
              <a:rPr lang="it-IT" sz="2400" dirty="0" err="1" smtClean="0"/>
              <a:t>results</a:t>
            </a:r>
            <a:r>
              <a:rPr lang="it-IT" sz="2400" dirty="0" smtClean="0"/>
              <a:t> so far (</a:t>
            </a:r>
            <a:r>
              <a:rPr lang="it-IT" sz="2400" b="1" dirty="0" smtClean="0">
                <a:solidFill>
                  <a:srgbClr val="FF0000"/>
                </a:solidFill>
              </a:rPr>
              <a:t>an </a:t>
            </a:r>
            <a:r>
              <a:rPr lang="it-IT" sz="2400" b="1" dirty="0" err="1" smtClean="0">
                <a:solidFill>
                  <a:srgbClr val="FF0000"/>
                </a:solidFill>
              </a:rPr>
              <a:t>overview</a:t>
            </a:r>
            <a:r>
              <a:rPr lang="it-IT" sz="2400" dirty="0" smtClean="0"/>
              <a:t>) and </a:t>
            </a:r>
            <a:r>
              <a:rPr lang="it-IT" sz="2400" b="1" dirty="0" err="1" smtClean="0">
                <a:solidFill>
                  <a:srgbClr val="FF0000"/>
                </a:solidFill>
              </a:rPr>
              <a:t>prospects</a:t>
            </a:r>
            <a:endParaRPr lang="it-IT" sz="2400" b="1" dirty="0" smtClean="0">
              <a:solidFill>
                <a:srgbClr val="FF0000"/>
              </a:solidFill>
            </a:endParaRPr>
          </a:p>
          <a:p>
            <a:pPr lvl="1"/>
            <a:r>
              <a:rPr lang="it-IT" sz="2100" dirty="0" err="1" smtClean="0">
                <a:solidFill>
                  <a:schemeClr val="tx1"/>
                </a:solidFill>
              </a:rPr>
              <a:t>Recent</a:t>
            </a:r>
            <a:r>
              <a:rPr lang="it-IT" sz="2100" dirty="0" smtClean="0">
                <a:solidFill>
                  <a:schemeClr val="tx1"/>
                </a:solidFill>
              </a:rPr>
              <a:t> </a:t>
            </a:r>
            <a:r>
              <a:rPr lang="it-IT" sz="2100" dirty="0" err="1" smtClean="0">
                <a:solidFill>
                  <a:schemeClr val="tx1"/>
                </a:solidFill>
              </a:rPr>
              <a:t>results</a:t>
            </a:r>
            <a:r>
              <a:rPr lang="it-IT" sz="2100" dirty="0" smtClean="0">
                <a:solidFill>
                  <a:schemeClr val="tx1"/>
                </a:solidFill>
              </a:rPr>
              <a:t> on R-</a:t>
            </a:r>
            <a:r>
              <a:rPr lang="it-IT" sz="2100" dirty="0" err="1" smtClean="0">
                <a:solidFill>
                  <a:schemeClr val="tx1"/>
                </a:solidFill>
              </a:rPr>
              <a:t>parity</a:t>
            </a:r>
            <a:r>
              <a:rPr lang="it-IT" sz="2100" dirty="0" smtClean="0">
                <a:solidFill>
                  <a:schemeClr val="tx1"/>
                </a:solidFill>
              </a:rPr>
              <a:t> </a:t>
            </a:r>
            <a:r>
              <a:rPr lang="it-IT" sz="2100" dirty="0" err="1" smtClean="0">
                <a:solidFill>
                  <a:schemeClr val="tx1"/>
                </a:solidFill>
              </a:rPr>
              <a:t>conserving</a:t>
            </a:r>
            <a:r>
              <a:rPr lang="it-IT" sz="2100" dirty="0" smtClean="0">
                <a:solidFill>
                  <a:schemeClr val="tx1"/>
                </a:solidFill>
              </a:rPr>
              <a:t> </a:t>
            </a:r>
            <a:r>
              <a:rPr lang="it-IT" sz="2100" dirty="0" err="1" smtClean="0">
                <a:solidFill>
                  <a:schemeClr val="tx1"/>
                </a:solidFill>
              </a:rPr>
              <a:t>scenarios</a:t>
            </a:r>
            <a:endParaRPr lang="it-IT" sz="2100" dirty="0" smtClean="0">
              <a:solidFill>
                <a:schemeClr val="tx1"/>
              </a:solidFill>
            </a:endParaRPr>
          </a:p>
          <a:p>
            <a:pPr lvl="2"/>
            <a:r>
              <a:rPr lang="it-IT" sz="1800" dirty="0" smtClean="0"/>
              <a:t>Inclusive </a:t>
            </a:r>
            <a:r>
              <a:rPr lang="it-IT" sz="1800" dirty="0" err="1" smtClean="0"/>
              <a:t>sq</a:t>
            </a:r>
            <a:r>
              <a:rPr lang="it-IT" sz="1800" dirty="0" smtClean="0"/>
              <a:t>/</a:t>
            </a:r>
            <a:r>
              <a:rPr lang="it-IT" sz="1800" dirty="0" err="1" smtClean="0"/>
              <a:t>gl</a:t>
            </a:r>
            <a:r>
              <a:rPr lang="it-IT" sz="1800" dirty="0" smtClean="0"/>
              <a:t> production</a:t>
            </a:r>
          </a:p>
          <a:p>
            <a:pPr lvl="2"/>
            <a:r>
              <a:rPr lang="it-IT" sz="1800" dirty="0" smtClean="0"/>
              <a:t>Third generation </a:t>
            </a:r>
            <a:r>
              <a:rPr lang="it-IT" sz="1800" dirty="0" err="1" smtClean="0"/>
              <a:t>squarks</a:t>
            </a:r>
            <a:r>
              <a:rPr lang="it-IT" sz="1800" dirty="0" smtClean="0"/>
              <a:t> and </a:t>
            </a:r>
            <a:r>
              <a:rPr lang="it-IT" sz="1800" dirty="0" err="1" smtClean="0"/>
              <a:t>natural</a:t>
            </a:r>
            <a:r>
              <a:rPr lang="it-IT" sz="1800" dirty="0" smtClean="0"/>
              <a:t> </a:t>
            </a:r>
            <a:r>
              <a:rPr lang="it-IT" sz="1800" dirty="0" err="1" smtClean="0"/>
              <a:t>scenarios</a:t>
            </a:r>
            <a:endParaRPr lang="it-IT" sz="1800" dirty="0" smtClean="0"/>
          </a:p>
          <a:p>
            <a:pPr lvl="2"/>
            <a:r>
              <a:rPr lang="it-IT" sz="1800" dirty="0" smtClean="0"/>
              <a:t>EWK production </a:t>
            </a:r>
          </a:p>
          <a:p>
            <a:pPr lvl="1"/>
            <a:r>
              <a:rPr lang="it-IT" sz="2100" dirty="0" smtClean="0">
                <a:solidFill>
                  <a:schemeClr val="tx1"/>
                </a:solidFill>
              </a:rPr>
              <a:t>R-</a:t>
            </a:r>
            <a:r>
              <a:rPr lang="it-IT" sz="2100" dirty="0" err="1" smtClean="0">
                <a:solidFill>
                  <a:schemeClr val="tx1"/>
                </a:solidFill>
              </a:rPr>
              <a:t>parity</a:t>
            </a:r>
            <a:r>
              <a:rPr lang="it-IT" sz="2100" dirty="0" smtClean="0">
                <a:solidFill>
                  <a:schemeClr val="tx1"/>
                </a:solidFill>
              </a:rPr>
              <a:t> </a:t>
            </a:r>
            <a:r>
              <a:rPr lang="it-IT" sz="2100" dirty="0" err="1" smtClean="0">
                <a:solidFill>
                  <a:schemeClr val="tx1"/>
                </a:solidFill>
              </a:rPr>
              <a:t>violating</a:t>
            </a:r>
            <a:r>
              <a:rPr lang="it-IT" sz="2100" dirty="0" smtClean="0">
                <a:solidFill>
                  <a:schemeClr val="tx1"/>
                </a:solidFill>
              </a:rPr>
              <a:t> </a:t>
            </a:r>
            <a:r>
              <a:rPr lang="it-IT" sz="2100" dirty="0" err="1" smtClean="0">
                <a:solidFill>
                  <a:schemeClr val="tx1"/>
                </a:solidFill>
              </a:rPr>
              <a:t>scenarios</a:t>
            </a:r>
            <a:r>
              <a:rPr lang="it-IT" sz="2100" dirty="0" smtClean="0">
                <a:solidFill>
                  <a:schemeClr val="tx1"/>
                </a:solidFill>
              </a:rPr>
              <a:t> </a:t>
            </a:r>
            <a:r>
              <a:rPr lang="it-IT" sz="2100" dirty="0" smtClean="0">
                <a:solidFill>
                  <a:schemeClr val="tx1"/>
                </a:solidFill>
              </a:rPr>
              <a:t> and long-</a:t>
            </a:r>
            <a:r>
              <a:rPr lang="it-IT" sz="2100" dirty="0" err="1" smtClean="0">
                <a:solidFill>
                  <a:schemeClr val="tx1"/>
                </a:solidFill>
              </a:rPr>
              <a:t>Lived</a:t>
            </a:r>
            <a:r>
              <a:rPr lang="it-IT" sz="2100" dirty="0" smtClean="0">
                <a:solidFill>
                  <a:schemeClr val="tx1"/>
                </a:solidFill>
              </a:rPr>
              <a:t> </a:t>
            </a:r>
            <a:r>
              <a:rPr lang="it-IT" sz="2100" dirty="0" err="1" smtClean="0">
                <a:solidFill>
                  <a:schemeClr val="tx1"/>
                </a:solidFill>
              </a:rPr>
              <a:t>particles</a:t>
            </a:r>
            <a:endParaRPr lang="it-IT" sz="2100" dirty="0" smtClean="0">
              <a:solidFill>
                <a:schemeClr val="tx1"/>
              </a:solidFill>
            </a:endParaRPr>
          </a:p>
          <a:p>
            <a:pPr lvl="1"/>
            <a:r>
              <a:rPr lang="it-IT" sz="2100" dirty="0" err="1" smtClean="0">
                <a:solidFill>
                  <a:schemeClr val="tx1"/>
                </a:solidFill>
              </a:rPr>
              <a:t>P</a:t>
            </a:r>
            <a:r>
              <a:rPr lang="it-IT" sz="2100" dirty="0" err="1" smtClean="0">
                <a:solidFill>
                  <a:schemeClr val="tx1"/>
                </a:solidFill>
              </a:rPr>
              <a:t>rospects</a:t>
            </a:r>
            <a:r>
              <a:rPr lang="it-IT" sz="2100" dirty="0" smtClean="0">
                <a:solidFill>
                  <a:schemeClr val="tx1"/>
                </a:solidFill>
              </a:rPr>
              <a:t> and </a:t>
            </a:r>
            <a:r>
              <a:rPr lang="it-IT" sz="2100" dirty="0" err="1" smtClean="0">
                <a:solidFill>
                  <a:schemeClr val="tx1"/>
                </a:solidFill>
              </a:rPr>
              <a:t>concluding</a:t>
            </a:r>
            <a:r>
              <a:rPr lang="it-IT" sz="2100" dirty="0" smtClean="0">
                <a:solidFill>
                  <a:schemeClr val="tx1"/>
                </a:solidFill>
              </a:rPr>
              <a:t> </a:t>
            </a:r>
            <a:r>
              <a:rPr lang="it-IT" sz="2100" dirty="0" err="1" smtClean="0">
                <a:solidFill>
                  <a:schemeClr val="tx1"/>
                </a:solidFill>
              </a:rPr>
              <a:t>remarks</a:t>
            </a:r>
            <a:r>
              <a:rPr lang="it-IT" sz="2100" dirty="0" smtClean="0">
                <a:solidFill>
                  <a:schemeClr val="tx1"/>
                </a:solidFill>
              </a:rPr>
              <a:t>   </a:t>
            </a: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23528" y="6002124"/>
            <a:ext cx="8928992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B050"/>
                </a:solidFill>
                <a:latin typeface="Trebuchet MS" pitchFamily="34" charset="0"/>
              </a:rPr>
              <a:t>Disclaimer: </a:t>
            </a:r>
            <a:r>
              <a:rPr lang="it-IT" sz="1400" b="1" u="sng" dirty="0" smtClean="0">
                <a:solidFill>
                  <a:srgbClr val="00B050"/>
                </a:solidFill>
                <a:latin typeface="Trebuchet MS" pitchFamily="34" charset="0"/>
              </a:rPr>
              <a:t>ATLAS bias !</a:t>
            </a:r>
          </a:p>
          <a:p>
            <a:r>
              <a:rPr lang="it-IT" sz="1400" b="1" dirty="0" smtClean="0">
                <a:solidFill>
                  <a:srgbClr val="00B050"/>
                </a:solidFill>
                <a:latin typeface="Trebuchet MS" pitchFamily="34" charset="0"/>
              </a:rPr>
              <a:t>Thanks: </a:t>
            </a:r>
            <a:r>
              <a:rPr lang="it-IT" sz="1400" dirty="0" smtClean="0">
                <a:solidFill>
                  <a:srgbClr val="00B050"/>
                </a:solidFill>
                <a:latin typeface="Trebuchet MS" pitchFamily="34" charset="0"/>
              </a:rPr>
              <a:t>to many people who gave great lectures in the past (in particular A. Hoecker, P. Pralavorio)</a:t>
            </a:r>
            <a:endParaRPr lang="en-US" sz="1400" dirty="0">
              <a:solidFill>
                <a:srgbClr val="00B05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14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 </a:t>
            </a:r>
            <a:r>
              <a:rPr lang="it-IT" dirty="0" err="1" smtClean="0"/>
              <a:t>typical</a:t>
            </a:r>
            <a:r>
              <a:rPr lang="it-IT" dirty="0" smtClean="0"/>
              <a:t> </a:t>
            </a:r>
            <a:r>
              <a:rPr lang="it-IT" dirty="0" err="1" smtClean="0"/>
              <a:t>example</a:t>
            </a:r>
            <a:r>
              <a:rPr lang="it-IT" dirty="0" smtClean="0"/>
              <a:t>: </a:t>
            </a:r>
            <a:r>
              <a:rPr lang="it-IT" dirty="0" err="1" smtClean="0"/>
              <a:t>searches</a:t>
            </a:r>
            <a:r>
              <a:rPr lang="it-IT" dirty="0" smtClean="0"/>
              <a:t> for stop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Monica D'Onofrio, </a:t>
            </a:r>
            <a:r>
              <a:rPr lang="it-IT" dirty="0" err="1" smtClean="0"/>
              <a:t>Experimental</a:t>
            </a:r>
            <a:r>
              <a:rPr lang="it-IT" dirty="0" smtClean="0"/>
              <a:t> SUSY, TAE School, </a:t>
            </a:r>
            <a:r>
              <a:rPr lang="it-IT" dirty="0" err="1" smtClean="0"/>
              <a:t>Benasque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20</a:t>
            </a:fld>
            <a:endParaRPr lang="it-IT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381"/>
            <a:ext cx="8410346" cy="512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uppo 38"/>
          <p:cNvGrpSpPr/>
          <p:nvPr/>
        </p:nvGrpSpPr>
        <p:grpSpPr>
          <a:xfrm>
            <a:off x="107975" y="4725143"/>
            <a:ext cx="3865665" cy="1811741"/>
            <a:chOff x="-2268760" y="1069058"/>
            <a:chExt cx="4310752" cy="2249305"/>
          </a:xfrm>
        </p:grpSpPr>
        <p:sp>
          <p:nvSpPr>
            <p:cNvPr id="38" name="Rettangolo 37"/>
            <p:cNvSpPr/>
            <p:nvPr/>
          </p:nvSpPr>
          <p:spPr>
            <a:xfrm>
              <a:off x="-2268760" y="1069058"/>
              <a:ext cx="1972486" cy="224930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36" name="Gruppo 35"/>
            <p:cNvGrpSpPr/>
            <p:nvPr/>
          </p:nvGrpSpPr>
          <p:grpSpPr>
            <a:xfrm>
              <a:off x="-1982224" y="1158458"/>
              <a:ext cx="4024216" cy="2145577"/>
              <a:chOff x="348844" y="747816"/>
              <a:chExt cx="4247751" cy="2429385"/>
            </a:xfrm>
            <a:solidFill>
              <a:schemeClr val="bg1"/>
            </a:solidFill>
          </p:grpSpPr>
          <p:cxnSp>
            <p:nvCxnSpPr>
              <p:cNvPr id="15" name="Connettore 1 14"/>
              <p:cNvCxnSpPr/>
              <p:nvPr/>
            </p:nvCxnSpPr>
            <p:spPr>
              <a:xfrm>
                <a:off x="348844" y="1271497"/>
                <a:ext cx="1373296" cy="0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1 15"/>
              <p:cNvCxnSpPr/>
              <p:nvPr/>
            </p:nvCxnSpPr>
            <p:spPr>
              <a:xfrm>
                <a:off x="348844" y="2671079"/>
                <a:ext cx="1373296" cy="0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ttore 1 16"/>
              <p:cNvCxnSpPr/>
              <p:nvPr/>
            </p:nvCxnSpPr>
            <p:spPr>
              <a:xfrm>
                <a:off x="755148" y="1966044"/>
                <a:ext cx="1373296" cy="0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2 18"/>
              <p:cNvCxnSpPr/>
              <p:nvPr/>
            </p:nvCxnSpPr>
            <p:spPr>
              <a:xfrm>
                <a:off x="543469" y="1358941"/>
                <a:ext cx="686648" cy="543203"/>
              </a:xfrm>
              <a:prstGeom prst="straightConnector1">
                <a:avLst/>
              </a:prstGeom>
              <a:grpFill/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2 19"/>
              <p:cNvCxnSpPr/>
              <p:nvPr/>
            </p:nvCxnSpPr>
            <p:spPr>
              <a:xfrm flipH="1">
                <a:off x="755148" y="2003576"/>
                <a:ext cx="686648" cy="646568"/>
              </a:xfrm>
              <a:prstGeom prst="straightConnector1">
                <a:avLst/>
              </a:prstGeom>
              <a:grpFill/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CasellaDiTesto 21"/>
              <p:cNvSpPr txBox="1"/>
              <p:nvPr/>
            </p:nvSpPr>
            <p:spPr>
              <a:xfrm>
                <a:off x="1230117" y="1519728"/>
                <a:ext cx="1158652" cy="4326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err="1" smtClean="0">
                    <a:latin typeface="Trebuchet MS" pitchFamily="34" charset="0"/>
                  </a:rPr>
                  <a:t>chargino</a:t>
                </a:r>
                <a:endParaRPr lang="en-US" sz="1400" dirty="0">
                  <a:latin typeface="Trebuchet MS" pitchFamily="34" charset="0"/>
                </a:endParaRPr>
              </a:p>
            </p:txBody>
          </p:sp>
          <p:sp>
            <p:nvSpPr>
              <p:cNvPr id="23" name="CasellaDiTesto 22"/>
              <p:cNvSpPr txBox="1"/>
              <p:nvPr/>
            </p:nvSpPr>
            <p:spPr>
              <a:xfrm>
                <a:off x="348844" y="2744547"/>
                <a:ext cx="1346357" cy="4326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err="1" smtClean="0">
                    <a:latin typeface="Trebuchet MS" pitchFamily="34" charset="0"/>
                  </a:rPr>
                  <a:t>neutralino</a:t>
                </a:r>
                <a:endParaRPr lang="en-US" sz="1400" dirty="0">
                  <a:latin typeface="Trebuchet MS" pitchFamily="34" charset="0"/>
                </a:endParaRPr>
              </a:p>
            </p:txBody>
          </p:sp>
          <p:sp>
            <p:nvSpPr>
              <p:cNvPr id="25" name="CasellaDiTesto 24"/>
              <p:cNvSpPr txBox="1"/>
              <p:nvPr/>
            </p:nvSpPr>
            <p:spPr>
              <a:xfrm>
                <a:off x="2639581" y="2344462"/>
                <a:ext cx="1957014" cy="47591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t-IT" sz="1600" i="1" dirty="0" err="1" smtClean="0"/>
                  <a:t>Fix</a:t>
                </a:r>
                <a:r>
                  <a:rPr lang="it-IT" sz="1600" i="1" dirty="0" smtClean="0"/>
                  <a:t> </a:t>
                </a:r>
                <a:r>
                  <a:rPr lang="it-IT" sz="1600" i="1" dirty="0" err="1" smtClean="0"/>
                  <a:t>one</a:t>
                </a:r>
                <a:r>
                  <a:rPr lang="it-IT" sz="1600" i="1" dirty="0" smtClean="0"/>
                  <a:t> of </a:t>
                </a:r>
                <a:r>
                  <a:rPr lang="it-IT" sz="1600" i="1" dirty="0" smtClean="0">
                    <a:latin typeface="Symbol" pitchFamily="18" charset="2"/>
                  </a:rPr>
                  <a:t>D</a:t>
                </a:r>
                <a:r>
                  <a:rPr lang="it-IT" sz="1600" i="1" dirty="0" smtClean="0"/>
                  <a:t>M </a:t>
                </a:r>
                <a:endParaRPr lang="en-US" sz="1600" i="1" dirty="0"/>
              </a:p>
            </p:txBody>
          </p:sp>
          <p:sp>
            <p:nvSpPr>
              <p:cNvPr id="34" name="CasellaDiTesto 33"/>
              <p:cNvSpPr txBox="1"/>
              <p:nvPr/>
            </p:nvSpPr>
            <p:spPr>
              <a:xfrm>
                <a:off x="661264" y="747816"/>
                <a:ext cx="695789" cy="4326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>
                    <a:latin typeface="Trebuchet MS" pitchFamily="34" charset="0"/>
                  </a:rPr>
                  <a:t>stop</a:t>
                </a:r>
                <a:endParaRPr lang="en-US" sz="1400" dirty="0">
                  <a:latin typeface="Trebuchet MS" pitchFamily="34" charset="0"/>
                </a:endParaRPr>
              </a:p>
            </p:txBody>
          </p:sp>
        </p:grpSp>
      </p:grpSp>
      <p:grpSp>
        <p:nvGrpSpPr>
          <p:cNvPr id="41" name="Gruppo 40"/>
          <p:cNvGrpSpPr/>
          <p:nvPr/>
        </p:nvGrpSpPr>
        <p:grpSpPr>
          <a:xfrm>
            <a:off x="6076148" y="4772900"/>
            <a:ext cx="1592196" cy="1598555"/>
            <a:chOff x="9182594" y="920098"/>
            <a:chExt cx="1592196" cy="1598555"/>
          </a:xfrm>
        </p:grpSpPr>
        <p:sp>
          <p:nvSpPr>
            <p:cNvPr id="40" name="Rettangolo 39"/>
            <p:cNvSpPr/>
            <p:nvPr/>
          </p:nvSpPr>
          <p:spPr>
            <a:xfrm>
              <a:off x="9182594" y="920098"/>
              <a:ext cx="1592196" cy="159855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uppo 36"/>
            <p:cNvGrpSpPr/>
            <p:nvPr/>
          </p:nvGrpSpPr>
          <p:grpSpPr>
            <a:xfrm>
              <a:off x="9227126" y="963457"/>
              <a:ext cx="1368152" cy="1545962"/>
              <a:chOff x="7308304" y="985015"/>
              <a:chExt cx="1513197" cy="1967442"/>
            </a:xfrm>
          </p:grpSpPr>
          <p:sp>
            <p:nvSpPr>
              <p:cNvPr id="21" name="CasellaDiTesto 20"/>
              <p:cNvSpPr txBox="1"/>
              <p:nvPr/>
            </p:nvSpPr>
            <p:spPr>
              <a:xfrm>
                <a:off x="7740352" y="985015"/>
                <a:ext cx="522900" cy="342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>
                    <a:latin typeface="Trebuchet MS" pitchFamily="34" charset="0"/>
                  </a:rPr>
                  <a:t>stop</a:t>
                </a:r>
                <a:endParaRPr lang="en-US" sz="1400" dirty="0">
                  <a:latin typeface="Trebuchet MS" pitchFamily="34" charset="0"/>
                </a:endParaRPr>
              </a:p>
            </p:txBody>
          </p:sp>
          <p:cxnSp>
            <p:nvCxnSpPr>
              <p:cNvPr id="26" name="Connettore 1 25"/>
              <p:cNvCxnSpPr/>
              <p:nvPr/>
            </p:nvCxnSpPr>
            <p:spPr>
              <a:xfrm>
                <a:off x="7448205" y="1327257"/>
                <a:ext cx="1373296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1 26"/>
              <p:cNvCxnSpPr/>
              <p:nvPr/>
            </p:nvCxnSpPr>
            <p:spPr>
              <a:xfrm>
                <a:off x="7448205" y="2670466"/>
                <a:ext cx="1373296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2 28"/>
              <p:cNvCxnSpPr/>
              <p:nvPr/>
            </p:nvCxnSpPr>
            <p:spPr>
              <a:xfrm>
                <a:off x="8463226" y="1418898"/>
                <a:ext cx="0" cy="10539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CasellaDiTesto 32"/>
              <p:cNvSpPr txBox="1"/>
              <p:nvPr/>
            </p:nvSpPr>
            <p:spPr>
              <a:xfrm>
                <a:off x="7448205" y="2610214"/>
                <a:ext cx="1011815" cy="342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err="1" smtClean="0">
                    <a:latin typeface="Trebuchet MS" pitchFamily="34" charset="0"/>
                  </a:rPr>
                  <a:t>neutralino</a:t>
                </a:r>
                <a:endParaRPr lang="en-US" sz="1400" dirty="0">
                  <a:latin typeface="Trebuchet MS" pitchFamily="34" charset="0"/>
                </a:endParaRPr>
              </a:p>
            </p:txBody>
          </p:sp>
          <p:sp>
            <p:nvSpPr>
              <p:cNvPr id="35" name="CasellaDiTesto 34"/>
              <p:cNvSpPr txBox="1"/>
              <p:nvPr/>
            </p:nvSpPr>
            <p:spPr>
              <a:xfrm>
                <a:off x="7308304" y="1576283"/>
                <a:ext cx="1064875" cy="667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100" dirty="0"/>
                  <a:t>v</a:t>
                </a:r>
                <a:r>
                  <a:rPr lang="it-IT" sz="1100" dirty="0" smtClean="0"/>
                  <a:t>ia top</a:t>
                </a:r>
              </a:p>
              <a:p>
                <a:pPr algn="ctr"/>
                <a:r>
                  <a:rPr lang="it-IT" sz="1100" dirty="0" smtClean="0"/>
                  <a:t>(</a:t>
                </a:r>
                <a:r>
                  <a:rPr lang="it-IT" sz="1100" dirty="0" err="1" smtClean="0"/>
                  <a:t>onshell</a:t>
                </a:r>
                <a:r>
                  <a:rPr lang="it-IT" sz="1100" dirty="0" smtClean="0"/>
                  <a:t> or </a:t>
                </a:r>
                <a:r>
                  <a:rPr lang="it-IT" sz="1100" dirty="0" err="1" smtClean="0"/>
                  <a:t>offshell</a:t>
                </a:r>
                <a:r>
                  <a:rPr lang="it-IT" sz="1100" dirty="0"/>
                  <a:t>)</a:t>
                </a:r>
                <a:endParaRPr lang="en-US" sz="1100" dirty="0"/>
              </a:p>
            </p:txBody>
          </p:sp>
        </p:grpSp>
      </p:grpSp>
      <p:sp>
        <p:nvSpPr>
          <p:cNvPr id="42" name="Freccia angolare in su 41"/>
          <p:cNvSpPr/>
          <p:nvPr/>
        </p:nvSpPr>
        <p:spPr>
          <a:xfrm rot="5400000">
            <a:off x="5221204" y="5014308"/>
            <a:ext cx="850392" cy="731520"/>
          </a:xfrm>
          <a:prstGeom prst="bentUp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ccia angolare in su 43"/>
          <p:cNvSpPr/>
          <p:nvPr/>
        </p:nvSpPr>
        <p:spPr>
          <a:xfrm rot="5400000" flipV="1">
            <a:off x="2224237" y="5099981"/>
            <a:ext cx="850392" cy="676781"/>
          </a:xfrm>
          <a:prstGeom prst="bentUp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More on </a:t>
            </a:r>
            <a:r>
              <a:rPr lang="it-IT" dirty="0" err="1" smtClean="0"/>
              <a:t>simplified</a:t>
            </a:r>
            <a:r>
              <a:rPr lang="it-IT" dirty="0" smtClean="0"/>
              <a:t> </a:t>
            </a:r>
            <a:r>
              <a:rPr lang="it-IT" dirty="0" err="1" smtClean="0"/>
              <a:t>models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446856" y="908720"/>
            <a:ext cx="5637312" cy="493776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Various</a:t>
            </a:r>
            <a:r>
              <a:rPr lang="it-IT" sz="2000" dirty="0" smtClean="0"/>
              <a:t> </a:t>
            </a:r>
            <a:r>
              <a:rPr lang="it-IT" sz="2000" dirty="0" err="1" smtClean="0"/>
              <a:t>assumptions</a:t>
            </a:r>
            <a:r>
              <a:rPr lang="it-IT" sz="2000" dirty="0" smtClean="0"/>
              <a:t> of </a:t>
            </a:r>
            <a:r>
              <a:rPr lang="it-IT" sz="2000" dirty="0" smtClean="0">
                <a:latin typeface="Symbol" pitchFamily="18" charset="2"/>
              </a:rPr>
              <a:t>D</a:t>
            </a:r>
            <a:r>
              <a:rPr lang="it-IT" sz="2000" dirty="0" smtClean="0"/>
              <a:t>M(stop-</a:t>
            </a:r>
            <a:r>
              <a:rPr lang="it-IT" sz="2000" dirty="0" err="1" smtClean="0"/>
              <a:t>chargino</a:t>
            </a:r>
            <a:r>
              <a:rPr lang="it-IT" sz="2000" dirty="0" smtClean="0"/>
              <a:t>) and </a:t>
            </a:r>
            <a:r>
              <a:rPr lang="it-IT" sz="2000" dirty="0" smtClean="0">
                <a:latin typeface="Symbol" pitchFamily="18" charset="2"/>
              </a:rPr>
              <a:t>D</a:t>
            </a:r>
            <a:r>
              <a:rPr lang="it-IT" sz="2000" dirty="0" smtClean="0"/>
              <a:t>M(</a:t>
            </a:r>
            <a:r>
              <a:rPr lang="it-IT" sz="2000" dirty="0" err="1" smtClean="0"/>
              <a:t>chargino-neutralino</a:t>
            </a:r>
            <a:r>
              <a:rPr lang="it-IT" sz="2000" dirty="0" smtClean="0"/>
              <a:t>)</a:t>
            </a:r>
            <a:endParaRPr lang="en-US" sz="2000" dirty="0"/>
          </a:p>
        </p:txBody>
      </p:sp>
      <p:sp>
        <p:nvSpPr>
          <p:cNvPr id="7" name="Slide Number Placeholder 9"/>
          <p:cNvSpPr txBox="1">
            <a:spLocks/>
          </p:cNvSpPr>
          <p:nvPr/>
        </p:nvSpPr>
        <p:spPr bwMode="auto">
          <a:xfrm>
            <a:off x="6948264" y="1047651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L="0" algn="r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34BD3D-2D44-464E-8683-7F6D8B686445}" type="slidenum">
              <a:rPr lang="en-GB" smtClean="0">
                <a:solidFill>
                  <a:srgbClr val="898989"/>
                </a:solidFill>
                <a:latin typeface="Trebuchet MS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 dirty="0">
              <a:solidFill>
                <a:srgbClr val="898989"/>
              </a:solidFill>
              <a:latin typeface="Trebuchet MS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13" y="1866478"/>
            <a:ext cx="4943475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69915"/>
            <a:ext cx="3487223" cy="315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5796136" y="2586558"/>
            <a:ext cx="3175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Trebuchet MS" pitchFamily="34" charset="0"/>
              </a:rPr>
              <a:t>Fixed</a:t>
            </a:r>
            <a:r>
              <a:rPr lang="it-IT" dirty="0" smtClean="0">
                <a:latin typeface="Trebuchet MS" pitchFamily="34" charset="0"/>
              </a:rPr>
              <a:t> mass stop, </a:t>
            </a:r>
            <a:r>
              <a:rPr lang="it-IT" dirty="0" err="1" smtClean="0">
                <a:latin typeface="Trebuchet MS" pitchFamily="34" charset="0"/>
              </a:rPr>
              <a:t>function</a:t>
            </a:r>
            <a:r>
              <a:rPr lang="it-IT" dirty="0" smtClean="0">
                <a:latin typeface="Trebuchet MS" pitchFamily="34" charset="0"/>
              </a:rPr>
              <a:t> of </a:t>
            </a:r>
          </a:p>
          <a:p>
            <a:r>
              <a:rPr lang="it-IT" dirty="0" err="1">
                <a:latin typeface="Trebuchet MS" pitchFamily="34" charset="0"/>
              </a:rPr>
              <a:t>c</a:t>
            </a:r>
            <a:r>
              <a:rPr lang="it-IT" dirty="0" err="1" smtClean="0">
                <a:latin typeface="Trebuchet MS" pitchFamily="34" charset="0"/>
              </a:rPr>
              <a:t>hargino-neutralino</a:t>
            </a:r>
            <a:r>
              <a:rPr lang="it-IT" dirty="0" smtClean="0">
                <a:latin typeface="Trebuchet MS" pitchFamily="34" charset="0"/>
              </a:rPr>
              <a:t> mass </a:t>
            </a:r>
            <a:endParaRPr lang="en-US" dirty="0">
              <a:latin typeface="Trebuchet MS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736375" y="5661248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rebuchet MS" pitchFamily="34" charset="0"/>
              </a:rPr>
              <a:t>m</a:t>
            </a:r>
            <a:r>
              <a:rPr lang="it-IT" dirty="0" smtClean="0">
                <a:latin typeface="Trebuchet MS" pitchFamily="34" charset="0"/>
              </a:rPr>
              <a:t>(stop)=300 </a:t>
            </a:r>
            <a:r>
              <a:rPr lang="it-IT" dirty="0" err="1" smtClean="0">
                <a:latin typeface="Trebuchet MS" pitchFamily="34" charset="0"/>
              </a:rPr>
              <a:t>GeV</a:t>
            </a:r>
            <a:endParaRPr lang="en-US" dirty="0">
              <a:latin typeface="Trebuchet MS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548680"/>
            <a:ext cx="13608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1"/>
          <p:cNvSpPr txBox="1"/>
          <p:nvPr/>
        </p:nvSpPr>
        <p:spPr>
          <a:xfrm>
            <a:off x="7635150" y="1465039"/>
            <a:ext cx="140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if </a:t>
            </a:r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1400" dirty="0" smtClean="0">
                <a:solidFill>
                  <a:srgbClr val="FF0000"/>
                </a:solidFill>
              </a:rPr>
              <a:t>M(t1,C) large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7470174" y="1969676"/>
            <a:ext cx="1782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</a:rPr>
              <a:t>p</a:t>
            </a:r>
            <a:r>
              <a:rPr lang="en-US" sz="1400" baseline="-25000" dirty="0" err="1" smtClean="0">
                <a:solidFill>
                  <a:srgbClr val="002060"/>
                </a:solidFill>
              </a:rPr>
              <a:t>T</a:t>
            </a:r>
            <a:r>
              <a:rPr lang="en-US" sz="1400" dirty="0" smtClean="0">
                <a:solidFill>
                  <a:srgbClr val="002060"/>
                </a:solidFill>
              </a:rPr>
              <a:t> lepton high if </a:t>
            </a:r>
            <a:r>
              <a:rPr lang="en-US" sz="1400" dirty="0" smtClean="0">
                <a:solidFill>
                  <a:srgbClr val="002060"/>
                </a:solidFill>
                <a:latin typeface="Symbol" pitchFamily="18" charset="2"/>
              </a:rPr>
              <a:t>D</a:t>
            </a:r>
            <a:r>
              <a:rPr lang="en-US" sz="1400" dirty="0" smtClean="0">
                <a:solidFill>
                  <a:srgbClr val="002060"/>
                </a:solidFill>
              </a:rPr>
              <a:t>M(C,N) large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7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mtClean="0">
                <a:ea typeface="ＭＳ Ｐゴシック" pitchFamily="-107" charset="-128"/>
              </a:rPr>
              <a:t>The Experimental Challenge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652120" y="3150260"/>
            <a:ext cx="3491880" cy="1728192"/>
          </a:xfrm>
          <a:solidFill>
            <a:schemeClr val="bg1"/>
          </a:solidFill>
          <a:ln w="38100">
            <a:noFill/>
          </a:ln>
        </p:spPr>
        <p:txBody>
          <a:bodyPr>
            <a:normAutofit fontScale="92500" lnSpcReduction="20000"/>
          </a:bodyPr>
          <a:lstStyle/>
          <a:p>
            <a:pPr marL="342900" indent="-342900" algn="l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1800" dirty="0" smtClean="0">
                <a:latin typeface="Trebuchet MS" pitchFamily="34" charset="0"/>
                <a:ea typeface="ＭＳ Ｐゴシック" pitchFamily="-107" charset="-128"/>
              </a:rPr>
              <a:t>Measured hits in detector </a:t>
            </a:r>
          </a:p>
          <a:p>
            <a:pPr marL="342900" indent="-342900" algn="l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1800" dirty="0" smtClean="0">
                <a:latin typeface="Trebuchet MS" pitchFamily="34" charset="0"/>
                <a:ea typeface="ＭＳ Ｐゴシック" pitchFamily="-107" charset="-128"/>
              </a:rPr>
              <a:t>use hits to reconstruct particle paths and energies</a:t>
            </a:r>
          </a:p>
          <a:p>
            <a:pPr marL="342900" indent="-342900" algn="l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1800" dirty="0" smtClean="0">
                <a:latin typeface="Trebuchet MS" pitchFamily="34" charset="0"/>
                <a:ea typeface="ＭＳ Ｐゴシック" pitchFamily="-107" charset="-128"/>
              </a:rPr>
              <a:t>estimate background processes   </a:t>
            </a:r>
          </a:p>
          <a:p>
            <a:pPr marL="342900" indent="-342900" algn="l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1800" dirty="0" smtClean="0">
                <a:latin typeface="Trebuchet MS" pitchFamily="34" charset="0"/>
                <a:ea typeface="ＭＳ Ｐゴシック" pitchFamily="-107" charset="-128"/>
              </a:rPr>
              <a:t>understand the underlying physics</a:t>
            </a:r>
          </a:p>
        </p:txBody>
      </p:sp>
      <p:pic>
        <p:nvPicPr>
          <p:cNvPr id="15" name="Picture 7" descr="40P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332656"/>
            <a:ext cx="2912325" cy="2016224"/>
          </a:xfrm>
          <a:prstGeom prst="rect">
            <a:avLst/>
          </a:prstGeom>
        </p:spPr>
      </p:pic>
      <p:sp>
        <p:nvSpPr>
          <p:cNvPr id="2" name="Freccia a destra 1"/>
          <p:cNvSpPr/>
          <p:nvPr/>
        </p:nvSpPr>
        <p:spPr>
          <a:xfrm rot="5400000">
            <a:off x="4293680" y="3870760"/>
            <a:ext cx="223224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4716016" y="5517232"/>
            <a:ext cx="1648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/>
              <a:t>How to find this?</a:t>
            </a:r>
            <a:endParaRPr lang="en-US" i="1" dirty="0"/>
          </a:p>
        </p:txBody>
      </p:sp>
      <p:sp>
        <p:nvSpPr>
          <p:cNvPr id="18" name="Subtitle 9"/>
          <p:cNvSpPr txBox="1">
            <a:spLocks/>
          </p:cNvSpPr>
          <p:nvPr/>
        </p:nvSpPr>
        <p:spPr>
          <a:xfrm>
            <a:off x="5184068" y="2348880"/>
            <a:ext cx="4068452" cy="1219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lang="en-US" sz="1400" baseline="0" dirty="0" smtClean="0">
                <a:latin typeface="Trebuchet MS" pitchFamily="34" charset="0"/>
              </a:rPr>
              <a:t>Example:</a:t>
            </a:r>
            <a:r>
              <a:rPr lang="en-US" sz="1400" dirty="0" smtClean="0">
                <a:latin typeface="Trebuchet MS" pitchFamily="34" charset="0"/>
              </a:rPr>
              <a:t> </a:t>
            </a:r>
            <a:r>
              <a:rPr kumimoji="0" lang="en-US" sz="14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</a:rPr>
              <a:t>40 reconstructed vertices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defRPr/>
            </a:pP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    </a:t>
            </a:r>
            <a:r>
              <a:rPr lang="en-US" sz="1100" dirty="0">
                <a:latin typeface="Trebuchet MS" pitchFamily="34" charset="0"/>
              </a:rPr>
              <a:t>2012 data @ 8 </a:t>
            </a:r>
            <a:r>
              <a:rPr lang="en-US" sz="1100" dirty="0" err="1" smtClean="0">
                <a:latin typeface="Trebuchet MS" pitchFamily="34" charset="0"/>
              </a:rPr>
              <a:t>TeV</a:t>
            </a:r>
            <a:r>
              <a:rPr lang="en-US" sz="1100" dirty="0" smtClean="0">
                <a:latin typeface="Trebuchet MS" pitchFamily="34" charset="0"/>
              </a:rPr>
              <a:t>, 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High PU run October 25, 2011</a:t>
            </a:r>
            <a:endParaRPr kumimoji="0" lang="en-US" sz="11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1146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797152"/>
            <a:ext cx="2448272" cy="200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299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objects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10203"/>
            <a:ext cx="7924800" cy="370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457200" y="4343400"/>
            <a:ext cx="8382000" cy="1981200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Jets </a:t>
            </a:r>
            <a:r>
              <a:rPr lang="en-US" sz="1600" b="1" dirty="0" smtClean="0">
                <a:sym typeface="Wingdings" pitchFamily="2" charset="2"/>
              </a:rPr>
              <a:t></a:t>
            </a:r>
            <a:r>
              <a:rPr lang="en-US" sz="1600" dirty="0" smtClean="0">
                <a:sym typeface="Wingdings" pitchFamily="2" charset="2"/>
              </a:rPr>
              <a:t> clusters in EM/HAD calorimeters</a:t>
            </a:r>
          </a:p>
          <a:p>
            <a:r>
              <a:rPr lang="en-US" sz="1600" b="1" dirty="0" smtClean="0"/>
              <a:t>Photons </a:t>
            </a:r>
            <a:r>
              <a:rPr lang="en-US" sz="1600" b="1" dirty="0" smtClean="0">
                <a:sym typeface="Wingdings" pitchFamily="2" charset="2"/>
              </a:rPr>
              <a:t></a:t>
            </a:r>
            <a:r>
              <a:rPr lang="en-US" sz="1600" dirty="0" smtClean="0">
                <a:sym typeface="Wingdings" pitchFamily="2" charset="2"/>
              </a:rPr>
              <a:t> EM cluster w/o matching track</a:t>
            </a:r>
          </a:p>
          <a:p>
            <a:r>
              <a:rPr lang="en-US" sz="1600" b="1" dirty="0" smtClean="0">
                <a:sym typeface="Wingdings" pitchFamily="2" charset="2"/>
              </a:rPr>
              <a:t>Electrons </a:t>
            </a:r>
            <a:r>
              <a:rPr lang="en-US" sz="1600" dirty="0" smtClean="0">
                <a:sym typeface="Wingdings" pitchFamily="2" charset="2"/>
              </a:rPr>
              <a:t> same with matching track</a:t>
            </a:r>
          </a:p>
          <a:p>
            <a:r>
              <a:rPr lang="en-US" sz="1600" b="1" dirty="0" err="1" smtClean="0">
                <a:sym typeface="Wingdings" pitchFamily="2" charset="2"/>
              </a:rPr>
              <a:t>Muons</a:t>
            </a:r>
            <a:r>
              <a:rPr lang="en-US" sz="1600" b="1" dirty="0" smtClean="0">
                <a:sym typeface="Wingdings" pitchFamily="2" charset="2"/>
              </a:rPr>
              <a:t> </a:t>
            </a:r>
            <a:r>
              <a:rPr lang="en-US" sz="1600" dirty="0" smtClean="0">
                <a:sym typeface="Wingdings" pitchFamily="2" charset="2"/>
              </a:rPr>
              <a:t> track in Tracker and </a:t>
            </a:r>
            <a:r>
              <a:rPr lang="en-US" sz="1600" dirty="0" err="1" smtClean="0">
                <a:sym typeface="Wingdings" pitchFamily="2" charset="2"/>
              </a:rPr>
              <a:t>Muon</a:t>
            </a:r>
            <a:r>
              <a:rPr lang="en-US" sz="1600" dirty="0" smtClean="0">
                <a:sym typeface="Wingdings" pitchFamily="2" charset="2"/>
              </a:rPr>
              <a:t> chambers</a:t>
            </a:r>
          </a:p>
          <a:p>
            <a:r>
              <a:rPr lang="en-US" sz="1600" b="1" dirty="0" smtClean="0">
                <a:sym typeface="Wingdings" pitchFamily="2" charset="2"/>
              </a:rPr>
              <a:t>Tau  </a:t>
            </a:r>
            <a:r>
              <a:rPr lang="en-US" sz="1600" dirty="0" smtClean="0">
                <a:sym typeface="Wingdings" pitchFamily="2" charset="2"/>
              </a:rPr>
              <a:t>narrow jets with 1 or 3 tracks</a:t>
            </a:r>
          </a:p>
          <a:p>
            <a:r>
              <a:rPr lang="en-US" sz="1800" b="1" dirty="0" smtClean="0">
                <a:solidFill>
                  <a:srgbClr val="C00000"/>
                </a:solidFill>
                <a:sym typeface="Wingdings" pitchFamily="2" charset="2"/>
              </a:rPr>
              <a:t>Missing ET (MET)  </a:t>
            </a:r>
            <a:r>
              <a:rPr lang="en-US" sz="1800" dirty="0" smtClean="0">
                <a:solidFill>
                  <a:srgbClr val="C00000"/>
                </a:solidFill>
                <a:sym typeface="Wingdings" pitchFamily="2" charset="2"/>
              </a:rPr>
              <a:t>unbalanced </a:t>
            </a:r>
            <a:r>
              <a:rPr lang="en-US" sz="1800" dirty="0" err="1" smtClean="0">
                <a:solidFill>
                  <a:srgbClr val="C00000"/>
                </a:solidFill>
                <a:sym typeface="Wingdings" pitchFamily="2" charset="2"/>
              </a:rPr>
              <a:t>pT</a:t>
            </a:r>
            <a:r>
              <a:rPr lang="en-US" sz="18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</a:p>
          <a:p>
            <a:endParaRPr lang="en-US" sz="400" dirty="0" smtClean="0">
              <a:sym typeface="Wingdings" pitchFamily="2" charset="2"/>
            </a:endParaRPr>
          </a:p>
          <a:p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5257800" y="4724400"/>
            <a:ext cx="3962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But also  More complex objects: </a:t>
            </a:r>
          </a:p>
          <a:p>
            <a:r>
              <a:rPr lang="en-US" sz="1600" b="1" dirty="0" smtClean="0">
                <a:sym typeface="Wingdings" pitchFamily="2" charset="2"/>
              </a:rPr>
              <a:t>B-jets  </a:t>
            </a:r>
            <a:r>
              <a:rPr lang="en-US" sz="1600" dirty="0" smtClean="0">
                <a:sym typeface="Wingdings" pitchFamily="2" charset="2"/>
              </a:rPr>
              <a:t>jet identified as originated     </a:t>
            </a:r>
          </a:p>
          <a:p>
            <a:r>
              <a:rPr lang="en-US" sz="1600" dirty="0" smtClean="0">
                <a:sym typeface="Wingdings" pitchFamily="2" charset="2"/>
              </a:rPr>
              <a:t>           from B-</a:t>
            </a:r>
            <a:r>
              <a:rPr lang="en-US" sz="1600" dirty="0" err="1" smtClean="0">
                <a:sym typeface="Wingdings" pitchFamily="2" charset="2"/>
              </a:rPr>
              <a:t>hadron</a:t>
            </a:r>
            <a:endParaRPr lang="en-US" sz="1600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141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Jet </a:t>
            </a:r>
            <a:r>
              <a:rPr lang="it-IT" dirty="0" err="1" smtClean="0"/>
              <a:t>reconstruction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169168" y="1011520"/>
            <a:ext cx="5266928" cy="4937760"/>
          </a:xfrm>
        </p:spPr>
        <p:txBody>
          <a:bodyPr>
            <a:normAutofit/>
          </a:bodyPr>
          <a:lstStyle/>
          <a:p>
            <a:r>
              <a:rPr lang="en-US" sz="1800" dirty="0"/>
              <a:t>Anti-</a:t>
            </a:r>
            <a:r>
              <a:rPr lang="en-US" sz="1800" dirty="0" err="1"/>
              <a:t>kt</a:t>
            </a:r>
            <a:r>
              <a:rPr lang="en-US" sz="1800" dirty="0"/>
              <a:t> </a:t>
            </a:r>
            <a:r>
              <a:rPr lang="en-US" sz="1800" dirty="0" smtClean="0"/>
              <a:t>Jet. </a:t>
            </a:r>
            <a:r>
              <a:rPr lang="en-US" sz="1800" dirty="0"/>
              <a:t>Radius R=0.4/0.5 (ATLAS/CMS)</a:t>
            </a:r>
          </a:p>
          <a:p>
            <a:r>
              <a:rPr lang="en-US" sz="1800" dirty="0"/>
              <a:t> Uncertainties on Jet Energy Scale (JES) and Resolution are generally the dominant </a:t>
            </a:r>
            <a:r>
              <a:rPr lang="en-US" sz="1800" dirty="0" smtClean="0"/>
              <a:t>exp</a:t>
            </a:r>
            <a:r>
              <a:rPr lang="en-US" sz="1800" dirty="0"/>
              <a:t>. syst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7" name="Rettangolo 6"/>
          <p:cNvSpPr/>
          <p:nvPr/>
        </p:nvSpPr>
        <p:spPr>
          <a:xfrm>
            <a:off x="395536" y="6011996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rebuchet MS" pitchFamily="34" charset="0"/>
              </a:rPr>
              <a:t>ATLAS and CMS now reach the </a:t>
            </a:r>
            <a:r>
              <a:rPr lang="en-US" b="1" u="sng" dirty="0">
                <a:solidFill>
                  <a:schemeClr val="accent1"/>
                </a:solidFill>
                <a:latin typeface="Trebuchet MS" pitchFamily="34" charset="0"/>
              </a:rPr>
              <a:t>1% level for JES </a:t>
            </a:r>
            <a:r>
              <a:rPr lang="en-US" b="1" u="sng" dirty="0" err="1">
                <a:solidFill>
                  <a:schemeClr val="accent1"/>
                </a:solidFill>
                <a:latin typeface="Trebuchet MS" pitchFamily="34" charset="0"/>
              </a:rPr>
              <a:t>Uncert</a:t>
            </a:r>
            <a:r>
              <a:rPr lang="en-US" dirty="0">
                <a:latin typeface="Trebuchet MS" pitchFamily="34" charset="0"/>
              </a:rPr>
              <a:t>. (even with high pile-up) !</a:t>
            </a:r>
          </a:p>
        </p:txBody>
      </p:sp>
      <p:pic>
        <p:nvPicPr>
          <p:cNvPr id="28674" name="Picture 2" descr="https://twiki.cern.ch/twiki/pub/AtlasPublic/JetEtmissApproved2013JESUncertainty/JESUncertainty-Moriond2013-Dijet-LC4-pT-noCloseb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92" y="2420887"/>
            <a:ext cx="5252764" cy="35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twiki.cern.ch/twiki/pub/AtlasPublic/JetEtmissApproved2013JESUncertainty/responseRatio_LCJES_R4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80728"/>
            <a:ext cx="3952860" cy="267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6516216" y="1395647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dirty="0" err="1" smtClean="0">
                <a:solidFill>
                  <a:srgbClr val="00B050"/>
                </a:solidFill>
                <a:latin typeface="Trebuchet MS" pitchFamily="34" charset="0"/>
              </a:rPr>
              <a:t>Good</a:t>
            </a:r>
            <a:r>
              <a:rPr lang="it-IT" sz="1600" i="1" dirty="0" smtClean="0">
                <a:solidFill>
                  <a:srgbClr val="00B050"/>
                </a:solidFill>
                <a:latin typeface="Trebuchet MS" pitchFamily="34" charset="0"/>
              </a:rPr>
              <a:t> performance in MC </a:t>
            </a:r>
            <a:r>
              <a:rPr lang="it-IT" sz="1600" i="1" dirty="0" err="1" smtClean="0">
                <a:solidFill>
                  <a:srgbClr val="00B050"/>
                </a:solidFill>
                <a:latin typeface="Trebuchet MS" pitchFamily="34" charset="0"/>
              </a:rPr>
              <a:t>as</a:t>
            </a:r>
            <a:r>
              <a:rPr lang="it-IT" sz="1600" i="1" dirty="0" smtClean="0">
                <a:solidFill>
                  <a:srgbClr val="00B050"/>
                </a:solidFill>
                <a:latin typeface="Trebuchet MS" pitchFamily="34" charset="0"/>
              </a:rPr>
              <a:t> </a:t>
            </a:r>
            <a:r>
              <a:rPr lang="it-IT" sz="1600" i="1" dirty="0" err="1" smtClean="0">
                <a:solidFill>
                  <a:srgbClr val="00B050"/>
                </a:solidFill>
                <a:latin typeface="Trebuchet MS" pitchFamily="34" charset="0"/>
              </a:rPr>
              <a:t>well</a:t>
            </a:r>
            <a:endParaRPr lang="en-US" sz="1600" i="1" dirty="0">
              <a:solidFill>
                <a:srgbClr val="00B050"/>
              </a:solidFill>
              <a:latin typeface="Trebuchet MS" pitchFamily="34" charset="0"/>
            </a:endParaRPr>
          </a:p>
        </p:txBody>
      </p:sp>
      <p:pic>
        <p:nvPicPr>
          <p:cNvPr id="28678" name="Picture 6" descr="http://atlas.web.cern.ch/Atlas/GROUPS/PHYSICS/CONFNOTES/ATLAS-CONF-2013-083/.thumb_fig_05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45024"/>
            <a:ext cx="2604603" cy="233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5116697" y="4089448"/>
            <a:ext cx="16155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chemeClr val="accent1"/>
                </a:solidFill>
                <a:latin typeface="Trebuchet MS" pitchFamily="34" charset="0"/>
              </a:rPr>
              <a:t>Several </a:t>
            </a:r>
            <a:r>
              <a:rPr lang="en-US" sz="1600" i="1" dirty="0">
                <a:solidFill>
                  <a:schemeClr val="accent1"/>
                </a:solidFill>
                <a:latin typeface="Trebuchet MS" pitchFamily="34" charset="0"/>
              </a:rPr>
              <a:t>techniques to remove pile-up dependence</a:t>
            </a:r>
          </a:p>
        </p:txBody>
      </p:sp>
    </p:spTree>
    <p:extLst>
      <p:ext uri="{BB962C8B-B14F-4D97-AF65-F5344CB8AC3E}">
        <p14:creationId xmlns:p14="http://schemas.microsoft.com/office/powerpoint/2010/main" val="225012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6A313D0-AFAE-4350-82D2-B129691FEB8E}" type="slidenum">
              <a:rPr lang="en-US"/>
              <a:pPr/>
              <a:t>25</a:t>
            </a:fld>
            <a:endParaRPr lang="en-US"/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b-jets</a:t>
            </a:r>
          </a:p>
        </p:txBody>
      </p:sp>
      <p:sp>
        <p:nvSpPr>
          <p:cNvPr id="4710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76808" y="836712"/>
            <a:ext cx="5347320" cy="5715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Exploit large lifetime of the b-</a:t>
            </a:r>
            <a:r>
              <a:rPr lang="en-US" sz="2000" dirty="0" err="1" smtClean="0"/>
              <a:t>hadron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B-</a:t>
            </a:r>
            <a:r>
              <a:rPr lang="en-US" sz="2000" dirty="0" err="1" smtClean="0"/>
              <a:t>hadron</a:t>
            </a:r>
            <a:r>
              <a:rPr lang="en-US" sz="2000" dirty="0" smtClean="0"/>
              <a:t> flies before it decays: d=c</a:t>
            </a:r>
            <a:r>
              <a:rPr lang="en-US" sz="2000" dirty="0" smtClean="0">
                <a:sym typeface="Symbol" pitchFamily="-107" charset="2"/>
              </a:rPr>
              <a:t></a:t>
            </a:r>
            <a:endParaRPr lang="en-US" sz="2000" dirty="0" smtClean="0"/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Lifetime </a:t>
            </a:r>
            <a:r>
              <a:rPr lang="en-US" sz="1800" dirty="0" smtClean="0">
                <a:solidFill>
                  <a:srgbClr val="FF0000"/>
                </a:solidFill>
                <a:sym typeface="Symbol" pitchFamily="-107" charset="2"/>
              </a:rPr>
              <a:t></a:t>
            </a:r>
            <a:r>
              <a:rPr lang="en-US" sz="1800" dirty="0" smtClean="0">
                <a:solidFill>
                  <a:srgbClr val="FF0000"/>
                </a:solidFill>
              </a:rPr>
              <a:t> =1.5 ps</a:t>
            </a:r>
            <a:r>
              <a:rPr lang="en-US" sz="1800" baseline="30000" dirty="0" smtClean="0">
                <a:solidFill>
                  <a:srgbClr val="FF0000"/>
                </a:solidFill>
              </a:rPr>
              <a:t>-1</a:t>
            </a:r>
            <a:endParaRPr lang="en-US" sz="1800" dirty="0" smtClean="0"/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/>
              <a:t>d=c</a:t>
            </a:r>
            <a:r>
              <a:rPr lang="en-US" sz="1800" dirty="0" smtClean="0">
                <a:sym typeface="Symbol" pitchFamily="-107" charset="2"/>
              </a:rPr>
              <a:t></a:t>
            </a:r>
            <a:r>
              <a:rPr lang="en-US" sz="1800" dirty="0" smtClean="0"/>
              <a:t> = 460 </a:t>
            </a:r>
            <a:r>
              <a:rPr lang="en-US" sz="1800" dirty="0" smtClean="0">
                <a:sym typeface="Symbol" pitchFamily="-107" charset="2"/>
              </a:rPr>
              <a:t></a:t>
            </a:r>
            <a:r>
              <a:rPr lang="en-US" sz="1800" dirty="0" smtClean="0"/>
              <a:t>m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/>
              <a:t>Can be </a:t>
            </a:r>
            <a:r>
              <a:rPr lang="en-US" sz="1800" dirty="0" smtClean="0">
                <a:solidFill>
                  <a:srgbClr val="FF0000"/>
                </a:solidFill>
              </a:rPr>
              <a:t>resolved with silicon detector</a:t>
            </a:r>
            <a:r>
              <a:rPr lang="en-US" sz="1800" dirty="0" smtClean="0"/>
              <a:t> resolution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Procedure “Secondary Vertex”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Many sophisticated techniques exist </a:t>
            </a:r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</p:txBody>
      </p:sp>
      <p:pic>
        <p:nvPicPr>
          <p:cNvPr id="7" name="Picture 6" descr="btag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980728"/>
            <a:ext cx="3375422" cy="22860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56992"/>
            <a:ext cx="5883597" cy="308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40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</a:t>
            </a:r>
            <a:r>
              <a:rPr lang="en-US" dirty="0" smtClean="0"/>
              <a:t>epton Identification</a:t>
            </a:r>
          </a:p>
        </p:txBody>
      </p:sp>
      <p:pic>
        <p:nvPicPr>
          <p:cNvPr id="31751" name="Picture 13" descr="tau_shower.gif                                                 000A105EMacintosh HD                   BB753A6E: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562599" y="3920094"/>
            <a:ext cx="3114675" cy="1234518"/>
          </a:xfrm>
        </p:spPr>
      </p:pic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C961BE5-2BA9-403F-A6CE-BB863BD2FD43}" type="slidenum">
              <a:rPr lang="en-US"/>
              <a:pPr/>
              <a:t>26</a:t>
            </a:fld>
            <a:endParaRPr lang="en-US"/>
          </a:p>
        </p:txBody>
      </p:sp>
      <p:sp>
        <p:nvSpPr>
          <p:cNvPr id="31748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838200"/>
            <a:ext cx="4876800" cy="57150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Electrons: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compact electromagnetic cluster in calorimeter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Matched to track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Muons</a:t>
            </a:r>
            <a:r>
              <a:rPr lang="en-US" sz="2400" dirty="0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Track in the </a:t>
            </a:r>
            <a:r>
              <a:rPr lang="en-US" sz="2000" dirty="0" err="1" smtClean="0"/>
              <a:t>muon</a:t>
            </a:r>
            <a:r>
              <a:rPr lang="en-US" sz="2000" dirty="0" smtClean="0"/>
              <a:t> chambers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Matched to track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Taus</a:t>
            </a:r>
            <a:r>
              <a:rPr lang="en-US" sz="2400" dirty="0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Narrow jet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Matched to one or three tracks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Neutrinos: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Imbalance in transverse momentum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Inferred from total transverse energy measured in detector</a:t>
            </a:r>
          </a:p>
        </p:txBody>
      </p:sp>
      <p:pic>
        <p:nvPicPr>
          <p:cNvPr id="31749" name="Picture 8" descr="&#10;em_shower.gif                                                  000A105EMacintosh HD                   BB753A6E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914400"/>
            <a:ext cx="3249613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9" descr="muon_shower.gif                                                000A105EMacintosh HD                   BB753A6E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362200"/>
            <a:ext cx="3249613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15" descr="neutrino_shower.gif                                            000A105EMacintosh HD                   BB753A6E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0363" y="5257800"/>
            <a:ext cx="3322637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AutoShape 16"/>
          <p:cNvSpPr>
            <a:spLocks noChangeArrowheads="1"/>
          </p:cNvSpPr>
          <p:nvPr/>
        </p:nvSpPr>
        <p:spPr bwMode="auto">
          <a:xfrm>
            <a:off x="4281488" y="1571625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AutoShape 17"/>
          <p:cNvSpPr>
            <a:spLocks noChangeArrowheads="1"/>
          </p:cNvSpPr>
          <p:nvPr/>
        </p:nvSpPr>
        <p:spPr bwMode="auto">
          <a:xfrm>
            <a:off x="4281488" y="2438400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AutoShape 18"/>
          <p:cNvSpPr>
            <a:spLocks noChangeArrowheads="1"/>
          </p:cNvSpPr>
          <p:nvPr/>
        </p:nvSpPr>
        <p:spPr bwMode="auto">
          <a:xfrm>
            <a:off x="4267200" y="35814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AutoShape 19"/>
          <p:cNvSpPr>
            <a:spLocks noChangeArrowheads="1"/>
          </p:cNvSpPr>
          <p:nvPr/>
        </p:nvSpPr>
        <p:spPr bwMode="auto">
          <a:xfrm>
            <a:off x="4267200" y="5457825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Lepton</a:t>
            </a:r>
            <a:r>
              <a:rPr lang="it-IT" dirty="0" smtClean="0"/>
              <a:t> </a:t>
            </a:r>
            <a:r>
              <a:rPr lang="it-IT" dirty="0" err="1" smtClean="0"/>
              <a:t>identification</a:t>
            </a:r>
            <a:r>
              <a:rPr lang="it-IT" dirty="0" smtClean="0"/>
              <a:t> performance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395536" y="908720"/>
            <a:ext cx="3970784" cy="1489720"/>
          </a:xfrm>
        </p:spPr>
        <p:txBody>
          <a:bodyPr>
            <a:normAutofit/>
          </a:bodyPr>
          <a:lstStyle/>
          <a:p>
            <a:r>
              <a:rPr lang="it-IT" sz="1800" dirty="0" err="1" smtClean="0"/>
              <a:t>Isolated</a:t>
            </a:r>
            <a:r>
              <a:rPr lang="it-IT" sz="1800" dirty="0" smtClean="0"/>
              <a:t> </a:t>
            </a:r>
            <a:r>
              <a:rPr lang="it-IT" sz="1800" dirty="0" err="1" smtClean="0"/>
              <a:t>leptons</a:t>
            </a:r>
            <a:r>
              <a:rPr lang="it-IT" sz="1800" dirty="0" smtClean="0"/>
              <a:t> (</a:t>
            </a:r>
            <a:r>
              <a:rPr lang="it-IT" sz="1800" dirty="0" err="1" smtClean="0"/>
              <a:t>e,</a:t>
            </a:r>
            <a:r>
              <a:rPr lang="it-IT" sz="1800" dirty="0" err="1" smtClean="0">
                <a:latin typeface="Symbol" pitchFamily="18" charset="2"/>
              </a:rPr>
              <a:t>m</a:t>
            </a:r>
            <a:r>
              <a:rPr lang="it-IT" sz="1800" dirty="0" smtClean="0"/>
              <a:t>)</a:t>
            </a:r>
            <a:endParaRPr lang="it-IT" sz="1800" dirty="0"/>
          </a:p>
          <a:p>
            <a:r>
              <a:rPr lang="it-IT" sz="1800" dirty="0" err="1" smtClean="0"/>
              <a:t>Good</a:t>
            </a:r>
            <a:r>
              <a:rPr lang="it-IT" sz="1800" dirty="0" smtClean="0"/>
              <a:t> reco and ID </a:t>
            </a:r>
            <a:r>
              <a:rPr lang="it-IT" sz="1800" dirty="0" err="1" smtClean="0"/>
              <a:t>efficiency</a:t>
            </a:r>
            <a:r>
              <a:rPr lang="it-IT" sz="1800" dirty="0" smtClean="0"/>
              <a:t> down to </a:t>
            </a:r>
            <a:r>
              <a:rPr lang="it-IT" sz="1800" dirty="0" err="1" smtClean="0"/>
              <a:t>few</a:t>
            </a:r>
            <a:r>
              <a:rPr lang="it-IT" sz="1800" dirty="0" smtClean="0"/>
              <a:t> </a:t>
            </a:r>
            <a:r>
              <a:rPr lang="it-IT" sz="1800" dirty="0" err="1" smtClean="0"/>
              <a:t>GeV</a:t>
            </a:r>
            <a:endParaRPr lang="en-US" sz="18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310" y="836712"/>
            <a:ext cx="3875509" cy="262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01" y="1916832"/>
            <a:ext cx="3454099" cy="239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25144"/>
            <a:ext cx="219075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7123429" y="1547500"/>
            <a:ext cx="1414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 smtClean="0"/>
              <a:t>electrons</a:t>
            </a:r>
            <a:endParaRPr lang="en-US" i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293650" y="2693068"/>
            <a:ext cx="1414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 smtClean="0"/>
              <a:t>muons</a:t>
            </a:r>
            <a:endParaRPr lang="en-US" i="1" dirty="0"/>
          </a:p>
        </p:txBody>
      </p:sp>
      <p:sp>
        <p:nvSpPr>
          <p:cNvPr id="13" name="Segnaposto contenuto 5"/>
          <p:cNvSpPr txBox="1">
            <a:spLocks/>
          </p:cNvSpPr>
          <p:nvPr/>
        </p:nvSpPr>
        <p:spPr>
          <a:xfrm>
            <a:off x="4488810" y="3451448"/>
            <a:ext cx="3970784" cy="14897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 err="1" smtClean="0"/>
              <a:t>Hadronic</a:t>
            </a:r>
            <a:r>
              <a:rPr lang="it-IT" sz="1800" dirty="0" smtClean="0"/>
              <a:t> </a:t>
            </a:r>
            <a:r>
              <a:rPr lang="it-IT" sz="1800" dirty="0" err="1" smtClean="0"/>
              <a:t>taus</a:t>
            </a:r>
            <a:r>
              <a:rPr lang="it-IT" sz="1800" dirty="0" smtClean="0"/>
              <a:t> </a:t>
            </a:r>
            <a:r>
              <a:rPr lang="it-IT" sz="1800" dirty="0" err="1" smtClean="0"/>
              <a:t>reconstructed</a:t>
            </a:r>
            <a:r>
              <a:rPr lang="it-IT" sz="1800" dirty="0" smtClean="0"/>
              <a:t> with </a:t>
            </a:r>
            <a:r>
              <a:rPr lang="it-IT" sz="1800" dirty="0" err="1" smtClean="0"/>
              <a:t>Neural</a:t>
            </a:r>
            <a:r>
              <a:rPr lang="it-IT" sz="1800" dirty="0" smtClean="0"/>
              <a:t> Network </a:t>
            </a:r>
            <a:r>
              <a:rPr lang="it-IT" sz="1800" dirty="0" err="1" smtClean="0"/>
              <a:t>techniques</a:t>
            </a:r>
            <a:endParaRPr lang="it-IT" sz="1800" dirty="0" smtClean="0"/>
          </a:p>
          <a:p>
            <a:pPr lvl="1"/>
            <a:r>
              <a:rPr lang="it-IT" sz="1500" dirty="0" err="1" smtClean="0"/>
              <a:t>Various</a:t>
            </a:r>
            <a:r>
              <a:rPr lang="it-IT" sz="1500" dirty="0" smtClean="0"/>
              <a:t> </a:t>
            </a:r>
            <a:r>
              <a:rPr lang="it-IT" sz="1500" dirty="0" err="1" smtClean="0"/>
              <a:t>working</a:t>
            </a:r>
            <a:r>
              <a:rPr lang="it-IT" sz="1500" dirty="0" smtClean="0"/>
              <a:t> </a:t>
            </a:r>
            <a:r>
              <a:rPr lang="it-IT" sz="1500" dirty="0" err="1" smtClean="0"/>
              <a:t>points</a:t>
            </a:r>
            <a:r>
              <a:rPr lang="it-IT" sz="1500" dirty="0" smtClean="0"/>
              <a:t> can be </a:t>
            </a:r>
            <a:r>
              <a:rPr lang="it-IT" sz="1500" dirty="0" err="1" smtClean="0"/>
              <a:t>used</a:t>
            </a:r>
            <a:endParaRPr lang="en-US" sz="1500" dirty="0"/>
          </a:p>
        </p:txBody>
      </p:sp>
      <p:sp>
        <p:nvSpPr>
          <p:cNvPr id="8" name="CasellaDiTesto 7"/>
          <p:cNvSpPr txBox="1"/>
          <p:nvPr/>
        </p:nvSpPr>
        <p:spPr>
          <a:xfrm flipH="1">
            <a:off x="251520" y="506688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Tau </a:t>
            </a:r>
            <a:r>
              <a:rPr lang="it-IT" dirty="0" err="1" smtClean="0"/>
              <a:t>decays</a:t>
            </a:r>
            <a:endParaRPr lang="en-US" dirty="0"/>
          </a:p>
        </p:txBody>
      </p:sp>
      <p:pic>
        <p:nvPicPr>
          <p:cNvPr id="31751" name="Picture 7" descr="https://atlas.web.cern.ch/Atlas/GROUPS/PHYSICS/CONFNOTES/ATLAS-CONF-2013-064/.thumb_fig_02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390" y="4437112"/>
            <a:ext cx="281333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Picture 9" descr="https://atlas.web.cern.ch/Atlas/GROUPS/PHYSICS/CONFNOTES/ATLAS-CONF-2013-064/.thumb_fig_02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463" y="4426139"/>
            <a:ext cx="2828646" cy="202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2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Missing</a:t>
            </a:r>
            <a:r>
              <a:rPr lang="it-IT" dirty="0" smtClean="0"/>
              <a:t> </a:t>
            </a:r>
            <a:r>
              <a:rPr lang="it-IT" dirty="0" err="1" smtClean="0"/>
              <a:t>Transverse</a:t>
            </a:r>
            <a:r>
              <a:rPr lang="it-IT" dirty="0" smtClean="0"/>
              <a:t> Energy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304800" y="838200"/>
            <a:ext cx="8686800" cy="5318760"/>
          </a:xfrm>
        </p:spPr>
        <p:txBody>
          <a:bodyPr>
            <a:normAutofit/>
          </a:bodyPr>
          <a:lstStyle/>
          <a:p>
            <a:r>
              <a:rPr lang="it-IT" sz="2400" dirty="0" smtClean="0"/>
              <a:t>Energy </a:t>
            </a:r>
            <a:r>
              <a:rPr lang="it-IT" sz="2400" dirty="0" err="1" smtClean="0"/>
              <a:t>conservation</a:t>
            </a:r>
            <a:r>
              <a:rPr lang="it-IT" sz="2400" dirty="0" smtClean="0"/>
              <a:t> (</a:t>
            </a:r>
            <a:r>
              <a:rPr lang="it-IT" sz="2400" dirty="0" err="1" smtClean="0"/>
              <a:t>transverse</a:t>
            </a:r>
            <a:r>
              <a:rPr lang="it-IT" sz="2400" dirty="0" smtClean="0"/>
              <a:t> </a:t>
            </a:r>
            <a:r>
              <a:rPr lang="it-IT" sz="2400" dirty="0" err="1" smtClean="0"/>
              <a:t>plane</a:t>
            </a:r>
            <a:r>
              <a:rPr lang="it-IT" sz="2400" dirty="0" smtClean="0"/>
              <a:t>):</a:t>
            </a:r>
          </a:p>
          <a:p>
            <a:endParaRPr lang="it-IT" sz="2400" dirty="0"/>
          </a:p>
          <a:p>
            <a:r>
              <a:rPr lang="it-IT" sz="2400" b="1" dirty="0" smtClean="0"/>
              <a:t>Real MET:</a:t>
            </a:r>
            <a:r>
              <a:rPr lang="it-IT" sz="2400" dirty="0" smtClean="0"/>
              <a:t> </a:t>
            </a:r>
            <a:r>
              <a:rPr lang="it-IT" sz="2000" dirty="0" err="1" smtClean="0"/>
              <a:t>presence</a:t>
            </a:r>
            <a:r>
              <a:rPr lang="it-IT" sz="2000" dirty="0" smtClean="0"/>
              <a:t> of </a:t>
            </a:r>
            <a:r>
              <a:rPr lang="it-IT" sz="2000" dirty="0" err="1" smtClean="0"/>
              <a:t>neutral</a:t>
            </a:r>
            <a:r>
              <a:rPr lang="it-IT" sz="2000" dirty="0" smtClean="0"/>
              <a:t> </a:t>
            </a:r>
            <a:r>
              <a:rPr lang="it-IT" sz="2000" dirty="0" err="1" smtClean="0"/>
              <a:t>weakly</a:t>
            </a:r>
            <a:r>
              <a:rPr lang="it-IT" sz="2000" dirty="0" smtClean="0"/>
              <a:t> </a:t>
            </a:r>
            <a:r>
              <a:rPr lang="it-IT" sz="2000" dirty="0" err="1" smtClean="0"/>
              <a:t>interacting</a:t>
            </a:r>
            <a:r>
              <a:rPr lang="it-IT" sz="2000" dirty="0" smtClean="0"/>
              <a:t> </a:t>
            </a:r>
            <a:r>
              <a:rPr lang="it-IT" sz="2000" dirty="0" err="1" smtClean="0"/>
              <a:t>particle</a:t>
            </a:r>
            <a:r>
              <a:rPr lang="it-IT" sz="2000" dirty="0" smtClean="0"/>
              <a:t> in the </a:t>
            </a:r>
            <a:r>
              <a:rPr lang="it-IT" sz="2000" dirty="0" err="1" smtClean="0"/>
              <a:t>event</a:t>
            </a:r>
            <a:r>
              <a:rPr lang="it-IT" sz="2000" dirty="0" smtClean="0"/>
              <a:t> (ex </a:t>
            </a:r>
            <a:r>
              <a:rPr lang="it-IT" sz="2000" dirty="0" err="1" smtClean="0"/>
              <a:t>neutrinos</a:t>
            </a:r>
            <a:r>
              <a:rPr lang="it-IT" sz="2000" dirty="0" smtClean="0"/>
              <a:t>)</a:t>
            </a:r>
          </a:p>
          <a:p>
            <a:r>
              <a:rPr lang="it-IT" sz="2400" b="1" dirty="0" err="1" smtClean="0"/>
              <a:t>Fake</a:t>
            </a:r>
            <a:r>
              <a:rPr lang="it-IT" sz="2400" b="1" dirty="0" smtClean="0"/>
              <a:t> MET: </a:t>
            </a:r>
            <a:r>
              <a:rPr lang="it-IT" sz="2000" dirty="0" err="1" smtClean="0"/>
              <a:t>mismeasurements</a:t>
            </a:r>
            <a:r>
              <a:rPr lang="it-IT" sz="2000" dirty="0" smtClean="0"/>
              <a:t> + detector </a:t>
            </a:r>
            <a:r>
              <a:rPr lang="it-IT" sz="2000" dirty="0" err="1" smtClean="0"/>
              <a:t>malfunctions</a:t>
            </a:r>
            <a:r>
              <a:rPr lang="it-IT" sz="2000" dirty="0" smtClean="0"/>
              <a:t>, </a:t>
            </a:r>
            <a:r>
              <a:rPr lang="it-IT" sz="2000" dirty="0" err="1" smtClean="0"/>
              <a:t>poorly</a:t>
            </a:r>
            <a:r>
              <a:rPr lang="it-IT" sz="2000" dirty="0" smtClean="0"/>
              <a:t> </a:t>
            </a:r>
            <a:r>
              <a:rPr lang="it-IT" sz="2000" dirty="0" err="1" smtClean="0"/>
              <a:t>instrumented</a:t>
            </a:r>
            <a:r>
              <a:rPr lang="it-IT" sz="2000" dirty="0" smtClean="0"/>
              <a:t> </a:t>
            </a:r>
            <a:r>
              <a:rPr lang="it-IT" sz="2000" dirty="0" err="1" smtClean="0"/>
              <a:t>regions</a:t>
            </a:r>
            <a:endParaRPr lang="it-IT" sz="2000" dirty="0" smtClean="0"/>
          </a:p>
          <a:p>
            <a:pPr lvl="1"/>
            <a:endParaRPr lang="en-US" sz="180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894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26848"/>
            <a:ext cx="4467225" cy="43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 descr="http://atlas.web.cern.ch/Atlas/GROUPS/PHYSICS/CONFNOTES/ATLAS-CONF-2013-082/fig_03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347" y="3152776"/>
            <a:ext cx="4397445" cy="315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5436096" y="2924944"/>
            <a:ext cx="329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Performance in </a:t>
            </a:r>
            <a:r>
              <a:rPr lang="it-IT" dirty="0" err="1" smtClean="0"/>
              <a:t>Z</a:t>
            </a:r>
            <a:r>
              <a:rPr lang="it-IT" dirty="0" err="1" smtClean="0">
                <a:sym typeface="Wingdings" pitchFamily="2" charset="2"/>
              </a:rPr>
              <a:t></a:t>
            </a:r>
            <a:r>
              <a:rPr lang="it-IT" dirty="0" err="1" smtClean="0">
                <a:latin typeface="Symbol" pitchFamily="18" charset="2"/>
                <a:sym typeface="Wingdings" pitchFamily="2" charset="2"/>
              </a:rPr>
              <a:t>mm</a:t>
            </a:r>
            <a:r>
              <a:rPr lang="it-IT" dirty="0" smtClean="0">
                <a:sym typeface="Wingdings" pitchFamily="2" charset="2"/>
              </a:rPr>
              <a:t> (2012)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782090" y="3708321"/>
            <a:ext cx="1920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 err="1" smtClean="0"/>
              <a:t>Fake</a:t>
            </a:r>
            <a:r>
              <a:rPr lang="it-IT" sz="1600" b="1" dirty="0" smtClean="0"/>
              <a:t> MET</a:t>
            </a:r>
          </a:p>
          <a:p>
            <a:pPr algn="ctr"/>
            <a:r>
              <a:rPr lang="it-IT" sz="1600" b="1" dirty="0" smtClean="0"/>
              <a:t>(</a:t>
            </a:r>
            <a:r>
              <a:rPr lang="it-IT" sz="1600" b="1" dirty="0" err="1" smtClean="0"/>
              <a:t>resolution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effect</a:t>
            </a:r>
            <a:r>
              <a:rPr lang="it-IT" sz="1600" b="1" dirty="0" smtClean="0"/>
              <a:t>)</a:t>
            </a:r>
            <a:endParaRPr lang="en-US" sz="1600" b="1" dirty="0"/>
          </a:p>
        </p:txBody>
      </p:sp>
      <p:cxnSp>
        <p:nvCxnSpPr>
          <p:cNvPr id="10" name="Connettore 2 9"/>
          <p:cNvCxnSpPr/>
          <p:nvPr/>
        </p:nvCxnSpPr>
        <p:spPr>
          <a:xfrm flipH="1">
            <a:off x="5724128" y="4000708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>
            <a:off x="5940152" y="4731048"/>
            <a:ext cx="856917" cy="15782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4860032" y="6156012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Trebuchet MS" pitchFamily="34" charset="0"/>
              </a:rPr>
              <a:t>Real MET</a:t>
            </a:r>
            <a:endParaRPr lang="en-US" b="1" dirty="0">
              <a:latin typeface="Trebuchet MS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797069" y="5566341"/>
            <a:ext cx="2353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 smtClean="0">
                <a:latin typeface="Trebuchet MS" pitchFamily="34" charset="0"/>
              </a:rPr>
              <a:t>Fake</a:t>
            </a:r>
            <a:r>
              <a:rPr lang="it-IT" sz="1600" b="1" dirty="0" smtClean="0">
                <a:latin typeface="Trebuchet MS" pitchFamily="34" charset="0"/>
              </a:rPr>
              <a:t> MET (high </a:t>
            </a:r>
            <a:r>
              <a:rPr lang="it-IT" sz="1600" b="1" dirty="0" err="1" smtClean="0">
                <a:latin typeface="Trebuchet MS" pitchFamily="34" charset="0"/>
              </a:rPr>
              <a:t>pT</a:t>
            </a:r>
            <a:r>
              <a:rPr lang="it-IT" sz="1600" b="1" dirty="0" smtClean="0">
                <a:latin typeface="Trebuchet MS" pitchFamily="34" charset="0"/>
              </a:rPr>
              <a:t> </a:t>
            </a:r>
          </a:p>
          <a:p>
            <a:r>
              <a:rPr lang="it-IT" sz="1600" b="1" dirty="0" err="1" smtClean="0">
                <a:latin typeface="Trebuchet MS" pitchFamily="34" charset="0"/>
              </a:rPr>
              <a:t>mis-reconstructed</a:t>
            </a:r>
            <a:r>
              <a:rPr lang="it-IT" sz="1600" b="1" dirty="0" smtClean="0">
                <a:latin typeface="Trebuchet MS" pitchFamily="34" charset="0"/>
              </a:rPr>
              <a:t> jet)</a:t>
            </a:r>
            <a:endParaRPr lang="en-US" sz="1600" b="1" dirty="0">
              <a:latin typeface="Trebuchet MS" pitchFamily="34" charset="0"/>
            </a:endParaRPr>
          </a:p>
        </p:txBody>
      </p:sp>
      <p:cxnSp>
        <p:nvCxnSpPr>
          <p:cNvPr id="15" name="Connettore 2 14"/>
          <p:cNvCxnSpPr>
            <a:endCxn id="17" idx="0"/>
          </p:cNvCxnSpPr>
          <p:nvPr/>
        </p:nvCxnSpPr>
        <p:spPr>
          <a:xfrm>
            <a:off x="7884368" y="4731048"/>
            <a:ext cx="89466" cy="835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27" y="3182935"/>
            <a:ext cx="3366739" cy="329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2028825" y="4592389"/>
            <a:ext cx="25695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Fake MET</a:t>
            </a:r>
          </a:p>
          <a:p>
            <a:pPr algn="ctr"/>
            <a:r>
              <a:rPr lang="en-US" b="1" dirty="0"/>
              <a:t>(Detector </a:t>
            </a:r>
            <a:r>
              <a:rPr lang="en-US" b="1" dirty="0" err="1" smtClean="0"/>
              <a:t>mismearurments</a:t>
            </a:r>
            <a:r>
              <a:rPr lang="en-US" b="1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0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Photons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29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323528" y="1358568"/>
            <a:ext cx="3512261" cy="286252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Good</a:t>
            </a:r>
            <a:r>
              <a:rPr lang="it-IT" sz="2000" dirty="0" smtClean="0"/>
              <a:t> </a:t>
            </a:r>
            <a:r>
              <a:rPr lang="it-IT" sz="2000" dirty="0" err="1" smtClean="0"/>
              <a:t>reconstruction</a:t>
            </a:r>
            <a:r>
              <a:rPr lang="it-IT" sz="2000" dirty="0" smtClean="0"/>
              <a:t> </a:t>
            </a:r>
            <a:r>
              <a:rPr lang="en-US" sz="2000" dirty="0" smtClean="0"/>
              <a:t>efficiency in various eta regions (here, unconverted photons)</a:t>
            </a:r>
            <a:endParaRPr lang="it-IT" sz="2000" dirty="0" smtClean="0"/>
          </a:p>
        </p:txBody>
      </p:sp>
      <p:pic>
        <p:nvPicPr>
          <p:cNvPr id="32770" name="Picture 2" descr="https://atlas.web.cern.ch/Atlas/GROUPS/PHYSICS/CONFNOTES/ATLAS-CONF-2012-123/fig_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789" y="836712"/>
            <a:ext cx="5274853" cy="428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3714750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4355976" y="5445224"/>
            <a:ext cx="3509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rebuchet MS" pitchFamily="34" charset="0"/>
              </a:rPr>
              <a:t>Ex of </a:t>
            </a:r>
            <a:r>
              <a:rPr lang="it-IT" dirty="0" smtClean="0">
                <a:latin typeface="Symbol" pitchFamily="18" charset="2"/>
              </a:rPr>
              <a:t>gg </a:t>
            </a:r>
            <a:r>
              <a:rPr lang="it-IT" dirty="0" smtClean="0">
                <a:latin typeface="Trebuchet MS" pitchFamily="34" charset="0"/>
              </a:rPr>
              <a:t>+ MET (7 </a:t>
            </a:r>
            <a:r>
              <a:rPr lang="it-IT" dirty="0" err="1">
                <a:latin typeface="Trebuchet MS" pitchFamily="34" charset="0"/>
              </a:rPr>
              <a:t>T</a:t>
            </a:r>
            <a:r>
              <a:rPr lang="it-IT" dirty="0" err="1" smtClean="0">
                <a:latin typeface="Trebuchet MS" pitchFamily="34" charset="0"/>
              </a:rPr>
              <a:t>eV</a:t>
            </a:r>
            <a:r>
              <a:rPr lang="it-IT" dirty="0" smtClean="0">
                <a:latin typeface="Trebuchet MS" pitchFamily="34" charset="0"/>
              </a:rPr>
              <a:t>)</a:t>
            </a:r>
          </a:p>
          <a:p>
            <a:r>
              <a:rPr lang="it-IT" dirty="0" err="1" smtClean="0">
                <a:latin typeface="Trebuchet MS" pitchFamily="34" charset="0"/>
              </a:rPr>
              <a:t>Good</a:t>
            </a:r>
            <a:r>
              <a:rPr lang="it-IT" dirty="0" smtClean="0">
                <a:latin typeface="Trebuchet MS" pitchFamily="34" charset="0"/>
              </a:rPr>
              <a:t> electron/</a:t>
            </a:r>
            <a:r>
              <a:rPr lang="it-IT" dirty="0" err="1" smtClean="0">
                <a:latin typeface="Trebuchet MS" pitchFamily="34" charset="0"/>
              </a:rPr>
              <a:t>photon</a:t>
            </a:r>
            <a:r>
              <a:rPr lang="it-IT" dirty="0" smtClean="0">
                <a:latin typeface="Trebuchet MS" pitchFamily="34" charset="0"/>
              </a:rPr>
              <a:t> </a:t>
            </a:r>
            <a:r>
              <a:rPr lang="it-IT" dirty="0" err="1" smtClean="0">
                <a:latin typeface="Trebuchet MS" pitchFamily="34" charset="0"/>
              </a:rPr>
              <a:t>fake</a:t>
            </a:r>
            <a:r>
              <a:rPr lang="it-IT" dirty="0" smtClean="0">
                <a:latin typeface="Trebuchet MS" pitchFamily="34" charset="0"/>
              </a:rPr>
              <a:t> rate</a:t>
            </a:r>
            <a:endParaRPr 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0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PART I</a:t>
            </a:r>
            <a:endParaRPr lang="en-US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2400" b="1" dirty="0" err="1">
                <a:solidFill>
                  <a:srgbClr val="FF0000"/>
                </a:solidFill>
              </a:rPr>
              <a:t>main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ingredients</a:t>
            </a:r>
            <a:endParaRPr lang="en-US" sz="2400" dirty="0"/>
          </a:p>
        </p:txBody>
      </p:sp>
      <p:pic>
        <p:nvPicPr>
          <p:cNvPr id="24578" name="Picture 2" descr="http://files.list.co.uk/images/festivals/2011/fringe/magic-porridge-pot_216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88840"/>
            <a:ext cx="28384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β measurements for </a:t>
            </a:r>
            <a:r>
              <a:rPr lang="en-US" dirty="0" err="1" smtClean="0"/>
              <a:t>muons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24" y="980728"/>
            <a:ext cx="8892480" cy="525658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Speed</a:t>
            </a:r>
            <a:r>
              <a:rPr lang="it-IT" sz="2000" dirty="0" smtClean="0"/>
              <a:t> </a:t>
            </a:r>
            <a:r>
              <a:rPr lang="it-IT" sz="2000" dirty="0" err="1" smtClean="0"/>
              <a:t>measurements</a:t>
            </a:r>
            <a:r>
              <a:rPr lang="it-IT" sz="2000" dirty="0" smtClean="0"/>
              <a:t> of </a:t>
            </a:r>
            <a:r>
              <a:rPr lang="it-IT" sz="2000" dirty="0" err="1" smtClean="0"/>
              <a:t>muons</a:t>
            </a:r>
            <a:r>
              <a:rPr lang="it-IT" sz="2000" dirty="0" smtClean="0"/>
              <a:t> </a:t>
            </a:r>
            <a:r>
              <a:rPr lang="it-IT" sz="2000" dirty="0" err="1" smtClean="0"/>
              <a:t>crucial</a:t>
            </a:r>
            <a:r>
              <a:rPr lang="it-IT" sz="2000" dirty="0" smtClean="0"/>
              <a:t> for long </a:t>
            </a:r>
            <a:r>
              <a:rPr lang="it-IT" sz="2000" dirty="0" err="1" smtClean="0"/>
              <a:t>lived</a:t>
            </a:r>
            <a:r>
              <a:rPr lang="it-IT" sz="2000" dirty="0" smtClean="0"/>
              <a:t> </a:t>
            </a:r>
            <a:r>
              <a:rPr lang="it-IT" sz="2000" dirty="0" err="1" smtClean="0"/>
              <a:t>particle</a:t>
            </a:r>
            <a:r>
              <a:rPr lang="it-IT" sz="2000" dirty="0"/>
              <a:t> </a:t>
            </a:r>
            <a:r>
              <a:rPr lang="it-IT" sz="2000" dirty="0" err="1" smtClean="0"/>
              <a:t>searches</a:t>
            </a:r>
            <a:r>
              <a:rPr lang="it-IT" sz="2000" dirty="0" smtClean="0"/>
              <a:t> </a:t>
            </a:r>
            <a:endParaRPr lang="en-US" sz="2000" dirty="0" smtClean="0"/>
          </a:p>
          <a:p>
            <a:pPr lvl="1"/>
            <a:endParaRPr lang="en-US" sz="1700" dirty="0" smtClean="0"/>
          </a:p>
          <a:p>
            <a:pPr lvl="1"/>
            <a:endParaRPr lang="en-US" sz="1700" dirty="0"/>
          </a:p>
          <a:p>
            <a:pPr lvl="1"/>
            <a:endParaRPr lang="en-US" sz="1700" dirty="0" smtClean="0"/>
          </a:p>
          <a:p>
            <a:pPr lvl="1"/>
            <a:endParaRPr lang="en-US" sz="17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Use </a:t>
            </a:r>
            <a:r>
              <a:rPr lang="en-US" sz="2000" dirty="0" err="1" smtClean="0"/>
              <a:t>Z</a:t>
            </a:r>
            <a:r>
              <a:rPr lang="en-US" sz="2000" dirty="0" err="1" smtClean="0">
                <a:sym typeface="Wingdings" pitchFamily="2" charset="2"/>
              </a:rPr>
              <a:t></a:t>
            </a:r>
            <a:r>
              <a:rPr lang="en-US" sz="2000" dirty="0" err="1" smtClean="0"/>
              <a:t>μμ</a:t>
            </a:r>
            <a:r>
              <a:rPr lang="en-US" sz="2000" dirty="0" smtClean="0"/>
              <a:t> events to calibrate β </a:t>
            </a:r>
          </a:p>
          <a:p>
            <a:pPr marL="0" indent="0">
              <a:buNone/>
            </a:pPr>
            <a:r>
              <a:rPr lang="en-US" sz="2000" dirty="0" smtClean="0"/>
              <a:t>measurements</a:t>
            </a:r>
          </a:p>
          <a:p>
            <a:pPr lvl="1"/>
            <a:r>
              <a:rPr lang="en-US" sz="1700" dirty="0" smtClean="0"/>
              <a:t>If β measurements from different </a:t>
            </a:r>
          </a:p>
          <a:p>
            <a:pPr marL="274320" lvl="1" indent="0">
              <a:buNone/>
            </a:pPr>
            <a:r>
              <a:rPr lang="en-US" sz="1700" dirty="0" smtClean="0"/>
              <a:t>systems are &gt; 0.2 and internally</a:t>
            </a:r>
          </a:p>
          <a:p>
            <a:pPr marL="274320" lvl="1" indent="0">
              <a:buNone/>
            </a:pPr>
            <a:r>
              <a:rPr lang="en-US" sz="1700" dirty="0" smtClean="0"/>
              <a:t>consistent </a:t>
            </a:r>
            <a:r>
              <a:rPr lang="en-US" sz="1700" dirty="0" smtClean="0">
                <a:sym typeface="Wingdings" pitchFamily="2" charset="2"/>
              </a:rPr>
              <a:t> </a:t>
            </a:r>
            <a:r>
              <a:rPr lang="en-US" sz="1700" dirty="0" smtClean="0"/>
              <a:t>combined in a weighted </a:t>
            </a:r>
          </a:p>
          <a:p>
            <a:pPr marL="274320" lvl="1" indent="0">
              <a:buNone/>
            </a:pPr>
            <a:r>
              <a:rPr lang="en-US" sz="1700" dirty="0" smtClean="0"/>
              <a:t>average.</a:t>
            </a:r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72857" y="4009570"/>
            <a:ext cx="4971143" cy="2848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8" name="Picture 7" descr="SMP_combBet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54" y="3356992"/>
            <a:ext cx="3640586" cy="3140506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300862" y="1484784"/>
            <a:ext cx="5431378" cy="18722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7030A0"/>
                </a:solidFill>
              </a:rPr>
              <a:t>measure charged particle momentum </a:t>
            </a:r>
            <a:r>
              <a:rPr lang="en-US" sz="1600" i="1" dirty="0" smtClean="0"/>
              <a:t>p</a:t>
            </a:r>
            <a:r>
              <a:rPr lang="en-US" sz="1600" dirty="0" smtClean="0">
                <a:solidFill>
                  <a:srgbClr val="7030A0"/>
                </a:solidFill>
              </a:rPr>
              <a:t> in ID and MS</a:t>
            </a:r>
          </a:p>
          <a:p>
            <a:r>
              <a:rPr lang="en-US" sz="1600" dirty="0" smtClean="0">
                <a:solidFill>
                  <a:srgbClr val="7030A0"/>
                </a:solidFill>
              </a:rPr>
              <a:t>measure energy loss </a:t>
            </a:r>
            <a:r>
              <a:rPr lang="en-US" sz="1600" i="1" dirty="0" err="1" smtClean="0"/>
              <a:t>dE</a:t>
            </a:r>
            <a:r>
              <a:rPr lang="en-US" sz="1600" i="1" dirty="0" smtClean="0"/>
              <a:t>/dx</a:t>
            </a:r>
            <a:r>
              <a:rPr lang="en-US" sz="1600" dirty="0" smtClean="0">
                <a:solidFill>
                  <a:srgbClr val="7030A0"/>
                </a:solidFill>
              </a:rPr>
              <a:t> in several </a:t>
            </a:r>
            <a:r>
              <a:rPr lang="en-US" sz="1600" dirty="0" err="1" smtClean="0">
                <a:solidFill>
                  <a:srgbClr val="7030A0"/>
                </a:solidFill>
              </a:rPr>
              <a:t>subdetectors</a:t>
            </a:r>
            <a:endParaRPr lang="en-US" sz="1600" dirty="0" smtClean="0">
              <a:solidFill>
                <a:srgbClr val="7030A0"/>
              </a:solidFill>
            </a:endParaRPr>
          </a:p>
          <a:p>
            <a:pPr lvl="1"/>
            <a:r>
              <a:rPr lang="en-US" sz="1400" dirty="0" smtClean="0">
                <a:solidFill>
                  <a:srgbClr val="7030A0"/>
                </a:solidFill>
              </a:rPr>
              <a:t>For these analyses, use Pixel</a:t>
            </a:r>
          </a:p>
          <a:p>
            <a:pPr lvl="1"/>
            <a:r>
              <a:rPr lang="en-US" sz="1400" i="1" dirty="0" err="1" smtClean="0"/>
              <a:t>dE</a:t>
            </a:r>
            <a:r>
              <a:rPr lang="en-US" sz="1400" i="1" dirty="0" smtClean="0"/>
              <a:t>/</a:t>
            </a:r>
            <a:r>
              <a:rPr lang="en-US" sz="1400" i="1" dirty="0" err="1" smtClean="0"/>
              <a:t>dX</a:t>
            </a:r>
            <a:r>
              <a:rPr lang="en-US" sz="1400" i="1" dirty="0" smtClean="0"/>
              <a:t> </a:t>
            </a:r>
            <a:r>
              <a:rPr lang="en-US" sz="1400" dirty="0" smtClean="0">
                <a:solidFill>
                  <a:srgbClr val="7030A0"/>
                </a:solidFill>
              </a:rPr>
              <a:t>is related to relativistic boost factor </a:t>
            </a:r>
            <a:r>
              <a:rPr lang="en-US" sz="1400" dirty="0" smtClean="0"/>
              <a:t>βγ</a:t>
            </a:r>
          </a:p>
          <a:p>
            <a:r>
              <a:rPr lang="en-US" sz="1600" dirty="0" smtClean="0">
                <a:solidFill>
                  <a:srgbClr val="7030A0"/>
                </a:solidFill>
              </a:rPr>
              <a:t>measure </a:t>
            </a:r>
            <a:r>
              <a:rPr lang="en-US" sz="1600" dirty="0" smtClean="0"/>
              <a:t>time-of-flight</a:t>
            </a:r>
            <a:r>
              <a:rPr lang="en-US" sz="1600" dirty="0" smtClean="0">
                <a:solidFill>
                  <a:srgbClr val="7030A0"/>
                </a:solidFill>
              </a:rPr>
              <a:t> in several sub-detectors</a:t>
            </a:r>
          </a:p>
          <a:p>
            <a:pPr lvl="1"/>
            <a:r>
              <a:rPr lang="en-US" sz="1400" dirty="0" smtClean="0">
                <a:solidFill>
                  <a:srgbClr val="7030A0"/>
                </a:solidFill>
              </a:rPr>
              <a:t>For these analyses, use Tile, RPC, MDT</a:t>
            </a:r>
          </a:p>
          <a:p>
            <a:pPr lvl="1"/>
            <a:r>
              <a:rPr lang="en-US" sz="1400" dirty="0">
                <a:solidFill>
                  <a:srgbClr val="7030A0"/>
                </a:solidFill>
              </a:rPr>
              <a:t>Can measure velocity </a:t>
            </a:r>
            <a:r>
              <a:rPr lang="en-US" sz="1400" dirty="0"/>
              <a:t>β</a:t>
            </a:r>
          </a:p>
          <a:p>
            <a:pPr lvl="1"/>
            <a:endParaRPr lang="en-US" sz="1400" dirty="0" smtClean="0">
              <a:solidFill>
                <a:srgbClr val="7030A0"/>
              </a:solidFill>
            </a:endParaRPr>
          </a:p>
          <a:p>
            <a:pPr lvl="1"/>
            <a:endParaRPr lang="en-US" sz="1400" dirty="0" smtClean="0">
              <a:solidFill>
                <a:srgbClr val="7030A0"/>
              </a:solidFill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7318126" y="1990581"/>
            <a:ext cx="2150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p</a:t>
            </a:r>
            <a:r>
              <a:rPr lang="en-US" sz="3600" dirty="0" smtClean="0">
                <a:solidFill>
                  <a:srgbClr val="FF0000"/>
                </a:solidFill>
              </a:rPr>
              <a:t>=β</a:t>
            </a:r>
            <a:r>
              <a:rPr lang="en-US" sz="3600" dirty="0" err="1" smtClean="0">
                <a:solidFill>
                  <a:srgbClr val="FF0000"/>
                </a:solidFill>
              </a:rPr>
              <a:t>γm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Freccia a destra 12"/>
          <p:cNvSpPr/>
          <p:nvPr/>
        </p:nvSpPr>
        <p:spPr>
          <a:xfrm>
            <a:off x="6886078" y="2134597"/>
            <a:ext cx="648072" cy="4846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13"/>
          <p:cNvSpPr txBox="1"/>
          <p:nvPr/>
        </p:nvSpPr>
        <p:spPr>
          <a:xfrm>
            <a:off x="236468" y="1772816"/>
            <a:ext cx="1095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Stable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Massive </a:t>
            </a:r>
          </a:p>
          <a:p>
            <a:r>
              <a:rPr lang="it-IT" dirty="0" err="1" smtClean="0">
                <a:solidFill>
                  <a:srgbClr val="FF0000"/>
                </a:solidFill>
              </a:rPr>
              <a:t>Particle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MASS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5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Tracking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31</a:t>
            </a:fld>
            <a:endParaRPr lang="it-IT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3528" y="908720"/>
            <a:ext cx="8712968" cy="5256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Standard ATLAS tracking: optimized for tracks coming from the primary interaction point (IP)</a:t>
            </a:r>
          </a:p>
          <a:p>
            <a:r>
              <a:rPr lang="en-US" sz="2000" b="1" dirty="0" smtClean="0">
                <a:solidFill>
                  <a:srgbClr val="00B050"/>
                </a:solidFill>
              </a:rPr>
              <a:t>Re-tracking:</a:t>
            </a:r>
            <a:r>
              <a:rPr lang="en-US" sz="2000" dirty="0" smtClean="0"/>
              <a:t> iterative procedure to recover tracks not from PV </a:t>
            </a:r>
          </a:p>
          <a:p>
            <a:pPr lvl="1"/>
            <a:r>
              <a:rPr lang="en-US" sz="1700" dirty="0" smtClean="0"/>
              <a:t>Relevant </a:t>
            </a:r>
            <a:r>
              <a:rPr lang="en-US" sz="1700" dirty="0" smtClean="0"/>
              <a:t>for SUSY searches (displaced vertex from metastable part.) </a:t>
            </a:r>
          </a:p>
          <a:p>
            <a:pPr marL="0" indent="0">
              <a:buNone/>
            </a:pP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1800" dirty="0" smtClean="0"/>
              <a:t>increase efficiency for secondary tracks : re-run Silicon-seeded tracking algorithm, with looser cuts on transverse impact parameter, using “left-over” (shared) hits from Standard tracking.</a:t>
            </a:r>
            <a:endParaRPr lang="en-US" sz="18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905485" y="5980638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 smtClean="0"/>
              <a:t>Signal</a:t>
            </a:r>
            <a:r>
              <a:rPr lang="it-IT" i="1" dirty="0" smtClean="0"/>
              <a:t> </a:t>
            </a:r>
            <a:r>
              <a:rPr lang="it-IT" i="1" dirty="0" err="1" smtClean="0"/>
              <a:t>example</a:t>
            </a:r>
            <a:endParaRPr lang="en-US" i="1" dirty="0"/>
          </a:p>
        </p:txBody>
      </p:sp>
      <p:pic>
        <p:nvPicPr>
          <p:cNvPr id="10" name="Picture 3" descr="effVsRDV_withAndWithoutRetracking_fin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45" y="3284984"/>
            <a:ext cx="4313719" cy="3032575"/>
          </a:xfrm>
          <a:prstGeom prst="rect">
            <a:avLst/>
          </a:prstGeom>
        </p:spPr>
      </p:pic>
      <p:pic>
        <p:nvPicPr>
          <p:cNvPr id="33794" name="Picture 2" descr="Login to SVN by clicking on a link bel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76" y="3212976"/>
            <a:ext cx="323892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6444208" y="6093296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Trebuchet MS" pitchFamily="34" charset="0"/>
              </a:rPr>
              <a:t>R</a:t>
            </a:r>
            <a:r>
              <a:rPr lang="it-IT" dirty="0" err="1" smtClean="0">
                <a:latin typeface="Trebuchet MS" pitchFamily="34" charset="0"/>
              </a:rPr>
              <a:t>adius</a:t>
            </a:r>
            <a:endParaRPr 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65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-107" charset="-128"/>
              </a:rPr>
              <a:t>Trigger </a:t>
            </a:r>
          </a:p>
        </p:txBody>
      </p:sp>
      <p:pic>
        <p:nvPicPr>
          <p:cNvPr id="62469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495798" y="3713284"/>
            <a:ext cx="3" cy="5"/>
          </a:xfrm>
          <a:noFill/>
        </p:spPr>
      </p:pic>
      <p:sp>
        <p:nvSpPr>
          <p:cNvPr id="6246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170672E-F0C6-4AC1-9F77-4E413102624E}" type="slidenum">
              <a:rPr lang="en-US"/>
              <a:pPr/>
              <a:t>32</a:t>
            </a:fld>
            <a:endParaRPr lang="en-US"/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954360"/>
            <a:ext cx="4800600" cy="57150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-107" charset="-128"/>
              </a:rPr>
              <a:t>A lot more “uninteresting” than “interesting” processes</a:t>
            </a:r>
          </a:p>
          <a:p>
            <a:pPr lvl="1">
              <a:lnSpc>
                <a:spcPct val="90000"/>
              </a:lnSpc>
            </a:pPr>
            <a:r>
              <a:rPr lang="en-US" sz="1700" dirty="0" smtClean="0">
                <a:ea typeface="ＭＳ Ｐゴシック" pitchFamily="-107" charset="-128"/>
              </a:rPr>
              <a:t>Interesting events must be selected first of all at </a:t>
            </a:r>
            <a:r>
              <a:rPr lang="en-US" sz="1700" b="1" dirty="0" smtClean="0">
                <a:ea typeface="ＭＳ Ｐゴシック" pitchFamily="-107" charset="-128"/>
              </a:rPr>
              <a:t>trigger level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600" b="1" dirty="0" err="1" smtClean="0">
                <a:ea typeface="ＭＳ Ｐゴシック" pitchFamily="-107" charset="-128"/>
              </a:rPr>
              <a:t>Typical</a:t>
            </a:r>
            <a:r>
              <a:rPr lang="it-IT" sz="1600" b="1" dirty="0" smtClean="0">
                <a:ea typeface="ＭＳ Ｐゴシック" pitchFamily="-107" charset="-128"/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600" b="1" dirty="0" smtClean="0">
                <a:ea typeface="ＭＳ Ｐゴシック" pitchFamily="-107" charset="-128"/>
              </a:rPr>
              <a:t>ATLAS SUSY </a:t>
            </a:r>
            <a:endParaRPr lang="it-IT" sz="1600" b="1" dirty="0" smtClean="0">
              <a:ea typeface="ＭＳ Ｐゴシック" pitchFamily="-107" charset="-128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it-IT" sz="1600" b="1" dirty="0" err="1" smtClean="0">
                <a:ea typeface="ＭＳ Ｐゴシック" pitchFamily="-107" charset="-128"/>
              </a:rPr>
              <a:t>triggers</a:t>
            </a:r>
            <a:r>
              <a:rPr lang="it-IT" sz="1600" b="1" dirty="0" smtClean="0">
                <a:ea typeface="ＭＳ Ｐゴシック" pitchFamily="-107" charset="-128"/>
              </a:rPr>
              <a:t>:</a:t>
            </a:r>
            <a:endParaRPr lang="en-US" sz="1600" b="1" dirty="0" smtClean="0">
              <a:ea typeface="ＭＳ Ｐゴシック" pitchFamily="-107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b="1" dirty="0" smtClean="0">
              <a:ea typeface="ＭＳ Ｐゴシック" pitchFamily="-107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 smtClean="0">
              <a:ea typeface="ＭＳ Ｐゴシック" pitchFamily="-107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ea typeface="ＭＳ Ｐゴシック" pitchFamily="-107" charset="-128"/>
            </a:endParaRPr>
          </a:p>
        </p:txBody>
      </p:sp>
      <p:sp>
        <p:nvSpPr>
          <p:cNvPr id="62470" name="Text Box 9"/>
          <p:cNvSpPr txBox="1">
            <a:spLocks noChangeArrowheads="1"/>
          </p:cNvSpPr>
          <p:nvPr/>
        </p:nvSpPr>
        <p:spPr bwMode="auto">
          <a:xfrm rot="-5400000">
            <a:off x="4319736" y="1617712"/>
            <a:ext cx="2401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Cross section (</a:t>
            </a:r>
            <a:r>
              <a:rPr lang="en-US" dirty="0" err="1"/>
              <a:t>nb</a:t>
            </a:r>
            <a:r>
              <a:rPr lang="en-US" dirty="0"/>
              <a:t>)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24128" y="501352"/>
            <a:ext cx="3317727" cy="5087888"/>
          </a:xfrm>
          <a:prstGeom prst="rect">
            <a:avLst/>
          </a:prstGeom>
          <a:noFill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5749280" y="3885728"/>
            <a:ext cx="3292575" cy="13681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/>
          <p:cNvSpPr/>
          <p:nvPr/>
        </p:nvSpPr>
        <p:spPr>
          <a:xfrm>
            <a:off x="323528" y="5795972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rebuchet MS" pitchFamily="34" charset="0"/>
              </a:rPr>
              <a:t>Work on the trigger plateau (&gt;95% efficient, low systematics)</a:t>
            </a:r>
          </a:p>
        </p:txBody>
      </p:sp>
      <p:sp>
        <p:nvSpPr>
          <p:cNvPr id="4" name="Rettangolo 3"/>
          <p:cNvSpPr/>
          <p:nvPr/>
        </p:nvSpPr>
        <p:spPr>
          <a:xfrm>
            <a:off x="323528" y="6084004"/>
            <a:ext cx="8670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rebuchet MS" pitchFamily="34" charset="0"/>
              </a:rPr>
              <a:t>Triggering is really challenging and may limit what we can do : soft MET, soft </a:t>
            </a:r>
            <a:r>
              <a:rPr lang="en-US" dirty="0" smtClean="0">
                <a:latin typeface="Trebuchet MS" pitchFamily="34" charset="0"/>
              </a:rPr>
              <a:t>jet</a:t>
            </a:r>
            <a:endParaRPr lang="en-US" dirty="0">
              <a:latin typeface="Trebuchet MS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96" y="3452589"/>
            <a:ext cx="49149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669" y="2238776"/>
            <a:ext cx="1631195" cy="81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033" y="2477002"/>
            <a:ext cx="1445890" cy="76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23528" y="3068960"/>
            <a:ext cx="3004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Trebuchet MS" pitchFamily="34" charset="0"/>
              </a:rPr>
              <a:t>CMS a bit more </a:t>
            </a:r>
            <a:r>
              <a:rPr lang="it-IT" sz="1600" dirty="0" err="1" smtClean="0">
                <a:latin typeface="Trebuchet MS" pitchFamily="34" charset="0"/>
              </a:rPr>
              <a:t>flexible</a:t>
            </a:r>
            <a:r>
              <a:rPr lang="it-IT" sz="1600" dirty="0" smtClean="0">
                <a:latin typeface="Trebuchet MS" pitchFamily="34" charset="0"/>
              </a:rPr>
              <a:t> in HLT </a:t>
            </a:r>
            <a:endParaRPr lang="en-US" sz="16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43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>
          <a:xfrm>
            <a:off x="467544" y="764704"/>
            <a:ext cx="4379057" cy="4668985"/>
          </a:xfrm>
        </p:spPr>
        <p:txBody>
          <a:bodyPr>
            <a:normAutofit/>
          </a:bodyPr>
          <a:lstStyle/>
          <a:p>
            <a:r>
              <a:rPr lang="it-IT" dirty="0" err="1" smtClean="0"/>
              <a:t>Extracting</a:t>
            </a:r>
            <a:r>
              <a:rPr lang="it-IT" dirty="0" smtClean="0"/>
              <a:t> </a:t>
            </a:r>
            <a:r>
              <a:rPr lang="it-IT" dirty="0" err="1" smtClean="0"/>
              <a:t>possible</a:t>
            </a:r>
            <a:r>
              <a:rPr lang="it-IT" dirty="0" smtClean="0"/>
              <a:t> SUSY </a:t>
            </a:r>
            <a:r>
              <a:rPr lang="it-IT" dirty="0" err="1" smtClean="0"/>
              <a:t>signals</a:t>
            </a:r>
            <a:r>
              <a:rPr lang="it-IT" dirty="0" smtClean="0"/>
              <a:t> from SM background</a:t>
            </a:r>
            <a:endParaRPr lang="en-US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"/>
          </p:nvPr>
        </p:nvSpPr>
        <p:spPr>
          <a:xfrm>
            <a:off x="827584" y="3579228"/>
            <a:ext cx="1989931" cy="2514068"/>
          </a:xfrm>
        </p:spPr>
        <p:txBody>
          <a:bodyPr>
            <a:normAutofit/>
          </a:bodyPr>
          <a:lstStyle/>
          <a:p>
            <a:pPr marL="0" lvl="1">
              <a:spcBef>
                <a:spcPts val="600"/>
              </a:spcBef>
              <a:buClr>
                <a:schemeClr val="accent1"/>
              </a:buClr>
            </a:pPr>
            <a:r>
              <a:rPr lang="it-IT" dirty="0" err="1"/>
              <a:t>understand</a:t>
            </a:r>
            <a:r>
              <a:rPr lang="it-IT" dirty="0"/>
              <a:t> SM background </a:t>
            </a:r>
            <a:r>
              <a:rPr lang="it-IT" dirty="0" err="1"/>
              <a:t>contributions</a:t>
            </a:r>
            <a:endParaRPr lang="it-IT" dirty="0"/>
          </a:p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81881"/>
            <a:ext cx="6012160" cy="403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89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SM background </a:t>
            </a:r>
            <a:r>
              <a:rPr lang="it-IT" dirty="0" err="1" smtClean="0"/>
              <a:t>suppression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Segnaposto contenuto 6"/>
          <p:cNvSpPr>
            <a:spLocks noGrp="1"/>
          </p:cNvSpPr>
          <p:nvPr>
            <p:ph sz="quarter" idx="1"/>
          </p:nvPr>
        </p:nvSpPr>
        <p:spPr>
          <a:xfrm>
            <a:off x="251520" y="836712"/>
            <a:ext cx="8568952" cy="4937760"/>
          </a:xfrm>
        </p:spPr>
        <p:txBody>
          <a:bodyPr>
            <a:normAutofit/>
          </a:bodyPr>
          <a:lstStyle/>
          <a:p>
            <a:r>
              <a:rPr lang="it-IT" sz="2400" dirty="0" err="1" smtClean="0"/>
              <a:t>Consider</a:t>
            </a:r>
            <a:r>
              <a:rPr lang="it-IT" sz="2400" dirty="0" smtClean="0"/>
              <a:t> MET-</a:t>
            </a:r>
            <a:r>
              <a:rPr lang="it-IT" sz="2400" dirty="0" err="1" smtClean="0"/>
              <a:t>based</a:t>
            </a:r>
            <a:r>
              <a:rPr lang="it-IT" sz="2400" dirty="0" smtClean="0"/>
              <a:t> </a:t>
            </a:r>
            <a:r>
              <a:rPr lang="it-IT" sz="2400" dirty="0" err="1" smtClean="0"/>
              <a:t>searches</a:t>
            </a:r>
            <a:r>
              <a:rPr lang="it-IT" sz="2400" dirty="0" smtClean="0"/>
              <a:t> </a:t>
            </a:r>
          </a:p>
          <a:p>
            <a:pPr lvl="1"/>
            <a:r>
              <a:rPr lang="it-IT" sz="2000" dirty="0" smtClean="0"/>
              <a:t>More </a:t>
            </a:r>
            <a:r>
              <a:rPr lang="it-IT" sz="2000" dirty="0" err="1" smtClean="0"/>
              <a:t>specialized</a:t>
            </a:r>
            <a:r>
              <a:rPr lang="it-IT" sz="2000" dirty="0" smtClean="0"/>
              <a:t> and </a:t>
            </a:r>
            <a:r>
              <a:rPr lang="it-IT" sz="2000" dirty="0" err="1" smtClean="0"/>
              <a:t>dedicated</a:t>
            </a:r>
            <a:r>
              <a:rPr lang="it-IT" sz="2000" dirty="0" smtClean="0"/>
              <a:t> </a:t>
            </a:r>
            <a:r>
              <a:rPr lang="it-IT" sz="2000" dirty="0" err="1" smtClean="0"/>
              <a:t>techniques</a:t>
            </a:r>
            <a:r>
              <a:rPr lang="it-IT" sz="2000" dirty="0" smtClean="0"/>
              <a:t> for RPV or LLP </a:t>
            </a:r>
            <a:r>
              <a:rPr lang="it-IT" sz="2000" dirty="0" err="1" smtClean="0"/>
              <a:t>searches</a:t>
            </a:r>
            <a:endParaRPr lang="it-IT" sz="2000" dirty="0" smtClean="0"/>
          </a:p>
          <a:p>
            <a:pPr lvl="1"/>
            <a:endParaRPr lang="it-IT" sz="2000" dirty="0"/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45768"/>
            <a:ext cx="3639666" cy="174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egnaposto contenuto 6"/>
          <p:cNvSpPr txBox="1">
            <a:spLocks/>
          </p:cNvSpPr>
          <p:nvPr/>
        </p:nvSpPr>
        <p:spPr>
          <a:xfrm>
            <a:off x="251520" y="1340768"/>
            <a:ext cx="5616624" cy="439248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endParaRPr lang="it-IT" dirty="0" smtClean="0"/>
          </a:p>
          <a:p>
            <a:r>
              <a:rPr lang="it-IT" dirty="0" smtClean="0">
                <a:solidFill>
                  <a:srgbClr val="FF0000"/>
                </a:solidFill>
              </a:rPr>
              <a:t>First:</a:t>
            </a:r>
            <a:r>
              <a:rPr lang="it-IT" dirty="0" smtClean="0"/>
              <a:t> tight </a:t>
            </a:r>
            <a:r>
              <a:rPr lang="it-IT" dirty="0" err="1" smtClean="0"/>
              <a:t>selections</a:t>
            </a:r>
            <a:r>
              <a:rPr lang="it-IT" dirty="0" smtClean="0"/>
              <a:t> on </a:t>
            </a:r>
            <a:r>
              <a:rPr lang="it-IT" dirty="0" err="1" smtClean="0"/>
              <a:t>basic</a:t>
            </a:r>
            <a:r>
              <a:rPr lang="it-IT" dirty="0" smtClean="0"/>
              <a:t> </a:t>
            </a:r>
            <a:r>
              <a:rPr lang="it-IT" dirty="0" err="1" smtClean="0"/>
              <a:t>objects</a:t>
            </a:r>
            <a:r>
              <a:rPr lang="it-IT" dirty="0" smtClean="0"/>
              <a:t> 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it-IT" sz="2000" dirty="0" smtClean="0">
                <a:solidFill>
                  <a:schemeClr val="accent2">
                    <a:lumMod val="75000"/>
                  </a:schemeClr>
                </a:solidFill>
              </a:rPr>
              <a:t>MET, </a:t>
            </a:r>
            <a:r>
              <a:rPr lang="it-IT" sz="2000" dirty="0" err="1" smtClean="0">
                <a:solidFill>
                  <a:schemeClr val="accent2">
                    <a:lumMod val="75000"/>
                  </a:schemeClr>
                </a:solidFill>
              </a:rPr>
              <a:t>jets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000" dirty="0" smtClean="0">
                <a:solidFill>
                  <a:schemeClr val="accent2">
                    <a:lumMod val="75000"/>
                  </a:schemeClr>
                </a:solidFill>
              </a:rPr>
              <a:t>and/or </a:t>
            </a:r>
            <a:r>
              <a:rPr lang="it-IT" sz="2000" dirty="0" err="1" smtClean="0">
                <a:solidFill>
                  <a:schemeClr val="accent2">
                    <a:lumMod val="75000"/>
                  </a:schemeClr>
                </a:solidFill>
              </a:rPr>
              <a:t>leptons</a:t>
            </a:r>
            <a:r>
              <a:rPr lang="it-IT" sz="20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it-IT" dirty="0" smtClean="0"/>
              <a:t>Trigger-</a:t>
            </a:r>
            <a:r>
              <a:rPr lang="it-IT" dirty="0" err="1" smtClean="0"/>
              <a:t>driven</a:t>
            </a:r>
            <a:r>
              <a:rPr lang="it-IT" dirty="0" smtClean="0"/>
              <a:t>: </a:t>
            </a:r>
          </a:p>
          <a:p>
            <a:pPr lvl="2"/>
            <a:r>
              <a:rPr lang="it-IT" dirty="0" smtClean="0"/>
              <a:t>tight </a:t>
            </a:r>
            <a:r>
              <a:rPr lang="it-IT" dirty="0" err="1" smtClean="0"/>
              <a:t>requirements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trigger </a:t>
            </a:r>
            <a:r>
              <a:rPr lang="it-IT" dirty="0" err="1" smtClean="0"/>
              <a:t>level</a:t>
            </a:r>
            <a:r>
              <a:rPr lang="it-IT" dirty="0" smtClean="0"/>
              <a:t> to reduce rate </a:t>
            </a:r>
          </a:p>
          <a:p>
            <a:pPr lvl="1"/>
            <a:r>
              <a:rPr lang="it-IT" dirty="0" smtClean="0"/>
              <a:t>Background-</a:t>
            </a:r>
            <a:r>
              <a:rPr lang="it-IT" dirty="0" err="1" smtClean="0"/>
              <a:t>driven</a:t>
            </a:r>
            <a:r>
              <a:rPr lang="it-IT" dirty="0" smtClean="0"/>
              <a:t>: </a:t>
            </a:r>
          </a:p>
          <a:p>
            <a:pPr lvl="2"/>
            <a:r>
              <a:rPr lang="it-IT" dirty="0" smtClean="0"/>
              <a:t>to reduce </a:t>
            </a:r>
            <a:r>
              <a:rPr lang="it-IT" dirty="0" err="1" smtClean="0"/>
              <a:t>fake</a:t>
            </a:r>
            <a:r>
              <a:rPr lang="it-IT" dirty="0" smtClean="0"/>
              <a:t> MET and </a:t>
            </a:r>
            <a:r>
              <a:rPr lang="it-IT" dirty="0" err="1" smtClean="0"/>
              <a:t>lepton</a:t>
            </a:r>
            <a:r>
              <a:rPr lang="it-IT" dirty="0" smtClean="0"/>
              <a:t> backgrounds  </a:t>
            </a:r>
          </a:p>
          <a:p>
            <a:pPr lvl="1"/>
            <a:r>
              <a:rPr lang="it-IT" dirty="0" err="1" smtClean="0"/>
              <a:t>Signature-driven</a:t>
            </a:r>
            <a:r>
              <a:rPr lang="it-IT" dirty="0" smtClean="0"/>
              <a:t>:</a:t>
            </a:r>
          </a:p>
          <a:p>
            <a:pPr lvl="2"/>
            <a:r>
              <a:rPr lang="it-IT" dirty="0" smtClean="0"/>
              <a:t>SUSY </a:t>
            </a:r>
            <a:r>
              <a:rPr lang="it-IT" dirty="0" err="1" smtClean="0"/>
              <a:t>particles</a:t>
            </a:r>
            <a:r>
              <a:rPr lang="it-IT" dirty="0" smtClean="0"/>
              <a:t> are </a:t>
            </a:r>
            <a:r>
              <a:rPr lang="it-IT" dirty="0" err="1" smtClean="0"/>
              <a:t>heavy</a:t>
            </a:r>
            <a:r>
              <a:rPr lang="it-IT" dirty="0" smtClean="0"/>
              <a:t>  </a:t>
            </a:r>
          </a:p>
        </p:txBody>
      </p:sp>
      <p:sp>
        <p:nvSpPr>
          <p:cNvPr id="11" name="Segnaposto contenuto 6"/>
          <p:cNvSpPr txBox="1">
            <a:spLocks/>
          </p:cNvSpPr>
          <p:nvPr/>
        </p:nvSpPr>
        <p:spPr>
          <a:xfrm>
            <a:off x="251520" y="5391218"/>
            <a:ext cx="8640960" cy="106211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endParaRPr lang="it-IT" dirty="0" smtClean="0"/>
          </a:p>
          <a:p>
            <a:r>
              <a:rPr lang="it-IT" dirty="0" smtClean="0"/>
              <a:t> </a:t>
            </a:r>
            <a:r>
              <a:rPr lang="it-IT" dirty="0" smtClean="0">
                <a:solidFill>
                  <a:srgbClr val="FF0000"/>
                </a:solidFill>
              </a:rPr>
              <a:t>Second:</a:t>
            </a:r>
            <a:r>
              <a:rPr lang="en-US" dirty="0"/>
              <a:t>add powerful discriminating </a:t>
            </a:r>
            <a:r>
              <a:rPr lang="en-US" dirty="0" smtClean="0"/>
              <a:t>variables </a:t>
            </a:r>
            <a:r>
              <a:rPr lang="en-US" dirty="0" smtClean="0">
                <a:sym typeface="Wingdings" pitchFamily="2" charset="2"/>
              </a:rPr>
              <a:t> SR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3" name="Group 77"/>
          <p:cNvGrpSpPr/>
          <p:nvPr/>
        </p:nvGrpSpPr>
        <p:grpSpPr>
          <a:xfrm>
            <a:off x="5586646" y="2272631"/>
            <a:ext cx="3233826" cy="1295400"/>
            <a:chOff x="2667882" y="1447800"/>
            <a:chExt cx="5176485" cy="1752600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67882" y="1447800"/>
              <a:ext cx="3657600" cy="146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8"/>
            <p:cNvSpPr/>
            <p:nvPr/>
          </p:nvSpPr>
          <p:spPr>
            <a:xfrm>
              <a:off x="3810882" y="1995449"/>
              <a:ext cx="381000" cy="457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9"/>
            <p:cNvSpPr/>
            <p:nvPr/>
          </p:nvSpPr>
          <p:spPr>
            <a:xfrm>
              <a:off x="5944482" y="1766849"/>
              <a:ext cx="381000" cy="45720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56"/>
            <p:cNvSpPr txBox="1">
              <a:spLocks noChangeArrowheads="1"/>
            </p:cNvSpPr>
            <p:nvPr/>
          </p:nvSpPr>
          <p:spPr bwMode="auto">
            <a:xfrm>
              <a:off x="6477000" y="1547336"/>
              <a:ext cx="1367367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</a:rPr>
                <a:t>Missing Transverse Energy</a:t>
              </a:r>
            </a:p>
          </p:txBody>
        </p:sp>
        <p:sp>
          <p:nvSpPr>
            <p:cNvPr id="18" name="TextBox 151"/>
            <p:cNvSpPr txBox="1">
              <a:spLocks noChangeArrowheads="1"/>
            </p:cNvSpPr>
            <p:nvPr/>
          </p:nvSpPr>
          <p:spPr bwMode="auto">
            <a:xfrm>
              <a:off x="4344282" y="2861846"/>
              <a:ext cx="53251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7030A0"/>
                  </a:solidFill>
                </a:rPr>
                <a:t>Jets</a:t>
              </a:r>
            </a:p>
          </p:txBody>
        </p:sp>
        <p:sp>
          <p:nvSpPr>
            <p:cNvPr id="19" name="Oval 111"/>
            <p:cNvSpPr/>
            <p:nvPr/>
          </p:nvSpPr>
          <p:spPr>
            <a:xfrm>
              <a:off x="4114800" y="2514600"/>
              <a:ext cx="381000" cy="4572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12"/>
            <p:cNvSpPr/>
            <p:nvPr/>
          </p:nvSpPr>
          <p:spPr>
            <a:xfrm>
              <a:off x="4800600" y="2590800"/>
              <a:ext cx="381000" cy="4572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157"/>
            <p:cNvSpPr/>
            <p:nvPr/>
          </p:nvSpPr>
          <p:spPr>
            <a:xfrm>
              <a:off x="5410200" y="2514600"/>
              <a:ext cx="381000" cy="4572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159"/>
            <p:cNvSpPr/>
            <p:nvPr/>
          </p:nvSpPr>
          <p:spPr>
            <a:xfrm>
              <a:off x="6019800" y="2362200"/>
              <a:ext cx="381000" cy="4572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596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7" name="Picture 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936" y="1700808"/>
            <a:ext cx="319087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Signal</a:t>
            </a:r>
            <a:r>
              <a:rPr lang="it-IT" dirty="0" smtClean="0"/>
              <a:t> </a:t>
            </a:r>
            <a:r>
              <a:rPr lang="it-IT" dirty="0" err="1" smtClean="0"/>
              <a:t>region</a:t>
            </a:r>
            <a:r>
              <a:rPr lang="it-IT" dirty="0" smtClean="0"/>
              <a:t> </a:t>
            </a:r>
            <a:r>
              <a:rPr lang="it-IT" dirty="0" err="1" smtClean="0"/>
              <a:t>definitions</a:t>
            </a:r>
            <a:r>
              <a:rPr lang="it-IT" dirty="0" smtClean="0"/>
              <a:t> (I)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251520" y="836712"/>
            <a:ext cx="8712968" cy="5544616"/>
          </a:xfrm>
        </p:spPr>
        <p:txBody>
          <a:bodyPr>
            <a:normAutofit/>
          </a:bodyPr>
          <a:lstStyle/>
          <a:p>
            <a:r>
              <a:rPr lang="it-IT" dirty="0" err="1" smtClean="0"/>
              <a:t>Most</a:t>
            </a:r>
            <a:r>
              <a:rPr lang="it-IT" dirty="0" smtClean="0"/>
              <a:t> of the </a:t>
            </a:r>
            <a:r>
              <a:rPr lang="it-IT" dirty="0" err="1" smtClean="0"/>
              <a:t>discriminants</a:t>
            </a:r>
            <a:r>
              <a:rPr lang="it-IT" dirty="0" smtClean="0"/>
              <a:t>: </a:t>
            </a:r>
            <a:r>
              <a:rPr lang="it-IT" dirty="0" err="1" smtClean="0"/>
              <a:t>transverse</a:t>
            </a:r>
            <a:r>
              <a:rPr lang="it-IT" dirty="0" smtClean="0"/>
              <a:t>-mass </a:t>
            </a:r>
            <a:r>
              <a:rPr lang="it-IT" dirty="0" err="1" smtClean="0"/>
              <a:t>like</a:t>
            </a:r>
            <a:r>
              <a:rPr lang="it-IT" dirty="0" smtClean="0"/>
              <a:t> </a:t>
            </a:r>
          </a:p>
          <a:p>
            <a:r>
              <a:rPr lang="it-IT" sz="2000" dirty="0" smtClean="0"/>
              <a:t> </a:t>
            </a:r>
            <a:r>
              <a:rPr lang="it-IT" sz="2000" b="1" dirty="0" err="1" smtClean="0">
                <a:solidFill>
                  <a:schemeClr val="accent1"/>
                </a:solidFill>
              </a:rPr>
              <a:t>Effective</a:t>
            </a:r>
            <a:r>
              <a:rPr lang="it-IT" sz="2000" b="1" dirty="0" smtClean="0">
                <a:solidFill>
                  <a:schemeClr val="accent1"/>
                </a:solidFill>
              </a:rPr>
              <a:t> mass (or H</a:t>
            </a:r>
            <a:r>
              <a:rPr lang="it-IT" sz="2000" b="1" baseline="-25000" dirty="0" smtClean="0">
                <a:solidFill>
                  <a:schemeClr val="accent1"/>
                </a:solidFill>
              </a:rPr>
              <a:t>T</a:t>
            </a:r>
            <a:r>
              <a:rPr lang="it-IT" sz="2000" b="1" dirty="0" smtClean="0">
                <a:solidFill>
                  <a:schemeClr val="accent1"/>
                </a:solidFill>
              </a:rPr>
              <a:t>):</a:t>
            </a:r>
            <a:r>
              <a:rPr lang="it-IT" sz="2000" b="1" dirty="0" smtClean="0"/>
              <a:t> </a:t>
            </a:r>
            <a:r>
              <a:rPr lang="it-IT" sz="1800" dirty="0" smtClean="0"/>
              <a:t>inclusive </a:t>
            </a:r>
            <a:r>
              <a:rPr lang="it-IT" sz="1800" dirty="0" err="1" smtClean="0"/>
              <a:t>transverse</a:t>
            </a:r>
            <a:r>
              <a:rPr lang="it-IT" sz="1800" dirty="0" smtClean="0"/>
              <a:t> mass</a:t>
            </a:r>
          </a:p>
          <a:p>
            <a:pPr lvl="2"/>
            <a:endParaRPr lang="it-IT" sz="1600" b="1" dirty="0" smtClean="0">
              <a:solidFill>
                <a:schemeClr val="accent1"/>
              </a:solidFill>
            </a:endParaRPr>
          </a:p>
          <a:p>
            <a:pPr lvl="2"/>
            <a:endParaRPr lang="it-IT" sz="1600" b="1" dirty="0">
              <a:solidFill>
                <a:schemeClr val="accent1"/>
              </a:solidFill>
            </a:endParaRPr>
          </a:p>
          <a:p>
            <a:pPr lvl="2"/>
            <a:endParaRPr lang="it-IT" sz="1600" b="1" dirty="0" smtClean="0">
              <a:solidFill>
                <a:schemeClr val="accent1"/>
              </a:solidFill>
            </a:endParaRPr>
          </a:p>
          <a:p>
            <a:pPr lvl="2"/>
            <a:endParaRPr lang="it-IT" sz="1600" b="1" dirty="0" smtClean="0">
              <a:solidFill>
                <a:schemeClr val="accent1"/>
              </a:solidFill>
            </a:endParaRPr>
          </a:p>
          <a:p>
            <a:endParaRPr lang="it-IT" sz="2000" b="1" dirty="0" smtClean="0">
              <a:solidFill>
                <a:schemeClr val="accent1"/>
              </a:solidFill>
            </a:endParaRPr>
          </a:p>
          <a:p>
            <a:endParaRPr lang="it-IT" sz="20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it-IT" sz="20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it-IT" sz="2000" b="1" dirty="0" smtClean="0">
              <a:solidFill>
                <a:schemeClr val="accent1"/>
              </a:solidFill>
            </a:endParaRPr>
          </a:p>
          <a:p>
            <a:r>
              <a:rPr lang="it-IT" sz="2000" b="1" dirty="0" err="1" smtClean="0">
                <a:solidFill>
                  <a:schemeClr val="accent1"/>
                </a:solidFill>
              </a:rPr>
              <a:t>m</a:t>
            </a:r>
            <a:r>
              <a:rPr lang="it-IT" sz="2000" b="1" baseline="-25000" dirty="0" err="1" smtClean="0">
                <a:solidFill>
                  <a:schemeClr val="accent1"/>
                </a:solidFill>
              </a:rPr>
              <a:t>T</a:t>
            </a:r>
            <a:r>
              <a:rPr lang="it-IT" sz="2000" dirty="0" smtClean="0"/>
              <a:t> (</a:t>
            </a:r>
            <a:r>
              <a:rPr lang="it-IT" sz="2000" dirty="0" err="1" smtClean="0"/>
              <a:t>tranverse</a:t>
            </a:r>
            <a:r>
              <a:rPr lang="it-IT" sz="2000" dirty="0" smtClean="0"/>
              <a:t> mass, in 1lepton) </a:t>
            </a:r>
          </a:p>
          <a:p>
            <a:endParaRPr lang="it-IT" sz="2000" dirty="0"/>
          </a:p>
          <a:p>
            <a:pPr lvl="1"/>
            <a:endParaRPr lang="it-IT" sz="1700" dirty="0" smtClean="0"/>
          </a:p>
          <a:p>
            <a:pPr lvl="1"/>
            <a:r>
              <a:rPr lang="it-IT" sz="1700" dirty="0" err="1" smtClean="0"/>
              <a:t>Cut</a:t>
            </a:r>
            <a:r>
              <a:rPr lang="it-IT" sz="1700" dirty="0" smtClean="0"/>
              <a:t> </a:t>
            </a:r>
            <a:r>
              <a:rPr lang="it-IT" sz="1700" dirty="0" err="1" smtClean="0"/>
              <a:t>above</a:t>
            </a:r>
            <a:r>
              <a:rPr lang="it-IT" sz="1700" dirty="0" smtClean="0"/>
              <a:t> W Mass end-</a:t>
            </a:r>
            <a:r>
              <a:rPr lang="it-IT" sz="1700" dirty="0" err="1" smtClean="0"/>
              <a:t>point</a:t>
            </a:r>
            <a:r>
              <a:rPr lang="it-IT" sz="1700" dirty="0" smtClean="0"/>
              <a:t> (</a:t>
            </a:r>
            <a:r>
              <a:rPr lang="it-IT" sz="1700" dirty="0" err="1" smtClean="0"/>
              <a:t>smeared</a:t>
            </a:r>
            <a:r>
              <a:rPr lang="it-IT" sz="1700" dirty="0" smtClean="0"/>
              <a:t> by </a:t>
            </a:r>
            <a:r>
              <a:rPr lang="it-IT" sz="1700" dirty="0" err="1" smtClean="0"/>
              <a:t>resolution</a:t>
            </a:r>
            <a:r>
              <a:rPr lang="it-IT" sz="1700" dirty="0" smtClean="0"/>
              <a:t>)</a:t>
            </a:r>
          </a:p>
          <a:p>
            <a:pPr lvl="2"/>
            <a:endParaRPr lang="it-IT" sz="1600" dirty="0"/>
          </a:p>
          <a:p>
            <a:pPr marL="594360" lvl="2" indent="0">
              <a:buNone/>
            </a:pPr>
            <a:endParaRPr lang="it-IT" sz="1600" b="1" dirty="0">
              <a:solidFill>
                <a:schemeClr val="accent1"/>
              </a:solidFill>
            </a:endParaRPr>
          </a:p>
          <a:p>
            <a:pPr lvl="2"/>
            <a:endParaRPr lang="it-IT" sz="1600" b="1" dirty="0" smtClean="0">
              <a:solidFill>
                <a:schemeClr val="accent1"/>
              </a:solidFill>
            </a:endParaRPr>
          </a:p>
          <a:p>
            <a:pPr lvl="2"/>
            <a:endParaRPr lang="it-IT" sz="1600" b="1" dirty="0"/>
          </a:p>
          <a:p>
            <a:pPr marL="594360" lvl="2" indent="0">
              <a:buNone/>
            </a:pPr>
            <a:endParaRPr lang="it-IT" sz="1600" b="1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2459046" cy="204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36" name="Picture 6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12776"/>
            <a:ext cx="2346329" cy="251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1" name="Picture 9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90100"/>
            <a:ext cx="1922140" cy="38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3" name="Picture 1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97152"/>
            <a:ext cx="4805770" cy="58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" name="Picture 1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254" y="3995886"/>
            <a:ext cx="27622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5292080" y="5877272"/>
            <a:ext cx="1656184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46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Signal</a:t>
            </a:r>
            <a:r>
              <a:rPr lang="it-IT" dirty="0" smtClean="0"/>
              <a:t> </a:t>
            </a:r>
            <a:r>
              <a:rPr lang="it-IT" dirty="0" err="1" smtClean="0"/>
              <a:t>region</a:t>
            </a:r>
            <a:r>
              <a:rPr lang="it-IT" dirty="0" smtClean="0"/>
              <a:t> </a:t>
            </a:r>
            <a:r>
              <a:rPr lang="it-IT" dirty="0" err="1" smtClean="0"/>
              <a:t>definitions</a:t>
            </a:r>
            <a:r>
              <a:rPr lang="it-IT" dirty="0" smtClean="0"/>
              <a:t> (II)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251520" y="908720"/>
            <a:ext cx="8229600" cy="493776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solidFill>
                  <a:schemeClr val="accent1"/>
                </a:solidFill>
              </a:rPr>
              <a:t>Exclusive</a:t>
            </a:r>
            <a:r>
              <a:rPr lang="it-IT" b="1" dirty="0" smtClean="0">
                <a:solidFill>
                  <a:schemeClr val="accent1"/>
                </a:solidFill>
              </a:rPr>
              <a:t> </a:t>
            </a:r>
            <a:r>
              <a:rPr lang="it-IT" b="1" dirty="0" err="1" smtClean="0">
                <a:solidFill>
                  <a:schemeClr val="accent1"/>
                </a:solidFill>
              </a:rPr>
              <a:t>transverse</a:t>
            </a:r>
            <a:r>
              <a:rPr lang="it-IT" b="1" dirty="0" smtClean="0">
                <a:solidFill>
                  <a:schemeClr val="accent1"/>
                </a:solidFill>
              </a:rPr>
              <a:t> mass: m</a:t>
            </a:r>
            <a:r>
              <a:rPr lang="it-IT" b="1" baseline="-25000" dirty="0" smtClean="0">
                <a:solidFill>
                  <a:schemeClr val="accent1"/>
                </a:solidFill>
              </a:rPr>
              <a:t>T2</a:t>
            </a:r>
            <a:r>
              <a:rPr lang="it-IT" b="1" dirty="0" smtClean="0">
                <a:solidFill>
                  <a:schemeClr val="accent1"/>
                </a:solidFill>
              </a:rPr>
              <a:t>, </a:t>
            </a:r>
            <a:r>
              <a:rPr lang="it-IT" b="1" dirty="0" err="1" smtClean="0">
                <a:solidFill>
                  <a:schemeClr val="accent1"/>
                </a:solidFill>
              </a:rPr>
              <a:t>m</a:t>
            </a:r>
            <a:r>
              <a:rPr lang="it-IT" b="1" baseline="-25000" dirty="0" err="1" smtClean="0">
                <a:solidFill>
                  <a:schemeClr val="accent1"/>
                </a:solidFill>
              </a:rPr>
              <a:t>CT</a:t>
            </a:r>
            <a:endParaRPr lang="it-IT" b="1" baseline="-25000" dirty="0" smtClean="0">
              <a:solidFill>
                <a:schemeClr val="accent1"/>
              </a:solidFill>
            </a:endParaRPr>
          </a:p>
          <a:p>
            <a:pPr lvl="1"/>
            <a:r>
              <a:rPr lang="it-IT" dirty="0" err="1" smtClean="0"/>
              <a:t>Endpoint</a:t>
            </a:r>
            <a:r>
              <a:rPr lang="it-IT" dirty="0" smtClean="0"/>
              <a:t> </a:t>
            </a:r>
            <a:r>
              <a:rPr lang="it-IT" dirty="0" err="1" smtClean="0"/>
              <a:t>different</a:t>
            </a:r>
            <a:r>
              <a:rPr lang="it-IT" dirty="0" smtClean="0"/>
              <a:t> for SM </a:t>
            </a:r>
            <a:r>
              <a:rPr lang="it-IT" dirty="0" err="1" smtClean="0"/>
              <a:t>andd</a:t>
            </a:r>
            <a:r>
              <a:rPr lang="it-IT" dirty="0" smtClean="0"/>
              <a:t> SUSY </a:t>
            </a:r>
            <a:r>
              <a:rPr lang="it-IT" dirty="0" err="1" smtClean="0"/>
              <a:t>signal</a:t>
            </a:r>
            <a:r>
              <a:rPr lang="it-IT" dirty="0" smtClean="0"/>
              <a:t> </a:t>
            </a:r>
          </a:p>
          <a:p>
            <a:pPr lvl="3"/>
            <a:endParaRPr lang="it-IT" sz="1600" dirty="0"/>
          </a:p>
          <a:p>
            <a:pPr lvl="3"/>
            <a:endParaRPr lang="it-IT" sz="1600" dirty="0" smtClean="0"/>
          </a:p>
          <a:p>
            <a:pPr lvl="1"/>
            <a:endParaRPr lang="it-IT" b="1" dirty="0" smtClean="0">
              <a:solidFill>
                <a:schemeClr val="accent1"/>
              </a:solidFill>
            </a:endParaRPr>
          </a:p>
          <a:p>
            <a:pPr lvl="1"/>
            <a:endParaRPr lang="it-IT" b="1" dirty="0">
              <a:solidFill>
                <a:schemeClr val="accent1"/>
              </a:solidFill>
            </a:endParaRPr>
          </a:p>
          <a:p>
            <a:pPr lvl="1"/>
            <a:endParaRPr lang="it-IT" b="1" dirty="0" smtClean="0">
              <a:solidFill>
                <a:schemeClr val="accent1"/>
              </a:solidFill>
            </a:endParaRPr>
          </a:p>
          <a:p>
            <a:pPr lvl="1"/>
            <a:endParaRPr lang="it-IT" b="1" dirty="0">
              <a:solidFill>
                <a:schemeClr val="accent1"/>
              </a:solidFill>
            </a:endParaRPr>
          </a:p>
          <a:p>
            <a:pPr marL="274320" lvl="1" indent="0">
              <a:buNone/>
            </a:pP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7306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98" y="1988840"/>
            <a:ext cx="4036498" cy="56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6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11" y="1988840"/>
            <a:ext cx="4471601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6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764" y="-27384"/>
            <a:ext cx="1079748" cy="212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tangolo 8"/>
          <p:cNvSpPr/>
          <p:nvPr/>
        </p:nvSpPr>
        <p:spPr>
          <a:xfrm>
            <a:off x="5220072" y="2483604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Ex: 0lep </a:t>
            </a:r>
            <a:r>
              <a:rPr lang="en-US" dirty="0">
                <a:solidFill>
                  <a:srgbClr val="FF0000"/>
                </a:solidFill>
              </a:rPr>
              <a:t>+ 2b-jets + </a:t>
            </a:r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baseline="-25000" dirty="0" err="1">
                <a:solidFill>
                  <a:srgbClr val="FF0000"/>
                </a:solidFill>
              </a:rPr>
              <a:t>T</a:t>
            </a:r>
            <a:r>
              <a:rPr lang="en-US" baseline="30000" dirty="0" err="1">
                <a:solidFill>
                  <a:srgbClr val="FF0000"/>
                </a:solidFill>
              </a:rPr>
              <a:t>miss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22532" name="Picture 4" descr="https://atlas.web.cern.ch/Atlas/GROUPS/PHYSICS/PAPERS/SUSY-2013-05/fig_03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789" y="2852936"/>
            <a:ext cx="3458490" cy="28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0"/>
          <p:cNvSpPr txBox="1"/>
          <p:nvPr/>
        </p:nvSpPr>
        <p:spPr>
          <a:xfrm>
            <a:off x="4399345" y="5755322"/>
            <a:ext cx="15071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Trebuchet MS" pitchFamily="34" charset="0"/>
              </a:rPr>
              <a:t>end-point:</a:t>
            </a:r>
          </a:p>
          <a:p>
            <a:pPr algn="ctr"/>
            <a:r>
              <a:rPr lang="it-IT" sz="1400" i="1" dirty="0" smtClean="0">
                <a:latin typeface="Trebuchet MS" pitchFamily="34" charset="0"/>
              </a:rPr>
              <a:t>(</a:t>
            </a:r>
            <a:r>
              <a:rPr lang="it-IT" sz="1400" i="1" dirty="0" err="1" smtClean="0">
                <a:latin typeface="Trebuchet MS" pitchFamily="34" charset="0"/>
              </a:rPr>
              <a:t>similar</a:t>
            </a:r>
            <a:r>
              <a:rPr lang="it-IT" sz="1400" i="1" dirty="0" smtClean="0">
                <a:latin typeface="Trebuchet MS" pitchFamily="34" charset="0"/>
              </a:rPr>
              <a:t> for m</a:t>
            </a:r>
            <a:r>
              <a:rPr lang="it-IT" sz="1400" i="1" baseline="-25000" dirty="0" smtClean="0">
                <a:latin typeface="Trebuchet MS" pitchFamily="34" charset="0"/>
              </a:rPr>
              <a:t>T2</a:t>
            </a:r>
            <a:r>
              <a:rPr lang="it-IT" sz="1400" i="1" dirty="0" smtClean="0">
                <a:latin typeface="Trebuchet MS" pitchFamily="34" charset="0"/>
              </a:rPr>
              <a:t>)</a:t>
            </a:r>
            <a:endParaRPr lang="en-US" sz="1400" i="1" dirty="0">
              <a:latin typeface="Trebuchet MS" pitchFamily="34" charset="0"/>
            </a:endParaRPr>
          </a:p>
        </p:txBody>
      </p:sp>
      <p:graphicFrame>
        <p:nvGraphicFramePr>
          <p:cNvPr id="10" name="Ogget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6078188"/>
              </p:ext>
            </p:extLst>
          </p:nvPr>
        </p:nvGraphicFramePr>
        <p:xfrm>
          <a:off x="6385020" y="5709584"/>
          <a:ext cx="2155572" cy="599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4" name="Equation" r:id="rId7" imgW="1590840" imgH="429480" progId="Equation.3">
                  <p:embed/>
                </p:oleObj>
              </mc:Choice>
              <mc:Fallback>
                <p:oleObj name="Equation" r:id="rId7" imgW="1590840" imgH="42948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5020" y="5709584"/>
                        <a:ext cx="2155572" cy="59973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6" name="Picture 8" descr="https://atlas.web.cern.ch/Atlas/GROUPS/PHYSICS/CONFNOTES/ATLAS-CONF-2013-049/.thumb_fig_01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80928"/>
            <a:ext cx="3240360" cy="307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tangolo 23"/>
          <p:cNvSpPr/>
          <p:nvPr/>
        </p:nvSpPr>
        <p:spPr>
          <a:xfrm>
            <a:off x="1340333" y="2492896"/>
            <a:ext cx="24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Ex:  2lep </a:t>
            </a:r>
            <a:r>
              <a:rPr lang="en-US" dirty="0">
                <a:solidFill>
                  <a:srgbClr val="FF0000"/>
                </a:solidFill>
              </a:rPr>
              <a:t>+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</a:rPr>
              <a:t>T</a:t>
            </a:r>
            <a:r>
              <a:rPr lang="en-US" baseline="30000" dirty="0" err="1" smtClean="0">
                <a:solidFill>
                  <a:srgbClr val="FF0000"/>
                </a:solidFill>
              </a:rPr>
              <a:t>miss</a:t>
            </a:r>
            <a:r>
              <a:rPr lang="en-US" baseline="30000" dirty="0" smtClean="0">
                <a:solidFill>
                  <a:srgbClr val="FF0000"/>
                </a:solidFill>
              </a:rPr>
              <a:t>  </a:t>
            </a:r>
            <a:r>
              <a:rPr lang="en-US" baseline="-25000" dirty="0" smtClean="0">
                <a:solidFill>
                  <a:srgbClr val="FF0000"/>
                </a:solidFill>
              </a:rPr>
              <a:t>(jet-veto)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665433" y="3501008"/>
            <a:ext cx="1327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Sbottom</a:t>
            </a:r>
            <a:r>
              <a:rPr lang="it-IT" dirty="0" smtClean="0"/>
              <a:t> </a:t>
            </a:r>
            <a:r>
              <a:rPr lang="it-IT" dirty="0" err="1" smtClean="0"/>
              <a:t>pair</a:t>
            </a:r>
            <a:r>
              <a:rPr lang="it-IT" dirty="0" smtClean="0"/>
              <a:t> production</a:t>
            </a:r>
            <a:endParaRPr lang="en-US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107504" y="5807005"/>
            <a:ext cx="2605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Chargino</a:t>
            </a:r>
            <a:r>
              <a:rPr lang="it-IT" dirty="0" smtClean="0"/>
              <a:t> or </a:t>
            </a:r>
            <a:r>
              <a:rPr lang="it-IT" dirty="0" err="1" smtClean="0"/>
              <a:t>slepton</a:t>
            </a:r>
            <a:r>
              <a:rPr lang="it-IT" dirty="0" smtClean="0"/>
              <a:t> </a:t>
            </a:r>
            <a:r>
              <a:rPr lang="it-IT" dirty="0" err="1" smtClean="0"/>
              <a:t>pair</a:t>
            </a:r>
            <a:r>
              <a:rPr lang="it-IT" dirty="0" smtClean="0"/>
              <a:t> production</a:t>
            </a:r>
            <a:endParaRPr lang="en-US" dirty="0"/>
          </a:p>
        </p:txBody>
      </p:sp>
      <p:pic>
        <p:nvPicPr>
          <p:cNvPr id="22550" name="Picture 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420887"/>
            <a:ext cx="971600" cy="79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1" name="Picture 2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92635" y="2420888"/>
            <a:ext cx="97185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039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Signal</a:t>
            </a:r>
            <a:r>
              <a:rPr lang="it-IT" dirty="0" smtClean="0"/>
              <a:t> </a:t>
            </a:r>
            <a:r>
              <a:rPr lang="it-IT" dirty="0" err="1" smtClean="0"/>
              <a:t>region</a:t>
            </a:r>
            <a:r>
              <a:rPr lang="it-IT" dirty="0" smtClean="0"/>
              <a:t> </a:t>
            </a:r>
            <a:r>
              <a:rPr lang="it-IT" dirty="0" err="1" smtClean="0"/>
              <a:t>definitions</a:t>
            </a:r>
            <a:r>
              <a:rPr lang="it-IT" dirty="0" smtClean="0"/>
              <a:t> (III)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179512" y="867504"/>
            <a:ext cx="8954938" cy="4937760"/>
          </a:xfrm>
        </p:spPr>
        <p:txBody>
          <a:bodyPr>
            <a:normAutofit/>
          </a:bodyPr>
          <a:lstStyle/>
          <a:p>
            <a:r>
              <a:rPr lang="it-IT" sz="2400" b="1" dirty="0" err="1" smtClean="0">
                <a:solidFill>
                  <a:schemeClr val="accent1"/>
                </a:solidFill>
                <a:latin typeface="Symbol" pitchFamily="18" charset="2"/>
              </a:rPr>
              <a:t>a</a:t>
            </a:r>
            <a:r>
              <a:rPr lang="it-IT" sz="2400" b="1" baseline="-25000" dirty="0" err="1" smtClean="0">
                <a:solidFill>
                  <a:schemeClr val="accent1"/>
                </a:solidFill>
              </a:rPr>
              <a:t>T</a:t>
            </a:r>
            <a:r>
              <a:rPr lang="it-IT" sz="2400" b="1" dirty="0" smtClean="0">
                <a:solidFill>
                  <a:schemeClr val="accent1"/>
                </a:solidFill>
              </a:rPr>
              <a:t> and </a:t>
            </a:r>
            <a:r>
              <a:rPr lang="it-IT" sz="2400" b="1" dirty="0" err="1" smtClean="0">
                <a:solidFill>
                  <a:schemeClr val="accent1"/>
                </a:solidFill>
              </a:rPr>
              <a:t>Razor</a:t>
            </a:r>
            <a:r>
              <a:rPr lang="it-IT" sz="2400" b="1" dirty="0" smtClean="0">
                <a:solidFill>
                  <a:schemeClr val="accent1"/>
                </a:solidFill>
              </a:rPr>
              <a:t> </a:t>
            </a:r>
            <a:r>
              <a:rPr lang="it-IT" sz="2400" b="1" dirty="0" err="1" smtClean="0">
                <a:solidFill>
                  <a:schemeClr val="accent1"/>
                </a:solidFill>
              </a:rPr>
              <a:t>variables</a:t>
            </a:r>
            <a:r>
              <a:rPr lang="it-IT" sz="2400" b="1" dirty="0" smtClean="0">
                <a:solidFill>
                  <a:schemeClr val="accent1"/>
                </a:solidFill>
              </a:rPr>
              <a:t>:</a:t>
            </a:r>
            <a:r>
              <a:rPr lang="it-IT" sz="2400" b="1" dirty="0" smtClean="0"/>
              <a:t> </a:t>
            </a:r>
            <a:r>
              <a:rPr lang="it-IT" sz="2000" dirty="0" err="1" smtClean="0"/>
              <a:t>group</a:t>
            </a:r>
            <a:r>
              <a:rPr lang="it-IT" sz="2000" dirty="0" smtClean="0"/>
              <a:t> </a:t>
            </a:r>
            <a:r>
              <a:rPr lang="it-IT" sz="2000" dirty="0" err="1" smtClean="0"/>
              <a:t>particles</a:t>
            </a:r>
            <a:r>
              <a:rPr lang="it-IT" sz="2000" dirty="0" smtClean="0"/>
              <a:t> in 2 </a:t>
            </a:r>
            <a:r>
              <a:rPr lang="it-IT" sz="2000" dirty="0" err="1" smtClean="0"/>
              <a:t>hemisphere</a:t>
            </a:r>
            <a:r>
              <a:rPr lang="it-IT" sz="2000" dirty="0" smtClean="0"/>
              <a:t> (</a:t>
            </a:r>
            <a:r>
              <a:rPr lang="it-IT" sz="2000" dirty="0" err="1" smtClean="0"/>
              <a:t>megajets</a:t>
            </a:r>
            <a:r>
              <a:rPr lang="it-IT" sz="2000" dirty="0" smtClean="0"/>
              <a:t>)</a:t>
            </a:r>
            <a:endParaRPr lang="it-IT" sz="2400" dirty="0" smtClean="0"/>
          </a:p>
          <a:p>
            <a:pPr lvl="2"/>
            <a:endParaRPr lang="en-US" sz="180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7306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76772"/>
            <a:ext cx="1368152" cy="68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5076056" y="1340768"/>
            <a:ext cx="349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Trebuchet MS" pitchFamily="34" charset="0"/>
              </a:rPr>
              <a:t>Razor</a:t>
            </a:r>
            <a:r>
              <a:rPr lang="it-IT" dirty="0" smtClean="0">
                <a:latin typeface="Trebuchet MS" pitchFamily="34" charset="0"/>
              </a:rPr>
              <a:t> </a:t>
            </a:r>
            <a:r>
              <a:rPr lang="it-IT" dirty="0" err="1" smtClean="0">
                <a:latin typeface="Trebuchet MS" pitchFamily="34" charset="0"/>
              </a:rPr>
              <a:t>also</a:t>
            </a:r>
            <a:r>
              <a:rPr lang="it-IT" dirty="0" smtClean="0">
                <a:latin typeface="Trebuchet MS" pitchFamily="34" charset="0"/>
              </a:rPr>
              <a:t> </a:t>
            </a:r>
            <a:r>
              <a:rPr lang="it-IT" dirty="0" err="1" smtClean="0">
                <a:latin typeface="Trebuchet MS" pitchFamily="34" charset="0"/>
              </a:rPr>
              <a:t>uses</a:t>
            </a:r>
            <a:r>
              <a:rPr lang="it-IT" dirty="0" smtClean="0">
                <a:latin typeface="Trebuchet MS" pitchFamily="34" charset="0"/>
              </a:rPr>
              <a:t> </a:t>
            </a:r>
            <a:r>
              <a:rPr lang="it-IT" dirty="0" err="1" smtClean="0">
                <a:latin typeface="Trebuchet MS" pitchFamily="34" charset="0"/>
              </a:rPr>
              <a:t>longitudinal</a:t>
            </a:r>
            <a:r>
              <a:rPr lang="it-IT" dirty="0" smtClean="0">
                <a:latin typeface="Trebuchet MS" pitchFamily="34" charset="0"/>
              </a:rPr>
              <a:t> info</a:t>
            </a:r>
            <a:endParaRPr lang="en-US" dirty="0">
              <a:latin typeface="Trebuchet MS" pitchFamily="34" charset="0"/>
            </a:endParaRPr>
          </a:p>
        </p:txBody>
      </p:sp>
      <p:pic>
        <p:nvPicPr>
          <p:cNvPr id="15398" name="Picture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87327"/>
            <a:ext cx="32289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395536" y="2996952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Symbol" pitchFamily="18" charset="2"/>
              </a:rPr>
              <a:t>a</a:t>
            </a:r>
            <a:r>
              <a:rPr lang="it-IT" baseline="-25000" dirty="0" err="1" smtClean="0"/>
              <a:t>T</a:t>
            </a:r>
            <a:r>
              <a:rPr lang="it-IT" dirty="0" smtClean="0"/>
              <a:t> = 0.5 </a:t>
            </a:r>
            <a:r>
              <a:rPr lang="it-IT" dirty="0" err="1" smtClean="0"/>
              <a:t>if</a:t>
            </a:r>
            <a:r>
              <a:rPr lang="it-IT" dirty="0" smtClean="0"/>
              <a:t> </a:t>
            </a:r>
            <a:r>
              <a:rPr lang="it-IT" dirty="0" err="1" smtClean="0"/>
              <a:t>perfect</a:t>
            </a:r>
            <a:r>
              <a:rPr lang="it-IT" dirty="0" smtClean="0"/>
              <a:t> mega-jet balance, &lt; 0.5 </a:t>
            </a:r>
            <a:r>
              <a:rPr lang="it-IT" dirty="0" err="1" smtClean="0"/>
              <a:t>means</a:t>
            </a:r>
            <a:r>
              <a:rPr lang="it-IT" dirty="0" smtClean="0"/>
              <a:t> </a:t>
            </a:r>
            <a:r>
              <a:rPr lang="it-IT" dirty="0" err="1" smtClean="0"/>
              <a:t>unbalance</a:t>
            </a:r>
            <a:endParaRPr lang="it-IT" dirty="0" smtClean="0"/>
          </a:p>
          <a:p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932040" y="2996952"/>
            <a:ext cx="41120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rebuchet MS" pitchFamily="34" charset="0"/>
              </a:rPr>
              <a:t>Boost in ‘R frame’ where p(J1)=p(J2)</a:t>
            </a:r>
          </a:p>
          <a:p>
            <a:pPr marL="285750" indent="-285750">
              <a:buFont typeface="Wingdings"/>
              <a:buChar char="à"/>
            </a:pPr>
            <a:r>
              <a:rPr lang="it-IT" dirty="0" err="1" smtClean="0">
                <a:latin typeface="Trebuchet MS" pitchFamily="34" charset="0"/>
                <a:sym typeface="Wingdings" pitchFamily="2" charset="2"/>
              </a:rPr>
              <a:t>If</a:t>
            </a:r>
            <a:r>
              <a:rPr lang="it-IT" dirty="0" smtClean="0">
                <a:latin typeface="Trebuchet MS" pitchFamily="34" charset="0"/>
                <a:sym typeface="Wingdings" pitchFamily="2" charset="2"/>
              </a:rPr>
              <a:t> no ISR: R frame = </a:t>
            </a:r>
            <a:r>
              <a:rPr lang="it-IT" dirty="0" err="1" smtClean="0">
                <a:latin typeface="Trebuchet MS" pitchFamily="34" charset="0"/>
                <a:sym typeface="Wingdings" pitchFamily="2" charset="2"/>
              </a:rPr>
              <a:t>C.o.M</a:t>
            </a:r>
            <a:r>
              <a:rPr lang="it-IT" dirty="0" smtClean="0">
                <a:latin typeface="Trebuchet MS" pitchFamily="34" charset="0"/>
                <a:sym typeface="Wingdings" pitchFamily="2" charset="2"/>
              </a:rPr>
              <a:t> Frame</a:t>
            </a:r>
          </a:p>
          <a:p>
            <a:pPr marL="285750" indent="-285750">
              <a:buFont typeface="Wingdings"/>
              <a:buChar char="à"/>
            </a:pPr>
            <a:r>
              <a:rPr lang="it-IT" dirty="0" smtClean="0">
                <a:latin typeface="Trebuchet MS" pitchFamily="34" charset="0"/>
                <a:sym typeface="Wingdings" pitchFamily="2" charset="2"/>
              </a:rPr>
              <a:t>If M</a:t>
            </a:r>
            <a:r>
              <a:rPr lang="it-IT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it-IT" dirty="0" smtClean="0">
                <a:latin typeface="Trebuchet MS" pitchFamily="34" charset="0"/>
                <a:sym typeface="Wingdings" pitchFamily="2" charset="2"/>
              </a:rPr>
              <a:t> high: signal peaks at MR = M</a:t>
            </a:r>
            <a:r>
              <a:rPr lang="it-IT" dirty="0" smtClean="0">
                <a:latin typeface="Symbol" pitchFamily="18" charset="2"/>
                <a:sym typeface="Wingdings" pitchFamily="2" charset="2"/>
              </a:rPr>
              <a:t>D</a:t>
            </a:r>
            <a:endParaRPr lang="it-IT" dirty="0" smtClean="0">
              <a:latin typeface="Trebuchet MS" pitchFamily="34" charset="0"/>
              <a:sym typeface="Wingdings" pitchFamily="2" charset="2"/>
            </a:endParaRPr>
          </a:p>
          <a:p>
            <a:r>
              <a:rPr lang="it-IT" dirty="0" smtClean="0">
                <a:latin typeface="Trebuchet MS" pitchFamily="34" charset="0"/>
                <a:sym typeface="Wingdings" pitchFamily="2" charset="2"/>
              </a:rPr>
              <a:t>Increase discrimination with R</a:t>
            </a:r>
            <a:r>
              <a:rPr lang="it-IT" baseline="30000" dirty="0" smtClean="0">
                <a:latin typeface="Trebuchet MS" pitchFamily="34" charset="0"/>
                <a:sym typeface="Wingdings" pitchFamily="2" charset="2"/>
              </a:rPr>
              <a:t>2</a:t>
            </a:r>
            <a:r>
              <a:rPr lang="it-IT" dirty="0" smtClean="0">
                <a:latin typeface="Trebuchet MS" pitchFamily="34" charset="0"/>
              </a:rPr>
              <a:t> </a:t>
            </a:r>
          </a:p>
          <a:p>
            <a:endParaRPr lang="en-US" dirty="0">
              <a:latin typeface="Trebuchet MS" pitchFamily="34" charset="0"/>
            </a:endParaRPr>
          </a:p>
        </p:txBody>
      </p:sp>
      <p:pic>
        <p:nvPicPr>
          <p:cNvPr id="15399" name="Picture 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417" y="4400208"/>
            <a:ext cx="4616079" cy="205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00" name="Picture 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06" y="3806342"/>
            <a:ext cx="3874546" cy="2502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78613" y="4149080"/>
            <a:ext cx="12858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61657" y="1772816"/>
            <a:ext cx="4032448" cy="120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94104" y="2017786"/>
            <a:ext cx="9144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951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strategy 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893" y="1001344"/>
            <a:ext cx="7194475" cy="530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179512" y="1918573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Example</a:t>
            </a:r>
            <a:r>
              <a:rPr lang="it-IT" dirty="0" smtClean="0"/>
              <a:t>: top, W/</a:t>
            </a:r>
            <a:r>
              <a:rPr lang="it-IT" dirty="0" err="1" smtClean="0"/>
              <a:t>Z+jets</a:t>
            </a:r>
            <a:r>
              <a:rPr lang="it-IT" dirty="0" smtClean="0"/>
              <a:t> </a:t>
            </a:r>
          </a:p>
          <a:p>
            <a:r>
              <a:rPr lang="it-IT" dirty="0" smtClean="0"/>
              <a:t>In </a:t>
            </a:r>
            <a:r>
              <a:rPr lang="it-IT" dirty="0" err="1" smtClean="0"/>
              <a:t>ETMiss-based</a:t>
            </a:r>
            <a:r>
              <a:rPr lang="it-IT" dirty="0" smtClean="0"/>
              <a:t> </a:t>
            </a:r>
            <a:r>
              <a:rPr lang="it-IT" dirty="0" err="1" smtClean="0"/>
              <a:t>analyses</a:t>
            </a:r>
            <a:endParaRPr lang="en-US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732240" y="1990581"/>
            <a:ext cx="205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Example</a:t>
            </a:r>
            <a:r>
              <a:rPr lang="it-IT" dirty="0" smtClean="0"/>
              <a:t>: multi-jet, </a:t>
            </a:r>
            <a:r>
              <a:rPr lang="it-IT" dirty="0" err="1" smtClean="0"/>
              <a:t>fake</a:t>
            </a:r>
            <a:r>
              <a:rPr lang="it-IT" dirty="0" smtClean="0"/>
              <a:t> </a:t>
            </a:r>
            <a:r>
              <a:rPr lang="it-IT" dirty="0" err="1" smtClean="0"/>
              <a:t>leptons</a:t>
            </a:r>
            <a:endParaRPr lang="en-US" dirty="0"/>
          </a:p>
        </p:txBody>
      </p:sp>
      <p:cxnSp>
        <p:nvCxnSpPr>
          <p:cNvPr id="13" name="Connettore 1 12"/>
          <p:cNvCxnSpPr/>
          <p:nvPr/>
        </p:nvCxnSpPr>
        <p:spPr>
          <a:xfrm>
            <a:off x="432048" y="4509120"/>
            <a:ext cx="83164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arrotondato 13"/>
          <p:cNvSpPr/>
          <p:nvPr/>
        </p:nvSpPr>
        <p:spPr>
          <a:xfrm>
            <a:off x="179512" y="908720"/>
            <a:ext cx="8784976" cy="3528392"/>
          </a:xfrm>
          <a:prstGeom prst="roundRect">
            <a:avLst/>
          </a:prstGeom>
          <a:noFill/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11560" y="980728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Step 1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7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05-16 at 18.27.0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671518"/>
            <a:ext cx="6624736" cy="943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Irreducible background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929640"/>
            <a:ext cx="5635352" cy="4937760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Normalisation</a:t>
            </a:r>
            <a:r>
              <a:rPr lang="en-US" sz="2000" dirty="0" smtClean="0"/>
              <a:t> done in dedicated Control Regions (CR)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1000" dirty="0" smtClean="0"/>
          </a:p>
          <a:p>
            <a:r>
              <a:rPr lang="en-US" sz="2000" dirty="0" smtClean="0"/>
              <a:t>Assuming </a:t>
            </a:r>
            <a:r>
              <a:rPr lang="en-US" sz="2000" dirty="0" err="1" smtClean="0">
                <a:latin typeface="Symbol" charset="2"/>
                <a:cs typeface="Symbol" charset="2"/>
              </a:rPr>
              <a:t>S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CR</a:t>
            </a:r>
            <a:r>
              <a:rPr lang="en-US" sz="2000" baseline="30000" dirty="0" err="1" smtClean="0"/>
              <a:t>j,MC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is small: </a:t>
            </a:r>
          </a:p>
          <a:p>
            <a:pPr lvl="1"/>
            <a:r>
              <a:rPr lang="en-US" sz="2000" dirty="0" smtClean="0"/>
              <a:t>systematic uncertainties associated to the transfer factor </a:t>
            </a:r>
          </a:p>
          <a:p>
            <a:pPr lvl="1"/>
            <a:r>
              <a:rPr lang="en-US" sz="2000" dirty="0" smtClean="0"/>
              <a:t>Need to define the regions</a:t>
            </a:r>
          </a:p>
          <a:p>
            <a:pPr lvl="1">
              <a:buNone/>
            </a:pPr>
            <a:r>
              <a:rPr lang="en-US" sz="2000" dirty="0" smtClean="0"/>
              <a:t>keeping good statistics, low </a:t>
            </a:r>
          </a:p>
          <a:p>
            <a:pPr lvl="1">
              <a:buNone/>
            </a:pPr>
            <a:r>
              <a:rPr lang="en-US" sz="2000" dirty="0" err="1" smtClean="0"/>
              <a:t>systematics</a:t>
            </a:r>
            <a:r>
              <a:rPr lang="en-US" sz="2000" dirty="0" smtClean="0"/>
              <a:t> uncertainties and </a:t>
            </a:r>
          </a:p>
          <a:p>
            <a:pPr lvl="1">
              <a:buNone/>
            </a:pPr>
            <a:r>
              <a:rPr lang="en-US" sz="2000" dirty="0" smtClean="0"/>
              <a:t>low signal contamination 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0" name="Picture 9" descr="Screen Shot 2013-05-16 at 18.27.5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12430"/>
            <a:ext cx="3456384" cy="2868898"/>
          </a:xfrm>
          <a:prstGeom prst="rect">
            <a:avLst/>
          </a:prstGeom>
        </p:spPr>
      </p:pic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0737" y="836712"/>
            <a:ext cx="2573263" cy="2394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167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SUSY: a </a:t>
            </a:r>
            <a:r>
              <a:rPr lang="it-IT" dirty="0" err="1" smtClean="0"/>
              <a:t>lot</a:t>
            </a:r>
            <a:r>
              <a:rPr lang="it-IT" dirty="0" smtClean="0"/>
              <a:t> of new </a:t>
            </a:r>
            <a:r>
              <a:rPr lang="it-IT" dirty="0" err="1" smtClean="0"/>
              <a:t>particles</a:t>
            </a:r>
            <a:r>
              <a:rPr lang="it-IT" dirty="0" smtClean="0"/>
              <a:t>!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201146" y="476673"/>
            <a:ext cx="7683222" cy="1944216"/>
          </a:xfrm>
        </p:spPr>
        <p:txBody>
          <a:bodyPr>
            <a:normAutofit/>
          </a:bodyPr>
          <a:lstStyle/>
          <a:p>
            <a:endParaRPr lang="it-IT" sz="2800" dirty="0" smtClean="0"/>
          </a:p>
          <a:p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you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seen</a:t>
            </a:r>
            <a:r>
              <a:rPr lang="it-IT" sz="2400" dirty="0"/>
              <a:t> from </a:t>
            </a:r>
            <a:r>
              <a:rPr lang="it-IT" sz="2400" dirty="0" err="1"/>
              <a:t>Michael’s</a:t>
            </a:r>
            <a:r>
              <a:rPr lang="it-IT" sz="2400" dirty="0"/>
              <a:t> talk</a:t>
            </a:r>
          </a:p>
          <a:p>
            <a:pPr lvl="1"/>
            <a:r>
              <a:rPr lang="it-IT" sz="2000" dirty="0" err="1"/>
              <a:t>P</a:t>
            </a:r>
            <a:r>
              <a:rPr lang="it-IT" sz="2000" dirty="0" err="1" smtClean="0"/>
              <a:t>articles</a:t>
            </a:r>
            <a:r>
              <a:rPr lang="it-IT" sz="2000" dirty="0" smtClean="0"/>
              <a:t> </a:t>
            </a:r>
            <a:r>
              <a:rPr lang="it-IT" sz="2000" dirty="0" err="1"/>
              <a:t>spectrum</a:t>
            </a:r>
            <a:r>
              <a:rPr lang="it-IT" sz="2000" dirty="0"/>
              <a:t> more </a:t>
            </a:r>
            <a:r>
              <a:rPr lang="it-IT" sz="2000" dirty="0" err="1"/>
              <a:t>than</a:t>
            </a:r>
            <a:r>
              <a:rPr lang="it-IT" sz="2000" dirty="0"/>
              <a:t> </a:t>
            </a:r>
            <a:r>
              <a:rPr lang="it-IT" sz="2000" dirty="0" err="1"/>
              <a:t>doubled</a:t>
            </a:r>
            <a:r>
              <a:rPr lang="it-IT" sz="2000" dirty="0"/>
              <a:t> </a:t>
            </a:r>
            <a:r>
              <a:rPr lang="it-IT" sz="2000" dirty="0" err="1"/>
              <a:t>even</a:t>
            </a:r>
            <a:r>
              <a:rPr lang="it-IT" sz="2000" dirty="0"/>
              <a:t> in the </a:t>
            </a:r>
            <a:r>
              <a:rPr lang="it-IT" sz="2000" dirty="0" err="1"/>
              <a:t>minimal</a:t>
            </a:r>
            <a:r>
              <a:rPr lang="it-IT" sz="2000" dirty="0"/>
              <a:t> </a:t>
            </a:r>
            <a:r>
              <a:rPr lang="it-IT" sz="2000" dirty="0" err="1"/>
              <a:t>extension</a:t>
            </a:r>
            <a:r>
              <a:rPr lang="it-IT" sz="2000" dirty="0"/>
              <a:t> of the </a:t>
            </a:r>
            <a:r>
              <a:rPr lang="it-IT" sz="2000" dirty="0" smtClean="0"/>
              <a:t>SM (MSSM, 105 new </a:t>
            </a:r>
            <a:r>
              <a:rPr lang="it-IT" sz="2000" dirty="0" err="1" smtClean="0"/>
              <a:t>parameters</a:t>
            </a:r>
            <a:r>
              <a:rPr lang="it-IT" sz="2000" dirty="0"/>
              <a:t>)</a:t>
            </a:r>
            <a:r>
              <a:rPr lang="it-IT" sz="2000" dirty="0" smtClean="0"/>
              <a:t> </a:t>
            </a:r>
            <a:endParaRPr lang="it-IT" sz="2000" dirty="0"/>
          </a:p>
          <a:p>
            <a:pPr marL="0" indent="0">
              <a:buNone/>
            </a:pPr>
            <a:endParaRPr lang="it-IT" sz="2800" dirty="0" smtClean="0"/>
          </a:p>
          <a:p>
            <a:endParaRPr lang="en-US" sz="280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7" name="Group 1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256805"/>
              </p:ext>
            </p:extLst>
          </p:nvPr>
        </p:nvGraphicFramePr>
        <p:xfrm>
          <a:off x="3809999" y="2219672"/>
          <a:ext cx="5334001" cy="3652163"/>
        </p:xfrm>
        <a:graphic>
          <a:graphicData uri="http://schemas.openxmlformats.org/drawingml/2006/table">
            <a:tbl>
              <a:tblPr/>
              <a:tblGrid>
                <a:gridCol w="1863830"/>
                <a:gridCol w="1729144"/>
                <a:gridCol w="1741027"/>
              </a:tblGrid>
              <a:tr h="5646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Spin 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Spin 1/2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Spin 1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5646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adley Hand ITC" pitchFamily="66" charset="0"/>
                          <a:sym typeface="Euclid Extra" charset="0"/>
                        </a:rPr>
                        <a:t>l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adley Hand ITC" pitchFamily="66" charset="0"/>
                        <a:sym typeface="Euclid Extra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26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DDDD">
                            <a:gamma/>
                            <a:tint val="23137"/>
                            <a:invGamma/>
                          </a:srgbClr>
                        </a:gs>
                        <a:gs pos="100000">
                          <a:srgbClr val="DDDDDD"/>
                        </a:gs>
                      </a:gsLst>
                      <a:lin ang="5400000" scaled="1"/>
                    </a:gradFill>
                  </a:tcPr>
                </a:tc>
              </a:tr>
              <a:tr h="5646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endParaRPr kumimoji="0" lang="en-US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2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207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7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±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8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6863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DDDD">
                            <a:gamma/>
                            <a:tint val="23137"/>
                            <a:invGamma/>
                          </a:srgbClr>
                        </a:gs>
                        <a:gs pos="100000">
                          <a:srgbClr val="DDDDDD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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, 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Z</a:t>
                      </a:r>
                      <a:r>
                        <a:rPr kumimoji="0" lang="en-US" sz="7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0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  <a:r>
                        <a:rPr kumimoji="0" lang="en-US" sz="10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±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 </a:t>
                      </a: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266"/>
                    </a:solidFill>
                  </a:tcPr>
                </a:tc>
              </a:tr>
              <a:tr h="56460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g</a:t>
                      </a:r>
                      <a:r>
                        <a:rPr kumimoji="0" lang="en-US" sz="28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a</a:t>
                      </a:r>
                      <a:endParaRPr kumimoji="0" lang="en-US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266"/>
                    </a:solidFill>
                  </a:tcPr>
                </a:tc>
              </a:tr>
            </a:tbl>
          </a:graphicData>
        </a:graphic>
      </p:graphicFrame>
      <p:sp>
        <p:nvSpPr>
          <p:cNvPr id="8" name="Text Box 164"/>
          <p:cNvSpPr txBox="1">
            <a:spLocks noChangeArrowheads="1"/>
          </p:cNvSpPr>
          <p:nvPr/>
        </p:nvSpPr>
        <p:spPr bwMode="auto">
          <a:xfrm rot="16200000">
            <a:off x="2363591" y="4126063"/>
            <a:ext cx="2947726" cy="402291"/>
          </a:xfrm>
          <a:prstGeom prst="rect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lin ang="5400000" scaled="1"/>
          </a:gradFill>
          <a:ln w="31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en-US" sz="2000" dirty="0" err="1">
                <a:solidFill>
                  <a:srgbClr val="000000"/>
                </a:solidFill>
                <a:latin typeface="Trebuchet MS"/>
                <a:cs typeface="Trebuchet MS"/>
              </a:rPr>
              <a:t>Eigenstates</a:t>
            </a:r>
            <a:r>
              <a:rPr lang="en-US" sz="2000" dirty="0">
                <a:solidFill>
                  <a:srgbClr val="000000"/>
                </a:solidFill>
                <a:latin typeface="Trebuchet MS"/>
                <a:cs typeface="Trebuchet MS"/>
              </a:rPr>
              <a:t> of mass </a:t>
            </a:r>
          </a:p>
        </p:txBody>
      </p:sp>
      <p:grpSp>
        <p:nvGrpSpPr>
          <p:cNvPr id="9" name="Group 17"/>
          <p:cNvGrpSpPr/>
          <p:nvPr/>
        </p:nvGrpSpPr>
        <p:grpSpPr>
          <a:xfrm>
            <a:off x="8077200" y="1340768"/>
            <a:ext cx="914400" cy="771647"/>
            <a:chOff x="6857473" y="3644373"/>
            <a:chExt cx="603250" cy="582664"/>
          </a:xfrm>
        </p:grpSpPr>
        <p:sp>
          <p:nvSpPr>
            <p:cNvPr id="10" name="Text Box 166"/>
            <p:cNvSpPr txBox="1">
              <a:spLocks noChangeArrowheads="1"/>
            </p:cNvSpPr>
            <p:nvPr/>
          </p:nvSpPr>
          <p:spPr bwMode="auto">
            <a:xfrm>
              <a:off x="6857473" y="3644373"/>
              <a:ext cx="603250" cy="255639"/>
            </a:xfrm>
            <a:prstGeom prst="rect">
              <a:avLst/>
            </a:prstGeom>
            <a:solidFill>
              <a:srgbClr val="FFD266"/>
            </a:solidFill>
            <a:ln w="3175">
              <a:solidFill>
                <a:schemeClr val="accent4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defTabSz="91440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  <a:ea typeface="Arial" charset="0"/>
                  <a:cs typeface="Arial" charset="0"/>
                </a:rPr>
                <a:t>SM</a:t>
              </a:r>
              <a:endParaRPr lang="fr-FR" sz="1600" dirty="0">
                <a:solidFill>
                  <a:srgbClr val="000000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1" name="Text Box 167"/>
            <p:cNvSpPr txBox="1">
              <a:spLocks noChangeArrowheads="1"/>
            </p:cNvSpPr>
            <p:nvPr/>
          </p:nvSpPr>
          <p:spPr bwMode="auto">
            <a:xfrm>
              <a:off x="6857473" y="3971398"/>
              <a:ext cx="603250" cy="255639"/>
            </a:xfrm>
            <a:prstGeom prst="rect">
              <a:avLst/>
            </a:prstGeom>
            <a:solidFill>
              <a:srgbClr val="D9E8F9"/>
            </a:solidFill>
            <a:ln w="317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defTabSz="91440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  <a:ea typeface="Arial" charset="0"/>
                  <a:cs typeface="Arial" charset="0"/>
                </a:rPr>
                <a:t>SUSY</a:t>
              </a:r>
              <a:endParaRPr lang="fr-FR" sz="1600" dirty="0">
                <a:solidFill>
                  <a:srgbClr val="000000"/>
                </a:solidFill>
                <a:ea typeface="Arial" charset="0"/>
                <a:cs typeface="Arial" charset="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3050" y="2771019"/>
            <a:ext cx="793750" cy="515453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4203" y="3438872"/>
            <a:ext cx="828797" cy="468449"/>
          </a:xfrm>
          <a:prstGeom prst="rect">
            <a:avLst/>
          </a:prstGeom>
          <a:noFill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7275" y="5375024"/>
            <a:ext cx="415925" cy="502248"/>
          </a:xfrm>
          <a:prstGeom prst="rect">
            <a:avLst/>
          </a:prstGeom>
          <a:noFill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999" y="4088251"/>
            <a:ext cx="1371601" cy="341220"/>
          </a:xfrm>
          <a:prstGeom prst="rect">
            <a:avLst/>
          </a:prstGeom>
          <a:noFill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4771012"/>
            <a:ext cx="944562" cy="489148"/>
          </a:xfrm>
          <a:prstGeom prst="rect">
            <a:avLst/>
          </a:prstGeom>
          <a:noFill/>
        </p:spPr>
      </p:pic>
      <p:sp>
        <p:nvSpPr>
          <p:cNvPr id="17" name="Rettangolo 16"/>
          <p:cNvSpPr/>
          <p:nvPr/>
        </p:nvSpPr>
        <p:spPr>
          <a:xfrm>
            <a:off x="179512" y="2420888"/>
            <a:ext cx="33847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 smtClean="0">
                <a:latin typeface="Trebuchet MS" pitchFamily="34" charset="0"/>
              </a:rPr>
              <a:t>Phenomenology</a:t>
            </a:r>
            <a:r>
              <a:rPr lang="it-IT" sz="2000" dirty="0" smtClean="0">
                <a:latin typeface="Trebuchet MS" pitchFamily="34" charset="0"/>
              </a:rPr>
              <a:t> </a:t>
            </a:r>
            <a:r>
              <a:rPr lang="it-IT" sz="2000" dirty="0" err="1">
                <a:latin typeface="Trebuchet MS" pitchFamily="34" charset="0"/>
              </a:rPr>
              <a:t>depends</a:t>
            </a:r>
            <a:r>
              <a:rPr lang="it-IT" sz="2000" dirty="0">
                <a:latin typeface="Trebuchet MS" pitchFamily="34" charset="0"/>
              </a:rPr>
              <a:t> on breaking </a:t>
            </a:r>
            <a:r>
              <a:rPr lang="it-IT" sz="2000" dirty="0" err="1">
                <a:latin typeface="Trebuchet MS" pitchFamily="34" charset="0"/>
              </a:rPr>
              <a:t>mechanism</a:t>
            </a:r>
            <a:r>
              <a:rPr lang="it-IT" sz="2000" dirty="0">
                <a:latin typeface="Trebuchet MS" pitchFamily="34" charset="0"/>
              </a:rPr>
              <a:t> and R-</a:t>
            </a:r>
            <a:r>
              <a:rPr lang="it-IT" sz="2000" dirty="0" err="1">
                <a:latin typeface="Trebuchet MS" pitchFamily="34" charset="0"/>
              </a:rPr>
              <a:t>parity</a:t>
            </a:r>
            <a:r>
              <a:rPr lang="it-IT" sz="2000" dirty="0">
                <a:latin typeface="Trebuchet MS" pitchFamily="34" charset="0"/>
              </a:rPr>
              <a:t> </a:t>
            </a:r>
            <a:r>
              <a:rPr lang="it-IT" sz="2000" dirty="0" err="1">
                <a:latin typeface="Trebuchet MS" pitchFamily="34" charset="0"/>
              </a:rPr>
              <a:t>conservation</a:t>
            </a:r>
            <a:endParaRPr lang="it-IT" sz="2000" dirty="0">
              <a:latin typeface="Trebuchet MS" pitchFamily="34" charset="0"/>
            </a:endParaRPr>
          </a:p>
        </p:txBody>
      </p:sp>
      <p:sp>
        <p:nvSpPr>
          <p:cNvPr id="20" name="Content Placeholder 4"/>
          <p:cNvSpPr txBox="1">
            <a:spLocks/>
          </p:cNvSpPr>
          <p:nvPr/>
        </p:nvSpPr>
        <p:spPr>
          <a:xfrm>
            <a:off x="251932" y="5161342"/>
            <a:ext cx="3380254" cy="5794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 smtClean="0"/>
              <a:t>R-parity = (-1)</a:t>
            </a:r>
            <a:r>
              <a:rPr lang="en-US" baseline="30000" dirty="0" smtClean="0"/>
              <a:t>3(B-L)+2s</a:t>
            </a:r>
            <a:r>
              <a:rPr lang="en-US" dirty="0" smtClean="0"/>
              <a:t>  </a:t>
            </a:r>
          </a:p>
          <a:p>
            <a:pPr marL="0" indent="0">
              <a:lnSpc>
                <a:spcPct val="110000"/>
              </a:lnSpc>
              <a:spcBef>
                <a:spcPct val="20000"/>
              </a:spcBef>
              <a:buSzPct val="65000"/>
              <a:buNone/>
            </a:pPr>
            <a:r>
              <a:rPr lang="en-US" sz="1600" dirty="0" smtClean="0"/>
              <a:t>(</a:t>
            </a:r>
            <a:r>
              <a:rPr lang="en-US" sz="1600" dirty="0" smtClean="0">
                <a:solidFill>
                  <a:schemeClr val="tx1"/>
                </a:solidFill>
              </a:rPr>
              <a:t>R = 1 for SM particles, -1 for MSSM partners)</a:t>
            </a: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395948" y="3508559"/>
            <a:ext cx="3024336" cy="14711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2000" dirty="0" smtClean="0"/>
              <a:t>Breaking SUSY. </a:t>
            </a:r>
            <a:r>
              <a:rPr lang="en-US" sz="2000" dirty="0" err="1" smtClean="0"/>
              <a:t>Ie</a:t>
            </a:r>
            <a:r>
              <a:rPr lang="en-US" sz="2000" dirty="0" smtClean="0"/>
              <a:t>:  </a:t>
            </a:r>
          </a:p>
          <a:p>
            <a:pPr marL="617220" lvl="1" indent="-342900">
              <a:lnSpc>
                <a:spcPct val="110000"/>
              </a:lnSpc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it-IT" sz="1800" dirty="0" err="1" smtClean="0"/>
              <a:t>mSUGRA</a:t>
            </a:r>
            <a:r>
              <a:rPr lang="it-IT" sz="1800" dirty="0" smtClean="0"/>
              <a:t> </a:t>
            </a:r>
          </a:p>
          <a:p>
            <a:pPr marL="617220" lvl="1" indent="-342900">
              <a:lnSpc>
                <a:spcPct val="110000"/>
              </a:lnSpc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it-IT" sz="1800" dirty="0" err="1" smtClean="0"/>
              <a:t>Gauge</a:t>
            </a:r>
            <a:r>
              <a:rPr lang="it-IT" sz="1800" dirty="0" smtClean="0"/>
              <a:t> </a:t>
            </a:r>
            <a:r>
              <a:rPr lang="it-IT" sz="1800" dirty="0" err="1" smtClean="0"/>
              <a:t>Mediated</a:t>
            </a:r>
            <a:r>
              <a:rPr lang="it-IT" sz="1800" dirty="0" smtClean="0"/>
              <a:t> SB</a:t>
            </a:r>
          </a:p>
          <a:p>
            <a:pPr marL="617220" lvl="1" indent="-342900">
              <a:lnSpc>
                <a:spcPct val="110000"/>
              </a:lnSpc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it-IT" sz="1800" dirty="0" err="1" smtClean="0"/>
              <a:t>Anomalous</a:t>
            </a:r>
            <a:r>
              <a:rPr lang="it-IT" sz="1800" dirty="0" smtClean="0"/>
              <a:t> </a:t>
            </a:r>
            <a:r>
              <a:rPr lang="it-IT" sz="1800" dirty="0" err="1" smtClean="0"/>
              <a:t>Med</a:t>
            </a:r>
            <a:r>
              <a:rPr lang="it-IT" sz="1800" dirty="0" smtClean="0"/>
              <a:t> SB  </a:t>
            </a:r>
            <a:endParaRPr lang="en-US" sz="1800" dirty="0" smtClean="0"/>
          </a:p>
        </p:txBody>
      </p:sp>
      <p:sp>
        <p:nvSpPr>
          <p:cNvPr id="18" name="Rettangolo 17"/>
          <p:cNvSpPr/>
          <p:nvPr/>
        </p:nvSpPr>
        <p:spPr>
          <a:xfrm>
            <a:off x="179512" y="5805264"/>
            <a:ext cx="8812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algn="ctr"/>
            <a:r>
              <a:rPr lang="it-IT" sz="2000" b="1" dirty="0">
                <a:solidFill>
                  <a:srgbClr val="FF0000"/>
                </a:solidFill>
                <a:latin typeface="Trebuchet MS" pitchFamily="34" charset="0"/>
              </a:rPr>
              <a:t>concentrate on SUSY </a:t>
            </a:r>
            <a:r>
              <a:rPr lang="it-IT" sz="2000" b="1" dirty="0" err="1">
                <a:solidFill>
                  <a:srgbClr val="FF0000"/>
                </a:solidFill>
                <a:latin typeface="Trebuchet MS" pitchFamily="34" charset="0"/>
              </a:rPr>
              <a:t>scenarios</a:t>
            </a:r>
            <a:r>
              <a:rPr lang="it-IT" sz="2000" b="1" dirty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Trebuchet MS" pitchFamily="34" charset="0"/>
              </a:rPr>
              <a:t>that</a:t>
            </a:r>
            <a:r>
              <a:rPr lang="it-IT" sz="2000" b="1" dirty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Trebuchet MS" pitchFamily="34" charset="0"/>
              </a:rPr>
              <a:t>lead</a:t>
            </a:r>
            <a:r>
              <a:rPr lang="it-IT" sz="2000" b="1" dirty="0">
                <a:solidFill>
                  <a:srgbClr val="FF0000"/>
                </a:solidFill>
                <a:latin typeface="Trebuchet MS" pitchFamily="34" charset="0"/>
              </a:rPr>
              <a:t> to </a:t>
            </a:r>
            <a:r>
              <a:rPr lang="it-IT" sz="2000" b="1" dirty="0" err="1">
                <a:solidFill>
                  <a:srgbClr val="FF0000"/>
                </a:solidFill>
                <a:latin typeface="Trebuchet MS" pitchFamily="34" charset="0"/>
              </a:rPr>
              <a:t>particles</a:t>
            </a:r>
            <a:r>
              <a:rPr lang="it-IT" sz="2000" b="1" dirty="0">
                <a:solidFill>
                  <a:srgbClr val="FF0000"/>
                </a:solidFill>
                <a:latin typeface="Trebuchet MS" pitchFamily="34" charset="0"/>
              </a:rPr>
              <a:t> </a:t>
            </a:r>
            <a:endParaRPr lang="it-IT" sz="2000" b="1" dirty="0" smtClean="0">
              <a:solidFill>
                <a:srgbClr val="FF0000"/>
              </a:solidFill>
              <a:latin typeface="Trebuchet MS" pitchFamily="34" charset="0"/>
            </a:endParaRPr>
          </a:p>
          <a:p>
            <a:pPr lvl="1" algn="ctr"/>
            <a:r>
              <a:rPr lang="it-IT" sz="2000" b="1" dirty="0" smtClean="0">
                <a:solidFill>
                  <a:srgbClr val="FF0000"/>
                </a:solidFill>
                <a:latin typeface="Trebuchet MS" pitchFamily="34" charset="0"/>
              </a:rPr>
              <a:t>in </a:t>
            </a:r>
            <a:r>
              <a:rPr lang="it-IT" sz="2000" b="1" dirty="0">
                <a:solidFill>
                  <a:srgbClr val="FF0000"/>
                </a:solidFill>
                <a:latin typeface="Trebuchet MS" pitchFamily="34" charset="0"/>
              </a:rPr>
              <a:t>the </a:t>
            </a:r>
            <a:r>
              <a:rPr lang="it-IT" sz="2000" b="1" dirty="0" err="1">
                <a:solidFill>
                  <a:srgbClr val="FF0000"/>
                </a:solidFill>
                <a:latin typeface="Trebuchet MS" pitchFamily="34" charset="0"/>
              </a:rPr>
              <a:t>GeV</a:t>
            </a:r>
            <a:r>
              <a:rPr lang="it-IT" sz="2000" b="1" dirty="0">
                <a:solidFill>
                  <a:srgbClr val="FF0000"/>
                </a:solidFill>
                <a:latin typeface="Trebuchet MS" pitchFamily="34" charset="0"/>
              </a:rPr>
              <a:t> – 1 </a:t>
            </a:r>
            <a:r>
              <a:rPr lang="it-IT" sz="2000" b="1" dirty="0" err="1">
                <a:solidFill>
                  <a:srgbClr val="FF0000"/>
                </a:solidFill>
                <a:latin typeface="Trebuchet MS" pitchFamily="34" charset="0"/>
              </a:rPr>
              <a:t>TeV</a:t>
            </a:r>
            <a:r>
              <a:rPr lang="it-IT" sz="2000" b="1" dirty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Trebuchet MS" pitchFamily="34" charset="0"/>
              </a:rPr>
              <a:t>range</a:t>
            </a:r>
            <a:r>
              <a:rPr lang="it-IT" sz="2000" b="1" dirty="0">
                <a:solidFill>
                  <a:srgbClr val="FF0000"/>
                </a:solidFill>
                <a:latin typeface="Trebuchet MS" pitchFamily="34" charset="0"/>
              </a:rPr>
              <a:t> (</a:t>
            </a:r>
            <a:r>
              <a:rPr lang="it-IT" b="1" dirty="0" err="1">
                <a:solidFill>
                  <a:srgbClr val="FF0000"/>
                </a:solidFill>
                <a:latin typeface="Trebuchet MS" pitchFamily="34" charset="0"/>
              </a:rPr>
              <a:t>Weak</a:t>
            </a:r>
            <a:r>
              <a:rPr lang="it-IT" b="1" dirty="0">
                <a:solidFill>
                  <a:srgbClr val="FF0000"/>
                </a:solidFill>
                <a:latin typeface="Trebuchet MS" pitchFamily="34" charset="0"/>
              </a:rPr>
              <a:t> scale SUSY)</a:t>
            </a:r>
          </a:p>
        </p:txBody>
      </p:sp>
    </p:spTree>
    <p:extLst>
      <p:ext uri="{BB962C8B-B14F-4D97-AF65-F5344CB8AC3E}">
        <p14:creationId xmlns:p14="http://schemas.microsoft.com/office/powerpoint/2010/main" val="328186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‘Fake’ (reducible)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23765"/>
            <a:ext cx="8229600" cy="852635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Fake MET: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smtClean="0"/>
              <a:t>Sizeable contributions from jet </a:t>
            </a:r>
            <a:r>
              <a:rPr lang="en-US" sz="2000" dirty="0" err="1" smtClean="0"/>
              <a:t>mis</a:t>
            </a:r>
            <a:r>
              <a:rPr lang="en-US" sz="2000" dirty="0" smtClean="0"/>
              <a:t>-measurement</a:t>
            </a:r>
          </a:p>
          <a:p>
            <a:pPr lvl="1"/>
            <a:r>
              <a:rPr lang="en-US" sz="1600" dirty="0" smtClean="0"/>
              <a:t>can be relevant for processes with no real </a:t>
            </a:r>
            <a:r>
              <a:rPr lang="en-US" sz="1600" dirty="0" err="1" smtClean="0"/>
              <a:t>E</a:t>
            </a:r>
            <a:r>
              <a:rPr lang="en-US" sz="1600" baseline="-25000" dirty="0" err="1" smtClean="0"/>
              <a:t>T</a:t>
            </a:r>
            <a:r>
              <a:rPr lang="en-US" sz="1600" baseline="30000" dirty="0" err="1" smtClean="0"/>
              <a:t>miss</a:t>
            </a:r>
            <a:r>
              <a:rPr lang="en-US" sz="1600" dirty="0" smtClean="0"/>
              <a:t> and high </a:t>
            </a:r>
            <a:r>
              <a:rPr lang="en-US" sz="1600" dirty="0">
                <a:latin typeface="Symbol" pitchFamily="18" charset="2"/>
              </a:rPr>
              <a:t>s</a:t>
            </a:r>
            <a:r>
              <a:rPr lang="en-US" sz="1600" dirty="0" smtClean="0"/>
              <a:t> (multi-jet, </a:t>
            </a:r>
            <a:r>
              <a:rPr lang="en-US" sz="1600" dirty="0" err="1" smtClean="0"/>
              <a:t>Z</a:t>
            </a:r>
            <a:r>
              <a:rPr lang="en-US" sz="1600" dirty="0" err="1" smtClean="0">
                <a:sym typeface="Wingdings"/>
              </a:rPr>
              <a:t>ll</a:t>
            </a:r>
            <a:r>
              <a:rPr lang="en-US" sz="1600" dirty="0" smtClean="0">
                <a:sym typeface="Wingdings"/>
              </a:rPr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494401" y="40428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4799" y="1519871"/>
            <a:ext cx="5574761" cy="2518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 smtClean="0">
                <a:latin typeface="Trebuchet MS" pitchFamily="34" charset="0"/>
              </a:rPr>
              <a:t>Derive jet response function from MC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latin typeface="Trebuchet MS" pitchFamily="34" charset="0"/>
              </a:rPr>
              <a:t>Use it to ‘smear’ jets in real data with low </a:t>
            </a:r>
            <a:r>
              <a:rPr lang="en-US" sz="1800" dirty="0" err="1" smtClean="0">
                <a:latin typeface="Trebuchet MS" pitchFamily="34" charset="0"/>
              </a:rPr>
              <a:t>E</a:t>
            </a:r>
            <a:r>
              <a:rPr lang="en-US" sz="1800" baseline="-25000" dirty="0" err="1" smtClean="0">
                <a:latin typeface="Trebuchet MS" pitchFamily="34" charset="0"/>
              </a:rPr>
              <a:t>T</a:t>
            </a:r>
            <a:r>
              <a:rPr lang="en-US" sz="1800" baseline="30000" dirty="0" err="1" smtClean="0">
                <a:latin typeface="Trebuchet MS" pitchFamily="34" charset="0"/>
              </a:rPr>
              <a:t>miss</a:t>
            </a:r>
            <a:r>
              <a:rPr lang="en-US" sz="1800" dirty="0" smtClean="0">
                <a:latin typeface="Trebuchet MS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latin typeface="Trebuchet MS" pitchFamily="34" charset="0"/>
              </a:rPr>
              <a:t>obtain events with large “fake” </a:t>
            </a:r>
            <a:r>
              <a:rPr lang="en-US" sz="1800" dirty="0" err="1" smtClean="0">
                <a:latin typeface="Trebuchet MS" pitchFamily="34" charset="0"/>
              </a:rPr>
              <a:t>E</a:t>
            </a:r>
            <a:r>
              <a:rPr lang="en-US" sz="1800" baseline="-25000" dirty="0" err="1" smtClean="0">
                <a:latin typeface="Trebuchet MS" pitchFamily="34" charset="0"/>
              </a:rPr>
              <a:t>T</a:t>
            </a:r>
            <a:r>
              <a:rPr lang="en-US" sz="1800" baseline="30000" dirty="0" err="1" smtClean="0">
                <a:latin typeface="Trebuchet MS" pitchFamily="34" charset="0"/>
              </a:rPr>
              <a:t>miss</a:t>
            </a:r>
            <a:endParaRPr lang="en-US" sz="1800" baseline="30000" dirty="0" smtClean="0">
              <a:latin typeface="Trebuchet MS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 smtClean="0">
                <a:latin typeface="Trebuchet MS" pitchFamily="34" charset="0"/>
              </a:rPr>
              <a:t>Validate estimation in dedicated control regions</a:t>
            </a:r>
          </a:p>
        </p:txBody>
      </p:sp>
      <p:pic>
        <p:nvPicPr>
          <p:cNvPr id="10" name="Picture 9" descr="Screen Shot 2013-05-17 at 10.58.4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600200"/>
            <a:ext cx="2978635" cy="22496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45897" y="3729335"/>
            <a:ext cx="1993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rebuchet MS" pitchFamily="34" charset="0"/>
              </a:rPr>
              <a:t>core – </a:t>
            </a:r>
            <a:r>
              <a:rPr lang="en-US" sz="1200" dirty="0" err="1" smtClean="0">
                <a:latin typeface="Trebuchet MS" pitchFamily="34" charset="0"/>
              </a:rPr>
              <a:t>pT</a:t>
            </a:r>
            <a:r>
              <a:rPr lang="en-US" sz="1200" dirty="0" smtClean="0">
                <a:latin typeface="Trebuchet MS" pitchFamily="34" charset="0"/>
              </a:rPr>
              <a:t> balance in di-jet</a:t>
            </a:r>
          </a:p>
          <a:p>
            <a:r>
              <a:rPr lang="en-US" sz="1200" dirty="0" smtClean="0">
                <a:latin typeface="Trebuchet MS" pitchFamily="34" charset="0"/>
              </a:rPr>
              <a:t>tail – 3-jet events</a:t>
            </a:r>
            <a:endParaRPr lang="en-US" sz="1200" dirty="0">
              <a:latin typeface="Trebuchet MS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162801" y="1981200"/>
            <a:ext cx="533399" cy="1752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934200" y="2819401"/>
            <a:ext cx="0" cy="8381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Screen Shot 2013-05-17 at 11.01.3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754" y="2362200"/>
            <a:ext cx="1091046" cy="685800"/>
          </a:xfrm>
          <a:prstGeom prst="rect">
            <a:avLst/>
          </a:prstGeom>
        </p:spPr>
      </p:pic>
      <p:sp>
        <p:nvSpPr>
          <p:cNvPr id="20" name="Content Placeholder 9"/>
          <p:cNvSpPr txBox="1">
            <a:spLocks/>
          </p:cNvSpPr>
          <p:nvPr/>
        </p:nvSpPr>
        <p:spPr>
          <a:xfrm>
            <a:off x="304800" y="3810000"/>
            <a:ext cx="8229600" cy="183183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Fake leptons: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can arise from different sources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e.g.: off-axis HF semi-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leptonic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decays, photon conversions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General approach (extendable to multi-lepton signatures):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matrix method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define a “loose” (pre-selected) and “tight” (signal) lepton selection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solve the following system of equations: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1" name="Picture 20" descr="Screen Shot 2013-05-17 at 11.08.5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462388"/>
            <a:ext cx="3699507" cy="938412"/>
          </a:xfrm>
          <a:prstGeom prst="rect">
            <a:avLst/>
          </a:prstGeom>
        </p:spPr>
      </p:pic>
      <p:pic>
        <p:nvPicPr>
          <p:cNvPr id="22" name="Picture 21" descr="Screen Shot 2013-05-17 at 11.09.3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956" y="5631474"/>
            <a:ext cx="3694606" cy="69312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327362" y="5410200"/>
            <a:ext cx="1885428" cy="261610"/>
          </a:xfrm>
          <a:prstGeom prst="rect">
            <a:avLst/>
          </a:prstGeom>
          <a:solidFill>
            <a:srgbClr val="FFFFFF"/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3366FF"/>
                </a:solidFill>
                <a:latin typeface="Trebuchet MS" pitchFamily="34" charset="0"/>
              </a:rPr>
              <a:t>Count how many of them</a:t>
            </a:r>
            <a:endParaRPr lang="en-US" sz="1100" dirty="0">
              <a:solidFill>
                <a:srgbClr val="3366FF"/>
              </a:solidFill>
              <a:latin typeface="Trebuchet MS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36562" y="5377190"/>
            <a:ext cx="2426239" cy="2616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Trebuchet MS" pitchFamily="34" charset="0"/>
              </a:rPr>
              <a:t>Measured Independently from data</a:t>
            </a:r>
            <a:endParaRPr lang="en-US" sz="1100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4419600" y="5715000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4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0" y="2971800"/>
            <a:ext cx="9144000" cy="3886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example: 0-lepton signature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3B63-9AA3-2547-A5DA-C6491D01E62A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7" name="Group 26"/>
          <p:cNvGrpSpPr/>
          <p:nvPr/>
        </p:nvGrpSpPr>
        <p:grpSpPr>
          <a:xfrm>
            <a:off x="6577544" y="762000"/>
            <a:ext cx="2490256" cy="2227675"/>
            <a:chOff x="3972662" y="2457368"/>
            <a:chExt cx="4296813" cy="3668060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4683127" y="5317639"/>
              <a:ext cx="3000375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 flipH="1" flipV="1">
              <a:off x="3413125" y="4079875"/>
              <a:ext cx="2540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3" idx="1"/>
            </p:cNvCxnSpPr>
            <p:nvPr/>
          </p:nvCxnSpPr>
          <p:spPr>
            <a:xfrm flipV="1">
              <a:off x="4683922" y="4124884"/>
              <a:ext cx="1340226" cy="1249005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921250" y="2810668"/>
              <a:ext cx="1946591" cy="1064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pple Casual"/>
                  <a:cs typeface="Apple Casual"/>
                </a:rPr>
                <a:t>Region </a:t>
              </a:r>
            </a:p>
            <a:p>
              <a:r>
                <a:rPr lang="en-US" dirty="0" smtClean="0">
                  <a:solidFill>
                    <a:srgbClr val="FF0000"/>
                  </a:solidFill>
                  <a:latin typeface="Apple Casual"/>
                  <a:cs typeface="Apple Casual"/>
                </a:rPr>
                <a:t>C, D, E </a:t>
              </a:r>
              <a:endParaRPr lang="en-US" dirty="0">
                <a:solidFill>
                  <a:srgbClr val="FF0000"/>
                </a:solidFill>
                <a:latin typeface="Apple Casual"/>
                <a:cs typeface="Apple Casu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18992431">
              <a:off x="5722028" y="3097416"/>
              <a:ext cx="2204131" cy="60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  <a:latin typeface="Apple Casual"/>
                  <a:cs typeface="Apple Casual"/>
                </a:rPr>
                <a:t>Region </a:t>
              </a:r>
              <a:r>
                <a:rPr lang="en-US" b="1" dirty="0" smtClean="0">
                  <a:solidFill>
                    <a:srgbClr val="3366FF"/>
                  </a:solidFill>
                  <a:latin typeface="Apple Casual"/>
                  <a:cs typeface="Apple Casual"/>
                </a:rPr>
                <a:t>B</a:t>
              </a:r>
              <a:endParaRPr lang="en-US" dirty="0">
                <a:solidFill>
                  <a:srgbClr val="3366FF"/>
                </a:solidFill>
                <a:latin typeface="Apple Casual"/>
                <a:cs typeface="Apple Casu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87376" y="4641334"/>
              <a:ext cx="2534998" cy="60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  <a:latin typeface="Apple Casual"/>
                  <a:cs typeface="Apple Casual"/>
                </a:rPr>
                <a:t>Region A, A’</a:t>
              </a:r>
              <a:endParaRPr lang="en-US" dirty="0">
                <a:solidFill>
                  <a:srgbClr val="008000"/>
                </a:solidFill>
                <a:latin typeface="Apple Casual"/>
                <a:cs typeface="Apple Casu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61538" y="5268233"/>
              <a:ext cx="3507937" cy="60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pple Casual"/>
                  <a:cs typeface="Apple Casual"/>
                </a:rPr>
                <a:t>    </a:t>
              </a:r>
              <a:r>
                <a:rPr lang="en-US" dirty="0" err="1" smtClean="0">
                  <a:latin typeface="Apple Casual"/>
                  <a:cs typeface="Apple Casual"/>
                </a:rPr>
                <a:t>Gluino</a:t>
              </a:r>
              <a:r>
                <a:rPr lang="en-US" dirty="0" smtClean="0">
                  <a:latin typeface="Apple Casual"/>
                  <a:cs typeface="Apple Casual"/>
                </a:rPr>
                <a:t> Mass</a:t>
              </a:r>
              <a:endParaRPr lang="en-US" dirty="0">
                <a:latin typeface="Apple Casual"/>
                <a:cs typeface="Apple Casu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2457264" y="3972766"/>
              <a:ext cx="3668060" cy="63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pple Casual"/>
                  <a:cs typeface="Apple Casual"/>
                </a:rPr>
                <a:t>    </a:t>
              </a:r>
              <a:r>
                <a:rPr lang="en-US" dirty="0" err="1" smtClean="0">
                  <a:latin typeface="Apple Casual"/>
                  <a:cs typeface="Apple Casual"/>
                </a:rPr>
                <a:t>Squark</a:t>
              </a:r>
              <a:r>
                <a:rPr lang="en-US" dirty="0" smtClean="0">
                  <a:latin typeface="Apple Casual"/>
                  <a:cs typeface="Apple Casual"/>
                </a:rPr>
                <a:t> Mass</a:t>
              </a:r>
              <a:endParaRPr lang="en-US" dirty="0">
                <a:latin typeface="Apple Casual"/>
                <a:cs typeface="Apple Casual"/>
              </a:endParaRPr>
            </a:p>
          </p:txBody>
        </p:sp>
      </p:grp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313078" y="762000"/>
            <a:ext cx="4868522" cy="2449388"/>
          </a:xfrm>
        </p:spPr>
        <p:txBody>
          <a:bodyPr wrap="square">
            <a:spAutoFit/>
          </a:bodyPr>
          <a:lstStyle/>
          <a:p>
            <a:pPr lvl="0"/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Searches in inclusive jets + </a:t>
            </a:r>
            <a:r>
              <a:rPr lang="en-GB" sz="18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lang="en-GB" sz="1800" i="1" baseline="-25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lang="en-GB" sz="1800" baseline="30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miss</a:t>
            </a:r>
            <a:r>
              <a:rPr lang="en-GB" sz="18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events </a:t>
            </a:r>
            <a:endParaRPr lang="en-US" sz="1800" dirty="0" smtClean="0"/>
          </a:p>
          <a:p>
            <a:pPr lvl="1"/>
            <a:r>
              <a:rPr lang="en-US" sz="1600" b="1" dirty="0" smtClean="0"/>
              <a:t>from 2 (A) to 6 (E) jets</a:t>
            </a:r>
            <a:endParaRPr lang="en-US" sz="1600" b="1" baseline="30000" dirty="0" smtClean="0"/>
          </a:p>
          <a:p>
            <a:endParaRPr lang="en-US" sz="1800" b="1" dirty="0" smtClean="0"/>
          </a:p>
          <a:p>
            <a:endParaRPr lang="en-US" sz="1800" b="1" dirty="0" smtClean="0"/>
          </a:p>
          <a:p>
            <a:endParaRPr lang="en-US" sz="1800" b="1" dirty="0" smtClean="0"/>
          </a:p>
          <a:p>
            <a:endParaRPr lang="en-US" sz="1800" b="1" dirty="0" smtClean="0"/>
          </a:p>
          <a:p>
            <a:endParaRPr lang="en-US" sz="1800" b="1" dirty="0" smtClean="0"/>
          </a:p>
        </p:txBody>
      </p:sp>
      <p:grpSp>
        <p:nvGrpSpPr>
          <p:cNvPr id="9" name="Group 31"/>
          <p:cNvGrpSpPr/>
          <p:nvPr/>
        </p:nvGrpSpPr>
        <p:grpSpPr>
          <a:xfrm>
            <a:off x="685800" y="2209800"/>
            <a:ext cx="990600" cy="609600"/>
            <a:chOff x="1494753" y="2270808"/>
            <a:chExt cx="6337300" cy="411566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38350" y="2270808"/>
              <a:ext cx="5067300" cy="2082800"/>
            </a:xfrm>
            <a:prstGeom prst="rect">
              <a:avLst/>
            </a:prstGeom>
            <a:ln w="25400">
              <a:solidFill>
                <a:srgbClr val="FFCC00"/>
              </a:solidFill>
            </a:ln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4753" y="4354475"/>
              <a:ext cx="6337300" cy="2032000"/>
            </a:xfrm>
            <a:prstGeom prst="rect">
              <a:avLst/>
            </a:prstGeom>
            <a:ln w="25400">
              <a:solidFill>
                <a:srgbClr val="FFCC00"/>
              </a:solidFill>
            </a:ln>
          </p:spPr>
        </p:pic>
      </p:grpSp>
      <p:grpSp>
        <p:nvGrpSpPr>
          <p:cNvPr id="40" name="Group 34"/>
          <p:cNvGrpSpPr/>
          <p:nvPr/>
        </p:nvGrpSpPr>
        <p:grpSpPr>
          <a:xfrm>
            <a:off x="685800" y="1447800"/>
            <a:ext cx="3505200" cy="1524000"/>
            <a:chOff x="4343400" y="3996631"/>
            <a:chExt cx="4495800" cy="2251769"/>
          </a:xfrm>
        </p:grpSpPr>
        <p:sp>
          <p:nvSpPr>
            <p:cNvPr id="41" name="Right Arrow 40"/>
            <p:cNvSpPr/>
            <p:nvPr/>
          </p:nvSpPr>
          <p:spPr>
            <a:xfrm>
              <a:off x="4343400" y="4296832"/>
              <a:ext cx="1600200" cy="469900"/>
            </a:xfrm>
            <a:prstGeom prst="rightArrow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851267" y="4340423"/>
              <a:ext cx="9879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sym typeface="Wingdings"/>
                </a:rPr>
                <a:t>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sym typeface="Wingdings"/>
                </a:rPr>
                <a:t> ≥ 4 jets</a:t>
              </a:r>
              <a:endPara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848600" y="5486400"/>
              <a:ext cx="9879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sym typeface="Wingdings"/>
                </a:rPr>
                <a:t>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sym typeface="Wingdings"/>
                </a:rPr>
                <a:t> ≥ 2 jets</a:t>
              </a:r>
              <a:endPara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44" name="Picture 43" descr="T1.pd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99820" y="3996631"/>
              <a:ext cx="1772580" cy="1021947"/>
            </a:xfrm>
            <a:prstGeom prst="rect">
              <a:avLst/>
            </a:prstGeom>
          </p:spPr>
        </p:pic>
        <p:pic>
          <p:nvPicPr>
            <p:cNvPr id="45" name="Picture 44" descr="T2-1.pd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30888" y="5090905"/>
              <a:ext cx="2025616" cy="1157495"/>
            </a:xfrm>
            <a:prstGeom prst="rect">
              <a:avLst/>
            </a:prstGeom>
          </p:spPr>
        </p:pic>
      </p:grpSp>
      <p:graphicFrame>
        <p:nvGraphicFramePr>
          <p:cNvPr id="152578" name="Object 2"/>
          <p:cNvGraphicFramePr>
            <a:graphicFrameLocks noChangeAspect="1"/>
          </p:cNvGraphicFramePr>
          <p:nvPr/>
        </p:nvGraphicFramePr>
        <p:xfrm>
          <a:off x="4648200" y="2057400"/>
          <a:ext cx="1779588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7" name="Equation" r:id="rId8" imgW="1003300" imgH="368300" progId="Equation.3">
                  <p:embed/>
                </p:oleObj>
              </mc:Choice>
              <mc:Fallback>
                <p:oleObj name="Equation" r:id="rId8" imgW="1003300" imgH="368300" progId="Equation.3">
                  <p:embed/>
                  <p:pic>
                    <p:nvPicPr>
                      <p:cNvPr id="0" name="Picture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057400"/>
                        <a:ext cx="1779588" cy="652463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/>
          <p:cNvSpPr/>
          <p:nvPr/>
        </p:nvSpPr>
        <p:spPr>
          <a:xfrm>
            <a:off x="4191000" y="1143000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000000"/>
                </a:solidFill>
              </a:rPr>
              <a:t>Expect significant </a:t>
            </a:r>
          </a:p>
          <a:p>
            <a:pPr lvl="0"/>
            <a:r>
              <a:rPr lang="en-US" b="1" baseline="30000" dirty="0" smtClean="0">
                <a:solidFill>
                  <a:srgbClr val="000000"/>
                </a:solidFill>
              </a:rPr>
              <a:t>‘’</a:t>
            </a:r>
            <a:r>
              <a:rPr lang="en-US" b="1" dirty="0" smtClean="0">
                <a:solidFill>
                  <a:srgbClr val="000000"/>
                </a:solidFill>
              </a:rPr>
              <a:t>effective mass’’</a:t>
            </a:r>
            <a:endParaRPr lang="en-US" sz="1400" b="1" dirty="0" smtClean="0">
              <a:solidFill>
                <a:srgbClr val="000000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81000" y="3048000"/>
            <a:ext cx="8610600" cy="3732455"/>
            <a:chOff x="228600" y="2269695"/>
            <a:chExt cx="8686800" cy="4129617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8600" y="2269695"/>
              <a:ext cx="2155698" cy="1996017"/>
            </a:xfrm>
            <a:prstGeom prst="rect">
              <a:avLst/>
            </a:prstGeom>
            <a:effectLst/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59702" y="2269695"/>
              <a:ext cx="2155698" cy="1996017"/>
            </a:xfrm>
            <a:prstGeom prst="rect">
              <a:avLst/>
            </a:prstGeom>
            <a:effectLst/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8600" y="4403295"/>
              <a:ext cx="2155698" cy="1996017"/>
            </a:xfrm>
            <a:prstGeom prst="rect">
              <a:avLst/>
            </a:prstGeom>
            <a:effectLst/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59702" y="4403295"/>
              <a:ext cx="2155698" cy="1996017"/>
            </a:xfrm>
            <a:prstGeom prst="rect">
              <a:avLst/>
            </a:prstGeom>
            <a:effectLst/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58699" y="2269695"/>
              <a:ext cx="3004736" cy="2782163"/>
            </a:xfrm>
            <a:prstGeom prst="rect">
              <a:avLst/>
            </a:prstGeom>
            <a:effectLst/>
          </p:spPr>
        </p:pic>
        <p:sp>
          <p:nvSpPr>
            <p:cNvPr id="52" name="Right Arrow 51"/>
            <p:cNvSpPr/>
            <p:nvPr/>
          </p:nvSpPr>
          <p:spPr>
            <a:xfrm>
              <a:off x="2384298" y="3198912"/>
              <a:ext cx="685800" cy="304800"/>
            </a:xfrm>
            <a:prstGeom prst="rightArrow">
              <a:avLst/>
            </a:prstGeom>
            <a:solidFill>
              <a:srgbClr val="9BFFA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ight Arrow 52"/>
            <p:cNvSpPr/>
            <p:nvPr/>
          </p:nvSpPr>
          <p:spPr>
            <a:xfrm rot="19762554">
              <a:off x="2384298" y="4190531"/>
              <a:ext cx="685800" cy="304800"/>
            </a:xfrm>
            <a:prstGeom prst="rightArrow">
              <a:avLst/>
            </a:prstGeom>
            <a:solidFill>
              <a:srgbClr val="FFD546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ight Arrow 53"/>
            <p:cNvSpPr/>
            <p:nvPr/>
          </p:nvSpPr>
          <p:spPr>
            <a:xfrm flipH="1">
              <a:off x="6073902" y="3198912"/>
              <a:ext cx="685800" cy="304800"/>
            </a:xfrm>
            <a:prstGeom prst="rightArrow">
              <a:avLst/>
            </a:prstGeom>
            <a:solidFill>
              <a:srgbClr val="3AA9FF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ight Arrow 54"/>
            <p:cNvSpPr/>
            <p:nvPr/>
          </p:nvSpPr>
          <p:spPr>
            <a:xfrm rot="1837446" flipH="1">
              <a:off x="6073902" y="4190531"/>
              <a:ext cx="685800" cy="304800"/>
            </a:xfrm>
            <a:prstGeom prst="rightArrow">
              <a:avLst/>
            </a:prstGeom>
            <a:solidFill>
              <a:srgbClr val="00005D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Text Box 11"/>
            <p:cNvSpPr txBox="1">
              <a:spLocks noChangeArrowheads="1"/>
            </p:cNvSpPr>
            <p:nvPr/>
          </p:nvSpPr>
          <p:spPr bwMode="auto">
            <a:xfrm>
              <a:off x="2590800" y="5136176"/>
              <a:ext cx="4038600" cy="81967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dirty="0" smtClean="0">
                  <a:latin typeface="Trebuchet MS"/>
                  <a:cs typeface="Trebuchet MS"/>
                  <a:sym typeface="Symbol" charset="2"/>
                </a:rPr>
                <a:t>Normalizations obtained in all CR and extrapolated to signal regions simultaneously by combined maximum likelihood fit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11560" y="4026550"/>
            <a:ext cx="896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Top CR</a:t>
            </a:r>
            <a:endParaRPr lang="en-US" sz="16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611560" y="5970766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Multijet</a:t>
            </a:r>
            <a:r>
              <a:rPr lang="en-US" sz="1600" b="1" dirty="0" smtClean="0"/>
              <a:t> CR</a:t>
            </a:r>
            <a:endParaRPr lang="en-US" sz="16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7164288" y="4026550"/>
            <a:ext cx="1241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W+jets</a:t>
            </a:r>
            <a:r>
              <a:rPr lang="en-US" sz="1600" b="1" dirty="0" smtClean="0"/>
              <a:t> CR</a:t>
            </a:r>
            <a:endParaRPr lang="en-US" sz="16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7020272" y="6237312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Z+jets</a:t>
            </a:r>
            <a:r>
              <a:rPr lang="en-US" sz="1600" b="1" dirty="0" smtClean="0"/>
              <a:t> CR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01089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Systematic</a:t>
            </a:r>
            <a:r>
              <a:rPr lang="it-IT" dirty="0" smtClean="0"/>
              <a:t> </a:t>
            </a:r>
            <a:r>
              <a:rPr lang="it-IT" dirty="0" err="1" smtClean="0"/>
              <a:t>uncertainties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467544" y="1128327"/>
            <a:ext cx="7632848" cy="1705744"/>
          </a:xfrm>
        </p:spPr>
        <p:txBody>
          <a:bodyPr/>
          <a:lstStyle/>
          <a:p>
            <a:r>
              <a:rPr lang="it-IT" dirty="0" err="1" smtClean="0"/>
              <a:t>Often</a:t>
            </a:r>
            <a:r>
              <a:rPr lang="it-IT" dirty="0" smtClean="0"/>
              <a:t> </a:t>
            </a:r>
            <a:r>
              <a:rPr lang="it-IT" dirty="0" err="1" smtClean="0"/>
              <a:t>driving</a:t>
            </a:r>
            <a:r>
              <a:rPr lang="it-IT" dirty="0" smtClean="0"/>
              <a:t> </a:t>
            </a:r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sensitivity</a:t>
            </a:r>
            <a:r>
              <a:rPr lang="it-IT" dirty="0" smtClean="0"/>
              <a:t>, </a:t>
            </a:r>
            <a:r>
              <a:rPr lang="it-IT" dirty="0" err="1" smtClean="0"/>
              <a:t>crucial</a:t>
            </a:r>
            <a:r>
              <a:rPr lang="it-IT" dirty="0" smtClean="0"/>
              <a:t> </a:t>
            </a:r>
            <a:r>
              <a:rPr lang="it-IT" dirty="0" err="1" smtClean="0"/>
              <a:t>element</a:t>
            </a:r>
            <a:r>
              <a:rPr lang="it-IT" dirty="0" smtClean="0"/>
              <a:t> in a </a:t>
            </a:r>
            <a:r>
              <a:rPr lang="it-IT" dirty="0" err="1" smtClean="0"/>
              <a:t>search</a:t>
            </a:r>
            <a:r>
              <a:rPr lang="it-IT" dirty="0" smtClean="0"/>
              <a:t> !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61" y="2420888"/>
            <a:ext cx="7629503" cy="359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66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strategy 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893" y="1001344"/>
            <a:ext cx="7194475" cy="530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179512" y="1918573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Example</a:t>
            </a:r>
            <a:r>
              <a:rPr lang="it-IT" dirty="0" smtClean="0"/>
              <a:t>: top, W/</a:t>
            </a:r>
            <a:r>
              <a:rPr lang="it-IT" dirty="0" err="1" smtClean="0"/>
              <a:t>Z+jets</a:t>
            </a:r>
            <a:r>
              <a:rPr lang="it-IT" dirty="0" smtClean="0"/>
              <a:t> </a:t>
            </a:r>
          </a:p>
          <a:p>
            <a:r>
              <a:rPr lang="it-IT" dirty="0" smtClean="0"/>
              <a:t>In </a:t>
            </a:r>
            <a:r>
              <a:rPr lang="it-IT" dirty="0" err="1" smtClean="0"/>
              <a:t>ETMiss-based</a:t>
            </a:r>
            <a:r>
              <a:rPr lang="it-IT" dirty="0" smtClean="0"/>
              <a:t> </a:t>
            </a:r>
            <a:r>
              <a:rPr lang="it-IT" dirty="0" err="1" smtClean="0"/>
              <a:t>analyses</a:t>
            </a:r>
            <a:endParaRPr lang="en-US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732240" y="1990581"/>
            <a:ext cx="205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Example</a:t>
            </a:r>
            <a:r>
              <a:rPr lang="it-IT" dirty="0" smtClean="0"/>
              <a:t>: multi-jet, </a:t>
            </a:r>
            <a:r>
              <a:rPr lang="it-IT" dirty="0" err="1" smtClean="0"/>
              <a:t>fake</a:t>
            </a:r>
            <a:r>
              <a:rPr lang="it-IT" dirty="0" smtClean="0"/>
              <a:t> </a:t>
            </a:r>
            <a:r>
              <a:rPr lang="it-IT" dirty="0" err="1" smtClean="0"/>
              <a:t>leptons</a:t>
            </a:r>
            <a:endParaRPr lang="en-US" dirty="0"/>
          </a:p>
        </p:txBody>
      </p:sp>
      <p:cxnSp>
        <p:nvCxnSpPr>
          <p:cNvPr id="13" name="Connettore 1 12"/>
          <p:cNvCxnSpPr/>
          <p:nvPr/>
        </p:nvCxnSpPr>
        <p:spPr>
          <a:xfrm>
            <a:off x="432048" y="4509120"/>
            <a:ext cx="83164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arrotondato 13"/>
          <p:cNvSpPr/>
          <p:nvPr/>
        </p:nvSpPr>
        <p:spPr>
          <a:xfrm>
            <a:off x="251520" y="4618002"/>
            <a:ext cx="8784976" cy="1187262"/>
          </a:xfrm>
          <a:prstGeom prst="roundRect">
            <a:avLst/>
          </a:prstGeom>
          <a:noFill/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467544" y="5036983"/>
            <a:ext cx="2123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VR used to check the bkg estimates.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4653136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Step I1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4248" y="4941168"/>
            <a:ext cx="2061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usually blinded in intermediate step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96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VR checks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44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23528" y="931168"/>
            <a:ext cx="6131024" cy="300188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ATLAS search for strong production in 2L final states using Razor variables </a:t>
            </a:r>
            <a:endParaRPr lang="en-US" sz="2000" dirty="0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6868" y="3576786"/>
            <a:ext cx="66675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39624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5888" y="1844824"/>
            <a:ext cx="8382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060848"/>
            <a:ext cx="3888432" cy="53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899600" y="2636912"/>
            <a:ext cx="4680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rebuchet MS" pitchFamily="34" charset="0"/>
              </a:rPr>
              <a:t>SR: </a:t>
            </a:r>
            <a:r>
              <a:rPr lang="en-US" dirty="0" smtClean="0">
                <a:latin typeface="Trebuchet MS" pitchFamily="34" charset="0"/>
              </a:rPr>
              <a:t>high R and high MR’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rebuchet MS" pitchFamily="34" charset="0"/>
              </a:rPr>
              <a:t>CR:</a:t>
            </a:r>
            <a:r>
              <a:rPr lang="en-US" dirty="0" smtClean="0">
                <a:latin typeface="Trebuchet MS" pitchFamily="34" charset="0"/>
              </a:rPr>
              <a:t> low R or low MR’ , for </a:t>
            </a:r>
            <a:r>
              <a:rPr lang="en-US" dirty="0" err="1" smtClean="0">
                <a:latin typeface="Trebuchet MS" pitchFamily="34" charset="0"/>
              </a:rPr>
              <a:t>ttbar</a:t>
            </a:r>
            <a:r>
              <a:rPr lang="en-US" dirty="0" smtClean="0">
                <a:latin typeface="Trebuchet MS" pitchFamily="34" charset="0"/>
              </a:rPr>
              <a:t> and Z </a:t>
            </a:r>
            <a:r>
              <a:rPr lang="en-US" dirty="0" err="1" smtClean="0">
                <a:latin typeface="Trebuchet MS" pitchFamily="34" charset="0"/>
              </a:rPr>
              <a:t>bkg</a:t>
            </a:r>
            <a:r>
              <a:rPr lang="en-US" dirty="0" smtClean="0">
                <a:latin typeface="Trebuchet MS" pitchFamily="34" charset="0"/>
              </a:rPr>
              <a:t>;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rebuchet MS" pitchFamily="34" charset="0"/>
              </a:rPr>
              <a:t>VR:</a:t>
            </a:r>
            <a:r>
              <a:rPr lang="en-US" dirty="0" smtClean="0">
                <a:latin typeface="Trebuchet MS" pitchFamily="34" charset="0"/>
              </a:rPr>
              <a:t> intermediate between CR and SR </a:t>
            </a:r>
          </a:p>
        </p:txBody>
      </p:sp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2612" y="980728"/>
            <a:ext cx="3045892" cy="2688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5436096" y="2996952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68344" y="858198"/>
            <a:ext cx="1354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rebuchet MS" pitchFamily="34" charset="0"/>
              </a:rPr>
              <a:t>Example SR2</a:t>
            </a:r>
            <a:endParaRPr lang="en-US" sz="1600" i="1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Putting</a:t>
            </a:r>
            <a:r>
              <a:rPr lang="it-IT" dirty="0" smtClean="0"/>
              <a:t> </a:t>
            </a:r>
            <a:r>
              <a:rPr lang="it-IT" dirty="0" err="1" smtClean="0"/>
              <a:t>all</a:t>
            </a:r>
            <a:r>
              <a:rPr lang="it-IT" dirty="0" smtClean="0"/>
              <a:t> </a:t>
            </a:r>
            <a:r>
              <a:rPr lang="it-IT" dirty="0" err="1" smtClean="0"/>
              <a:t>together</a:t>
            </a:r>
            <a:r>
              <a:rPr lang="it-IT" dirty="0" smtClean="0"/>
              <a:t>: </a:t>
            </a:r>
            <a:r>
              <a:rPr lang="it-IT" dirty="0" err="1" smtClean="0"/>
              <a:t>combined</a:t>
            </a:r>
            <a:r>
              <a:rPr lang="it-IT" dirty="0" smtClean="0"/>
              <a:t> </a:t>
            </a:r>
            <a:r>
              <a:rPr lang="it-IT" dirty="0" err="1" smtClean="0"/>
              <a:t>fit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45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251520" y="908720"/>
            <a:ext cx="8229600" cy="493776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Combine </a:t>
            </a:r>
            <a:r>
              <a:rPr lang="it-IT" sz="2000" dirty="0" err="1" smtClean="0"/>
              <a:t>all</a:t>
            </a:r>
            <a:r>
              <a:rPr lang="it-IT" sz="2000" dirty="0" smtClean="0"/>
              <a:t> info in a global </a:t>
            </a:r>
            <a:r>
              <a:rPr lang="it-IT" sz="2000" dirty="0" err="1" smtClean="0"/>
              <a:t>fit</a:t>
            </a:r>
            <a:r>
              <a:rPr lang="it-IT" sz="2000" dirty="0" smtClean="0"/>
              <a:t>. </a:t>
            </a:r>
            <a:r>
              <a:rPr lang="it-IT" sz="2000" dirty="0" err="1" smtClean="0"/>
              <a:t>Likelihood</a:t>
            </a:r>
            <a:r>
              <a:rPr lang="it-IT" sz="2000" dirty="0"/>
              <a:t> </a:t>
            </a:r>
            <a:r>
              <a:rPr lang="it-IT" sz="2000" dirty="0" err="1" smtClean="0"/>
              <a:t>based</a:t>
            </a:r>
            <a:r>
              <a:rPr lang="it-IT" sz="2000" dirty="0" smtClean="0"/>
              <a:t> on CR and SR (</a:t>
            </a:r>
            <a:r>
              <a:rPr lang="it-IT" sz="2000" dirty="0" err="1" smtClean="0"/>
              <a:t>mutually</a:t>
            </a:r>
            <a:r>
              <a:rPr lang="it-IT" sz="2000" dirty="0" smtClean="0"/>
              <a:t> </a:t>
            </a:r>
            <a:r>
              <a:rPr lang="it-IT" sz="2000" dirty="0" err="1" smtClean="0"/>
              <a:t>exclusive</a:t>
            </a:r>
            <a:r>
              <a:rPr lang="it-IT" sz="2000" dirty="0" smtClean="0"/>
              <a:t>)</a:t>
            </a:r>
          </a:p>
          <a:p>
            <a:endParaRPr lang="it-IT" sz="2000" dirty="0"/>
          </a:p>
          <a:p>
            <a:endParaRPr lang="it-IT" sz="2000" dirty="0" smtClean="0"/>
          </a:p>
          <a:p>
            <a:pPr marL="0" indent="0">
              <a:buNone/>
            </a:pPr>
            <a:endParaRPr lang="it-IT" sz="2000" dirty="0" smtClean="0"/>
          </a:p>
          <a:p>
            <a:r>
              <a:rPr lang="it-IT" sz="2000" dirty="0" err="1" smtClean="0"/>
              <a:t>Each</a:t>
            </a:r>
            <a:r>
              <a:rPr lang="it-IT" sz="2000" dirty="0" smtClean="0"/>
              <a:t> </a:t>
            </a:r>
            <a:r>
              <a:rPr lang="it-IT" sz="2000" dirty="0" err="1" smtClean="0"/>
              <a:t>region</a:t>
            </a:r>
            <a:r>
              <a:rPr lang="it-IT" sz="2000" dirty="0" smtClean="0"/>
              <a:t> </a:t>
            </a:r>
            <a:r>
              <a:rPr lang="it-IT" sz="2000" dirty="0" err="1" smtClean="0"/>
              <a:t>described</a:t>
            </a:r>
            <a:r>
              <a:rPr lang="it-IT" sz="2000" dirty="0" smtClean="0"/>
              <a:t> with a </a:t>
            </a:r>
            <a:r>
              <a:rPr lang="it-IT" sz="2000" b="1" dirty="0" err="1" smtClean="0">
                <a:solidFill>
                  <a:srgbClr val="00B050"/>
                </a:solidFill>
              </a:rPr>
              <a:t>Poisson</a:t>
            </a:r>
            <a:r>
              <a:rPr lang="it-IT" sz="2000" b="1" dirty="0" smtClean="0">
                <a:solidFill>
                  <a:srgbClr val="00B050"/>
                </a:solidFill>
              </a:rPr>
              <a:t> </a:t>
            </a:r>
            <a:r>
              <a:rPr lang="it-IT" sz="2000" b="1" dirty="0" err="1" smtClean="0">
                <a:solidFill>
                  <a:srgbClr val="00B050"/>
                </a:solidFill>
              </a:rPr>
              <a:t>p.d.f</a:t>
            </a:r>
            <a:endParaRPr lang="it-IT" sz="2000" b="1" dirty="0" smtClean="0">
              <a:solidFill>
                <a:srgbClr val="00B050"/>
              </a:solidFill>
            </a:endParaRPr>
          </a:p>
          <a:p>
            <a:r>
              <a:rPr lang="it-IT" sz="2000" dirty="0" smtClean="0"/>
              <a:t>S</a:t>
            </a:r>
            <a:r>
              <a:rPr lang="en-US" sz="2000" dirty="0" err="1" smtClean="0"/>
              <a:t>tatistical</a:t>
            </a:r>
            <a:r>
              <a:rPr lang="en-US" sz="2000" dirty="0" smtClean="0"/>
              <a:t> </a:t>
            </a:r>
            <a:r>
              <a:rPr lang="en-US" sz="2000" dirty="0"/>
              <a:t>and systematic </a:t>
            </a:r>
            <a:r>
              <a:rPr lang="en-US" sz="2000" dirty="0" smtClean="0"/>
              <a:t>uncertainties on </a:t>
            </a:r>
            <a:r>
              <a:rPr lang="en-US" sz="2000" dirty="0"/>
              <a:t>the expected values </a:t>
            </a:r>
            <a:r>
              <a:rPr lang="en-US" sz="2000" dirty="0" smtClean="0"/>
              <a:t>included </a:t>
            </a:r>
            <a:r>
              <a:rPr lang="en-US" sz="2000" dirty="0"/>
              <a:t>in the ﬁt as nuisance </a:t>
            </a:r>
            <a:r>
              <a:rPr lang="en-US" sz="2000" dirty="0" smtClean="0"/>
              <a:t>parameters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typically constrained </a:t>
            </a:r>
            <a:r>
              <a:rPr lang="en-US" sz="2000" dirty="0"/>
              <a:t>by a </a:t>
            </a:r>
            <a:r>
              <a:rPr lang="en-US" sz="2000" b="1" dirty="0">
                <a:solidFill>
                  <a:srgbClr val="00B0F0"/>
                </a:solidFill>
              </a:rPr>
              <a:t>Gaussian function </a:t>
            </a:r>
            <a:r>
              <a:rPr lang="en-US" sz="2000" dirty="0"/>
              <a:t>with </a:t>
            </a:r>
            <a:r>
              <a:rPr lang="en-US" sz="2000" dirty="0" smtClean="0"/>
              <a:t>width </a:t>
            </a:r>
            <a:r>
              <a:rPr lang="en-US" sz="2000" dirty="0"/>
              <a:t>corresponding to the size of the uncertainty </a:t>
            </a:r>
            <a:r>
              <a:rPr lang="en-US" sz="2000" dirty="0" smtClean="0"/>
              <a:t>considered</a:t>
            </a:r>
            <a:endParaRPr lang="en-US" sz="2000" dirty="0"/>
          </a:p>
          <a:p>
            <a:pPr lvl="1"/>
            <a:r>
              <a:rPr lang="en-US" sz="1800" dirty="0"/>
              <a:t>correlations between these parameters are taken into account</a:t>
            </a:r>
            <a:r>
              <a:rPr lang="it-IT" sz="1800" dirty="0" smtClean="0"/>
              <a:t> </a:t>
            </a:r>
          </a:p>
          <a:p>
            <a:r>
              <a:rPr lang="it-IT" sz="2100" b="1" dirty="0" err="1" smtClean="0">
                <a:solidFill>
                  <a:srgbClr val="FF0000"/>
                </a:solidFill>
              </a:rPr>
              <a:t>Inputs</a:t>
            </a:r>
            <a:r>
              <a:rPr lang="it-IT" sz="2100" b="1" dirty="0" smtClean="0">
                <a:solidFill>
                  <a:srgbClr val="FF0000"/>
                </a:solidFill>
              </a:rPr>
              <a:t>:</a:t>
            </a:r>
            <a:r>
              <a:rPr lang="it-IT" sz="2100" dirty="0" smtClean="0"/>
              <a:t> </a:t>
            </a:r>
            <a:r>
              <a:rPr lang="it-IT" sz="2000" dirty="0" smtClean="0"/>
              <a:t>Transfer </a:t>
            </a:r>
            <a:r>
              <a:rPr lang="it-IT" sz="2000" dirty="0" err="1" smtClean="0"/>
              <a:t>factors</a:t>
            </a:r>
            <a:r>
              <a:rPr lang="it-IT" sz="2000" dirty="0" smtClean="0"/>
              <a:t> (c), N </a:t>
            </a:r>
            <a:r>
              <a:rPr lang="it-IT" sz="2000" dirty="0" err="1" smtClean="0"/>
              <a:t>events</a:t>
            </a:r>
            <a:r>
              <a:rPr lang="it-IT" sz="2000" dirty="0" smtClean="0"/>
              <a:t> for data in SR(s) and </a:t>
            </a:r>
            <a:r>
              <a:rPr lang="it-IT" sz="2000" dirty="0" err="1" smtClean="0"/>
              <a:t>CRj</a:t>
            </a:r>
            <a:r>
              <a:rPr lang="it-IT" sz="2000" dirty="0" smtClean="0"/>
              <a:t>(</a:t>
            </a:r>
            <a:r>
              <a:rPr lang="it-IT" sz="2000" dirty="0" err="1" smtClean="0"/>
              <a:t>bj</a:t>
            </a:r>
            <a:r>
              <a:rPr lang="it-IT" sz="2000" dirty="0" smtClean="0"/>
              <a:t>)</a:t>
            </a:r>
            <a:endParaRPr lang="en-US" sz="2100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00808"/>
            <a:ext cx="9144000" cy="111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873" y="5152603"/>
            <a:ext cx="490537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19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Results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46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395536" y="908720"/>
            <a:ext cx="8568952" cy="5400600"/>
          </a:xfrm>
        </p:spPr>
        <p:txBody>
          <a:bodyPr>
            <a:normAutofit/>
          </a:bodyPr>
          <a:lstStyle/>
          <a:p>
            <a:r>
              <a:rPr lang="it-IT" sz="2400" dirty="0" err="1" smtClean="0"/>
              <a:t>Perform</a:t>
            </a:r>
            <a:r>
              <a:rPr lang="it-IT" sz="2400" dirty="0" smtClean="0"/>
              <a:t> background-</a:t>
            </a:r>
            <a:r>
              <a:rPr lang="it-IT" sz="2400" dirty="0" err="1" smtClean="0"/>
              <a:t>only</a:t>
            </a:r>
            <a:r>
              <a:rPr lang="it-IT" sz="2400" dirty="0" smtClean="0"/>
              <a:t> </a:t>
            </a:r>
            <a:r>
              <a:rPr lang="it-IT" sz="2400" dirty="0" err="1" smtClean="0"/>
              <a:t>fits</a:t>
            </a:r>
            <a:r>
              <a:rPr lang="it-IT" sz="2400" dirty="0" smtClean="0"/>
              <a:t> (</a:t>
            </a:r>
            <a:r>
              <a:rPr lang="it-IT" sz="2400" dirty="0" smtClean="0">
                <a:latin typeface="Symbol" pitchFamily="18" charset="2"/>
              </a:rPr>
              <a:t>m</a:t>
            </a:r>
            <a:r>
              <a:rPr lang="it-IT" sz="2400" dirty="0" smtClean="0"/>
              <a:t>=0)</a:t>
            </a:r>
            <a:endParaRPr lang="en-US" sz="2400" dirty="0" smtClean="0"/>
          </a:p>
          <a:p>
            <a:pPr lvl="1"/>
            <a:r>
              <a:rPr lang="it-IT" sz="2100" dirty="0" err="1" smtClean="0"/>
              <a:t>Predict</a:t>
            </a:r>
            <a:r>
              <a:rPr lang="it-IT" sz="2100" dirty="0" smtClean="0"/>
              <a:t> the background in the SR by </a:t>
            </a:r>
            <a:r>
              <a:rPr lang="it-IT" sz="2100" dirty="0" err="1" smtClean="0"/>
              <a:t>maximizing</a:t>
            </a:r>
            <a:r>
              <a:rPr lang="it-IT" sz="2100" dirty="0" smtClean="0"/>
              <a:t> the </a:t>
            </a:r>
            <a:r>
              <a:rPr lang="it-IT" sz="2100" dirty="0" err="1" smtClean="0"/>
              <a:t>likelihood</a:t>
            </a:r>
            <a:endParaRPr lang="it-IT" sz="2100" dirty="0" smtClean="0"/>
          </a:p>
          <a:p>
            <a:pPr lvl="1"/>
            <a:r>
              <a:rPr lang="it-IT" sz="2100" dirty="0" smtClean="0"/>
              <a:t>SR not in the fit + no signal contamination in CR </a:t>
            </a:r>
          </a:p>
          <a:p>
            <a:pPr lvl="1"/>
            <a:r>
              <a:rPr lang="it-IT" sz="2100" dirty="0" smtClean="0"/>
              <a:t>Prediction compared to data: SRs usually blinded till the end!</a:t>
            </a:r>
            <a:endParaRPr lang="it-IT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Quantify </a:t>
            </a:r>
            <a:r>
              <a:rPr lang="en-US" sz="2400" dirty="0"/>
              <a:t>the agreement between data and SM prediction</a:t>
            </a:r>
          </a:p>
          <a:p>
            <a:pPr lvl="1"/>
            <a:r>
              <a:rPr lang="en-US" sz="2000" dirty="0"/>
              <a:t> </a:t>
            </a:r>
            <a:r>
              <a:rPr lang="en-US" sz="2000" b="1" dirty="0">
                <a:solidFill>
                  <a:srgbClr val="00B0F0"/>
                </a:solidFill>
              </a:rPr>
              <a:t>Test:</a:t>
            </a:r>
            <a:r>
              <a:rPr lang="en-US" sz="2000" dirty="0"/>
              <a:t> compatibility of data with background only hypothesis in the signal region</a:t>
            </a:r>
          </a:p>
          <a:p>
            <a:pPr lvl="1"/>
            <a:r>
              <a:rPr lang="en-US" sz="2000" dirty="0"/>
              <a:t> </a:t>
            </a:r>
            <a:r>
              <a:rPr lang="en-US" sz="2000" b="1" dirty="0">
                <a:solidFill>
                  <a:srgbClr val="00B0F0"/>
                </a:solidFill>
              </a:rPr>
              <a:t>Test statistic</a:t>
            </a:r>
            <a:r>
              <a:rPr lang="en-US" sz="2000" dirty="0"/>
              <a:t>: based on one-sided profile log likelihood </a:t>
            </a:r>
            <a:r>
              <a:rPr lang="en-US" sz="2000" dirty="0" smtClean="0"/>
              <a:t>ratio</a:t>
            </a:r>
            <a:endParaRPr lang="it-IT" sz="2000" dirty="0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" y="4722093"/>
            <a:ext cx="9120441" cy="65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303" y="5301208"/>
            <a:ext cx="5449895" cy="78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839" y="5455818"/>
            <a:ext cx="2545153" cy="92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Example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47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179512" y="836712"/>
            <a:ext cx="8229600" cy="493776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1L stop </a:t>
            </a:r>
            <a:r>
              <a:rPr lang="it-IT" sz="2000" dirty="0" err="1" smtClean="0"/>
              <a:t>analysis</a:t>
            </a:r>
            <a:r>
              <a:rPr lang="it-IT" sz="2000" dirty="0" smtClean="0"/>
              <a:t>: 1L(e/</a:t>
            </a:r>
            <a:r>
              <a:rPr lang="it-IT" sz="2000" dirty="0" smtClean="0">
                <a:latin typeface="Symbol" pitchFamily="18" charset="2"/>
              </a:rPr>
              <a:t>m</a:t>
            </a:r>
            <a:r>
              <a:rPr lang="it-IT" sz="2000" dirty="0" smtClean="0"/>
              <a:t>)+&gt;=4 </a:t>
            </a:r>
            <a:r>
              <a:rPr lang="it-IT" sz="2000" dirty="0" err="1" smtClean="0"/>
              <a:t>jets</a:t>
            </a:r>
            <a:r>
              <a:rPr lang="it-IT" sz="2000" dirty="0"/>
              <a:t>(</a:t>
            </a:r>
            <a:r>
              <a:rPr lang="it-IT" sz="2000" dirty="0" smtClean="0"/>
              <a:t>1 </a:t>
            </a:r>
            <a:r>
              <a:rPr lang="it-IT" sz="2000" dirty="0" err="1" smtClean="0"/>
              <a:t>bjet</a:t>
            </a:r>
            <a:r>
              <a:rPr lang="it-IT" sz="2000" dirty="0" smtClean="0"/>
              <a:t>)+MET</a:t>
            </a:r>
          </a:p>
          <a:p>
            <a:pPr lvl="1"/>
            <a:r>
              <a:rPr lang="it-IT" sz="1800" dirty="0" err="1" smtClean="0"/>
              <a:t>m</a:t>
            </a:r>
            <a:r>
              <a:rPr lang="it-IT" sz="1800" baseline="-25000" dirty="0" err="1" smtClean="0"/>
              <a:t>T</a:t>
            </a:r>
            <a:r>
              <a:rPr lang="it-IT" sz="1800" dirty="0" smtClean="0"/>
              <a:t> </a:t>
            </a:r>
            <a:r>
              <a:rPr lang="it-IT" sz="1800" dirty="0" err="1" smtClean="0"/>
              <a:t>selection</a:t>
            </a:r>
            <a:r>
              <a:rPr lang="it-IT" sz="1800" dirty="0" smtClean="0"/>
              <a:t> </a:t>
            </a:r>
            <a:r>
              <a:rPr lang="it-IT" sz="1800" dirty="0" err="1" smtClean="0"/>
              <a:t>above</a:t>
            </a:r>
            <a:r>
              <a:rPr lang="it-IT" sz="1800" dirty="0" smtClean="0"/>
              <a:t> 100 </a:t>
            </a:r>
            <a:r>
              <a:rPr lang="it-IT" sz="1800" dirty="0" err="1" smtClean="0"/>
              <a:t>GeV</a:t>
            </a:r>
            <a:r>
              <a:rPr lang="it-IT" sz="1800" dirty="0" smtClean="0"/>
              <a:t> </a:t>
            </a:r>
          </a:p>
          <a:p>
            <a:pPr lvl="1"/>
            <a:r>
              <a:rPr lang="it-IT" sz="1800" dirty="0"/>
              <a:t>2</a:t>
            </a:r>
            <a:r>
              <a:rPr lang="it-IT" sz="1800" dirty="0" smtClean="0"/>
              <a:t> </a:t>
            </a:r>
            <a:r>
              <a:rPr lang="it-IT" sz="1800" dirty="0" err="1" smtClean="0"/>
              <a:t>CRs</a:t>
            </a:r>
            <a:r>
              <a:rPr lang="it-IT" sz="1800" dirty="0" smtClean="0"/>
              <a:t> per </a:t>
            </a:r>
            <a:r>
              <a:rPr lang="it-IT" sz="1800" dirty="0" err="1" smtClean="0"/>
              <a:t>each</a:t>
            </a:r>
            <a:r>
              <a:rPr lang="it-IT" sz="1800" dirty="0" smtClean="0"/>
              <a:t> SR, </a:t>
            </a:r>
            <a:r>
              <a:rPr lang="it-IT" sz="1800" dirty="0" err="1" smtClean="0"/>
              <a:t>one</a:t>
            </a:r>
            <a:r>
              <a:rPr lang="it-IT" sz="1800" dirty="0" smtClean="0"/>
              <a:t> for </a:t>
            </a:r>
            <a:r>
              <a:rPr lang="it-IT" sz="1800" dirty="0" err="1" smtClean="0"/>
              <a:t>W+jets</a:t>
            </a:r>
            <a:r>
              <a:rPr lang="it-IT" sz="1800" dirty="0" smtClean="0"/>
              <a:t> </a:t>
            </a:r>
            <a:r>
              <a:rPr lang="it-IT" sz="1800" dirty="0" err="1" smtClean="0"/>
              <a:t>bkg</a:t>
            </a:r>
            <a:r>
              <a:rPr lang="it-IT" sz="1800" dirty="0" smtClean="0"/>
              <a:t>, </a:t>
            </a:r>
            <a:r>
              <a:rPr lang="it-IT" sz="1800" dirty="0" err="1" smtClean="0"/>
              <a:t>one</a:t>
            </a:r>
            <a:r>
              <a:rPr lang="it-IT" sz="1800" dirty="0" smtClean="0"/>
              <a:t> for top + 1 VR   </a:t>
            </a:r>
            <a:endParaRPr lang="en-US" sz="1800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32" y="1916832"/>
            <a:ext cx="7239000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40" y="5678438"/>
            <a:ext cx="3708440" cy="77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876" y="5906454"/>
            <a:ext cx="1472580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5580112" y="1916832"/>
            <a:ext cx="1224136" cy="37909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/>
          <p:cNvSpPr/>
          <p:nvPr/>
        </p:nvSpPr>
        <p:spPr>
          <a:xfrm>
            <a:off x="6948264" y="1916832"/>
            <a:ext cx="1224136" cy="379095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863966" y="5661248"/>
            <a:ext cx="169181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p-value &lt; 0.5 </a:t>
            </a:r>
          </a:p>
          <a:p>
            <a:r>
              <a:rPr lang="it-IT" sz="1600" dirty="0" smtClean="0"/>
              <a:t>if N obs &gt; N exp,,</a:t>
            </a:r>
          </a:p>
          <a:p>
            <a:r>
              <a:rPr lang="it-IT" sz="1600" dirty="0" smtClean="0"/>
              <a:t>0.5 otherwise  </a:t>
            </a:r>
            <a:endParaRPr lang="en-US" sz="1600" dirty="0"/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47609" y="260648"/>
            <a:ext cx="144015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695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Interpretation</a:t>
            </a:r>
            <a:r>
              <a:rPr lang="it-IT" dirty="0" smtClean="0"/>
              <a:t> of the </a:t>
            </a:r>
            <a:r>
              <a:rPr lang="it-IT" dirty="0" err="1" smtClean="0"/>
              <a:t>results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48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457200" y="908720"/>
            <a:ext cx="8229600" cy="4937760"/>
          </a:xfrm>
        </p:spPr>
        <p:txBody>
          <a:bodyPr>
            <a:normAutofit/>
          </a:bodyPr>
          <a:lstStyle/>
          <a:p>
            <a:r>
              <a:rPr lang="it-IT" sz="2400" dirty="0" smtClean="0"/>
              <a:t>Model </a:t>
            </a:r>
            <a:r>
              <a:rPr lang="it-IT" sz="2400" dirty="0" err="1" smtClean="0"/>
              <a:t>independent</a:t>
            </a:r>
            <a:r>
              <a:rPr lang="it-IT" sz="2400" dirty="0" smtClean="0"/>
              <a:t> </a:t>
            </a:r>
            <a:r>
              <a:rPr lang="it-IT" sz="2400" dirty="0" err="1" smtClean="0"/>
              <a:t>limits</a:t>
            </a:r>
            <a:endParaRPr lang="it-IT" sz="2400" dirty="0" smtClean="0"/>
          </a:p>
          <a:p>
            <a:pPr lvl="1"/>
            <a:r>
              <a:rPr lang="en-US" sz="2000" dirty="0"/>
              <a:t>Limit on visible cross-section on non-SM: </a:t>
            </a:r>
            <a:r>
              <a:rPr lang="en-US" sz="2000" dirty="0" err="1">
                <a:latin typeface="Symbol" pitchFamily="18" charset="2"/>
              </a:rPr>
              <a:t>s</a:t>
            </a:r>
            <a:r>
              <a:rPr lang="en-US" sz="2000" b="1" dirty="0" err="1"/>
              <a:t>vis</a:t>
            </a:r>
            <a:r>
              <a:rPr lang="en-US" sz="2000" b="1" dirty="0"/>
              <a:t> </a:t>
            </a:r>
            <a:r>
              <a:rPr lang="en-US" sz="2000" dirty="0"/>
              <a:t>= </a:t>
            </a:r>
            <a:r>
              <a:rPr lang="en-US" sz="2000" dirty="0">
                <a:latin typeface="Symbol" pitchFamily="18" charset="2"/>
              </a:rPr>
              <a:t>s</a:t>
            </a:r>
            <a:r>
              <a:rPr lang="en-US" sz="2000" dirty="0"/>
              <a:t> </a:t>
            </a:r>
            <a:r>
              <a:rPr lang="en-US" sz="2000" b="1" dirty="0"/>
              <a:t>x A x </a:t>
            </a:r>
            <a:r>
              <a:rPr lang="en-US" sz="2000" dirty="0" smtClean="0">
                <a:latin typeface="Symbol" pitchFamily="18" charset="2"/>
              </a:rPr>
              <a:t>e</a:t>
            </a:r>
          </a:p>
          <a:p>
            <a:pPr lvl="1"/>
            <a:endParaRPr lang="en-US" sz="2000" dirty="0"/>
          </a:p>
          <a:p>
            <a:endParaRPr lang="it-IT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 </a:t>
            </a:r>
            <a:r>
              <a:rPr lang="en-US" sz="2400" dirty="0"/>
              <a:t>and </a:t>
            </a:r>
            <a:r>
              <a:rPr lang="en-US" sz="2400" dirty="0">
                <a:latin typeface="Symbol" pitchFamily="18" charset="2"/>
              </a:rPr>
              <a:t>e</a:t>
            </a:r>
            <a:r>
              <a:rPr lang="en-US" sz="2400" dirty="0"/>
              <a:t> given for a well-defined SUSY model 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sp>
        <p:nvSpPr>
          <p:cNvPr id="7" name="Rettangolo 6"/>
          <p:cNvSpPr/>
          <p:nvPr/>
        </p:nvSpPr>
        <p:spPr>
          <a:xfrm>
            <a:off x="855821" y="6084004"/>
            <a:ext cx="8540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Result can be </a:t>
            </a:r>
            <a:r>
              <a:rPr lang="en-US" dirty="0" err="1"/>
              <a:t>recasted</a:t>
            </a:r>
            <a:r>
              <a:rPr lang="en-US" dirty="0"/>
              <a:t> in other models than the one considered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68" y="1700808"/>
            <a:ext cx="4982580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00" y="1871299"/>
            <a:ext cx="1091555" cy="90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598" y="2016963"/>
            <a:ext cx="986210" cy="76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87261" y="2329716"/>
            <a:ext cx="513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Obs</a:t>
            </a:r>
            <a:endParaRPr lang="it-IT" sz="1400" dirty="0" smtClean="0"/>
          </a:p>
          <a:p>
            <a:r>
              <a:rPr lang="it-IT" sz="1400" dirty="0" err="1" smtClean="0"/>
              <a:t>Exp</a:t>
            </a:r>
            <a:endParaRPr lang="en-US" sz="1400" dirty="0"/>
          </a:p>
        </p:txBody>
      </p:sp>
      <p:sp>
        <p:nvSpPr>
          <p:cNvPr id="9" name="Freccia a destra 8"/>
          <p:cNvSpPr/>
          <p:nvPr/>
        </p:nvSpPr>
        <p:spPr>
          <a:xfrm>
            <a:off x="3074684" y="2204864"/>
            <a:ext cx="489204" cy="4345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233" name="Picture 9" descr="https://atlas.web.cern.ch/Atlas/GROUPS/PHYSICS/PAPERS/SUSY-2012-06/figaux_16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11" y="3356992"/>
            <a:ext cx="3744415" cy="27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5" name="Picture 11" descr="https://atlas.web.cern.ch/Atlas/GROUPS/PHYSICS/PAPERS/SUSY-2012-06/figaux_17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412" y="3356992"/>
            <a:ext cx="4046012" cy="27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56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Interpretation</a:t>
            </a:r>
            <a:r>
              <a:rPr lang="it-IT" dirty="0" smtClean="0"/>
              <a:t> of the </a:t>
            </a:r>
            <a:r>
              <a:rPr lang="it-IT" dirty="0" err="1" smtClean="0"/>
              <a:t>results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49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251520" y="980728"/>
            <a:ext cx="3765104" cy="4104456"/>
          </a:xfrm>
        </p:spPr>
        <p:txBody>
          <a:bodyPr>
            <a:normAutofit/>
          </a:bodyPr>
          <a:lstStyle/>
          <a:p>
            <a:r>
              <a:rPr lang="it-IT" sz="2400" dirty="0" smtClean="0"/>
              <a:t>Model dependent limits</a:t>
            </a:r>
          </a:p>
          <a:p>
            <a:pPr lvl="1"/>
            <a:r>
              <a:rPr lang="it-IT" sz="1800" dirty="0" smtClean="0"/>
              <a:t>Perform fit with signal hypothesis (</a:t>
            </a:r>
            <a:r>
              <a:rPr lang="it-IT" sz="1800" dirty="0" smtClean="0">
                <a:latin typeface="Symbol" pitchFamily="18" charset="2"/>
              </a:rPr>
              <a:t>m</a:t>
            </a:r>
            <a:r>
              <a:rPr lang="it-IT" sz="1800" dirty="0" smtClean="0"/>
              <a:t>=1)</a:t>
            </a:r>
            <a:endParaRPr lang="it-IT" sz="2000" dirty="0" smtClean="0"/>
          </a:p>
          <a:p>
            <a:pPr lvl="1"/>
            <a:r>
              <a:rPr lang="it-IT" sz="1800" dirty="0" smtClean="0"/>
              <a:t>Signal contamination in CR correctly accounted for </a:t>
            </a:r>
          </a:p>
          <a:p>
            <a:pPr marL="274320" lvl="1" indent="0">
              <a:buNone/>
            </a:pPr>
            <a:endParaRPr lang="en-US" sz="2000" dirty="0"/>
          </a:p>
        </p:txBody>
      </p:sp>
      <p:pic>
        <p:nvPicPr>
          <p:cNvPr id="54274" name="Picture 2" descr="https://atlas.web.cern.ch/Atlas/GROUPS/PHYSICS/CONFNOTES/ATLAS-CONF-2013-037/figaux_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40768"/>
            <a:ext cx="518457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62" y="3068960"/>
            <a:ext cx="3816424" cy="37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6948264" y="4149080"/>
            <a:ext cx="360040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ttore 2 11"/>
          <p:cNvCxnSpPr/>
          <p:nvPr/>
        </p:nvCxnSpPr>
        <p:spPr>
          <a:xfrm flipH="1" flipV="1">
            <a:off x="3203848" y="3443985"/>
            <a:ext cx="3744416" cy="921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047828"/>
            <a:ext cx="47244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140480"/>
            <a:ext cx="4159965" cy="124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7" y="260648"/>
            <a:ext cx="144015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654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Many</a:t>
            </a:r>
            <a:r>
              <a:rPr lang="it-IT" dirty="0" smtClean="0"/>
              <a:t> SUSY </a:t>
            </a:r>
            <a:r>
              <a:rPr lang="it-IT" dirty="0" err="1" smtClean="0"/>
              <a:t>models</a:t>
            </a:r>
            <a:r>
              <a:rPr lang="it-IT" dirty="0" smtClean="0"/>
              <a:t> 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323528" y="867504"/>
            <a:ext cx="8229600" cy="6377920"/>
          </a:xfrm>
        </p:spPr>
        <p:txBody>
          <a:bodyPr>
            <a:normAutofit lnSpcReduction="10000"/>
          </a:bodyPr>
          <a:lstStyle/>
          <a:p>
            <a:r>
              <a:rPr lang="it-IT" sz="2400" dirty="0" err="1" smtClean="0"/>
              <a:t>Still</a:t>
            </a:r>
            <a:r>
              <a:rPr lang="it-IT" sz="2400" dirty="0" smtClean="0"/>
              <a:t>, a </a:t>
            </a:r>
            <a:r>
              <a:rPr lang="it-IT" sz="2400" dirty="0" err="1" smtClean="0"/>
              <a:t>lot</a:t>
            </a:r>
            <a:r>
              <a:rPr lang="it-IT" sz="2400" dirty="0" smtClean="0"/>
              <a:t> to </a:t>
            </a:r>
            <a:r>
              <a:rPr lang="it-IT" sz="2400" dirty="0" err="1" smtClean="0"/>
              <a:t>consider</a:t>
            </a:r>
            <a:r>
              <a:rPr lang="it-IT" sz="2400" dirty="0" smtClean="0"/>
              <a:t>:</a:t>
            </a:r>
          </a:p>
          <a:p>
            <a:pPr lvl="1"/>
            <a:endParaRPr lang="it-IT" sz="2100" dirty="0" smtClean="0"/>
          </a:p>
          <a:p>
            <a:pPr lvl="1"/>
            <a:endParaRPr lang="it-IT" sz="2100" dirty="0"/>
          </a:p>
          <a:p>
            <a:pPr lvl="1"/>
            <a:endParaRPr lang="it-IT" sz="2100" dirty="0" smtClean="0"/>
          </a:p>
          <a:p>
            <a:pPr lvl="1"/>
            <a:endParaRPr lang="it-IT" sz="2100" dirty="0"/>
          </a:p>
          <a:p>
            <a:pPr lvl="1"/>
            <a:endParaRPr lang="it-IT" sz="2100" dirty="0" smtClean="0"/>
          </a:p>
          <a:p>
            <a:pPr lvl="1"/>
            <a:endParaRPr lang="it-IT" sz="2100" dirty="0"/>
          </a:p>
          <a:p>
            <a:pPr lvl="1"/>
            <a:endParaRPr lang="it-IT" sz="2100" dirty="0" smtClean="0"/>
          </a:p>
          <a:p>
            <a:pPr lvl="1"/>
            <a:endParaRPr lang="it-IT" sz="2100" dirty="0"/>
          </a:p>
          <a:p>
            <a:pPr lvl="1"/>
            <a:endParaRPr lang="it-IT" sz="2100" dirty="0" smtClean="0"/>
          </a:p>
          <a:p>
            <a:pPr lvl="1"/>
            <a:endParaRPr lang="it-IT" sz="2100" dirty="0" smtClean="0"/>
          </a:p>
          <a:p>
            <a:pPr lvl="1"/>
            <a:endParaRPr lang="it-IT" sz="2100" dirty="0" smtClean="0"/>
          </a:p>
          <a:p>
            <a:pPr lvl="1"/>
            <a:endParaRPr lang="it-IT" sz="2100" dirty="0"/>
          </a:p>
          <a:p>
            <a:pPr lvl="1"/>
            <a:endParaRPr lang="it-IT" sz="2100" dirty="0" smtClean="0"/>
          </a:p>
          <a:p>
            <a:pPr lvl="1"/>
            <a:r>
              <a:rPr lang="it-IT" sz="2100" dirty="0" err="1" smtClean="0"/>
              <a:t>Hint</a:t>
            </a:r>
            <a:r>
              <a:rPr lang="it-IT" sz="2100" dirty="0" smtClean="0"/>
              <a:t>: </a:t>
            </a:r>
            <a:r>
              <a:rPr lang="it-IT" sz="2100" dirty="0" err="1" smtClean="0"/>
              <a:t>various</a:t>
            </a:r>
            <a:r>
              <a:rPr lang="it-IT" sz="2100" dirty="0" smtClean="0"/>
              <a:t> </a:t>
            </a:r>
            <a:r>
              <a:rPr lang="it-IT" sz="2100" dirty="0" err="1" smtClean="0"/>
              <a:t>scenarios</a:t>
            </a:r>
            <a:r>
              <a:rPr lang="it-IT" sz="2100" dirty="0" smtClean="0"/>
              <a:t> come with </a:t>
            </a:r>
            <a:r>
              <a:rPr lang="it-IT" sz="2100" dirty="0" err="1" smtClean="0"/>
              <a:t>interesting</a:t>
            </a:r>
            <a:r>
              <a:rPr lang="it-IT" sz="2100" dirty="0" smtClean="0"/>
              <a:t> </a:t>
            </a:r>
            <a:r>
              <a:rPr lang="it-IT" sz="2100" dirty="0" err="1" smtClean="0"/>
              <a:t>features</a:t>
            </a:r>
            <a:r>
              <a:rPr lang="it-IT" sz="2100" dirty="0" smtClean="0"/>
              <a:t> </a:t>
            </a:r>
            <a:r>
              <a:rPr lang="it-IT" sz="2100" dirty="0" err="1" smtClean="0"/>
              <a:t>that</a:t>
            </a:r>
            <a:r>
              <a:rPr lang="it-IT" sz="2100" dirty="0" smtClean="0"/>
              <a:t> can be </a:t>
            </a:r>
            <a:r>
              <a:rPr lang="it-IT" sz="2100" dirty="0" err="1" smtClean="0"/>
              <a:t>exploited</a:t>
            </a:r>
            <a:r>
              <a:rPr lang="it-IT" sz="2100" dirty="0" smtClean="0"/>
              <a:t> …   </a:t>
            </a:r>
          </a:p>
          <a:p>
            <a:pPr marL="274320" lvl="1" indent="0">
              <a:buNone/>
            </a:pPr>
            <a:r>
              <a:rPr lang="it-IT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 rot="19552591">
            <a:off x="312860" y="3731447"/>
            <a:ext cx="1825978" cy="763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3898150" y="4509120"/>
            <a:ext cx="2330034" cy="763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… and </a:t>
            </a:r>
            <a:r>
              <a:rPr lang="it-IT" dirty="0" err="1" smtClean="0">
                <a:solidFill>
                  <a:srgbClr val="FF0000"/>
                </a:solidFill>
              </a:rPr>
              <a:t>others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15072"/>
            <a:ext cx="584835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95536" y="1628800"/>
            <a:ext cx="941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 smtClean="0"/>
              <a:t>T.Rizzo</a:t>
            </a:r>
            <a:endParaRPr lang="en-US" i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228184" y="3020759"/>
            <a:ext cx="2565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rebuchet MS" pitchFamily="34" charset="0"/>
              </a:rPr>
              <a:t>+ </a:t>
            </a:r>
          </a:p>
          <a:p>
            <a:r>
              <a:rPr lang="it-IT" dirty="0" smtClean="0">
                <a:latin typeface="Trebuchet MS" pitchFamily="34" charset="0"/>
              </a:rPr>
              <a:t>Split SUSY</a:t>
            </a:r>
          </a:p>
          <a:p>
            <a:r>
              <a:rPr lang="it-IT" dirty="0" smtClean="0">
                <a:latin typeface="Trebuchet MS" pitchFamily="34" charset="0"/>
              </a:rPr>
              <a:t>AMSB </a:t>
            </a:r>
          </a:p>
          <a:p>
            <a:r>
              <a:rPr lang="it-IT" dirty="0" err="1" smtClean="0">
                <a:latin typeface="Trebuchet MS" pitchFamily="34" charset="0"/>
              </a:rPr>
              <a:t>Stealth</a:t>
            </a:r>
            <a:r>
              <a:rPr lang="it-IT" dirty="0" smtClean="0">
                <a:latin typeface="Trebuchet MS" pitchFamily="34" charset="0"/>
              </a:rPr>
              <a:t> (</a:t>
            </a:r>
            <a:r>
              <a:rPr lang="it-IT" dirty="0" err="1" smtClean="0">
                <a:latin typeface="Trebuchet MS" pitchFamily="34" charset="0"/>
              </a:rPr>
              <a:t>hidden</a:t>
            </a:r>
            <a:r>
              <a:rPr lang="it-IT" dirty="0" smtClean="0">
                <a:latin typeface="Trebuchet MS" pitchFamily="34" charset="0"/>
              </a:rPr>
              <a:t>) SUSY </a:t>
            </a:r>
            <a:endParaRPr 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7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686800" cy="99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Interpretation of the results: Recasting in </a:t>
            </a:r>
            <a:r>
              <a:rPr lang="en-US" sz="2800" dirty="0" err="1" smtClean="0"/>
              <a:t>pMSSM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50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95536" y="867504"/>
            <a:ext cx="8229600" cy="493776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pMSSM</a:t>
            </a:r>
            <a:r>
              <a:rPr lang="en-US" sz="2400" dirty="0" smtClean="0"/>
              <a:t> can be used as a benchmark for various searches:</a:t>
            </a:r>
          </a:p>
          <a:p>
            <a:pPr lvl="1"/>
            <a:r>
              <a:rPr lang="en-US" sz="2100" dirty="0" smtClean="0"/>
              <a:t>combine all of the searches to obtain a complete picture of the overall search coverage of the SUSY parameter space</a:t>
            </a:r>
          </a:p>
          <a:p>
            <a:pPr lvl="1"/>
            <a:r>
              <a:rPr lang="en-US" sz="2100" dirty="0" smtClean="0"/>
              <a:t>Example: </a:t>
            </a:r>
            <a:endParaRPr lang="en-US" sz="2100" dirty="0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356992"/>
            <a:ext cx="4032448" cy="288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390006"/>
            <a:ext cx="37433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350746" y="2132856"/>
            <a:ext cx="19332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PRD 88, 035002 (2013)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788024" y="2420888"/>
            <a:ext cx="4049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rebuchet MS" pitchFamily="34" charset="0"/>
              </a:rPr>
              <a:t>+ … many more ATLAS and CMS searches</a:t>
            </a:r>
          </a:p>
          <a:p>
            <a:r>
              <a:rPr lang="en-US" sz="1600" b="1" dirty="0" smtClean="0">
                <a:latin typeface="Trebuchet MS" pitchFamily="34" charset="0"/>
              </a:rPr>
              <a:t>each excluding a % of models </a:t>
            </a:r>
            <a:endParaRPr lang="en-US" sz="1600" b="1" dirty="0">
              <a:latin typeface="Trebuchet MS" pitchFamily="34" charset="0"/>
            </a:endParaRPr>
          </a:p>
        </p:txBody>
      </p:sp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916" y="4005064"/>
            <a:ext cx="3848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2987824" y="5445224"/>
            <a:ext cx="2304256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580112" y="4869160"/>
            <a:ext cx="432048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20210" y="6165304"/>
            <a:ext cx="2924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rebuchet MS" pitchFamily="34" charset="0"/>
              </a:rPr>
              <a:t>Limits from simplified models</a:t>
            </a:r>
            <a:endParaRPr lang="en-US" sz="1600" dirty="0">
              <a:latin typeface="Trebuchet MS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427984" y="4005064"/>
            <a:ext cx="288032" cy="23762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676456" y="3429000"/>
            <a:ext cx="288032" cy="25922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190972" y="3140968"/>
            <a:ext cx="2773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Trebuchet MS" pitchFamily="34" charset="0"/>
              </a:rPr>
              <a:t>Fraction of Models excluded</a:t>
            </a:r>
            <a:endParaRPr lang="en-US" sz="1600" dirty="0">
              <a:solidFill>
                <a:srgbClr val="C00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Recent</a:t>
            </a:r>
            <a:r>
              <a:rPr lang="it-IT" dirty="0" smtClean="0"/>
              <a:t> </a:t>
            </a:r>
            <a:r>
              <a:rPr lang="it-IT" dirty="0" err="1" smtClean="0"/>
              <a:t>highlights</a:t>
            </a:r>
            <a:r>
              <a:rPr lang="it-IT" dirty="0" smtClean="0"/>
              <a:t> from the LHC</a:t>
            </a:r>
            <a:endParaRPr lang="en-US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Only a few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65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Gluino production in b/top 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60348094"/>
              </p:ext>
            </p:extLst>
          </p:nvPr>
        </p:nvGraphicFramePr>
        <p:xfrm>
          <a:off x="533400" y="2743200"/>
          <a:ext cx="792480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/>
                <a:gridCol w="3124200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Trebuchet MS" pitchFamily="34" charset="0"/>
                        </a:rPr>
                        <a:t>Process</a:t>
                      </a:r>
                      <a:r>
                        <a:rPr lang="it-IT" dirty="0" smtClean="0">
                          <a:latin typeface="Trebuchet MS" pitchFamily="34" charset="0"/>
                        </a:rPr>
                        <a:t> and </a:t>
                      </a:r>
                      <a:r>
                        <a:rPr lang="it-IT" dirty="0" err="1" smtClean="0">
                          <a:latin typeface="Trebuchet MS" pitchFamily="34" charset="0"/>
                        </a:rPr>
                        <a:t>assumptions</a:t>
                      </a:r>
                      <a:endParaRPr lang="en-US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Trebuchet MS" pitchFamily="34" charset="0"/>
                        </a:rPr>
                        <a:t>Search</a:t>
                      </a:r>
                      <a:r>
                        <a:rPr lang="it-IT" dirty="0" smtClean="0">
                          <a:latin typeface="Trebuchet MS" pitchFamily="34" charset="0"/>
                        </a:rPr>
                        <a:t> </a:t>
                      </a:r>
                      <a:endParaRPr lang="en-US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aseline="0" dirty="0" smtClean="0">
                          <a:latin typeface="Trebuchet MS" pitchFamily="34" charset="0"/>
                        </a:rPr>
                        <a:t>Gluinos in stop + top, stop </a:t>
                      </a:r>
                      <a:r>
                        <a:rPr lang="it-IT" baseline="0" dirty="0" smtClean="0">
                          <a:latin typeface="Trebuchet MS" pitchFamily="34" charset="0"/>
                          <a:sym typeface="Wingdings" pitchFamily="2" charset="2"/>
                        </a:rPr>
                        <a:t> top+</a:t>
                      </a:r>
                      <a:r>
                        <a:rPr lang="it-IT" baseline="0" dirty="0" smtClean="0">
                          <a:latin typeface="Trebuchet MS" pitchFamily="34" charset="0"/>
                        </a:rPr>
                        <a:t>neut1 /  </a:t>
                      </a:r>
                    </a:p>
                    <a:p>
                      <a:r>
                        <a:rPr lang="it-IT" baseline="0" dirty="0" smtClean="0">
                          <a:latin typeface="Trebuchet MS" pitchFamily="34" charset="0"/>
                        </a:rPr>
                        <a:t>                                             b+chargino</a:t>
                      </a:r>
                      <a:endParaRPr lang="en-US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rebuchet MS" pitchFamily="34" charset="0"/>
                        </a:rPr>
                        <a:t>0</a:t>
                      </a:r>
                      <a:r>
                        <a:rPr lang="it-IT" baseline="0" dirty="0" smtClean="0">
                          <a:latin typeface="Trebuchet MS" pitchFamily="34" charset="0"/>
                        </a:rPr>
                        <a:t> lepton + ≥ 3 b-jets + MET   </a:t>
                      </a:r>
                      <a:endParaRPr lang="en-US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aseline="0" dirty="0" smtClean="0">
                          <a:latin typeface="Trebuchet MS" pitchFamily="34" charset="0"/>
                        </a:rPr>
                        <a:t>Same-sign leptons + jets (+b-jets) + MET </a:t>
                      </a:r>
                      <a:endParaRPr lang="en-US" dirty="0" smtClean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aseline="0" dirty="0" smtClean="0">
                          <a:latin typeface="Trebuchet MS" pitchFamily="34" charset="0"/>
                        </a:rPr>
                        <a:t>0 lepton + 7-10 jets   </a:t>
                      </a:r>
                      <a:endParaRPr lang="en-US" dirty="0" smtClean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rebuchet MS" pitchFamily="34" charset="0"/>
                        </a:rPr>
                        <a:t>3L+jets+MET</a:t>
                      </a: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Segnaposto contenut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7000987"/>
              </p:ext>
            </p:extLst>
          </p:nvPr>
        </p:nvGraphicFramePr>
        <p:xfrm>
          <a:off x="533400" y="5725160"/>
          <a:ext cx="7924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/>
                <a:gridCol w="3124200"/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Gluinos</a:t>
                      </a:r>
                      <a:r>
                        <a:rPr lang="it-IT" b="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 in sbottom + b, sbottom </a:t>
                      </a:r>
                      <a:r>
                        <a:rPr lang="it-IT" b="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  <a:sym typeface="Wingdings" pitchFamily="2" charset="2"/>
                        </a:rPr>
                        <a:t> b+neut1</a:t>
                      </a:r>
                      <a:endParaRPr lang="en-US" b="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0</a:t>
                      </a:r>
                      <a:r>
                        <a:rPr lang="it-IT" b="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 lepton + 3 b-jets + MET</a:t>
                      </a:r>
                      <a:endParaRPr lang="en-US" b="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04800" y="838200"/>
            <a:ext cx="784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rebuchet MS" pitchFamily="34" charset="0"/>
              </a:rPr>
              <a:t>Final state contains up to 4 </a:t>
            </a:r>
            <a:r>
              <a:rPr lang="en-US" dirty="0" err="1" smtClean="0">
                <a:latin typeface="Trebuchet MS" pitchFamily="34" charset="0"/>
              </a:rPr>
              <a:t>bjets</a:t>
            </a:r>
            <a:r>
              <a:rPr lang="en-US" dirty="0" smtClean="0">
                <a:latin typeface="Trebuchet MS" pitchFamily="34" charset="0"/>
              </a:rPr>
              <a:t> for </a:t>
            </a:r>
            <a:r>
              <a:rPr lang="en-US" dirty="0" err="1" smtClean="0">
                <a:latin typeface="Trebuchet MS" pitchFamily="34" charset="0"/>
              </a:rPr>
              <a:t>stop+top</a:t>
            </a:r>
            <a:r>
              <a:rPr lang="en-US" dirty="0" smtClean="0">
                <a:latin typeface="Trebuchet MS" pitchFamily="34" charset="0"/>
              </a:rPr>
              <a:t> </a:t>
            </a:r>
          </a:p>
          <a:p>
            <a:r>
              <a:rPr lang="en-US" dirty="0" smtClean="0">
                <a:latin typeface="Trebuchet MS" pitchFamily="34" charset="0"/>
              </a:rPr>
              <a:t>up to 12 jets and 4 leptons (possibly same sign):</a:t>
            </a:r>
          </a:p>
          <a:p>
            <a:pPr lvl="1"/>
            <a:endParaRPr lang="en-US" sz="1400" dirty="0" smtClean="0">
              <a:latin typeface="Trebuchet MS" pitchFamily="34" charset="0"/>
            </a:endParaRPr>
          </a:p>
          <a:p>
            <a:pPr lvl="1"/>
            <a:endParaRPr lang="en-US" sz="1400" dirty="0" smtClean="0">
              <a:latin typeface="Trebuchet MS" pitchFamily="34" charset="0"/>
            </a:endParaRPr>
          </a:p>
          <a:p>
            <a:pPr lvl="1"/>
            <a:endParaRPr lang="en-US" sz="1400" dirty="0" smtClean="0">
              <a:latin typeface="Trebuchet MS" pitchFamily="34" charset="0"/>
            </a:endParaRPr>
          </a:p>
          <a:p>
            <a:pPr lvl="1"/>
            <a:r>
              <a:rPr lang="en-US" b="1" dirty="0" smtClean="0">
                <a:solidFill>
                  <a:srgbClr val="C00000"/>
                </a:solidFill>
                <a:latin typeface="Trebuchet MS" pitchFamily="34" charset="0"/>
              </a:rPr>
              <a:t>Many different analyses developed to target this final state</a:t>
            </a:r>
            <a:r>
              <a:rPr lang="en-US" sz="1600" b="1" dirty="0" smtClean="0">
                <a:solidFill>
                  <a:srgbClr val="C00000"/>
                </a:solidFill>
                <a:latin typeface="Trebuchet MS" pitchFamily="34" charset="0"/>
              </a:rPr>
              <a:t>. </a:t>
            </a:r>
            <a:endParaRPr lang="en-US" sz="1400" b="1" dirty="0" smtClean="0">
              <a:solidFill>
                <a:srgbClr val="C00000"/>
              </a:solidFill>
              <a:latin typeface="Trebuchet MS" pitchFamily="34" charset="0"/>
            </a:endParaRPr>
          </a:p>
        </p:txBody>
      </p:sp>
      <p:graphicFrame>
        <p:nvGraphicFramePr>
          <p:cNvPr id="10" name="Segnaposto contenut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6266042"/>
              </p:ext>
            </p:extLst>
          </p:nvPr>
        </p:nvGraphicFramePr>
        <p:xfrm>
          <a:off x="533400" y="5267960"/>
          <a:ext cx="7924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/>
                <a:gridCol w="3124200"/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Gluinos</a:t>
                      </a:r>
                      <a:r>
                        <a:rPr lang="it-IT" b="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 in stop+ top, stop </a:t>
                      </a:r>
                      <a:r>
                        <a:rPr lang="it-IT" b="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  <a:sym typeface="Wingdings" pitchFamily="2" charset="2"/>
                        </a:rPr>
                        <a:t> c+neut1</a:t>
                      </a:r>
                      <a:endParaRPr lang="en-US" b="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0</a:t>
                      </a:r>
                      <a:r>
                        <a:rPr lang="it-IT" b="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 lepton + 2-6 jets+ MET</a:t>
                      </a:r>
                      <a:endParaRPr lang="en-US" b="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514350"/>
            <a:ext cx="23717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 rot="5400000">
            <a:off x="7822218" y="3582874"/>
            <a:ext cx="1657954" cy="3385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B050"/>
                </a:solidFill>
                <a:latin typeface="Cooper Black" pitchFamily="18" charset="0"/>
              </a:rPr>
              <a:t>In </a:t>
            </a:r>
            <a:r>
              <a:rPr lang="it-IT" sz="1600" dirty="0" err="1" smtClean="0">
                <a:solidFill>
                  <a:srgbClr val="00B050"/>
                </a:solidFill>
                <a:latin typeface="Cooper Black" pitchFamily="18" charset="0"/>
              </a:rPr>
              <a:t>this</a:t>
            </a:r>
            <a:r>
              <a:rPr lang="it-IT" sz="1600" dirty="0" smtClean="0">
                <a:solidFill>
                  <a:srgbClr val="00B050"/>
                </a:solidFill>
                <a:latin typeface="Cooper Black" pitchFamily="18" charset="0"/>
              </a:rPr>
              <a:t> </a:t>
            </a:r>
            <a:r>
              <a:rPr lang="it-IT" sz="1600" dirty="0" err="1" smtClean="0">
                <a:solidFill>
                  <a:srgbClr val="00B050"/>
                </a:solidFill>
                <a:latin typeface="Cooper Black" pitchFamily="18" charset="0"/>
              </a:rPr>
              <a:t>lecture</a:t>
            </a:r>
            <a:endParaRPr lang="en-US" sz="1600" dirty="0">
              <a:solidFill>
                <a:srgbClr val="00B050"/>
              </a:solidFill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40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Gluino</a:t>
            </a:r>
            <a:r>
              <a:rPr lang="en-US" dirty="0" smtClean="0"/>
              <a:t> Mediated Stop/</a:t>
            </a:r>
            <a:r>
              <a:rPr lang="en-US" dirty="0" err="1" smtClean="0"/>
              <a:t>Sbottom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867504"/>
            <a:ext cx="8229600" cy="493776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2000" dirty="0" smtClean="0"/>
              <a:t>4 b-quarks in the final state</a:t>
            </a:r>
            <a:r>
              <a:rPr lang="en-US" sz="1600" baseline="30000" dirty="0" smtClean="0">
                <a:solidFill>
                  <a:schemeClr val="accent1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sym typeface="Wingdings" pitchFamily="2" charset="2"/>
              </a:rPr>
              <a:t> most sensitive search </a:t>
            </a:r>
            <a:r>
              <a:rPr lang="en-US" sz="1600" dirty="0" smtClean="0">
                <a:solidFill>
                  <a:srgbClr val="FF0000"/>
                </a:solidFill>
              </a:rPr>
              <a:t>0/1lep + ≥3b-jets + </a:t>
            </a:r>
            <a:r>
              <a:rPr lang="en-US" sz="1600" dirty="0" err="1" smtClean="0">
                <a:solidFill>
                  <a:srgbClr val="FF0000"/>
                </a:solidFill>
              </a:rPr>
              <a:t>E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1600" baseline="30000" dirty="0" err="1" smtClean="0">
                <a:solidFill>
                  <a:srgbClr val="FF0000"/>
                </a:solidFill>
              </a:rPr>
              <a:t>miss</a:t>
            </a:r>
            <a:endParaRPr lang="en-US" sz="1600" baseline="30000" dirty="0" smtClean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87273" y="6453909"/>
            <a:ext cx="346363" cy="31172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0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71" y="2348880"/>
            <a:ext cx="4608901" cy="231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18166"/>
            <a:ext cx="4680520" cy="166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364089" y="1412776"/>
            <a:ext cx="3779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rebuchet MS" pitchFamily="34" charset="0"/>
              </a:rPr>
              <a:t>Bkg</a:t>
            </a:r>
            <a:r>
              <a:rPr lang="en-US" dirty="0" smtClean="0">
                <a:latin typeface="Trebuchet MS" pitchFamily="34" charset="0"/>
              </a:rPr>
              <a:t> estimates: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C00000"/>
                </a:solidFill>
                <a:latin typeface="Trebuchet MS" pitchFamily="34" charset="0"/>
              </a:rPr>
              <a:t> Reducible: </a:t>
            </a:r>
            <a:r>
              <a:rPr lang="en-US" dirty="0" err="1" smtClean="0">
                <a:solidFill>
                  <a:srgbClr val="C00000"/>
                </a:solidFill>
                <a:latin typeface="Trebuchet MS" pitchFamily="34" charset="0"/>
              </a:rPr>
              <a:t>ttbar</a:t>
            </a:r>
            <a:r>
              <a:rPr lang="en-US" dirty="0" smtClean="0">
                <a:solidFill>
                  <a:srgbClr val="C00000"/>
                </a:solidFill>
                <a:latin typeface="Trebuchet MS" pitchFamily="34" charset="0"/>
              </a:rPr>
              <a:t> + light jets </a:t>
            </a:r>
          </a:p>
          <a:p>
            <a:r>
              <a:rPr lang="en-US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  <a:sym typeface="Wingdings" pitchFamily="2" charset="2"/>
              </a:rPr>
              <a:t> </a:t>
            </a:r>
            <a:r>
              <a:rPr lang="en-US" dirty="0" smtClean="0">
                <a:latin typeface="Trebuchet MS" pitchFamily="34" charset="0"/>
              </a:rPr>
              <a:t>data-driven method</a:t>
            </a:r>
          </a:p>
          <a:p>
            <a:pPr>
              <a:buFontTx/>
              <a:buChar char="-"/>
            </a:pPr>
            <a:r>
              <a:rPr lang="en-US" dirty="0" smtClean="0">
                <a:latin typeface="Trebuchet MS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Trebuchet MS" pitchFamily="34" charset="0"/>
              </a:rPr>
              <a:t>Irreducible:</a:t>
            </a:r>
            <a:r>
              <a:rPr lang="en-US" dirty="0" smtClean="0"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rebuchet MS" pitchFamily="34" charset="0"/>
              </a:rPr>
              <a:t>ttbar+HF</a:t>
            </a:r>
            <a:r>
              <a:rPr lang="en-US" dirty="0" smtClean="0">
                <a:solidFill>
                  <a:srgbClr val="C00000"/>
                </a:solidFill>
                <a:latin typeface="Trebuchet MS" pitchFamily="34" charset="0"/>
              </a:rPr>
              <a:t>: </a:t>
            </a:r>
          </a:p>
          <a:p>
            <a:r>
              <a:rPr lang="en-US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  <a:sym typeface="Wingdings" pitchFamily="2" charset="2"/>
              </a:rPr>
              <a:t> </a:t>
            </a:r>
            <a:r>
              <a:rPr lang="en-US" dirty="0" smtClean="0">
                <a:latin typeface="Trebuchet MS" pitchFamily="34" charset="0"/>
              </a:rPr>
              <a:t>MC estimates, validated in VR</a:t>
            </a:r>
            <a:endParaRPr lang="en-US" dirty="0">
              <a:latin typeface="Trebuchet MS" pitchFamily="34" charset="0"/>
            </a:endParaRP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996952"/>
            <a:ext cx="3394695" cy="330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272362"/>
            <a:ext cx="1252761" cy="100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1" y="1268760"/>
            <a:ext cx="1189051" cy="95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590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Gluino</a:t>
            </a:r>
            <a:r>
              <a:rPr lang="en-US" dirty="0" smtClean="0"/>
              <a:t> Mediated Stop/</a:t>
            </a:r>
            <a:r>
              <a:rPr lang="en-US" dirty="0" err="1" smtClean="0"/>
              <a:t>Sbottom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867504"/>
            <a:ext cx="8229600" cy="493776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2000" dirty="0" smtClean="0"/>
              <a:t>4 b-quarks in the final state</a:t>
            </a:r>
            <a:r>
              <a:rPr lang="en-US" sz="1600" baseline="30000" dirty="0" smtClean="0">
                <a:solidFill>
                  <a:schemeClr val="accent1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sym typeface="Wingdings" pitchFamily="2" charset="2"/>
              </a:rPr>
              <a:t> most sensitive search </a:t>
            </a:r>
            <a:r>
              <a:rPr lang="en-US" sz="1600" dirty="0" smtClean="0">
                <a:solidFill>
                  <a:srgbClr val="FF0000"/>
                </a:solidFill>
              </a:rPr>
              <a:t>0/1lep + ≥3b-jets + </a:t>
            </a:r>
            <a:r>
              <a:rPr lang="en-US" sz="1600" dirty="0" err="1" smtClean="0">
                <a:solidFill>
                  <a:srgbClr val="FF0000"/>
                </a:solidFill>
              </a:rPr>
              <a:t>E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1600" baseline="30000" dirty="0" err="1" smtClean="0">
                <a:solidFill>
                  <a:srgbClr val="FF0000"/>
                </a:solidFill>
              </a:rPr>
              <a:t>miss</a:t>
            </a:r>
            <a:endParaRPr lang="en-US" sz="1600" baseline="30000" dirty="0" smtClean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87273" y="6453909"/>
            <a:ext cx="346363" cy="31172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435067"/>
            <a:ext cx="1584176" cy="127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1" y="1412776"/>
            <a:ext cx="169596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830630"/>
            <a:ext cx="8820472" cy="333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590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Same Sign leptons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81000" y="836712"/>
            <a:ext cx="8229600" cy="4937760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Gluino</a:t>
            </a:r>
            <a:r>
              <a:rPr lang="en-US" sz="2000" dirty="0" smtClean="0"/>
              <a:t> is a </a:t>
            </a:r>
            <a:r>
              <a:rPr lang="en-US" sz="2000" dirty="0" err="1" smtClean="0"/>
              <a:t>majorana</a:t>
            </a:r>
            <a:r>
              <a:rPr lang="en-US" sz="2000" dirty="0" smtClean="0"/>
              <a:t> </a:t>
            </a:r>
            <a:r>
              <a:rPr lang="en-US" sz="2000" dirty="0" err="1" smtClean="0"/>
              <a:t>fermion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 pitchFamily="2" charset="2"/>
              </a:rPr>
              <a:t> SS lepton final states enhanced</a:t>
            </a:r>
            <a:endParaRPr lang="en-US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810000"/>
            <a:ext cx="3268662" cy="26719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105400" y="1268760"/>
            <a:ext cx="4038600" cy="912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0876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600" b="1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Signature:   e</a:t>
            </a:r>
            <a:r>
              <a:rPr lang="en-GB" sz="1600" b="1" baseline="33000" dirty="0">
                <a:solidFill>
                  <a:srgbClr val="000000"/>
                </a:solidFill>
                <a:cs typeface="Arial" charset="0"/>
              </a:rPr>
              <a:t>± </a:t>
            </a:r>
            <a:r>
              <a:rPr lang="en-GB" sz="1600" b="1" dirty="0">
                <a:solidFill>
                  <a:srgbClr val="000000"/>
                </a:solidFill>
                <a:cs typeface="Arial" charset="0"/>
              </a:rPr>
              <a:t>e</a:t>
            </a:r>
            <a:r>
              <a:rPr lang="en-GB" sz="1600" b="1" baseline="33000" dirty="0">
                <a:solidFill>
                  <a:srgbClr val="000000"/>
                </a:solidFill>
                <a:cs typeface="Arial" charset="0"/>
              </a:rPr>
              <a:t>±</a:t>
            </a:r>
            <a:r>
              <a:rPr lang="en-GB" sz="1600" b="1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, </a:t>
            </a:r>
            <a:r>
              <a:rPr lang="en-GB" sz="1600" b="1" dirty="0">
                <a:solidFill>
                  <a:srgbClr val="000000"/>
                </a:solidFill>
                <a:cs typeface="Arial" charset="0"/>
              </a:rPr>
              <a:t>μ</a:t>
            </a:r>
            <a:r>
              <a:rPr lang="en-GB" sz="1600" b="1" baseline="33000" dirty="0">
                <a:solidFill>
                  <a:srgbClr val="000000"/>
                </a:solidFill>
                <a:cs typeface="Arial" charset="0"/>
              </a:rPr>
              <a:t>± </a:t>
            </a:r>
            <a:r>
              <a:rPr lang="en-GB" sz="1600" b="1" dirty="0">
                <a:solidFill>
                  <a:srgbClr val="000000"/>
                </a:solidFill>
                <a:cs typeface="Arial" charset="0"/>
              </a:rPr>
              <a:t>μ</a:t>
            </a:r>
            <a:r>
              <a:rPr lang="en-GB" sz="1600" b="1" baseline="33000" dirty="0">
                <a:solidFill>
                  <a:srgbClr val="000000"/>
                </a:solidFill>
                <a:cs typeface="Arial" charset="0"/>
              </a:rPr>
              <a:t>±</a:t>
            </a:r>
            <a:r>
              <a:rPr lang="en-GB" sz="1600" b="1" dirty="0">
                <a:solidFill>
                  <a:srgbClr val="000000"/>
                </a:solidFill>
                <a:cs typeface="Arial" charset="0"/>
              </a:rPr>
              <a:t>, e</a:t>
            </a:r>
            <a:r>
              <a:rPr lang="en-GB" sz="1600" b="1" baseline="33000" dirty="0">
                <a:solidFill>
                  <a:srgbClr val="000000"/>
                </a:solidFill>
                <a:cs typeface="Arial" charset="0"/>
              </a:rPr>
              <a:t>± </a:t>
            </a:r>
            <a:r>
              <a:rPr lang="en-GB" sz="1600" b="1" dirty="0">
                <a:solidFill>
                  <a:srgbClr val="000000"/>
                </a:solidFill>
                <a:cs typeface="Arial" charset="0"/>
              </a:rPr>
              <a:t>μ</a:t>
            </a:r>
            <a:r>
              <a:rPr lang="en-GB" sz="1600" b="1" baseline="33000" dirty="0">
                <a:solidFill>
                  <a:srgbClr val="000000"/>
                </a:solidFill>
                <a:cs typeface="Arial" charset="0"/>
              </a:rPr>
              <a:t>±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600" b="1" dirty="0">
                <a:solidFill>
                  <a:srgbClr val="000000"/>
                </a:solidFill>
                <a:cs typeface="Arial" charset="0"/>
              </a:rPr>
              <a:t>      </a:t>
            </a:r>
            <a:r>
              <a:rPr lang="en-GB" sz="1400" b="1" dirty="0">
                <a:solidFill>
                  <a:srgbClr val="000000"/>
                </a:solidFill>
                <a:cs typeface="Arial" charset="0"/>
              </a:rPr>
              <a:t>≥ 3, 4 jets (0, ≥ 1, 3 b-tagged jets</a:t>
            </a:r>
            <a:r>
              <a:rPr lang="en-GB" sz="1400" b="1" dirty="0" smtClean="0">
                <a:solidFill>
                  <a:srgbClr val="000000"/>
                </a:solidFill>
                <a:cs typeface="Arial" charset="0"/>
              </a:rPr>
              <a:t>)+ </a:t>
            </a:r>
            <a:r>
              <a:rPr lang="en-GB" sz="1400" b="1" dirty="0" err="1">
                <a:solidFill>
                  <a:srgbClr val="000000"/>
                </a:solidFill>
                <a:cs typeface="Arial" charset="0"/>
              </a:rPr>
              <a:t>E</a:t>
            </a:r>
            <a:r>
              <a:rPr lang="en-GB" sz="1400" b="1" baseline="-33000" dirty="0" err="1">
                <a:solidFill>
                  <a:srgbClr val="000000"/>
                </a:solidFill>
                <a:cs typeface="Arial" charset="0"/>
              </a:rPr>
              <a:t>T</a:t>
            </a:r>
            <a:r>
              <a:rPr lang="en-GB" sz="1400" b="1" baseline="33000" dirty="0" err="1">
                <a:solidFill>
                  <a:srgbClr val="000000"/>
                </a:solidFill>
                <a:cs typeface="Arial" charset="0"/>
              </a:rPr>
              <a:t>miss</a:t>
            </a:r>
            <a:endParaRPr lang="en-GB" sz="1400" b="1" baseline="33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04800" y="2930525"/>
            <a:ext cx="4392612" cy="803275"/>
          </a:xfrm>
          <a:prstGeom prst="rect">
            <a:avLst/>
          </a:prstGeom>
          <a:noFill/>
          <a:ln w="36000">
            <a:noFill/>
            <a:bevel/>
            <a:headEnd/>
            <a:tailEnd/>
          </a:ln>
          <a:effectLst/>
        </p:spPr>
        <p:txBody>
          <a:bodyPr lIns="108000" tIns="77112" rIns="108000" bIns="63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600" b="1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Backgrounds </a:t>
            </a:r>
            <a:r>
              <a:rPr lang="en-GB" sz="1600" i="1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 (little reliance on MC)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600" b="1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Irreducible	</a:t>
            </a:r>
            <a:r>
              <a:rPr lang="en-GB" sz="1600" dirty="0" err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ttbar+V</a:t>
            </a:r>
            <a:r>
              <a:rPr lang="en-GB" sz="16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, VV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600" b="1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Reducible      </a:t>
            </a:r>
            <a:r>
              <a:rPr lang="en-GB" sz="1600" dirty="0" err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Z+jets</a:t>
            </a:r>
            <a:r>
              <a:rPr lang="en-GB" sz="16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 charge flip, </a:t>
            </a:r>
            <a:r>
              <a:rPr lang="en-GB" sz="1600" dirty="0" err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ttbar</a:t>
            </a:r>
            <a:r>
              <a:rPr lang="en-GB" sz="16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W+jets</a:t>
            </a:r>
            <a:endParaRPr lang="en-GB" sz="1600" dirty="0">
              <a:solidFill>
                <a:srgbClr val="000000"/>
              </a:solidFill>
              <a:ea typeface="WenQuanYi Micro Hei" charset="0"/>
              <a:cs typeface="WenQuanYi Micro Hei" charset="0"/>
            </a:endParaRPr>
          </a:p>
        </p:txBody>
      </p:sp>
      <p:pic>
        <p:nvPicPr>
          <p:cNvPr id="11" name="Picture 10" descr="Screen Shot 2013-05-11 at 20.58.5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4561168" cy="167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33224" y="2590800"/>
            <a:ext cx="383457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 pitchFamily="34" charset="0"/>
              </a:rPr>
              <a:t>Irreducible background tested </a:t>
            </a:r>
          </a:p>
          <a:p>
            <a:r>
              <a:rPr lang="en-US" dirty="0" smtClean="0">
                <a:latin typeface="Trebuchet MS" pitchFamily="34" charset="0"/>
              </a:rPr>
              <a:t>in validation regions . </a:t>
            </a:r>
          </a:p>
          <a:p>
            <a:r>
              <a:rPr lang="en-US" sz="1600" dirty="0" smtClean="0">
                <a:latin typeface="Trebuchet MS" pitchFamily="34" charset="0"/>
              </a:rPr>
              <a:t>Ex: </a:t>
            </a:r>
            <a:r>
              <a:rPr lang="en-US" sz="1600" i="1" dirty="0" smtClean="0">
                <a:latin typeface="Trebuchet MS" pitchFamily="34" charset="0"/>
              </a:rPr>
              <a:t>3L, MET&lt;120 </a:t>
            </a:r>
            <a:r>
              <a:rPr lang="en-US" sz="1600" i="1" dirty="0" err="1" smtClean="0">
                <a:latin typeface="Trebuchet MS" pitchFamily="34" charset="0"/>
              </a:rPr>
              <a:t>GeV</a:t>
            </a:r>
            <a:r>
              <a:rPr lang="en-US" sz="1600" i="1" dirty="0" smtClean="0">
                <a:latin typeface="Trebuchet MS" pitchFamily="34" charset="0"/>
              </a:rPr>
              <a:t>, 86&lt;m(</a:t>
            </a:r>
            <a:r>
              <a:rPr lang="en-US" sz="1600" i="1" dirty="0" err="1" smtClean="0">
                <a:latin typeface="Trebuchet MS" pitchFamily="34" charset="0"/>
              </a:rPr>
              <a:t>ll</a:t>
            </a:r>
            <a:r>
              <a:rPr lang="en-US" sz="1600" i="1" dirty="0" smtClean="0">
                <a:latin typeface="Trebuchet MS" pitchFamily="34" charset="0"/>
              </a:rPr>
              <a:t>)&lt;96 </a:t>
            </a:r>
            <a:r>
              <a:rPr lang="en-US" sz="1600" i="1" dirty="0" err="1" smtClean="0">
                <a:latin typeface="Trebuchet MS" pitchFamily="34" charset="0"/>
              </a:rPr>
              <a:t>GeV</a:t>
            </a:r>
            <a:r>
              <a:rPr lang="en-US" sz="1600" i="1" dirty="0" smtClean="0">
                <a:latin typeface="Trebuchet MS" pitchFamily="34" charset="0"/>
              </a:rPr>
              <a:t> </a:t>
            </a:r>
            <a:endParaRPr lang="en-US" sz="1600" i="1" dirty="0">
              <a:latin typeface="Trebuchet MS" pitchFamily="34" charset="0"/>
            </a:endParaRPr>
          </a:p>
        </p:txBody>
      </p:sp>
      <p:sp>
        <p:nvSpPr>
          <p:cNvPr id="14" name="Curved Right Arrow 13"/>
          <p:cNvSpPr/>
          <p:nvPr/>
        </p:nvSpPr>
        <p:spPr>
          <a:xfrm rot="20054229">
            <a:off x="319559" y="3841122"/>
            <a:ext cx="421323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21068099">
            <a:off x="4056243" y="3121569"/>
            <a:ext cx="978408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3525" y="3562350"/>
            <a:ext cx="34194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6662880" y="228600"/>
            <a:ext cx="248112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 algn="ctr">
              <a:spcBef>
                <a:spcPts val="1089"/>
              </a:spcBef>
              <a:spcAft>
                <a:spcPts val="907"/>
              </a:spcAft>
              <a:tabLst>
                <a:tab pos="656650" algn="l"/>
                <a:tab pos="1313299" algn="l"/>
                <a:tab pos="1969949" algn="l"/>
              </a:tabLst>
            </a:pPr>
            <a:r>
              <a:rPr lang="en-GB" sz="14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ATLAS-CONF-2013-007</a:t>
            </a:r>
          </a:p>
        </p:txBody>
      </p:sp>
    </p:spTree>
    <p:extLst>
      <p:ext uri="{BB962C8B-B14F-4D97-AF65-F5344CB8AC3E}">
        <p14:creationId xmlns:p14="http://schemas.microsoft.com/office/powerpoint/2010/main" val="254435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Same sign leptons: results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946" y="2800350"/>
            <a:ext cx="5152454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297" y="762000"/>
            <a:ext cx="541850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4" descr="https://atlas.web.cern.ch/Atlas/GROUPS/PHYSICS/CONFNOTES/ATLAS-CONF-2013-007/fig_06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505200"/>
            <a:ext cx="3206333" cy="2716231"/>
          </a:xfrm>
          <a:prstGeom prst="rect">
            <a:avLst/>
          </a:prstGeom>
          <a:noFill/>
        </p:spPr>
      </p:pic>
      <p:pic>
        <p:nvPicPr>
          <p:cNvPr id="120838" name="Picture 6" descr="https://atlas.web.cern.ch/Atlas/GROUPS/PHYSICS/CONFNOTES/ATLAS-CONF-2013-007/fig_06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680257"/>
            <a:ext cx="3124200" cy="267254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239000" y="304800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SR 0b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77000" y="3897868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SR 1b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04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Summary: Stop via </a:t>
            </a:r>
            <a:r>
              <a:rPr lang="en-US" dirty="0" err="1" smtClean="0"/>
              <a:t>gluino</a:t>
            </a:r>
            <a:r>
              <a:rPr lang="en-US" dirty="0" smtClean="0"/>
              <a:t> pair production 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68760"/>
            <a:ext cx="4679504" cy="453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400296"/>
            <a:ext cx="4608512" cy="448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611560" y="3501008"/>
            <a:ext cx="38884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76056" y="3068960"/>
            <a:ext cx="38884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635896" y="2924944"/>
            <a:ext cx="0" cy="28083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172400" y="2924944"/>
            <a:ext cx="0" cy="252028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47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221088"/>
            <a:ext cx="3375523" cy="2168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CMS-Razor analysis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58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69168" y="4077072"/>
            <a:ext cx="8507288" cy="270892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Relatively inclusive initial selection:</a:t>
            </a:r>
          </a:p>
          <a:p>
            <a:pPr lvl="1"/>
            <a:r>
              <a:rPr lang="en-US" sz="1600" dirty="0" smtClean="0"/>
              <a:t>&gt;= 2 jets with </a:t>
            </a:r>
            <a:r>
              <a:rPr lang="en-US" sz="1600" dirty="0" err="1" smtClean="0"/>
              <a:t>pT</a:t>
            </a:r>
            <a:r>
              <a:rPr lang="en-US" sz="1600" dirty="0" smtClean="0"/>
              <a:t>&gt;40 </a:t>
            </a:r>
            <a:r>
              <a:rPr lang="en-US" sz="1600" dirty="0" err="1" smtClean="0"/>
              <a:t>GeV</a:t>
            </a:r>
            <a:r>
              <a:rPr lang="en-US" sz="1600" dirty="0" smtClean="0"/>
              <a:t> (80 </a:t>
            </a:r>
            <a:r>
              <a:rPr lang="en-US" sz="1600" dirty="0" err="1" smtClean="0"/>
              <a:t>GeV</a:t>
            </a:r>
            <a:r>
              <a:rPr lang="en-US" sz="1600" dirty="0" smtClean="0"/>
              <a:t> leading), &gt;=1 </a:t>
            </a:r>
            <a:r>
              <a:rPr lang="en-US" sz="1600" dirty="0" err="1" smtClean="0"/>
              <a:t>bjet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Classify events based on N </a:t>
            </a:r>
            <a:r>
              <a:rPr lang="en-US" sz="1600" dirty="0" smtClean="0"/>
              <a:t>jets &amp; N leptons</a:t>
            </a:r>
          </a:p>
          <a:p>
            <a:pPr lvl="1"/>
            <a:r>
              <a:rPr lang="en-US" sz="1300" dirty="0" smtClean="0"/>
              <a:t>Subdivide </a:t>
            </a:r>
            <a:r>
              <a:rPr lang="en-US" sz="1300" dirty="0" smtClean="0"/>
              <a:t>each box in smaller box (</a:t>
            </a:r>
            <a:r>
              <a:rPr lang="en-US" sz="1300" dirty="0" err="1" smtClean="0"/>
              <a:t>Nb</a:t>
            </a:r>
            <a:r>
              <a:rPr lang="en-US" sz="1300" dirty="0" smtClean="0"/>
              <a:t>=1, =2, &gt;2)</a:t>
            </a:r>
          </a:p>
          <a:p>
            <a:r>
              <a:rPr lang="en-US" sz="1600" dirty="0" smtClean="0"/>
              <a:t>Background parameterized  in 2D</a:t>
            </a:r>
          </a:p>
          <a:p>
            <a:pPr>
              <a:buNone/>
            </a:pPr>
            <a:endParaRPr lang="en-US" sz="1600" dirty="0" smtClean="0"/>
          </a:p>
          <a:p>
            <a:endParaRPr lang="en-US" sz="500" dirty="0" smtClean="0"/>
          </a:p>
          <a:p>
            <a:r>
              <a:rPr lang="en-US" sz="1600" dirty="0" smtClean="0"/>
              <a:t>simultaneous fits (sideband of full) for interpretation  </a:t>
            </a:r>
            <a:endParaRPr lang="en-US" sz="1600" dirty="0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7" y="908721"/>
            <a:ext cx="4032448" cy="120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153691"/>
            <a:ext cx="9144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5" y="2095952"/>
            <a:ext cx="4616079" cy="205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1268760"/>
            <a:ext cx="375829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683844"/>
            <a:ext cx="826194" cy="58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5589240"/>
            <a:ext cx="5616624" cy="54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0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8657" y="1484784"/>
            <a:ext cx="288987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Interpretation of the results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59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30832" y="908720"/>
            <a:ext cx="8229600" cy="493776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Results of sideband fit on </a:t>
            </a:r>
            <a:r>
              <a:rPr lang="en-US" sz="2000" dirty="0" err="1" smtClean="0"/>
              <a:t>S+Bkg</a:t>
            </a:r>
            <a:r>
              <a:rPr lang="en-US" sz="2000" dirty="0" smtClean="0"/>
              <a:t> (S=</a:t>
            </a:r>
            <a:r>
              <a:rPr lang="en-US" sz="2000" dirty="0" err="1" smtClean="0"/>
              <a:t>gluino</a:t>
            </a:r>
            <a:r>
              <a:rPr lang="en-US" sz="2000" dirty="0" smtClean="0"/>
              <a:t> pair production with </a:t>
            </a:r>
            <a:r>
              <a:rPr lang="en-US" sz="2000" dirty="0" err="1" smtClean="0"/>
              <a:t>gluino</a:t>
            </a:r>
            <a:r>
              <a:rPr lang="en-US" sz="2000" dirty="0" smtClean="0"/>
              <a:t> in </a:t>
            </a:r>
            <a:r>
              <a:rPr lang="en-US" sz="2000" dirty="0" err="1" smtClean="0"/>
              <a:t>bb+MET</a:t>
            </a:r>
            <a:r>
              <a:rPr lang="en-US" sz="2000" dirty="0" smtClean="0"/>
              <a:t>). Agreement is shown for each bin in R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and M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26" y="1700808"/>
            <a:ext cx="584951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88006" y="6021288"/>
            <a:ext cx="611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Various ‘boxes’ can be sensitive to different SUSY processes </a:t>
            </a:r>
            <a:r>
              <a:rPr lang="en-US" dirty="0" smtClean="0">
                <a:sym typeface="Wingdings" pitchFamily="2" charset="2"/>
              </a:rPr>
              <a:t></a:t>
            </a:r>
            <a:endParaRPr lang="en-US" dirty="0"/>
          </a:p>
        </p:txBody>
      </p:sp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207966"/>
            <a:ext cx="2819636" cy="265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6084168" y="1700808"/>
            <a:ext cx="0" cy="4896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95461"/>
            <a:ext cx="4392488" cy="321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SUSY production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230832" y="836712"/>
            <a:ext cx="8913168" cy="4937760"/>
          </a:xfrm>
        </p:spPr>
        <p:txBody>
          <a:bodyPr>
            <a:normAutofit/>
          </a:bodyPr>
          <a:lstStyle/>
          <a:p>
            <a:r>
              <a:rPr lang="it-IT" sz="2400" dirty="0" err="1" smtClean="0"/>
              <a:t>Most</a:t>
            </a:r>
            <a:r>
              <a:rPr lang="it-IT" sz="2400" dirty="0" smtClean="0"/>
              <a:t> of the time, assume R-</a:t>
            </a:r>
            <a:r>
              <a:rPr lang="it-IT" sz="2400" dirty="0" err="1" smtClean="0"/>
              <a:t>parity</a:t>
            </a:r>
            <a:r>
              <a:rPr lang="it-IT" sz="2400" dirty="0" smtClean="0"/>
              <a:t> </a:t>
            </a:r>
            <a:r>
              <a:rPr lang="it-IT" sz="2400" dirty="0" err="1" smtClean="0"/>
              <a:t>conserved</a:t>
            </a:r>
            <a:r>
              <a:rPr lang="it-IT" sz="2400" dirty="0" smtClean="0"/>
              <a:t> </a:t>
            </a:r>
            <a:r>
              <a:rPr lang="it-IT" sz="2400" dirty="0" err="1" smtClean="0"/>
              <a:t>at</a:t>
            </a:r>
            <a:r>
              <a:rPr lang="it-IT" sz="2400" dirty="0" smtClean="0"/>
              <a:t> production:</a:t>
            </a:r>
          </a:p>
          <a:p>
            <a:pPr lvl="1"/>
            <a:r>
              <a:rPr lang="it-IT" sz="2000" dirty="0" err="1" smtClean="0"/>
              <a:t>Sparticles</a:t>
            </a:r>
            <a:r>
              <a:rPr lang="it-IT" sz="2000" dirty="0" smtClean="0"/>
              <a:t> are </a:t>
            </a:r>
            <a:r>
              <a:rPr lang="it-IT" sz="2000" dirty="0" err="1" smtClean="0"/>
              <a:t>paired</a:t>
            </a:r>
            <a:r>
              <a:rPr lang="it-IT" sz="2000" dirty="0" smtClean="0"/>
              <a:t> </a:t>
            </a:r>
            <a:r>
              <a:rPr lang="it-IT" sz="2000" dirty="0" err="1" smtClean="0"/>
              <a:t>produced</a:t>
            </a:r>
            <a:r>
              <a:rPr lang="it-IT" sz="2000" dirty="0" smtClean="0"/>
              <a:t> </a:t>
            </a:r>
            <a:r>
              <a:rPr lang="it-IT" sz="2000" dirty="0" err="1" smtClean="0"/>
              <a:t>at</a:t>
            </a:r>
            <a:r>
              <a:rPr lang="it-IT" sz="2000" dirty="0" smtClean="0"/>
              <a:t> the LHC </a:t>
            </a:r>
            <a:endParaRPr lang="en-US" sz="20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5941013"/>
            <a:ext cx="6607659" cy="50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uppo 10"/>
          <p:cNvGrpSpPr/>
          <p:nvPr/>
        </p:nvGrpSpPr>
        <p:grpSpPr>
          <a:xfrm>
            <a:off x="466699" y="1821108"/>
            <a:ext cx="8629671" cy="4632228"/>
            <a:chOff x="304800" y="1325691"/>
            <a:chExt cx="9240436" cy="4983629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800" y="4451945"/>
              <a:ext cx="1254815" cy="185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Oval 12"/>
            <p:cNvSpPr/>
            <p:nvPr/>
          </p:nvSpPr>
          <p:spPr>
            <a:xfrm rot="2556857">
              <a:off x="1562853" y="1947984"/>
              <a:ext cx="2155177" cy="101484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3"/>
            <p:cNvSpPr/>
            <p:nvPr/>
          </p:nvSpPr>
          <p:spPr>
            <a:xfrm>
              <a:off x="2209800" y="2902792"/>
              <a:ext cx="457200" cy="5334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6" name="Oval 14"/>
            <p:cNvSpPr/>
            <p:nvPr/>
          </p:nvSpPr>
          <p:spPr>
            <a:xfrm rot="16200000">
              <a:off x="389548" y="2365149"/>
              <a:ext cx="1921368" cy="11638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5"/>
            <p:cNvSpPr txBox="1"/>
            <p:nvPr/>
          </p:nvSpPr>
          <p:spPr>
            <a:xfrm>
              <a:off x="1547664" y="4456137"/>
              <a:ext cx="3352800" cy="1158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>
                  <a:solidFill>
                    <a:schemeClr val="accent1"/>
                  </a:solidFill>
                  <a:latin typeface="Trebuchet MS" pitchFamily="34" charset="0"/>
                </a:rPr>
                <a:t>Charginos</a:t>
              </a:r>
              <a:r>
                <a:rPr lang="en-US" sz="1600" b="1" dirty="0" smtClean="0">
                  <a:solidFill>
                    <a:schemeClr val="accent1"/>
                  </a:solidFill>
                  <a:latin typeface="Trebuchet MS" pitchFamily="34" charset="0"/>
                </a:rPr>
                <a:t>, </a:t>
              </a:r>
              <a:r>
                <a:rPr lang="en-US" sz="1600" b="1" dirty="0" err="1" smtClean="0">
                  <a:solidFill>
                    <a:schemeClr val="accent1"/>
                  </a:solidFill>
                  <a:latin typeface="Trebuchet MS" pitchFamily="34" charset="0"/>
                </a:rPr>
                <a:t>neutralinos</a:t>
              </a:r>
              <a:r>
                <a:rPr lang="en-US" sz="1600" b="1" dirty="0" smtClean="0">
                  <a:solidFill>
                    <a:schemeClr val="accent1"/>
                  </a:solidFill>
                  <a:latin typeface="Trebuchet MS" pitchFamily="34" charset="0"/>
                </a:rPr>
                <a:t>, </a:t>
              </a:r>
              <a:r>
                <a:rPr lang="en-US" sz="1600" b="1" dirty="0" err="1" smtClean="0">
                  <a:solidFill>
                    <a:schemeClr val="accent1"/>
                  </a:solidFill>
                  <a:latin typeface="Trebuchet MS" pitchFamily="34" charset="0"/>
                </a:rPr>
                <a:t>sleptons</a:t>
              </a:r>
              <a:r>
                <a:rPr lang="en-US" sz="1600" b="1" dirty="0" smtClean="0">
                  <a:solidFill>
                    <a:schemeClr val="accent1"/>
                  </a:solidFill>
                  <a:latin typeface="Trebuchet MS" pitchFamily="34" charset="0"/>
                </a:rPr>
                <a:t>: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600" dirty="0" smtClean="0">
                  <a:latin typeface="Trebuchet MS" pitchFamily="34" charset="0"/>
                </a:rPr>
                <a:t> small cross section, feasible with current dataset	 </a:t>
              </a:r>
              <a:endParaRPr lang="en-US" sz="1600" dirty="0">
                <a:latin typeface="Trebuchet MS" pitchFamily="34" charset="0"/>
              </a:endParaRPr>
            </a:p>
          </p:txBody>
        </p:sp>
        <p:sp>
          <p:nvSpPr>
            <p:cNvPr id="18" name="TextBox 16"/>
            <p:cNvSpPr txBox="1"/>
            <p:nvPr/>
          </p:nvSpPr>
          <p:spPr>
            <a:xfrm>
              <a:off x="4724400" y="1325691"/>
              <a:ext cx="4572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Trebuchet MS" pitchFamily="34" charset="0"/>
                </a:rPr>
                <a:t>Gluinos</a:t>
              </a:r>
              <a:r>
                <a:rPr lang="en-US" dirty="0" smtClean="0">
                  <a:solidFill>
                    <a:srgbClr val="FF0000"/>
                  </a:solidFill>
                  <a:latin typeface="Trebuchet MS" pitchFamily="34" charset="0"/>
                </a:rPr>
                <a:t> and 1</a:t>
              </a:r>
              <a:r>
                <a:rPr lang="en-US" baseline="30000" dirty="0" smtClean="0">
                  <a:solidFill>
                    <a:srgbClr val="FF0000"/>
                  </a:solidFill>
                  <a:latin typeface="Trebuchet MS" pitchFamily="34" charset="0"/>
                </a:rPr>
                <a:t>st</a:t>
              </a:r>
              <a:r>
                <a:rPr lang="en-US" dirty="0" smtClean="0">
                  <a:solidFill>
                    <a:srgbClr val="FF0000"/>
                  </a:solidFill>
                  <a:latin typeface="Trebuchet MS" pitchFamily="34" charset="0"/>
                </a:rPr>
                <a:t>, 2</a:t>
              </a:r>
              <a:r>
                <a:rPr lang="en-US" baseline="30000" dirty="0" smtClean="0">
                  <a:solidFill>
                    <a:srgbClr val="FF0000"/>
                  </a:solidFill>
                  <a:latin typeface="Trebuchet MS" pitchFamily="34" charset="0"/>
                </a:rPr>
                <a:t>nd</a:t>
              </a:r>
              <a:r>
                <a:rPr lang="en-US" dirty="0" smtClean="0">
                  <a:solidFill>
                    <a:srgbClr val="FF0000"/>
                  </a:solidFill>
                  <a:latin typeface="Trebuchet MS" pitchFamily="34" charset="0"/>
                </a:rPr>
                <a:t> generation </a:t>
              </a:r>
              <a:r>
                <a:rPr lang="en-US" dirty="0" err="1" smtClean="0">
                  <a:solidFill>
                    <a:srgbClr val="FF0000"/>
                  </a:solidFill>
                  <a:latin typeface="Trebuchet MS" pitchFamily="34" charset="0"/>
                </a:rPr>
                <a:t>squarks</a:t>
              </a:r>
              <a:r>
                <a:rPr lang="en-US" dirty="0" smtClean="0">
                  <a:latin typeface="Trebuchet MS" pitchFamily="34" charset="0"/>
                </a:rPr>
                <a:t>: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latin typeface="Trebuchet MS" pitchFamily="34" charset="0"/>
                </a:rPr>
                <a:t> high cross section up to &gt; 1 </a:t>
              </a:r>
              <a:r>
                <a:rPr lang="en-US" dirty="0" err="1" smtClean="0">
                  <a:latin typeface="Trebuchet MS" pitchFamily="34" charset="0"/>
                </a:rPr>
                <a:t>TeV</a:t>
              </a:r>
              <a:r>
                <a:rPr lang="en-US" dirty="0" smtClean="0">
                  <a:latin typeface="Trebuchet MS" pitchFamily="34" charset="0"/>
                </a:rPr>
                <a:t> mass</a:t>
              </a:r>
              <a:endParaRPr lang="en-US" dirty="0">
                <a:latin typeface="Trebuchet MS" pitchFamily="34" charset="0"/>
              </a:endParaRPr>
            </a:p>
          </p:txBody>
        </p:sp>
        <p:sp>
          <p:nvSpPr>
            <p:cNvPr id="19" name="TextBox 17"/>
            <p:cNvSpPr txBox="1"/>
            <p:nvPr/>
          </p:nvSpPr>
          <p:spPr>
            <a:xfrm>
              <a:off x="4955983" y="4068991"/>
              <a:ext cx="4589253" cy="993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Trebuchet MS" pitchFamily="34" charset="0"/>
                </a:rPr>
                <a:t>Top and bottom </a:t>
              </a:r>
              <a:r>
                <a:rPr lang="en-US" b="1" dirty="0" err="1" smtClean="0">
                  <a:solidFill>
                    <a:srgbClr val="00B050"/>
                  </a:solidFill>
                  <a:latin typeface="Trebuchet MS" pitchFamily="34" charset="0"/>
                </a:rPr>
                <a:t>squarks</a:t>
              </a:r>
              <a:endParaRPr lang="en-US" b="1" dirty="0" smtClean="0">
                <a:solidFill>
                  <a:srgbClr val="00B050"/>
                </a:solidFill>
                <a:latin typeface="Trebuchet MS" pitchFamily="34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latin typeface="Trebuchet MS" pitchFamily="34" charset="0"/>
                </a:rPr>
                <a:t> moderate cross section up to ~0.5 </a:t>
              </a:r>
              <a:r>
                <a:rPr lang="en-US" dirty="0" err="1" smtClean="0">
                  <a:latin typeface="Trebuchet MS" pitchFamily="34" charset="0"/>
                </a:rPr>
                <a:t>TeV</a:t>
              </a:r>
              <a:endParaRPr lang="en-US" dirty="0" smtClean="0">
                <a:latin typeface="Trebuchet MS" pitchFamily="34" charset="0"/>
              </a:endParaRPr>
            </a:p>
            <a:p>
              <a:endParaRPr lang="en-US" dirty="0">
                <a:latin typeface="Trebuchet MS" pitchFamily="34" charset="0"/>
              </a:endParaRPr>
            </a:p>
          </p:txBody>
        </p:sp>
        <p:cxnSp>
          <p:nvCxnSpPr>
            <p:cNvPr id="20" name="Straight Arrow Connector 19"/>
            <p:cNvCxnSpPr>
              <a:endCxn id="13" idx="0"/>
            </p:cNvCxnSpPr>
            <p:nvPr/>
          </p:nvCxnSpPr>
          <p:spPr>
            <a:xfrm flipH="1">
              <a:off x="932208" y="3893393"/>
              <a:ext cx="134592" cy="55855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5" idx="5"/>
            </p:cNvCxnSpPr>
            <p:nvPr/>
          </p:nvCxnSpPr>
          <p:spPr>
            <a:xfrm>
              <a:off x="2600044" y="3358077"/>
              <a:ext cx="2810156" cy="710914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2"/>
            <p:cNvCxnSpPr/>
            <p:nvPr/>
          </p:nvCxnSpPr>
          <p:spPr>
            <a:xfrm>
              <a:off x="3581399" y="2750393"/>
              <a:ext cx="1828800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153400" y="2581622"/>
              <a:ext cx="8382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75673" y="4837380"/>
              <a:ext cx="923925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5401" y="5224733"/>
              <a:ext cx="8382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2" descr="http://t1.gstatic.com/images?q=tbn:ANd9GcQGllWWAOKUUOAhPh7B6iNTJn4jMNo6xYiIsUiyinfq6tK7tar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91200" y="2276822"/>
              <a:ext cx="2209800" cy="1590713"/>
            </a:xfrm>
            <a:prstGeom prst="rect">
              <a:avLst/>
            </a:prstGeom>
            <a:noFill/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798790" y="4682439"/>
              <a:ext cx="1371600" cy="978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20369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and </a:t>
            </a:r>
            <a:r>
              <a:rPr lang="en-US" dirty="0" err="1" smtClean="0"/>
              <a:t>sbottom</a:t>
            </a:r>
            <a:r>
              <a:rPr lang="en-US" dirty="0" smtClean="0"/>
              <a:t> pair production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28600" y="814536"/>
            <a:ext cx="8229600" cy="5638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Usually target lightest </a:t>
            </a:r>
            <a:r>
              <a:rPr lang="en-US" sz="2000" dirty="0" err="1" smtClean="0"/>
              <a:t>eigenstate</a:t>
            </a:r>
            <a:r>
              <a:rPr lang="en-US" sz="2000" dirty="0" smtClean="0"/>
              <a:t> (t1, b1)</a:t>
            </a:r>
          </a:p>
          <a:p>
            <a:r>
              <a:rPr lang="en-US" sz="2000" dirty="0" smtClean="0"/>
              <a:t>Several decay modes possible</a:t>
            </a:r>
          </a:p>
          <a:p>
            <a:pPr lvl="1"/>
            <a:r>
              <a:rPr lang="en-US" sz="2000" dirty="0" smtClean="0"/>
              <a:t>For stop: 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For </a:t>
            </a:r>
            <a:r>
              <a:rPr lang="en-US" sz="2000" dirty="0" err="1" smtClean="0"/>
              <a:t>sbottom</a:t>
            </a:r>
            <a:r>
              <a:rPr lang="en-US" sz="2000" dirty="0" smtClean="0"/>
              <a:t>: </a:t>
            </a:r>
          </a:p>
          <a:p>
            <a:pPr lvl="2"/>
            <a:r>
              <a:rPr lang="en-US" sz="1800" dirty="0" smtClean="0"/>
              <a:t>if neutralino2 masses are decoupled:</a:t>
            </a:r>
          </a:p>
          <a:p>
            <a:pPr lvl="3"/>
            <a:r>
              <a:rPr lang="en-US" sz="1600" dirty="0" smtClean="0"/>
              <a:t>Final states b+neut1 or </a:t>
            </a:r>
            <a:r>
              <a:rPr lang="en-US" sz="1600" dirty="0" err="1" smtClean="0"/>
              <a:t>t+chargino</a:t>
            </a:r>
            <a:endParaRPr lang="en-US" sz="1600" dirty="0" smtClean="0"/>
          </a:p>
          <a:p>
            <a:pPr lvl="3"/>
            <a:r>
              <a:rPr lang="en-US" sz="1600" dirty="0" smtClean="0"/>
              <a:t>Case of b+neut2 (neut2 </a:t>
            </a:r>
            <a:r>
              <a:rPr lang="en-US" sz="1600" dirty="0" smtClean="0">
                <a:sym typeface="Wingdings" pitchFamily="2" charset="2"/>
              </a:rPr>
              <a:t> Z / </a:t>
            </a:r>
            <a:r>
              <a:rPr lang="en-US" sz="1600" dirty="0" err="1" smtClean="0">
                <a:sym typeface="Wingdings" pitchFamily="2" charset="2"/>
              </a:rPr>
              <a:t>higgs</a:t>
            </a:r>
            <a:r>
              <a:rPr lang="en-US" sz="1600" dirty="0" smtClean="0">
                <a:sym typeface="Wingdings" pitchFamily="2" charset="2"/>
              </a:rPr>
              <a:t> + neut1) not considered here </a:t>
            </a:r>
            <a:endParaRPr lang="en-US" sz="1600" dirty="0" smtClean="0"/>
          </a:p>
          <a:p>
            <a:pPr lvl="1"/>
            <a:endParaRPr lang="en-US" sz="2000" dirty="0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14" y="1905000"/>
            <a:ext cx="551212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943600" y="1689557"/>
            <a:ext cx="3200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decay modes involving </a:t>
            </a:r>
            <a:r>
              <a:rPr lang="en-US" dirty="0" err="1" smtClean="0"/>
              <a:t>charginos</a:t>
            </a:r>
            <a:r>
              <a:rPr lang="en-US" dirty="0" smtClean="0"/>
              <a:t>,  phenomenology depends on 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M </a:t>
            </a:r>
            <a:r>
              <a:rPr lang="en-US" dirty="0" err="1" smtClean="0"/>
              <a:t>chargino-neutralino</a:t>
            </a:r>
            <a:r>
              <a:rPr lang="en-US" dirty="0" smtClean="0"/>
              <a:t> and 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M stop-</a:t>
            </a:r>
            <a:r>
              <a:rPr lang="en-US" dirty="0" err="1" smtClean="0"/>
              <a:t>chargino</a:t>
            </a:r>
            <a:r>
              <a:rPr lang="en-US" dirty="0" smtClean="0"/>
              <a:t>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930149"/>
            <a:ext cx="2362200" cy="62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213557"/>
            <a:ext cx="13608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691988" y="4063425"/>
            <a:ext cx="140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if </a:t>
            </a:r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1400" dirty="0" smtClean="0">
                <a:solidFill>
                  <a:srgbClr val="FF0000"/>
                </a:solidFill>
              </a:rPr>
              <a:t>M(t1,C) large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61654" y="4734580"/>
            <a:ext cx="1782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</a:rPr>
              <a:t>p</a:t>
            </a:r>
            <a:r>
              <a:rPr lang="en-US" sz="1400" baseline="-25000" dirty="0" err="1" smtClean="0">
                <a:solidFill>
                  <a:srgbClr val="002060"/>
                </a:solidFill>
              </a:rPr>
              <a:t>T</a:t>
            </a:r>
            <a:r>
              <a:rPr lang="en-US" sz="1400" dirty="0" smtClean="0">
                <a:solidFill>
                  <a:srgbClr val="002060"/>
                </a:solidFill>
              </a:rPr>
              <a:t> lepton high if </a:t>
            </a:r>
            <a:r>
              <a:rPr lang="en-US" sz="1400" dirty="0" smtClean="0">
                <a:solidFill>
                  <a:srgbClr val="002060"/>
                </a:solidFill>
                <a:latin typeface="Symbol" pitchFamily="18" charset="2"/>
              </a:rPr>
              <a:t>D</a:t>
            </a:r>
            <a:r>
              <a:rPr lang="en-US" sz="1400" dirty="0" smtClean="0">
                <a:solidFill>
                  <a:srgbClr val="002060"/>
                </a:solidFill>
              </a:rPr>
              <a:t>M(C,N) large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33600" y="3581400"/>
            <a:ext cx="34290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Stop and sbottom overview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44093562"/>
              </p:ext>
            </p:extLst>
          </p:nvPr>
        </p:nvGraphicFramePr>
        <p:xfrm>
          <a:off x="385192" y="908720"/>
          <a:ext cx="8435280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4754"/>
                <a:gridCol w="3150526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dirty="0" err="1" smtClean="0">
                          <a:latin typeface="Trebuchet MS" pitchFamily="34" charset="0"/>
                        </a:rPr>
                        <a:t>Process</a:t>
                      </a:r>
                      <a:r>
                        <a:rPr lang="it-IT" sz="1600" dirty="0" smtClean="0">
                          <a:latin typeface="Trebuchet MS" pitchFamily="34" charset="0"/>
                        </a:rPr>
                        <a:t> and </a:t>
                      </a:r>
                      <a:r>
                        <a:rPr lang="it-IT" sz="1600" dirty="0" err="1" smtClean="0">
                          <a:latin typeface="Trebuchet MS" pitchFamily="34" charset="0"/>
                        </a:rPr>
                        <a:t>assumptions</a:t>
                      </a:r>
                      <a:endParaRPr lang="en-US" sz="16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 smtClean="0">
                          <a:latin typeface="Trebuchet MS" pitchFamily="34" charset="0"/>
                        </a:rPr>
                        <a:t>Search</a:t>
                      </a:r>
                      <a:r>
                        <a:rPr lang="it-IT" sz="1600" dirty="0" smtClean="0">
                          <a:latin typeface="Trebuchet MS" pitchFamily="34" charset="0"/>
                        </a:rPr>
                        <a:t> </a:t>
                      </a:r>
                      <a:endParaRPr lang="en-US" sz="16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rebuchet MS" pitchFamily="34" charset="0"/>
                        </a:rPr>
                        <a:t>Direct stop</a:t>
                      </a:r>
                      <a:r>
                        <a:rPr lang="it-IT" sz="1600" baseline="0" dirty="0" smtClean="0">
                          <a:latin typeface="Trebuchet MS" pitchFamily="34" charset="0"/>
                        </a:rPr>
                        <a:t> in top+neutralino</a:t>
                      </a:r>
                      <a:endParaRPr lang="en-US" sz="160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rebuchet MS" pitchFamily="34" charset="0"/>
                        </a:rPr>
                        <a:t>0</a:t>
                      </a:r>
                      <a:r>
                        <a:rPr lang="it-IT" sz="1600" baseline="0" dirty="0" smtClean="0">
                          <a:latin typeface="Trebuchet MS" pitchFamily="34" charset="0"/>
                        </a:rPr>
                        <a:t> lepton + ≥ 6 jets +≥ 2 b-jets + MET   </a:t>
                      </a:r>
                      <a:r>
                        <a:rPr lang="it-IT" sz="1400" baseline="0" dirty="0" smtClean="0">
                          <a:latin typeface="Trebuchet MS" pitchFamily="34" charset="0"/>
                        </a:rPr>
                        <a:t>(ATLAS)</a:t>
                      </a:r>
                      <a:endParaRPr lang="en-US" sz="160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aseline="0" dirty="0" smtClean="0">
                          <a:latin typeface="Trebuchet MS" pitchFamily="34" charset="0"/>
                        </a:rPr>
                        <a:t>1 lepton + ≥ 4 jets +≥ 1 b-jets + MET   </a:t>
                      </a:r>
                      <a:r>
                        <a:rPr lang="it-IT" sz="1400" baseline="0" dirty="0" smtClean="0">
                          <a:latin typeface="Trebuchet MS" pitchFamily="34" charset="0"/>
                        </a:rPr>
                        <a:t>(ATLAS/CMS)</a:t>
                      </a:r>
                      <a:endParaRPr lang="en-US" sz="1400" dirty="0" smtClean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rebuchet MS" pitchFamily="34" charset="0"/>
                        </a:rPr>
                        <a:t>Razor (Multi-box)</a:t>
                      </a: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latin typeface="Trebuchet MS" pitchFamily="34" charset="0"/>
                        </a:rPr>
                        <a:t>Direct stop</a:t>
                      </a:r>
                      <a:r>
                        <a:rPr lang="it-IT" sz="1600" baseline="0" dirty="0" smtClean="0">
                          <a:latin typeface="Trebuchet MS" pitchFamily="34" charset="0"/>
                        </a:rPr>
                        <a:t> in b+chargino</a:t>
                      </a:r>
                      <a:endParaRPr lang="en-US" sz="1600" dirty="0" smtClean="0">
                        <a:latin typeface="Trebuchet MS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rebuchet MS" pitchFamily="34" charset="0"/>
                        </a:rPr>
                        <a:t>0 leptons + 2 </a:t>
                      </a:r>
                      <a:r>
                        <a:rPr lang="en-US" sz="1600" dirty="0" err="1" smtClean="0">
                          <a:latin typeface="Trebuchet MS" pitchFamily="34" charset="0"/>
                        </a:rPr>
                        <a:t>bjets</a:t>
                      </a:r>
                      <a:r>
                        <a:rPr lang="en-US" sz="1600" dirty="0" smtClean="0">
                          <a:latin typeface="Trebuchet MS" pitchFamily="34" charset="0"/>
                        </a:rPr>
                        <a:t> + MET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 smtClean="0">
                          <a:latin typeface="Trebuchet MS" pitchFamily="34" charset="0"/>
                        </a:rPr>
                        <a:t>(ATLAS/CMS)</a:t>
                      </a:r>
                      <a:endParaRPr lang="en-US" sz="1400" dirty="0" smtClean="0">
                        <a:latin typeface="Trebuchet MS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aseline="0" dirty="0" smtClean="0">
                          <a:latin typeface="Trebuchet MS" pitchFamily="34" charset="0"/>
                        </a:rPr>
                        <a:t>1 lepton + ≥ 4 jets +≥ 1 b-jets + MET   </a:t>
                      </a:r>
                      <a:r>
                        <a:rPr lang="it-IT" sz="1400" baseline="0" dirty="0" smtClean="0">
                          <a:latin typeface="Trebuchet MS" pitchFamily="34" charset="0"/>
                        </a:rPr>
                        <a:t>(ATLAS/CMS)</a:t>
                      </a:r>
                      <a:endParaRPr lang="en-US" sz="1400" dirty="0" smtClean="0">
                        <a:latin typeface="Trebuchet MS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latin typeface="Trebuchet MS" pitchFamily="34" charset="0"/>
                        </a:rPr>
                        <a:t>2</a:t>
                      </a:r>
                      <a:r>
                        <a:rPr lang="it-IT" sz="1600" baseline="0" dirty="0" smtClean="0">
                          <a:latin typeface="Trebuchet MS" pitchFamily="34" charset="0"/>
                        </a:rPr>
                        <a:t> leptons (+jets)+MET</a:t>
                      </a:r>
                      <a:r>
                        <a:rPr lang="it-IT" sz="1400" baseline="0" dirty="0" smtClean="0">
                          <a:latin typeface="Trebuchet MS" pitchFamily="34" charset="0"/>
                        </a:rPr>
                        <a:t>(ATLAS)</a:t>
                      </a:r>
                      <a:endParaRPr lang="en-US" sz="1600" dirty="0" smtClean="0">
                        <a:latin typeface="Trebuchet MS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Trebuchet MS" pitchFamily="34" charset="0"/>
                        </a:rPr>
                        <a:t>Stop2</a:t>
                      </a:r>
                      <a:r>
                        <a:rPr lang="it-IT" sz="1600" baseline="0" dirty="0" smtClean="0">
                          <a:latin typeface="Trebuchet MS" pitchFamily="34" charset="0"/>
                        </a:rPr>
                        <a:t> production and GMSB stop (Z-enhanced)</a:t>
                      </a:r>
                      <a:endParaRPr lang="en-US" sz="16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rebuchet MS" pitchFamily="34" charset="0"/>
                        </a:rPr>
                        <a:t>2(3) leptons + </a:t>
                      </a:r>
                      <a:r>
                        <a:rPr lang="en-US" sz="1600" dirty="0" err="1" smtClean="0">
                          <a:latin typeface="Trebuchet MS" pitchFamily="34" charset="0"/>
                        </a:rPr>
                        <a:t>bjets</a:t>
                      </a:r>
                      <a:r>
                        <a:rPr lang="en-US" sz="1600" dirty="0" smtClean="0">
                          <a:latin typeface="Trebuchet MS" pitchFamily="34" charset="0"/>
                        </a:rPr>
                        <a:t> + MET</a:t>
                      </a:r>
                      <a:r>
                        <a:rPr lang="it-IT" sz="1400" baseline="0" dirty="0" smtClean="0">
                          <a:latin typeface="Trebuchet MS" pitchFamily="34" charset="0"/>
                        </a:rPr>
                        <a:t>(ATLAS)</a:t>
                      </a:r>
                      <a:endParaRPr lang="en-US" sz="1600" dirty="0" smtClean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rebuchet MS" pitchFamily="34" charset="0"/>
                        </a:rPr>
                        <a:t>Stop in </a:t>
                      </a:r>
                      <a:r>
                        <a:rPr lang="en-US" sz="1600" dirty="0" err="1" smtClean="0">
                          <a:latin typeface="Trebuchet MS" pitchFamily="34" charset="0"/>
                        </a:rPr>
                        <a:t>charm+LSP</a:t>
                      </a:r>
                      <a:endParaRPr lang="en-US" sz="16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rebuchet MS" pitchFamily="34" charset="0"/>
                        </a:rPr>
                        <a:t>0l+jets(</a:t>
                      </a:r>
                      <a:r>
                        <a:rPr lang="en-US" sz="1600" dirty="0" err="1" smtClean="0">
                          <a:latin typeface="Trebuchet MS" pitchFamily="34" charset="0"/>
                        </a:rPr>
                        <a:t>cjets</a:t>
                      </a:r>
                      <a:r>
                        <a:rPr lang="en-US" sz="1600" dirty="0" smtClean="0">
                          <a:latin typeface="Trebuchet MS" pitchFamily="34" charset="0"/>
                        </a:rPr>
                        <a:t>)+MET</a:t>
                      </a:r>
                      <a:r>
                        <a:rPr lang="en-US" sz="1600" baseline="0" dirty="0" smtClean="0">
                          <a:latin typeface="Trebuchet MS" pitchFamily="34" charset="0"/>
                        </a:rPr>
                        <a:t> </a:t>
                      </a:r>
                      <a:r>
                        <a:rPr lang="en-US" sz="1400" baseline="0" dirty="0" smtClean="0">
                          <a:latin typeface="Trebuchet MS" pitchFamily="34" charset="0"/>
                        </a:rPr>
                        <a:t>(ATLAS)</a:t>
                      </a:r>
                      <a:endParaRPr lang="en-US" sz="1400" dirty="0" smtClean="0">
                        <a:latin typeface="Trebuchet MS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Segnaposto contenut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1002903"/>
              </p:ext>
            </p:extLst>
          </p:nvPr>
        </p:nvGraphicFramePr>
        <p:xfrm>
          <a:off x="539552" y="5431368"/>
          <a:ext cx="7924800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5894"/>
                <a:gridCol w="2768906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Direct sbottom</a:t>
                      </a:r>
                      <a:r>
                        <a:rPr lang="it-IT" sz="1600" b="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 in b+neutralino (ATLAS/CMS)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0</a:t>
                      </a:r>
                      <a:r>
                        <a:rPr lang="it-IT" sz="1600" b="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 lepton + 2 b-jets + MET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rebuchet MS" pitchFamily="34" charset="0"/>
                        </a:rPr>
                        <a:t>Direct </a:t>
                      </a:r>
                      <a:r>
                        <a:rPr lang="en-US" sz="1600" dirty="0" err="1" smtClean="0">
                          <a:latin typeface="Trebuchet MS" pitchFamily="34" charset="0"/>
                        </a:rPr>
                        <a:t>sbottom</a:t>
                      </a:r>
                      <a:r>
                        <a:rPr lang="en-US" sz="1600" dirty="0" smtClean="0">
                          <a:latin typeface="Trebuchet MS" pitchFamily="34" charset="0"/>
                        </a:rPr>
                        <a:t> in </a:t>
                      </a:r>
                      <a:r>
                        <a:rPr lang="en-US" sz="1600" dirty="0" err="1" smtClean="0">
                          <a:latin typeface="Trebuchet MS" pitchFamily="34" charset="0"/>
                        </a:rPr>
                        <a:t>top+chargino</a:t>
                      </a:r>
                      <a:r>
                        <a:rPr lang="en-US" sz="1600" dirty="0" smtClean="0">
                          <a:latin typeface="Trebuchet MS" pitchFamily="34" charset="0"/>
                        </a:rPr>
                        <a:t> </a:t>
                      </a:r>
                      <a:r>
                        <a:rPr lang="it-IT" sz="1600" baseline="0" dirty="0" smtClean="0">
                          <a:latin typeface="Trebuchet MS" pitchFamily="34" charset="0"/>
                        </a:rPr>
                        <a:t>(ATLAS/CMS)</a:t>
                      </a:r>
                      <a:endParaRPr lang="en-US" sz="1600" dirty="0" smtClean="0">
                        <a:latin typeface="Trebuchet MS" pitchFamily="34" charset="0"/>
                      </a:endParaRPr>
                    </a:p>
                    <a:p>
                      <a:endParaRPr lang="en-US" sz="160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BCF4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aseline="0" dirty="0" smtClean="0">
                          <a:latin typeface="Trebuchet MS" pitchFamily="34" charset="0"/>
                        </a:rPr>
                        <a:t>Same-sign leptons + jets (+b-jets) + MET   </a:t>
                      </a:r>
                      <a:endParaRPr lang="en-US" sz="1600" dirty="0" smtClean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BCF47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19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62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171450"/>
            <a:ext cx="8229600" cy="990600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324399"/>
            <a:ext cx="3888432" cy="356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295" y="163835"/>
            <a:ext cx="3528177" cy="319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077" y="1268760"/>
            <a:ext cx="4481955" cy="444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11560" y="404664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rebuchet MS" pitchFamily="34" charset="0"/>
              </a:rPr>
              <a:t>Many searches for stop looking from different perspectives </a:t>
            </a:r>
            <a:endParaRPr lang="en-US" sz="2000" b="1" dirty="0">
              <a:latin typeface="Trebuchet MS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44981" y="5867980"/>
            <a:ext cx="2675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example: stop in charm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292080" y="4797152"/>
            <a:ext cx="1080120" cy="14401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012160" y="2348880"/>
            <a:ext cx="3131840" cy="4248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in </a:t>
            </a:r>
            <a:r>
              <a:rPr lang="en-US" dirty="0" err="1" smtClean="0"/>
              <a:t>charm+MET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63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95536" y="908720"/>
            <a:ext cx="5050904" cy="5472608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If 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/>
              <a:t>M(stop-LSP)&lt;m(W)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endParaRPr lang="en-US" sz="500" dirty="0" smtClean="0"/>
          </a:p>
          <a:p>
            <a:r>
              <a:rPr lang="en-US" sz="2000" dirty="0" smtClean="0"/>
              <a:t>Need one hard ISR/FSR jet to boost the stop in order to trigger and separate signal from background. Two selections: </a:t>
            </a:r>
          </a:p>
          <a:p>
            <a:pPr lvl="1"/>
            <a:endParaRPr lang="en-US" sz="1700" dirty="0" smtClean="0"/>
          </a:p>
          <a:p>
            <a:pPr lvl="1"/>
            <a:r>
              <a:rPr lang="en-US" sz="1700" dirty="0" smtClean="0"/>
              <a:t>If ~20&lt;</a:t>
            </a:r>
            <a:r>
              <a:rPr lang="en-US" sz="1700" dirty="0" smtClean="0">
                <a:latin typeface="Symbol" pitchFamily="18" charset="2"/>
              </a:rPr>
              <a:t>D</a:t>
            </a:r>
            <a:r>
              <a:rPr lang="en-US" sz="1700" dirty="0" smtClean="0"/>
              <a:t>M(stop-LSP)&lt;m(W), charm jets might have sufficient transverse momentum to be detected and tagged</a:t>
            </a:r>
          </a:p>
          <a:p>
            <a:pPr lvl="2"/>
            <a:r>
              <a:rPr lang="en-US" sz="1500" dirty="0" smtClean="0"/>
              <a:t>Ask for ≥4  jets, some </a:t>
            </a:r>
            <a:r>
              <a:rPr lang="en-US" sz="1500" b="1" dirty="0" smtClean="0"/>
              <a:t>charm tagged</a:t>
            </a:r>
            <a:r>
              <a:rPr lang="en-US" sz="1500" dirty="0" smtClean="0"/>
              <a:t>, large MET, high </a:t>
            </a:r>
            <a:r>
              <a:rPr lang="en-US" sz="1500" dirty="0" err="1" smtClean="0"/>
              <a:t>p</a:t>
            </a:r>
            <a:r>
              <a:rPr lang="en-US" sz="1500" baseline="-25000" dirty="0" err="1" smtClean="0"/>
              <a:t>T</a:t>
            </a:r>
            <a:r>
              <a:rPr lang="en-US" sz="1500" dirty="0" smtClean="0"/>
              <a:t> untagged leading jet  </a:t>
            </a:r>
          </a:p>
          <a:p>
            <a:pPr lvl="1"/>
            <a:endParaRPr lang="en-US" sz="1700" dirty="0" smtClean="0"/>
          </a:p>
          <a:p>
            <a:pPr lvl="1"/>
            <a:r>
              <a:rPr lang="en-US" sz="1700" dirty="0" smtClean="0"/>
              <a:t>If </a:t>
            </a:r>
            <a:r>
              <a:rPr lang="en-US" sz="1700" dirty="0" smtClean="0">
                <a:latin typeface="Symbol" pitchFamily="18" charset="2"/>
              </a:rPr>
              <a:t>D</a:t>
            </a:r>
            <a:r>
              <a:rPr lang="en-US" sz="1700" dirty="0" smtClean="0"/>
              <a:t>M(stop-LSP) &lt; 20 </a:t>
            </a:r>
            <a:r>
              <a:rPr lang="en-US" sz="1700" dirty="0" err="1" smtClean="0"/>
              <a:t>GeV</a:t>
            </a:r>
            <a:r>
              <a:rPr lang="en-US" sz="1700" dirty="0" smtClean="0"/>
              <a:t> very low, the charm are too soft to be efficiently detected </a:t>
            </a:r>
            <a:r>
              <a:rPr lang="en-US" sz="1700" dirty="0" smtClean="0">
                <a:sym typeface="Wingdings" pitchFamily="2" charset="2"/>
              </a:rPr>
              <a:t> ‘</a:t>
            </a:r>
            <a:r>
              <a:rPr lang="en-US" sz="1700" b="1" dirty="0" smtClean="0">
                <a:solidFill>
                  <a:srgbClr val="00B050"/>
                </a:solidFill>
                <a:sym typeface="Wingdings" pitchFamily="2" charset="2"/>
              </a:rPr>
              <a:t>mono-jet like</a:t>
            </a:r>
            <a:r>
              <a:rPr lang="en-US" sz="1700" dirty="0" smtClean="0">
                <a:sym typeface="Wingdings" pitchFamily="2" charset="2"/>
              </a:rPr>
              <a:t>’ signature </a:t>
            </a:r>
            <a:r>
              <a:rPr lang="en-US" sz="1700" dirty="0" smtClean="0"/>
              <a:t> </a:t>
            </a:r>
          </a:p>
          <a:p>
            <a:pPr lvl="2"/>
            <a:r>
              <a:rPr lang="en-US" sz="1500" dirty="0" smtClean="0"/>
              <a:t>Ask for 1 to 3 jets, high </a:t>
            </a:r>
            <a:r>
              <a:rPr lang="en-US" sz="1500" dirty="0" err="1" smtClean="0"/>
              <a:t>pT</a:t>
            </a:r>
            <a:r>
              <a:rPr lang="en-US" sz="1500" dirty="0" smtClean="0"/>
              <a:t> , </a:t>
            </a:r>
            <a:r>
              <a:rPr lang="en-US" sz="1400" dirty="0" smtClean="0"/>
              <a:t>leading jet, large MET</a:t>
            </a:r>
          </a:p>
          <a:p>
            <a:pPr lvl="2">
              <a:buNone/>
            </a:pPr>
            <a:r>
              <a:rPr lang="en-US" sz="1500" dirty="0" smtClean="0">
                <a:solidFill>
                  <a:srgbClr val="00B050"/>
                </a:solidFill>
                <a:sym typeface="Wingdings" pitchFamily="2" charset="2"/>
              </a:rPr>
              <a:t> </a:t>
            </a:r>
            <a:r>
              <a:rPr lang="en-US" sz="1500" dirty="0" smtClean="0">
                <a:solidFill>
                  <a:srgbClr val="00B050"/>
                </a:solidFill>
              </a:rPr>
              <a:t>Selection potentially sensitive to Dark-Matter production and any ‘compressed scenario’ </a:t>
            </a:r>
            <a:endParaRPr lang="en-US" sz="1900" dirty="0">
              <a:solidFill>
                <a:srgbClr val="00B050"/>
              </a:solidFill>
            </a:endParaRP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04664"/>
            <a:ext cx="2586236" cy="183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2016" y="1196752"/>
            <a:ext cx="1524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>
            <a:off x="2627784" y="1340768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4400" y="3933056"/>
            <a:ext cx="2840088" cy="255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5561" y="2420888"/>
            <a:ext cx="2960935" cy="144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ight Arrow 12"/>
          <p:cNvSpPr/>
          <p:nvPr/>
        </p:nvSpPr>
        <p:spPr>
          <a:xfrm>
            <a:off x="5220072" y="4149080"/>
            <a:ext cx="5760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in charm: results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64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51520" y="859160"/>
            <a:ext cx="4186808" cy="3289920"/>
          </a:xfrm>
        </p:spPr>
        <p:txBody>
          <a:bodyPr>
            <a:noAutofit/>
          </a:bodyPr>
          <a:lstStyle/>
          <a:p>
            <a:r>
              <a:rPr lang="en-US" sz="1800" dirty="0" smtClean="0"/>
              <a:t>Backgrounds: </a:t>
            </a:r>
          </a:p>
          <a:p>
            <a:pPr lvl="1"/>
            <a:r>
              <a:rPr lang="en-US" sz="1600" dirty="0" err="1" smtClean="0"/>
              <a:t>W+jets</a:t>
            </a:r>
            <a:r>
              <a:rPr lang="en-US" sz="1600" dirty="0" smtClean="0"/>
              <a:t>, </a:t>
            </a:r>
            <a:r>
              <a:rPr lang="en-US" sz="1600" dirty="0" err="1" smtClean="0"/>
              <a:t>Z+jets</a:t>
            </a:r>
            <a:r>
              <a:rPr lang="en-US" sz="1600" dirty="0" smtClean="0"/>
              <a:t> estimated from W(µν), Z(µµ), W(</a:t>
            </a:r>
            <a:r>
              <a:rPr lang="en-US" sz="1600" dirty="0" err="1" smtClean="0"/>
              <a:t>eν</a:t>
            </a:r>
            <a:r>
              <a:rPr lang="en-US" sz="1600" dirty="0" smtClean="0"/>
              <a:t>)+jets control selections </a:t>
            </a:r>
          </a:p>
          <a:p>
            <a:pPr lvl="1"/>
            <a:r>
              <a:rPr lang="en-US" sz="1600" dirty="0" smtClean="0"/>
              <a:t>Top pairs: from MC for mono-jet like selection, from an eµ control region for the charm tagged selection </a:t>
            </a:r>
          </a:p>
          <a:p>
            <a:pPr lvl="1"/>
            <a:r>
              <a:rPr lang="en-US" sz="1600" dirty="0" smtClean="0"/>
              <a:t>Multi-jet from data but small </a:t>
            </a:r>
          </a:p>
          <a:p>
            <a:pPr lvl="1"/>
            <a:r>
              <a:rPr lang="en-US" sz="1600" dirty="0" smtClean="0"/>
              <a:t>Other (small) backgrounds from MC</a:t>
            </a:r>
            <a:endParaRPr lang="en-US" sz="1600" dirty="0"/>
          </a:p>
        </p:txBody>
      </p:sp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01008"/>
            <a:ext cx="433255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8191" y="116632"/>
            <a:ext cx="3572281" cy="31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315748"/>
            <a:ext cx="3384376" cy="327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 rot="19304199">
            <a:off x="5405563" y="4947392"/>
            <a:ext cx="2880320" cy="28461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75656" y="3573016"/>
            <a:ext cx="1231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B050"/>
                </a:solidFill>
              </a:rPr>
              <a:t>Monojet</a:t>
            </a:r>
            <a:r>
              <a:rPr lang="en-US" sz="1600" dirty="0" smtClean="0">
                <a:solidFill>
                  <a:srgbClr val="00B050"/>
                </a:solidFill>
              </a:rPr>
              <a:t>-like</a:t>
            </a:r>
            <a:endParaRPr lang="en-US" sz="1600" dirty="0">
              <a:solidFill>
                <a:srgbClr val="00B05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195736" y="4221088"/>
            <a:ext cx="0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8247" y="6021288"/>
            <a:ext cx="2241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rebuchet MS" pitchFamily="34" charset="0"/>
              </a:rPr>
              <a:t>High stats, </a:t>
            </a:r>
            <a:r>
              <a:rPr lang="en-US" sz="1200" dirty="0" err="1" smtClean="0">
                <a:latin typeface="Trebuchet MS" pitchFamily="34" charset="0"/>
              </a:rPr>
              <a:t>systematics</a:t>
            </a:r>
            <a:r>
              <a:rPr lang="en-US" sz="1200" dirty="0" smtClean="0">
                <a:latin typeface="Trebuchet MS" pitchFamily="34" charset="0"/>
              </a:rPr>
              <a:t> play a very important role</a:t>
            </a:r>
            <a:endParaRPr lang="en-US" sz="1200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Charginos</a:t>
            </a:r>
            <a:r>
              <a:rPr lang="it-IT" dirty="0" smtClean="0"/>
              <a:t>, </a:t>
            </a:r>
            <a:r>
              <a:rPr lang="it-IT" dirty="0" err="1" smtClean="0"/>
              <a:t>neutralinos</a:t>
            </a:r>
            <a:r>
              <a:rPr lang="it-IT" dirty="0" smtClean="0"/>
              <a:t> and </a:t>
            </a:r>
            <a:r>
              <a:rPr lang="it-IT" dirty="0" err="1" smtClean="0"/>
              <a:t>sleptons</a:t>
            </a:r>
            <a:r>
              <a:rPr lang="it-IT" dirty="0" smtClean="0"/>
              <a:t> </a:t>
            </a:r>
            <a:r>
              <a:rPr lang="it-IT" dirty="0" err="1" smtClean="0"/>
              <a:t>overview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/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21150021"/>
              </p:ext>
            </p:extLst>
          </p:nvPr>
        </p:nvGraphicFramePr>
        <p:xfrm>
          <a:off x="457200" y="990600"/>
          <a:ext cx="699512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8856"/>
                <a:gridCol w="2376264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Trebuchet MS" pitchFamily="34" charset="0"/>
                        </a:rPr>
                        <a:t>Process</a:t>
                      </a:r>
                      <a:r>
                        <a:rPr lang="it-IT" dirty="0" smtClean="0">
                          <a:latin typeface="Trebuchet MS" pitchFamily="34" charset="0"/>
                        </a:rPr>
                        <a:t> and </a:t>
                      </a:r>
                      <a:r>
                        <a:rPr lang="it-IT" dirty="0" err="1" smtClean="0">
                          <a:latin typeface="Trebuchet MS" pitchFamily="34" charset="0"/>
                        </a:rPr>
                        <a:t>assumptions</a:t>
                      </a:r>
                      <a:endParaRPr lang="en-US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Search</a:t>
                      </a:r>
                      <a:r>
                        <a:rPr lang="it-IT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rebuchet MS" pitchFamily="34" charset="0"/>
                        </a:rPr>
                        <a:t>Direct </a:t>
                      </a:r>
                      <a:r>
                        <a:rPr lang="it-IT" dirty="0" err="1" smtClean="0">
                          <a:latin typeface="Trebuchet MS" pitchFamily="34" charset="0"/>
                        </a:rPr>
                        <a:t>sleptons</a:t>
                      </a:r>
                      <a:r>
                        <a:rPr lang="it-IT" dirty="0" smtClean="0">
                          <a:latin typeface="Trebuchet MS" pitchFamily="34" charset="0"/>
                        </a:rPr>
                        <a:t> (e, m)</a:t>
                      </a:r>
                      <a:endParaRPr lang="en-US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2L + MET (</a:t>
                      </a:r>
                      <a:r>
                        <a:rPr lang="it-IT" dirty="0" err="1" smtClean="0"/>
                        <a:t>e,</a:t>
                      </a:r>
                      <a:r>
                        <a:rPr lang="it-IT" dirty="0" err="1" smtClean="0">
                          <a:latin typeface="Symbol" pitchFamily="18" charset="2"/>
                        </a:rPr>
                        <a:t>m</a:t>
                      </a:r>
                      <a:r>
                        <a:rPr lang="it-IT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rebuchet MS" pitchFamily="34" charset="0"/>
                        </a:rPr>
                        <a:t>Direct </a:t>
                      </a:r>
                      <a:r>
                        <a:rPr lang="it-IT" dirty="0" err="1" smtClean="0">
                          <a:latin typeface="Trebuchet MS" pitchFamily="34" charset="0"/>
                        </a:rPr>
                        <a:t>chargino</a:t>
                      </a:r>
                      <a:r>
                        <a:rPr lang="it-IT" dirty="0" smtClean="0">
                          <a:latin typeface="Trebuchet MS" pitchFamily="34" charset="0"/>
                        </a:rPr>
                        <a:t> (</a:t>
                      </a:r>
                      <a:r>
                        <a:rPr lang="it-IT" dirty="0" err="1" smtClean="0">
                          <a:latin typeface="Trebuchet MS" pitchFamily="34" charset="0"/>
                        </a:rPr>
                        <a:t>low</a:t>
                      </a:r>
                      <a:r>
                        <a:rPr lang="it-IT" baseline="0" dirty="0" smtClean="0">
                          <a:latin typeface="Trebuchet MS" pitchFamily="34" charset="0"/>
                        </a:rPr>
                        <a:t> </a:t>
                      </a:r>
                      <a:r>
                        <a:rPr lang="it-IT" baseline="0" dirty="0" err="1" smtClean="0">
                          <a:latin typeface="Trebuchet MS" pitchFamily="34" charset="0"/>
                        </a:rPr>
                        <a:t>slepton</a:t>
                      </a:r>
                      <a:r>
                        <a:rPr lang="it-IT" baseline="0" dirty="0" smtClean="0">
                          <a:latin typeface="Trebuchet MS" pitchFamily="34" charset="0"/>
                        </a:rPr>
                        <a:t> </a:t>
                      </a:r>
                      <a:r>
                        <a:rPr lang="it-IT" baseline="0" dirty="0" err="1" smtClean="0">
                          <a:latin typeface="Trebuchet MS" pitchFamily="34" charset="0"/>
                        </a:rPr>
                        <a:t>masses</a:t>
                      </a:r>
                      <a:r>
                        <a:rPr lang="it-IT" baseline="0" dirty="0" smtClean="0">
                          <a:latin typeface="Trebuchet MS" pitchFamily="34" charset="0"/>
                        </a:rPr>
                        <a:t> / WW)</a:t>
                      </a:r>
                      <a:endParaRPr lang="en-US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BCF4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2L + MET (</a:t>
                      </a:r>
                      <a:r>
                        <a:rPr lang="it-IT" dirty="0" err="1" smtClean="0"/>
                        <a:t>e,</a:t>
                      </a:r>
                      <a:r>
                        <a:rPr lang="it-IT" dirty="0" err="1" smtClean="0">
                          <a:latin typeface="Symbol" pitchFamily="18" charset="2"/>
                        </a:rPr>
                        <a:t>m</a:t>
                      </a:r>
                      <a:r>
                        <a:rPr lang="it-IT" dirty="0" smtClean="0"/>
                        <a:t>)</a:t>
                      </a:r>
                      <a:endParaRPr lang="en-US" dirty="0" smtClean="0"/>
                    </a:p>
                  </a:txBody>
                  <a:tcPr>
                    <a:solidFill>
                      <a:srgbClr val="BCF47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rebuchet MS" pitchFamily="34" charset="0"/>
                        </a:rPr>
                        <a:t>Direct </a:t>
                      </a:r>
                      <a:r>
                        <a:rPr lang="it-IT" dirty="0" err="1" smtClean="0">
                          <a:latin typeface="Trebuchet MS" pitchFamily="34" charset="0"/>
                        </a:rPr>
                        <a:t>chargino</a:t>
                      </a:r>
                      <a:r>
                        <a:rPr lang="it-IT" dirty="0" smtClean="0">
                          <a:latin typeface="Trebuchet MS" pitchFamily="34" charset="0"/>
                        </a:rPr>
                        <a:t> (</a:t>
                      </a:r>
                      <a:r>
                        <a:rPr lang="it-IT" dirty="0" err="1" smtClean="0">
                          <a:latin typeface="Trebuchet MS" pitchFamily="34" charset="0"/>
                        </a:rPr>
                        <a:t>low</a:t>
                      </a:r>
                      <a:r>
                        <a:rPr lang="it-IT" dirty="0" smtClean="0">
                          <a:latin typeface="Trebuchet MS" pitchFamily="34" charset="0"/>
                        </a:rPr>
                        <a:t> </a:t>
                      </a:r>
                      <a:r>
                        <a:rPr lang="it-IT" dirty="0" err="1" smtClean="0">
                          <a:latin typeface="Trebuchet MS" pitchFamily="34" charset="0"/>
                        </a:rPr>
                        <a:t>stau</a:t>
                      </a:r>
                      <a:r>
                        <a:rPr lang="it-IT" dirty="0" smtClean="0">
                          <a:latin typeface="Trebuchet MS" pitchFamily="34" charset="0"/>
                        </a:rPr>
                        <a:t> </a:t>
                      </a:r>
                      <a:r>
                        <a:rPr lang="it-IT" dirty="0" err="1" smtClean="0">
                          <a:latin typeface="Trebuchet MS" pitchFamily="34" charset="0"/>
                        </a:rPr>
                        <a:t>masses</a:t>
                      </a:r>
                      <a:r>
                        <a:rPr lang="it-IT" dirty="0" smtClean="0">
                          <a:latin typeface="Trebuchet MS" pitchFamily="34" charset="0"/>
                        </a:rPr>
                        <a:t>)</a:t>
                      </a:r>
                      <a:endParaRPr lang="en-US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BCF47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 </a:t>
                      </a:r>
                      <a:r>
                        <a:rPr lang="it-IT" dirty="0" smtClean="0">
                          <a:latin typeface="Symbol" pitchFamily="18" charset="2"/>
                        </a:rPr>
                        <a:t>t</a:t>
                      </a:r>
                      <a:r>
                        <a:rPr lang="it-IT" dirty="0" smtClean="0"/>
                        <a:t> +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smtClean="0"/>
                        <a:t>MET (ATLAS)</a:t>
                      </a:r>
                      <a:endParaRPr lang="en-US" dirty="0"/>
                    </a:p>
                  </a:txBody>
                  <a:tcPr>
                    <a:solidFill>
                      <a:srgbClr val="BCF47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rebuchet MS" pitchFamily="34" charset="0"/>
                        </a:rPr>
                        <a:t>Chargino-neut2 (</a:t>
                      </a:r>
                      <a:r>
                        <a:rPr lang="it-IT" dirty="0" err="1" smtClean="0">
                          <a:latin typeface="Trebuchet MS" pitchFamily="34" charset="0"/>
                        </a:rPr>
                        <a:t>low</a:t>
                      </a:r>
                      <a:r>
                        <a:rPr lang="it-IT" dirty="0" smtClean="0">
                          <a:latin typeface="Trebuchet MS" pitchFamily="34" charset="0"/>
                        </a:rPr>
                        <a:t> </a:t>
                      </a:r>
                      <a:r>
                        <a:rPr lang="it-IT" dirty="0" err="1" smtClean="0">
                          <a:latin typeface="Trebuchet MS" pitchFamily="34" charset="0"/>
                        </a:rPr>
                        <a:t>slepton</a:t>
                      </a:r>
                      <a:r>
                        <a:rPr lang="it-IT" dirty="0" smtClean="0">
                          <a:latin typeface="Trebuchet MS" pitchFamily="34" charset="0"/>
                        </a:rPr>
                        <a:t> </a:t>
                      </a:r>
                      <a:r>
                        <a:rPr lang="it-IT" dirty="0" err="1" smtClean="0">
                          <a:latin typeface="Trebuchet MS" pitchFamily="34" charset="0"/>
                        </a:rPr>
                        <a:t>masses</a:t>
                      </a:r>
                      <a:r>
                        <a:rPr lang="it-IT" dirty="0" smtClean="0">
                          <a:latin typeface="Trebuchet MS" pitchFamily="34" charset="0"/>
                        </a:rPr>
                        <a:t>)</a:t>
                      </a:r>
                      <a:endParaRPr lang="en-US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3L+MET</a:t>
                      </a:r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rebuchet MS" pitchFamily="34" charset="0"/>
                        </a:rPr>
                        <a:t>Chargino-neut2 (WZ)</a:t>
                      </a:r>
                      <a:endParaRPr lang="en-US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3L+MET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dirty="0" smtClean="0"/>
                        <a:t>(</a:t>
                      </a:r>
                      <a:r>
                        <a:rPr lang="it-IT" dirty="0" err="1" smtClean="0"/>
                        <a:t>e,</a:t>
                      </a:r>
                      <a:r>
                        <a:rPr lang="it-IT" dirty="0" err="1" smtClean="0">
                          <a:latin typeface="Symbol" pitchFamily="18" charset="2"/>
                        </a:rPr>
                        <a:t>m</a:t>
                      </a:r>
                      <a:r>
                        <a:rPr lang="it-IT" dirty="0" smtClean="0"/>
                        <a:t>)</a:t>
                      </a:r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rebuchet MS" pitchFamily="34" charset="0"/>
                        </a:rPr>
                        <a:t>Chargino-neut2 </a:t>
                      </a:r>
                      <a:r>
                        <a:rPr lang="it-IT" dirty="0" smtClean="0">
                          <a:latin typeface="Trebuchet MS" pitchFamily="34" charset="0"/>
                        </a:rPr>
                        <a:t>(WH)</a:t>
                      </a:r>
                      <a:endParaRPr lang="en-US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aseline="0" dirty="0" smtClean="0"/>
                        <a:t>1L(</a:t>
                      </a:r>
                      <a:r>
                        <a:rPr lang="it-IT" baseline="0" dirty="0" err="1" smtClean="0"/>
                        <a:t>bb</a:t>
                      </a:r>
                      <a:r>
                        <a:rPr lang="it-IT" baseline="0" dirty="0" smtClean="0"/>
                        <a:t>) </a:t>
                      </a:r>
                      <a:r>
                        <a:rPr lang="it-IT" baseline="0" dirty="0" smtClean="0"/>
                        <a:t>+ </a:t>
                      </a:r>
                      <a:r>
                        <a:rPr lang="it-IT" baseline="0" dirty="0" smtClean="0"/>
                        <a:t>MET or (CMS: 3L, </a:t>
                      </a:r>
                      <a:r>
                        <a:rPr lang="it-IT" baseline="0" dirty="0" err="1" smtClean="0"/>
                        <a:t>SS+jets</a:t>
                      </a:r>
                      <a:r>
                        <a:rPr lang="it-IT" baseline="0" dirty="0" smtClean="0"/>
                        <a:t>)</a:t>
                      </a:r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rebuchet MS" pitchFamily="34" charset="0"/>
                        </a:rPr>
                        <a:t>Chargino-neut2 (</a:t>
                      </a:r>
                      <a:r>
                        <a:rPr lang="it-IT" dirty="0" err="1" smtClean="0">
                          <a:latin typeface="Trebuchet MS" pitchFamily="34" charset="0"/>
                        </a:rPr>
                        <a:t>low</a:t>
                      </a:r>
                      <a:r>
                        <a:rPr lang="it-IT" dirty="0" smtClean="0">
                          <a:latin typeface="Trebuchet MS" pitchFamily="34" charset="0"/>
                        </a:rPr>
                        <a:t> </a:t>
                      </a:r>
                      <a:r>
                        <a:rPr lang="it-IT" dirty="0" err="1" smtClean="0">
                          <a:latin typeface="Trebuchet MS" pitchFamily="34" charset="0"/>
                        </a:rPr>
                        <a:t>stau</a:t>
                      </a:r>
                      <a:r>
                        <a:rPr lang="it-IT" dirty="0" smtClean="0">
                          <a:latin typeface="Trebuchet MS" pitchFamily="34" charset="0"/>
                        </a:rPr>
                        <a:t> </a:t>
                      </a:r>
                      <a:r>
                        <a:rPr lang="it-IT" dirty="0" err="1" smtClean="0">
                          <a:latin typeface="Trebuchet MS" pitchFamily="34" charset="0"/>
                        </a:rPr>
                        <a:t>masses</a:t>
                      </a:r>
                      <a:r>
                        <a:rPr lang="it-IT" dirty="0" smtClean="0">
                          <a:latin typeface="Trebuchet MS" pitchFamily="34" charset="0"/>
                        </a:rPr>
                        <a:t>)</a:t>
                      </a:r>
                      <a:endParaRPr lang="en-US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smtClean="0">
                          <a:latin typeface="Symbol" pitchFamily="18" charset="2"/>
                        </a:rPr>
                        <a:t>t</a:t>
                      </a:r>
                      <a:r>
                        <a:rPr lang="it-IT" baseline="0" dirty="0" smtClean="0"/>
                        <a:t> + MET</a:t>
                      </a:r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rebuchet MS" pitchFamily="34" charset="0"/>
                        </a:rPr>
                        <a:t>Neut2-Neut3</a:t>
                      </a:r>
                      <a:r>
                        <a:rPr lang="it-IT" baseline="0" dirty="0" smtClean="0">
                          <a:latin typeface="Trebuchet MS" pitchFamily="34" charset="0"/>
                        </a:rPr>
                        <a:t> (</a:t>
                      </a:r>
                      <a:r>
                        <a:rPr lang="it-IT" baseline="0" dirty="0" err="1" smtClean="0">
                          <a:latin typeface="Trebuchet MS" pitchFamily="34" charset="0"/>
                        </a:rPr>
                        <a:t>low</a:t>
                      </a:r>
                      <a:r>
                        <a:rPr lang="it-IT" baseline="0" dirty="0" smtClean="0">
                          <a:latin typeface="Trebuchet MS" pitchFamily="34" charset="0"/>
                        </a:rPr>
                        <a:t> </a:t>
                      </a:r>
                      <a:r>
                        <a:rPr lang="it-IT" baseline="0" dirty="0" err="1" smtClean="0">
                          <a:latin typeface="Trebuchet MS" pitchFamily="34" charset="0"/>
                        </a:rPr>
                        <a:t>slepton</a:t>
                      </a:r>
                      <a:r>
                        <a:rPr lang="it-IT" baseline="0" dirty="0" smtClean="0">
                          <a:latin typeface="Trebuchet MS" pitchFamily="34" charset="0"/>
                        </a:rPr>
                        <a:t> </a:t>
                      </a:r>
                      <a:r>
                        <a:rPr lang="it-IT" baseline="0" dirty="0" err="1" smtClean="0">
                          <a:latin typeface="Trebuchet MS" pitchFamily="34" charset="0"/>
                        </a:rPr>
                        <a:t>masses</a:t>
                      </a:r>
                      <a:r>
                        <a:rPr lang="it-IT" baseline="0" dirty="0" smtClean="0">
                          <a:latin typeface="Trebuchet MS" pitchFamily="34" charset="0"/>
                        </a:rPr>
                        <a:t>)</a:t>
                      </a:r>
                      <a:endParaRPr lang="en-US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4L(+MET)</a:t>
                      </a:r>
                      <a:r>
                        <a:rPr lang="it-IT" baseline="0" dirty="0" smtClean="0"/>
                        <a:t> (</a:t>
                      </a:r>
                      <a:r>
                        <a:rPr lang="it-IT" baseline="0" dirty="0" err="1" smtClean="0"/>
                        <a:t>e,</a:t>
                      </a:r>
                      <a:r>
                        <a:rPr lang="it-IT" baseline="0" dirty="0" err="1" smtClean="0">
                          <a:latin typeface="Symbol" pitchFamily="18" charset="2"/>
                        </a:rPr>
                        <a:t>m,t</a:t>
                      </a:r>
                      <a:r>
                        <a:rPr lang="it-IT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938962"/>
              </p:ext>
            </p:extLst>
          </p:nvPr>
        </p:nvGraphicFramePr>
        <p:xfrm>
          <a:off x="457200" y="4724400"/>
          <a:ext cx="63246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2209800"/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Neutralino1 </a:t>
                      </a:r>
                      <a:r>
                        <a:rPr lang="it-IT" b="0" baseline="0" dirty="0" err="1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decays</a:t>
                      </a:r>
                      <a:r>
                        <a:rPr lang="it-IT" b="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 via light </a:t>
                      </a:r>
                      <a:r>
                        <a:rPr lang="it-IT" b="0" baseline="0" dirty="0" err="1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leptons</a:t>
                      </a:r>
                      <a:r>
                        <a:rPr lang="it-IT" b="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 (</a:t>
                      </a:r>
                      <a:r>
                        <a:rPr lang="it-IT" b="0" baseline="0" dirty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l</a:t>
                      </a:r>
                      <a:r>
                        <a:rPr lang="it-IT" b="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121) or </a:t>
                      </a:r>
                      <a:r>
                        <a:rPr lang="it-IT" b="0" baseline="0" dirty="0" err="1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taus</a:t>
                      </a:r>
                      <a:r>
                        <a:rPr lang="it-IT" b="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 (</a:t>
                      </a:r>
                      <a:r>
                        <a:rPr lang="it-IT" b="0" baseline="0" dirty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l</a:t>
                      </a:r>
                      <a:r>
                        <a:rPr lang="it-IT" b="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133)</a:t>
                      </a:r>
                      <a:endParaRPr lang="en-US" b="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0" dirty="0" smtClean="0">
                          <a:solidFill>
                            <a:schemeClr val="tx1"/>
                          </a:solidFill>
                        </a:rPr>
                        <a:t>4L(+MET)</a:t>
                      </a:r>
                      <a:r>
                        <a:rPr lang="it-IT" b="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it-IT" b="0" baseline="0" dirty="0" err="1" smtClean="0">
                          <a:solidFill>
                            <a:schemeClr val="tx1"/>
                          </a:solidFill>
                        </a:rPr>
                        <a:t>e,</a:t>
                      </a:r>
                      <a:r>
                        <a:rPr lang="it-IT" b="0" baseline="0" dirty="0" err="1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m,t</a:t>
                      </a:r>
                      <a:r>
                        <a:rPr lang="it-IT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876591"/>
              </p:ext>
            </p:extLst>
          </p:nvPr>
        </p:nvGraphicFramePr>
        <p:xfrm>
          <a:off x="457200" y="5532120"/>
          <a:ext cx="63246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2209800"/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Gravitino</a:t>
                      </a:r>
                      <a:r>
                        <a:rPr lang="it-IT" b="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 LSP, </a:t>
                      </a:r>
                      <a:r>
                        <a:rPr lang="it-IT" b="0" baseline="0" dirty="0" err="1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Higgsino-like</a:t>
                      </a:r>
                      <a:r>
                        <a:rPr lang="it-IT" b="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 </a:t>
                      </a:r>
                      <a:r>
                        <a:rPr lang="it-IT" b="0" baseline="0" dirty="0" err="1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neutralinos</a:t>
                      </a:r>
                      <a:r>
                        <a:rPr lang="it-IT" b="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 NLSP</a:t>
                      </a:r>
                      <a:endParaRPr lang="en-US" b="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0" dirty="0" smtClean="0">
                          <a:solidFill>
                            <a:schemeClr val="tx1"/>
                          </a:solidFill>
                        </a:rPr>
                        <a:t>4L(+MET)</a:t>
                      </a:r>
                      <a:r>
                        <a:rPr lang="it-IT" b="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it-IT" b="0" baseline="0" dirty="0" err="1" smtClean="0">
                          <a:solidFill>
                            <a:schemeClr val="tx1"/>
                          </a:solidFill>
                        </a:rPr>
                        <a:t>e,</a:t>
                      </a:r>
                      <a:r>
                        <a:rPr lang="it-IT" b="0" baseline="0" dirty="0" err="1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it-IT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119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80" name="Picture 8" descr="https://atlas.web.cern.ch/Atlas/GROUPS/PHYSICS/CONFNOTES/ATLAS-CONF-2013-049/fig_04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3733800"/>
            <a:ext cx="2859180" cy="27432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Direct </a:t>
            </a:r>
            <a:r>
              <a:rPr lang="it-IT" dirty="0" err="1" smtClean="0"/>
              <a:t>sleptons</a:t>
            </a:r>
            <a:r>
              <a:rPr lang="it-IT" dirty="0" smtClean="0"/>
              <a:t> and </a:t>
            </a:r>
            <a:r>
              <a:rPr lang="it-IT" dirty="0" err="1" smtClean="0"/>
              <a:t>charginos</a:t>
            </a:r>
            <a:r>
              <a:rPr lang="it-IT" dirty="0" smtClean="0"/>
              <a:t> (2 </a:t>
            </a:r>
            <a:r>
              <a:rPr lang="it-IT" dirty="0" err="1" smtClean="0"/>
              <a:t>e,</a:t>
            </a:r>
            <a:r>
              <a:rPr lang="it-IT" dirty="0" err="1" smtClean="0">
                <a:latin typeface="Symbol" pitchFamily="18" charset="2"/>
              </a:rPr>
              <a:t>m</a:t>
            </a:r>
            <a:r>
              <a:rPr lang="it-IT" dirty="0" smtClean="0"/>
              <a:t>)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228600" y="762000"/>
            <a:ext cx="3809999" cy="4267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t-IT" sz="2000" dirty="0" smtClean="0"/>
              <a:t>Five signal regions (</a:t>
            </a:r>
            <a:r>
              <a:rPr lang="it-IT" sz="2000" dirty="0" smtClean="0"/>
              <a:t>2l+MET</a:t>
            </a:r>
            <a:r>
              <a:rPr lang="it-IT" sz="2000" dirty="0" smtClean="0"/>
              <a:t>):</a:t>
            </a:r>
          </a:p>
          <a:p>
            <a:pPr>
              <a:lnSpc>
                <a:spcPct val="150000"/>
              </a:lnSpc>
            </a:pPr>
            <a:endParaRPr lang="it-IT" sz="2000" dirty="0" smtClean="0"/>
          </a:p>
          <a:p>
            <a:pPr>
              <a:lnSpc>
                <a:spcPct val="150000"/>
              </a:lnSpc>
            </a:pPr>
            <a:r>
              <a:rPr lang="it-IT" sz="2000" dirty="0" smtClean="0"/>
              <a:t>Use mT2 as discriminant</a:t>
            </a:r>
          </a:p>
          <a:p>
            <a:pPr>
              <a:lnSpc>
                <a:spcPct val="150000"/>
              </a:lnSpc>
              <a:buNone/>
            </a:pPr>
            <a:endParaRPr lang="it-IT" sz="2000" dirty="0" smtClean="0"/>
          </a:p>
          <a:p>
            <a:pPr>
              <a:lnSpc>
                <a:spcPct val="150000"/>
              </a:lnSpc>
              <a:buNone/>
            </a:pPr>
            <a:endParaRPr lang="it-IT" sz="2000" dirty="0" smtClean="0"/>
          </a:p>
          <a:p>
            <a:pPr>
              <a:lnSpc>
                <a:spcPct val="150000"/>
              </a:lnSpc>
            </a:pPr>
            <a:r>
              <a:rPr lang="it-IT" sz="2000" dirty="0" smtClean="0"/>
              <a:t>Also: </a:t>
            </a:r>
            <a:r>
              <a:rPr lang="it-IT" sz="2000" dirty="0" smtClean="0">
                <a:latin typeface="Symbol" pitchFamily="18" charset="2"/>
              </a:rPr>
              <a:t>Df</a:t>
            </a:r>
            <a:r>
              <a:rPr lang="it-IT" sz="2000" dirty="0" smtClean="0"/>
              <a:t>(ll), p</a:t>
            </a:r>
            <a:r>
              <a:rPr lang="it-IT" sz="2000" baseline="-25000" dirty="0" smtClean="0"/>
              <a:t>T</a:t>
            </a:r>
            <a:r>
              <a:rPr lang="it-IT" sz="2000" dirty="0" smtClean="0"/>
              <a:t>(ll), m(ll) </a:t>
            </a:r>
            <a:endParaRPr lang="en-US" sz="2000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685800"/>
            <a:ext cx="5057775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reccia in su 6"/>
          <p:cNvSpPr/>
          <p:nvPr/>
        </p:nvSpPr>
        <p:spPr>
          <a:xfrm>
            <a:off x="5625084" y="2330196"/>
            <a:ext cx="242316" cy="4892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ccia in su 8"/>
          <p:cNvSpPr/>
          <p:nvPr/>
        </p:nvSpPr>
        <p:spPr>
          <a:xfrm>
            <a:off x="7530084" y="2330196"/>
            <a:ext cx="242316" cy="4892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4267199" y="2768025"/>
            <a:ext cx="2590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latin typeface="Trebuchet MS" pitchFamily="34" charset="0"/>
              </a:rPr>
              <a:t>Slepton</a:t>
            </a:r>
            <a:r>
              <a:rPr lang="it-IT" sz="1600" dirty="0" smtClean="0">
                <a:latin typeface="Trebuchet MS" pitchFamily="34" charset="0"/>
              </a:rPr>
              <a:t> </a:t>
            </a:r>
            <a:r>
              <a:rPr lang="it-IT" sz="1600" dirty="0" err="1" smtClean="0">
                <a:latin typeface="Trebuchet MS" pitchFamily="34" charset="0"/>
              </a:rPr>
              <a:t>pair</a:t>
            </a:r>
            <a:r>
              <a:rPr lang="it-IT" sz="1600" dirty="0" smtClean="0">
                <a:latin typeface="Trebuchet MS" pitchFamily="34" charset="0"/>
              </a:rPr>
              <a:t>, </a:t>
            </a:r>
            <a:r>
              <a:rPr lang="it-IT" sz="1600" dirty="0" err="1" smtClean="0">
                <a:latin typeface="Trebuchet MS" pitchFamily="34" charset="0"/>
              </a:rPr>
              <a:t>charginos</a:t>
            </a:r>
            <a:r>
              <a:rPr lang="it-IT" sz="1600" dirty="0" smtClean="0">
                <a:latin typeface="Trebuchet MS" pitchFamily="34" charset="0"/>
              </a:rPr>
              <a:t> </a:t>
            </a:r>
            <a:r>
              <a:rPr lang="it-IT" sz="1600" dirty="0" err="1" smtClean="0">
                <a:latin typeface="Trebuchet MS" pitchFamily="34" charset="0"/>
              </a:rPr>
              <a:t>decaying</a:t>
            </a:r>
            <a:r>
              <a:rPr lang="it-IT" sz="1600" dirty="0" smtClean="0">
                <a:latin typeface="Trebuchet MS" pitchFamily="34" charset="0"/>
              </a:rPr>
              <a:t> via </a:t>
            </a:r>
            <a:r>
              <a:rPr lang="it-IT" sz="1600" dirty="0" err="1" smtClean="0">
                <a:latin typeface="Trebuchet MS" pitchFamily="34" charset="0"/>
              </a:rPr>
              <a:t>sleptons</a:t>
            </a:r>
            <a:endParaRPr lang="en-US" sz="1600" dirty="0">
              <a:latin typeface="Trebuchet MS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772400" y="22860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latin typeface="Trebuchet MS" pitchFamily="34" charset="0"/>
              </a:rPr>
              <a:t>charginos</a:t>
            </a:r>
            <a:r>
              <a:rPr lang="it-IT" sz="1600" dirty="0" smtClean="0">
                <a:latin typeface="Trebuchet MS" pitchFamily="34" charset="0"/>
              </a:rPr>
              <a:t> </a:t>
            </a:r>
            <a:r>
              <a:rPr lang="it-IT" sz="1600" dirty="0" err="1" smtClean="0">
                <a:latin typeface="Trebuchet MS" pitchFamily="34" charset="0"/>
              </a:rPr>
              <a:t>decaying</a:t>
            </a:r>
            <a:r>
              <a:rPr lang="it-IT" sz="1600" dirty="0" smtClean="0">
                <a:latin typeface="Trebuchet MS" pitchFamily="34" charset="0"/>
              </a:rPr>
              <a:t> via W </a:t>
            </a:r>
            <a:r>
              <a:rPr lang="it-IT" sz="1600" dirty="0" err="1" smtClean="0">
                <a:latin typeface="Trebuchet MS" pitchFamily="34" charset="0"/>
              </a:rPr>
              <a:t>bosons</a:t>
            </a:r>
            <a:endParaRPr lang="en-US" sz="1600" dirty="0">
              <a:latin typeface="Trebuchet MS" pitchFamily="34" charset="0"/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68760"/>
            <a:ext cx="3733800" cy="61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405" y="2514600"/>
            <a:ext cx="370879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605" y="2971800"/>
            <a:ext cx="2581275" cy="45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04800" y="4343400"/>
            <a:ext cx="35052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latin typeface="Trebuchet MS" pitchFamily="34" charset="0"/>
              </a:rPr>
              <a:t>Background modeling: </a:t>
            </a:r>
          </a:p>
          <a:p>
            <a:pPr>
              <a:buFontTx/>
              <a:buChar char="-"/>
            </a:pPr>
            <a:r>
              <a:rPr lang="en-US" sz="1600" dirty="0" smtClean="0">
                <a:latin typeface="Trebuchet MS" pitchFamily="34" charset="0"/>
              </a:rPr>
              <a:t> </a:t>
            </a:r>
            <a:r>
              <a:rPr lang="en-US" sz="1600" i="1" dirty="0" smtClean="0">
                <a:latin typeface="Trebuchet MS" pitchFamily="34" charset="0"/>
              </a:rPr>
              <a:t>Reducible: </a:t>
            </a:r>
            <a:r>
              <a:rPr lang="en-US" sz="1600" dirty="0" smtClean="0">
                <a:latin typeface="Trebuchet MS" pitchFamily="34" charset="0"/>
              </a:rPr>
              <a:t>data driven</a:t>
            </a:r>
          </a:p>
          <a:p>
            <a:pPr>
              <a:buFontTx/>
              <a:buChar char="-"/>
            </a:pPr>
            <a:r>
              <a:rPr lang="en-US" sz="1600" dirty="0" smtClean="0">
                <a:latin typeface="Trebuchet MS" pitchFamily="34" charset="0"/>
              </a:rPr>
              <a:t> </a:t>
            </a:r>
            <a:r>
              <a:rPr lang="en-US" sz="1600" i="1" dirty="0" smtClean="0">
                <a:solidFill>
                  <a:srgbClr val="C00000"/>
                </a:solidFill>
                <a:latin typeface="Trebuchet MS" pitchFamily="34" charset="0"/>
              </a:rPr>
              <a:t>Irreducible (Dominant:  WW,  </a:t>
            </a:r>
            <a:r>
              <a:rPr lang="en-US" sz="1600" i="1" dirty="0" err="1" smtClean="0">
                <a:solidFill>
                  <a:srgbClr val="C00000"/>
                </a:solidFill>
                <a:latin typeface="Trebuchet MS" pitchFamily="34" charset="0"/>
              </a:rPr>
              <a:t>ttbar</a:t>
            </a:r>
            <a:r>
              <a:rPr lang="en-US" sz="1600" i="1" dirty="0" smtClean="0">
                <a:solidFill>
                  <a:srgbClr val="C00000"/>
                </a:solidFill>
                <a:latin typeface="Trebuchet MS" pitchFamily="34" charset="0"/>
              </a:rPr>
              <a:t>): </a:t>
            </a:r>
            <a:r>
              <a:rPr lang="en-US" sz="1600" dirty="0" smtClean="0">
                <a:latin typeface="Trebuchet MS" pitchFamily="34" charset="0"/>
              </a:rPr>
              <a:t>MC predictions normalized in dedicated control regions  </a:t>
            </a:r>
          </a:p>
          <a:p>
            <a:r>
              <a:rPr lang="en-US" sz="1200" dirty="0" smtClean="0">
                <a:latin typeface="Trebuchet MS" pitchFamily="34" charset="0"/>
              </a:rPr>
              <a:t>CR defined with at least one reverted cut</a:t>
            </a:r>
            <a:endParaRPr lang="en-US" sz="1600" dirty="0">
              <a:latin typeface="Trebuchet MS" pitchFamily="34" charset="0"/>
            </a:endParaRPr>
          </a:p>
        </p:txBody>
      </p:sp>
      <p:pic>
        <p:nvPicPr>
          <p:cNvPr id="105478" name="Picture 6" descr="https://atlas.web.cern.ch/Atlas/GROUPS/PHYSICS/CONFNOTES/ATLAS-CONF-2013-049/fig_03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3727618"/>
            <a:ext cx="2819400" cy="2705034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3810000" y="3429000"/>
            <a:ext cx="269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WW CR </a:t>
            </a:r>
            <a:r>
              <a:rPr lang="en-US" sz="1400" dirty="0" smtClean="0"/>
              <a:t>(ex. for SR-</a:t>
            </a:r>
            <a:r>
              <a:rPr lang="en-US" sz="1400" dirty="0" err="1" smtClean="0"/>
              <a:t>WWb</a:t>
            </a:r>
            <a:r>
              <a:rPr lang="en-US" sz="1400" dirty="0" smtClean="0"/>
              <a:t>/c)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6781800" y="3440668"/>
            <a:ext cx="2363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 CR </a:t>
            </a:r>
            <a:r>
              <a:rPr lang="en-US" sz="1400" dirty="0" smtClean="0"/>
              <a:t>(ex. for SR-</a:t>
            </a:r>
            <a:r>
              <a:rPr lang="en-US" sz="1400" dirty="0" err="1" smtClean="0"/>
              <a:t>WWa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8151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Interpretations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109574" name="Picture 6" descr="https://atlas.web.cern.ch/Atlas/GROUPS/PHYSICS/CONFNOTES/ATLAS-CONF-2013-049/fig_08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79" y="754062"/>
            <a:ext cx="2939321" cy="2674938"/>
          </a:xfrm>
          <a:prstGeom prst="rect">
            <a:avLst/>
          </a:prstGeom>
          <a:noFill/>
        </p:spPr>
      </p:pic>
      <p:pic>
        <p:nvPicPr>
          <p:cNvPr id="109572" name="Picture 4" descr="https://atlas.web.cern.ch/Atlas/GROUPS/PHYSICS/CONFNOTES/ATLAS-CONF-2013-049/fig_08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762000"/>
            <a:ext cx="2930598" cy="2667000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486400" y="914400"/>
            <a:ext cx="3657600" cy="40386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First limits from LHC on pure right-handed </a:t>
            </a:r>
            <a:r>
              <a:rPr lang="en-US" sz="1800" dirty="0" err="1" smtClean="0"/>
              <a:t>sleptons</a:t>
            </a:r>
            <a:r>
              <a:rPr lang="en-US" sz="1800" dirty="0" smtClean="0"/>
              <a:t> (</a:t>
            </a:r>
            <a:r>
              <a:rPr lang="en-US" sz="1800" dirty="0" smtClean="0">
                <a:latin typeface="Symbol" pitchFamily="18" charset="2"/>
              </a:rPr>
              <a:t>s</a:t>
            </a:r>
            <a:r>
              <a:rPr lang="en-US" sz="1800" dirty="0" smtClean="0"/>
              <a:t>(LH)~4 </a:t>
            </a:r>
            <a:r>
              <a:rPr lang="en-US" sz="1800" dirty="0" smtClean="0">
                <a:latin typeface="Symbol" pitchFamily="18" charset="2"/>
              </a:rPr>
              <a:t>s</a:t>
            </a:r>
            <a:r>
              <a:rPr lang="en-US" sz="1800" dirty="0" smtClean="0"/>
              <a:t>(RH))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r>
              <a:rPr lang="en-US" sz="1800" dirty="0" smtClean="0"/>
              <a:t>First study on </a:t>
            </a:r>
            <a:r>
              <a:rPr lang="en-US" sz="1800" dirty="0" err="1" smtClean="0"/>
              <a:t>chargino</a:t>
            </a:r>
            <a:r>
              <a:rPr lang="en-US" sz="1800" dirty="0" smtClean="0"/>
              <a:t>   decays via W </a:t>
            </a:r>
            <a:endParaRPr lang="en-US" sz="1800" dirty="0"/>
          </a:p>
        </p:txBody>
      </p:sp>
      <p:pic>
        <p:nvPicPr>
          <p:cNvPr id="109576" name="Picture 8" descr="https://atlas.web.cern.ch/Atlas/GROUPS/PHYSICS/CONFNOTES/ATLAS-CONF-2013-049/fig_08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560502"/>
            <a:ext cx="2953562" cy="2687898"/>
          </a:xfrm>
          <a:prstGeom prst="rect">
            <a:avLst/>
          </a:prstGeom>
          <a:noFill/>
        </p:spPr>
      </p:pic>
      <p:pic>
        <p:nvPicPr>
          <p:cNvPr id="109578" name="Picture 10" descr="https://atlas.web.cern.ch/Atlas/GROUPS/PHYSICS/CONFNOTES/ATLAS-CONF-2013-049/fig_09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810000"/>
            <a:ext cx="3886200" cy="2631924"/>
          </a:xfrm>
          <a:prstGeom prst="rect">
            <a:avLst/>
          </a:prstGeom>
          <a:noFill/>
        </p:spPr>
      </p:pic>
      <p:sp>
        <p:nvSpPr>
          <p:cNvPr id="12" name="Content Placeholder 5"/>
          <p:cNvSpPr txBox="1">
            <a:spLocks/>
          </p:cNvSpPr>
          <p:nvPr/>
        </p:nvSpPr>
        <p:spPr>
          <a:xfrm>
            <a:off x="2743200" y="3886200"/>
            <a:ext cx="2514600" cy="1295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Extend ~ 100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GeV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chargino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limits (decay via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sleptons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)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13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905000"/>
            <a:ext cx="1066800" cy="70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928336"/>
            <a:ext cx="963654" cy="118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ttangolo 1"/>
          <p:cNvSpPr/>
          <p:nvPr/>
        </p:nvSpPr>
        <p:spPr>
          <a:xfrm>
            <a:off x="8458200" y="3581400"/>
            <a:ext cx="593875" cy="105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0" y="5257800"/>
            <a:ext cx="1047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855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838200"/>
            <a:ext cx="4191000" cy="207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133672" y="-153888"/>
            <a:ext cx="8686800" cy="990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Chargino-neutralino</a:t>
            </a:r>
            <a:r>
              <a:rPr lang="en-US" dirty="0" smtClean="0"/>
              <a:t> pair production in 3L (</a:t>
            </a:r>
            <a:r>
              <a:rPr lang="en-US" dirty="0" err="1" smtClean="0"/>
              <a:t>e,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82945" tIns="41473" rIns="82945" bIns="41473"/>
          <a:lstStyle/>
          <a:p>
            <a:fld id="{4B38ACD9-A597-4F16-8399-9348F9C78293}" type="slidenum">
              <a:rPr lang="en-GB"/>
              <a:pPr/>
              <a:t>68</a:t>
            </a:fld>
            <a:endParaRPr lang="en-GB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"/>
          </p:nvPr>
        </p:nvSpPr>
        <p:spPr>
          <a:xfrm>
            <a:off x="6096000" y="5806440"/>
            <a:ext cx="2971800" cy="82296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SM background checked in several </a:t>
            </a:r>
            <a:r>
              <a:rPr lang="en-US" sz="1600" b="1" dirty="0" smtClean="0">
                <a:solidFill>
                  <a:schemeClr val="accent1"/>
                </a:solidFill>
              </a:rPr>
              <a:t>validation regions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57200" y="2870607"/>
            <a:ext cx="56388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b="1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Signature:   </a:t>
            </a:r>
            <a:r>
              <a:rPr lang="en-GB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3 leptons (e, </a:t>
            </a:r>
            <a:r>
              <a:rPr lang="en-GB" dirty="0">
                <a:solidFill>
                  <a:srgbClr val="000000"/>
                </a:solidFill>
                <a:cs typeface="Arial" charset="0"/>
              </a:rPr>
              <a:t>μ</a:t>
            </a:r>
            <a:r>
              <a:rPr lang="en-GB" dirty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)</a:t>
            </a:r>
            <a:r>
              <a:rPr lang="en-GB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, SFOS pair</a:t>
            </a:r>
            <a:r>
              <a:rPr lang="en-GB" dirty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  + </a:t>
            </a:r>
            <a:r>
              <a:rPr lang="en-GB" dirty="0" err="1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E</a:t>
            </a:r>
            <a:r>
              <a:rPr lang="en-GB" baseline="-33000" dirty="0" err="1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T</a:t>
            </a:r>
            <a:r>
              <a:rPr lang="en-GB" baseline="33000" dirty="0" err="1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miss</a:t>
            </a:r>
            <a:endParaRPr lang="en-GB" baseline="33000" dirty="0">
              <a:solidFill>
                <a:srgbClr val="000000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323528" y="3175406"/>
            <a:ext cx="5864352" cy="367894"/>
          </a:xfrm>
          <a:prstGeom prst="rect">
            <a:avLst/>
          </a:prstGeom>
          <a:noFill/>
          <a:ln w="18000">
            <a:noFill/>
            <a:round/>
            <a:headEnd/>
            <a:tailEnd/>
          </a:ln>
          <a:effectLst/>
        </p:spPr>
        <p:txBody>
          <a:bodyPr lIns="89803" tIns="63385" rIns="89803" bIns="4898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GB" dirty="0">
                <a:solidFill>
                  <a:srgbClr val="355E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L</a:t>
            </a:r>
            <a:r>
              <a:rPr lang="en-GB" sz="1500" dirty="0">
                <a:solidFill>
                  <a:srgbClr val="355E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oose</a:t>
            </a:r>
            <a:r>
              <a:rPr lang="en-GB" sz="1500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, </a:t>
            </a:r>
            <a:r>
              <a:rPr lang="en-GB" sz="1500" dirty="0">
                <a:solidFill>
                  <a:srgbClr val="FF420E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medium</a:t>
            </a:r>
            <a:r>
              <a:rPr lang="en-GB" sz="1500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, </a:t>
            </a:r>
            <a:r>
              <a:rPr lang="en-GB" sz="1500" dirty="0">
                <a:solidFill>
                  <a:srgbClr val="8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tight</a:t>
            </a:r>
            <a:r>
              <a:rPr lang="en-GB" sz="1500" baseline="33000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 </a:t>
            </a:r>
            <a:r>
              <a:rPr lang="en-GB" sz="1500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signal regions that are Z-rich / Z depleted</a:t>
            </a: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3493440" y="1568325"/>
            <a:ext cx="2220480" cy="5875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2019" rIns="81639" bIns="40820"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300" i="1" dirty="0">
                <a:solidFill>
                  <a:srgbClr val="666666"/>
                </a:solidFill>
                <a:ea typeface="WenQuanYi Micro Hei" charset="0"/>
                <a:cs typeface="WenQuanYi Micro Hei" charset="0"/>
              </a:rPr>
              <a:t>Heavy </a:t>
            </a:r>
            <a:r>
              <a:rPr lang="en-GB" sz="1300" i="1" dirty="0" err="1">
                <a:solidFill>
                  <a:srgbClr val="666666"/>
                </a:solidFill>
                <a:ea typeface="WenQuanYi Micro Hei" charset="0"/>
                <a:cs typeface="WenQuanYi Micro Hei" charset="0"/>
              </a:rPr>
              <a:t>sleptons</a:t>
            </a:r>
            <a:r>
              <a:rPr lang="en-GB" sz="1300" i="1" dirty="0">
                <a:solidFill>
                  <a:srgbClr val="666666"/>
                </a:solidFill>
                <a:ea typeface="WenQuanYi Micro Hei" charset="0"/>
                <a:cs typeface="WenQuanYi Micro Hei" charset="0"/>
              </a:rPr>
              <a:t> are well motivated in natural SUSY</a:t>
            </a:r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979201" y="1552483"/>
            <a:ext cx="1795680" cy="4723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2820" rIns="81639" bIns="40820"/>
          <a:lstStyle/>
          <a:p>
            <a:pPr>
              <a:tabLst>
                <a:tab pos="656650" algn="l"/>
                <a:tab pos="1313299" algn="l"/>
              </a:tabLst>
            </a:pPr>
            <a:r>
              <a:rPr lang="en-GB" sz="1400" i="1" dirty="0">
                <a:solidFill>
                  <a:srgbClr val="4C4C4C"/>
                </a:solidFill>
                <a:ea typeface="WenQuanYi Micro Hei" charset="0"/>
                <a:cs typeface="WenQuanYi Micro Hei" charset="0"/>
              </a:rPr>
              <a:t>Light 1</a:t>
            </a:r>
            <a:r>
              <a:rPr lang="en-GB" sz="1400" i="1" baseline="33000" dirty="0">
                <a:solidFill>
                  <a:srgbClr val="4C4C4C"/>
                </a:solidFill>
                <a:ea typeface="WenQuanYi Micro Hei" charset="0"/>
                <a:cs typeface="WenQuanYi Micro Hei" charset="0"/>
              </a:rPr>
              <a:t>st</a:t>
            </a:r>
            <a:r>
              <a:rPr lang="en-GB" sz="1400" i="1" dirty="0">
                <a:solidFill>
                  <a:srgbClr val="4C4C4C"/>
                </a:solidFill>
                <a:ea typeface="WenQuanYi Micro Hei" charset="0"/>
                <a:cs typeface="WenQuanYi Micro Hei" charset="0"/>
              </a:rPr>
              <a:t> &amp; 2</a:t>
            </a:r>
            <a:r>
              <a:rPr lang="en-GB" sz="1400" i="1" baseline="33000" dirty="0">
                <a:solidFill>
                  <a:srgbClr val="4C4C4C"/>
                </a:solidFill>
                <a:ea typeface="WenQuanYi Micro Hei" charset="0"/>
                <a:cs typeface="WenQuanYi Micro Hei" charset="0"/>
              </a:rPr>
              <a:t>nd</a:t>
            </a:r>
            <a:r>
              <a:rPr lang="en-GB" sz="1400" i="1" dirty="0">
                <a:solidFill>
                  <a:srgbClr val="4C4C4C"/>
                </a:solidFill>
                <a:ea typeface="WenQuanYi Micro Hei" charset="0"/>
                <a:cs typeface="WenQuanYi Micro Hei" charset="0"/>
              </a:rPr>
              <a:t> generation </a:t>
            </a:r>
            <a:r>
              <a:rPr lang="en-GB" sz="1400" i="1" dirty="0" err="1">
                <a:solidFill>
                  <a:srgbClr val="4C4C4C"/>
                </a:solidFill>
                <a:ea typeface="WenQuanYi Micro Hei" charset="0"/>
                <a:cs typeface="WenQuanYi Micro Hei" charset="0"/>
              </a:rPr>
              <a:t>sleptons</a:t>
            </a:r>
            <a:r>
              <a:rPr lang="en-GB" sz="1400" i="1" dirty="0">
                <a:solidFill>
                  <a:srgbClr val="4C4C4C"/>
                </a:solidFill>
                <a:ea typeface="WenQuanYi Micro Hei" charset="0"/>
                <a:cs typeface="WenQuanYi Micro Hei" charset="0"/>
              </a:rPr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17007" y="-27384"/>
            <a:ext cx="22635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ATLAS-CONF-2013-035</a:t>
            </a:r>
            <a:endParaRPr lang="en-US" sz="1600" dirty="0"/>
          </a:p>
        </p:txBody>
      </p:sp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667125"/>
            <a:ext cx="541972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1" y="742950"/>
            <a:ext cx="2971799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448679" y="5562600"/>
            <a:ext cx="5113921" cy="1526560"/>
          </a:xfrm>
          <a:prstGeom prst="rect">
            <a:avLst/>
          </a:prstGeom>
          <a:noFill/>
          <a:ln w="36000">
            <a:noFill/>
            <a:bevel/>
            <a:headEnd/>
            <a:tailEnd/>
          </a:ln>
          <a:effectLst/>
        </p:spPr>
        <p:txBody>
          <a:bodyPr lIns="97967" tIns="71548" rIns="97967" bIns="57147"/>
          <a:lstStyle/>
          <a:p>
            <a:pPr>
              <a:tabLst>
                <a:tab pos="656650" algn="l"/>
                <a:tab pos="1313299" algn="l"/>
              </a:tabLst>
            </a:pPr>
            <a:r>
              <a:rPr lang="en-GB" b="1" dirty="0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SM Backgrounds</a:t>
            </a:r>
            <a:endParaRPr lang="en-GB" b="1" dirty="0">
              <a:solidFill>
                <a:srgbClr val="000000"/>
              </a:solidFill>
              <a:latin typeface="Trebuchet MS" pitchFamily="34" charset="0"/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  <a:tab pos="1313299" algn="l"/>
              </a:tabLst>
            </a:pPr>
            <a:endParaRPr lang="en-GB" sz="500" b="1" dirty="0">
              <a:solidFill>
                <a:srgbClr val="000000"/>
              </a:solidFill>
              <a:latin typeface="Trebuchet MS" pitchFamily="34" charset="0"/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  <a:tab pos="1313299" algn="l"/>
              </a:tabLst>
            </a:pPr>
            <a:r>
              <a:rPr lang="en-GB" sz="1500" b="1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Irreducible </a:t>
            </a:r>
            <a:r>
              <a:rPr lang="en-GB" sz="1500" b="1" dirty="0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(MC)</a:t>
            </a:r>
            <a:endParaRPr lang="en-GB" sz="1500" b="1" dirty="0">
              <a:solidFill>
                <a:srgbClr val="000000"/>
              </a:solidFill>
              <a:latin typeface="Trebuchet MS" pitchFamily="34" charset="0"/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  <a:tab pos="1313299" algn="l"/>
              </a:tabLst>
            </a:pPr>
            <a:r>
              <a:rPr lang="en-GB" sz="1500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WZ, ZZ, VVV, </a:t>
            </a:r>
            <a:r>
              <a:rPr lang="en-GB" sz="1500" dirty="0" err="1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ttbar+V</a:t>
            </a:r>
            <a:endParaRPr lang="en-GB" sz="1500" dirty="0">
              <a:solidFill>
                <a:srgbClr val="000000"/>
              </a:solidFill>
              <a:latin typeface="Trebuchet MS" pitchFamily="34" charset="0"/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  <a:tab pos="1313299" algn="l"/>
              </a:tabLst>
            </a:pPr>
            <a:endParaRPr lang="en-GB" sz="500" dirty="0">
              <a:solidFill>
                <a:srgbClr val="000000"/>
              </a:solidFill>
              <a:latin typeface="Trebuchet MS" pitchFamily="34" charset="0"/>
              <a:ea typeface="WenQuanYi Micro Hei" charset="0"/>
              <a:cs typeface="WenQuanYi Micro Hei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38400" y="5953780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GB" sz="1400" b="1" dirty="0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Reducible (matrix method)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GB" sz="1400" dirty="0" err="1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Ttbar</a:t>
            </a:r>
            <a:r>
              <a:rPr lang="en-GB" sz="1400" dirty="0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, </a:t>
            </a:r>
            <a:r>
              <a:rPr lang="en-GB" sz="1400" dirty="0" err="1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Z+jets</a:t>
            </a:r>
            <a:endParaRPr lang="en-GB" sz="1400" dirty="0">
              <a:solidFill>
                <a:srgbClr val="000000"/>
              </a:solidFill>
              <a:latin typeface="Trebuchet MS" pitchFamily="34" charset="0"/>
              <a:ea typeface="WenQuanYi Micro Hei" charset="0"/>
              <a:cs typeface="WenQuanYi Micro Hei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5943600" y="762000"/>
            <a:ext cx="0" cy="55626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12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04800" y="914400"/>
            <a:ext cx="5410200" cy="493776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Good agreement data/SM expectations in all regions</a:t>
            </a:r>
            <a:endParaRPr lang="en-US" sz="2400" dirty="0"/>
          </a:p>
        </p:txBody>
      </p:sp>
      <p:pic>
        <p:nvPicPr>
          <p:cNvPr id="13" name="Picture 5" descr="https://atlas.web.cern.ch/Atlas/GROUPS/PHYSICS/CONFNOTES/ATLAS-CONF-2013-035/fig_06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0859" y="1066800"/>
            <a:ext cx="3503141" cy="2514600"/>
          </a:xfrm>
          <a:prstGeom prst="rect">
            <a:avLst/>
          </a:prstGeom>
          <a:noFill/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6096000" y="762000"/>
            <a:ext cx="302592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2019" rIns="81639" bIns="40820"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300" dirty="0" smtClean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Intermediate </a:t>
            </a:r>
            <a:r>
              <a:rPr lang="en-GB" sz="13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Z-depleted signal region</a:t>
            </a:r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962400"/>
            <a:ext cx="320573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267200" y="4953000"/>
            <a:ext cx="12954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2019" rIns="81639" bIns="40820"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300" dirty="0" smtClean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Z-enhanced </a:t>
            </a:r>
            <a:r>
              <a:rPr lang="en-GB" sz="13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signal </a:t>
            </a:r>
            <a:r>
              <a:rPr lang="en-GB" sz="1300" dirty="0" smtClean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regions</a:t>
            </a:r>
            <a:endParaRPr lang="en-GB" sz="1300" dirty="0">
              <a:solidFill>
                <a:srgbClr val="000000"/>
              </a:solidFill>
              <a:ea typeface="WenQuanYi Micro Hei" charset="0"/>
              <a:cs typeface="WenQuanYi Micro Hei" charset="0"/>
            </a:endParaRPr>
          </a:p>
        </p:txBody>
      </p:sp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828800"/>
            <a:ext cx="5419725" cy="21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 flipV="1">
            <a:off x="2895600" y="1447800"/>
            <a:ext cx="2743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334000" y="3886200"/>
            <a:ext cx="304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6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6202" y="3886200"/>
            <a:ext cx="3477798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Arrow Connector 25"/>
          <p:cNvCxnSpPr/>
          <p:nvPr/>
        </p:nvCxnSpPr>
        <p:spPr>
          <a:xfrm flipH="1">
            <a:off x="3581400" y="3962400"/>
            <a:ext cx="381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59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IF: R-</a:t>
            </a:r>
            <a:r>
              <a:rPr lang="it-IT" dirty="0" err="1" smtClean="0"/>
              <a:t>parity</a:t>
            </a:r>
            <a:r>
              <a:rPr lang="it-IT" dirty="0" smtClean="0"/>
              <a:t> </a:t>
            </a:r>
            <a:r>
              <a:rPr lang="it-IT" dirty="0" err="1" smtClean="0"/>
              <a:t>conservation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decays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457200" y="1277104"/>
            <a:ext cx="8229600" cy="5104224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RPC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decays</a:t>
            </a:r>
            <a:r>
              <a:rPr lang="it-IT" dirty="0" smtClean="0"/>
              <a:t>:</a:t>
            </a:r>
          </a:p>
          <a:p>
            <a:pPr lvl="1"/>
            <a:r>
              <a:rPr lang="it-IT" dirty="0" smtClean="0"/>
              <a:t>LSP (=</a:t>
            </a:r>
            <a:r>
              <a:rPr lang="it-IT" dirty="0" err="1" smtClean="0"/>
              <a:t>lightest</a:t>
            </a:r>
            <a:r>
              <a:rPr lang="it-IT" dirty="0" smtClean="0"/>
              <a:t> SUSY </a:t>
            </a:r>
            <a:r>
              <a:rPr lang="it-IT" dirty="0" err="1" smtClean="0"/>
              <a:t>particle</a:t>
            </a:r>
            <a:r>
              <a:rPr lang="it-IT" dirty="0" smtClean="0"/>
              <a:t>)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stable</a:t>
            </a:r>
            <a:r>
              <a:rPr lang="it-IT" dirty="0" smtClean="0"/>
              <a:t>, </a:t>
            </a:r>
            <a:r>
              <a:rPr lang="it-IT" dirty="0" err="1" smtClean="0"/>
              <a:t>missing</a:t>
            </a:r>
            <a:r>
              <a:rPr lang="it-IT" dirty="0" smtClean="0"/>
              <a:t> </a:t>
            </a:r>
            <a:r>
              <a:rPr lang="it-IT" dirty="0" err="1" smtClean="0"/>
              <a:t>transverse</a:t>
            </a:r>
            <a:r>
              <a:rPr lang="it-IT" dirty="0" smtClean="0"/>
              <a:t> </a:t>
            </a:r>
            <a:r>
              <a:rPr lang="it-IT" dirty="0" err="1" smtClean="0"/>
              <a:t>momentum</a:t>
            </a:r>
            <a:r>
              <a:rPr lang="it-IT" dirty="0" smtClean="0"/>
              <a:t> due to </a:t>
            </a:r>
            <a:r>
              <a:rPr lang="it-IT" dirty="0" err="1" smtClean="0"/>
              <a:t>undetected</a:t>
            </a:r>
            <a:r>
              <a:rPr lang="it-IT" dirty="0" smtClean="0"/>
              <a:t> </a:t>
            </a:r>
            <a:r>
              <a:rPr lang="it-IT" dirty="0" err="1" smtClean="0"/>
              <a:t>sparticles</a:t>
            </a:r>
            <a:endParaRPr lang="it-IT" dirty="0" smtClean="0"/>
          </a:p>
          <a:p>
            <a:pPr lvl="1"/>
            <a:endParaRPr lang="it-IT" dirty="0" smtClean="0"/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pPr lvl="1"/>
            <a:r>
              <a:rPr lang="it-IT" dirty="0" err="1" smtClean="0"/>
              <a:t>Possibly</a:t>
            </a:r>
            <a:r>
              <a:rPr lang="it-IT" dirty="0" smtClean="0"/>
              <a:t> </a:t>
            </a:r>
            <a:r>
              <a:rPr lang="it-IT" dirty="0" err="1" smtClean="0"/>
              <a:t>complex</a:t>
            </a:r>
            <a:r>
              <a:rPr lang="it-IT" dirty="0" smtClean="0"/>
              <a:t> </a:t>
            </a:r>
            <a:r>
              <a:rPr lang="it-IT" dirty="0" err="1" smtClean="0"/>
              <a:t>decay</a:t>
            </a:r>
            <a:r>
              <a:rPr lang="it-IT" dirty="0" smtClean="0"/>
              <a:t> </a:t>
            </a:r>
            <a:r>
              <a:rPr lang="it-IT" dirty="0" err="1" smtClean="0"/>
              <a:t>chain</a:t>
            </a:r>
            <a:r>
              <a:rPr lang="it-IT" dirty="0" smtClean="0"/>
              <a:t> </a:t>
            </a:r>
          </a:p>
          <a:p>
            <a:pPr lvl="2"/>
            <a:r>
              <a:rPr lang="it-IT" dirty="0" err="1" smtClean="0"/>
              <a:t>Leptons</a:t>
            </a:r>
            <a:r>
              <a:rPr lang="it-IT" dirty="0" smtClean="0"/>
              <a:t>, </a:t>
            </a:r>
            <a:r>
              <a:rPr lang="it-IT" dirty="0" err="1" smtClean="0"/>
              <a:t>jets</a:t>
            </a:r>
            <a:r>
              <a:rPr lang="it-IT" dirty="0" smtClean="0"/>
              <a:t>, b-</a:t>
            </a:r>
            <a:r>
              <a:rPr lang="it-IT" dirty="0" err="1" smtClean="0"/>
              <a:t>jets</a:t>
            </a:r>
            <a:r>
              <a:rPr lang="it-IT" dirty="0" smtClean="0"/>
              <a:t> for strong production</a:t>
            </a:r>
          </a:p>
          <a:p>
            <a:pPr lvl="2"/>
            <a:r>
              <a:rPr lang="it-IT" dirty="0" err="1" smtClean="0"/>
              <a:t>Mostly</a:t>
            </a:r>
            <a:r>
              <a:rPr lang="it-IT" dirty="0" smtClean="0"/>
              <a:t> </a:t>
            </a:r>
            <a:r>
              <a:rPr lang="it-IT" dirty="0" err="1" smtClean="0"/>
              <a:t>leptons</a:t>
            </a:r>
            <a:r>
              <a:rPr lang="it-IT" dirty="0" smtClean="0"/>
              <a:t> for </a:t>
            </a:r>
            <a:r>
              <a:rPr lang="it-IT" dirty="0" err="1" smtClean="0"/>
              <a:t>weak</a:t>
            </a:r>
            <a:r>
              <a:rPr lang="it-IT" dirty="0" smtClean="0"/>
              <a:t> production</a:t>
            </a:r>
          </a:p>
          <a:p>
            <a:pPr lvl="1"/>
            <a:r>
              <a:rPr lang="it-IT" dirty="0" err="1" smtClean="0"/>
              <a:t>Need</a:t>
            </a:r>
            <a:r>
              <a:rPr lang="it-IT" dirty="0" smtClean="0"/>
              <a:t> </a:t>
            </a:r>
            <a:r>
              <a:rPr lang="it-IT" dirty="0" err="1" smtClean="0"/>
              <a:t>guidance</a:t>
            </a:r>
            <a:r>
              <a:rPr lang="it-IT" dirty="0" smtClean="0"/>
              <a:t> on </a:t>
            </a:r>
            <a:r>
              <a:rPr lang="it-IT" b="1" dirty="0" smtClean="0"/>
              <a:t>mass </a:t>
            </a:r>
            <a:r>
              <a:rPr lang="it-IT" b="1" dirty="0" err="1" smtClean="0"/>
              <a:t>ranges</a:t>
            </a:r>
            <a:r>
              <a:rPr lang="it-IT" b="1" dirty="0" smtClean="0"/>
              <a:t> </a:t>
            </a:r>
          </a:p>
          <a:p>
            <a:pPr lvl="1"/>
            <a:endParaRPr lang="en-US" dirty="0"/>
          </a:p>
        </p:txBody>
      </p:sp>
      <p:grpSp>
        <p:nvGrpSpPr>
          <p:cNvPr id="7" name="Group 77"/>
          <p:cNvGrpSpPr/>
          <p:nvPr/>
        </p:nvGrpSpPr>
        <p:grpSpPr>
          <a:xfrm>
            <a:off x="1619672" y="2684512"/>
            <a:ext cx="5176485" cy="1752600"/>
            <a:chOff x="2667882" y="1447800"/>
            <a:chExt cx="5176485" cy="175260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67882" y="1447800"/>
              <a:ext cx="3657600" cy="146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3810882" y="1995449"/>
              <a:ext cx="381000" cy="457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944482" y="1766849"/>
              <a:ext cx="381000" cy="45720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56"/>
            <p:cNvSpPr txBox="1">
              <a:spLocks noChangeArrowheads="1"/>
            </p:cNvSpPr>
            <p:nvPr/>
          </p:nvSpPr>
          <p:spPr bwMode="auto">
            <a:xfrm>
              <a:off x="6477000" y="1547336"/>
              <a:ext cx="1367367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</a:rPr>
                <a:t>Missing Transverse Energy</a:t>
              </a:r>
            </a:p>
          </p:txBody>
        </p:sp>
        <p:sp>
          <p:nvSpPr>
            <p:cNvPr id="12" name="TextBox 151"/>
            <p:cNvSpPr txBox="1">
              <a:spLocks noChangeArrowheads="1"/>
            </p:cNvSpPr>
            <p:nvPr/>
          </p:nvSpPr>
          <p:spPr bwMode="auto">
            <a:xfrm>
              <a:off x="4344282" y="2861846"/>
              <a:ext cx="53251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7030A0"/>
                  </a:solidFill>
                </a:rPr>
                <a:t>Jets</a:t>
              </a:r>
            </a:p>
          </p:txBody>
        </p:sp>
        <p:sp>
          <p:nvSpPr>
            <p:cNvPr id="13" name="Oval 111"/>
            <p:cNvSpPr/>
            <p:nvPr/>
          </p:nvSpPr>
          <p:spPr>
            <a:xfrm>
              <a:off x="4114800" y="2514600"/>
              <a:ext cx="381000" cy="4572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12"/>
            <p:cNvSpPr/>
            <p:nvPr/>
          </p:nvSpPr>
          <p:spPr>
            <a:xfrm>
              <a:off x="4800600" y="2590800"/>
              <a:ext cx="381000" cy="4572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57"/>
            <p:cNvSpPr/>
            <p:nvPr/>
          </p:nvSpPr>
          <p:spPr>
            <a:xfrm>
              <a:off x="5410200" y="2514600"/>
              <a:ext cx="381000" cy="4572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9"/>
            <p:cNvSpPr/>
            <p:nvPr/>
          </p:nvSpPr>
          <p:spPr>
            <a:xfrm>
              <a:off x="6019800" y="2362200"/>
              <a:ext cx="381000" cy="4572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092280" y="2492896"/>
            <a:ext cx="162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GMSB/GGM: </a:t>
            </a:r>
            <a:endParaRPr lang="en-US" dirty="0"/>
          </a:p>
        </p:txBody>
      </p:sp>
      <p:graphicFrame>
        <p:nvGraphicFramePr>
          <p:cNvPr id="1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561769"/>
              </p:ext>
            </p:extLst>
          </p:nvPr>
        </p:nvGraphicFramePr>
        <p:xfrm>
          <a:off x="7449195" y="2915051"/>
          <a:ext cx="101123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5" name="Equation" r:id="rId4" imgW="647700" imgH="241300" progId="Equation.3">
                  <p:embed/>
                </p:oleObj>
              </mc:Choice>
              <mc:Fallback>
                <p:oleObj name="Equation" r:id="rId4" imgW="647700" imgH="241300" progId="Equation.3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9195" y="2915051"/>
                        <a:ext cx="1011237" cy="376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CasellaDiTesto 19"/>
          <p:cNvSpPr txBox="1"/>
          <p:nvPr/>
        </p:nvSpPr>
        <p:spPr>
          <a:xfrm>
            <a:off x="7191628" y="3347099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</a:t>
            </a:r>
            <a:r>
              <a:rPr lang="it-IT" dirty="0" smtClean="0"/>
              <a:t>r </a:t>
            </a:r>
            <a:r>
              <a:rPr lang="it-IT" dirty="0" err="1" smtClean="0"/>
              <a:t>stau</a:t>
            </a:r>
            <a:r>
              <a:rPr lang="it-IT" dirty="0" smtClean="0"/>
              <a:t> NLSP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80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Interpretations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04800" y="762000"/>
            <a:ext cx="8305800" cy="1676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Exclude degenerate chargino-neutralino2 up to 600 </a:t>
            </a:r>
            <a:r>
              <a:rPr lang="en-US" sz="2000" dirty="0" err="1" smtClean="0"/>
              <a:t>GeV</a:t>
            </a:r>
            <a:r>
              <a:rPr lang="en-US" sz="2000" dirty="0" smtClean="0"/>
              <a:t>(310 </a:t>
            </a:r>
            <a:r>
              <a:rPr lang="en-US" sz="2000" dirty="0" err="1" smtClean="0"/>
              <a:t>GeV</a:t>
            </a:r>
            <a:r>
              <a:rPr lang="en-US" sz="2000" dirty="0" smtClean="0"/>
              <a:t>) for low(high) </a:t>
            </a:r>
            <a:r>
              <a:rPr lang="en-US" sz="2000" dirty="0" err="1" smtClean="0"/>
              <a:t>slepton</a:t>
            </a:r>
            <a:r>
              <a:rPr lang="en-US" sz="2000" dirty="0" smtClean="0"/>
              <a:t> masses</a:t>
            </a:r>
            <a:endParaRPr lang="en-US" sz="2000" dirty="0"/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4724400" y="5346865"/>
            <a:ext cx="4038600" cy="368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3620" rIns="81639" bIns="40820"/>
          <a:lstStyle/>
          <a:p>
            <a:pPr>
              <a:tabLst>
                <a:tab pos="656650" algn="l"/>
              </a:tabLst>
            </a:pPr>
            <a:r>
              <a:rPr lang="en-GB" sz="1500" dirty="0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Sensitivity </a:t>
            </a:r>
            <a:r>
              <a:rPr lang="en-GB" sz="1500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in </a:t>
            </a:r>
            <a:r>
              <a:rPr lang="en-GB" sz="1500" dirty="0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the very challenging </a:t>
            </a:r>
            <a:r>
              <a:rPr lang="en-GB" sz="1500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WZ* </a:t>
            </a:r>
            <a:r>
              <a:rPr lang="en-GB" sz="1500" dirty="0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region</a:t>
            </a:r>
          </a:p>
          <a:p>
            <a:pPr>
              <a:tabLst>
                <a:tab pos="656650" algn="l"/>
              </a:tabLst>
            </a:pPr>
            <a:endParaRPr lang="en-GB" sz="1500" dirty="0" smtClean="0">
              <a:solidFill>
                <a:srgbClr val="000000"/>
              </a:solidFill>
              <a:latin typeface="Trebuchet MS" pitchFamily="34" charset="0"/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</a:tabLst>
            </a:pPr>
            <a:r>
              <a:rPr lang="en-GB" sz="1500" dirty="0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Need to complement this with searches for </a:t>
            </a:r>
            <a:r>
              <a:rPr lang="en-GB" sz="1500" dirty="0" err="1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W+higgs</a:t>
            </a:r>
            <a:r>
              <a:rPr lang="en-GB" sz="1500" dirty="0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  - if neut2-neut1 </a:t>
            </a:r>
            <a:r>
              <a:rPr lang="en-GB" sz="1500" dirty="0" smtClean="0">
                <a:solidFill>
                  <a:srgbClr val="000000"/>
                </a:solidFill>
                <a:latin typeface="Symbol" pitchFamily="18" charset="2"/>
                <a:ea typeface="WenQuanYi Micro Hei" charset="0"/>
                <a:cs typeface="WenQuanYi Micro Hei" charset="0"/>
              </a:rPr>
              <a:t>D</a:t>
            </a:r>
            <a:r>
              <a:rPr lang="en-GB" sz="1500" dirty="0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m &gt; m(h)</a:t>
            </a:r>
            <a:endParaRPr lang="en-GB" sz="1500" dirty="0">
              <a:solidFill>
                <a:srgbClr val="000000"/>
              </a:solidFill>
              <a:latin typeface="Trebuchet MS" pitchFamily="34" charset="0"/>
              <a:ea typeface="WenQuanYi Micro Hei" charset="0"/>
              <a:cs typeface="WenQuanYi Micro Hei" charset="0"/>
            </a:endParaRPr>
          </a:p>
        </p:txBody>
      </p:sp>
      <p:pic>
        <p:nvPicPr>
          <p:cNvPr id="8" name="Picture 7" descr="https://atlas.web.cern.ch/Atlas/GROUPS/PHYSICS/CONFNOTES/ATLAS-CONF-2013-035/fig_08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57400"/>
            <a:ext cx="4267200" cy="3883377"/>
          </a:xfrm>
          <a:prstGeom prst="rect">
            <a:avLst/>
          </a:prstGeom>
          <a:noFill/>
        </p:spPr>
      </p:pic>
      <p:graphicFrame>
        <p:nvGraphicFramePr>
          <p:cNvPr id="10" name="Object 14"/>
          <p:cNvGraphicFramePr>
            <a:graphicFrameLocks noChangeAspect="1"/>
          </p:cNvGraphicFramePr>
          <p:nvPr/>
        </p:nvGraphicFramePr>
        <p:xfrm>
          <a:off x="228600" y="1981200"/>
          <a:ext cx="1304640" cy="246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8" r:id="rId4" imgW="898200" imgH="169200" progId="Equation.3">
                  <p:embed/>
                </p:oleObj>
              </mc:Choice>
              <mc:Fallback>
                <p:oleObj r:id="rId4" imgW="898200" imgH="169200" progId="Equation.3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81200"/>
                        <a:ext cx="1304640" cy="2462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9" descr="https://atlas.web.cern.ch/Atlas/GROUPS/PHYSICS/CONFNOTES/ATLAS-CONF-2013-035/fig_08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1999" y="1447799"/>
            <a:ext cx="4270301" cy="3886201"/>
          </a:xfrm>
          <a:prstGeom prst="rect">
            <a:avLst/>
          </a:prstGeom>
          <a:noFill/>
        </p:spPr>
      </p:pic>
      <p:graphicFrame>
        <p:nvGraphicFramePr>
          <p:cNvPr id="12" name="Object 15"/>
          <p:cNvGraphicFramePr>
            <a:graphicFrameLocks noChangeAspect="1"/>
          </p:cNvGraphicFramePr>
          <p:nvPr/>
        </p:nvGraphicFramePr>
        <p:xfrm>
          <a:off x="7239000" y="1287463"/>
          <a:ext cx="1346200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9" name="Equation" r:id="rId7" imgW="926698" imgH="215806" progId="Equation.3">
                  <p:embed/>
                </p:oleObj>
              </mc:Choice>
              <mc:Fallback>
                <p:oleObj name="Equation" r:id="rId7" imgW="926698" imgH="215806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1287463"/>
                        <a:ext cx="1346200" cy="312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610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Chargino-neutralino2 in </a:t>
            </a:r>
            <a:r>
              <a:rPr lang="it-IT" dirty="0" err="1" smtClean="0"/>
              <a:t>Higgs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71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4499992" y="908720"/>
            <a:ext cx="4392488" cy="4937760"/>
          </a:xfrm>
        </p:spPr>
        <p:txBody>
          <a:bodyPr>
            <a:normAutofit/>
          </a:bodyPr>
          <a:lstStyle/>
          <a:p>
            <a:r>
              <a:rPr lang="it-IT" sz="2000" b="1" dirty="0" smtClean="0"/>
              <a:t>CMS: </a:t>
            </a:r>
            <a:r>
              <a:rPr lang="it-IT" sz="2000" dirty="0" smtClean="0"/>
              <a:t>target </a:t>
            </a:r>
            <a:r>
              <a:rPr lang="it-IT" sz="2000" dirty="0" err="1" smtClean="0"/>
              <a:t>H</a:t>
            </a:r>
            <a:r>
              <a:rPr lang="it-IT" sz="2000" dirty="0" err="1" smtClean="0">
                <a:sym typeface="Wingdings" pitchFamily="2" charset="2"/>
              </a:rPr>
              <a:t>bb</a:t>
            </a:r>
            <a:r>
              <a:rPr lang="it-IT" sz="2000" dirty="0" smtClean="0">
                <a:sym typeface="Wingdings" pitchFamily="2" charset="2"/>
              </a:rPr>
              <a:t> and H 2 light </a:t>
            </a:r>
            <a:r>
              <a:rPr lang="it-IT" sz="2000" dirty="0" err="1" smtClean="0">
                <a:sym typeface="Wingdings" pitchFamily="2" charset="2"/>
              </a:rPr>
              <a:t>leptons</a:t>
            </a:r>
            <a:r>
              <a:rPr lang="it-IT" sz="2000" dirty="0" smtClean="0">
                <a:sym typeface="Wingdings" pitchFamily="2" charset="2"/>
              </a:rPr>
              <a:t> (</a:t>
            </a:r>
            <a:r>
              <a:rPr lang="it-IT" sz="2000" dirty="0" err="1" smtClean="0">
                <a:sym typeface="Wingdings" pitchFamily="2" charset="2"/>
              </a:rPr>
              <a:t>generic</a:t>
            </a:r>
            <a:r>
              <a:rPr lang="it-IT" sz="2000" dirty="0" smtClean="0">
                <a:sym typeface="Wingdings" pitchFamily="2" charset="2"/>
              </a:rPr>
              <a:t> for WW*,ZZ* </a:t>
            </a:r>
            <a:r>
              <a:rPr lang="it-IT" sz="2000" dirty="0" err="1" smtClean="0">
                <a:sym typeface="Wingdings" pitchFamily="2" charset="2"/>
              </a:rPr>
              <a:t>etc</a:t>
            </a:r>
            <a:r>
              <a:rPr lang="it-IT" sz="2000" dirty="0" smtClean="0">
                <a:sym typeface="Wingdings" pitchFamily="2" charset="2"/>
              </a:rPr>
              <a:t>) (+1L / SS and MET)</a:t>
            </a:r>
          </a:p>
          <a:p>
            <a:r>
              <a:rPr lang="it-IT" sz="2000" b="1" dirty="0" smtClean="0">
                <a:sym typeface="Wingdings" pitchFamily="2" charset="2"/>
              </a:rPr>
              <a:t>ATLAS:</a:t>
            </a:r>
            <a:r>
              <a:rPr lang="it-IT" sz="2000" dirty="0" smtClean="0">
                <a:sym typeface="Wingdings" pitchFamily="2" charset="2"/>
              </a:rPr>
              <a:t> H </a:t>
            </a:r>
            <a:r>
              <a:rPr lang="it-IT" sz="2000" dirty="0" err="1" smtClean="0">
                <a:sym typeface="Wingdings" pitchFamily="2" charset="2"/>
              </a:rPr>
              <a:t>bb</a:t>
            </a:r>
            <a:r>
              <a:rPr lang="it-IT" sz="2000" dirty="0" smtClean="0">
                <a:sym typeface="Wingdings" pitchFamily="2" charset="2"/>
              </a:rPr>
              <a:t> (+1L and MET)</a:t>
            </a:r>
            <a:endParaRPr lang="en-US" sz="2000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90" y="1023267"/>
            <a:ext cx="2341082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371630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251520" y="2636912"/>
            <a:ext cx="4234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smtClean="0">
                <a:solidFill>
                  <a:srgbClr val="00B050"/>
                </a:solidFill>
                <a:latin typeface="Trebuchet MS" pitchFamily="34" charset="0"/>
              </a:rPr>
              <a:t>1L + </a:t>
            </a:r>
            <a:r>
              <a:rPr lang="it-IT" sz="1600" b="1" i="1" dirty="0" err="1" smtClean="0">
                <a:solidFill>
                  <a:srgbClr val="00B050"/>
                </a:solidFill>
                <a:latin typeface="Trebuchet MS" pitchFamily="34" charset="0"/>
              </a:rPr>
              <a:t>bb</a:t>
            </a:r>
            <a:r>
              <a:rPr lang="it-IT" sz="1600" b="1" i="1" dirty="0" smtClean="0">
                <a:solidFill>
                  <a:srgbClr val="00B050"/>
                </a:solidFill>
                <a:latin typeface="Trebuchet MS" pitchFamily="34" charset="0"/>
              </a:rPr>
              <a:t> + </a:t>
            </a:r>
            <a:r>
              <a:rPr lang="it-IT" sz="1600" b="1" i="1" dirty="0" err="1" smtClean="0">
                <a:solidFill>
                  <a:srgbClr val="00B050"/>
                </a:solidFill>
                <a:latin typeface="Trebuchet MS" pitchFamily="34" charset="0"/>
              </a:rPr>
              <a:t>E</a:t>
            </a:r>
            <a:r>
              <a:rPr lang="it-IT" sz="1600" b="1" i="1" baseline="-25000" dirty="0" err="1" smtClean="0">
                <a:solidFill>
                  <a:srgbClr val="00B050"/>
                </a:solidFill>
                <a:latin typeface="Trebuchet MS" pitchFamily="34" charset="0"/>
              </a:rPr>
              <a:t>T</a:t>
            </a:r>
            <a:r>
              <a:rPr lang="it-IT" sz="1600" b="1" i="1" dirty="0" err="1" smtClean="0">
                <a:solidFill>
                  <a:srgbClr val="00B050"/>
                </a:solidFill>
                <a:latin typeface="Trebuchet MS" pitchFamily="34" charset="0"/>
              </a:rPr>
              <a:t>Miss</a:t>
            </a:r>
            <a:r>
              <a:rPr lang="it-IT" sz="1600" b="1" i="1" dirty="0" smtClean="0">
                <a:solidFill>
                  <a:srgbClr val="00B050"/>
                </a:solidFill>
                <a:latin typeface="Trebuchet MS" pitchFamily="34" charset="0"/>
              </a:rPr>
              <a:t> (&gt;100,125,150,175 </a:t>
            </a:r>
            <a:r>
              <a:rPr lang="it-IT" sz="1600" b="1" i="1" dirty="0" err="1" smtClean="0">
                <a:solidFill>
                  <a:srgbClr val="00B050"/>
                </a:solidFill>
                <a:latin typeface="Trebuchet MS" pitchFamily="34" charset="0"/>
              </a:rPr>
              <a:t>GeV</a:t>
            </a:r>
            <a:r>
              <a:rPr lang="it-IT" sz="1600" b="1" i="1" dirty="0" smtClean="0">
                <a:solidFill>
                  <a:srgbClr val="00B050"/>
                </a:solidFill>
                <a:latin typeface="Trebuchet MS" pitchFamily="34" charset="0"/>
              </a:rPr>
              <a:t>)</a:t>
            </a:r>
            <a:endParaRPr lang="en-US" sz="1600" b="1" i="1" dirty="0">
              <a:solidFill>
                <a:srgbClr val="00B050"/>
              </a:solidFill>
              <a:latin typeface="Trebuchet MS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716016" y="2636912"/>
            <a:ext cx="4187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smtClean="0">
                <a:solidFill>
                  <a:srgbClr val="00B050"/>
                </a:solidFill>
                <a:latin typeface="Trebuchet MS" pitchFamily="34" charset="0"/>
              </a:rPr>
              <a:t>SS +  </a:t>
            </a:r>
            <a:r>
              <a:rPr lang="it-IT" sz="1600" b="1" i="1" dirty="0" err="1" smtClean="0">
                <a:solidFill>
                  <a:srgbClr val="00B050"/>
                </a:solidFill>
                <a:latin typeface="Trebuchet MS" pitchFamily="34" charset="0"/>
              </a:rPr>
              <a:t>jets</a:t>
            </a:r>
            <a:r>
              <a:rPr lang="it-IT" sz="1600" b="1" i="1" dirty="0" smtClean="0">
                <a:solidFill>
                  <a:srgbClr val="00B050"/>
                </a:solidFill>
                <a:latin typeface="Trebuchet MS" pitchFamily="34" charset="0"/>
              </a:rPr>
              <a:t> (from W)  and moderate </a:t>
            </a:r>
            <a:r>
              <a:rPr lang="it-IT" sz="1600" b="1" i="1" dirty="0" err="1" smtClean="0">
                <a:solidFill>
                  <a:srgbClr val="00B050"/>
                </a:solidFill>
                <a:latin typeface="Trebuchet MS" pitchFamily="34" charset="0"/>
              </a:rPr>
              <a:t>E</a:t>
            </a:r>
            <a:r>
              <a:rPr lang="it-IT" sz="1600" b="1" i="1" baseline="-25000" dirty="0" err="1" smtClean="0">
                <a:solidFill>
                  <a:srgbClr val="00B050"/>
                </a:solidFill>
                <a:latin typeface="Trebuchet MS" pitchFamily="34" charset="0"/>
              </a:rPr>
              <a:t>T</a:t>
            </a:r>
            <a:r>
              <a:rPr lang="it-IT" sz="1600" b="1" i="1" dirty="0" err="1" smtClean="0">
                <a:solidFill>
                  <a:srgbClr val="00B050"/>
                </a:solidFill>
                <a:latin typeface="Trebuchet MS" pitchFamily="34" charset="0"/>
              </a:rPr>
              <a:t>Miss</a:t>
            </a:r>
            <a:endParaRPr lang="en-US" sz="1600" b="1" i="1" dirty="0">
              <a:solidFill>
                <a:srgbClr val="00B050"/>
              </a:solidFill>
              <a:latin typeface="Trebuchet MS" pitchFamily="34" charset="0"/>
            </a:endParaRP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057" y="2974255"/>
            <a:ext cx="3664407" cy="347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14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Chargino-neutralino2 in </a:t>
            </a:r>
            <a:r>
              <a:rPr lang="it-IT" dirty="0" err="1"/>
              <a:t>Higgs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72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251520" y="908720"/>
            <a:ext cx="8892480" cy="493776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Neutralino1 = bino-</a:t>
            </a:r>
            <a:r>
              <a:rPr lang="it-IT" sz="2000" dirty="0" err="1" smtClean="0"/>
              <a:t>like</a:t>
            </a:r>
            <a:r>
              <a:rPr lang="it-IT" sz="2000" dirty="0" smtClean="0"/>
              <a:t>; </a:t>
            </a:r>
            <a:r>
              <a:rPr lang="it-IT" sz="2000" dirty="0" err="1" smtClean="0"/>
              <a:t>chargino</a:t>
            </a:r>
            <a:r>
              <a:rPr lang="it-IT" sz="2000" dirty="0" smtClean="0"/>
              <a:t>/neutralino2 = </a:t>
            </a:r>
            <a:r>
              <a:rPr lang="it-IT" sz="2000" dirty="0" err="1" smtClean="0"/>
              <a:t>wino-like</a:t>
            </a:r>
            <a:endParaRPr lang="it-IT" sz="2000" dirty="0" smtClean="0"/>
          </a:p>
          <a:p>
            <a:r>
              <a:rPr lang="it-IT" sz="2000" dirty="0" smtClean="0"/>
              <a:t>BR of </a:t>
            </a:r>
            <a:r>
              <a:rPr lang="it-IT" sz="2000" dirty="0" err="1" smtClean="0"/>
              <a:t>Higgs</a:t>
            </a:r>
            <a:r>
              <a:rPr lang="it-IT" sz="2000" dirty="0"/>
              <a:t> </a:t>
            </a:r>
            <a:r>
              <a:rPr lang="it-IT" sz="2000" dirty="0" err="1" smtClean="0"/>
              <a:t>assumed</a:t>
            </a:r>
            <a:r>
              <a:rPr lang="it-IT" sz="2000" dirty="0" smtClean="0"/>
              <a:t> SM-</a:t>
            </a:r>
            <a:r>
              <a:rPr lang="it-IT" sz="2000" dirty="0" err="1" smtClean="0"/>
              <a:t>like</a:t>
            </a:r>
            <a:r>
              <a:rPr lang="it-IT" sz="2000" dirty="0" smtClean="0"/>
              <a:t>: </a:t>
            </a:r>
            <a:r>
              <a:rPr lang="it-IT" sz="2000" dirty="0" err="1" smtClean="0"/>
              <a:t>H</a:t>
            </a:r>
            <a:r>
              <a:rPr lang="it-IT" sz="2000" dirty="0" err="1" smtClean="0">
                <a:sym typeface="Wingdings" pitchFamily="2" charset="2"/>
              </a:rPr>
              <a:t>bb</a:t>
            </a:r>
            <a:r>
              <a:rPr lang="it-IT" sz="2000" dirty="0" smtClean="0">
                <a:sym typeface="Wingdings" pitchFamily="2" charset="2"/>
              </a:rPr>
              <a:t>(=56%); HWW(=23%); </a:t>
            </a:r>
            <a:r>
              <a:rPr lang="it-IT" sz="2000" dirty="0" err="1" smtClean="0">
                <a:sym typeface="Wingdings" pitchFamily="2" charset="2"/>
              </a:rPr>
              <a:t>H</a:t>
            </a:r>
            <a:r>
              <a:rPr lang="it-IT" sz="2000" dirty="0" err="1" smtClean="0">
                <a:latin typeface="Symbol" pitchFamily="18" charset="2"/>
                <a:sym typeface="Wingdings" pitchFamily="2" charset="2"/>
              </a:rPr>
              <a:t>tt</a:t>
            </a:r>
            <a:r>
              <a:rPr lang="it-IT" sz="2000" dirty="0" smtClean="0">
                <a:sym typeface="Wingdings" pitchFamily="2" charset="2"/>
              </a:rPr>
              <a:t>(=6.2%) </a:t>
            </a:r>
            <a:r>
              <a:rPr lang="it-IT" sz="2000" dirty="0" smtClean="0"/>
              <a:t>    </a:t>
            </a:r>
          </a:p>
          <a:p>
            <a:r>
              <a:rPr lang="it-IT" sz="2000" dirty="0" smtClean="0"/>
              <a:t>The </a:t>
            </a:r>
            <a:r>
              <a:rPr lang="it-IT" sz="2000" dirty="0" err="1" smtClean="0"/>
              <a:t>three</a:t>
            </a:r>
            <a:r>
              <a:rPr lang="it-IT" sz="2000" dirty="0" smtClean="0"/>
              <a:t> </a:t>
            </a:r>
            <a:r>
              <a:rPr lang="it-IT" sz="2000" dirty="0" err="1" smtClean="0"/>
              <a:t>analyses</a:t>
            </a:r>
            <a:r>
              <a:rPr lang="it-IT" sz="2000" dirty="0" smtClean="0"/>
              <a:t> are </a:t>
            </a:r>
            <a:r>
              <a:rPr lang="it-IT" sz="2000" dirty="0" err="1" smtClean="0"/>
              <a:t>statistically</a:t>
            </a:r>
            <a:r>
              <a:rPr lang="it-IT" sz="2000" dirty="0" smtClean="0"/>
              <a:t> </a:t>
            </a:r>
            <a:r>
              <a:rPr lang="it-IT" sz="2000" dirty="0" err="1" smtClean="0"/>
              <a:t>combined</a:t>
            </a:r>
            <a:r>
              <a:rPr lang="it-IT" sz="2000" dirty="0" smtClean="0"/>
              <a:t> and </a:t>
            </a:r>
            <a:r>
              <a:rPr lang="it-IT" sz="2000" dirty="0" err="1" smtClean="0"/>
              <a:t>all</a:t>
            </a:r>
            <a:r>
              <a:rPr lang="it-IT" sz="2000" dirty="0" smtClean="0"/>
              <a:t> </a:t>
            </a:r>
            <a:r>
              <a:rPr lang="it-IT" sz="2000" dirty="0" err="1" smtClean="0"/>
              <a:t>correlations</a:t>
            </a:r>
            <a:r>
              <a:rPr lang="it-IT" sz="2000" dirty="0" smtClean="0"/>
              <a:t> are </a:t>
            </a:r>
            <a:r>
              <a:rPr lang="it-IT" sz="2000" dirty="0" err="1" smtClean="0"/>
              <a:t>taken</a:t>
            </a:r>
            <a:r>
              <a:rPr lang="it-IT" sz="2000" dirty="0" smtClean="0"/>
              <a:t> </a:t>
            </a:r>
            <a:r>
              <a:rPr lang="it-IT" sz="2000" dirty="0" err="1" smtClean="0"/>
              <a:t>into</a:t>
            </a:r>
            <a:r>
              <a:rPr lang="it-IT" sz="2000" dirty="0" smtClean="0"/>
              <a:t> account:</a:t>
            </a:r>
          </a:p>
          <a:p>
            <a:pPr lvl="1"/>
            <a:r>
              <a:rPr lang="it-IT" sz="1700" dirty="0" smtClean="0"/>
              <a:t>Best </a:t>
            </a:r>
            <a:r>
              <a:rPr lang="it-IT" sz="1700" dirty="0" err="1" smtClean="0"/>
              <a:t>expected</a:t>
            </a:r>
            <a:r>
              <a:rPr lang="it-IT" sz="1700" dirty="0" smtClean="0"/>
              <a:t> </a:t>
            </a:r>
            <a:r>
              <a:rPr lang="it-IT" sz="1700" dirty="0" err="1" smtClean="0"/>
              <a:t>sensitivity</a:t>
            </a:r>
            <a:r>
              <a:rPr lang="it-IT" sz="1700" dirty="0" smtClean="0"/>
              <a:t> for 1L </a:t>
            </a:r>
            <a:r>
              <a:rPr lang="it-IT" sz="1700" dirty="0" err="1" smtClean="0"/>
              <a:t>analysis</a:t>
            </a:r>
            <a:r>
              <a:rPr lang="it-IT" sz="1700" dirty="0" smtClean="0"/>
              <a:t>; single SR for SS; </a:t>
            </a:r>
            <a:r>
              <a:rPr lang="it-IT" sz="1700" dirty="0" err="1" smtClean="0"/>
              <a:t>binned</a:t>
            </a:r>
            <a:r>
              <a:rPr lang="it-IT" sz="1700" dirty="0" smtClean="0"/>
              <a:t> </a:t>
            </a:r>
            <a:r>
              <a:rPr lang="it-IT" sz="1700" dirty="0" err="1" smtClean="0"/>
              <a:t>SRs</a:t>
            </a:r>
            <a:r>
              <a:rPr lang="it-IT" sz="1700" dirty="0" smtClean="0"/>
              <a:t> for 3L </a:t>
            </a:r>
            <a:endParaRPr lang="en-US" sz="1700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791629"/>
            <a:ext cx="6133635" cy="344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5567" y="3212976"/>
            <a:ext cx="3244945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984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Ewk</a:t>
            </a:r>
            <a:r>
              <a:rPr lang="en-US" dirty="0" smtClean="0"/>
              <a:t> production summary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73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196752"/>
            <a:ext cx="5020719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302071"/>
            <a:ext cx="4139952" cy="3350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ttore 2 7"/>
          <p:cNvCxnSpPr/>
          <p:nvPr/>
        </p:nvCxnSpPr>
        <p:spPr>
          <a:xfrm flipH="1">
            <a:off x="1979712" y="2204864"/>
            <a:ext cx="3744416" cy="25202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874" y="188640"/>
            <a:ext cx="3188590" cy="298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68760"/>
            <a:ext cx="1130059" cy="83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Summary</a:t>
            </a:r>
            <a:r>
              <a:rPr lang="it-IT" dirty="0"/>
              <a:t> </a:t>
            </a:r>
            <a:r>
              <a:rPr lang="it-IT" dirty="0" smtClean="0"/>
              <a:t>of </a:t>
            </a:r>
            <a:r>
              <a:rPr lang="it-IT" dirty="0" err="1" smtClean="0"/>
              <a:t>searches</a:t>
            </a:r>
            <a:r>
              <a:rPr lang="it-IT" dirty="0" smtClean="0"/>
              <a:t> so far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381000" y="777240"/>
            <a:ext cx="8458200" cy="5547360"/>
          </a:xfrm>
        </p:spPr>
        <p:txBody>
          <a:bodyPr>
            <a:normAutofit/>
          </a:bodyPr>
          <a:lstStyle/>
          <a:p>
            <a:r>
              <a:rPr lang="it-IT" sz="2400" dirty="0" smtClean="0"/>
              <a:t>‘</a:t>
            </a:r>
            <a:r>
              <a:rPr lang="it-IT" sz="2400" dirty="0" smtClean="0"/>
              <a:t>Natural’ SUSY </a:t>
            </a:r>
            <a:r>
              <a:rPr lang="it-IT" sz="2400" dirty="0" err="1" smtClean="0"/>
              <a:t>scenarios</a:t>
            </a:r>
            <a:r>
              <a:rPr lang="it-IT" sz="2400" dirty="0" smtClean="0"/>
              <a:t> </a:t>
            </a:r>
            <a:r>
              <a:rPr lang="it-IT" sz="2400" dirty="0" err="1" smtClean="0"/>
              <a:t>discussed</a:t>
            </a:r>
            <a:r>
              <a:rPr lang="it-IT" sz="2400" dirty="0" smtClean="0"/>
              <a:t> </a:t>
            </a:r>
            <a:r>
              <a:rPr lang="it-IT" sz="2400" dirty="0" smtClean="0">
                <a:sym typeface="Wingdings" pitchFamily="2" charset="2"/>
              </a:rPr>
              <a:t> </a:t>
            </a:r>
            <a:r>
              <a:rPr lang="it-IT" sz="2400" dirty="0" err="1" smtClean="0">
                <a:sym typeface="Wingdings" pitchFamily="2" charset="2"/>
              </a:rPr>
              <a:t>pushing</a:t>
            </a:r>
            <a:r>
              <a:rPr lang="it-IT" sz="2400" dirty="0" smtClean="0">
                <a:sym typeface="Wingdings" pitchFamily="2" charset="2"/>
              </a:rPr>
              <a:t> the </a:t>
            </a:r>
            <a:r>
              <a:rPr lang="it-IT" sz="2400" dirty="0" err="1" smtClean="0">
                <a:sym typeface="Wingdings" pitchFamily="2" charset="2"/>
              </a:rPr>
              <a:t>boundaries</a:t>
            </a:r>
            <a:r>
              <a:rPr lang="it-IT" sz="2400" dirty="0">
                <a:sym typeface="Wingdings" pitchFamily="2" charset="2"/>
              </a:rPr>
              <a:t> </a:t>
            </a:r>
            <a:r>
              <a:rPr lang="it-IT" sz="2400" dirty="0" smtClean="0">
                <a:sym typeface="Wingdings" pitchFamily="2" charset="2"/>
              </a:rPr>
              <a:t>to ‘</a:t>
            </a:r>
            <a:r>
              <a:rPr lang="it-IT" sz="2400" dirty="0" err="1" smtClean="0">
                <a:sym typeface="Wingdings" pitchFamily="2" charset="2"/>
              </a:rPr>
              <a:t>unnatural</a:t>
            </a:r>
            <a:r>
              <a:rPr lang="it-IT" sz="2400" dirty="0" smtClean="0">
                <a:sym typeface="Wingdings" pitchFamily="2" charset="2"/>
              </a:rPr>
              <a:t>’ corners?</a:t>
            </a:r>
          </a:p>
          <a:p>
            <a:endParaRPr lang="it-IT" sz="2400" dirty="0">
              <a:sym typeface="Wingdings" pitchFamily="2" charset="2"/>
            </a:endParaRPr>
          </a:p>
          <a:p>
            <a:endParaRPr lang="it-IT" sz="2400" dirty="0" smtClean="0">
              <a:sym typeface="Wingdings" pitchFamily="2" charset="2"/>
            </a:endParaRPr>
          </a:p>
          <a:p>
            <a:endParaRPr lang="it-IT" sz="2400" dirty="0">
              <a:sym typeface="Wingdings" pitchFamily="2" charset="2"/>
            </a:endParaRPr>
          </a:p>
          <a:p>
            <a:endParaRPr lang="it-IT" sz="2400" dirty="0" smtClean="0">
              <a:sym typeface="Wingdings" pitchFamily="2" charset="2"/>
            </a:endParaRPr>
          </a:p>
          <a:p>
            <a:endParaRPr lang="it-IT" sz="2400" dirty="0">
              <a:sym typeface="Wingdings" pitchFamily="2" charset="2"/>
            </a:endParaRPr>
          </a:p>
          <a:p>
            <a:endParaRPr lang="it-IT" sz="2400" dirty="0" smtClean="0">
              <a:sym typeface="Wingdings" pitchFamily="2" charset="2"/>
            </a:endParaRPr>
          </a:p>
          <a:p>
            <a:r>
              <a:rPr lang="it-IT" sz="2400" dirty="0" err="1" smtClean="0">
                <a:sym typeface="Wingdings" pitchFamily="2" charset="2"/>
              </a:rPr>
              <a:t>Still</a:t>
            </a:r>
            <a:r>
              <a:rPr lang="it-IT" sz="2400" dirty="0" smtClean="0">
                <a:sym typeface="Wingdings" pitchFamily="2" charset="2"/>
              </a:rPr>
              <a:t> </a:t>
            </a:r>
            <a:r>
              <a:rPr lang="it-IT" sz="2400" dirty="0" err="1" smtClean="0">
                <a:sym typeface="Wingdings" pitchFamily="2" charset="2"/>
              </a:rPr>
              <a:t>not</a:t>
            </a:r>
            <a:r>
              <a:rPr lang="it-IT" sz="2400" dirty="0" smtClean="0">
                <a:sym typeface="Wingdings" pitchFamily="2" charset="2"/>
              </a:rPr>
              <a:t> the end of the story:</a:t>
            </a:r>
          </a:p>
          <a:p>
            <a:pPr lvl="1"/>
            <a:r>
              <a:rPr lang="it-IT" sz="2100" dirty="0" err="1" smtClean="0">
                <a:sym typeface="Wingdings" pitchFamily="2" charset="2"/>
              </a:rPr>
              <a:t>Constraints</a:t>
            </a:r>
            <a:r>
              <a:rPr lang="it-IT" sz="2100" dirty="0" smtClean="0">
                <a:sym typeface="Wingdings" pitchFamily="2" charset="2"/>
              </a:rPr>
              <a:t> </a:t>
            </a:r>
            <a:r>
              <a:rPr lang="it-IT" sz="2100" dirty="0" err="1" smtClean="0">
                <a:sym typeface="Wingdings" pitchFamily="2" charset="2"/>
              </a:rPr>
              <a:t>derived</a:t>
            </a:r>
            <a:r>
              <a:rPr lang="it-IT" sz="2100" dirty="0" smtClean="0">
                <a:sym typeface="Wingdings" pitchFamily="2" charset="2"/>
              </a:rPr>
              <a:t> in 100% BR </a:t>
            </a:r>
            <a:r>
              <a:rPr lang="it-IT" sz="2100" dirty="0" err="1" smtClean="0">
                <a:sym typeface="Wingdings" pitchFamily="2" charset="2"/>
              </a:rPr>
              <a:t>final</a:t>
            </a:r>
            <a:r>
              <a:rPr lang="it-IT" sz="2100" dirty="0" smtClean="0">
                <a:sym typeface="Wingdings" pitchFamily="2" charset="2"/>
              </a:rPr>
              <a:t> </a:t>
            </a:r>
            <a:r>
              <a:rPr lang="it-IT" sz="2100" dirty="0" err="1" smtClean="0">
                <a:sym typeface="Wingdings" pitchFamily="2" charset="2"/>
              </a:rPr>
              <a:t>states</a:t>
            </a:r>
            <a:endParaRPr lang="it-IT" sz="2100" dirty="0" smtClean="0">
              <a:sym typeface="Wingdings" pitchFamily="2" charset="2"/>
            </a:endParaRPr>
          </a:p>
          <a:p>
            <a:pPr lvl="1"/>
            <a:r>
              <a:rPr lang="it-IT" sz="2100" dirty="0" err="1" smtClean="0">
                <a:sym typeface="Wingdings" pitchFamily="2" charset="2"/>
              </a:rPr>
              <a:t>Higgsino-like</a:t>
            </a:r>
            <a:r>
              <a:rPr lang="it-IT" sz="2100" dirty="0" smtClean="0">
                <a:sym typeface="Wingdings" pitchFamily="2" charset="2"/>
              </a:rPr>
              <a:t> </a:t>
            </a:r>
            <a:r>
              <a:rPr lang="it-IT" sz="2100" dirty="0" err="1" smtClean="0">
                <a:sym typeface="Wingdings" pitchFamily="2" charset="2"/>
              </a:rPr>
              <a:t>ewkinos</a:t>
            </a:r>
            <a:r>
              <a:rPr lang="it-IT" sz="2100" dirty="0" smtClean="0">
                <a:sym typeface="Wingdings" pitchFamily="2" charset="2"/>
              </a:rPr>
              <a:t> </a:t>
            </a:r>
            <a:r>
              <a:rPr lang="it-IT" sz="2100" dirty="0" err="1" smtClean="0">
                <a:sym typeface="Wingdings" pitchFamily="2" charset="2"/>
              </a:rPr>
              <a:t>produced</a:t>
            </a:r>
            <a:r>
              <a:rPr lang="it-IT" sz="2100" dirty="0" smtClean="0">
                <a:sym typeface="Wingdings" pitchFamily="2" charset="2"/>
              </a:rPr>
              <a:t> </a:t>
            </a:r>
            <a:r>
              <a:rPr lang="it-IT" sz="2100" dirty="0" err="1" smtClean="0">
                <a:sym typeface="Wingdings" pitchFamily="2" charset="2"/>
              </a:rPr>
              <a:t>at</a:t>
            </a:r>
            <a:r>
              <a:rPr lang="it-IT" sz="2100" dirty="0" smtClean="0">
                <a:sym typeface="Wingdings" pitchFamily="2" charset="2"/>
              </a:rPr>
              <a:t> </a:t>
            </a:r>
            <a:r>
              <a:rPr lang="it-IT" sz="2100" dirty="0" err="1" smtClean="0">
                <a:sym typeface="Wingdings" pitchFamily="2" charset="2"/>
              </a:rPr>
              <a:t>lower</a:t>
            </a:r>
            <a:r>
              <a:rPr lang="it-IT" sz="2100" dirty="0" smtClean="0">
                <a:sym typeface="Wingdings" pitchFamily="2" charset="2"/>
              </a:rPr>
              <a:t> rate  </a:t>
            </a:r>
            <a:r>
              <a:rPr lang="it-IT" sz="2100" dirty="0" err="1" smtClean="0">
                <a:sym typeface="Wingdings" pitchFamily="2" charset="2"/>
              </a:rPr>
              <a:t>need</a:t>
            </a:r>
            <a:r>
              <a:rPr lang="it-IT" sz="2100" dirty="0" smtClean="0">
                <a:sym typeface="Wingdings" pitchFamily="2" charset="2"/>
              </a:rPr>
              <a:t> 13 </a:t>
            </a:r>
            <a:r>
              <a:rPr lang="it-IT" sz="2100" dirty="0" err="1" smtClean="0">
                <a:sym typeface="Wingdings" pitchFamily="2" charset="2"/>
              </a:rPr>
              <a:t>TeV</a:t>
            </a:r>
            <a:r>
              <a:rPr lang="it-IT" sz="2100" dirty="0" smtClean="0">
                <a:sym typeface="Wingdings" pitchFamily="2" charset="2"/>
              </a:rPr>
              <a:t>!</a:t>
            </a:r>
          </a:p>
          <a:p>
            <a:pPr lvl="1"/>
            <a:r>
              <a:rPr lang="it-IT" sz="2100" dirty="0" err="1" smtClean="0">
                <a:sym typeface="Wingdings" pitchFamily="2" charset="2"/>
              </a:rPr>
              <a:t>Loop-holes</a:t>
            </a:r>
            <a:r>
              <a:rPr lang="it-IT" sz="2100" dirty="0" smtClean="0">
                <a:sym typeface="Wingdings" pitchFamily="2" charset="2"/>
              </a:rPr>
              <a:t> in stop </a:t>
            </a:r>
            <a:r>
              <a:rPr lang="it-IT" sz="2100" dirty="0" err="1" smtClean="0">
                <a:sym typeface="Wingdings" pitchFamily="2" charset="2"/>
              </a:rPr>
              <a:t>exclusion</a:t>
            </a:r>
            <a:r>
              <a:rPr lang="it-IT" sz="2100" dirty="0" smtClean="0">
                <a:sym typeface="Wingdings" pitchFamily="2" charset="2"/>
              </a:rPr>
              <a:t> in </a:t>
            </a:r>
            <a:r>
              <a:rPr lang="it-IT" sz="2100" dirty="0" err="1" smtClean="0">
                <a:sym typeface="Wingdings" pitchFamily="2" charset="2"/>
              </a:rPr>
              <a:t>difficult</a:t>
            </a:r>
            <a:r>
              <a:rPr lang="it-IT" sz="2100" dirty="0" smtClean="0">
                <a:sym typeface="Wingdings" pitchFamily="2" charset="2"/>
              </a:rPr>
              <a:t> </a:t>
            </a:r>
            <a:r>
              <a:rPr lang="it-IT" sz="2100" dirty="0" err="1" smtClean="0">
                <a:sym typeface="Wingdings" pitchFamily="2" charset="2"/>
              </a:rPr>
              <a:t>regions</a:t>
            </a:r>
            <a:r>
              <a:rPr lang="it-IT" sz="2100" dirty="0" smtClean="0">
                <a:sym typeface="Wingdings" pitchFamily="2" charset="2"/>
              </a:rPr>
              <a:t> </a:t>
            </a:r>
            <a:r>
              <a:rPr lang="it-IT" sz="1800" dirty="0" smtClean="0">
                <a:sym typeface="Wingdings" pitchFamily="2" charset="2"/>
              </a:rPr>
              <a:t>(≥ top mass)</a:t>
            </a:r>
            <a:endParaRPr lang="it-IT" sz="2100" dirty="0" smtClean="0">
              <a:sym typeface="Wingdings" pitchFamily="2" charset="2"/>
            </a:endParaRPr>
          </a:p>
          <a:p>
            <a:r>
              <a:rPr lang="it-IT" sz="2400" dirty="0" smtClean="0">
                <a:sym typeface="Wingdings" pitchFamily="2" charset="2"/>
              </a:rPr>
              <a:t>OR: </a:t>
            </a:r>
            <a:r>
              <a:rPr lang="it-IT" sz="2400" dirty="0" err="1" smtClean="0">
                <a:sym typeface="Wingdings" pitchFamily="2" charset="2"/>
              </a:rPr>
              <a:t>Naturalness</a:t>
            </a:r>
            <a:r>
              <a:rPr lang="it-IT" sz="2400" dirty="0" smtClean="0">
                <a:sym typeface="Wingdings" pitchFamily="2" charset="2"/>
              </a:rPr>
              <a:t> </a:t>
            </a:r>
            <a:r>
              <a:rPr lang="it-IT" sz="2400" dirty="0" err="1" smtClean="0">
                <a:sym typeface="Wingdings" pitchFamily="2" charset="2"/>
              </a:rPr>
              <a:t>might</a:t>
            </a:r>
            <a:r>
              <a:rPr lang="it-IT" sz="2400" dirty="0" smtClean="0">
                <a:sym typeface="Wingdings" pitchFamily="2" charset="2"/>
              </a:rPr>
              <a:t> </a:t>
            </a:r>
            <a:r>
              <a:rPr lang="it-IT" sz="2400" dirty="0" err="1" smtClean="0">
                <a:sym typeface="Wingdings" pitchFamily="2" charset="2"/>
              </a:rPr>
              <a:t>not</a:t>
            </a:r>
            <a:r>
              <a:rPr lang="it-IT" sz="2400" dirty="0" smtClean="0">
                <a:sym typeface="Wingdings" pitchFamily="2" charset="2"/>
              </a:rPr>
              <a:t> be the </a:t>
            </a:r>
            <a:r>
              <a:rPr lang="it-IT" sz="2400" dirty="0" err="1" smtClean="0">
                <a:sym typeface="Wingdings" pitchFamily="2" charset="2"/>
              </a:rPr>
              <a:t>solution</a:t>
            </a:r>
            <a:r>
              <a:rPr lang="it-IT" sz="2400" dirty="0" smtClean="0">
                <a:sym typeface="Wingdings" pitchFamily="2" charset="2"/>
              </a:rPr>
              <a:t>…</a:t>
            </a:r>
            <a:endParaRPr lang="en-US" sz="2400" dirty="0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828800"/>
            <a:ext cx="907732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51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SUSY ‘</a:t>
            </a:r>
            <a:r>
              <a:rPr lang="it-IT" dirty="0" err="1" smtClean="0"/>
              <a:t>unnatural</a:t>
            </a:r>
            <a:r>
              <a:rPr lang="it-IT" dirty="0" smtClean="0"/>
              <a:t>’ </a:t>
            </a:r>
            <a:r>
              <a:rPr lang="it-IT" dirty="0" err="1" smtClean="0"/>
              <a:t>scenarios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304800" y="914400"/>
            <a:ext cx="82296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rgbClr val="00B050"/>
                </a:solidFill>
                <a:sym typeface="Wingdings" pitchFamily="2" charset="2"/>
              </a:rPr>
              <a:t>Ex.: Split-SUSY: </a:t>
            </a:r>
            <a:r>
              <a:rPr lang="it-IT" dirty="0" smtClean="0">
                <a:sym typeface="Wingdings" pitchFamily="2" charset="2"/>
              </a:rPr>
              <a:t>focus on </a:t>
            </a:r>
            <a:r>
              <a:rPr lang="it-IT" dirty="0" err="1" smtClean="0">
                <a:sym typeface="Wingdings" pitchFamily="2" charset="2"/>
              </a:rPr>
              <a:t>other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issues</a:t>
            </a:r>
            <a:r>
              <a:rPr lang="it-IT" dirty="0" smtClean="0">
                <a:sym typeface="Wingdings" pitchFamily="2" charset="2"/>
              </a:rPr>
              <a:t> from SM (DM, </a:t>
            </a:r>
            <a:r>
              <a:rPr lang="it-IT" dirty="0" err="1" smtClean="0">
                <a:sym typeface="Wingdings" pitchFamily="2" charset="2"/>
              </a:rPr>
              <a:t>flavor</a:t>
            </a:r>
            <a:r>
              <a:rPr lang="it-IT" dirty="0" smtClean="0">
                <a:sym typeface="Wingdings" pitchFamily="2" charset="2"/>
              </a:rPr>
              <a:t> / CP </a:t>
            </a:r>
            <a:r>
              <a:rPr lang="it-IT" dirty="0" err="1" smtClean="0">
                <a:sym typeface="Wingdings" pitchFamily="2" charset="2"/>
              </a:rPr>
              <a:t>problems</a:t>
            </a:r>
            <a:r>
              <a:rPr lang="it-IT" dirty="0" smtClean="0">
                <a:sym typeface="Wingdings" pitchFamily="2" charset="2"/>
              </a:rPr>
              <a:t>). 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1905000"/>
            <a:ext cx="4166587" cy="440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12" y="1844072"/>
            <a:ext cx="2758008" cy="185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438150" y="3702221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rebuchet MS" pitchFamily="34" charset="0"/>
              </a:rPr>
              <a:t>Ex.: </a:t>
            </a:r>
            <a:r>
              <a:rPr lang="it-IT" dirty="0" err="1" smtClean="0">
                <a:latin typeface="Trebuchet MS" pitchFamily="34" charset="0"/>
              </a:rPr>
              <a:t>search</a:t>
            </a:r>
            <a:r>
              <a:rPr lang="it-IT" dirty="0" smtClean="0">
                <a:latin typeface="Trebuchet MS" pitchFamily="34" charset="0"/>
              </a:rPr>
              <a:t> for long-</a:t>
            </a:r>
            <a:r>
              <a:rPr lang="it-IT" dirty="0" err="1" smtClean="0">
                <a:latin typeface="Trebuchet MS" pitchFamily="34" charset="0"/>
              </a:rPr>
              <a:t>lived</a:t>
            </a:r>
            <a:r>
              <a:rPr lang="it-IT" dirty="0" smtClean="0">
                <a:latin typeface="Trebuchet MS" pitchFamily="34" charset="0"/>
              </a:rPr>
              <a:t> </a:t>
            </a:r>
            <a:r>
              <a:rPr lang="it-IT" dirty="0" err="1" smtClean="0">
                <a:latin typeface="Trebuchet MS" pitchFamily="34" charset="0"/>
              </a:rPr>
              <a:t>particles</a:t>
            </a:r>
            <a:r>
              <a:rPr lang="it-IT" dirty="0" smtClean="0">
                <a:latin typeface="Trebuchet MS" pitchFamily="34" charset="0"/>
              </a:rPr>
              <a:t> (</a:t>
            </a:r>
            <a:r>
              <a:rPr lang="it-IT" dirty="0" err="1" smtClean="0">
                <a:latin typeface="Trebuchet MS" pitchFamily="34" charset="0"/>
              </a:rPr>
              <a:t>ie</a:t>
            </a:r>
            <a:r>
              <a:rPr lang="it-IT" dirty="0" smtClean="0">
                <a:latin typeface="Trebuchet MS" pitchFamily="34" charset="0"/>
              </a:rPr>
              <a:t> </a:t>
            </a:r>
            <a:r>
              <a:rPr lang="it-IT" dirty="0" err="1" smtClean="0">
                <a:latin typeface="Trebuchet MS" pitchFamily="34" charset="0"/>
              </a:rPr>
              <a:t>gluinos</a:t>
            </a:r>
            <a:r>
              <a:rPr lang="it-IT" dirty="0" smtClean="0">
                <a:latin typeface="Trebuchet MS" pitchFamily="34" charset="0"/>
              </a:rPr>
              <a:t> or </a:t>
            </a:r>
            <a:r>
              <a:rPr lang="it-IT" dirty="0" err="1" smtClean="0">
                <a:latin typeface="Trebuchet MS" pitchFamily="34" charset="0"/>
              </a:rPr>
              <a:t>squarks</a:t>
            </a:r>
            <a:r>
              <a:rPr lang="it-IT" dirty="0" smtClean="0">
                <a:latin typeface="Trebuchet MS" pitchFamily="34" charset="0"/>
              </a:rPr>
              <a:t>)</a:t>
            </a:r>
            <a:endParaRPr lang="en-US" dirty="0">
              <a:latin typeface="Trebuchet MS" pitchFamily="34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00" y="4474134"/>
            <a:ext cx="1772638" cy="16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718392"/>
            <a:ext cx="2362199" cy="81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92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24944"/>
            <a:ext cx="4569465" cy="350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Displaced</a:t>
            </a:r>
            <a:r>
              <a:rPr lang="it-IT" dirty="0" smtClean="0"/>
              <a:t> </a:t>
            </a:r>
            <a:r>
              <a:rPr lang="it-IT" dirty="0" err="1" smtClean="0"/>
              <a:t>vertex</a:t>
            </a:r>
            <a:r>
              <a:rPr lang="it-IT" dirty="0" smtClean="0"/>
              <a:t> (DV) </a:t>
            </a:r>
            <a:r>
              <a:rPr lang="it-IT" dirty="0" err="1" smtClean="0"/>
              <a:t>searches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76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230832" y="908720"/>
            <a:ext cx="4989240" cy="547260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Search for displaced vertices with </a:t>
            </a:r>
            <a:r>
              <a:rPr lang="en-US" dirty="0" err="1"/>
              <a:t>muons</a:t>
            </a:r>
            <a:endParaRPr lang="en-US" dirty="0"/>
          </a:p>
          <a:p>
            <a:pPr lvl="1"/>
            <a:r>
              <a:rPr lang="en-US" dirty="0" smtClean="0"/>
              <a:t>Specific </a:t>
            </a:r>
            <a:r>
              <a:rPr lang="en-US" dirty="0"/>
              <a:t>RPV operators give these </a:t>
            </a:r>
            <a:r>
              <a:rPr lang="en-US" dirty="0" smtClean="0"/>
              <a:t>decays</a:t>
            </a:r>
          </a:p>
          <a:p>
            <a:pPr lvl="1"/>
            <a:endParaRPr lang="en-US" dirty="0" smtClean="0"/>
          </a:p>
          <a:p>
            <a:r>
              <a:rPr lang="it-IT" dirty="0" err="1" smtClean="0"/>
              <a:t>Recover</a:t>
            </a:r>
            <a:r>
              <a:rPr lang="it-IT" dirty="0" smtClean="0"/>
              <a:t> </a:t>
            </a:r>
            <a:r>
              <a:rPr lang="it-IT" dirty="0" err="1" smtClean="0"/>
              <a:t>signal</a:t>
            </a:r>
            <a:r>
              <a:rPr lang="it-IT" dirty="0" smtClean="0"/>
              <a:t> </a:t>
            </a:r>
            <a:r>
              <a:rPr lang="it-IT" dirty="0" err="1" smtClean="0"/>
              <a:t>tracks</a:t>
            </a:r>
            <a:r>
              <a:rPr lang="it-IT" dirty="0" smtClean="0"/>
              <a:t> </a:t>
            </a:r>
            <a:r>
              <a:rPr lang="it-IT" dirty="0" err="1" smtClean="0"/>
              <a:t>performing</a:t>
            </a:r>
            <a:r>
              <a:rPr lang="it-IT" dirty="0" smtClean="0"/>
              <a:t> special ‘re-</a:t>
            </a:r>
            <a:r>
              <a:rPr lang="it-IT" dirty="0" err="1" smtClean="0"/>
              <a:t>tracking</a:t>
            </a:r>
            <a:r>
              <a:rPr lang="it-IT" dirty="0" smtClean="0"/>
              <a:t>’</a:t>
            </a:r>
          </a:p>
          <a:p>
            <a:r>
              <a:rPr lang="it-IT" dirty="0" smtClean="0"/>
              <a:t> </a:t>
            </a:r>
            <a:endParaRPr lang="en-US" dirty="0" smtClean="0"/>
          </a:p>
          <a:p>
            <a:r>
              <a:rPr lang="en-US" dirty="0" smtClean="0"/>
              <a:t>Vertex </a:t>
            </a:r>
            <a:r>
              <a:rPr lang="en-US" dirty="0"/>
              <a:t>must be at least 4mm from any </a:t>
            </a:r>
            <a:r>
              <a:rPr lang="en-US" dirty="0" smtClean="0"/>
              <a:t>primary vertex</a:t>
            </a:r>
            <a:r>
              <a:rPr lang="en-US" dirty="0"/>
              <a:t>, in |z|&lt;300mm and r&lt;180mm, </a:t>
            </a:r>
            <a:r>
              <a:rPr lang="en-US" dirty="0" smtClean="0"/>
              <a:t>and away </a:t>
            </a:r>
            <a:r>
              <a:rPr lang="en-US" dirty="0"/>
              <a:t>from ID </a:t>
            </a:r>
            <a:r>
              <a:rPr lang="en-US" dirty="0" smtClean="0"/>
              <a:t>material</a:t>
            </a:r>
          </a:p>
          <a:p>
            <a:endParaRPr lang="en-US" dirty="0"/>
          </a:p>
          <a:p>
            <a:r>
              <a:rPr lang="en-US" dirty="0" smtClean="0"/>
              <a:t>Signal </a:t>
            </a:r>
            <a:r>
              <a:rPr lang="en-US" dirty="0"/>
              <a:t>region optimized on number of tracks </a:t>
            </a:r>
            <a:r>
              <a:rPr lang="en-US" dirty="0" smtClean="0"/>
              <a:t>in the </a:t>
            </a:r>
            <a:r>
              <a:rPr lang="en-US" dirty="0"/>
              <a:t>vertex and vertex </a:t>
            </a:r>
            <a:r>
              <a:rPr lang="en-US" dirty="0" smtClean="0"/>
              <a:t>mass</a:t>
            </a:r>
            <a:endParaRPr lang="en-US" dirty="0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593" y="908720"/>
            <a:ext cx="402907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6584930" y="2708920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 smtClean="0">
                <a:solidFill>
                  <a:srgbClr val="C00000"/>
                </a:solidFill>
              </a:rPr>
              <a:t>Example</a:t>
            </a:r>
            <a:r>
              <a:rPr lang="it-IT" i="1" dirty="0" smtClean="0">
                <a:solidFill>
                  <a:srgbClr val="C00000"/>
                </a:solidFill>
              </a:rPr>
              <a:t> </a:t>
            </a:r>
            <a:r>
              <a:rPr lang="it-IT" i="1" dirty="0" err="1" smtClean="0">
                <a:solidFill>
                  <a:srgbClr val="C00000"/>
                </a:solidFill>
              </a:rPr>
              <a:t>Signal</a:t>
            </a:r>
            <a:r>
              <a:rPr lang="it-IT" i="1" dirty="0" smtClean="0">
                <a:solidFill>
                  <a:srgbClr val="C00000"/>
                </a:solidFill>
              </a:rPr>
              <a:t> sample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06852" y="-3667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rgbClr val="C00000"/>
                </a:solidFill>
              </a:rPr>
              <a:t>An </a:t>
            </a:r>
            <a:r>
              <a:rPr lang="it-IT" b="1" i="1" dirty="0" err="1" smtClean="0">
                <a:solidFill>
                  <a:srgbClr val="C00000"/>
                </a:solidFill>
              </a:rPr>
              <a:t>example</a:t>
            </a:r>
            <a:r>
              <a:rPr lang="it-IT" b="1" i="1" dirty="0" smtClean="0">
                <a:solidFill>
                  <a:srgbClr val="C00000"/>
                </a:solidFill>
              </a:rPr>
              <a:t>:</a:t>
            </a:r>
            <a:endParaRPr lang="en-US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8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404664"/>
            <a:ext cx="4104456" cy="400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DV </a:t>
            </a:r>
            <a:r>
              <a:rPr lang="it-IT" dirty="0" err="1" smtClean="0"/>
              <a:t>results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77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179512" y="1083528"/>
            <a:ext cx="4680520" cy="493776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Very small </a:t>
            </a:r>
            <a:r>
              <a:rPr lang="en-US" sz="2400" dirty="0"/>
              <a:t>background: </a:t>
            </a:r>
            <a:r>
              <a:rPr lang="en-US" sz="2400" dirty="0" smtClean="0"/>
              <a:t>   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0.02 </a:t>
            </a:r>
            <a:r>
              <a:rPr lang="en-US" sz="2400" b="1" dirty="0">
                <a:solidFill>
                  <a:srgbClr val="00B050"/>
                </a:solidFill>
              </a:rPr>
              <a:t>± </a:t>
            </a:r>
            <a:r>
              <a:rPr lang="en-US" sz="2400" b="1" dirty="0" smtClean="0">
                <a:solidFill>
                  <a:srgbClr val="00B050"/>
                </a:solidFill>
              </a:rPr>
              <a:t>0.02 </a:t>
            </a:r>
            <a:endParaRPr lang="en-US" sz="2400" b="1" dirty="0">
              <a:solidFill>
                <a:srgbClr val="00B050"/>
              </a:solidFill>
            </a:endParaRPr>
          </a:p>
          <a:p>
            <a:r>
              <a:rPr lang="en-US" sz="2400" dirty="0"/>
              <a:t>Setting limits on cross section as a function of lifetime for various mass hypotheses</a:t>
            </a:r>
          </a:p>
          <a:p>
            <a:endParaRPr lang="en-US" sz="2400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12976"/>
            <a:ext cx="374441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4320480" y="436510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latin typeface="Trebuchet MS" pitchFamily="34" charset="0"/>
              </a:rPr>
              <a:t>MH/ML/HL for medium/ medium/ heavy </a:t>
            </a:r>
            <a:r>
              <a:rPr lang="en-US" sz="2000" dirty="0" err="1">
                <a:latin typeface="Trebuchet MS" pitchFamily="34" charset="0"/>
              </a:rPr>
              <a:t>squark</a:t>
            </a:r>
            <a:r>
              <a:rPr lang="en-US" sz="2000" dirty="0">
                <a:latin typeface="Trebuchet MS" pitchFamily="34" charset="0"/>
              </a:rPr>
              <a:t> and heavy/ light/ light </a:t>
            </a:r>
            <a:r>
              <a:rPr lang="en-US" sz="2000" dirty="0" err="1">
                <a:latin typeface="Trebuchet MS" pitchFamily="34" charset="0"/>
              </a:rPr>
              <a:t>neutralino</a:t>
            </a:r>
            <a:endParaRPr lang="en-US" sz="2000" dirty="0">
              <a:latin typeface="Trebuchet MS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it-IT" sz="2400" dirty="0" smtClean="0">
              <a:latin typeface="Trebuchet MS" pitchFamily="34" charset="0"/>
            </a:endParaRPr>
          </a:p>
          <a:p>
            <a:pPr algn="r"/>
            <a:r>
              <a:rPr lang="it-IT" sz="2400" i="1" dirty="0" smtClean="0">
                <a:solidFill>
                  <a:srgbClr val="00B050"/>
                </a:solidFill>
                <a:latin typeface="Trebuchet MS" pitchFamily="34" charset="0"/>
              </a:rPr>
              <a:t>More </a:t>
            </a:r>
            <a:r>
              <a:rPr lang="it-IT" sz="2400" i="1" dirty="0">
                <a:solidFill>
                  <a:srgbClr val="00B050"/>
                </a:solidFill>
                <a:latin typeface="Trebuchet MS" pitchFamily="34" charset="0"/>
              </a:rPr>
              <a:t>to come </a:t>
            </a:r>
            <a:r>
              <a:rPr lang="it-IT" sz="2400" i="1" dirty="0" err="1">
                <a:solidFill>
                  <a:srgbClr val="00B050"/>
                </a:solidFill>
                <a:latin typeface="Trebuchet MS" pitchFamily="34" charset="0"/>
              </a:rPr>
              <a:t>soon</a:t>
            </a:r>
            <a:r>
              <a:rPr lang="it-IT" sz="2400" i="1" dirty="0">
                <a:solidFill>
                  <a:srgbClr val="00B050"/>
                </a:solidFill>
                <a:latin typeface="Trebuchet MS" pitchFamily="34" charset="0"/>
              </a:rPr>
              <a:t>!</a:t>
            </a:r>
            <a:endParaRPr lang="en-US" sz="2400" i="1" dirty="0">
              <a:solidFill>
                <a:srgbClr val="00B05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48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-387424"/>
            <a:ext cx="8229600" cy="990600"/>
          </a:xfrm>
        </p:spPr>
        <p:txBody>
          <a:bodyPr>
            <a:normAutofit/>
          </a:bodyPr>
          <a:lstStyle/>
          <a:p>
            <a:r>
              <a:rPr lang="it-IT" dirty="0" smtClean="0"/>
              <a:t>The big </a:t>
            </a:r>
            <a:r>
              <a:rPr lang="it-IT" dirty="0" err="1" smtClean="0"/>
              <a:t>picture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7" name="Slide Number Placeholder 9"/>
          <p:cNvSpPr txBox="1">
            <a:spLocks/>
          </p:cNvSpPr>
          <p:nvPr/>
        </p:nvSpPr>
        <p:spPr bwMode="auto">
          <a:xfrm>
            <a:off x="6697216" y="638099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L="0" algn="r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34BD3D-2D44-464E-8683-7F6D8B686445}" type="slidenum">
              <a:rPr lang="en-GB" smtClean="0">
                <a:solidFill>
                  <a:srgbClr val="898989"/>
                </a:solidFill>
                <a:latin typeface="Trebuchet MS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GB" dirty="0">
              <a:solidFill>
                <a:srgbClr val="898989"/>
              </a:solidFill>
              <a:latin typeface="Trebuchet MS" pitchFamily="34" charset="0"/>
            </a:endParaRPr>
          </a:p>
        </p:txBody>
      </p:sp>
      <p:sp>
        <p:nvSpPr>
          <p:cNvPr id="8" name="Rectangle 17"/>
          <p:cNvSpPr/>
          <p:nvPr/>
        </p:nvSpPr>
        <p:spPr>
          <a:xfrm>
            <a:off x="1004391" y="1203363"/>
            <a:ext cx="71969" cy="1296144"/>
          </a:xfrm>
          <a:prstGeom prst="rect">
            <a:avLst/>
          </a:prstGeom>
          <a:solidFill>
            <a:srgbClr val="9BD13C"/>
          </a:solidFill>
          <a:ln>
            <a:noFill/>
          </a:ln>
          <a:effectLst>
            <a:outerShdw blurRad="40005" dist="19939" dir="540000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18"/>
          <p:cNvSpPr/>
          <p:nvPr/>
        </p:nvSpPr>
        <p:spPr>
          <a:xfrm>
            <a:off x="1004391" y="2499507"/>
            <a:ext cx="76201" cy="214719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19"/>
          <p:cNvSpPr/>
          <p:nvPr/>
        </p:nvSpPr>
        <p:spPr>
          <a:xfrm>
            <a:off x="1004391" y="4646698"/>
            <a:ext cx="76201" cy="121798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21"/>
          <p:cNvSpPr txBox="1"/>
          <p:nvPr/>
        </p:nvSpPr>
        <p:spPr>
          <a:xfrm rot="16200000">
            <a:off x="163173" y="3481578"/>
            <a:ext cx="122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6600"/>
                </a:solidFill>
                <a:latin typeface="Trebuchet MS"/>
                <a:cs typeface="Trebuchet MS"/>
              </a:rPr>
              <a:t>Natural SUSY</a:t>
            </a:r>
          </a:p>
        </p:txBody>
      </p:sp>
      <p:sp>
        <p:nvSpPr>
          <p:cNvPr id="12" name="TextBox 22"/>
          <p:cNvSpPr txBox="1"/>
          <p:nvPr/>
        </p:nvSpPr>
        <p:spPr>
          <a:xfrm rot="16200000">
            <a:off x="130320" y="1921663"/>
            <a:ext cx="1287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8000"/>
                </a:solidFill>
                <a:latin typeface="Trebuchet MS"/>
                <a:cs typeface="Trebuchet MS"/>
              </a:rPr>
              <a:t>Incl. searches</a:t>
            </a:r>
          </a:p>
        </p:txBody>
      </p:sp>
      <p:sp>
        <p:nvSpPr>
          <p:cNvPr id="13" name="TextBox 24"/>
          <p:cNvSpPr txBox="1"/>
          <p:nvPr/>
        </p:nvSpPr>
        <p:spPr>
          <a:xfrm rot="16200000">
            <a:off x="284425" y="4971370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LLP + RPV</a:t>
            </a:r>
          </a:p>
        </p:txBody>
      </p:sp>
      <p:sp>
        <p:nvSpPr>
          <p:cNvPr id="15" name="TextBox 26"/>
          <p:cNvSpPr txBox="1"/>
          <p:nvPr/>
        </p:nvSpPr>
        <p:spPr>
          <a:xfrm rot="16200000">
            <a:off x="188428" y="5723752"/>
            <a:ext cx="935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Extended </a:t>
            </a:r>
          </a:p>
          <a:p>
            <a:pPr algn="ctr"/>
            <a:r>
              <a:rPr lang="en-GB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MSSM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608" y="738135"/>
            <a:ext cx="7919392" cy="593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egnaposto data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20" name="Segnaposto numero diapositiva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78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7418491" y="332656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C00000"/>
                </a:solidFill>
              </a:rPr>
              <a:t>s</a:t>
            </a:r>
            <a:r>
              <a:rPr lang="it-IT" i="1" dirty="0" err="1" smtClean="0">
                <a:solidFill>
                  <a:srgbClr val="C00000"/>
                </a:solidFill>
              </a:rPr>
              <a:t>imilar</a:t>
            </a:r>
            <a:r>
              <a:rPr lang="it-IT" i="1" dirty="0" smtClean="0">
                <a:solidFill>
                  <a:srgbClr val="C00000"/>
                </a:solidFill>
              </a:rPr>
              <a:t> for CMS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49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remarks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79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51520" y="836712"/>
            <a:ext cx="8229600" cy="4937760"/>
          </a:xfrm>
        </p:spPr>
        <p:txBody>
          <a:bodyPr>
            <a:normAutofit/>
          </a:bodyPr>
          <a:lstStyle/>
          <a:p>
            <a:r>
              <a:rPr lang="it-IT" sz="2400" dirty="0" err="1" smtClean="0"/>
              <a:t>Performing</a:t>
            </a:r>
            <a:r>
              <a:rPr lang="it-IT" sz="2400" dirty="0" smtClean="0"/>
              <a:t> SUSY </a:t>
            </a:r>
            <a:r>
              <a:rPr lang="it-IT" sz="2400" dirty="0" err="1" smtClean="0"/>
              <a:t>searches</a:t>
            </a:r>
            <a:r>
              <a:rPr lang="it-IT" sz="2400" dirty="0" smtClean="0"/>
              <a:t> </a:t>
            </a:r>
            <a:r>
              <a:rPr lang="it-IT" sz="2400" dirty="0" err="1" smtClean="0"/>
              <a:t>means</a:t>
            </a:r>
            <a:r>
              <a:rPr lang="it-IT" sz="2400" dirty="0"/>
              <a:t> </a:t>
            </a:r>
            <a:r>
              <a:rPr lang="it-IT" sz="2400" dirty="0" err="1" smtClean="0"/>
              <a:t>having</a:t>
            </a:r>
            <a:r>
              <a:rPr lang="it-IT" sz="2400" dirty="0" smtClean="0"/>
              <a:t> </a:t>
            </a:r>
            <a:r>
              <a:rPr lang="it-IT" sz="2400" dirty="0" err="1" smtClean="0"/>
              <a:t>knowledge</a:t>
            </a:r>
            <a:r>
              <a:rPr lang="it-IT" sz="2400" dirty="0" smtClean="0"/>
              <a:t> of:</a:t>
            </a:r>
          </a:p>
          <a:p>
            <a:pPr lvl="1"/>
            <a:r>
              <a:rPr lang="it-IT" sz="2000" dirty="0"/>
              <a:t>t</a:t>
            </a:r>
            <a:r>
              <a:rPr lang="it-IT" sz="2000" dirty="0" smtClean="0"/>
              <a:t>he </a:t>
            </a:r>
            <a:r>
              <a:rPr lang="it-IT" sz="2000" dirty="0" err="1" smtClean="0"/>
              <a:t>various</a:t>
            </a:r>
            <a:r>
              <a:rPr lang="it-IT" sz="2000" dirty="0" smtClean="0"/>
              <a:t> </a:t>
            </a:r>
            <a:r>
              <a:rPr lang="it-IT" sz="2000" dirty="0" err="1" smtClean="0"/>
              <a:t>flavors</a:t>
            </a:r>
            <a:r>
              <a:rPr lang="it-IT" sz="2000" dirty="0" smtClean="0"/>
              <a:t> SUSY </a:t>
            </a:r>
            <a:r>
              <a:rPr lang="it-IT" sz="2000" dirty="0" err="1" smtClean="0"/>
              <a:t>might</a:t>
            </a:r>
            <a:r>
              <a:rPr lang="it-IT" sz="2000" dirty="0" smtClean="0"/>
              <a:t> </a:t>
            </a:r>
            <a:r>
              <a:rPr lang="it-IT" sz="2000" dirty="0" err="1" smtClean="0"/>
              <a:t>have</a:t>
            </a:r>
            <a:endParaRPr lang="it-IT" sz="2000" dirty="0" smtClean="0"/>
          </a:p>
          <a:p>
            <a:pPr lvl="2"/>
            <a:r>
              <a:rPr lang="it-IT" sz="1700" dirty="0" err="1" smtClean="0"/>
              <a:t>Important</a:t>
            </a:r>
            <a:r>
              <a:rPr lang="it-IT" sz="1700" dirty="0" smtClean="0"/>
              <a:t> to </a:t>
            </a:r>
            <a:r>
              <a:rPr lang="it-IT" sz="1700" dirty="0" err="1" smtClean="0"/>
              <a:t>define</a:t>
            </a:r>
            <a:r>
              <a:rPr lang="it-IT" sz="1700" dirty="0" smtClean="0"/>
              <a:t> </a:t>
            </a:r>
            <a:r>
              <a:rPr lang="it-IT" sz="1700" dirty="0" err="1" smtClean="0"/>
              <a:t>targeted</a:t>
            </a:r>
            <a:r>
              <a:rPr lang="it-IT" sz="1700" dirty="0" smtClean="0"/>
              <a:t> SR (</a:t>
            </a:r>
            <a:r>
              <a:rPr lang="it-IT" sz="1700" dirty="0" err="1" smtClean="0"/>
              <a:t>but</a:t>
            </a:r>
            <a:r>
              <a:rPr lang="it-IT" sz="1700" dirty="0" smtClean="0"/>
              <a:t> </a:t>
            </a:r>
            <a:r>
              <a:rPr lang="it-IT" sz="1700" dirty="0" err="1" smtClean="0"/>
              <a:t>not</a:t>
            </a:r>
            <a:r>
              <a:rPr lang="it-IT" sz="1700" dirty="0" smtClean="0"/>
              <a:t> for a </a:t>
            </a:r>
            <a:r>
              <a:rPr lang="it-IT" sz="1700" dirty="0" err="1" smtClean="0"/>
              <a:t>too</a:t>
            </a:r>
            <a:r>
              <a:rPr lang="it-IT" sz="1700" dirty="0" smtClean="0"/>
              <a:t> </a:t>
            </a:r>
            <a:r>
              <a:rPr lang="it-IT" sz="1700" dirty="0" err="1" smtClean="0"/>
              <a:t>specific</a:t>
            </a:r>
            <a:r>
              <a:rPr lang="it-IT" sz="1700" dirty="0" smtClean="0"/>
              <a:t> model!) </a:t>
            </a:r>
            <a:endParaRPr lang="it-IT" sz="1700" dirty="0" smtClean="0"/>
          </a:p>
          <a:p>
            <a:pPr lvl="1"/>
            <a:r>
              <a:rPr lang="it-IT" sz="2000" dirty="0" smtClean="0"/>
              <a:t>the detector and </a:t>
            </a:r>
            <a:r>
              <a:rPr lang="it-IT" sz="2000" dirty="0" err="1" smtClean="0"/>
              <a:t>its</a:t>
            </a:r>
            <a:r>
              <a:rPr lang="it-IT" sz="2000" dirty="0" smtClean="0"/>
              <a:t> performance</a:t>
            </a:r>
          </a:p>
          <a:p>
            <a:pPr lvl="1"/>
            <a:r>
              <a:rPr lang="it-IT" sz="2000" dirty="0" smtClean="0"/>
              <a:t>MC </a:t>
            </a:r>
            <a:r>
              <a:rPr lang="it-IT" sz="2000" dirty="0" err="1" smtClean="0"/>
              <a:t>generators</a:t>
            </a:r>
            <a:r>
              <a:rPr lang="it-IT" sz="2000" dirty="0" smtClean="0"/>
              <a:t> </a:t>
            </a:r>
            <a:r>
              <a:rPr lang="it-IT" sz="2000" dirty="0" err="1" smtClean="0"/>
              <a:t>tools</a:t>
            </a:r>
            <a:r>
              <a:rPr lang="it-IT" sz="2000" dirty="0" smtClean="0"/>
              <a:t> to compare with data </a:t>
            </a:r>
          </a:p>
          <a:p>
            <a:pPr lvl="1"/>
            <a:r>
              <a:rPr lang="it-IT" sz="2000" dirty="0" err="1" smtClean="0"/>
              <a:t>Various</a:t>
            </a:r>
            <a:r>
              <a:rPr lang="it-IT" sz="2000" dirty="0" smtClean="0"/>
              <a:t> </a:t>
            </a:r>
            <a:r>
              <a:rPr lang="it-IT" sz="2000" dirty="0" err="1" smtClean="0"/>
              <a:t>sources</a:t>
            </a:r>
            <a:r>
              <a:rPr lang="it-IT" sz="2000" dirty="0" smtClean="0"/>
              <a:t> of </a:t>
            </a:r>
            <a:r>
              <a:rPr lang="it-IT" sz="2000" dirty="0" err="1" smtClean="0"/>
              <a:t>systematic</a:t>
            </a:r>
            <a:r>
              <a:rPr lang="it-IT" sz="2000" dirty="0" smtClean="0"/>
              <a:t> </a:t>
            </a:r>
            <a:r>
              <a:rPr lang="it-IT" sz="2000" dirty="0" err="1" smtClean="0"/>
              <a:t>uncertainties</a:t>
            </a:r>
            <a:r>
              <a:rPr lang="it-IT" sz="2000" dirty="0" smtClean="0"/>
              <a:t>  </a:t>
            </a:r>
            <a:endParaRPr lang="it-IT" sz="2000" dirty="0" smtClean="0"/>
          </a:p>
          <a:p>
            <a:r>
              <a:rPr lang="it-IT" sz="2400" dirty="0" smtClean="0"/>
              <a:t>A </a:t>
            </a:r>
            <a:r>
              <a:rPr lang="it-IT" sz="2400" dirty="0" err="1" smtClean="0"/>
              <a:t>lot</a:t>
            </a:r>
            <a:r>
              <a:rPr lang="it-IT" sz="2400" dirty="0" smtClean="0"/>
              <a:t> </a:t>
            </a:r>
            <a:r>
              <a:rPr lang="it-IT" sz="2400" dirty="0" err="1" smtClean="0"/>
              <a:t>has</a:t>
            </a:r>
            <a:r>
              <a:rPr lang="it-IT" sz="2400" dirty="0" smtClean="0"/>
              <a:t> </a:t>
            </a:r>
            <a:r>
              <a:rPr lang="it-IT" sz="2400" dirty="0" err="1" smtClean="0"/>
              <a:t>been</a:t>
            </a:r>
            <a:r>
              <a:rPr lang="it-IT" sz="2400" dirty="0" smtClean="0"/>
              <a:t> </a:t>
            </a:r>
            <a:r>
              <a:rPr lang="it-IT" sz="2400" dirty="0" err="1" smtClean="0"/>
              <a:t>done</a:t>
            </a:r>
            <a:r>
              <a:rPr lang="it-IT" sz="2400" dirty="0" smtClean="0"/>
              <a:t>, </a:t>
            </a:r>
            <a:r>
              <a:rPr lang="it-IT" sz="2400" dirty="0" err="1" smtClean="0"/>
              <a:t>but</a:t>
            </a:r>
            <a:r>
              <a:rPr lang="it-IT" sz="2400" dirty="0" smtClean="0"/>
              <a:t> </a:t>
            </a:r>
            <a:r>
              <a:rPr lang="it-IT" sz="2400" dirty="0" err="1" smtClean="0"/>
              <a:t>much</a:t>
            </a:r>
            <a:r>
              <a:rPr lang="it-IT" sz="2400" dirty="0" smtClean="0"/>
              <a:t> more to </a:t>
            </a:r>
            <a:r>
              <a:rPr lang="it-IT" sz="2400" dirty="0" err="1" smtClean="0"/>
              <a:t>explore</a:t>
            </a:r>
            <a:r>
              <a:rPr lang="it-IT" sz="2400" dirty="0" smtClean="0"/>
              <a:t> </a:t>
            </a:r>
          </a:p>
          <a:p>
            <a:r>
              <a:rPr lang="it-IT" sz="2400" dirty="0" err="1" smtClean="0"/>
              <a:t>Need</a:t>
            </a:r>
            <a:r>
              <a:rPr lang="it-IT" sz="2400" dirty="0" smtClean="0"/>
              <a:t> to </a:t>
            </a:r>
            <a:r>
              <a:rPr lang="it-IT" sz="2400" dirty="0" err="1" smtClean="0"/>
              <a:t>keep</a:t>
            </a:r>
            <a:r>
              <a:rPr lang="it-IT" sz="2400" dirty="0" smtClean="0"/>
              <a:t> </a:t>
            </a:r>
            <a:r>
              <a:rPr lang="it-IT" sz="2400" dirty="0" err="1" smtClean="0"/>
              <a:t>our</a:t>
            </a:r>
            <a:r>
              <a:rPr lang="it-IT" sz="2400" dirty="0" smtClean="0"/>
              <a:t> </a:t>
            </a:r>
            <a:r>
              <a:rPr lang="it-IT" sz="2400" dirty="0" err="1" smtClean="0"/>
              <a:t>eyes</a:t>
            </a:r>
            <a:r>
              <a:rPr lang="it-IT" sz="2400" dirty="0" smtClean="0"/>
              <a:t> </a:t>
            </a:r>
            <a:r>
              <a:rPr lang="it-IT" sz="2400" dirty="0" err="1" smtClean="0"/>
              <a:t>opened</a:t>
            </a:r>
            <a:r>
              <a:rPr lang="it-IT" sz="2400" dirty="0" smtClean="0"/>
              <a:t>!</a:t>
            </a:r>
            <a:endParaRPr 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501008"/>
            <a:ext cx="4048125" cy="29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7618866" y="3296017"/>
            <a:ext cx="14975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i="1" dirty="0" err="1" smtClean="0">
                <a:solidFill>
                  <a:schemeClr val="bg1">
                    <a:lumMod val="75000"/>
                  </a:schemeClr>
                </a:solidFill>
              </a:rPr>
              <a:t>Courtesy</a:t>
            </a:r>
            <a:r>
              <a:rPr lang="it-IT" sz="1100" i="1" dirty="0" smtClean="0">
                <a:solidFill>
                  <a:schemeClr val="bg1">
                    <a:lumMod val="75000"/>
                  </a:schemeClr>
                </a:solidFill>
              </a:rPr>
              <a:t> of D. Stuart</a:t>
            </a:r>
            <a:endParaRPr lang="en-US" sz="11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67544" y="4365104"/>
            <a:ext cx="44701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C00000"/>
                </a:solidFill>
                <a:latin typeface="Trebuchet MS" pitchFamily="34" charset="0"/>
              </a:rPr>
              <a:t>A long </a:t>
            </a:r>
            <a:r>
              <a:rPr lang="it-IT" sz="2400" dirty="0" err="1" smtClean="0">
                <a:solidFill>
                  <a:srgbClr val="C00000"/>
                </a:solidFill>
                <a:latin typeface="Trebuchet MS" pitchFamily="34" charset="0"/>
              </a:rPr>
              <a:t>journey</a:t>
            </a:r>
            <a:r>
              <a:rPr lang="it-IT" sz="2400" dirty="0" smtClean="0">
                <a:solidFill>
                  <a:srgbClr val="C00000"/>
                </a:solidFill>
                <a:latin typeface="Trebuchet MS" pitchFamily="34" charset="0"/>
              </a:rPr>
              <a:t> in front of </a:t>
            </a:r>
            <a:r>
              <a:rPr lang="it-IT" sz="2400" dirty="0" err="1" smtClean="0">
                <a:solidFill>
                  <a:srgbClr val="C00000"/>
                </a:solidFill>
                <a:latin typeface="Trebuchet MS" pitchFamily="34" charset="0"/>
              </a:rPr>
              <a:t>us</a:t>
            </a:r>
            <a:r>
              <a:rPr lang="it-IT" sz="2400" dirty="0" smtClean="0">
                <a:solidFill>
                  <a:srgbClr val="C00000"/>
                </a:solidFill>
                <a:latin typeface="Trebuchet MS" pitchFamily="34" charset="0"/>
              </a:rPr>
              <a:t> … </a:t>
            </a:r>
            <a:endParaRPr lang="it-IT" sz="2400" dirty="0">
              <a:solidFill>
                <a:srgbClr val="C00000"/>
              </a:solidFill>
              <a:latin typeface="Trebuchet MS" pitchFamily="34" charset="0"/>
            </a:endParaRPr>
          </a:p>
          <a:p>
            <a:pPr algn="ctr"/>
            <a:endParaRPr lang="it-IT" sz="2400" dirty="0" smtClean="0">
              <a:solidFill>
                <a:srgbClr val="C00000"/>
              </a:solidFill>
              <a:latin typeface="Trebuchet MS" pitchFamily="34" charset="0"/>
            </a:endParaRPr>
          </a:p>
          <a:p>
            <a:pPr algn="ctr"/>
            <a:r>
              <a:rPr lang="it-IT" sz="2400" dirty="0" smtClean="0">
                <a:solidFill>
                  <a:srgbClr val="C00000"/>
                </a:solidFill>
                <a:latin typeface="Trebuchet MS" pitchFamily="34" charset="0"/>
              </a:rPr>
              <a:t>13 </a:t>
            </a:r>
            <a:r>
              <a:rPr lang="it-IT" sz="2400" dirty="0" err="1" smtClean="0">
                <a:solidFill>
                  <a:srgbClr val="C00000"/>
                </a:solidFill>
                <a:latin typeface="Trebuchet MS" pitchFamily="34" charset="0"/>
              </a:rPr>
              <a:t>TeV</a:t>
            </a:r>
            <a:r>
              <a:rPr lang="it-IT" sz="2400" dirty="0" smtClean="0">
                <a:solidFill>
                  <a:srgbClr val="C00000"/>
                </a:solidFill>
                <a:latin typeface="Trebuchet MS" pitchFamily="34" charset="0"/>
              </a:rPr>
              <a:t> ?  </a:t>
            </a:r>
            <a:endParaRPr lang="en-US" sz="2400" dirty="0">
              <a:solidFill>
                <a:srgbClr val="C00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Guiding principle: </a:t>
            </a:r>
            <a:r>
              <a:rPr lang="en-US" sz="2700" dirty="0" smtClean="0"/>
              <a:t>the need of fine tuning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762000"/>
            <a:ext cx="8229600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How arbitrary can </a:t>
            </a:r>
            <a:r>
              <a:rPr lang="en-US" sz="2400" dirty="0" err="1" smtClean="0"/>
              <a:t>sparticle</a:t>
            </a:r>
            <a:r>
              <a:rPr lang="en-US" sz="2400" dirty="0" smtClean="0"/>
              <a:t> masses be? </a:t>
            </a:r>
          </a:p>
          <a:p>
            <a:pPr>
              <a:buNone/>
            </a:pPr>
            <a:endParaRPr lang="en-US" sz="2000" dirty="0" smtClean="0">
              <a:sym typeface="Wingdings" pitchFamily="2" charset="2"/>
            </a:endParaRPr>
          </a:p>
          <a:p>
            <a:pPr>
              <a:buNone/>
            </a:pPr>
            <a:endParaRPr lang="en-US" sz="2000" dirty="0" smtClean="0">
              <a:sym typeface="Wingdings" pitchFamily="2" charset="2"/>
            </a:endParaRPr>
          </a:p>
          <a:p>
            <a:pPr>
              <a:buNone/>
            </a:pPr>
            <a:endParaRPr lang="en-US" sz="2000" dirty="0" smtClean="0">
              <a:sym typeface="Wingdings" pitchFamily="2" charset="2"/>
            </a:endParaRPr>
          </a:p>
          <a:p>
            <a:pPr>
              <a:buNone/>
            </a:pPr>
            <a:endParaRPr lang="en-US" sz="2000" dirty="0" smtClean="0">
              <a:sym typeface="Wingdings" pitchFamily="2" charset="2"/>
            </a:endParaRPr>
          </a:p>
          <a:p>
            <a:pPr>
              <a:buNone/>
            </a:pPr>
            <a:endParaRPr lang="en-US" sz="2000" dirty="0" smtClean="0">
              <a:sym typeface="Wingdings" pitchFamily="2" charset="2"/>
            </a:endParaRPr>
          </a:p>
          <a:p>
            <a:pPr>
              <a:buNone/>
            </a:pPr>
            <a:endParaRPr lang="en-US" sz="2000" dirty="0" smtClean="0">
              <a:sym typeface="Wingdings" pitchFamily="2" charset="2"/>
            </a:endParaRPr>
          </a:p>
          <a:p>
            <a:pPr>
              <a:buNone/>
            </a:pP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371600" y="4796135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  <a:latin typeface="Trebuchet MS" pitchFamily="34" charset="0"/>
              </a:rPr>
              <a:t>Low level of fine tuning </a:t>
            </a:r>
            <a:r>
              <a:rPr lang="en-US" sz="2400" dirty="0" smtClean="0">
                <a:solidFill>
                  <a:srgbClr val="0070C0"/>
                </a:solidFill>
                <a:latin typeface="Trebuchet MS" pitchFamily="34" charset="0"/>
                <a:sym typeface="Wingdings" pitchFamily="2" charset="2"/>
              </a:rPr>
              <a:t></a:t>
            </a:r>
            <a:r>
              <a:rPr lang="en-US" sz="24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Trebuchet MS" pitchFamily="34" charset="0"/>
              </a:rPr>
              <a:t>Natural</a:t>
            </a:r>
            <a:r>
              <a:rPr lang="en-US" sz="2400" dirty="0" smtClean="0">
                <a:solidFill>
                  <a:srgbClr val="0070C0"/>
                </a:solidFill>
                <a:latin typeface="Trebuchet MS" pitchFamily="34" charset="0"/>
              </a:rPr>
              <a:t> scenarios </a:t>
            </a:r>
            <a:endParaRPr lang="en-US" sz="2400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04800" y="1371600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Trebuchet MS" pitchFamily="34" charset="0"/>
              </a:rPr>
              <a:t>Some of the </a:t>
            </a:r>
            <a:r>
              <a:rPr lang="it-IT" sz="2000" dirty="0" err="1" smtClean="0">
                <a:latin typeface="Trebuchet MS" pitchFamily="34" charset="0"/>
              </a:rPr>
              <a:t>sparticles</a:t>
            </a:r>
            <a:r>
              <a:rPr lang="it-IT" sz="2000" dirty="0" smtClean="0">
                <a:latin typeface="Trebuchet MS" pitchFamily="34" charset="0"/>
              </a:rPr>
              <a:t> must be ‘light’ for the </a:t>
            </a:r>
            <a:r>
              <a:rPr lang="it-IT" sz="2000" dirty="0" err="1" smtClean="0">
                <a:latin typeface="Trebuchet MS" pitchFamily="34" charset="0"/>
              </a:rPr>
              <a:t>higgs</a:t>
            </a:r>
            <a:r>
              <a:rPr lang="it-IT" sz="2000" dirty="0" smtClean="0">
                <a:latin typeface="Trebuchet MS" pitchFamily="34" charset="0"/>
              </a:rPr>
              <a:t> mass to be </a:t>
            </a:r>
            <a:r>
              <a:rPr lang="it-IT" sz="2000" dirty="0" err="1" smtClean="0">
                <a:latin typeface="Trebuchet MS" pitchFamily="34" charset="0"/>
              </a:rPr>
              <a:t>at</a:t>
            </a:r>
            <a:r>
              <a:rPr lang="it-IT" sz="2000" dirty="0" smtClean="0">
                <a:latin typeface="Trebuchet MS" pitchFamily="34" charset="0"/>
              </a:rPr>
              <a:t> O(100 </a:t>
            </a:r>
            <a:r>
              <a:rPr lang="it-IT" sz="2000" dirty="0" err="1" smtClean="0">
                <a:latin typeface="Trebuchet MS" pitchFamily="34" charset="0"/>
              </a:rPr>
              <a:t>GeV</a:t>
            </a:r>
            <a:r>
              <a:rPr lang="it-IT" sz="2000" dirty="0" smtClean="0">
                <a:latin typeface="Trebuchet MS" pitchFamily="34" charset="0"/>
              </a:rPr>
              <a:t>)</a:t>
            </a:r>
          </a:p>
          <a:p>
            <a:endParaRPr lang="it-IT" sz="2000" dirty="0">
              <a:latin typeface="Trebuchet MS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711" y="3124200"/>
            <a:ext cx="7600889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304800" y="2401669"/>
            <a:ext cx="769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Trebuchet MS" pitchFamily="34" charset="0"/>
              </a:rPr>
              <a:t>Fine </a:t>
            </a:r>
            <a:r>
              <a:rPr lang="it-IT" sz="2000" b="1" dirty="0" err="1">
                <a:solidFill>
                  <a:srgbClr val="FF0000"/>
                </a:solidFill>
                <a:latin typeface="Trebuchet MS" pitchFamily="34" charset="0"/>
              </a:rPr>
              <a:t>tuning</a:t>
            </a:r>
            <a:r>
              <a:rPr lang="it-IT" sz="2000" b="1" dirty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Trebuchet MS" pitchFamily="34" charset="0"/>
                <a:sym typeface="Wingdings" pitchFamily="2" charset="2"/>
              </a:rPr>
              <a:t> </a:t>
            </a:r>
            <a:r>
              <a:rPr lang="it-IT" sz="2000" dirty="0" err="1">
                <a:latin typeface="Trebuchet MS" pitchFamily="34" charset="0"/>
                <a:sym typeface="Wingdings" pitchFamily="2" charset="2"/>
              </a:rPr>
              <a:t>quantified</a:t>
            </a:r>
            <a:r>
              <a:rPr lang="it-IT" sz="2000" dirty="0">
                <a:latin typeface="Trebuchet MS" pitchFamily="34" charset="0"/>
                <a:sym typeface="Wingdings" pitchFamily="2" charset="2"/>
              </a:rPr>
              <a:t> in </a:t>
            </a:r>
            <a:r>
              <a:rPr lang="it-IT" sz="2000" dirty="0" err="1">
                <a:latin typeface="Trebuchet MS" pitchFamily="34" charset="0"/>
                <a:sym typeface="Wingdings" pitchFamily="2" charset="2"/>
              </a:rPr>
              <a:t>terms</a:t>
            </a:r>
            <a:r>
              <a:rPr lang="it-IT" sz="2000" dirty="0">
                <a:latin typeface="Trebuchet MS" pitchFamily="34" charset="0"/>
                <a:sym typeface="Wingdings" pitchFamily="2" charset="2"/>
              </a:rPr>
              <a:t> of </a:t>
            </a:r>
            <a:r>
              <a:rPr lang="it-IT" sz="2000" dirty="0" err="1">
                <a:latin typeface="Trebuchet MS" pitchFamily="34" charset="0"/>
                <a:sym typeface="Wingdings" pitchFamily="2" charset="2"/>
              </a:rPr>
              <a:t>stability</a:t>
            </a:r>
            <a:r>
              <a:rPr lang="it-IT" sz="2000" dirty="0">
                <a:latin typeface="Trebuchet MS" pitchFamily="34" charset="0"/>
                <a:sym typeface="Wingdings" pitchFamily="2" charset="2"/>
              </a:rPr>
              <a:t> of EWK scale (MZ) </a:t>
            </a:r>
            <a:r>
              <a:rPr lang="it-IT" sz="2000" dirty="0" err="1">
                <a:latin typeface="Trebuchet MS" pitchFamily="34" charset="0"/>
                <a:sym typeface="Wingdings" pitchFamily="2" charset="2"/>
              </a:rPr>
              <a:t>wrt</a:t>
            </a:r>
            <a:r>
              <a:rPr lang="it-IT" sz="2000" dirty="0">
                <a:latin typeface="Trebuchet MS" pitchFamily="34" charset="0"/>
                <a:sym typeface="Wingdings" pitchFamily="2" charset="2"/>
              </a:rPr>
              <a:t> model </a:t>
            </a:r>
            <a:r>
              <a:rPr lang="it-IT" sz="2000" dirty="0" err="1">
                <a:latin typeface="Trebuchet MS" pitchFamily="34" charset="0"/>
                <a:sym typeface="Wingdings" pitchFamily="2" charset="2"/>
              </a:rPr>
              <a:t>parameters</a:t>
            </a:r>
            <a:r>
              <a:rPr lang="it-IT" sz="2000" dirty="0">
                <a:latin typeface="Trebuchet MS" pitchFamily="34" charset="0"/>
                <a:sym typeface="Wingdings" pitchFamily="2" charset="2"/>
              </a:rPr>
              <a:t> (NP B306(1987))</a:t>
            </a:r>
            <a:endParaRPr lang="en-US" sz="2000" dirty="0">
              <a:latin typeface="Trebuchet MS" pitchFamily="34" charset="0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365397"/>
            <a:ext cx="2914650" cy="76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381000" y="5169694"/>
            <a:ext cx="796243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00B050"/>
                </a:solidFill>
                <a:latin typeface="Trebuchet MS" pitchFamily="34" charset="0"/>
              </a:rPr>
              <a:t>Relevant</a:t>
            </a:r>
            <a:r>
              <a:rPr lang="it-IT" sz="2000" dirty="0" smtClean="0">
                <a:solidFill>
                  <a:srgbClr val="00B050"/>
                </a:solidFill>
                <a:latin typeface="Trebuchet MS" pitchFamily="34" charset="0"/>
              </a:rPr>
              <a:t> </a:t>
            </a:r>
            <a:r>
              <a:rPr lang="it-IT" sz="2000" dirty="0" err="1" smtClean="0">
                <a:solidFill>
                  <a:srgbClr val="00B050"/>
                </a:solidFill>
                <a:latin typeface="Trebuchet MS" pitchFamily="34" charset="0"/>
              </a:rPr>
              <a:t>parameters</a:t>
            </a:r>
            <a:r>
              <a:rPr lang="it-IT" sz="2000" dirty="0" smtClean="0">
                <a:solidFill>
                  <a:srgbClr val="00B050"/>
                </a:solidFill>
                <a:latin typeface="Trebuchet MS" pitchFamily="34" charset="0"/>
              </a:rPr>
              <a:t> a</a:t>
            </a:r>
            <a:r>
              <a:rPr lang="it-IT" sz="2000" baseline="-25000" dirty="0" smtClean="0">
                <a:solidFill>
                  <a:srgbClr val="00B050"/>
                </a:solidFill>
                <a:latin typeface="Trebuchet MS" pitchFamily="34" charset="0"/>
              </a:rPr>
              <a:t>i</a:t>
            </a:r>
            <a:r>
              <a:rPr lang="it-IT" sz="2000" dirty="0" smtClean="0">
                <a:solidFill>
                  <a:srgbClr val="00B050"/>
                </a:solidFill>
                <a:latin typeface="Trebuchet MS" pitchFamily="34" charset="0"/>
              </a:rPr>
              <a:t>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b="1" dirty="0" smtClean="0">
                <a:latin typeface="Symbol" pitchFamily="18" charset="2"/>
              </a:rPr>
              <a:t>m</a:t>
            </a:r>
            <a:r>
              <a:rPr lang="it-IT" dirty="0" smtClean="0">
                <a:latin typeface="Trebuchet MS" pitchFamily="34" charset="0"/>
              </a:rPr>
              <a:t> (</a:t>
            </a:r>
            <a:r>
              <a:rPr lang="it-IT" dirty="0" err="1" smtClean="0">
                <a:latin typeface="Trebuchet MS" pitchFamily="34" charset="0"/>
              </a:rPr>
              <a:t>higgs</a:t>
            </a:r>
            <a:r>
              <a:rPr lang="it-IT" dirty="0" smtClean="0">
                <a:latin typeface="Trebuchet MS" pitchFamily="34" charset="0"/>
              </a:rPr>
              <a:t> mass </a:t>
            </a:r>
            <a:r>
              <a:rPr lang="it-IT" dirty="0" err="1" smtClean="0">
                <a:latin typeface="Trebuchet MS" pitchFamily="34" charset="0"/>
              </a:rPr>
              <a:t>parameter</a:t>
            </a:r>
            <a:r>
              <a:rPr lang="it-IT" dirty="0" smtClean="0">
                <a:latin typeface="Trebuchet MS" pitchFamily="34" charset="0"/>
              </a:rPr>
              <a:t>) </a:t>
            </a:r>
            <a:r>
              <a:rPr lang="it-IT" dirty="0" smtClean="0">
                <a:latin typeface="Trebuchet MS" pitchFamily="34" charset="0"/>
                <a:sym typeface="Wingdings" pitchFamily="2" charset="2"/>
              </a:rPr>
              <a:t> </a:t>
            </a:r>
            <a:r>
              <a:rPr lang="it-IT" dirty="0" err="1" smtClean="0">
                <a:latin typeface="Trebuchet MS" pitchFamily="34" charset="0"/>
                <a:sym typeface="Wingdings" pitchFamily="2" charset="2"/>
              </a:rPr>
              <a:t>enters</a:t>
            </a:r>
            <a:r>
              <a:rPr lang="it-IT" dirty="0" smtClean="0">
                <a:latin typeface="Trebuchet MS" pitchFamily="34" charset="0"/>
                <a:sym typeface="Wingdings" pitchFamily="2" charset="2"/>
              </a:rPr>
              <a:t> </a:t>
            </a:r>
            <a:r>
              <a:rPr lang="it-IT" dirty="0" err="1" smtClean="0">
                <a:latin typeface="Trebuchet MS" pitchFamily="34" charset="0"/>
                <a:sym typeface="Wingdings" pitchFamily="2" charset="2"/>
              </a:rPr>
              <a:t>at</a:t>
            </a:r>
            <a:r>
              <a:rPr lang="it-IT" dirty="0" smtClean="0">
                <a:latin typeface="Trebuchet MS" pitchFamily="34" charset="0"/>
                <a:sym typeface="Wingdings" pitchFamily="2" charset="2"/>
              </a:rPr>
              <a:t> </a:t>
            </a:r>
            <a:r>
              <a:rPr lang="it-IT" dirty="0" err="1" smtClean="0">
                <a:latin typeface="Trebuchet MS" pitchFamily="34" charset="0"/>
                <a:sym typeface="Wingdings" pitchFamily="2" charset="2"/>
              </a:rPr>
              <a:t>tree</a:t>
            </a:r>
            <a:r>
              <a:rPr lang="it-IT" dirty="0" smtClean="0">
                <a:latin typeface="Trebuchet MS" pitchFamily="34" charset="0"/>
                <a:sym typeface="Wingdings" pitchFamily="2" charset="2"/>
              </a:rPr>
              <a:t> </a:t>
            </a:r>
            <a:r>
              <a:rPr lang="it-IT" dirty="0" err="1" smtClean="0">
                <a:latin typeface="Trebuchet MS" pitchFamily="34" charset="0"/>
                <a:sym typeface="Wingdings" pitchFamily="2" charset="2"/>
              </a:rPr>
              <a:t>level</a:t>
            </a:r>
            <a:r>
              <a:rPr lang="it-IT" dirty="0" smtClean="0">
                <a:latin typeface="Trebuchet MS" pitchFamily="34" charset="0"/>
                <a:sym typeface="Wingdings" pitchFamily="2" charset="2"/>
              </a:rPr>
              <a:t>  </a:t>
            </a:r>
            <a:r>
              <a:rPr lang="it-IT" dirty="0" err="1" smtClean="0">
                <a:latin typeface="Trebuchet MS" pitchFamily="34" charset="0"/>
                <a:sym typeface="Wingdings" pitchFamily="2" charset="2"/>
              </a:rPr>
              <a:t>higgsino</a:t>
            </a:r>
            <a:r>
              <a:rPr lang="it-IT" dirty="0" smtClean="0">
                <a:latin typeface="Trebuchet MS" pitchFamily="34" charset="0"/>
                <a:sym typeface="Wingdings" pitchFamily="2" charset="2"/>
              </a:rPr>
              <a:t> </a:t>
            </a:r>
            <a:r>
              <a:rPr lang="it-IT" dirty="0" err="1" smtClean="0">
                <a:latin typeface="Trebuchet MS" pitchFamily="34" charset="0"/>
                <a:sym typeface="Wingdings" pitchFamily="2" charset="2"/>
              </a:rPr>
              <a:t>masses</a:t>
            </a:r>
            <a:endParaRPr lang="it-IT" dirty="0" smtClean="0">
              <a:latin typeface="Trebuchet MS" pitchFamily="34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b="1" dirty="0" smtClean="0">
                <a:latin typeface="Trebuchet MS" pitchFamily="34" charset="0"/>
                <a:sym typeface="Wingdings" pitchFamily="2" charset="2"/>
              </a:rPr>
              <a:t>A</a:t>
            </a:r>
            <a:r>
              <a:rPr lang="it-IT" b="1" baseline="-25000" dirty="0" smtClean="0">
                <a:latin typeface="Trebuchet MS" pitchFamily="34" charset="0"/>
                <a:sym typeface="Wingdings" pitchFamily="2" charset="2"/>
              </a:rPr>
              <a:t>t</a:t>
            </a:r>
            <a:r>
              <a:rPr lang="it-IT" b="1" dirty="0" smtClean="0">
                <a:latin typeface="Trebuchet MS" pitchFamily="34" charset="0"/>
                <a:sym typeface="Wingdings" pitchFamily="2" charset="2"/>
              </a:rPr>
              <a:t>, M</a:t>
            </a:r>
            <a:r>
              <a:rPr lang="it-IT" b="1" baseline="-25000" dirty="0" smtClean="0">
                <a:latin typeface="Trebuchet MS" pitchFamily="34" charset="0"/>
                <a:sym typeface="Wingdings" pitchFamily="2" charset="2"/>
              </a:rPr>
              <a:t>Q3</a:t>
            </a:r>
            <a:r>
              <a:rPr lang="it-IT" b="1" dirty="0" smtClean="0">
                <a:latin typeface="Trebuchet MS" pitchFamily="34" charset="0"/>
                <a:sym typeface="Wingdings" pitchFamily="2" charset="2"/>
              </a:rPr>
              <a:t>, M</a:t>
            </a:r>
            <a:r>
              <a:rPr lang="it-IT" b="1" baseline="-25000" dirty="0" smtClean="0">
                <a:latin typeface="Trebuchet MS" pitchFamily="34" charset="0"/>
                <a:sym typeface="Wingdings" pitchFamily="2" charset="2"/>
              </a:rPr>
              <a:t>u3</a:t>
            </a:r>
            <a:r>
              <a:rPr lang="it-IT" b="1" dirty="0" smtClean="0">
                <a:latin typeface="Trebuchet MS" pitchFamily="34" charset="0"/>
                <a:sym typeface="Wingdings" pitchFamily="2" charset="2"/>
              </a:rPr>
              <a:t> </a:t>
            </a:r>
            <a:r>
              <a:rPr lang="it-IT" dirty="0" smtClean="0">
                <a:latin typeface="Trebuchet MS" pitchFamily="34" charset="0"/>
                <a:sym typeface="Wingdings" pitchFamily="2" charset="2"/>
              </a:rPr>
              <a:t> </a:t>
            </a:r>
            <a:r>
              <a:rPr lang="it-IT" dirty="0" err="1" smtClean="0">
                <a:latin typeface="Trebuchet MS" pitchFamily="34" charset="0"/>
                <a:sym typeface="Wingdings" pitchFamily="2" charset="2"/>
              </a:rPr>
              <a:t>related</a:t>
            </a:r>
            <a:r>
              <a:rPr lang="it-IT" dirty="0" smtClean="0">
                <a:latin typeface="Trebuchet MS" pitchFamily="34" charset="0"/>
                <a:sym typeface="Wingdings" pitchFamily="2" charset="2"/>
              </a:rPr>
              <a:t> to stop </a:t>
            </a:r>
            <a:r>
              <a:rPr lang="it-IT" dirty="0" err="1" smtClean="0">
                <a:latin typeface="Trebuchet MS" pitchFamily="34" charset="0"/>
                <a:sym typeface="Wingdings" pitchFamily="2" charset="2"/>
              </a:rPr>
              <a:t>masses</a:t>
            </a:r>
            <a:r>
              <a:rPr lang="it-IT" dirty="0" smtClean="0">
                <a:latin typeface="Trebuchet MS" pitchFamily="34" charset="0"/>
                <a:sym typeface="Wingdings" pitchFamily="2" charset="2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b="1" dirty="0" smtClean="0">
                <a:latin typeface="Trebuchet MS" pitchFamily="34" charset="0"/>
                <a:sym typeface="Wingdings" pitchFamily="2" charset="2"/>
              </a:rPr>
              <a:t>M</a:t>
            </a:r>
            <a:r>
              <a:rPr lang="it-IT" b="1" baseline="-25000" dirty="0" smtClean="0">
                <a:latin typeface="Trebuchet MS" pitchFamily="34" charset="0"/>
                <a:sym typeface="Wingdings" pitchFamily="2" charset="2"/>
              </a:rPr>
              <a:t>3</a:t>
            </a:r>
            <a:r>
              <a:rPr lang="it-IT" b="1" dirty="0" smtClean="0">
                <a:latin typeface="Trebuchet MS" pitchFamily="34" charset="0"/>
                <a:sym typeface="Wingdings" pitchFamily="2" charset="2"/>
              </a:rPr>
              <a:t> </a:t>
            </a:r>
            <a:r>
              <a:rPr lang="it-IT" dirty="0" smtClean="0">
                <a:latin typeface="Trebuchet MS" pitchFamily="34" charset="0"/>
                <a:sym typeface="Wingdings" pitchFamily="2" charset="2"/>
              </a:rPr>
              <a:t> </a:t>
            </a:r>
            <a:r>
              <a:rPr lang="it-IT" dirty="0" err="1" smtClean="0">
                <a:latin typeface="Trebuchet MS" pitchFamily="34" charset="0"/>
                <a:sym typeface="Wingdings" pitchFamily="2" charset="2"/>
              </a:rPr>
              <a:t>gluino</a:t>
            </a:r>
            <a:r>
              <a:rPr lang="it-IT" dirty="0" smtClean="0">
                <a:latin typeface="Trebuchet MS" pitchFamily="34" charset="0"/>
                <a:sym typeface="Wingdings" pitchFamily="2" charset="2"/>
              </a:rPr>
              <a:t> </a:t>
            </a:r>
            <a:r>
              <a:rPr lang="it-IT" dirty="0" err="1" smtClean="0">
                <a:latin typeface="Trebuchet MS" pitchFamily="34" charset="0"/>
                <a:sym typeface="Wingdings" pitchFamily="2" charset="2"/>
              </a:rPr>
              <a:t>masses</a:t>
            </a:r>
            <a:r>
              <a:rPr lang="it-IT" dirty="0" smtClean="0">
                <a:latin typeface="Trebuchet MS" pitchFamily="34" charset="0"/>
                <a:sym typeface="Wingdings" pitchFamily="2" charset="2"/>
              </a:rPr>
              <a:t> (</a:t>
            </a:r>
            <a:r>
              <a:rPr lang="it-IT" dirty="0" err="1" smtClean="0">
                <a:latin typeface="Trebuchet MS" pitchFamily="34" charset="0"/>
                <a:sym typeface="Wingdings" pitchFamily="2" charset="2"/>
              </a:rPr>
              <a:t>entering</a:t>
            </a:r>
            <a:r>
              <a:rPr lang="it-IT" dirty="0" smtClean="0">
                <a:latin typeface="Trebuchet MS" pitchFamily="34" charset="0"/>
                <a:sym typeface="Wingdings" pitchFamily="2" charset="2"/>
              </a:rPr>
              <a:t> </a:t>
            </a:r>
            <a:r>
              <a:rPr lang="it-IT" dirty="0" err="1" smtClean="0">
                <a:latin typeface="Trebuchet MS" pitchFamily="34" charset="0"/>
                <a:sym typeface="Wingdings" pitchFamily="2" charset="2"/>
              </a:rPr>
              <a:t>at</a:t>
            </a:r>
            <a:r>
              <a:rPr lang="it-IT" dirty="0" smtClean="0">
                <a:latin typeface="Trebuchet MS" pitchFamily="34" charset="0"/>
                <a:sym typeface="Wingdings" pitchFamily="2" charset="2"/>
              </a:rPr>
              <a:t> </a:t>
            </a:r>
            <a:r>
              <a:rPr lang="it-IT" dirty="0" err="1" smtClean="0">
                <a:latin typeface="Trebuchet MS" pitchFamily="34" charset="0"/>
                <a:sym typeface="Wingdings" pitchFamily="2" charset="2"/>
              </a:rPr>
              <a:t>second</a:t>
            </a:r>
            <a:r>
              <a:rPr lang="it-IT" dirty="0" smtClean="0">
                <a:latin typeface="Trebuchet MS" pitchFamily="34" charset="0"/>
                <a:sym typeface="Wingdings" pitchFamily="2" charset="2"/>
              </a:rPr>
              <a:t> </a:t>
            </a:r>
            <a:r>
              <a:rPr lang="it-IT" dirty="0" err="1" smtClean="0">
                <a:latin typeface="Trebuchet MS" pitchFamily="34" charset="0"/>
                <a:sym typeface="Wingdings" pitchFamily="2" charset="2"/>
              </a:rPr>
              <a:t>order</a:t>
            </a:r>
            <a:r>
              <a:rPr lang="it-IT" dirty="0" smtClean="0">
                <a:latin typeface="Trebuchet MS" pitchFamily="34" charset="0"/>
                <a:sym typeface="Wingdings" pitchFamily="2" charset="2"/>
              </a:rPr>
              <a:t> via stop mass </a:t>
            </a:r>
            <a:r>
              <a:rPr lang="it-IT" dirty="0" err="1" smtClean="0">
                <a:latin typeface="Trebuchet MS" pitchFamily="34" charset="0"/>
                <a:sym typeface="Wingdings" pitchFamily="2" charset="2"/>
              </a:rPr>
              <a:t>corrections</a:t>
            </a:r>
            <a:r>
              <a:rPr lang="it-IT" dirty="0" smtClean="0">
                <a:latin typeface="Trebuchet MS" pitchFamily="34" charset="0"/>
                <a:sym typeface="Wingdings" pitchFamily="2" charset="2"/>
              </a:rPr>
              <a:t>)</a:t>
            </a:r>
            <a:endParaRPr 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4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References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80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28180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twiki.cern.ch/twiki/bin/view/AtlasPublic/SupersymmetryPublicResults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twiki.cern.ch/twiki/bin/view/CMSPublic/PhysicsResultsSUS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7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 up material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Monica D'Onofrio, Experimental SUSY, TAE School, Benasque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81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Gluino</a:t>
            </a:r>
            <a:r>
              <a:rPr lang="en-US" dirty="0" smtClean="0"/>
              <a:t> Mediated Stop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867504"/>
            <a:ext cx="5638800" cy="4937760"/>
          </a:xfrm>
          <a:noFill/>
        </p:spPr>
        <p:txBody>
          <a:bodyPr>
            <a:normAutofit/>
          </a:bodyPr>
          <a:lstStyle/>
          <a:p>
            <a:r>
              <a:rPr lang="en-US" sz="1900" dirty="0" smtClean="0">
                <a:solidFill>
                  <a:srgbClr val="FF0000"/>
                </a:solidFill>
              </a:rPr>
              <a:t>0lep + (7-10) jets + </a:t>
            </a:r>
            <a:r>
              <a:rPr lang="en-US" sz="1900" dirty="0" err="1" smtClean="0">
                <a:solidFill>
                  <a:srgbClr val="FF0000"/>
                </a:solidFill>
              </a:rPr>
              <a:t>E</a:t>
            </a:r>
            <a:r>
              <a:rPr lang="en-US" sz="1900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1900" baseline="30000" dirty="0" err="1" smtClean="0">
                <a:solidFill>
                  <a:srgbClr val="FF0000"/>
                </a:solidFill>
              </a:rPr>
              <a:t>miss</a:t>
            </a:r>
            <a:r>
              <a:rPr lang="en-US" sz="1900" baseline="30000" dirty="0" smtClean="0">
                <a:solidFill>
                  <a:srgbClr val="FF0000"/>
                </a:solidFill>
              </a:rPr>
              <a:t> </a:t>
            </a:r>
            <a:r>
              <a:rPr lang="en-US" sz="1900" dirty="0" smtClean="0">
                <a:solidFill>
                  <a:srgbClr val="FF0000"/>
                </a:solidFill>
                <a:sym typeface="Wingdings" pitchFamily="2" charset="2"/>
              </a:rPr>
              <a:t> targeting signals with long decay chains</a:t>
            </a:r>
            <a:endParaRPr lang="en-US" sz="1900" dirty="0" smtClean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59877" y="44624"/>
            <a:ext cx="2884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</a:rPr>
              <a:t>ATLAS-CONF-2013-054</a:t>
            </a:r>
            <a:endParaRPr lang="en-US" dirty="0">
              <a:latin typeface="+mj-lt"/>
            </a:endParaRPr>
          </a:p>
        </p:txBody>
      </p:sp>
      <p:pic>
        <p:nvPicPr>
          <p:cNvPr id="17" name="Picture 16" descr="Screen Shot 2013-05-16 at 17.46.0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6926"/>
            <a:ext cx="6215476" cy="38694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65484" y="378023"/>
            <a:ext cx="1492716" cy="307777"/>
          </a:xfrm>
          <a:prstGeom prst="rect">
            <a:avLst/>
          </a:prstGeom>
          <a:solidFill>
            <a:srgbClr val="ACA73B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Times New Roman"/>
              </a:rPr>
              <a:t>20.3 fb</a:t>
            </a:r>
            <a:r>
              <a:rPr lang="en-US" sz="1400" baseline="30000" dirty="0" smtClean="0">
                <a:cs typeface="Times New Roman"/>
              </a:rPr>
              <a:t>-1</a:t>
            </a:r>
            <a:r>
              <a:rPr lang="en-US" sz="1400" dirty="0" smtClean="0">
                <a:cs typeface="Times New Roman"/>
              </a:rPr>
              <a:t>@8 </a:t>
            </a:r>
            <a:r>
              <a:rPr lang="en-US" sz="1400" dirty="0" err="1" smtClean="0">
                <a:cs typeface="Times New Roman"/>
              </a:rPr>
              <a:t>TeV</a:t>
            </a:r>
            <a:endParaRPr lang="en-US" sz="1400" dirty="0">
              <a:cs typeface="Times New Roman"/>
            </a:endParaRP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2710" y="762000"/>
            <a:ext cx="284509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2743200" y="5486400"/>
            <a:ext cx="3262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MET Significance in Control Regions </a:t>
            </a: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581400"/>
            <a:ext cx="2819400" cy="278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ight Arrow 24"/>
          <p:cNvSpPr/>
          <p:nvPr/>
        </p:nvSpPr>
        <p:spPr>
          <a:xfrm>
            <a:off x="5334000" y="58674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8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 lepton – 7-10 jets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3200400"/>
            <a:ext cx="4419600" cy="2956560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Multijet</a:t>
            </a:r>
            <a:r>
              <a:rPr lang="en-US" sz="2000" dirty="0" smtClean="0"/>
              <a:t> SM background estimated from data:</a:t>
            </a:r>
          </a:p>
          <a:p>
            <a:pPr lvl="1"/>
            <a:r>
              <a:rPr lang="en-US" sz="1800" dirty="0" smtClean="0"/>
              <a:t>‘ABCD’ method exploiting no correlations between jet multiplicity and </a:t>
            </a:r>
            <a:r>
              <a:rPr lang="en-US" sz="1800" dirty="0" err="1" smtClean="0"/>
              <a:t>E</a:t>
            </a:r>
            <a:r>
              <a:rPr lang="en-US" sz="1800" baseline="-25000" dirty="0" err="1" smtClean="0"/>
              <a:t>t</a:t>
            </a:r>
            <a:r>
              <a:rPr lang="en-US" sz="1800" baseline="30000" dirty="0" err="1" smtClean="0"/>
              <a:t>miss</a:t>
            </a:r>
            <a:r>
              <a:rPr lang="en-US" sz="1800" dirty="0" smtClean="0"/>
              <a:t> /√H</a:t>
            </a:r>
            <a:r>
              <a:rPr lang="en-US" sz="1800" baseline="-25000" dirty="0" smtClean="0"/>
              <a:t>T</a:t>
            </a:r>
          </a:p>
          <a:p>
            <a:r>
              <a:rPr lang="en-US" sz="2000" dirty="0" smtClean="0"/>
              <a:t>Top pair production, W/</a:t>
            </a:r>
            <a:r>
              <a:rPr lang="en-US" sz="2000" dirty="0" err="1" smtClean="0"/>
              <a:t>Z+jets</a:t>
            </a:r>
            <a:r>
              <a:rPr lang="en-US" sz="2000" dirty="0" smtClean="0"/>
              <a:t>: MC predictions normalized in 1-lepton and 2-lepton CRs</a:t>
            </a:r>
            <a:endParaRPr lang="en-US" sz="2000" baseline="-25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320454" y="-1491655"/>
            <a:ext cx="2286001" cy="67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4" descr="https://atlas.web.cern.ch/Atlas/GROUPS/PHYSICS/CONFNOTES/ATLAS-CONF-2013-054/fig_03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124200"/>
            <a:ext cx="2895600" cy="32122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180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"/>
          </p:nvPr>
        </p:nvSpPr>
        <p:spPr>
          <a:xfrm>
            <a:off x="304800" y="701040"/>
            <a:ext cx="8763000" cy="493776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Good agreement data/SM estimates</a:t>
            </a:r>
          </a:p>
          <a:p>
            <a:pPr>
              <a:buNone/>
            </a:pPr>
            <a:r>
              <a:rPr lang="en-US" sz="2000" dirty="0" smtClean="0"/>
              <a:t> </a:t>
            </a:r>
          </a:p>
        </p:txBody>
      </p:sp>
      <p:pic>
        <p:nvPicPr>
          <p:cNvPr id="11" name="Picture 10" descr="0LepJets_fig_0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667" y="2743200"/>
            <a:ext cx="3791333" cy="3657600"/>
          </a:xfrm>
          <a:prstGeom prst="rect">
            <a:avLst/>
          </a:prstGeom>
        </p:spPr>
      </p:pic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8786565"/>
              </p:ext>
            </p:extLst>
          </p:nvPr>
        </p:nvGraphicFramePr>
        <p:xfrm>
          <a:off x="6208460" y="5105400"/>
          <a:ext cx="985349" cy="659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9" name="Equation" r:id="rId4" imgW="639720" imgH="420480" progId="Equation.3">
                  <p:embed/>
                </p:oleObj>
              </mc:Choice>
              <mc:Fallback>
                <p:oleObj name="Equation" r:id="rId4" imgW="639720" imgH="42048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8460" y="5105400"/>
                        <a:ext cx="985349" cy="6590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5410200" y="1524000"/>
            <a:ext cx="373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smtClean="0">
                <a:latin typeface="Trebuchet MS" pitchFamily="34" charset="0"/>
              </a:rPr>
              <a:t>Provide 95% CL model independent limits on </a:t>
            </a:r>
            <a:r>
              <a:rPr lang="en-US" sz="1600" dirty="0" err="1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vis</a:t>
            </a:r>
            <a:r>
              <a:rPr lang="en-US" sz="1600" dirty="0" smtClean="0">
                <a:solidFill>
                  <a:srgbClr val="FF0000"/>
                </a:solidFill>
              </a:rPr>
              <a:t> = </a:t>
            </a:r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1600" dirty="0" smtClean="0">
                <a:solidFill>
                  <a:srgbClr val="FF0000"/>
                </a:solidFill>
              </a:rPr>
              <a:t> x A x </a:t>
            </a:r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smtClean="0">
                <a:latin typeface="Trebuchet MS" pitchFamily="34" charset="0"/>
              </a:rPr>
              <a:t>compute A x</a:t>
            </a:r>
            <a:r>
              <a:rPr lang="en-US" sz="1600" dirty="0" smtClean="0"/>
              <a:t> </a:t>
            </a:r>
            <a:r>
              <a:rPr lang="en-US" sz="1600" dirty="0" smtClean="0">
                <a:latin typeface="Symbol" pitchFamily="18" charset="2"/>
              </a:rPr>
              <a:t>e </a:t>
            </a:r>
            <a:r>
              <a:rPr lang="en-US" sz="1600" dirty="0" smtClean="0">
                <a:latin typeface="Trebuchet MS" pitchFamily="34" charset="0"/>
              </a:rPr>
              <a:t>and extract exclusion curves</a:t>
            </a:r>
            <a:endParaRPr lang="en-US" sz="1600" dirty="0">
              <a:latin typeface="Trebuchet MS" pitchFamily="34" charset="0"/>
            </a:endParaRPr>
          </a:p>
        </p:txBody>
      </p:sp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066800"/>
            <a:ext cx="2590800" cy="255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3588132"/>
            <a:ext cx="2743200" cy="282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3867" y="2133600"/>
            <a:ext cx="213773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4114800" y="1143000"/>
            <a:ext cx="1963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In case of no excess: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8000" y="3962400"/>
            <a:ext cx="2133600" cy="762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5181600" y="1828800"/>
            <a:ext cx="304800" cy="19812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772400" y="2438400"/>
            <a:ext cx="76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18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stop pair production: 0 lepton</a:t>
            </a:r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186671"/>
            <a:ext cx="530352" cy="365760"/>
          </a:xfrm>
        </p:spPr>
        <p:txBody>
          <a:bodyPr lIns="82945" tIns="41473" rIns="82945" bIns="41473"/>
          <a:lstStyle/>
          <a:p>
            <a:fld id="{B740C066-5B2B-4FB5-AFD7-98AE206D9005}" type="slidenum">
              <a:rPr lang="en-GB"/>
              <a:pPr/>
              <a:t>85</a:t>
            </a:fld>
            <a:endParaRPr lang="en-GB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705600" y="0"/>
            <a:ext cx="248112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 algn="ctr">
              <a:spcBef>
                <a:spcPts val="1089"/>
              </a:spcBef>
              <a:spcAft>
                <a:spcPts val="907"/>
              </a:spcAft>
              <a:tabLst>
                <a:tab pos="656650" algn="l"/>
                <a:tab pos="1313299" algn="l"/>
                <a:tab pos="1969949" algn="l"/>
              </a:tabLst>
            </a:pPr>
            <a:r>
              <a:rPr lang="en-GB" sz="16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ATLAS-CONF-2013-024</a:t>
            </a:r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987677"/>
              </p:ext>
            </p:extLst>
          </p:nvPr>
        </p:nvGraphicFramePr>
        <p:xfrm>
          <a:off x="381000" y="811637"/>
          <a:ext cx="3124200" cy="40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3" r:id="rId4" imgW="1850040" imgH="212040" progId="Equation.3">
                  <p:embed/>
                </p:oleObj>
              </mc:Choice>
              <mc:Fallback>
                <p:oleObj r:id="rId4" imgW="1850040" imgH="21204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811637"/>
                        <a:ext cx="3124200" cy="40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04800" y="1371600"/>
            <a:ext cx="5747040" cy="5962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en-GB" b="1" dirty="0">
              <a:solidFill>
                <a:srgbClr val="800080"/>
              </a:solidFill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GB" b="1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Signature: </a:t>
            </a:r>
            <a:r>
              <a:rPr lang="en-GB" b="1" dirty="0">
                <a:solidFill>
                  <a:srgbClr val="000000"/>
                </a:solidFill>
                <a:cs typeface="Arial" charset="0"/>
              </a:rPr>
              <a:t>≥ 6 jets (≥ 2 b-tagged jets) + </a:t>
            </a:r>
            <a:r>
              <a:rPr lang="en-GB" b="1" dirty="0" err="1">
                <a:solidFill>
                  <a:srgbClr val="000000"/>
                </a:solidFill>
                <a:cs typeface="Arial" charset="0"/>
              </a:rPr>
              <a:t>E</a:t>
            </a:r>
            <a:r>
              <a:rPr lang="en-GB" b="1" baseline="-33000" dirty="0" err="1">
                <a:solidFill>
                  <a:srgbClr val="000000"/>
                </a:solidFill>
                <a:cs typeface="Arial" charset="0"/>
              </a:rPr>
              <a:t>T</a:t>
            </a:r>
            <a:r>
              <a:rPr lang="en-GB" b="1" baseline="33000" dirty="0" err="1">
                <a:solidFill>
                  <a:srgbClr val="000000"/>
                </a:solidFill>
                <a:cs typeface="Arial" charset="0"/>
              </a:rPr>
              <a:t>miss</a:t>
            </a:r>
            <a:endParaRPr lang="en-GB" b="1" baseline="33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93760" y="2133600"/>
            <a:ext cx="5421240" cy="587582"/>
          </a:xfrm>
          <a:prstGeom prst="rect">
            <a:avLst/>
          </a:prstGeom>
          <a:noFill/>
          <a:ln w="36000">
            <a:noFill/>
            <a:bevel/>
            <a:headEnd/>
            <a:tailEnd/>
          </a:ln>
          <a:effectLst/>
        </p:spPr>
        <p:txBody>
          <a:bodyPr lIns="97967" tIns="71548" rIns="97967" bIns="57147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b="1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Backgrounds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Reducible: </a:t>
            </a:r>
            <a:r>
              <a:rPr lang="en-GB" dirty="0" err="1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multijets</a:t>
            </a:r>
            <a:r>
              <a:rPr lang="en-GB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  <a:sym typeface="Wingdings" pitchFamily="2" charset="2"/>
              </a:rPr>
              <a:t> jet smearing method</a:t>
            </a:r>
            <a:endParaRPr lang="en-GB" dirty="0" smtClean="0">
              <a:solidFill>
                <a:srgbClr val="000000"/>
              </a:solidFill>
              <a:latin typeface="Trebuchet MS" pitchFamily="34" charset="0"/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dirty="0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Irreducible: Semi-</a:t>
            </a:r>
            <a:r>
              <a:rPr lang="en-GB" dirty="0" err="1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leptonic</a:t>
            </a:r>
            <a:r>
              <a:rPr lang="en-GB" dirty="0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ttbar</a:t>
            </a:r>
            <a:r>
              <a:rPr lang="en-GB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, </a:t>
            </a:r>
            <a:r>
              <a:rPr lang="en-GB" dirty="0" err="1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Z+jets</a:t>
            </a:r>
            <a:r>
              <a:rPr lang="en-GB" dirty="0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  <a:sym typeface="Wingdings" pitchFamily="2" charset="2"/>
              </a:rPr>
              <a:t> from </a:t>
            </a:r>
            <a:r>
              <a:rPr lang="en-GB" b="1" dirty="0" smtClean="0">
                <a:solidFill>
                  <a:srgbClr val="00B050"/>
                </a:solidFill>
                <a:latin typeface="Trebuchet MS" pitchFamily="34" charset="0"/>
                <a:ea typeface="WenQuanYi Micro Hei" charset="0"/>
                <a:cs typeface="WenQuanYi Micro Hei" charset="0"/>
                <a:sym typeface="Wingdings" pitchFamily="2" charset="2"/>
              </a:rPr>
              <a:t>CR</a:t>
            </a:r>
            <a:endParaRPr lang="en-GB" b="1" dirty="0">
              <a:solidFill>
                <a:srgbClr val="00B050"/>
              </a:solidFill>
              <a:latin typeface="Trebuchet MS" pitchFamily="34" charset="0"/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GB" dirty="0">
              <a:solidFill>
                <a:srgbClr val="000000"/>
              </a:solidFill>
              <a:latin typeface="Trebuchet MS" pitchFamily="34" charset="0"/>
              <a:ea typeface="WenQuanYi Micro Hei" charset="0"/>
              <a:cs typeface="WenQuanYi Micro Hei" charset="0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-334680" y="1219200"/>
            <a:ext cx="582108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dirty="0">
                <a:solidFill>
                  <a:srgbClr val="80008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	Search for fully </a:t>
            </a:r>
            <a:r>
              <a:rPr lang="en-GB" dirty="0" err="1">
                <a:solidFill>
                  <a:srgbClr val="80008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hadronic</a:t>
            </a:r>
            <a:r>
              <a:rPr lang="en-GB" dirty="0">
                <a:solidFill>
                  <a:srgbClr val="80008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 decays of the top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6019800" y="5294022"/>
            <a:ext cx="3048000" cy="954378"/>
          </a:xfrm>
          <a:prstGeom prst="rect">
            <a:avLst/>
          </a:prstGeom>
          <a:noFill/>
          <a:ln w="18000">
            <a:noFill/>
            <a:round/>
            <a:headEnd/>
            <a:tailEnd/>
          </a:ln>
          <a:effectLst/>
        </p:spPr>
        <p:txBody>
          <a:bodyPr lIns="89803" tIns="63385" rIns="89803" bIns="4898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2000" b="1" dirty="0" smtClean="0">
                <a:solidFill>
                  <a:srgbClr val="C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SR:</a:t>
            </a:r>
            <a:r>
              <a:rPr lang="en-GB" sz="2000" dirty="0" smtClean="0">
                <a:solidFill>
                  <a:srgbClr val="355E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 </a:t>
            </a:r>
            <a:r>
              <a:rPr lang="en-GB" sz="2000" dirty="0" smtClean="0">
                <a:solidFill>
                  <a:srgbClr val="C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L</a:t>
            </a:r>
            <a:r>
              <a:rPr lang="en-GB" sz="1600" dirty="0" smtClean="0">
                <a:solidFill>
                  <a:srgbClr val="C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oose</a:t>
            </a:r>
            <a:r>
              <a:rPr lang="en-GB" sz="1600" dirty="0">
                <a:solidFill>
                  <a:srgbClr val="C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, medium, tight</a:t>
            </a:r>
            <a:r>
              <a:rPr lang="en-GB" sz="1600" baseline="33000" dirty="0">
                <a:solidFill>
                  <a:srgbClr val="C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 </a:t>
            </a:r>
            <a:r>
              <a:rPr lang="en-GB" sz="1600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signal regions using </a:t>
            </a:r>
            <a:r>
              <a:rPr lang="en-GB" sz="1600" dirty="0" err="1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E</a:t>
            </a:r>
            <a:r>
              <a:rPr lang="en-GB" sz="1600" baseline="-33000" dirty="0" err="1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T</a:t>
            </a:r>
            <a:r>
              <a:rPr lang="en-GB" sz="1600" baseline="33000" dirty="0" err="1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miss</a:t>
            </a:r>
            <a:endParaRPr lang="en-GB" sz="1600" baseline="33000" dirty="0">
              <a:solidFill>
                <a:srgbClr val="000000"/>
              </a:solidFill>
              <a:latin typeface="Trebuchet MS" pitchFamily="34" charset="0"/>
              <a:ea typeface="WenQuanYi Micro Hei" charset="0"/>
              <a:cs typeface="WenQuanYi Micro Hei" charset="0"/>
            </a:endParaRP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403080" y="653829"/>
            <a:ext cx="5159520" cy="3269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b="1" dirty="0">
                <a:solidFill>
                  <a:srgbClr val="800000"/>
                </a:solidFill>
                <a:ea typeface="WenQuanYi Micro Hei" charset="0"/>
                <a:cs typeface="WenQuanYi Micro Hei" charset="0"/>
              </a:rPr>
              <a:t>	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5789384" y="1143000"/>
            <a:ext cx="2592616" cy="545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</a:tabLst>
            </a:pPr>
            <a:r>
              <a:rPr lang="en-GB" b="1" dirty="0" smtClean="0">
                <a:solidFill>
                  <a:srgbClr val="800000"/>
                </a:solidFill>
                <a:ea typeface="WenQuanYi Micro Hei" charset="0"/>
                <a:cs typeface="WenQuanYi Micro Hei" charset="0"/>
                <a:sym typeface="Wingdings" pitchFamily="2" charset="2"/>
              </a:rPr>
              <a:t> </a:t>
            </a:r>
            <a:r>
              <a:rPr lang="en-GB" b="1" dirty="0" smtClean="0">
                <a:solidFill>
                  <a:srgbClr val="800000"/>
                </a:solidFill>
                <a:ea typeface="WenQuanYi Micro Hei" charset="0"/>
                <a:cs typeface="WenQuanYi Micro Hei" charset="0"/>
              </a:rPr>
              <a:t>Target </a:t>
            </a:r>
            <a:r>
              <a:rPr lang="en-GB" b="1" dirty="0">
                <a:solidFill>
                  <a:srgbClr val="800000"/>
                </a:solidFill>
                <a:ea typeface="WenQuanYi Micro Hei" charset="0"/>
                <a:cs typeface="WenQuanYi Micro Hei" charset="0"/>
              </a:rPr>
              <a:t>heavy stop</a:t>
            </a: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pic>
        <p:nvPicPr>
          <p:cNvPr id="36887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89" y="3140881"/>
            <a:ext cx="5380411" cy="318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e 1"/>
          <p:cNvSpPr/>
          <p:nvPr/>
        </p:nvSpPr>
        <p:spPr>
          <a:xfrm>
            <a:off x="2438400" y="3048000"/>
            <a:ext cx="3625020" cy="82151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e 24"/>
          <p:cNvSpPr/>
          <p:nvPr/>
        </p:nvSpPr>
        <p:spPr>
          <a:xfrm>
            <a:off x="1586130" y="3140881"/>
            <a:ext cx="958020" cy="685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889" name="Picture 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986" y="2133601"/>
            <a:ext cx="316871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ccia a destra 2"/>
          <p:cNvSpPr/>
          <p:nvPr/>
        </p:nvSpPr>
        <p:spPr>
          <a:xfrm>
            <a:off x="5241798" y="2455665"/>
            <a:ext cx="489204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5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28789"/>
            <a:ext cx="3164821" cy="253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stop pair production: 0 lepton</a:t>
            </a:r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186671"/>
            <a:ext cx="530352" cy="365760"/>
          </a:xfrm>
        </p:spPr>
        <p:txBody>
          <a:bodyPr lIns="82945" tIns="41473" rIns="82945" bIns="41473"/>
          <a:lstStyle/>
          <a:p>
            <a:fld id="{B740C066-5B2B-4FB5-AFD7-98AE206D9005}" type="slidenum">
              <a:rPr lang="en-GB"/>
              <a:pPr/>
              <a:t>86</a:t>
            </a:fld>
            <a:endParaRPr lang="en-GB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705600" y="0"/>
            <a:ext cx="248112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 algn="ctr">
              <a:spcBef>
                <a:spcPts val="1089"/>
              </a:spcBef>
              <a:spcAft>
                <a:spcPts val="907"/>
              </a:spcAft>
              <a:tabLst>
                <a:tab pos="656650" algn="l"/>
                <a:tab pos="1313299" algn="l"/>
                <a:tab pos="1969949" algn="l"/>
              </a:tabLst>
            </a:pPr>
            <a:r>
              <a:rPr lang="en-GB" sz="16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ATLAS-CONF-2013-024</a:t>
            </a:r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673075"/>
              </p:ext>
            </p:extLst>
          </p:nvPr>
        </p:nvGraphicFramePr>
        <p:xfrm>
          <a:off x="381000" y="811637"/>
          <a:ext cx="3124200" cy="40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7" r:id="rId5" imgW="1850040" imgH="212040" progId="Equation.3">
                  <p:embed/>
                </p:oleObj>
              </mc:Choice>
              <mc:Fallback>
                <p:oleObj r:id="rId5" imgW="1850040" imgH="21204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811637"/>
                        <a:ext cx="3124200" cy="40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04800" y="1371600"/>
            <a:ext cx="5747040" cy="5962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en-GB" b="1" dirty="0">
              <a:solidFill>
                <a:srgbClr val="800080"/>
              </a:solidFill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GB" b="1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Signature: </a:t>
            </a:r>
            <a:r>
              <a:rPr lang="en-GB" b="1" dirty="0">
                <a:solidFill>
                  <a:srgbClr val="000000"/>
                </a:solidFill>
                <a:cs typeface="Arial" charset="0"/>
              </a:rPr>
              <a:t>≥ 6 jets (≥ 2 b-tagged jets) + </a:t>
            </a:r>
            <a:r>
              <a:rPr lang="en-GB" b="1" dirty="0" err="1">
                <a:solidFill>
                  <a:srgbClr val="000000"/>
                </a:solidFill>
                <a:cs typeface="Arial" charset="0"/>
              </a:rPr>
              <a:t>E</a:t>
            </a:r>
            <a:r>
              <a:rPr lang="en-GB" b="1" baseline="-33000" dirty="0" err="1">
                <a:solidFill>
                  <a:srgbClr val="000000"/>
                </a:solidFill>
                <a:cs typeface="Arial" charset="0"/>
              </a:rPr>
              <a:t>T</a:t>
            </a:r>
            <a:r>
              <a:rPr lang="en-GB" b="1" baseline="33000" dirty="0" err="1">
                <a:solidFill>
                  <a:srgbClr val="000000"/>
                </a:solidFill>
                <a:cs typeface="Arial" charset="0"/>
              </a:rPr>
              <a:t>miss</a:t>
            </a:r>
            <a:endParaRPr lang="en-GB" b="1" baseline="33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93760" y="2133600"/>
            <a:ext cx="5421240" cy="587582"/>
          </a:xfrm>
          <a:prstGeom prst="rect">
            <a:avLst/>
          </a:prstGeom>
          <a:noFill/>
          <a:ln w="36000">
            <a:noFill/>
            <a:bevel/>
            <a:headEnd/>
            <a:tailEnd/>
          </a:ln>
          <a:effectLst/>
        </p:spPr>
        <p:txBody>
          <a:bodyPr lIns="97967" tIns="71548" rIns="97967" bIns="57147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b="1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Backgrounds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Reducible: </a:t>
            </a:r>
            <a:r>
              <a:rPr lang="en-GB" dirty="0" err="1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multijets</a:t>
            </a:r>
            <a:r>
              <a:rPr lang="en-GB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  <a:sym typeface="Wingdings" pitchFamily="2" charset="2"/>
              </a:rPr>
              <a:t> jet smearing method</a:t>
            </a:r>
            <a:endParaRPr lang="en-GB" dirty="0" smtClean="0">
              <a:solidFill>
                <a:srgbClr val="000000"/>
              </a:solidFill>
              <a:latin typeface="Trebuchet MS" pitchFamily="34" charset="0"/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dirty="0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Irreducible: Semi-</a:t>
            </a:r>
            <a:r>
              <a:rPr lang="en-GB" dirty="0" err="1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leptonic</a:t>
            </a:r>
            <a:r>
              <a:rPr lang="en-GB" dirty="0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ttbar</a:t>
            </a:r>
            <a:r>
              <a:rPr lang="en-GB" dirty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, </a:t>
            </a:r>
            <a:r>
              <a:rPr lang="en-GB" dirty="0" err="1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Z+jets</a:t>
            </a:r>
            <a:r>
              <a:rPr lang="en-GB" dirty="0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Trebuchet MS" pitchFamily="34" charset="0"/>
                <a:ea typeface="WenQuanYi Micro Hei" charset="0"/>
                <a:cs typeface="WenQuanYi Micro Hei" charset="0"/>
                <a:sym typeface="Wingdings" pitchFamily="2" charset="2"/>
              </a:rPr>
              <a:t> from </a:t>
            </a:r>
            <a:r>
              <a:rPr lang="en-GB" b="1" dirty="0" smtClean="0">
                <a:solidFill>
                  <a:srgbClr val="00B050"/>
                </a:solidFill>
                <a:latin typeface="Trebuchet MS" pitchFamily="34" charset="0"/>
                <a:ea typeface="WenQuanYi Micro Hei" charset="0"/>
                <a:cs typeface="WenQuanYi Micro Hei" charset="0"/>
                <a:sym typeface="Wingdings" pitchFamily="2" charset="2"/>
              </a:rPr>
              <a:t>CR</a:t>
            </a:r>
            <a:endParaRPr lang="en-GB" b="1" dirty="0">
              <a:solidFill>
                <a:srgbClr val="00B050"/>
              </a:solidFill>
              <a:latin typeface="Trebuchet MS" pitchFamily="34" charset="0"/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GB" dirty="0">
              <a:solidFill>
                <a:srgbClr val="000000"/>
              </a:solidFill>
              <a:latin typeface="Trebuchet MS" pitchFamily="34" charset="0"/>
              <a:ea typeface="WenQuanYi Micro Hei" charset="0"/>
              <a:cs typeface="WenQuanYi Micro Hei" charset="0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-334680" y="1219200"/>
            <a:ext cx="582108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dirty="0">
                <a:solidFill>
                  <a:srgbClr val="80008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	Search for fully </a:t>
            </a:r>
            <a:r>
              <a:rPr lang="en-GB" dirty="0" err="1">
                <a:solidFill>
                  <a:srgbClr val="80008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hadronic</a:t>
            </a:r>
            <a:r>
              <a:rPr lang="en-GB" dirty="0">
                <a:solidFill>
                  <a:srgbClr val="800080"/>
                </a:solidFill>
                <a:latin typeface="Trebuchet MS" pitchFamily="34" charset="0"/>
                <a:ea typeface="WenQuanYi Micro Hei" charset="0"/>
                <a:cs typeface="WenQuanYi Micro Hei" charset="0"/>
              </a:rPr>
              <a:t> decays of the top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403080" y="653829"/>
            <a:ext cx="5159520" cy="3269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b="1" dirty="0">
                <a:solidFill>
                  <a:srgbClr val="800000"/>
                </a:solidFill>
                <a:ea typeface="WenQuanYi Micro Hei" charset="0"/>
                <a:cs typeface="WenQuanYi Micro Hei" charset="0"/>
              </a:rPr>
              <a:t>	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5789384" y="1143000"/>
            <a:ext cx="2592616" cy="545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</a:tabLst>
            </a:pPr>
            <a:r>
              <a:rPr lang="en-GB" b="1" dirty="0" smtClean="0">
                <a:solidFill>
                  <a:srgbClr val="800000"/>
                </a:solidFill>
                <a:ea typeface="WenQuanYi Micro Hei" charset="0"/>
                <a:cs typeface="WenQuanYi Micro Hei" charset="0"/>
                <a:sym typeface="Wingdings" pitchFamily="2" charset="2"/>
              </a:rPr>
              <a:t> </a:t>
            </a:r>
            <a:r>
              <a:rPr lang="en-GB" b="1" dirty="0" smtClean="0">
                <a:solidFill>
                  <a:srgbClr val="800000"/>
                </a:solidFill>
                <a:ea typeface="WenQuanYi Micro Hei" charset="0"/>
                <a:cs typeface="WenQuanYi Micro Hei" charset="0"/>
              </a:rPr>
              <a:t>Target </a:t>
            </a:r>
            <a:r>
              <a:rPr lang="en-GB" b="1" dirty="0">
                <a:solidFill>
                  <a:srgbClr val="800000"/>
                </a:solidFill>
                <a:ea typeface="WenQuanYi Micro Hei" charset="0"/>
                <a:cs typeface="WenQuanYi Micro Hei" charset="0"/>
              </a:rPr>
              <a:t>heavy stop</a:t>
            </a: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pic>
        <p:nvPicPr>
          <p:cNvPr id="36887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89" y="3140881"/>
            <a:ext cx="5380411" cy="318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e 1"/>
          <p:cNvSpPr/>
          <p:nvPr/>
        </p:nvSpPr>
        <p:spPr>
          <a:xfrm>
            <a:off x="2438400" y="3048000"/>
            <a:ext cx="3625020" cy="82151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e 24"/>
          <p:cNvSpPr/>
          <p:nvPr/>
        </p:nvSpPr>
        <p:spPr>
          <a:xfrm>
            <a:off x="1586130" y="3140881"/>
            <a:ext cx="958020" cy="685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ccia a destra 2"/>
          <p:cNvSpPr/>
          <p:nvPr/>
        </p:nvSpPr>
        <p:spPr>
          <a:xfrm>
            <a:off x="5300180" y="2926842"/>
            <a:ext cx="489204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264" y="3902881"/>
            <a:ext cx="3229736" cy="272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63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Results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54140"/>
            <a:ext cx="530352" cy="365760"/>
          </a:xfrm>
        </p:spPr>
        <p:txBody>
          <a:bodyPr lIns="82945" tIns="41473" rIns="82945" bIns="41473"/>
          <a:lstStyle/>
          <a:p>
            <a:fld id="{B740C066-5B2B-4FB5-AFD7-98AE206D9005}" type="slidenum">
              <a:rPr lang="en-GB"/>
              <a:pPr/>
              <a:t>87</a:t>
            </a:fld>
            <a:endParaRPr lang="en-GB" dirty="0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600" y="3231356"/>
            <a:ext cx="3947400" cy="32412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1440" y="3461452"/>
            <a:ext cx="4340160" cy="29393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922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363505"/>
              </p:ext>
            </p:extLst>
          </p:nvPr>
        </p:nvGraphicFramePr>
        <p:xfrm>
          <a:off x="7162800" y="4392461"/>
          <a:ext cx="1637280" cy="599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1" r:id="rId6" imgW="1061640" imgH="388800" progId="Equation.3">
                  <p:embed/>
                </p:oleObj>
              </mc:Choice>
              <mc:Fallback>
                <p:oleObj r:id="rId6" imgW="1061640" imgH="3888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392461"/>
                        <a:ext cx="1637280" cy="5991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403080" y="653829"/>
            <a:ext cx="5159520" cy="3269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b="1" dirty="0">
                <a:solidFill>
                  <a:srgbClr val="800000"/>
                </a:solidFill>
                <a:ea typeface="WenQuanYi Micro Hei" charset="0"/>
                <a:cs typeface="WenQuanYi Micro Hei" charset="0"/>
              </a:rPr>
              <a:t>	</a:t>
            </a: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pic>
        <p:nvPicPr>
          <p:cNvPr id="11674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53829"/>
            <a:ext cx="6563394" cy="257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e 1"/>
          <p:cNvSpPr/>
          <p:nvPr/>
        </p:nvSpPr>
        <p:spPr>
          <a:xfrm>
            <a:off x="7315200" y="4953000"/>
            <a:ext cx="1066800" cy="12192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6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stop production: 1 lepton </a:t>
            </a:r>
            <a:endParaRPr lang="en-US" dirty="0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82945" tIns="41473" rIns="82945" bIns="41473"/>
          <a:lstStyle/>
          <a:p>
            <a:fld id="{471BF90C-ED5B-4F81-B945-BFA398A0980E}" type="slidenum">
              <a:rPr lang="en-GB"/>
              <a:pPr/>
              <a:t>88</a:t>
            </a:fld>
            <a:endParaRPr lang="en-GB"/>
          </a:p>
        </p:txBody>
      </p:sp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8229600" cy="493776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Stop in </a:t>
            </a:r>
            <a:r>
              <a:rPr lang="en-US" sz="2000" dirty="0" err="1" smtClean="0"/>
              <a:t>top+neutralino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Stop in </a:t>
            </a:r>
            <a:r>
              <a:rPr lang="en-US" sz="2000" dirty="0" err="1" smtClean="0"/>
              <a:t>b+chargino</a:t>
            </a:r>
            <a:r>
              <a:rPr lang="en-US" sz="2000" dirty="0" smtClean="0"/>
              <a:t>: </a:t>
            </a:r>
            <a:endParaRPr lang="en-US" sz="2000" dirty="0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905000" y="1140664"/>
            <a:ext cx="2133600" cy="459536"/>
          </a:xfrm>
          <a:prstGeom prst="rect">
            <a:avLst/>
          </a:prstGeom>
          <a:noFill/>
          <a:ln w="18000">
            <a:solidFill>
              <a:srgbClr val="00B050"/>
            </a:solidFill>
            <a:round/>
            <a:headEnd/>
            <a:tailEnd/>
          </a:ln>
          <a:effectLst/>
        </p:spPr>
        <p:txBody>
          <a:bodyPr lIns="89803" tIns="63385" rIns="89803" bIns="48983"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dirty="0" smtClean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L</a:t>
            </a:r>
            <a:r>
              <a:rPr lang="en-GB" sz="1500" dirty="0" smtClean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oose: low </a:t>
            </a:r>
            <a:r>
              <a:rPr lang="en-GB" sz="1500" dirty="0" smtClean="0">
                <a:solidFill>
                  <a:srgbClr val="000000"/>
                </a:solidFill>
                <a:latin typeface="Symbol" pitchFamily="18" charset="2"/>
                <a:ea typeface="WenQuanYi Micro Hei" charset="0"/>
                <a:cs typeface="WenQuanYi Micro Hei" charset="0"/>
              </a:rPr>
              <a:t>D</a:t>
            </a:r>
            <a:r>
              <a:rPr lang="en-GB" sz="1500" dirty="0" smtClean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 </a:t>
            </a:r>
            <a:r>
              <a:rPr lang="en-GB" sz="1500" dirty="0" err="1" smtClean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stop,top</a:t>
            </a:r>
            <a:endParaRPr lang="en-GB" sz="1500" dirty="0">
              <a:solidFill>
                <a:srgbClr val="000000"/>
              </a:solidFill>
              <a:ea typeface="WenQuanYi Micro Hei" charset="0"/>
              <a:cs typeface="WenQuanYi Micro Hei" charset="0"/>
            </a:endParaRPr>
          </a:p>
        </p:txBody>
      </p:sp>
      <p:graphicFrame>
        <p:nvGraphicFramePr>
          <p:cNvPr id="1127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5577785"/>
              </p:ext>
            </p:extLst>
          </p:nvPr>
        </p:nvGraphicFramePr>
        <p:xfrm>
          <a:off x="2543040" y="1813887"/>
          <a:ext cx="264960" cy="260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23" r:id="rId4" imgW="217080" imgH="212040" progId="Equation.3">
                  <p:embed/>
                </p:oleObj>
              </mc:Choice>
              <mc:Fallback>
                <p:oleObj r:id="rId4" imgW="217080" imgH="212040" progId="Equation.3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3040" y="1813887"/>
                        <a:ext cx="264960" cy="2606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697760" y="1676400"/>
            <a:ext cx="1175040" cy="460848"/>
          </a:xfrm>
          <a:prstGeom prst="rect">
            <a:avLst/>
          </a:prstGeom>
          <a:noFill/>
          <a:ln w="18000">
            <a:solidFill>
              <a:srgbClr val="FFB515"/>
            </a:solidFill>
            <a:round/>
            <a:headEnd/>
            <a:tailEnd/>
          </a:ln>
          <a:effectLst/>
        </p:spPr>
        <p:txBody>
          <a:bodyPr lIns="89803" tIns="60183" rIns="89803" bIns="48983"/>
          <a:lstStyle/>
          <a:p>
            <a:pPr>
              <a:tabLst>
                <a:tab pos="656650" algn="l"/>
              </a:tabLst>
            </a:pPr>
            <a:r>
              <a:rPr lang="en-GB" sz="13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medium</a:t>
            </a:r>
          </a:p>
          <a:p>
            <a:pPr>
              <a:tabLst>
                <a:tab pos="656650" algn="l"/>
              </a:tabLst>
            </a:pPr>
            <a:r>
              <a:rPr lang="en-GB" sz="13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high-mass</a:t>
            </a:r>
          </a:p>
        </p:txBody>
      </p:sp>
      <p:graphicFrame>
        <p:nvGraphicFramePr>
          <p:cNvPr id="1127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653062"/>
              </p:ext>
            </p:extLst>
          </p:nvPr>
        </p:nvGraphicFramePr>
        <p:xfrm>
          <a:off x="3505200" y="1600200"/>
          <a:ext cx="182880" cy="482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24" r:id="rId6" imgW="136080" imgH="169200" progId="Equation.3">
                  <p:embed/>
                </p:oleObj>
              </mc:Choice>
              <mc:Fallback>
                <p:oleObj r:id="rId6" imgW="136080" imgH="169200" progId="Equation.3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600200"/>
                        <a:ext cx="182880" cy="4820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2939040" y="1676400"/>
            <a:ext cx="1175040" cy="460848"/>
          </a:xfrm>
          <a:prstGeom prst="rect">
            <a:avLst/>
          </a:prstGeom>
          <a:noFill/>
          <a:ln w="18000">
            <a:solidFill>
              <a:srgbClr val="FF0000"/>
            </a:solidFill>
            <a:round/>
            <a:headEnd/>
            <a:tailEnd/>
          </a:ln>
          <a:effectLst/>
        </p:spPr>
        <p:txBody>
          <a:bodyPr lIns="89803" tIns="60183" rIns="89803" bIns="48983"/>
          <a:lstStyle/>
          <a:p>
            <a:pPr>
              <a:tabLst>
                <a:tab pos="656650" algn="l"/>
              </a:tabLst>
            </a:pPr>
            <a:r>
              <a:rPr lang="en-GB" sz="13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tight</a:t>
            </a:r>
          </a:p>
          <a:p>
            <a:pPr>
              <a:tabLst>
                <a:tab pos="656650" algn="l"/>
              </a:tabLst>
            </a:pPr>
            <a:r>
              <a:rPr lang="en-GB" sz="13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high-mass</a:t>
            </a: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478560" y="1479772"/>
            <a:ext cx="1045440" cy="545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</a:tabLst>
            </a:pPr>
            <a:r>
              <a:rPr lang="en-GB" i="1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Signal regions</a:t>
            </a:r>
          </a:p>
        </p:txBody>
      </p:sp>
      <p:graphicFrame>
        <p:nvGraphicFramePr>
          <p:cNvPr id="1127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17454"/>
              </p:ext>
            </p:extLst>
          </p:nvPr>
        </p:nvGraphicFramePr>
        <p:xfrm>
          <a:off x="3040320" y="2366009"/>
          <a:ext cx="2217480" cy="300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25" r:id="rId8" imgW="1584000" imgH="214920" progId="Equation.3">
                  <p:embed/>
                </p:oleObj>
              </mc:Choice>
              <mc:Fallback>
                <p:oleObj r:id="rId8" imgW="1584000" imgH="214920" progId="Equation.3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0320" y="2366009"/>
                        <a:ext cx="2217480" cy="3009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576455"/>
              </p:ext>
            </p:extLst>
          </p:nvPr>
        </p:nvGraphicFramePr>
        <p:xfrm>
          <a:off x="1874280" y="2787332"/>
          <a:ext cx="1249920" cy="260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26" r:id="rId10" imgW="1023480" imgH="212040" progId="Equation.3">
                  <p:embed/>
                </p:oleObj>
              </mc:Choice>
              <mc:Fallback>
                <p:oleObj r:id="rId10" imgW="1023480" imgH="212040" progId="Equation.3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4280" y="2787332"/>
                        <a:ext cx="1249920" cy="2606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1361280" y="2722015"/>
            <a:ext cx="1991520" cy="279389"/>
          </a:xfrm>
          <a:prstGeom prst="rect">
            <a:avLst/>
          </a:prstGeom>
          <a:noFill/>
          <a:ln w="18000">
            <a:solidFill>
              <a:srgbClr val="5C8526"/>
            </a:solidFill>
            <a:round/>
            <a:headEnd/>
            <a:tailEnd/>
          </a:ln>
          <a:effectLst/>
        </p:spPr>
        <p:txBody>
          <a:bodyPr lIns="89803" tIns="60183" rIns="89803" bIns="48983"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3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loose   </a:t>
            </a: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1360560" y="3100774"/>
            <a:ext cx="3821040" cy="404426"/>
          </a:xfrm>
          <a:prstGeom prst="rect">
            <a:avLst/>
          </a:prstGeom>
          <a:noFill/>
          <a:ln w="18000">
            <a:solidFill>
              <a:srgbClr val="FF0000"/>
            </a:solidFill>
            <a:round/>
            <a:headEnd/>
            <a:tailEnd/>
          </a:ln>
          <a:effectLst/>
        </p:spPr>
        <p:txBody>
          <a:bodyPr lIns="89803" tIns="60183" rIns="89803" bIns="4898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3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medium, tight</a:t>
            </a:r>
          </a:p>
        </p:txBody>
      </p:sp>
      <p:graphicFrame>
        <p:nvGraphicFramePr>
          <p:cNvPr id="11284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3367720"/>
              </p:ext>
            </p:extLst>
          </p:nvPr>
        </p:nvGraphicFramePr>
        <p:xfrm>
          <a:off x="2654640" y="3168332"/>
          <a:ext cx="2374560" cy="260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27" r:id="rId12" imgW="1944360" imgH="212040" progId="Equation.3">
                  <p:embed/>
                </p:oleObj>
              </mc:Choice>
              <mc:Fallback>
                <p:oleObj r:id="rId12" imgW="1944360" imgH="212040" progId="Equation.3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4640" y="3168332"/>
                        <a:ext cx="2374560" cy="2606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402360" y="2709053"/>
            <a:ext cx="1045440" cy="545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</a:tabLst>
            </a:pPr>
            <a:r>
              <a:rPr lang="en-GB" i="1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Signal regions</a:t>
            </a:r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2" name="CasellaDiTesto 1"/>
          <p:cNvSpPr txBox="1"/>
          <p:nvPr/>
        </p:nvSpPr>
        <p:spPr>
          <a:xfrm>
            <a:off x="5562600" y="1065074"/>
            <a:ext cx="3276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Trebuchet MS" pitchFamily="34" charset="0"/>
              </a:rPr>
              <a:t>Relying</a:t>
            </a:r>
            <a:r>
              <a:rPr lang="it-IT" dirty="0" smtClean="0">
                <a:latin typeface="Trebuchet MS" pitchFamily="34" charset="0"/>
              </a:rPr>
              <a:t> on </a:t>
            </a:r>
            <a:r>
              <a:rPr lang="it-IT" dirty="0" err="1" smtClean="0">
                <a:latin typeface="Trebuchet MS" pitchFamily="34" charset="0"/>
              </a:rPr>
              <a:t>selections</a:t>
            </a:r>
            <a:r>
              <a:rPr lang="it-IT" dirty="0" smtClean="0">
                <a:latin typeface="Trebuchet MS" pitchFamily="34" charset="0"/>
              </a:rPr>
              <a:t> on MET and </a:t>
            </a:r>
            <a:r>
              <a:rPr lang="it-IT" dirty="0" err="1" smtClean="0">
                <a:latin typeface="Trebuchet MS" pitchFamily="34" charset="0"/>
              </a:rPr>
              <a:t>tranverse</a:t>
            </a:r>
            <a:r>
              <a:rPr lang="it-IT" dirty="0" smtClean="0">
                <a:latin typeface="Trebuchet MS" pitchFamily="34" charset="0"/>
              </a:rPr>
              <a:t> mass, </a:t>
            </a:r>
            <a:r>
              <a:rPr lang="it-IT" dirty="0" err="1" smtClean="0">
                <a:latin typeface="Trebuchet MS" pitchFamily="34" charset="0"/>
              </a:rPr>
              <a:t>mT</a:t>
            </a:r>
            <a:endParaRPr lang="it-IT" dirty="0" smtClean="0">
              <a:latin typeface="Trebuchet MS" pitchFamily="34" charset="0"/>
            </a:endParaRPr>
          </a:p>
          <a:p>
            <a:endParaRPr lang="it-IT" dirty="0" smtClean="0">
              <a:latin typeface="Trebuchet MS" pitchFamily="34" charset="0"/>
            </a:endParaRPr>
          </a:p>
          <a:p>
            <a:endParaRPr lang="it-IT" dirty="0">
              <a:latin typeface="Trebuchet MS" pitchFamily="34" charset="0"/>
            </a:endParaRPr>
          </a:p>
          <a:p>
            <a:r>
              <a:rPr lang="it-IT" dirty="0" smtClean="0">
                <a:latin typeface="Trebuchet MS" pitchFamily="34" charset="0"/>
              </a:rPr>
              <a:t>Tag </a:t>
            </a:r>
            <a:r>
              <a:rPr lang="it-IT" dirty="0" err="1" smtClean="0">
                <a:latin typeface="Trebuchet MS" pitchFamily="34" charset="0"/>
              </a:rPr>
              <a:t>one</a:t>
            </a:r>
            <a:r>
              <a:rPr lang="it-IT" dirty="0" smtClean="0">
                <a:latin typeface="Trebuchet MS" pitchFamily="34" charset="0"/>
              </a:rPr>
              <a:t> b-jet, </a:t>
            </a:r>
            <a:r>
              <a:rPr lang="it-IT" dirty="0" err="1" smtClean="0">
                <a:latin typeface="Trebuchet MS" pitchFamily="34" charset="0"/>
              </a:rPr>
              <a:t>reconstructed</a:t>
            </a:r>
            <a:r>
              <a:rPr lang="it-IT" dirty="0" smtClean="0">
                <a:latin typeface="Trebuchet MS" pitchFamily="34" charset="0"/>
              </a:rPr>
              <a:t> </a:t>
            </a:r>
            <a:r>
              <a:rPr lang="it-IT" dirty="0" err="1" smtClean="0">
                <a:latin typeface="Trebuchet MS" pitchFamily="34" charset="0"/>
              </a:rPr>
              <a:t>one</a:t>
            </a:r>
            <a:r>
              <a:rPr lang="it-IT" dirty="0" smtClean="0">
                <a:latin typeface="Trebuchet MS" pitchFamily="34" charset="0"/>
              </a:rPr>
              <a:t> </a:t>
            </a:r>
            <a:r>
              <a:rPr lang="it-IT" dirty="0" err="1" smtClean="0">
                <a:latin typeface="Trebuchet MS" pitchFamily="34" charset="0"/>
              </a:rPr>
              <a:t>hadronic</a:t>
            </a:r>
            <a:r>
              <a:rPr lang="it-IT" dirty="0" smtClean="0">
                <a:latin typeface="Trebuchet MS" pitchFamily="34" charset="0"/>
              </a:rPr>
              <a:t> mass (for t+neut1)</a:t>
            </a:r>
            <a:endParaRPr lang="en-US" dirty="0">
              <a:latin typeface="Trebuchet MS" pitchFamily="34" charset="0"/>
            </a:endParaRPr>
          </a:p>
        </p:txBody>
      </p:sp>
      <p:pic>
        <p:nvPicPr>
          <p:cNvPr id="37976" name="Picture 8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05200"/>
            <a:ext cx="3270646" cy="296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77" name="Picture 8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43350"/>
            <a:ext cx="284797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78" name="Picture 9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49" y="3581400"/>
            <a:ext cx="1792522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084" name="Picture 19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1676400"/>
            <a:ext cx="2638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5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Direct stop production: 1 </a:t>
            </a:r>
            <a:r>
              <a:rPr lang="it-IT" dirty="0" err="1" smtClean="0"/>
              <a:t>lepton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278493" y="762000"/>
            <a:ext cx="7798707" cy="4724400"/>
          </a:xfrm>
        </p:spPr>
        <p:txBody>
          <a:bodyPr>
            <a:normAutofit/>
          </a:bodyPr>
          <a:lstStyle/>
          <a:p>
            <a:r>
              <a:rPr lang="it-IT" sz="2400" dirty="0" err="1" smtClean="0"/>
              <a:t>Dominant</a:t>
            </a:r>
            <a:r>
              <a:rPr lang="it-IT" sz="2400" dirty="0" smtClean="0"/>
              <a:t> SM backgrounds: </a:t>
            </a:r>
          </a:p>
          <a:p>
            <a:pPr lvl="1"/>
            <a:r>
              <a:rPr lang="it-IT" sz="2000" dirty="0" err="1" smtClean="0"/>
              <a:t>dileptonic</a:t>
            </a:r>
            <a:r>
              <a:rPr lang="it-IT" sz="2000" dirty="0" smtClean="0"/>
              <a:t> top (W in tau), </a:t>
            </a:r>
            <a:r>
              <a:rPr lang="it-IT" sz="2000" dirty="0" err="1" smtClean="0"/>
              <a:t>W+b.jets</a:t>
            </a:r>
            <a:r>
              <a:rPr lang="it-IT" sz="2000" dirty="0" smtClean="0"/>
              <a:t> </a:t>
            </a:r>
          </a:p>
          <a:p>
            <a:pPr marL="274320" lvl="1" indent="0">
              <a:buNone/>
            </a:pPr>
            <a:r>
              <a:rPr lang="it-IT" sz="2000" dirty="0" smtClean="0">
                <a:sym typeface="Wingdings" pitchFamily="2" charset="2"/>
              </a:rPr>
              <a:t> </a:t>
            </a:r>
            <a:r>
              <a:rPr lang="it-IT" sz="2000" dirty="0" err="1" smtClean="0">
                <a:sym typeface="Wingdings" pitchFamily="2" charset="2"/>
              </a:rPr>
              <a:t>reduced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thanks</a:t>
            </a:r>
            <a:r>
              <a:rPr lang="it-IT" sz="2000" dirty="0" smtClean="0">
                <a:sym typeface="Wingdings" pitchFamily="2" charset="2"/>
              </a:rPr>
              <a:t> to </a:t>
            </a:r>
            <a:r>
              <a:rPr lang="it-IT" sz="2000" dirty="0" err="1" smtClean="0">
                <a:sym typeface="Wingdings" pitchFamily="2" charset="2"/>
              </a:rPr>
              <a:t>dedicated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selections</a:t>
            </a:r>
            <a:r>
              <a:rPr lang="it-IT" sz="2000" dirty="0" smtClean="0">
                <a:sym typeface="Wingdings" pitchFamily="2" charset="2"/>
              </a:rPr>
              <a:t> (ex.: aM</a:t>
            </a:r>
            <a:r>
              <a:rPr lang="it-IT" sz="2000" baseline="-25000" dirty="0" smtClean="0">
                <a:sym typeface="Wingdings" pitchFamily="2" charset="2"/>
              </a:rPr>
              <a:t>T2</a:t>
            </a:r>
            <a:r>
              <a:rPr lang="it-IT" sz="2000" dirty="0" smtClean="0">
                <a:sym typeface="Wingdings" pitchFamily="2" charset="2"/>
              </a:rPr>
              <a:t>) </a:t>
            </a:r>
          </a:p>
          <a:p>
            <a:pPr lvl="1"/>
            <a:r>
              <a:rPr lang="it-IT" sz="2000" dirty="0" err="1" smtClean="0">
                <a:sym typeface="Wingdings" pitchFamily="2" charset="2"/>
              </a:rPr>
              <a:t>Residual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bkg</a:t>
            </a:r>
            <a:r>
              <a:rPr lang="it-IT" sz="2000" dirty="0" smtClean="0">
                <a:sym typeface="Wingdings" pitchFamily="2" charset="2"/>
              </a:rPr>
              <a:t>  in </a:t>
            </a:r>
            <a:r>
              <a:rPr lang="it-IT" sz="2000" dirty="0" err="1" smtClean="0">
                <a:sym typeface="Wingdings" pitchFamily="2" charset="2"/>
              </a:rPr>
              <a:t>CRs</a:t>
            </a:r>
            <a:endParaRPr lang="it-IT" sz="2000" dirty="0" smtClean="0">
              <a:sym typeface="Wingdings" pitchFamily="2" charset="2"/>
            </a:endParaRPr>
          </a:p>
          <a:p>
            <a:r>
              <a:rPr lang="it-IT" dirty="0" err="1" smtClean="0">
                <a:sym typeface="Wingdings" pitchFamily="2" charset="2"/>
              </a:rPr>
              <a:t>Results</a:t>
            </a:r>
            <a:r>
              <a:rPr lang="it-IT" dirty="0" smtClean="0">
                <a:sym typeface="Wingdings" pitchFamily="2" charset="2"/>
              </a:rPr>
              <a:t>: </a:t>
            </a:r>
            <a:r>
              <a:rPr lang="it-IT" dirty="0" err="1" smtClean="0">
                <a:sym typeface="Wingdings" pitchFamily="2" charset="2"/>
              </a:rPr>
              <a:t>good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agreement</a:t>
            </a:r>
            <a:r>
              <a:rPr lang="it-IT" dirty="0" smtClean="0">
                <a:sym typeface="Wingdings" pitchFamily="2" charset="2"/>
              </a:rPr>
              <a:t> data/SM </a:t>
            </a:r>
            <a:r>
              <a:rPr lang="it-IT" dirty="0" err="1" smtClean="0">
                <a:sym typeface="Wingdings" pitchFamily="2" charset="2"/>
              </a:rPr>
              <a:t>expecations</a:t>
            </a:r>
            <a:r>
              <a:rPr lang="it-IT" dirty="0" smtClean="0"/>
              <a:t> </a:t>
            </a:r>
            <a:endParaRPr lang="en-US" dirty="0"/>
          </a:p>
        </p:txBody>
      </p:sp>
      <p:pic>
        <p:nvPicPr>
          <p:cNvPr id="119812" name="Picture 4" descr="https://atlas.web.cern.ch/Atlas/GROUPS/PHYSICS/CONFNOTES/ATLAS-CONF-2013-037/.thumb_fig_01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38200"/>
            <a:ext cx="1996964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4" name="Picture 6" descr="https://atlas.web.cern.ch/Atlas/GROUPS/PHYSICS/CONFNOTES/ATLAS-CONF-2013-037/fig_04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95600"/>
            <a:ext cx="3505200" cy="336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6" name="Picture 8" descr="https://atlas.web.cern.ch/Atlas/GROUPS/PHYSICS/CONFNOTES/ATLAS-CONF-2013-037/fig_04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903" y="2895600"/>
            <a:ext cx="3539805" cy="339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05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Naturalness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04800" y="764704"/>
            <a:ext cx="8229600" cy="4937760"/>
          </a:xfrm>
        </p:spPr>
        <p:txBody>
          <a:bodyPr/>
          <a:lstStyle/>
          <a:p>
            <a:r>
              <a:rPr lang="it-IT" dirty="0" smtClean="0"/>
              <a:t>A </a:t>
            </a:r>
            <a:r>
              <a:rPr lang="it-IT" dirty="0" err="1" smtClean="0"/>
              <a:t>closer</a:t>
            </a:r>
            <a:r>
              <a:rPr lang="it-IT" dirty="0" smtClean="0"/>
              <a:t> look to the </a:t>
            </a:r>
            <a:r>
              <a:rPr lang="it-IT" dirty="0" err="1" smtClean="0"/>
              <a:t>various</a:t>
            </a:r>
            <a:r>
              <a:rPr lang="it-IT" dirty="0" smtClean="0"/>
              <a:t> </a:t>
            </a:r>
            <a:r>
              <a:rPr lang="it-IT" dirty="0" err="1" smtClean="0"/>
              <a:t>terms</a:t>
            </a:r>
            <a:r>
              <a:rPr lang="it-IT" dirty="0" smtClean="0"/>
              <a:t>:</a:t>
            </a:r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050704"/>
            <a:ext cx="3600690" cy="332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4919296" y="1145704"/>
            <a:ext cx="33865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/>
              <a:buChar char="à"/>
            </a:pPr>
            <a:r>
              <a:rPr lang="it-IT" sz="2000" b="1" dirty="0" smtClean="0">
                <a:latin typeface="Trebuchet MS" pitchFamily="34" charset="0"/>
                <a:sym typeface="Wingdings" pitchFamily="2" charset="2"/>
              </a:rPr>
              <a:t>Light </a:t>
            </a:r>
            <a:r>
              <a:rPr lang="it-IT" sz="2000" b="1" dirty="0" err="1" smtClean="0">
                <a:latin typeface="Trebuchet MS" pitchFamily="34" charset="0"/>
                <a:sym typeface="Wingdings" pitchFamily="2" charset="2"/>
              </a:rPr>
              <a:t>higgsinos</a:t>
            </a:r>
            <a:endParaRPr lang="it-IT" sz="2000" b="1" dirty="0" smtClean="0">
              <a:latin typeface="Trebuchet MS" pitchFamily="34" charset="0"/>
              <a:sym typeface="Wingdings" pitchFamily="2" charset="2"/>
            </a:endParaRPr>
          </a:p>
          <a:p>
            <a:pPr marL="285750" indent="-285750">
              <a:lnSpc>
                <a:spcPct val="200000"/>
              </a:lnSpc>
              <a:buFont typeface="Wingdings"/>
              <a:buChar char="à"/>
            </a:pPr>
            <a:r>
              <a:rPr lang="it-IT" sz="2000" b="1" dirty="0" smtClean="0">
                <a:latin typeface="Trebuchet MS" pitchFamily="34" charset="0"/>
                <a:sym typeface="Wingdings" pitchFamily="2" charset="2"/>
              </a:rPr>
              <a:t>Light stop (t1 &lt; 1 </a:t>
            </a:r>
            <a:r>
              <a:rPr lang="it-IT" sz="2000" b="1" dirty="0" err="1" smtClean="0">
                <a:latin typeface="Trebuchet MS" pitchFamily="34" charset="0"/>
                <a:sym typeface="Wingdings" pitchFamily="2" charset="2"/>
              </a:rPr>
              <a:t>TeV</a:t>
            </a:r>
            <a:r>
              <a:rPr lang="it-IT" sz="2000" b="1" dirty="0" smtClean="0">
                <a:latin typeface="Trebuchet MS" pitchFamily="34" charset="0"/>
                <a:sym typeface="Wingdings" pitchFamily="2" charset="2"/>
              </a:rPr>
              <a:t>) </a:t>
            </a:r>
          </a:p>
          <a:p>
            <a:pPr marL="285750" indent="-285750">
              <a:lnSpc>
                <a:spcPct val="200000"/>
              </a:lnSpc>
              <a:buFont typeface="Wingdings"/>
              <a:buChar char="à"/>
            </a:pPr>
            <a:r>
              <a:rPr lang="it-IT" sz="2000" b="1" dirty="0" smtClean="0">
                <a:latin typeface="Trebuchet MS" pitchFamily="34" charset="0"/>
                <a:sym typeface="Wingdings" pitchFamily="2" charset="2"/>
              </a:rPr>
              <a:t>Light </a:t>
            </a:r>
            <a:r>
              <a:rPr lang="it-IT" sz="2000" b="1" dirty="0" err="1" smtClean="0">
                <a:latin typeface="Trebuchet MS" pitchFamily="34" charset="0"/>
                <a:sym typeface="Wingdings" pitchFamily="2" charset="2"/>
              </a:rPr>
              <a:t>gluinos</a:t>
            </a:r>
            <a:r>
              <a:rPr lang="it-IT" sz="2000" b="1" dirty="0" smtClean="0">
                <a:latin typeface="Trebuchet MS" pitchFamily="34" charset="0"/>
                <a:sym typeface="Wingdings" pitchFamily="2" charset="2"/>
              </a:rPr>
              <a:t> (&lt; 1-2 </a:t>
            </a:r>
            <a:r>
              <a:rPr lang="it-IT" sz="2000" b="1" dirty="0" err="1" smtClean="0">
                <a:latin typeface="Trebuchet MS" pitchFamily="34" charset="0"/>
                <a:sym typeface="Wingdings" pitchFamily="2" charset="2"/>
              </a:rPr>
              <a:t>TeV</a:t>
            </a:r>
            <a:r>
              <a:rPr lang="it-IT" sz="2000" b="1" dirty="0" smtClean="0">
                <a:latin typeface="Trebuchet MS" pitchFamily="34" charset="0"/>
                <a:sym typeface="Wingdings" pitchFamily="2" charset="2"/>
              </a:rPr>
              <a:t>)</a:t>
            </a:r>
            <a:endParaRPr lang="en-US" sz="2000" b="1" dirty="0">
              <a:latin typeface="Trebuchet MS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747846" y="3312582"/>
            <a:ext cx="43961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rebuchet MS" pitchFamily="34" charset="0"/>
              </a:rPr>
              <a:t>light  </a:t>
            </a:r>
            <a:r>
              <a:rPr lang="en-US" b="1" i="1" dirty="0" smtClean="0">
                <a:solidFill>
                  <a:srgbClr val="FF0000"/>
                </a:solidFill>
                <a:latin typeface="Trebuchet MS" pitchFamily="34" charset="0"/>
              </a:rPr>
              <a:t>stops </a:t>
            </a:r>
          </a:p>
          <a:p>
            <a:pPr>
              <a:buFont typeface="Wingdings"/>
              <a:buChar char="à"/>
            </a:pPr>
            <a:r>
              <a:rPr lang="en-US" dirty="0" smtClean="0">
                <a:latin typeface="Trebuchet MS" pitchFamily="34" charset="0"/>
                <a:sym typeface="Wingdings" pitchFamily="2" charset="2"/>
              </a:rPr>
              <a:t> often light t1 </a:t>
            </a:r>
          </a:p>
          <a:p>
            <a:r>
              <a:rPr lang="en-US" dirty="0" smtClean="0">
                <a:latin typeface="Trebuchet MS" pitchFamily="34" charset="0"/>
                <a:sym typeface="Wingdings" pitchFamily="2" charset="2"/>
              </a:rPr>
              <a:t> </a:t>
            </a:r>
          </a:p>
          <a:p>
            <a:pPr>
              <a:buFont typeface="Wingdings"/>
              <a:buChar char="à"/>
            </a:pPr>
            <a:r>
              <a:rPr lang="en-US" dirty="0" smtClean="0">
                <a:latin typeface="Trebuchet MS" pitchFamily="34" charset="0"/>
              </a:rPr>
              <a:t>imply light </a:t>
            </a:r>
            <a:r>
              <a:rPr lang="en-US" dirty="0" err="1">
                <a:latin typeface="Trebuchet MS" pitchFamily="34" charset="0"/>
              </a:rPr>
              <a:t>b</a:t>
            </a:r>
            <a:r>
              <a:rPr lang="en-US" baseline="-25000" dirty="0" err="1">
                <a:latin typeface="Trebuchet MS" pitchFamily="34" charset="0"/>
              </a:rPr>
              <a:t>L</a:t>
            </a:r>
            <a:r>
              <a:rPr lang="en-US" dirty="0">
                <a:latin typeface="Trebuchet MS" pitchFamily="34" charset="0"/>
              </a:rPr>
              <a:t> (same</a:t>
            </a:r>
          </a:p>
          <a:p>
            <a:r>
              <a:rPr lang="en-US" dirty="0">
                <a:latin typeface="Trebuchet MS" pitchFamily="34" charset="0"/>
              </a:rPr>
              <a:t>weak </a:t>
            </a:r>
            <a:r>
              <a:rPr lang="en-US" dirty="0" err="1">
                <a:latin typeface="Trebuchet MS" pitchFamily="34" charset="0"/>
              </a:rPr>
              <a:t>isospin</a:t>
            </a:r>
            <a:r>
              <a:rPr lang="en-US" dirty="0">
                <a:latin typeface="Trebuchet MS" pitchFamily="34" charset="0"/>
              </a:rPr>
              <a:t> </a:t>
            </a:r>
            <a:r>
              <a:rPr lang="en-US" dirty="0" err="1">
                <a:latin typeface="Trebuchet MS" pitchFamily="34" charset="0"/>
              </a:rPr>
              <a:t>multiplet</a:t>
            </a:r>
            <a:r>
              <a:rPr lang="en-US" dirty="0">
                <a:latin typeface="Trebuchet MS" pitchFamily="34" charset="0"/>
              </a:rPr>
              <a:t> as </a:t>
            </a:r>
            <a:r>
              <a:rPr lang="en-US" dirty="0" err="1">
                <a:latin typeface="Trebuchet MS" pitchFamily="34" charset="0"/>
              </a:rPr>
              <a:t>t</a:t>
            </a:r>
            <a:r>
              <a:rPr lang="en-US" baseline="-25000" dirty="0" err="1">
                <a:latin typeface="Trebuchet MS" pitchFamily="34" charset="0"/>
              </a:rPr>
              <a:t>L</a:t>
            </a:r>
            <a:r>
              <a:rPr lang="en-US" dirty="0" smtClean="0">
                <a:latin typeface="Trebuchet MS" pitchFamily="34" charset="0"/>
              </a:rPr>
              <a:t>)</a:t>
            </a:r>
          </a:p>
          <a:p>
            <a:endParaRPr lang="it-IT" dirty="0" smtClean="0">
              <a:latin typeface="Trebuchet MS" pitchFamily="34" charset="0"/>
            </a:endParaRPr>
          </a:p>
          <a:p>
            <a:endParaRPr lang="it-IT" dirty="0" smtClean="0">
              <a:latin typeface="Trebuchet MS" pitchFamily="34" charset="0"/>
            </a:endParaRPr>
          </a:p>
          <a:p>
            <a:endParaRPr lang="it-IT" dirty="0">
              <a:latin typeface="Trebuchet MS" pitchFamily="34" charset="0"/>
            </a:endParaRPr>
          </a:p>
          <a:p>
            <a:endParaRPr lang="it-IT" dirty="0" smtClean="0">
              <a:latin typeface="Trebuchet MS" pitchFamily="34" charset="0"/>
            </a:endParaRPr>
          </a:p>
          <a:p>
            <a:r>
              <a:rPr lang="it-IT" i="1" dirty="0" smtClean="0">
                <a:solidFill>
                  <a:srgbClr val="0070C0"/>
                </a:solidFill>
                <a:latin typeface="Trebuchet MS" pitchFamily="34" charset="0"/>
              </a:rPr>
              <a:t>Other Sparticles can be ‘decoupled’</a:t>
            </a:r>
            <a:endParaRPr lang="en-US" i="1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395556" y="6248400"/>
            <a:ext cx="24144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/>
              <a:t>L. Hall (LBL Workshop, 21-Oct11)</a:t>
            </a:r>
            <a:endParaRPr lang="en-US" sz="1100" dirty="0"/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5704"/>
            <a:ext cx="3962400" cy="2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507904"/>
            <a:ext cx="2362200" cy="62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803304"/>
            <a:ext cx="1728787" cy="10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388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stop production: 1 lepton </a:t>
            </a:r>
            <a:endParaRPr lang="en-US" dirty="0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82945" tIns="41473" rIns="82945" bIns="41473"/>
          <a:lstStyle/>
          <a:p>
            <a:fld id="{471BF90C-ED5B-4F81-B945-BFA398A0980E}" type="slidenum">
              <a:rPr lang="en-GB"/>
              <a:pPr/>
              <a:t>90</a:t>
            </a:fld>
            <a:endParaRPr lang="en-GB"/>
          </a:p>
        </p:txBody>
      </p:sp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777240"/>
            <a:ext cx="8229600" cy="493776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Stop in </a:t>
            </a:r>
            <a:r>
              <a:rPr lang="en-US" sz="2000" dirty="0" err="1" smtClean="0"/>
              <a:t>top+neutralino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Stop in </a:t>
            </a:r>
            <a:r>
              <a:rPr lang="en-US" sz="2000" dirty="0" err="1" smtClean="0"/>
              <a:t>b+chargino</a:t>
            </a:r>
            <a:r>
              <a:rPr lang="en-US" sz="2000" dirty="0" smtClean="0"/>
              <a:t>:  </a:t>
            </a:r>
            <a:endParaRPr lang="en-US" sz="2000" dirty="0"/>
          </a:p>
        </p:txBody>
      </p:sp>
      <p:pic>
        <p:nvPicPr>
          <p:cNvPr id="79885" name="Picture 13" descr="https://atlas.web.cern.ch/Atlas/GROUPS/PHYSICS/CONFNOTES/ATLAS-CONF-2013-037/fig_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424" y="1219200"/>
            <a:ext cx="3981926" cy="2819400"/>
          </a:xfrm>
          <a:prstGeom prst="rect">
            <a:avLst/>
          </a:prstGeom>
          <a:noFill/>
        </p:spPr>
      </p:pic>
      <p:graphicFrame>
        <p:nvGraphicFramePr>
          <p:cNvPr id="112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839836"/>
              </p:ext>
            </p:extLst>
          </p:nvPr>
        </p:nvGraphicFramePr>
        <p:xfrm>
          <a:off x="1811507" y="3170936"/>
          <a:ext cx="1805760" cy="326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3" name="Equation" r:id="rId5" imgW="1171440" imgH="212040" progId="Equation.3">
                  <p:embed/>
                </p:oleObj>
              </mc:Choice>
              <mc:Fallback>
                <p:oleObj name="Equation" r:id="rId5" imgW="1171440" imgH="212040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507" y="3170936"/>
                        <a:ext cx="1805760" cy="3269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887" name="Picture 15" descr="https://atlas.web.cern.ch/Atlas/GROUPS/PHYSICS/CONFNOTES/ATLAS-CONF-2013-037/fig_0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3815773"/>
            <a:ext cx="3486150" cy="2596671"/>
          </a:xfrm>
          <a:prstGeom prst="rect">
            <a:avLst/>
          </a:prstGeom>
          <a:noFill/>
        </p:spPr>
      </p:pic>
      <p:graphicFrame>
        <p:nvGraphicFramePr>
          <p:cNvPr id="11288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421105"/>
              </p:ext>
            </p:extLst>
          </p:nvPr>
        </p:nvGraphicFramePr>
        <p:xfrm>
          <a:off x="3164040" y="5649041"/>
          <a:ext cx="2093760" cy="751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4" name="Equation" r:id="rId8" imgW="1218600" imgH="437760" progId="Equation.3">
                  <p:embed/>
                </p:oleObj>
              </mc:Choice>
              <mc:Fallback>
                <p:oleObj name="Equation" r:id="rId8" imgW="1218600" imgH="437760" progId="Equation.3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4040" y="5649041"/>
                        <a:ext cx="2093760" cy="7517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889" name="Picture 17" descr="https://atlas.web.cern.ch/Atlas/GROUPS/PHYSICS/CONFNOTES/ATLAS-CONF-2013-037/fig_09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10200" y="990600"/>
            <a:ext cx="2743200" cy="2659651"/>
          </a:xfrm>
          <a:prstGeom prst="rect">
            <a:avLst/>
          </a:prstGeom>
          <a:noFill/>
        </p:spPr>
      </p:pic>
      <p:graphicFrame>
        <p:nvGraphicFramePr>
          <p:cNvPr id="11287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0219706"/>
              </p:ext>
            </p:extLst>
          </p:nvPr>
        </p:nvGraphicFramePr>
        <p:xfrm>
          <a:off x="6896100" y="2133600"/>
          <a:ext cx="1974240" cy="326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5" name="Equation" r:id="rId11" imgW="1148760" imgH="190800" progId="Equation.3">
                  <p:embed/>
                </p:oleObj>
              </mc:Choice>
              <mc:Fallback>
                <p:oleObj name="Equation" r:id="rId11" imgW="1148760" imgH="190800" progId="Equation.3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6100" y="2133600"/>
                        <a:ext cx="1974240" cy="3269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6525" y="4657725"/>
            <a:ext cx="13608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714387" y="4657724"/>
            <a:ext cx="2467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Trebuchet MS" pitchFamily="34" charset="0"/>
              </a:rPr>
              <a:t>Sensitivity</a:t>
            </a:r>
            <a:r>
              <a:rPr lang="it-IT" dirty="0" smtClean="0">
                <a:latin typeface="Trebuchet MS" pitchFamily="34" charset="0"/>
              </a:rPr>
              <a:t> </a:t>
            </a:r>
            <a:r>
              <a:rPr lang="it-IT" dirty="0" err="1" smtClean="0">
                <a:latin typeface="Trebuchet MS" pitchFamily="34" charset="0"/>
              </a:rPr>
              <a:t>depends</a:t>
            </a:r>
            <a:r>
              <a:rPr lang="it-IT" dirty="0" smtClean="0">
                <a:latin typeface="Trebuchet MS" pitchFamily="34" charset="0"/>
              </a:rPr>
              <a:t> on mass </a:t>
            </a:r>
            <a:r>
              <a:rPr lang="it-IT" dirty="0" err="1" smtClean="0">
                <a:latin typeface="Trebuchet MS" pitchFamily="34" charset="0"/>
              </a:rPr>
              <a:t>hiearchy</a:t>
            </a:r>
            <a:r>
              <a:rPr lang="it-IT" dirty="0" smtClean="0">
                <a:latin typeface="Trebuchet MS" pitchFamily="34" charset="0"/>
              </a:rPr>
              <a:t> of stop, </a:t>
            </a:r>
            <a:r>
              <a:rPr lang="it-IT" dirty="0" err="1" smtClean="0">
                <a:latin typeface="Trebuchet MS" pitchFamily="34" charset="0"/>
              </a:rPr>
              <a:t>chargino</a:t>
            </a:r>
            <a:r>
              <a:rPr lang="it-IT" dirty="0" smtClean="0">
                <a:latin typeface="Trebuchet MS" pitchFamily="34" charset="0"/>
              </a:rPr>
              <a:t>, neut1</a:t>
            </a:r>
            <a:endParaRPr lang="en-US" dirty="0">
              <a:latin typeface="Trebuchet MS" pitchFamily="34" charset="0"/>
            </a:endParaRPr>
          </a:p>
        </p:txBody>
      </p:sp>
      <p:sp>
        <p:nvSpPr>
          <p:cNvPr id="30" name="Ovale 29"/>
          <p:cNvSpPr/>
          <p:nvPr/>
        </p:nvSpPr>
        <p:spPr>
          <a:xfrm rot="2673423">
            <a:off x="1818597" y="1668149"/>
            <a:ext cx="533400" cy="241973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4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Direct Stop production: 2-leptons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851195"/>
            <a:ext cx="8229600" cy="5674149"/>
          </a:xfrm>
          <a:noFill/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2lep (OS) + </a:t>
            </a:r>
            <a:r>
              <a:rPr lang="en-US" sz="2000" dirty="0" err="1" smtClean="0">
                <a:solidFill>
                  <a:srgbClr val="FF0000"/>
                </a:solidFill>
              </a:rPr>
              <a:t>E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2000" baseline="30000" dirty="0" err="1" smtClean="0">
                <a:solidFill>
                  <a:srgbClr val="FF0000"/>
                </a:solidFill>
              </a:rPr>
              <a:t>miss</a:t>
            </a:r>
            <a:endParaRPr lang="en-US" sz="2000" baseline="30000" dirty="0" smtClean="0">
              <a:solidFill>
                <a:srgbClr val="FF0000"/>
              </a:solidFill>
            </a:endParaRPr>
          </a:p>
          <a:p>
            <a:pPr lvl="1"/>
            <a:r>
              <a:rPr lang="it-IT" sz="1600" dirty="0" smtClean="0">
                <a:solidFill>
                  <a:srgbClr val="292934"/>
                </a:solidFill>
              </a:rPr>
              <a:t>Sensitive to </a:t>
            </a:r>
            <a:r>
              <a:rPr lang="it-IT" sz="1600" dirty="0" err="1" smtClean="0">
                <a:solidFill>
                  <a:srgbClr val="292934"/>
                </a:solidFill>
              </a:rPr>
              <a:t>decays</a:t>
            </a:r>
            <a:r>
              <a:rPr lang="it-IT" sz="1600" dirty="0" smtClean="0">
                <a:solidFill>
                  <a:srgbClr val="292934"/>
                </a:solidFill>
              </a:rPr>
              <a:t> via </a:t>
            </a:r>
            <a:r>
              <a:rPr lang="it-IT" sz="1600" dirty="0" err="1" smtClean="0">
                <a:solidFill>
                  <a:srgbClr val="292934"/>
                </a:solidFill>
              </a:rPr>
              <a:t>chargino</a:t>
            </a:r>
            <a:r>
              <a:rPr lang="it-IT" sz="1600" dirty="0" smtClean="0">
                <a:solidFill>
                  <a:srgbClr val="292934"/>
                </a:solidFill>
              </a:rPr>
              <a:t>, </a:t>
            </a:r>
          </a:p>
          <a:p>
            <a:pPr marL="274320" lvl="1" indent="0">
              <a:buNone/>
            </a:pPr>
            <a:r>
              <a:rPr lang="it-IT" sz="1600" dirty="0" err="1" smtClean="0">
                <a:solidFill>
                  <a:srgbClr val="292934"/>
                </a:solidFill>
              </a:rPr>
              <a:t>depending</a:t>
            </a:r>
            <a:r>
              <a:rPr lang="it-IT" sz="1600" dirty="0" smtClean="0">
                <a:solidFill>
                  <a:srgbClr val="292934"/>
                </a:solidFill>
              </a:rPr>
              <a:t> on the mass </a:t>
            </a:r>
            <a:r>
              <a:rPr lang="it-IT" sz="1600" dirty="0" err="1" smtClean="0">
                <a:solidFill>
                  <a:srgbClr val="292934"/>
                </a:solidFill>
              </a:rPr>
              <a:t>hiearchy</a:t>
            </a:r>
            <a:endParaRPr lang="it-IT" sz="1600" dirty="0">
              <a:solidFill>
                <a:srgbClr val="292934"/>
              </a:solidFill>
            </a:endParaRPr>
          </a:p>
          <a:p>
            <a:pPr lvl="1"/>
            <a:endParaRPr lang="it-IT" sz="1600" dirty="0" smtClean="0">
              <a:solidFill>
                <a:srgbClr val="292934"/>
              </a:solidFill>
            </a:endParaRPr>
          </a:p>
          <a:p>
            <a:pPr lvl="1"/>
            <a:endParaRPr lang="en-US" sz="1600" dirty="0" smtClean="0">
              <a:solidFill>
                <a:srgbClr val="292934"/>
              </a:solidFill>
            </a:endParaRPr>
          </a:p>
          <a:p>
            <a:pPr lvl="1"/>
            <a:r>
              <a:rPr lang="en-US" sz="1600" dirty="0" smtClean="0">
                <a:solidFill>
                  <a:srgbClr val="292934"/>
                </a:solidFill>
              </a:rPr>
              <a:t>Discriminant: di-lepton m</a:t>
            </a:r>
            <a:r>
              <a:rPr lang="en-US" sz="1600" baseline="-25000" dirty="0" smtClean="0">
                <a:solidFill>
                  <a:srgbClr val="292934"/>
                </a:solidFill>
              </a:rPr>
              <a:t>T2</a:t>
            </a:r>
            <a:r>
              <a:rPr lang="en-US" sz="1600" dirty="0" smtClean="0">
                <a:solidFill>
                  <a:srgbClr val="292934"/>
                </a:solidFill>
              </a:rPr>
              <a:t> variable </a:t>
            </a:r>
            <a:r>
              <a:rPr lang="en-US" sz="1600" dirty="0" smtClean="0">
                <a:solidFill>
                  <a:srgbClr val="292934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292934"/>
                </a:solidFill>
              </a:rPr>
              <a:t> an upper bound for W-boson events </a:t>
            </a:r>
          </a:p>
          <a:p>
            <a:pPr lvl="1"/>
            <a:endParaRPr lang="it-IT" sz="1600" dirty="0">
              <a:solidFill>
                <a:srgbClr val="292934"/>
              </a:solidFill>
            </a:endParaRPr>
          </a:p>
          <a:p>
            <a:pPr lvl="1"/>
            <a:endParaRPr lang="it-IT" sz="1600" dirty="0" smtClean="0">
              <a:solidFill>
                <a:srgbClr val="292934"/>
              </a:solidFill>
            </a:endParaRPr>
          </a:p>
          <a:p>
            <a:pPr lvl="1"/>
            <a:endParaRPr lang="it-IT" sz="1600" dirty="0">
              <a:solidFill>
                <a:srgbClr val="292934"/>
              </a:solidFill>
            </a:endParaRPr>
          </a:p>
          <a:p>
            <a:pPr lvl="1"/>
            <a:endParaRPr lang="it-IT" sz="1600" dirty="0" smtClean="0">
              <a:solidFill>
                <a:srgbClr val="292934"/>
              </a:solidFill>
            </a:endParaRPr>
          </a:p>
          <a:p>
            <a:pPr lvl="1"/>
            <a:endParaRPr lang="it-IT" sz="1600" dirty="0">
              <a:solidFill>
                <a:srgbClr val="292934"/>
              </a:solidFill>
            </a:endParaRPr>
          </a:p>
          <a:p>
            <a:pPr lvl="1"/>
            <a:endParaRPr lang="it-IT" sz="1600" dirty="0" smtClean="0">
              <a:solidFill>
                <a:srgbClr val="292934"/>
              </a:solidFill>
            </a:endParaRPr>
          </a:p>
          <a:p>
            <a:pPr lvl="1"/>
            <a:endParaRPr lang="it-IT" sz="1600" dirty="0">
              <a:solidFill>
                <a:srgbClr val="292934"/>
              </a:solidFill>
            </a:endParaRPr>
          </a:p>
          <a:p>
            <a:pPr lvl="1"/>
            <a:endParaRPr lang="it-IT" sz="1600" dirty="0" smtClean="0">
              <a:solidFill>
                <a:srgbClr val="292934"/>
              </a:solidFill>
            </a:endParaRPr>
          </a:p>
          <a:p>
            <a:pPr lvl="1"/>
            <a:endParaRPr lang="it-IT" sz="1600" dirty="0">
              <a:solidFill>
                <a:srgbClr val="292934"/>
              </a:solidFill>
            </a:endParaRPr>
          </a:p>
          <a:p>
            <a:pPr lvl="1"/>
            <a:endParaRPr lang="it-IT" sz="1600" dirty="0" smtClean="0">
              <a:solidFill>
                <a:srgbClr val="292934"/>
              </a:solidFill>
            </a:endParaRPr>
          </a:p>
          <a:p>
            <a:pPr lvl="1"/>
            <a:r>
              <a:rPr lang="it-IT" sz="1600" dirty="0" smtClean="0">
                <a:solidFill>
                  <a:srgbClr val="292934"/>
                </a:solidFill>
              </a:rPr>
              <a:t>SM </a:t>
            </a:r>
            <a:r>
              <a:rPr lang="it-IT" sz="1600" dirty="0" err="1" smtClean="0">
                <a:solidFill>
                  <a:srgbClr val="292934"/>
                </a:solidFill>
              </a:rPr>
              <a:t>dominant</a:t>
            </a:r>
            <a:r>
              <a:rPr lang="it-IT" sz="1600" dirty="0" smtClean="0">
                <a:solidFill>
                  <a:srgbClr val="292934"/>
                </a:solidFill>
              </a:rPr>
              <a:t> background: </a:t>
            </a:r>
            <a:r>
              <a:rPr lang="it-IT" sz="1600" dirty="0" err="1" smtClean="0">
                <a:solidFill>
                  <a:srgbClr val="292934"/>
                </a:solidFill>
              </a:rPr>
              <a:t>dilepton</a:t>
            </a:r>
            <a:r>
              <a:rPr lang="it-IT" sz="1600" dirty="0" smtClean="0">
                <a:solidFill>
                  <a:srgbClr val="292934"/>
                </a:solidFill>
              </a:rPr>
              <a:t> </a:t>
            </a:r>
            <a:r>
              <a:rPr lang="it-IT" sz="1600" dirty="0" err="1" smtClean="0">
                <a:solidFill>
                  <a:srgbClr val="292934"/>
                </a:solidFill>
              </a:rPr>
              <a:t>ttbar</a:t>
            </a:r>
            <a:r>
              <a:rPr lang="it-IT" sz="1600" dirty="0" smtClean="0">
                <a:solidFill>
                  <a:srgbClr val="292934"/>
                </a:solidFill>
              </a:rPr>
              <a:t>, WW, WZ and  ZZ </a:t>
            </a:r>
            <a:r>
              <a:rPr lang="it-IT" sz="1600" dirty="0" smtClean="0">
                <a:solidFill>
                  <a:srgbClr val="292934"/>
                </a:solidFill>
                <a:sym typeface="Wingdings" pitchFamily="2" charset="2"/>
              </a:rPr>
              <a:t> use appropriate CR </a:t>
            </a:r>
            <a:r>
              <a:rPr lang="it-IT" sz="1600" dirty="0" err="1" smtClean="0">
                <a:solidFill>
                  <a:srgbClr val="292934"/>
                </a:solidFill>
                <a:sym typeface="Wingdings" pitchFamily="2" charset="2"/>
              </a:rPr>
              <a:t>regions</a:t>
            </a:r>
            <a:r>
              <a:rPr lang="it-IT" sz="1600" dirty="0" smtClean="0">
                <a:solidFill>
                  <a:srgbClr val="292934"/>
                </a:solidFill>
                <a:sym typeface="Wingdings" pitchFamily="2" charset="2"/>
              </a:rPr>
              <a:t> </a:t>
            </a:r>
            <a:endParaRPr lang="it-IT" sz="1600" dirty="0">
              <a:solidFill>
                <a:srgbClr val="292934"/>
              </a:solidFill>
            </a:endParaRPr>
          </a:p>
          <a:p>
            <a:pPr lvl="1"/>
            <a:endParaRPr lang="it-IT" sz="1600" dirty="0" smtClean="0">
              <a:solidFill>
                <a:srgbClr val="292934"/>
              </a:solidFill>
            </a:endParaRPr>
          </a:p>
          <a:p>
            <a:pPr lvl="1"/>
            <a:endParaRPr lang="it-IT" sz="1600" dirty="0">
              <a:solidFill>
                <a:srgbClr val="292934"/>
              </a:solidFill>
            </a:endParaRPr>
          </a:p>
          <a:p>
            <a:pPr lvl="1"/>
            <a:endParaRPr lang="it-IT" sz="1600" dirty="0" smtClean="0">
              <a:solidFill>
                <a:srgbClr val="292934"/>
              </a:solidFill>
            </a:endParaRPr>
          </a:p>
          <a:p>
            <a:pPr lvl="1"/>
            <a:endParaRPr lang="it-IT" sz="1600" dirty="0">
              <a:solidFill>
                <a:srgbClr val="292934"/>
              </a:solidFill>
            </a:endParaRPr>
          </a:p>
          <a:p>
            <a:pPr lvl="1"/>
            <a:endParaRPr lang="en-US" sz="1600" dirty="0" smtClean="0">
              <a:solidFill>
                <a:srgbClr val="292934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5020" y="3719427"/>
            <a:ext cx="6487340" cy="18698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9902" y="1736728"/>
            <a:ext cx="3022298" cy="344176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462945" y="24884"/>
            <a:ext cx="2681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ATLAS-CONF-2013-048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1599" y="819111"/>
            <a:ext cx="1040280" cy="139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9"/>
          <p:cNvSpPr/>
          <p:nvPr/>
        </p:nvSpPr>
        <p:spPr>
          <a:xfrm>
            <a:off x="7307939" y="1346786"/>
            <a:ext cx="1343709" cy="48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Soft b-</a:t>
            </a:r>
            <a:r>
              <a:rPr lang="it-IT" dirty="0" err="1" smtClean="0">
                <a:solidFill>
                  <a:srgbClr val="FF0000"/>
                </a:solidFill>
              </a:rPr>
              <a:t>jets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6776"/>
            <a:ext cx="4468798" cy="57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837726"/>
            <a:ext cx="1549929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5029200" y="2944644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For </a:t>
            </a:r>
            <a:r>
              <a:rPr lang="it-IT" dirty="0" err="1" smtClean="0"/>
              <a:t>signal</a:t>
            </a:r>
            <a:r>
              <a:rPr lang="it-IT" dirty="0" smtClean="0"/>
              <a:t> </a:t>
            </a:r>
            <a:r>
              <a:rPr lang="it-IT" dirty="0" err="1" smtClean="0"/>
              <a:t>bounded</a:t>
            </a:r>
            <a:r>
              <a:rPr lang="it-IT" dirty="0" smtClean="0"/>
              <a:t>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59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87273" y="6453909"/>
            <a:ext cx="346363" cy="31172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3912" y="5116286"/>
            <a:ext cx="288469" cy="2298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fig_05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19" y="1148427"/>
            <a:ext cx="3342245" cy="2509173"/>
          </a:xfrm>
          <a:prstGeom prst="rect">
            <a:avLst/>
          </a:prstGeom>
        </p:spPr>
      </p:pic>
      <p:pic>
        <p:nvPicPr>
          <p:cNvPr id="20" name="Picture 19" descr="fig_0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3800"/>
            <a:ext cx="3784326" cy="2667016"/>
          </a:xfrm>
          <a:prstGeom prst="rect">
            <a:avLst/>
          </a:prstGeom>
        </p:spPr>
      </p:pic>
      <p:sp>
        <p:nvSpPr>
          <p:cNvPr id="2" name="Segnaposto contenuto 1"/>
          <p:cNvSpPr>
            <a:spLocks noGrp="1"/>
          </p:cNvSpPr>
          <p:nvPr>
            <p:ph sz="quarter" idx="1"/>
          </p:nvPr>
        </p:nvSpPr>
        <p:spPr>
          <a:xfrm>
            <a:off x="304800" y="685800"/>
            <a:ext cx="8229600" cy="4937760"/>
          </a:xfrm>
        </p:spPr>
        <p:txBody>
          <a:bodyPr/>
          <a:lstStyle/>
          <a:p>
            <a:r>
              <a:rPr lang="it-IT" dirty="0" err="1" smtClean="0"/>
              <a:t>Results</a:t>
            </a:r>
            <a:r>
              <a:rPr lang="it-IT" dirty="0" smtClean="0"/>
              <a:t> in </a:t>
            </a:r>
            <a:r>
              <a:rPr lang="it-IT" dirty="0" err="1" smtClean="0"/>
              <a:t>good</a:t>
            </a:r>
            <a:r>
              <a:rPr lang="it-IT" dirty="0" smtClean="0"/>
              <a:t> </a:t>
            </a:r>
            <a:r>
              <a:rPr lang="it-IT" dirty="0" err="1" smtClean="0"/>
              <a:t>agreement</a:t>
            </a:r>
            <a:r>
              <a:rPr lang="it-IT" dirty="0" smtClean="0"/>
              <a:t> with SM </a:t>
            </a:r>
            <a:r>
              <a:rPr lang="it-IT" dirty="0" err="1" smtClean="0"/>
              <a:t>predictions</a:t>
            </a:r>
            <a:endParaRPr lang="en-US" dirty="0"/>
          </a:p>
        </p:txBody>
      </p:sp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Picture 17" descr="fig_0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19200"/>
            <a:ext cx="3688076" cy="2599184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3860526" y="4038600"/>
            <a:ext cx="16258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Trebuchet MS" pitchFamily="34" charset="0"/>
              </a:rPr>
              <a:t>Exclusion</a:t>
            </a:r>
            <a:r>
              <a:rPr lang="it-IT" dirty="0" smtClean="0">
                <a:latin typeface="Trebuchet MS" pitchFamily="34" charset="0"/>
              </a:rPr>
              <a:t> </a:t>
            </a:r>
            <a:r>
              <a:rPr lang="it-IT" dirty="0" err="1" smtClean="0">
                <a:latin typeface="Trebuchet MS" pitchFamily="34" charset="0"/>
              </a:rPr>
              <a:t>limits</a:t>
            </a:r>
            <a:r>
              <a:rPr lang="it-IT" dirty="0" smtClean="0">
                <a:latin typeface="Trebuchet MS" pitchFamily="34" charset="0"/>
              </a:rPr>
              <a:t> for </a:t>
            </a:r>
            <a:r>
              <a:rPr lang="it-IT" dirty="0" err="1" smtClean="0">
                <a:latin typeface="Trebuchet MS" pitchFamily="34" charset="0"/>
              </a:rPr>
              <a:t>low</a:t>
            </a:r>
            <a:r>
              <a:rPr lang="it-IT" dirty="0" smtClean="0">
                <a:latin typeface="Trebuchet MS" pitchFamily="34" charset="0"/>
              </a:rPr>
              <a:t> LSP </a:t>
            </a:r>
            <a:r>
              <a:rPr lang="it-IT" dirty="0" err="1" smtClean="0">
                <a:latin typeface="Trebuchet MS" pitchFamily="34" charset="0"/>
              </a:rPr>
              <a:t>masses</a:t>
            </a:r>
            <a:endParaRPr lang="it-IT" dirty="0" smtClean="0">
              <a:latin typeface="Trebuchet MS" pitchFamily="34" charset="0"/>
            </a:endParaRPr>
          </a:p>
          <a:p>
            <a:endParaRPr lang="it-IT" dirty="0" smtClean="0">
              <a:latin typeface="Trebuchet MS" pitchFamily="34" charset="0"/>
            </a:endParaRPr>
          </a:p>
          <a:p>
            <a:r>
              <a:rPr lang="it-IT" dirty="0" err="1" smtClean="0">
                <a:latin typeface="Trebuchet MS" pitchFamily="34" charset="0"/>
              </a:rPr>
              <a:t>Complement</a:t>
            </a:r>
            <a:r>
              <a:rPr lang="it-IT" dirty="0" smtClean="0">
                <a:latin typeface="Trebuchet MS" pitchFamily="34" charset="0"/>
              </a:rPr>
              <a:t> 1-lepton </a:t>
            </a:r>
            <a:r>
              <a:rPr lang="it-IT" dirty="0" err="1" smtClean="0">
                <a:latin typeface="Trebuchet MS" pitchFamily="34" charset="0"/>
              </a:rPr>
              <a:t>analysis</a:t>
            </a:r>
            <a:endParaRPr lang="en-US" dirty="0">
              <a:latin typeface="Trebuchet MS" pitchFamily="34" charset="0"/>
            </a:endParaRPr>
          </a:p>
        </p:txBody>
      </p:sp>
      <p:sp>
        <p:nvSpPr>
          <p:cNvPr id="18" name="Freccia a destra 17"/>
          <p:cNvSpPr/>
          <p:nvPr/>
        </p:nvSpPr>
        <p:spPr>
          <a:xfrm>
            <a:off x="4953000" y="5715000"/>
            <a:ext cx="457200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ccia a sinistra 18"/>
          <p:cNvSpPr/>
          <p:nvPr/>
        </p:nvSpPr>
        <p:spPr>
          <a:xfrm>
            <a:off x="3396996" y="4724400"/>
            <a:ext cx="489204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" descr="fig_1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377" y="3810000"/>
            <a:ext cx="3644423" cy="2571750"/>
          </a:xfrm>
          <a:prstGeom prst="rect">
            <a:avLst/>
          </a:prstGeom>
        </p:spPr>
      </p:pic>
      <p:graphicFrame>
        <p:nvGraphicFramePr>
          <p:cNvPr id="24" name="Oggetto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788231"/>
              </p:ext>
            </p:extLst>
          </p:nvPr>
        </p:nvGraphicFramePr>
        <p:xfrm>
          <a:off x="5976937" y="6146800"/>
          <a:ext cx="2633663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0" name="Equation" r:id="rId7" imgW="1471680" imgH="219240" progId="Equation.3">
                  <p:embed/>
                </p:oleObj>
              </mc:Choice>
              <mc:Fallback>
                <p:oleObj name="Equation" r:id="rId7" imgW="1471680" imgH="219240" progId="Equation.3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6937" y="6146800"/>
                        <a:ext cx="2633663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ggetto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675476"/>
              </p:ext>
            </p:extLst>
          </p:nvPr>
        </p:nvGraphicFramePr>
        <p:xfrm>
          <a:off x="5854700" y="1993900"/>
          <a:ext cx="12700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1" name="Equazione" r:id="rId9" imgW="1155600" imgH="457200" progId="Equation.3">
                  <p:embed/>
                </p:oleObj>
              </mc:Choice>
              <mc:Fallback>
                <p:oleObj name="Equazione" r:id="rId9" imgW="1155600" imgH="457200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4700" y="1993900"/>
                        <a:ext cx="1270000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itle 1"/>
          <p:cNvSpPr txBox="1">
            <a:spLocks/>
          </p:cNvSpPr>
          <p:nvPr/>
        </p:nvSpPr>
        <p:spPr>
          <a:xfrm>
            <a:off x="304800" y="-304800"/>
            <a:ext cx="84582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Arial Rounded MT Bold" pitchFamily="34" charset="0"/>
                <a:ea typeface="+mj-ea"/>
                <a:cs typeface="+mj-cs"/>
              </a:defRPr>
            </a:lvl1pPr>
          </a:lstStyle>
          <a:p>
            <a:r>
              <a:rPr lang="en-US" smtClean="0"/>
              <a:t>Direct Stop production: 2-leptons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8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Direct stop production in 0-lepton,2-bjets+MET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762000"/>
            <a:ext cx="8229600" cy="4937760"/>
          </a:xfrm>
          <a:solidFill>
            <a:srgbClr val="FFFFFF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0lep + 2b-</a:t>
            </a:r>
            <a:r>
              <a:rPr lang="en-US" sz="2000" dirty="0">
                <a:solidFill>
                  <a:srgbClr val="FF0000"/>
                </a:solidFill>
              </a:rPr>
              <a:t>jets + </a:t>
            </a:r>
            <a:r>
              <a:rPr lang="en-US" sz="2000" dirty="0" err="1" smtClean="0">
                <a:solidFill>
                  <a:srgbClr val="FF0000"/>
                </a:solidFill>
              </a:rPr>
              <a:t>E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2000" baseline="30000" dirty="0" err="1" smtClean="0">
                <a:solidFill>
                  <a:srgbClr val="FF0000"/>
                </a:solidFill>
              </a:rPr>
              <a:t>miss</a:t>
            </a:r>
            <a:endParaRPr lang="en-US" sz="2000" baseline="30000" dirty="0">
              <a:solidFill>
                <a:srgbClr val="FF0000"/>
              </a:solidFill>
            </a:endParaRPr>
          </a:p>
        </p:txBody>
      </p:sp>
      <p:pic>
        <p:nvPicPr>
          <p:cNvPr id="2" name="Picture 1" descr="0Lepbb_fig_03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895600"/>
            <a:ext cx="4223065" cy="3470808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27390" y="4876800"/>
            <a:ext cx="3963610" cy="1109133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Trebuchet MS" pitchFamily="34" charset="0"/>
              </a:rPr>
              <a:t>Main </a:t>
            </a:r>
            <a:r>
              <a:rPr lang="en-US" sz="2000" dirty="0" err="1" smtClean="0">
                <a:latin typeface="Trebuchet MS" pitchFamily="34" charset="0"/>
              </a:rPr>
              <a:t>bkgnds</a:t>
            </a:r>
            <a:r>
              <a:rPr lang="en-US" sz="2000" dirty="0" smtClean="0">
                <a:latin typeface="Trebuchet MS" pitchFamily="34" charset="0"/>
              </a:rPr>
              <a:t>:</a:t>
            </a:r>
            <a:endParaRPr lang="en-US" sz="2000" baseline="30000" dirty="0" smtClean="0">
              <a:latin typeface="Trebuchet MS" pitchFamily="34" charset="0"/>
            </a:endParaRPr>
          </a:p>
          <a:p>
            <a:pPr lvl="1"/>
            <a:r>
              <a:rPr lang="en-US" sz="1600" dirty="0" smtClean="0">
                <a:solidFill>
                  <a:srgbClr val="292934"/>
                </a:solidFill>
                <a:latin typeface="Trebuchet MS" pitchFamily="34" charset="0"/>
              </a:rPr>
              <a:t>Z(</a:t>
            </a:r>
            <a:r>
              <a:rPr lang="en-US" sz="1600" dirty="0" smtClean="0">
                <a:solidFill>
                  <a:srgbClr val="292934"/>
                </a:solidFill>
                <a:latin typeface="Trebuchet MS" pitchFamily="34" charset="0"/>
                <a:sym typeface="Wingdings"/>
              </a:rPr>
              <a:t></a:t>
            </a:r>
            <a:r>
              <a:rPr lang="en-US" sz="1600" dirty="0" err="1" smtClean="0">
                <a:solidFill>
                  <a:srgbClr val="292934"/>
                </a:solidFill>
                <a:latin typeface="Trebuchet MS" pitchFamily="34" charset="0"/>
                <a:cs typeface="Symbol" charset="2"/>
                <a:sym typeface="Wingdings"/>
              </a:rPr>
              <a:t>nn</a:t>
            </a:r>
            <a:r>
              <a:rPr lang="en-US" sz="1600" dirty="0" smtClean="0">
                <a:solidFill>
                  <a:srgbClr val="292934"/>
                </a:solidFill>
                <a:latin typeface="Trebuchet MS" pitchFamily="34" charset="0"/>
                <a:sym typeface="Wingdings"/>
              </a:rPr>
              <a:t>) +jets, semi-</a:t>
            </a:r>
            <a:r>
              <a:rPr lang="en-US" sz="1600" dirty="0" err="1" smtClean="0">
                <a:solidFill>
                  <a:srgbClr val="292934"/>
                </a:solidFill>
                <a:latin typeface="Trebuchet MS" pitchFamily="34" charset="0"/>
                <a:sym typeface="Wingdings"/>
              </a:rPr>
              <a:t>lep</a:t>
            </a:r>
            <a:r>
              <a:rPr lang="en-US" sz="1600" dirty="0" smtClean="0">
                <a:solidFill>
                  <a:srgbClr val="292934"/>
                </a:solidFill>
                <a:latin typeface="Trebuchet MS" pitchFamily="34" charset="0"/>
                <a:sym typeface="Wingdings"/>
              </a:rPr>
              <a:t> </a:t>
            </a:r>
            <a:r>
              <a:rPr lang="en-US" sz="1600" dirty="0" err="1" smtClean="0">
                <a:solidFill>
                  <a:srgbClr val="292934"/>
                </a:solidFill>
                <a:latin typeface="Trebuchet MS" pitchFamily="34" charset="0"/>
                <a:sym typeface="Wingdings"/>
              </a:rPr>
              <a:t>ttbar</a:t>
            </a:r>
            <a:r>
              <a:rPr lang="en-US" sz="1600" dirty="0" smtClean="0">
                <a:solidFill>
                  <a:srgbClr val="292934"/>
                </a:solidFill>
                <a:latin typeface="Trebuchet MS" pitchFamily="34" charset="0"/>
                <a:sym typeface="Wingdings"/>
              </a:rPr>
              <a:t>, </a:t>
            </a:r>
            <a:r>
              <a:rPr lang="en-US" sz="1600" dirty="0" err="1" smtClean="0">
                <a:solidFill>
                  <a:srgbClr val="292934"/>
                </a:solidFill>
                <a:latin typeface="Trebuchet MS" pitchFamily="34" charset="0"/>
                <a:sym typeface="Wingdings"/>
              </a:rPr>
              <a:t>W+jets</a:t>
            </a:r>
            <a:endParaRPr lang="en-US" sz="1600" dirty="0" smtClean="0">
              <a:solidFill>
                <a:srgbClr val="292934"/>
              </a:solidFill>
              <a:latin typeface="Trebuchet MS" pitchFamily="34" charset="0"/>
              <a:sym typeface="Wingdings"/>
            </a:endParaRPr>
          </a:p>
          <a:p>
            <a:r>
              <a:rPr lang="en-US" sz="2000" dirty="0" smtClean="0">
                <a:solidFill>
                  <a:srgbClr val="292934"/>
                </a:solidFill>
                <a:latin typeface="Trebuchet MS" pitchFamily="34" charset="0"/>
              </a:rPr>
              <a:t>Minor contribution:</a:t>
            </a:r>
          </a:p>
          <a:p>
            <a:pPr lvl="1"/>
            <a:r>
              <a:rPr lang="en-US" sz="1600" dirty="0" smtClean="0">
                <a:solidFill>
                  <a:srgbClr val="292934"/>
                </a:solidFill>
                <a:latin typeface="Trebuchet MS" pitchFamily="34" charset="0"/>
              </a:rPr>
              <a:t>single top, di-boson, </a:t>
            </a:r>
            <a:r>
              <a:rPr lang="en-US" sz="1600" dirty="0" err="1" smtClean="0">
                <a:solidFill>
                  <a:srgbClr val="292934"/>
                </a:solidFill>
                <a:latin typeface="Trebuchet MS" pitchFamily="34" charset="0"/>
              </a:rPr>
              <a:t>ttbar+W</a:t>
            </a:r>
            <a:r>
              <a:rPr lang="en-US" sz="1600" dirty="0" smtClean="0">
                <a:solidFill>
                  <a:srgbClr val="292934"/>
                </a:solidFill>
                <a:latin typeface="Trebuchet MS" pitchFamily="34" charset="0"/>
              </a:rPr>
              <a:t>/Z </a:t>
            </a:r>
            <a:endParaRPr lang="en-US" sz="1600" dirty="0">
              <a:solidFill>
                <a:srgbClr val="292934"/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194" y="2750403"/>
            <a:ext cx="4552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latin typeface="Trebuchet MS" pitchFamily="34" charset="0"/>
              </a:rPr>
              <a:t>Exclusive</a:t>
            </a:r>
            <a:r>
              <a:rPr lang="it-IT" sz="1600" dirty="0" smtClean="0">
                <a:latin typeface="Trebuchet MS" pitchFamily="34" charset="0"/>
              </a:rPr>
              <a:t> </a:t>
            </a:r>
            <a:r>
              <a:rPr lang="it-IT" sz="1600" dirty="0" err="1" smtClean="0">
                <a:latin typeface="Trebuchet MS" pitchFamily="34" charset="0"/>
              </a:rPr>
              <a:t>selection</a:t>
            </a:r>
            <a:r>
              <a:rPr lang="it-IT" sz="1600" dirty="0" smtClean="0">
                <a:latin typeface="Trebuchet MS" pitchFamily="34" charset="0"/>
              </a:rPr>
              <a:t> in N </a:t>
            </a:r>
            <a:r>
              <a:rPr lang="it-IT" sz="1600" dirty="0" err="1" smtClean="0">
                <a:latin typeface="Trebuchet MS" pitchFamily="34" charset="0"/>
              </a:rPr>
              <a:t>jets</a:t>
            </a:r>
            <a:r>
              <a:rPr lang="it-IT" sz="1600" dirty="0" smtClean="0">
                <a:latin typeface="Trebuchet MS" pitchFamily="34" charset="0"/>
              </a:rPr>
              <a:t> (2), N </a:t>
            </a:r>
            <a:r>
              <a:rPr lang="it-IT" sz="1600" dirty="0" err="1" smtClean="0">
                <a:latin typeface="Trebuchet MS" pitchFamily="34" charset="0"/>
              </a:rPr>
              <a:t>leptons</a:t>
            </a:r>
            <a:r>
              <a:rPr lang="it-IT" sz="1600" dirty="0" smtClean="0">
                <a:latin typeface="Trebuchet MS" pitchFamily="34" charset="0"/>
              </a:rPr>
              <a:t> (0)</a:t>
            </a:r>
            <a:endParaRPr lang="en-US" sz="1600" dirty="0" smtClean="0">
              <a:latin typeface="Trebuchet MS" pitchFamily="34" charset="0"/>
            </a:endParaRPr>
          </a:p>
          <a:p>
            <a:endParaRPr lang="en-US" sz="1600" dirty="0" smtClean="0">
              <a:latin typeface="Trebuchet MS" pitchFamily="34" charset="0"/>
            </a:endParaRPr>
          </a:p>
          <a:p>
            <a:r>
              <a:rPr lang="en-US" sz="1600" dirty="0" err="1" smtClean="0">
                <a:latin typeface="Trebuchet MS" pitchFamily="34" charset="0"/>
              </a:rPr>
              <a:t>m</a:t>
            </a:r>
            <a:r>
              <a:rPr lang="en-US" sz="1600" baseline="-25000" dirty="0" err="1" smtClean="0">
                <a:latin typeface="Trebuchet MS" pitchFamily="34" charset="0"/>
              </a:rPr>
              <a:t>cT</a:t>
            </a:r>
            <a:r>
              <a:rPr lang="en-US" sz="1600" dirty="0" smtClean="0">
                <a:latin typeface="Trebuchet MS" pitchFamily="34" charset="0"/>
              </a:rPr>
              <a:t>(bb) = boost-corrected co-transverse mass</a:t>
            </a:r>
          </a:p>
          <a:p>
            <a:endParaRPr lang="en-US" sz="1600" dirty="0">
              <a:latin typeface="Trebuchet MS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06601" y="697468"/>
            <a:ext cx="2437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00" dirty="0" smtClean="0">
                <a:ea typeface="+mj-ea"/>
                <a:cs typeface="+mj-cs"/>
              </a:rPr>
              <a:t>ATLAS-CONF-2013-053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72194" y="3733800"/>
            <a:ext cx="1327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rebuchet MS" pitchFamily="34" charset="0"/>
              </a:rPr>
              <a:t>end-point at</a:t>
            </a:r>
            <a:endParaRPr lang="en-US" sz="1600" dirty="0">
              <a:latin typeface="Trebuchet MS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3666281"/>
              </p:ext>
            </p:extLst>
          </p:nvPr>
        </p:nvGraphicFramePr>
        <p:xfrm>
          <a:off x="1789128" y="3686175"/>
          <a:ext cx="23622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84" name="Equation" r:id="rId4" imgW="1590840" imgH="429480" progId="Equation.3">
                  <p:embed/>
                </p:oleObj>
              </mc:Choice>
              <mc:Fallback>
                <p:oleObj name="Equation" r:id="rId4" imgW="1590840" imgH="429480" progId="Equation.3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9128" y="3686175"/>
                        <a:ext cx="2362200" cy="6572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8078" y="1459913"/>
            <a:ext cx="1562100" cy="951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150796"/>
              </p:ext>
            </p:extLst>
          </p:nvPr>
        </p:nvGraphicFramePr>
        <p:xfrm>
          <a:off x="3365500" y="1655763"/>
          <a:ext cx="977900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85" name="Equation" r:id="rId7" imgW="548280" imgH="219240" progId="Equation.3">
                  <p:embed/>
                </p:oleObj>
              </mc:Choice>
              <mc:Fallback>
                <p:oleObj name="Equation" r:id="rId7" imgW="548280" imgH="219240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0" y="1655763"/>
                        <a:ext cx="977900" cy="401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3000" y="988886"/>
            <a:ext cx="11471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27"/>
          <p:cNvSpPr/>
          <p:nvPr/>
        </p:nvSpPr>
        <p:spPr>
          <a:xfrm>
            <a:off x="5526562" y="2093786"/>
            <a:ext cx="5334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32"/>
          <p:cNvSpPr txBox="1"/>
          <p:nvPr/>
        </p:nvSpPr>
        <p:spPr>
          <a:xfrm>
            <a:off x="6100125" y="14478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mass splitting is small, W is virtual,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/>
              <a:t>chargino</a:t>
            </a:r>
            <a:r>
              <a:rPr lang="en-US" dirty="0" smtClean="0"/>
              <a:t> decay products very soft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81000" y="121920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rebuchet MS" pitchFamily="34" charset="0"/>
              </a:rPr>
              <a:t>Sensitive to </a:t>
            </a:r>
            <a:endParaRPr 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6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0Lepbb_fig_05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275" y="3063182"/>
            <a:ext cx="3378325" cy="3241285"/>
          </a:xfrm>
          <a:prstGeom prst="rect">
            <a:avLst/>
          </a:prstGeom>
        </p:spPr>
      </p:pic>
      <p:pic>
        <p:nvPicPr>
          <p:cNvPr id="19" name="Picture 18" descr="0Lepbb_fig_05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75" y="3027867"/>
            <a:ext cx="3428670" cy="3289588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Direct Stop in 2-bjets+MET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94</a:t>
            </a:fld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043017"/>
              </p:ext>
            </p:extLst>
          </p:nvPr>
        </p:nvGraphicFramePr>
        <p:xfrm>
          <a:off x="2895600" y="4191000"/>
          <a:ext cx="1003906" cy="223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8" name="Equation" r:id="rId5" imgW="786240" imgH="164520" progId="Equation.3">
                  <p:embed/>
                </p:oleObj>
              </mc:Choice>
              <mc:Fallback>
                <p:oleObj name="Equation" r:id="rId5" imgW="786240" imgH="164520" progId="Equation.3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4191000"/>
                        <a:ext cx="1003906" cy="2230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827937"/>
              </p:ext>
            </p:extLst>
          </p:nvPr>
        </p:nvGraphicFramePr>
        <p:xfrm>
          <a:off x="7315200" y="4191000"/>
          <a:ext cx="1098550" cy="22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9" name="Equation" r:id="rId7" imgW="868320" imgH="164520" progId="Equation.3">
                  <p:embed/>
                </p:oleObj>
              </mc:Choice>
              <mc:Fallback>
                <p:oleObj name="Equation" r:id="rId7" imgW="868320" imgH="164520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4191000"/>
                        <a:ext cx="1098550" cy="223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7" descr="https://atlas.web.cern.ch/Atlas/GROUPS/PHYSICS/CONFNOTES/ATLAS-CONF-2013-001/fig_01b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0" y="152400"/>
            <a:ext cx="2501721" cy="2819400"/>
          </a:xfrm>
          <a:prstGeom prst="rect">
            <a:avLst/>
          </a:prstGeom>
          <a:noFill/>
        </p:spPr>
      </p:pic>
      <p:sp>
        <p:nvSpPr>
          <p:cNvPr id="2" name="CasellaDiTesto 1"/>
          <p:cNvSpPr txBox="1"/>
          <p:nvPr/>
        </p:nvSpPr>
        <p:spPr>
          <a:xfrm>
            <a:off x="609601" y="121920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latin typeface="Trebuchet MS" pitchFamily="34" charset="0"/>
              </a:rPr>
              <a:t>Difference</a:t>
            </a:r>
            <a:r>
              <a:rPr lang="it-IT" sz="2000" dirty="0" smtClean="0">
                <a:latin typeface="Trebuchet MS" pitchFamily="34" charset="0"/>
              </a:rPr>
              <a:t> in </a:t>
            </a:r>
            <a:r>
              <a:rPr lang="it-IT" sz="2000" dirty="0" err="1" smtClean="0">
                <a:latin typeface="Trebuchet MS" pitchFamily="34" charset="0"/>
              </a:rPr>
              <a:t>kinematics</a:t>
            </a:r>
            <a:r>
              <a:rPr lang="it-IT" sz="2000" dirty="0" smtClean="0">
                <a:latin typeface="Trebuchet MS" pitchFamily="34" charset="0"/>
              </a:rPr>
              <a:t> </a:t>
            </a:r>
            <a:r>
              <a:rPr lang="it-IT" sz="2000" dirty="0" err="1" smtClean="0">
                <a:latin typeface="Trebuchet MS" pitchFamily="34" charset="0"/>
              </a:rPr>
              <a:t>between</a:t>
            </a:r>
            <a:r>
              <a:rPr lang="it-IT" sz="2000" dirty="0" smtClean="0">
                <a:latin typeface="Trebuchet MS" pitchFamily="34" charset="0"/>
              </a:rPr>
              <a:t> </a:t>
            </a:r>
            <a:r>
              <a:rPr lang="it-IT" sz="2000" dirty="0" err="1" smtClean="0">
                <a:latin typeface="Trebuchet MS" pitchFamily="34" charset="0"/>
              </a:rPr>
              <a:t>sbottom</a:t>
            </a:r>
            <a:r>
              <a:rPr lang="it-IT" sz="2000" dirty="0" smtClean="0">
                <a:latin typeface="Trebuchet MS" pitchFamily="34" charset="0"/>
              </a:rPr>
              <a:t> and stop </a:t>
            </a:r>
            <a:r>
              <a:rPr lang="it-IT" sz="2000" dirty="0" err="1" smtClean="0">
                <a:latin typeface="Trebuchet MS" pitchFamily="34" charset="0"/>
              </a:rPr>
              <a:t>signal</a:t>
            </a:r>
            <a:endParaRPr lang="en-US" sz="20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55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Direct </a:t>
            </a:r>
            <a:r>
              <a:rPr lang="en-US" dirty="0" err="1" smtClean="0"/>
              <a:t>Sbottom</a:t>
            </a:r>
            <a:r>
              <a:rPr lang="en-US" dirty="0" smtClean="0"/>
              <a:t> production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777240"/>
            <a:ext cx="8229600" cy="493776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1900" dirty="0" smtClean="0"/>
              <a:t>2-bjets+MET      &amp;     2lep (SS) + 0, ≥1, ≥3 b-jets (≥3,4 jets) + </a:t>
            </a:r>
            <a:r>
              <a:rPr lang="en-US" sz="1900" dirty="0" err="1" smtClean="0"/>
              <a:t>E</a:t>
            </a:r>
            <a:r>
              <a:rPr lang="en-US" sz="1900" baseline="-25000" dirty="0" err="1" smtClean="0"/>
              <a:t>T</a:t>
            </a:r>
            <a:r>
              <a:rPr lang="en-US" sz="1900" baseline="30000" dirty="0" err="1" smtClean="0"/>
              <a:t>miss</a:t>
            </a:r>
            <a:endParaRPr lang="en-US" sz="1900" baseline="3000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13912" y="5268685"/>
            <a:ext cx="288469" cy="2298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fig_15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94" y="2327386"/>
            <a:ext cx="4430206" cy="4149614"/>
          </a:xfrm>
          <a:prstGeom prst="rect">
            <a:avLst/>
          </a:prstGeom>
        </p:spPr>
      </p:pic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319285"/>
              </p:ext>
            </p:extLst>
          </p:nvPr>
        </p:nvGraphicFramePr>
        <p:xfrm>
          <a:off x="5329929" y="4629310"/>
          <a:ext cx="12446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5" name="Equation" r:id="rId4" imgW="1133640" imgH="484560" progId="Equation.3">
                  <p:embed/>
                </p:oleObj>
              </mc:Choice>
              <mc:Fallback>
                <p:oleObj name="Equation" r:id="rId4" imgW="1133640" imgH="48456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9929" y="4629310"/>
                        <a:ext cx="1244600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26217" y="1066800"/>
            <a:ext cx="212718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634450" y="1219199"/>
            <a:ext cx="44275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c</a:t>
            </a:r>
            <a:r>
              <a:rPr lang="en-US" baseline="30000" dirty="0" smtClean="0">
                <a:latin typeface="Candara"/>
              </a:rPr>
              <a:t>±</a:t>
            </a:r>
            <a:r>
              <a:rPr lang="en-US" baseline="-25000" dirty="0" smtClean="0">
                <a:latin typeface="Candara"/>
              </a:rPr>
              <a:t>1</a:t>
            </a:r>
          </a:p>
          <a:p>
            <a:endParaRPr lang="en-US" baseline="-25000" dirty="0" smtClean="0">
              <a:latin typeface="Candara"/>
            </a:endParaRPr>
          </a:p>
          <a:p>
            <a:endParaRPr lang="en-US" baseline="-25000" dirty="0" smtClean="0">
              <a:latin typeface="Candara"/>
            </a:endParaRPr>
          </a:p>
          <a:p>
            <a:r>
              <a:rPr lang="en-US" dirty="0" smtClean="0">
                <a:latin typeface="Candara"/>
              </a:rPr>
              <a:t>t</a:t>
            </a:r>
            <a:endParaRPr lang="en-US" dirty="0"/>
          </a:p>
        </p:txBody>
      </p:sp>
      <p:pic>
        <p:nvPicPr>
          <p:cNvPr id="19" name="Picture 7" descr="0Lepbb_fig_05a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2" y="2292518"/>
            <a:ext cx="4361398" cy="4184482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38234" y="1238249"/>
            <a:ext cx="1731221" cy="105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30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rebuchet MS" pitchFamily="34" charset="0"/>
              </a:rPr>
              <a:t>25/09/2013</a:t>
            </a:r>
            <a:endParaRPr lang="en-US">
              <a:latin typeface="Trebuchet MS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8546" name="Picture 2" descr="https://atlas.web.cern.ch/Atlas/GROUPS/PHYSICS/CONFNOTES/ATLAS-CONF-2013-049/fig_06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3018024" cy="2895600"/>
          </a:xfrm>
          <a:prstGeom prst="rect">
            <a:avLst/>
          </a:prstGeom>
          <a:noFill/>
        </p:spPr>
      </p:pic>
      <p:pic>
        <p:nvPicPr>
          <p:cNvPr id="108548" name="Picture 4" descr="https://atlas.web.cern.ch/Atlas/GROUPS/PHYSICS/CONFNOTES/ATLAS-CONF-2013-049/fig_07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0442" y="3651955"/>
            <a:ext cx="3051958" cy="290124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2133600"/>
            <a:ext cx="107010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SR-</a:t>
            </a:r>
            <a:r>
              <a:rPr lang="en-US" dirty="0" err="1" smtClean="0"/>
              <a:t>WWa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SR-mT90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85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762000"/>
            <a:ext cx="4953000" cy="144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2362200"/>
            <a:ext cx="4920096" cy="143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3904782"/>
            <a:ext cx="4572000" cy="158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962400" y="5562600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rebuchet MS" pitchFamily="34" charset="0"/>
              </a:rPr>
              <a:t>Good agreement between data and SM </a:t>
            </a:r>
          </a:p>
          <a:p>
            <a:pPr algn="ctr"/>
            <a:r>
              <a:rPr lang="en-US" i="1" dirty="0" smtClean="0">
                <a:latin typeface="Trebuchet MS" pitchFamily="34" charset="0"/>
                <a:sym typeface="Wingdings" pitchFamily="2" charset="2"/>
              </a:rPr>
              <a:t>Note: </a:t>
            </a:r>
            <a:r>
              <a:rPr lang="en-US" dirty="0" smtClean="0">
                <a:latin typeface="Trebuchet MS" pitchFamily="34" charset="0"/>
                <a:sym typeface="Wingdings" pitchFamily="2" charset="2"/>
              </a:rPr>
              <a:t>SM </a:t>
            </a:r>
            <a:r>
              <a:rPr lang="en-US" dirty="0" smtClean="0">
                <a:latin typeface="Trebuchet MS" pitchFamily="34" charset="0"/>
              </a:rPr>
              <a:t>renormalized to CR: WW rescaled by ~1.2 </a:t>
            </a:r>
            <a:r>
              <a:rPr lang="en-US" sz="1400" dirty="0" smtClean="0">
                <a:latin typeface="Trebuchet MS" pitchFamily="34" charset="0"/>
              </a:rPr>
              <a:t>(consistent with SM measurements </a:t>
            </a:r>
            <a:r>
              <a:rPr lang="en-US" sz="1400" dirty="0" err="1" smtClean="0">
                <a:latin typeface="Trebuchet MS" pitchFamily="34" charset="0"/>
              </a:rPr>
              <a:t>wrt</a:t>
            </a:r>
            <a:r>
              <a:rPr lang="en-US" sz="1400" dirty="0" smtClean="0">
                <a:latin typeface="Trebuchet MS" pitchFamily="34" charset="0"/>
              </a:rPr>
              <a:t> theory)</a:t>
            </a:r>
            <a:endParaRPr 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23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1"/>
                </a:solidFill>
                <a:ea typeface="WenQuanYi Micro Hei" charset="0"/>
                <a:cs typeface="WenQuanYi Micro Hei" charset="0"/>
              </a:rPr>
              <a:t>Weak SUSY production:  </a:t>
            </a:r>
            <a:r>
              <a:rPr lang="en-GB" dirty="0" smtClean="0">
                <a:solidFill>
                  <a:schemeClr val="accent1"/>
                </a:solidFill>
                <a:cs typeface="Arial" charset="0"/>
              </a:rPr>
              <a:t>2τ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289048" cy="365760"/>
          </a:xfrm>
        </p:spPr>
        <p:txBody>
          <a:bodyPr/>
          <a:lstStyle/>
          <a:p>
            <a:pPr algn="r"/>
            <a:r>
              <a:rPr lang="en-US" smtClean="0"/>
              <a:t>25/09/2013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82945" tIns="41473" rIns="82945" bIns="41473"/>
          <a:lstStyle/>
          <a:p>
            <a:fld id="{2E616E6C-AB93-4366-9FE3-8185A3F3E7DD}" type="slidenum">
              <a:rPr lang="en-GB"/>
              <a:pPr/>
              <a:t>97</a:t>
            </a:fld>
            <a:endParaRPr lang="en-GB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"/>
          </p:nvPr>
        </p:nvSpPr>
        <p:spPr>
          <a:xfrm>
            <a:off x="304800" y="1158240"/>
            <a:ext cx="8229600" cy="4937760"/>
          </a:xfrm>
        </p:spPr>
        <p:txBody>
          <a:bodyPr>
            <a:normAutofit/>
          </a:bodyPr>
          <a:lstStyle/>
          <a:p>
            <a:r>
              <a:rPr lang="en-GB" sz="2000" dirty="0" smtClean="0">
                <a:solidFill>
                  <a:srgbClr val="355E00"/>
                </a:solidFill>
                <a:ea typeface="WenQuanYi Micro Hei" charset="0"/>
                <a:cs typeface="WenQuanYi Micro Hei" charset="0"/>
              </a:rPr>
              <a:t>Light </a:t>
            </a:r>
            <a:r>
              <a:rPr lang="en-GB" sz="2000" dirty="0" err="1" smtClean="0">
                <a:solidFill>
                  <a:srgbClr val="355E00"/>
                </a:solidFill>
                <a:ea typeface="WenQuanYi Micro Hei" charset="0"/>
                <a:cs typeface="WenQuanYi Micro Hei" charset="0"/>
              </a:rPr>
              <a:t>staus</a:t>
            </a:r>
            <a:r>
              <a:rPr lang="en-GB" sz="2000" dirty="0" smtClean="0">
                <a:solidFill>
                  <a:srgbClr val="355E00"/>
                </a:solidFill>
                <a:ea typeface="WenQuanYi Micro Hei" charset="0"/>
                <a:cs typeface="WenQuanYi Micro Hei" charset="0"/>
              </a:rPr>
              <a:t> are well motivated in natural SUSY</a:t>
            </a:r>
          </a:p>
          <a:p>
            <a:endParaRPr lang="en-US" sz="2000" dirty="0"/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129480" y="76200"/>
            <a:ext cx="292236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 algn="ctr">
              <a:spcBef>
                <a:spcPts val="1089"/>
              </a:spcBef>
              <a:spcAft>
                <a:spcPts val="907"/>
              </a:spcAft>
              <a:tabLst>
                <a:tab pos="656650" algn="l"/>
                <a:tab pos="1313299" algn="l"/>
                <a:tab pos="1969949" algn="l"/>
              </a:tabLst>
            </a:pPr>
            <a:r>
              <a:rPr lang="en-GB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ATLAS-CONF-2013-028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828800"/>
            <a:ext cx="1923573" cy="144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048000" y="1600200"/>
            <a:ext cx="2514600" cy="5962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GB" sz="1600" b="1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Signature:   </a:t>
            </a:r>
            <a:endParaRPr lang="en-GB" sz="1600" b="1" dirty="0" smtClean="0">
              <a:solidFill>
                <a:srgbClr val="000000"/>
              </a:solidFill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GB" sz="1600" dirty="0" smtClean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2 </a:t>
            </a:r>
            <a:r>
              <a:rPr lang="en-GB" sz="16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OS </a:t>
            </a:r>
            <a:r>
              <a:rPr lang="en-GB" sz="1600" dirty="0" err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hadronic</a:t>
            </a:r>
            <a:r>
              <a:rPr lang="en-GB" sz="16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 </a:t>
            </a:r>
            <a:r>
              <a:rPr lang="en-GB" sz="1600" dirty="0">
                <a:solidFill>
                  <a:srgbClr val="000000"/>
                </a:solidFill>
                <a:cs typeface="Arial" charset="0"/>
              </a:rPr>
              <a:t>τ   + </a:t>
            </a:r>
            <a:r>
              <a:rPr lang="en-GB" sz="1600" dirty="0" err="1">
                <a:solidFill>
                  <a:srgbClr val="000000"/>
                </a:solidFill>
                <a:cs typeface="Arial" charset="0"/>
              </a:rPr>
              <a:t>E</a:t>
            </a:r>
            <a:r>
              <a:rPr lang="en-GB" sz="1600" baseline="-33000" dirty="0" err="1">
                <a:solidFill>
                  <a:srgbClr val="000000"/>
                </a:solidFill>
                <a:cs typeface="Arial" charset="0"/>
              </a:rPr>
              <a:t>T</a:t>
            </a:r>
            <a:r>
              <a:rPr lang="en-GB" sz="1600" baseline="33000" dirty="0" err="1">
                <a:solidFill>
                  <a:srgbClr val="000000"/>
                </a:solidFill>
                <a:cs typeface="Arial" charset="0"/>
              </a:rPr>
              <a:t>miss</a:t>
            </a:r>
            <a:endParaRPr lang="en-GB" sz="1600" baseline="33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228600" y="3352800"/>
            <a:ext cx="4408920" cy="1703698"/>
          </a:xfrm>
          <a:prstGeom prst="rect">
            <a:avLst/>
          </a:prstGeom>
          <a:noFill/>
          <a:ln w="36000">
            <a:noFill/>
            <a:bevel/>
            <a:headEnd/>
            <a:tailEnd/>
          </a:ln>
          <a:effectLst/>
        </p:spPr>
        <p:txBody>
          <a:bodyPr lIns="97967" tIns="69948" rIns="97967" bIns="57147"/>
          <a:lstStyle/>
          <a:p>
            <a:pPr>
              <a:tabLst>
                <a:tab pos="656650" algn="l"/>
                <a:tab pos="1313299" algn="l"/>
              </a:tabLst>
            </a:pPr>
            <a:r>
              <a:rPr lang="en-GB" sz="1500" b="1" dirty="0" smtClean="0">
                <a:solidFill>
                  <a:srgbClr val="0070C0"/>
                </a:solidFill>
                <a:ea typeface="WenQuanYi Micro Hei" charset="0"/>
                <a:cs typeface="WenQuanYi Micro Hei" charset="0"/>
              </a:rPr>
              <a:t>SM Backgrounds</a:t>
            </a:r>
            <a:endParaRPr lang="en-GB" sz="1500" b="1" dirty="0">
              <a:solidFill>
                <a:srgbClr val="0070C0"/>
              </a:solidFill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  <a:tab pos="1313299" algn="l"/>
              </a:tabLst>
            </a:pPr>
            <a:endParaRPr lang="en-GB" sz="500" b="1" dirty="0">
              <a:solidFill>
                <a:srgbClr val="000000"/>
              </a:solidFill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  <a:tab pos="1313299" algn="l"/>
              </a:tabLst>
            </a:pPr>
            <a:r>
              <a:rPr lang="en-GB" sz="1500" b="1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Reducible   </a:t>
            </a:r>
            <a:r>
              <a:rPr lang="en-GB" sz="1500" b="1" dirty="0" smtClean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(fully data-driven)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GB" sz="1500" dirty="0" err="1" smtClean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W+jets</a:t>
            </a:r>
            <a:r>
              <a:rPr lang="en-GB" sz="15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, </a:t>
            </a:r>
            <a:r>
              <a:rPr lang="en-GB" sz="1500" dirty="0" err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multijets</a:t>
            </a:r>
            <a:r>
              <a:rPr lang="en-GB" sz="15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  </a:t>
            </a:r>
          </a:p>
          <a:p>
            <a:pPr>
              <a:tabLst>
                <a:tab pos="656650" algn="l"/>
                <a:tab pos="1313299" algn="l"/>
              </a:tabLst>
            </a:pPr>
            <a:endParaRPr lang="en-GB" sz="500" b="1" dirty="0">
              <a:solidFill>
                <a:srgbClr val="000000"/>
              </a:solidFill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  <a:tab pos="1313299" algn="l"/>
              </a:tabLst>
            </a:pPr>
            <a:endParaRPr lang="en-GB" sz="1500" b="1" dirty="0" smtClean="0">
              <a:solidFill>
                <a:srgbClr val="000000"/>
              </a:solidFill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  <a:tab pos="1313299" algn="l"/>
              </a:tabLst>
            </a:pPr>
            <a:endParaRPr lang="en-GB" sz="1500" b="1" dirty="0" smtClean="0">
              <a:solidFill>
                <a:srgbClr val="000000"/>
              </a:solidFill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  <a:tab pos="1313299" algn="l"/>
              </a:tabLst>
            </a:pPr>
            <a:endParaRPr lang="en-GB" sz="1500" b="1" dirty="0" smtClean="0">
              <a:solidFill>
                <a:srgbClr val="000000"/>
              </a:solidFill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  <a:tab pos="1313299" algn="l"/>
              </a:tabLst>
            </a:pPr>
            <a:endParaRPr lang="en-GB" sz="1500" b="1" dirty="0" smtClean="0">
              <a:solidFill>
                <a:srgbClr val="000000"/>
              </a:solidFill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  <a:tab pos="1313299" algn="l"/>
              </a:tabLst>
            </a:pPr>
            <a:endParaRPr lang="en-GB" sz="1500" b="1" dirty="0" smtClean="0">
              <a:solidFill>
                <a:srgbClr val="000000"/>
              </a:solidFill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  <a:tab pos="1313299" algn="l"/>
              </a:tabLst>
            </a:pPr>
            <a:endParaRPr lang="en-GB" sz="1500" b="1" dirty="0" smtClean="0">
              <a:solidFill>
                <a:srgbClr val="000000"/>
              </a:solidFill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  <a:tab pos="1313299" algn="l"/>
              </a:tabLst>
            </a:pPr>
            <a:r>
              <a:rPr lang="en-GB" sz="1500" b="1" dirty="0" smtClean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Irreducible  (MC)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GB" sz="1500" dirty="0" err="1" smtClean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Z+jets</a:t>
            </a:r>
            <a:r>
              <a:rPr lang="en-GB" sz="15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, VV, </a:t>
            </a:r>
            <a:r>
              <a:rPr lang="en-GB" sz="1500" dirty="0" err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ttbar</a:t>
            </a:r>
            <a:r>
              <a:rPr lang="en-GB" sz="15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, </a:t>
            </a:r>
            <a:r>
              <a:rPr lang="en-GB" sz="1500" dirty="0" err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ttbar+V</a:t>
            </a:r>
            <a:r>
              <a:rPr lang="en-GB" sz="1500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 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3048000" y="2362200"/>
            <a:ext cx="2590800" cy="5357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3620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GB" sz="1600" b="1" dirty="0" smtClean="0">
                <a:cs typeface="Arial" charset="0"/>
              </a:rPr>
              <a:t>2 Signal regions: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GB" sz="1600" dirty="0" smtClean="0">
                <a:cs typeface="Arial" charset="0"/>
              </a:rPr>
              <a:t>High </a:t>
            </a:r>
            <a:r>
              <a:rPr lang="en-GB" sz="1600" dirty="0" err="1">
                <a:cs typeface="Arial" charset="0"/>
              </a:rPr>
              <a:t>E</a:t>
            </a:r>
            <a:r>
              <a:rPr lang="en-GB" sz="1600" baseline="-33000" dirty="0" err="1">
                <a:cs typeface="Arial" charset="0"/>
              </a:rPr>
              <a:t>T</a:t>
            </a:r>
            <a:r>
              <a:rPr lang="en-GB" sz="1600" baseline="33000" dirty="0" err="1">
                <a:cs typeface="Arial" charset="0"/>
              </a:rPr>
              <a:t>miss</a:t>
            </a:r>
            <a:r>
              <a:rPr lang="en-GB" sz="1600" baseline="33000" dirty="0">
                <a:cs typeface="Arial" charset="0"/>
              </a:rPr>
              <a:t> </a:t>
            </a:r>
            <a:r>
              <a:rPr lang="en-GB" sz="1600" dirty="0">
                <a:cs typeface="Arial" charset="0"/>
              </a:rPr>
              <a:t>and m</a:t>
            </a:r>
            <a:r>
              <a:rPr lang="en-GB" sz="1600" baseline="-33000" dirty="0">
                <a:cs typeface="Arial" charset="0"/>
              </a:rPr>
              <a:t>T2</a:t>
            </a:r>
            <a:r>
              <a:rPr lang="en-GB" sz="1600" dirty="0">
                <a:cs typeface="Arial" charset="0"/>
              </a:rPr>
              <a:t> and (b) jet veto</a:t>
            </a:r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1676400" y="1307465"/>
            <a:ext cx="2808000" cy="5213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44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en-GB" sz="1500" dirty="0">
              <a:solidFill>
                <a:srgbClr val="355E00"/>
              </a:solidFill>
              <a:ea typeface="WenQuanYi Micro Hei" charset="0"/>
              <a:cs typeface="WenQuanYi Micro Hei" charset="0"/>
            </a:endParaRPr>
          </a:p>
        </p:txBody>
      </p:sp>
      <p:graphicFrame>
        <p:nvGraphicFramePr>
          <p:cNvPr id="1742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397266"/>
              </p:ext>
            </p:extLst>
          </p:nvPr>
        </p:nvGraphicFramePr>
        <p:xfrm>
          <a:off x="1832160" y="850265"/>
          <a:ext cx="606240" cy="30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3" r:id="rId5" imgW="417240" imgH="212040" progId="Equation.3">
                  <p:embed/>
                </p:oleObj>
              </mc:Choice>
              <mc:Fallback>
                <p:oleObj r:id="rId5" imgW="417240" imgH="21204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2160" y="850265"/>
                        <a:ext cx="606240" cy="3081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381000" y="609600"/>
            <a:ext cx="5943600" cy="4679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3620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en-GB" sz="1500" dirty="0">
              <a:solidFill>
                <a:srgbClr val="800080"/>
              </a:solidFill>
              <a:ea typeface="WenQuanYi Micro Hei" charset="0"/>
              <a:cs typeface="WenQuanYi Micro Hei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GB" sz="1500" dirty="0">
                <a:solidFill>
                  <a:srgbClr val="800080"/>
                </a:solidFill>
                <a:ea typeface="WenQuanYi Micro Hei" charset="0"/>
                <a:cs typeface="WenQuanYi Micro Hei" charset="0"/>
              </a:rPr>
              <a:t>First search for            production with light </a:t>
            </a:r>
            <a:r>
              <a:rPr lang="en-GB" sz="1500" dirty="0" err="1">
                <a:solidFill>
                  <a:srgbClr val="800080"/>
                </a:solidFill>
                <a:ea typeface="WenQuanYi Micro Hei" charset="0"/>
                <a:cs typeface="WenQuanYi Micro Hei" charset="0"/>
              </a:rPr>
              <a:t>staus</a:t>
            </a:r>
            <a:r>
              <a:rPr lang="en-GB" sz="1500" dirty="0">
                <a:solidFill>
                  <a:srgbClr val="800080"/>
                </a:solidFill>
                <a:ea typeface="WenQuanYi Micro Hei" charset="0"/>
                <a:cs typeface="WenQuanYi Micro Hei" charset="0"/>
              </a:rPr>
              <a:t> from the LHC</a:t>
            </a:r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6477000" y="2590800"/>
            <a:ext cx="2667000" cy="482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2019" rIns="81639" bIns="40820"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300" i="1" dirty="0">
                <a:ea typeface="WenQuanYi Micro Hei" charset="0"/>
                <a:cs typeface="WenQuanYi Micro Hei" charset="0"/>
              </a:rPr>
              <a:t>m</a:t>
            </a:r>
            <a:r>
              <a:rPr lang="en-GB" sz="1300" i="1" baseline="-33000" dirty="0">
                <a:ea typeface="WenQuanYi Micro Hei" charset="0"/>
                <a:cs typeface="WenQuanYi Micro Hei" charset="0"/>
              </a:rPr>
              <a:t>T2</a:t>
            </a:r>
            <a:r>
              <a:rPr lang="en-GB" sz="1300" i="1" dirty="0">
                <a:ea typeface="WenQuanYi Micro Hei" charset="0"/>
                <a:cs typeface="WenQuanYi Micro Hei" charset="0"/>
              </a:rPr>
              <a:t> </a:t>
            </a:r>
            <a:r>
              <a:rPr lang="en-GB" sz="1300" i="1" dirty="0" smtClean="0">
                <a:ea typeface="WenQuanYi Micro Hei" charset="0"/>
                <a:cs typeface="WenQuanYi Micro Hei" charset="0"/>
              </a:rPr>
              <a:t>as before: generalised </a:t>
            </a:r>
            <a:r>
              <a:rPr lang="en-GB" sz="1300" i="1" dirty="0">
                <a:ea typeface="WenQuanYi Micro Hei" charset="0"/>
                <a:cs typeface="WenQuanYi Micro Hei" charset="0"/>
              </a:rPr>
              <a:t>transverse mass for two </a:t>
            </a:r>
            <a:r>
              <a:rPr lang="en-GB" sz="1300" i="1" dirty="0" err="1" smtClean="0">
                <a:ea typeface="WenQuanYi Micro Hei" charset="0"/>
                <a:cs typeface="WenQuanYi Micro Hei" charset="0"/>
              </a:rPr>
              <a:t>visibles</a:t>
            </a:r>
            <a:r>
              <a:rPr lang="en-GB" sz="1300" i="1" dirty="0" smtClean="0">
                <a:ea typeface="WenQuanYi Micro Hei" charset="0"/>
                <a:cs typeface="WenQuanYi Micro Hei" charset="0"/>
              </a:rPr>
              <a:t> particles (</a:t>
            </a:r>
            <a:r>
              <a:rPr lang="en-GB" sz="1300" i="1" dirty="0" err="1" smtClean="0">
                <a:ea typeface="WenQuanYi Micro Hei" charset="0"/>
                <a:cs typeface="WenQuanYi Micro Hei" charset="0"/>
              </a:rPr>
              <a:t>taus</a:t>
            </a:r>
            <a:r>
              <a:rPr lang="en-GB" sz="1300" i="1" dirty="0" smtClean="0">
                <a:ea typeface="WenQuanYi Micro Hei" charset="0"/>
                <a:cs typeface="WenQuanYi Micro Hei" charset="0"/>
              </a:rPr>
              <a:t>)</a:t>
            </a:r>
            <a:endParaRPr lang="en-GB" sz="1300" i="1" dirty="0">
              <a:ea typeface="WenQuanYi Micro Hei" charset="0"/>
              <a:cs typeface="WenQuanYi Micro Hei" charset="0"/>
            </a:endParaRPr>
          </a:p>
        </p:txBody>
      </p:sp>
      <p:pic>
        <p:nvPicPr>
          <p:cNvPr id="33809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0" y="4010025"/>
            <a:ext cx="366712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6200" y="4424571"/>
            <a:ext cx="20574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itchFamily="34" charset="0"/>
              </a:rPr>
              <a:t>ABCD method</a:t>
            </a:r>
          </a:p>
          <a:p>
            <a:endParaRPr lang="en-US" sz="900" dirty="0" smtClean="0">
              <a:latin typeface="Trebuchet MS" pitchFamily="34" charset="0"/>
            </a:endParaRPr>
          </a:p>
          <a:p>
            <a:r>
              <a:rPr lang="en-US" dirty="0" smtClean="0">
                <a:latin typeface="Trebuchet MS" pitchFamily="34" charset="0"/>
              </a:rPr>
              <a:t>Validation regions as cross check</a:t>
            </a:r>
            <a:endParaRPr lang="en-US" dirty="0">
              <a:latin typeface="Trebuchet MS" pitchFamily="34" charset="0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2057400" y="48768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811" name="Picture 19" descr="https://atlas.web.cern.ch/Atlas/GROUPS/PHYSICS/CONFNOTES/ATLAS-CONF-2013-028/fig_04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3200400"/>
            <a:ext cx="2962656" cy="2743200"/>
          </a:xfrm>
          <a:prstGeom prst="rect">
            <a:avLst/>
          </a:prstGeom>
          <a:noFill/>
        </p:spPr>
      </p:pic>
      <p:pic>
        <p:nvPicPr>
          <p:cNvPr id="33812" name="Picture 2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53200" y="709484"/>
            <a:ext cx="2209800" cy="1881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716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Results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>
          <a:xfrm>
            <a:off x="6854952" y="6492240"/>
            <a:ext cx="2289048" cy="365760"/>
          </a:xfrm>
        </p:spPr>
        <p:txBody>
          <a:bodyPr/>
          <a:lstStyle/>
          <a:p>
            <a:pPr algn="r"/>
            <a:r>
              <a:rPr lang="en-US" smtClean="0"/>
              <a:t>25/09/2013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Experimental SUSY, TAE School, Benasque</a:t>
            </a:r>
            <a:endParaRPr lang="en-US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82945" tIns="41473" rIns="82945" bIns="41473"/>
          <a:lstStyle/>
          <a:p>
            <a:fld id="{2E616E6C-AB93-4366-9FE3-8185A3F3E7DD}" type="slidenum">
              <a:rPr lang="en-GB"/>
              <a:pPr/>
              <a:t>98</a:t>
            </a:fld>
            <a:endParaRPr lang="en-GB"/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457200"/>
            <a:ext cx="2879691" cy="266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5" cstate="print"/>
          <a:srcRect r="2422"/>
          <a:stretch>
            <a:fillRect/>
          </a:stretch>
        </p:blipFill>
        <p:spPr bwMode="auto">
          <a:xfrm>
            <a:off x="3553992" y="4038696"/>
            <a:ext cx="3605760" cy="25145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6" cstate="print"/>
          <a:srcRect r="3406"/>
          <a:stretch>
            <a:fillRect/>
          </a:stretch>
        </p:blipFill>
        <p:spPr bwMode="auto">
          <a:xfrm>
            <a:off x="15792" y="4038696"/>
            <a:ext cx="3562560" cy="25145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17420" name="Object 12"/>
          <p:cNvGraphicFramePr>
            <a:graphicFrameLocks noChangeAspect="1"/>
          </p:cNvGraphicFramePr>
          <p:nvPr/>
        </p:nvGraphicFramePr>
        <p:xfrm>
          <a:off x="585073" y="5379061"/>
          <a:ext cx="1621440" cy="564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4" r:id="rId7" imgW="1115640" imgH="388800" progId="Equation.3">
                  <p:embed/>
                </p:oleObj>
              </mc:Choice>
              <mc:Fallback>
                <p:oleObj r:id="rId7" imgW="1115640" imgH="388800" progId="Equation.3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073" y="5379061"/>
                        <a:ext cx="1621440" cy="5645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1" name="Object 13"/>
          <p:cNvGraphicFramePr>
            <a:graphicFrameLocks noChangeAspect="1"/>
          </p:cNvGraphicFramePr>
          <p:nvPr/>
        </p:nvGraphicFramePr>
        <p:xfrm>
          <a:off x="5309712" y="5226661"/>
          <a:ext cx="1621440" cy="564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5" r:id="rId9" imgW="1115640" imgH="388800" progId="Equation.3">
                  <p:embed/>
                </p:oleObj>
              </mc:Choice>
              <mc:Fallback>
                <p:oleObj r:id="rId9" imgW="1115640" imgH="388800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9712" y="5226661"/>
                        <a:ext cx="1621440" cy="5645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1676400" y="1307465"/>
            <a:ext cx="2808000" cy="5213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44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en-GB" sz="1500" dirty="0">
              <a:solidFill>
                <a:srgbClr val="355E00"/>
              </a:solidFill>
              <a:ea typeface="WenQuanYi Micro Hei" charset="0"/>
              <a:cs typeface="WenQuanYi Micro Hei" charset="0"/>
            </a:endParaRPr>
          </a:p>
        </p:txBody>
      </p:sp>
      <p:pic>
        <p:nvPicPr>
          <p:cNvPr id="110598" name="Picture 6" descr="fig_01a.png (398×347)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" y="3118264"/>
            <a:ext cx="1143000" cy="996535"/>
          </a:xfrm>
          <a:prstGeom prst="rect">
            <a:avLst/>
          </a:prstGeom>
          <a:noFill/>
        </p:spPr>
      </p:pic>
      <p:sp>
        <p:nvSpPr>
          <p:cNvPr id="25" name="Content Placeholder 24"/>
          <p:cNvSpPr>
            <a:spLocks noGrp="1"/>
          </p:cNvSpPr>
          <p:nvPr>
            <p:ph sz="quarter" idx="1"/>
          </p:nvPr>
        </p:nvSpPr>
        <p:spPr>
          <a:xfrm>
            <a:off x="304800" y="762000"/>
            <a:ext cx="2819400" cy="1676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Good agreement data/SM predictions</a:t>
            </a:r>
          </a:p>
        </p:txBody>
      </p:sp>
      <p:pic>
        <p:nvPicPr>
          <p:cNvPr id="110600" name="Picture 8" descr="https://atlas.web.cern.ch/Atlas/GROUPS/PHYSICS/CONFNOTES/ATLAS-CONF-2013-028/fig_01b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34200" y="3505200"/>
            <a:ext cx="1188223" cy="1265238"/>
          </a:xfrm>
          <a:prstGeom prst="rect">
            <a:avLst/>
          </a:prstGeom>
          <a:noFill/>
        </p:spPr>
      </p:pic>
      <p:pic>
        <p:nvPicPr>
          <p:cNvPr id="110602" name="Picture 10" descr="https://atlas.web.cern.ch/Atlas/GROUPS/PHYSICS/CONFNOTES/ATLAS-CONF-2013-028/fig_05b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48400" y="457199"/>
            <a:ext cx="2895600" cy="2681111"/>
          </a:xfrm>
          <a:prstGeom prst="rect">
            <a:avLst/>
          </a:prstGeom>
          <a:noFill/>
        </p:spPr>
      </p:pic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7217280" y="5704216"/>
            <a:ext cx="1926720" cy="5441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2820" rIns="81639" bIns="40820"/>
          <a:lstStyle/>
          <a:p>
            <a:pPr>
              <a:tabLst>
                <a:tab pos="656650" algn="l"/>
                <a:tab pos="1313299" algn="l"/>
              </a:tabLst>
            </a:pPr>
            <a:r>
              <a:rPr lang="en-GB" sz="1400" i="1" dirty="0" smtClean="0">
                <a:solidFill>
                  <a:srgbClr val="4C4C4C"/>
                </a:solidFill>
                <a:ea typeface="WenQuanYi Micro Hei" charset="0"/>
                <a:cs typeface="WenQuanYi Micro Hei" charset="0"/>
              </a:rPr>
              <a:t>(Direct </a:t>
            </a:r>
            <a:r>
              <a:rPr lang="en-GB" sz="1400" i="1" dirty="0" err="1">
                <a:solidFill>
                  <a:srgbClr val="4C4C4C"/>
                </a:solidFill>
                <a:ea typeface="WenQuanYi Micro Hei" charset="0"/>
                <a:cs typeface="WenQuanYi Micro Hei" charset="0"/>
              </a:rPr>
              <a:t>stau</a:t>
            </a:r>
            <a:r>
              <a:rPr lang="en-GB" sz="1400" i="1" dirty="0">
                <a:solidFill>
                  <a:srgbClr val="4C4C4C"/>
                </a:solidFill>
                <a:ea typeface="WenQuanYi Micro Hei" charset="0"/>
                <a:cs typeface="WenQuanYi Micro Hei" charset="0"/>
              </a:rPr>
              <a:t> production has very low </a:t>
            </a:r>
            <a:r>
              <a:rPr lang="en-GB" sz="1400" i="1" dirty="0" smtClean="0">
                <a:solidFill>
                  <a:srgbClr val="4C4C4C"/>
                </a:solidFill>
                <a:cs typeface="Arial" charset="0"/>
              </a:rPr>
              <a:t>σ </a:t>
            </a:r>
            <a:r>
              <a:rPr lang="en-GB" sz="1400" i="1" dirty="0" smtClean="0">
                <a:solidFill>
                  <a:srgbClr val="4C4C4C"/>
                </a:solidFill>
                <a:cs typeface="Arial" charset="0"/>
                <a:sym typeface="Wingdings" pitchFamily="2" charset="2"/>
              </a:rPr>
              <a:t> upper limits only</a:t>
            </a:r>
            <a:r>
              <a:rPr lang="en-GB" sz="1400" i="1" dirty="0" smtClean="0">
                <a:solidFill>
                  <a:srgbClr val="4C4C4C"/>
                </a:solidFill>
                <a:cs typeface="Arial" charset="0"/>
              </a:rPr>
              <a:t>)</a:t>
            </a:r>
            <a:endParaRPr lang="en-GB" sz="1400" i="1" dirty="0">
              <a:solidFill>
                <a:srgbClr val="4C4C4C"/>
              </a:solidFill>
              <a:cs typeface="Arial" charset="0"/>
            </a:endParaRPr>
          </a:p>
          <a:p>
            <a:pPr>
              <a:tabLst>
                <a:tab pos="656650" algn="l"/>
                <a:tab pos="1313299" algn="l"/>
              </a:tabLst>
            </a:pPr>
            <a:endParaRPr lang="en-GB" sz="1400" i="1" dirty="0">
              <a:solidFill>
                <a:srgbClr val="4C4C4C"/>
              </a:solidFill>
              <a:cs typeface="Arial" charset="0"/>
            </a:endParaRPr>
          </a:p>
          <a:p>
            <a:pPr>
              <a:tabLst>
                <a:tab pos="656650" algn="l"/>
                <a:tab pos="1313299" algn="l"/>
              </a:tabLst>
            </a:pPr>
            <a:endParaRPr lang="en-GB" sz="1400" i="1" dirty="0">
              <a:solidFill>
                <a:srgbClr val="4C4C4C"/>
              </a:solidFill>
              <a:cs typeface="Arial" charset="0"/>
            </a:endParaRPr>
          </a:p>
        </p:txBody>
      </p:sp>
      <p:pic>
        <p:nvPicPr>
          <p:cNvPr id="110603" name="Picture 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00" y="1524001"/>
            <a:ext cx="3429000" cy="154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2286000" y="3516868"/>
            <a:ext cx="3459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Interpretations in light </a:t>
            </a:r>
            <a:r>
              <a:rPr lang="en-US" i="1" dirty="0" err="1" smtClean="0"/>
              <a:t>stau</a:t>
            </a:r>
            <a:r>
              <a:rPr lang="en-US" i="1" dirty="0" smtClean="0"/>
              <a:t> scenarios: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3231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tellite">
  <a:themeElements>
    <a:clrScheme name="Satellit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Satellite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tellit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5464</TotalTime>
  <Words>6416</Words>
  <Application>Microsoft Office PowerPoint</Application>
  <PresentationFormat>Presentazione su schermo (4:3)</PresentationFormat>
  <Paragraphs>1270</Paragraphs>
  <Slides>98</Slides>
  <Notes>10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98</vt:i4>
      </vt:variant>
    </vt:vector>
  </HeadingPairs>
  <TitlesOfParts>
    <vt:vector size="102" baseType="lpstr">
      <vt:lpstr>Satellite</vt:lpstr>
      <vt:lpstr>Equation</vt:lpstr>
      <vt:lpstr>Microsoft Equation 3.0</vt:lpstr>
      <vt:lpstr>Equazione</vt:lpstr>
      <vt:lpstr>Searches for Supersymmetry at hadron colliders  </vt:lpstr>
      <vt:lpstr>Outline</vt:lpstr>
      <vt:lpstr>PART I</vt:lpstr>
      <vt:lpstr>SUSY: a lot of new particles!</vt:lpstr>
      <vt:lpstr>Many SUSY models  </vt:lpstr>
      <vt:lpstr>SUSY production </vt:lpstr>
      <vt:lpstr>IF: R-parity conservation at decays </vt:lpstr>
      <vt:lpstr>Guiding principle: the need of fine tuning</vt:lpstr>
      <vt:lpstr>Naturalness </vt:lpstr>
      <vt:lpstr>IF: R-parity violation at decays </vt:lpstr>
      <vt:lpstr>RPV scenarios </vt:lpstr>
      <vt:lpstr>IF: (s)particles are Long-Lived  </vt:lpstr>
      <vt:lpstr>SUSY search strategy</vt:lpstr>
      <vt:lpstr>Models for optimization </vt:lpstr>
      <vt:lpstr>Example: mSUGRA  </vt:lpstr>
      <vt:lpstr>Models for optimization </vt:lpstr>
      <vt:lpstr>Example: pMSSM </vt:lpstr>
      <vt:lpstr>Models for optimization </vt:lpstr>
      <vt:lpstr>Example: simplified models (SMS)  </vt:lpstr>
      <vt:lpstr>A typical example: searches for stop </vt:lpstr>
      <vt:lpstr>More on simplified models </vt:lpstr>
      <vt:lpstr>The Experimental Challenge</vt:lpstr>
      <vt:lpstr>Physics objects</vt:lpstr>
      <vt:lpstr>Jet reconstruction </vt:lpstr>
      <vt:lpstr>Finding the b-jets</vt:lpstr>
      <vt:lpstr>Lepton Identification</vt:lpstr>
      <vt:lpstr>Lepton identification performance</vt:lpstr>
      <vt:lpstr>Missing Transverse Energy </vt:lpstr>
      <vt:lpstr>Photons </vt:lpstr>
      <vt:lpstr>β measurements for muons </vt:lpstr>
      <vt:lpstr>Tracking </vt:lpstr>
      <vt:lpstr>Trigger </vt:lpstr>
      <vt:lpstr>Extracting possible SUSY signals from SM background</vt:lpstr>
      <vt:lpstr>SM background suppression </vt:lpstr>
      <vt:lpstr>Signal region definitions (I) </vt:lpstr>
      <vt:lpstr>Signal region definitions (II) </vt:lpstr>
      <vt:lpstr>Signal region definitions (III) </vt:lpstr>
      <vt:lpstr>Background strategy  </vt:lpstr>
      <vt:lpstr>Irreducible background</vt:lpstr>
      <vt:lpstr>‘Fake’ (reducible) background</vt:lpstr>
      <vt:lpstr>An example: 0-lepton signature</vt:lpstr>
      <vt:lpstr>Systematic uncertainties </vt:lpstr>
      <vt:lpstr>Background strategy  </vt:lpstr>
      <vt:lpstr>Example of VR checks </vt:lpstr>
      <vt:lpstr>Putting all together: combined fit </vt:lpstr>
      <vt:lpstr>Results </vt:lpstr>
      <vt:lpstr>Example </vt:lpstr>
      <vt:lpstr>Interpretation of the results</vt:lpstr>
      <vt:lpstr>Interpretation of the results</vt:lpstr>
      <vt:lpstr>Interpretation of the results: Recasting in pMSSM</vt:lpstr>
      <vt:lpstr>Recent highlights from the LHC</vt:lpstr>
      <vt:lpstr>Gluino production in b/top  </vt:lpstr>
      <vt:lpstr>Gluino Mediated Stop/Sbottom</vt:lpstr>
      <vt:lpstr>Gluino Mediated Stop/Sbottom</vt:lpstr>
      <vt:lpstr>Same Sign leptons </vt:lpstr>
      <vt:lpstr>Same sign leptons: results </vt:lpstr>
      <vt:lpstr>Summary: Stop via gluino pair production  </vt:lpstr>
      <vt:lpstr>CMS-Razor analysis</vt:lpstr>
      <vt:lpstr>Interpretation of the results </vt:lpstr>
      <vt:lpstr>Stop and sbottom pair production</vt:lpstr>
      <vt:lpstr>Stop and sbottom overview </vt:lpstr>
      <vt:lpstr>  </vt:lpstr>
      <vt:lpstr>Stop in charm+MET</vt:lpstr>
      <vt:lpstr>Stop in charm: results</vt:lpstr>
      <vt:lpstr>Charginos, neutralinos and sleptons overview</vt:lpstr>
      <vt:lpstr>Direct sleptons and charginos (2 e,m)</vt:lpstr>
      <vt:lpstr>Interpretations </vt:lpstr>
      <vt:lpstr>Chargino-neutralino pair production in 3L (e,m)</vt:lpstr>
      <vt:lpstr>Results </vt:lpstr>
      <vt:lpstr>Interpretations </vt:lpstr>
      <vt:lpstr>Chargino-neutralino2 in Higgs</vt:lpstr>
      <vt:lpstr>Chargino-neutralino2 in Higgs</vt:lpstr>
      <vt:lpstr>Ewk production summary</vt:lpstr>
      <vt:lpstr>Summary of searches so far</vt:lpstr>
      <vt:lpstr>SUSY ‘unnatural’ scenarios </vt:lpstr>
      <vt:lpstr>Displaced vertex (DV) searches </vt:lpstr>
      <vt:lpstr>DV results</vt:lpstr>
      <vt:lpstr>The big picture </vt:lpstr>
      <vt:lpstr>Concluding remarks </vt:lpstr>
      <vt:lpstr>References </vt:lpstr>
      <vt:lpstr>Back up material</vt:lpstr>
      <vt:lpstr>Gluino Mediated Stop</vt:lpstr>
      <vt:lpstr>0 lepton – 7-10 jets </vt:lpstr>
      <vt:lpstr>Results </vt:lpstr>
      <vt:lpstr>Direct stop pair production: 0 lepton</vt:lpstr>
      <vt:lpstr>Direct stop pair production: 0 lepton</vt:lpstr>
      <vt:lpstr>Results </vt:lpstr>
      <vt:lpstr>Direct stop production: 1 lepton </vt:lpstr>
      <vt:lpstr>Direct stop production: 1 lepton</vt:lpstr>
      <vt:lpstr>Direct stop production: 1 lepton </vt:lpstr>
      <vt:lpstr>Direct Stop production: 2-leptons</vt:lpstr>
      <vt:lpstr>Presentazione standard di PowerPoint</vt:lpstr>
      <vt:lpstr>Direct stop production in 0-lepton,2-bjets+MET</vt:lpstr>
      <vt:lpstr>Direct Stop in 2-bjets+MET</vt:lpstr>
      <vt:lpstr>Direct Sbottom production </vt:lpstr>
      <vt:lpstr>Results </vt:lpstr>
      <vt:lpstr>Weak SUSY production:  2τ</vt:lpstr>
      <vt:lpstr>Results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Searches for Supersymmetry at hadron colliders  </dc:title>
  <dc:creator>Monica</dc:creator>
  <cp:lastModifiedBy>Monica</cp:lastModifiedBy>
  <cp:revision>192</cp:revision>
  <dcterms:created xsi:type="dcterms:W3CDTF">2013-09-15T13:40:24Z</dcterms:created>
  <dcterms:modified xsi:type="dcterms:W3CDTF">2013-09-25T05:03:47Z</dcterms:modified>
</cp:coreProperties>
</file>