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304" r:id="rId2"/>
    <p:sldId id="341" r:id="rId3"/>
    <p:sldId id="350" r:id="rId4"/>
    <p:sldId id="305" r:id="rId5"/>
    <p:sldId id="313" r:id="rId6"/>
    <p:sldId id="256" r:id="rId7"/>
    <p:sldId id="336" r:id="rId8"/>
    <p:sldId id="349" r:id="rId9"/>
    <p:sldId id="260" r:id="rId10"/>
    <p:sldId id="261" r:id="rId11"/>
    <p:sldId id="263" r:id="rId12"/>
    <p:sldId id="277" r:id="rId13"/>
    <p:sldId id="352" r:id="rId14"/>
    <p:sldId id="324" r:id="rId15"/>
    <p:sldId id="282" r:id="rId16"/>
    <p:sldId id="311" r:id="rId17"/>
    <p:sldId id="284" r:id="rId18"/>
    <p:sldId id="312" r:id="rId19"/>
    <p:sldId id="326" r:id="rId20"/>
    <p:sldId id="275" r:id="rId21"/>
    <p:sldId id="353" r:id="rId22"/>
    <p:sldId id="264" r:id="rId23"/>
    <p:sldId id="338" r:id="rId24"/>
    <p:sldId id="266" r:id="rId25"/>
    <p:sldId id="354" r:id="rId26"/>
    <p:sldId id="271" r:id="rId27"/>
    <p:sldId id="314" r:id="rId28"/>
    <p:sldId id="320" r:id="rId29"/>
    <p:sldId id="315" r:id="rId30"/>
    <p:sldId id="316" r:id="rId31"/>
    <p:sldId id="270" r:id="rId32"/>
    <p:sldId id="317" r:id="rId33"/>
    <p:sldId id="318" r:id="rId34"/>
    <p:sldId id="319" r:id="rId35"/>
    <p:sldId id="285" r:id="rId36"/>
    <p:sldId id="287" r:id="rId37"/>
    <p:sldId id="286" r:id="rId38"/>
    <p:sldId id="321" r:id="rId39"/>
    <p:sldId id="327" r:id="rId40"/>
    <p:sldId id="328" r:id="rId41"/>
    <p:sldId id="325" r:id="rId42"/>
    <p:sldId id="355" r:id="rId43"/>
    <p:sldId id="330" r:id="rId44"/>
    <p:sldId id="331" r:id="rId45"/>
    <p:sldId id="273" r:id="rId46"/>
    <p:sldId id="329" r:id="rId47"/>
    <p:sldId id="356" r:id="rId48"/>
    <p:sldId id="346" r:id="rId49"/>
    <p:sldId id="343" r:id="rId50"/>
    <p:sldId id="344" r:id="rId51"/>
    <p:sldId id="345" r:id="rId52"/>
    <p:sldId id="357" r:id="rId53"/>
    <p:sldId id="298" r:id="rId54"/>
    <p:sldId id="299" r:id="rId55"/>
    <p:sldId id="300" r:id="rId56"/>
    <p:sldId id="310" r:id="rId57"/>
    <p:sldId id="308" r:id="rId58"/>
    <p:sldId id="276" r:id="rId59"/>
    <p:sldId id="307" r:id="rId60"/>
    <p:sldId id="306" r:id="rId61"/>
    <p:sldId id="296" r:id="rId62"/>
    <p:sldId id="297" r:id="rId63"/>
    <p:sldId id="309" r:id="rId64"/>
    <p:sldId id="302" r:id="rId65"/>
    <p:sldId id="359" r:id="rId66"/>
    <p:sldId id="278" r:id="rId67"/>
    <p:sldId id="292" r:id="rId68"/>
    <p:sldId id="293" r:id="rId69"/>
    <p:sldId id="334" r:id="rId70"/>
    <p:sldId id="279" r:id="rId71"/>
    <p:sldId id="332" r:id="rId72"/>
    <p:sldId id="335" r:id="rId73"/>
    <p:sldId id="259" r:id="rId74"/>
    <p:sldId id="347" r:id="rId75"/>
    <p:sldId id="358" r:id="rId76"/>
    <p:sldId id="301" r:id="rId77"/>
    <p:sldId id="340" r:id="rId7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p:scale>
          <a:sx n="100" d="100"/>
          <a:sy n="100" d="100"/>
        </p:scale>
        <p:origin x="-1314"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2 Marcador de fecha"/>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6807432-6B51-4DEF-B0AD-F8A8197BDC2C}" type="datetimeFigureOut">
              <a:rPr lang="en-US" smtClean="0"/>
              <a:pPr/>
              <a:t>9/26/2013</a:t>
            </a:fld>
            <a:endParaRPr lang="en-US"/>
          </a:p>
        </p:txBody>
      </p:sp>
      <p:sp>
        <p:nvSpPr>
          <p:cNvPr id="4" name="3 Marcador de pie de página"/>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Mokhtar Chmeissani</a:t>
            </a:r>
            <a:endParaRPr lang="en-US"/>
          </a:p>
        </p:txBody>
      </p:sp>
      <p:sp>
        <p:nvSpPr>
          <p:cNvPr id="5" name="4 Marcador de número de diapositiva"/>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27ED816-2C7D-4EEA-B2B9-B824867A73E3}" type="slidenum">
              <a:rPr lang="en-US" smtClean="0"/>
              <a:pPr/>
              <a:t>‹Nº›</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2 Marcador de fecha"/>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EDD2DFC-B11F-47E9-997A-56F5778735B8}" type="datetimeFigureOut">
              <a:rPr lang="en-US" smtClean="0"/>
              <a:pPr/>
              <a:t>9/26/2013</a:t>
            </a:fld>
            <a:endParaRPr lang="en-US"/>
          </a:p>
        </p:txBody>
      </p:sp>
      <p:sp>
        <p:nvSpPr>
          <p:cNvPr id="4" name="3 Marcador de imagen de diapositiva"/>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4 Marcador de notas"/>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Mokhtar Chmeissani</a:t>
            </a:r>
            <a:endParaRPr lang="en-US"/>
          </a:p>
        </p:txBody>
      </p:sp>
      <p:sp>
        <p:nvSpPr>
          <p:cNvPr id="7" name="6 Marcador de número de diapositiva"/>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35EEF49-556F-4EC1-A259-1D1AA8209A36}" type="slidenum">
              <a:rPr lang="en-US" smtClean="0"/>
              <a:pPr/>
              <a:t>‹Nº›</a:t>
            </a:fld>
            <a:endParaRPr 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57300" y="720725"/>
            <a:ext cx="4800600" cy="3600450"/>
          </a:xfrm>
        </p:spPr>
      </p:sp>
      <p:sp>
        <p:nvSpPr>
          <p:cNvPr id="3" name="2 Marcador de notas"/>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57300" y="720725"/>
            <a:ext cx="4800600" cy="3600450"/>
          </a:xfrm>
        </p:spPr>
      </p:sp>
      <p:sp>
        <p:nvSpPr>
          <p:cNvPr id="3" name="2 Marcador de notas"/>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57300" y="720725"/>
            <a:ext cx="4800600" cy="3600450"/>
          </a:xfrm>
        </p:spPr>
      </p:sp>
      <p:sp>
        <p:nvSpPr>
          <p:cNvPr id="3" name="2 Marcador de notas"/>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57300" y="720725"/>
            <a:ext cx="4800600" cy="3600450"/>
          </a:xfrm>
        </p:spPr>
      </p:sp>
      <p:sp>
        <p:nvSpPr>
          <p:cNvPr id="3" name="2 Marcador de notas"/>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57300" y="720725"/>
            <a:ext cx="4800600" cy="3600450"/>
          </a:xfrm>
        </p:spPr>
      </p:sp>
      <p:sp>
        <p:nvSpPr>
          <p:cNvPr id="3" name="2 Marcador de notas"/>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r>
              <a:rPr lang="en-US" smtClean="0"/>
              <a:t>TAE 26-September-2013</a:t>
            </a:r>
            <a:endParaRPr lang="en-US"/>
          </a:p>
        </p:txBody>
      </p:sp>
      <p:sp>
        <p:nvSpPr>
          <p:cNvPr id="5" name="4 Marcador de pie de página"/>
          <p:cNvSpPr>
            <a:spLocks noGrp="1"/>
          </p:cNvSpPr>
          <p:nvPr>
            <p:ph type="ftr" sz="quarter" idx="11"/>
          </p:nvPr>
        </p:nvSpPr>
        <p:spPr/>
        <p:txBody>
          <a:bodyPr/>
          <a:lstStyle/>
          <a:p>
            <a:r>
              <a:rPr lang="en-US" smtClean="0"/>
              <a:t>Mokhtar Chmeissani</a:t>
            </a:r>
            <a:endParaRPr lang="en-US"/>
          </a:p>
        </p:txBody>
      </p:sp>
      <p:sp>
        <p:nvSpPr>
          <p:cNvPr id="6" name="5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r>
              <a:rPr lang="en-US" smtClean="0"/>
              <a:t>TAE 26-September-2013</a:t>
            </a:r>
            <a:endParaRPr lang="en-US"/>
          </a:p>
        </p:txBody>
      </p:sp>
      <p:sp>
        <p:nvSpPr>
          <p:cNvPr id="5" name="4 Marcador de pie de página"/>
          <p:cNvSpPr>
            <a:spLocks noGrp="1"/>
          </p:cNvSpPr>
          <p:nvPr>
            <p:ph type="ftr" sz="quarter" idx="11"/>
          </p:nvPr>
        </p:nvSpPr>
        <p:spPr/>
        <p:txBody>
          <a:bodyPr/>
          <a:lstStyle/>
          <a:p>
            <a:r>
              <a:rPr lang="en-US" smtClean="0"/>
              <a:t>Mokhtar Chmeissani</a:t>
            </a:r>
            <a:endParaRPr lang="en-US"/>
          </a:p>
        </p:txBody>
      </p:sp>
      <p:sp>
        <p:nvSpPr>
          <p:cNvPr id="6" name="5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r>
              <a:rPr lang="en-US" smtClean="0"/>
              <a:t>TAE 26-September-2013</a:t>
            </a:r>
            <a:endParaRPr lang="en-US"/>
          </a:p>
        </p:txBody>
      </p:sp>
      <p:sp>
        <p:nvSpPr>
          <p:cNvPr id="5" name="4 Marcador de pie de página"/>
          <p:cNvSpPr>
            <a:spLocks noGrp="1"/>
          </p:cNvSpPr>
          <p:nvPr>
            <p:ph type="ftr" sz="quarter" idx="11"/>
          </p:nvPr>
        </p:nvSpPr>
        <p:spPr/>
        <p:txBody>
          <a:bodyPr/>
          <a:lstStyle/>
          <a:p>
            <a:r>
              <a:rPr lang="en-US" smtClean="0"/>
              <a:t>Mokhtar Chmeissani</a:t>
            </a:r>
            <a:endParaRPr lang="en-US"/>
          </a:p>
        </p:txBody>
      </p:sp>
      <p:sp>
        <p:nvSpPr>
          <p:cNvPr id="6" name="5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n-US"/>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imágenes prediseñadas"/>
          <p:cNvSpPr>
            <a:spLocks noGrp="1"/>
          </p:cNvSpPr>
          <p:nvPr>
            <p:ph type="clipArt" sz="half" idx="2"/>
          </p:nvPr>
        </p:nvSpPr>
        <p:spPr>
          <a:xfrm>
            <a:off x="4648200" y="1981200"/>
            <a:ext cx="3810000" cy="4114800"/>
          </a:xfrm>
        </p:spPr>
        <p:txBody>
          <a:bodyPr/>
          <a:lstStyle/>
          <a:p>
            <a:endParaRPr lang="en-US"/>
          </a:p>
        </p:txBody>
      </p:sp>
      <p:sp>
        <p:nvSpPr>
          <p:cNvPr id="5" name="4 Marcador de fecha"/>
          <p:cNvSpPr>
            <a:spLocks noGrp="1"/>
          </p:cNvSpPr>
          <p:nvPr>
            <p:ph type="dt" sz="half" idx="10"/>
          </p:nvPr>
        </p:nvSpPr>
        <p:spPr>
          <a:xfrm>
            <a:off x="685800" y="6248400"/>
            <a:ext cx="1905000" cy="457200"/>
          </a:xfrm>
        </p:spPr>
        <p:txBody>
          <a:bodyPr/>
          <a:lstStyle>
            <a:lvl1pPr>
              <a:defRPr/>
            </a:lvl1pPr>
          </a:lstStyle>
          <a:p>
            <a:r>
              <a:rPr lang="en-US" smtClean="0"/>
              <a:t>TAE 26-September-2013</a:t>
            </a:r>
            <a:endParaRPr lang="en-AU"/>
          </a:p>
        </p:txBody>
      </p:sp>
      <p:sp>
        <p:nvSpPr>
          <p:cNvPr id="6" name="5 Marcador de pie de página"/>
          <p:cNvSpPr>
            <a:spLocks noGrp="1"/>
          </p:cNvSpPr>
          <p:nvPr>
            <p:ph type="ftr" sz="quarter" idx="11"/>
          </p:nvPr>
        </p:nvSpPr>
        <p:spPr>
          <a:xfrm>
            <a:off x="3124200" y="6248400"/>
            <a:ext cx="2895600" cy="457200"/>
          </a:xfrm>
        </p:spPr>
        <p:txBody>
          <a:bodyPr/>
          <a:lstStyle>
            <a:lvl1pPr>
              <a:defRPr/>
            </a:lvl1pPr>
          </a:lstStyle>
          <a:p>
            <a:r>
              <a:rPr lang="en-AU" smtClean="0"/>
              <a:t>Mokhtar Chmeissani</a:t>
            </a:r>
            <a:endParaRPr lang="en-AU"/>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lvl1pPr>
          </a:lstStyle>
          <a:p>
            <a:fld id="{B5C13175-C42A-45F9-ACDC-839ACEE2ECB2}" type="slidenum">
              <a:rPr lang="en-AU"/>
              <a:pPr/>
              <a:t>‹Nº›</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n-US"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
        <p:nvSpPr>
          <p:cNvPr id="6" name="5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pic>
        <p:nvPicPr>
          <p:cNvPr id="7" name="Picture 5" descr="C:\1b.- Dear_Mama\Admin\1st year meeting\IFAElogo.jpg"/>
          <p:cNvPicPr>
            <a:picLocks noChangeAspect="1" noChangeArrowheads="1"/>
          </p:cNvPicPr>
          <p:nvPr userDrawn="1"/>
        </p:nvPicPr>
        <p:blipFill>
          <a:blip r:embed="rId2" cstate="print"/>
          <a:srcRect/>
          <a:stretch>
            <a:fillRect/>
          </a:stretch>
        </p:blipFill>
        <p:spPr bwMode="auto">
          <a:xfrm>
            <a:off x="7668344" y="1"/>
            <a:ext cx="1475656" cy="57899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r>
              <a:rPr lang="en-US" smtClean="0"/>
              <a:t>TAE 26-September-2013</a:t>
            </a:r>
            <a:endParaRPr lang="en-US"/>
          </a:p>
        </p:txBody>
      </p:sp>
      <p:sp>
        <p:nvSpPr>
          <p:cNvPr id="5" name="4 Marcador de pie de página"/>
          <p:cNvSpPr>
            <a:spLocks noGrp="1"/>
          </p:cNvSpPr>
          <p:nvPr>
            <p:ph type="ftr" sz="quarter" idx="11"/>
          </p:nvPr>
        </p:nvSpPr>
        <p:spPr/>
        <p:txBody>
          <a:bodyPr/>
          <a:lstStyle/>
          <a:p>
            <a:r>
              <a:rPr lang="en-US" smtClean="0"/>
              <a:t>Mokhtar Chmeissani</a:t>
            </a:r>
            <a:endParaRPr lang="en-US"/>
          </a:p>
        </p:txBody>
      </p:sp>
      <p:sp>
        <p:nvSpPr>
          <p:cNvPr id="6" name="5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r>
              <a:rPr lang="en-US" smtClean="0"/>
              <a:t>TAE 26-September-2013</a:t>
            </a:r>
            <a:endParaRPr lang="en-US"/>
          </a:p>
        </p:txBody>
      </p:sp>
      <p:sp>
        <p:nvSpPr>
          <p:cNvPr id="6" name="5 Marcador de pie de página"/>
          <p:cNvSpPr>
            <a:spLocks noGrp="1"/>
          </p:cNvSpPr>
          <p:nvPr>
            <p:ph type="ftr" sz="quarter" idx="11"/>
          </p:nvPr>
        </p:nvSpPr>
        <p:spPr/>
        <p:txBody>
          <a:bodyPr/>
          <a:lstStyle/>
          <a:p>
            <a:r>
              <a:rPr lang="en-US" smtClean="0"/>
              <a:t>Mokhtar Chmeissani</a:t>
            </a:r>
            <a:endParaRPr lang="en-US"/>
          </a:p>
        </p:txBody>
      </p:sp>
      <p:sp>
        <p:nvSpPr>
          <p:cNvPr id="7" name="6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r>
              <a:rPr lang="en-US" smtClean="0"/>
              <a:t>TAE 26-September-2013</a:t>
            </a:r>
            <a:endParaRPr lang="en-US"/>
          </a:p>
        </p:txBody>
      </p:sp>
      <p:sp>
        <p:nvSpPr>
          <p:cNvPr id="8" name="7 Marcador de pie de página"/>
          <p:cNvSpPr>
            <a:spLocks noGrp="1"/>
          </p:cNvSpPr>
          <p:nvPr>
            <p:ph type="ftr" sz="quarter" idx="11"/>
          </p:nvPr>
        </p:nvSpPr>
        <p:spPr/>
        <p:txBody>
          <a:bodyPr/>
          <a:lstStyle/>
          <a:p>
            <a:r>
              <a:rPr lang="en-US" smtClean="0"/>
              <a:t>Mokhtar Chmeissani</a:t>
            </a:r>
            <a:endParaRPr lang="en-US"/>
          </a:p>
        </p:txBody>
      </p:sp>
      <p:sp>
        <p:nvSpPr>
          <p:cNvPr id="9" name="8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r>
              <a:rPr lang="en-US" smtClean="0"/>
              <a:t>TAE 26-September-2013</a:t>
            </a:r>
            <a:endParaRPr lang="en-US"/>
          </a:p>
        </p:txBody>
      </p:sp>
      <p:sp>
        <p:nvSpPr>
          <p:cNvPr id="4" name="3 Marcador de pie de página"/>
          <p:cNvSpPr>
            <a:spLocks noGrp="1"/>
          </p:cNvSpPr>
          <p:nvPr>
            <p:ph type="ftr" sz="quarter" idx="11"/>
          </p:nvPr>
        </p:nvSpPr>
        <p:spPr/>
        <p:txBody>
          <a:bodyPr/>
          <a:lstStyle/>
          <a:p>
            <a:r>
              <a:rPr lang="en-US" smtClean="0"/>
              <a:t>Mokhtar Chmeissani</a:t>
            </a:r>
            <a:endParaRPr lang="en-US"/>
          </a:p>
        </p:txBody>
      </p:sp>
      <p:sp>
        <p:nvSpPr>
          <p:cNvPr id="5" name="4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n-US" smtClean="0"/>
              <a:t>TAE 26-September-2013</a:t>
            </a:r>
            <a:endParaRPr lang="en-US"/>
          </a:p>
        </p:txBody>
      </p:sp>
      <p:sp>
        <p:nvSpPr>
          <p:cNvPr id="3" name="2 Marcador de pie de página"/>
          <p:cNvSpPr>
            <a:spLocks noGrp="1"/>
          </p:cNvSpPr>
          <p:nvPr>
            <p:ph type="ftr" sz="quarter" idx="11"/>
          </p:nvPr>
        </p:nvSpPr>
        <p:spPr/>
        <p:txBody>
          <a:bodyPr/>
          <a:lstStyle/>
          <a:p>
            <a:r>
              <a:rPr lang="en-US" smtClean="0"/>
              <a:t>Mokhtar Chmeissani</a:t>
            </a:r>
            <a:endParaRPr lang="en-US"/>
          </a:p>
        </p:txBody>
      </p:sp>
      <p:sp>
        <p:nvSpPr>
          <p:cNvPr id="4" name="3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n-US" smtClean="0"/>
              <a:t>TAE 26-September-2013</a:t>
            </a:r>
            <a:endParaRPr lang="en-US"/>
          </a:p>
        </p:txBody>
      </p:sp>
      <p:sp>
        <p:nvSpPr>
          <p:cNvPr id="6" name="5 Marcador de pie de página"/>
          <p:cNvSpPr>
            <a:spLocks noGrp="1"/>
          </p:cNvSpPr>
          <p:nvPr>
            <p:ph type="ftr" sz="quarter" idx="11"/>
          </p:nvPr>
        </p:nvSpPr>
        <p:spPr/>
        <p:txBody>
          <a:bodyPr/>
          <a:lstStyle/>
          <a:p>
            <a:r>
              <a:rPr lang="en-US" smtClean="0"/>
              <a:t>Mokhtar Chmeissani</a:t>
            </a:r>
            <a:endParaRPr lang="en-US"/>
          </a:p>
        </p:txBody>
      </p:sp>
      <p:sp>
        <p:nvSpPr>
          <p:cNvPr id="7" name="6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n-US" smtClean="0"/>
              <a:t>TAE 26-September-2013</a:t>
            </a:r>
            <a:endParaRPr lang="en-US"/>
          </a:p>
        </p:txBody>
      </p:sp>
      <p:sp>
        <p:nvSpPr>
          <p:cNvPr id="6" name="5 Marcador de pie de página"/>
          <p:cNvSpPr>
            <a:spLocks noGrp="1"/>
          </p:cNvSpPr>
          <p:nvPr>
            <p:ph type="ftr" sz="quarter" idx="11"/>
          </p:nvPr>
        </p:nvSpPr>
        <p:spPr/>
        <p:txBody>
          <a:bodyPr/>
          <a:lstStyle/>
          <a:p>
            <a:r>
              <a:rPr lang="en-US" smtClean="0"/>
              <a:t>Mokhtar Chmeissani</a:t>
            </a:r>
            <a:endParaRPr lang="en-US"/>
          </a:p>
        </p:txBody>
      </p:sp>
      <p:sp>
        <p:nvSpPr>
          <p:cNvPr id="7" name="6 Marcador de número de diapositiva"/>
          <p:cNvSpPr>
            <a:spLocks noGrp="1"/>
          </p:cNvSpPr>
          <p:nvPr>
            <p:ph type="sldNum" sz="quarter" idx="12"/>
          </p:nvPr>
        </p:nvSpPr>
        <p:spPr/>
        <p:txBody>
          <a:bodyPr/>
          <a:lstStyle/>
          <a:p>
            <a:fld id="{39548E44-B802-4439-911B-6A9FC1613954}"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TAE 26-September-2013</a:t>
            </a:r>
            <a:endParaRPr lang="en-US"/>
          </a:p>
        </p:txBody>
      </p:sp>
      <p:sp>
        <p:nvSpPr>
          <p:cNvPr id="5" name="4 Marcador de pie de página"/>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Mokhtar Chmeissani</a:t>
            </a:r>
            <a:endParaRPr lang="en-US"/>
          </a:p>
        </p:txBody>
      </p:sp>
      <p:sp>
        <p:nvSpPr>
          <p:cNvPr id="6" name="5 Marcador de número de diapositiva"/>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48E44-B802-4439-911B-6A9FC1613954}"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wmf"/><Relationship Id="rId4" Type="http://schemas.openxmlformats.org/officeDocument/2006/relationships/image" Target="../media/image57.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image" Target="../media/image59.gif"/><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algn="ctr">
              <a:buNone/>
            </a:pPr>
            <a:r>
              <a:rPr lang="en-US" sz="4800" dirty="0" smtClean="0"/>
              <a:t> </a:t>
            </a:r>
            <a:r>
              <a:rPr lang="en-US" sz="4800" i="1" dirty="0" smtClean="0"/>
              <a:t>Detector Technologies applied to Life Science</a:t>
            </a:r>
            <a:endParaRPr lang="en-US" sz="4800" i="1" dirty="0" smtClean="0"/>
          </a:p>
          <a:p>
            <a:pPr algn="ctr">
              <a:buNone/>
            </a:pPr>
            <a:endParaRPr lang="en-US" sz="4800" i="1" dirty="0" smtClean="0"/>
          </a:p>
          <a:p>
            <a:pPr algn="ctr">
              <a:buNone/>
            </a:pPr>
            <a:r>
              <a:rPr lang="en-US" dirty="0" smtClean="0"/>
              <a:t>Mokhtar </a:t>
            </a:r>
            <a:r>
              <a:rPr lang="en-US" dirty="0" err="1" smtClean="0"/>
              <a:t>Chmeissani</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Semiconductor Detectors</a:t>
            </a:r>
            <a:endParaRPr lang="en-US" dirty="0"/>
          </a:p>
        </p:txBody>
      </p:sp>
      <p:graphicFrame>
        <p:nvGraphicFramePr>
          <p:cNvPr id="5" name="4 Tabla"/>
          <p:cNvGraphicFramePr>
            <a:graphicFrameLocks noGrp="1"/>
          </p:cNvGraphicFramePr>
          <p:nvPr/>
        </p:nvGraphicFramePr>
        <p:xfrm>
          <a:off x="1187624" y="1196752"/>
          <a:ext cx="6936435" cy="4884152"/>
        </p:xfrm>
        <a:graphic>
          <a:graphicData uri="http://schemas.openxmlformats.org/drawingml/2006/table">
            <a:tbl>
              <a:tblPr firstRow="1" bandRow="1">
                <a:tableStyleId>{5C22544A-7EE6-4342-B048-85BDC9FD1C3A}</a:tableStyleId>
              </a:tblPr>
              <a:tblGrid>
                <a:gridCol w="1387287"/>
                <a:gridCol w="1387287"/>
                <a:gridCol w="1387287"/>
                <a:gridCol w="1387287"/>
                <a:gridCol w="1387287"/>
              </a:tblGrid>
              <a:tr h="1008112">
                <a:tc>
                  <a:txBody>
                    <a:bodyPr/>
                    <a:lstStyle/>
                    <a:p>
                      <a:r>
                        <a:rPr lang="en-US" sz="1800" dirty="0" smtClean="0"/>
                        <a:t>Material</a:t>
                      </a:r>
                      <a:endParaRPr lang="en-US" sz="1800" dirty="0"/>
                    </a:p>
                  </a:txBody>
                  <a:tcPr/>
                </a:tc>
                <a:tc>
                  <a:txBody>
                    <a:bodyPr/>
                    <a:lstStyle/>
                    <a:p>
                      <a:r>
                        <a:rPr lang="en-US" sz="1800" dirty="0" smtClean="0"/>
                        <a:t>Z</a:t>
                      </a:r>
                      <a:endParaRPr lang="en-US" sz="1800" dirty="0"/>
                    </a:p>
                  </a:txBody>
                  <a:tcPr/>
                </a:tc>
                <a:tc>
                  <a:txBody>
                    <a:bodyPr/>
                    <a:lstStyle/>
                    <a:p>
                      <a:r>
                        <a:rPr lang="en-US" sz="1800" dirty="0" smtClean="0"/>
                        <a:t>Density </a:t>
                      </a:r>
                    </a:p>
                    <a:p>
                      <a:r>
                        <a:rPr lang="en-US" sz="1800" dirty="0" smtClean="0"/>
                        <a:t>(</a:t>
                      </a:r>
                      <a:r>
                        <a:rPr lang="en-US" sz="1800" dirty="0" err="1" smtClean="0"/>
                        <a:t>gr</a:t>
                      </a:r>
                      <a:r>
                        <a:rPr lang="en-US" sz="1800" dirty="0" smtClean="0"/>
                        <a:t>/cm</a:t>
                      </a:r>
                      <a:r>
                        <a:rPr lang="en-US" sz="1800" baseline="30000" dirty="0" smtClean="0"/>
                        <a:t>3</a:t>
                      </a:r>
                      <a:r>
                        <a:rPr lang="en-US" sz="1800" baseline="0" dirty="0" smtClean="0"/>
                        <a:t>)</a:t>
                      </a:r>
                      <a:endParaRPr lang="en-US" sz="1800" dirty="0"/>
                    </a:p>
                  </a:txBody>
                  <a:tcPr/>
                </a:tc>
                <a:tc>
                  <a:txBody>
                    <a:bodyPr/>
                    <a:lstStyle/>
                    <a:p>
                      <a:r>
                        <a:rPr lang="en-US" sz="1800" dirty="0" err="1" smtClean="0"/>
                        <a:t>Atten</a:t>
                      </a:r>
                      <a:r>
                        <a:rPr lang="en-US" sz="1800" dirty="0" smtClean="0"/>
                        <a:t>.</a:t>
                      </a:r>
                      <a:r>
                        <a:rPr lang="en-US" sz="1800" baseline="0" dirty="0" smtClean="0"/>
                        <a:t> </a:t>
                      </a:r>
                      <a:r>
                        <a:rPr lang="en-US" sz="1800" baseline="0" dirty="0" err="1" smtClean="0"/>
                        <a:t>Coefi</a:t>
                      </a:r>
                      <a:r>
                        <a:rPr lang="en-US" sz="1800" baseline="0" dirty="0" smtClean="0"/>
                        <a:t>. </a:t>
                      </a:r>
                      <a:r>
                        <a:rPr lang="el-GR" sz="1800" baseline="0" dirty="0" smtClean="0"/>
                        <a:t>μ</a:t>
                      </a:r>
                      <a:r>
                        <a:rPr lang="en-US" sz="1800" baseline="0" dirty="0" smtClean="0"/>
                        <a:t>(1/cm) @511keV</a:t>
                      </a:r>
                      <a:endParaRPr lang="en-US" sz="1800" dirty="0"/>
                    </a:p>
                  </a:txBody>
                  <a:tcPr/>
                </a:tc>
                <a:tc>
                  <a:txBody>
                    <a:bodyPr/>
                    <a:lstStyle/>
                    <a:p>
                      <a:r>
                        <a:rPr lang="en-US" sz="1800" dirty="0" smtClean="0"/>
                        <a:t>Band gap</a:t>
                      </a:r>
                    </a:p>
                    <a:p>
                      <a:r>
                        <a:rPr lang="en-US" sz="1800" dirty="0" smtClean="0"/>
                        <a:t>(</a:t>
                      </a:r>
                      <a:r>
                        <a:rPr lang="en-US" sz="1800" dirty="0" err="1" smtClean="0"/>
                        <a:t>eV</a:t>
                      </a:r>
                      <a:r>
                        <a:rPr lang="en-US" sz="1800" dirty="0" smtClean="0"/>
                        <a:t>)</a:t>
                      </a:r>
                      <a:endParaRPr lang="en-US" sz="1800" dirty="0"/>
                    </a:p>
                  </a:txBody>
                  <a:tcPr/>
                </a:tc>
              </a:tr>
              <a:tr h="370840">
                <a:tc>
                  <a:txBody>
                    <a:bodyPr/>
                    <a:lstStyle/>
                    <a:p>
                      <a:r>
                        <a:rPr lang="en-US" sz="1800" dirty="0" smtClean="0"/>
                        <a:t>Si</a:t>
                      </a:r>
                      <a:endParaRPr lang="en-US" sz="1800" dirty="0"/>
                    </a:p>
                  </a:txBody>
                  <a:tcPr/>
                </a:tc>
                <a:tc>
                  <a:txBody>
                    <a:bodyPr/>
                    <a:lstStyle/>
                    <a:p>
                      <a:r>
                        <a:rPr lang="en-US" sz="1800" dirty="0" smtClean="0"/>
                        <a:t>14</a:t>
                      </a:r>
                      <a:endParaRPr lang="en-US" sz="1800" dirty="0"/>
                    </a:p>
                  </a:txBody>
                  <a:tcPr/>
                </a:tc>
                <a:tc>
                  <a:txBody>
                    <a:bodyPr/>
                    <a:lstStyle/>
                    <a:p>
                      <a:r>
                        <a:rPr lang="en-US" sz="1800" dirty="0" smtClean="0"/>
                        <a:t>2.3</a:t>
                      </a:r>
                      <a:endParaRPr lang="en-US" sz="1800" dirty="0"/>
                    </a:p>
                  </a:txBody>
                  <a:tcPr/>
                </a:tc>
                <a:tc>
                  <a:txBody>
                    <a:bodyPr/>
                    <a:lstStyle/>
                    <a:p>
                      <a:r>
                        <a:rPr lang="en-US" sz="1800" dirty="0" smtClean="0"/>
                        <a:t>5.0</a:t>
                      </a:r>
                      <a:endParaRPr lang="en-US" sz="1800" dirty="0"/>
                    </a:p>
                  </a:txBody>
                  <a:tcPr/>
                </a:tc>
                <a:tc>
                  <a:txBody>
                    <a:bodyPr/>
                    <a:lstStyle/>
                    <a:p>
                      <a:r>
                        <a:rPr lang="en-US" sz="1800" dirty="0" smtClean="0"/>
                        <a:t>1.1</a:t>
                      </a:r>
                      <a:endParaRPr lang="en-US" sz="1800" dirty="0"/>
                    </a:p>
                  </a:txBody>
                  <a:tcPr/>
                </a:tc>
              </a:tr>
              <a:tr h="370840">
                <a:tc>
                  <a:txBody>
                    <a:bodyPr/>
                    <a:lstStyle/>
                    <a:p>
                      <a:r>
                        <a:rPr lang="en-US" sz="1800" dirty="0" smtClean="0"/>
                        <a:t>a-Se</a:t>
                      </a:r>
                      <a:endParaRPr lang="en-US" sz="1800" dirty="0"/>
                    </a:p>
                  </a:txBody>
                  <a:tcPr/>
                </a:tc>
                <a:tc>
                  <a:txBody>
                    <a:bodyPr/>
                    <a:lstStyle/>
                    <a:p>
                      <a:r>
                        <a:rPr lang="en-US" sz="1800" dirty="0" smtClean="0"/>
                        <a:t>34</a:t>
                      </a:r>
                      <a:endParaRPr lang="en-US" sz="1800" dirty="0"/>
                    </a:p>
                  </a:txBody>
                  <a:tcPr/>
                </a:tc>
                <a:tc>
                  <a:txBody>
                    <a:bodyPr/>
                    <a:lstStyle/>
                    <a:p>
                      <a:r>
                        <a:rPr lang="en-US" sz="1800" dirty="0" smtClean="0"/>
                        <a:t>4.3</a:t>
                      </a:r>
                      <a:endParaRPr lang="en-US" sz="1800" dirty="0"/>
                    </a:p>
                  </a:txBody>
                  <a:tcPr/>
                </a:tc>
                <a:tc>
                  <a:txBody>
                    <a:bodyPr/>
                    <a:lstStyle/>
                    <a:p>
                      <a:r>
                        <a:rPr lang="en-US" sz="1800" dirty="0" smtClean="0"/>
                        <a:t>2.8</a:t>
                      </a:r>
                      <a:endParaRPr lang="en-US" sz="1800" dirty="0"/>
                    </a:p>
                  </a:txBody>
                  <a:tcPr/>
                </a:tc>
                <a:tc>
                  <a:txBody>
                    <a:bodyPr/>
                    <a:lstStyle/>
                    <a:p>
                      <a:r>
                        <a:rPr lang="en-US" sz="1800" dirty="0" smtClean="0"/>
                        <a:t>2.2</a:t>
                      </a:r>
                      <a:r>
                        <a:rPr lang="en-US" sz="1800" baseline="30000" dirty="0" smtClean="0"/>
                        <a:t>*</a:t>
                      </a:r>
                      <a:endParaRPr lang="en-US" sz="1800" dirty="0"/>
                    </a:p>
                  </a:txBody>
                  <a:tcPr/>
                </a:tc>
              </a:tr>
              <a:tr h="370840">
                <a:tc>
                  <a:txBody>
                    <a:bodyPr/>
                    <a:lstStyle/>
                    <a:p>
                      <a:r>
                        <a:rPr lang="en-US" sz="1800" dirty="0" err="1" smtClean="0"/>
                        <a:t>Ge</a:t>
                      </a:r>
                      <a:endParaRPr lang="en-US" sz="1800" dirty="0"/>
                    </a:p>
                  </a:txBody>
                  <a:tcPr/>
                </a:tc>
                <a:tc>
                  <a:txBody>
                    <a:bodyPr/>
                    <a:lstStyle/>
                    <a:p>
                      <a:r>
                        <a:rPr lang="en-US" sz="1800" dirty="0" smtClean="0"/>
                        <a:t>32</a:t>
                      </a:r>
                      <a:endParaRPr lang="en-US" sz="1800" dirty="0"/>
                    </a:p>
                  </a:txBody>
                  <a:tcPr/>
                </a:tc>
                <a:tc>
                  <a:txBody>
                    <a:bodyPr/>
                    <a:lstStyle/>
                    <a:p>
                      <a:r>
                        <a:rPr lang="en-US" sz="1800" dirty="0" smtClean="0"/>
                        <a:t>5.3</a:t>
                      </a:r>
                      <a:endParaRPr lang="en-US" sz="1800" dirty="0"/>
                    </a:p>
                  </a:txBody>
                  <a:tcPr/>
                </a:tc>
                <a:tc>
                  <a:txBody>
                    <a:bodyPr/>
                    <a:lstStyle/>
                    <a:p>
                      <a:r>
                        <a:rPr lang="en-US" sz="1800" dirty="0" smtClean="0"/>
                        <a:t>2.4</a:t>
                      </a:r>
                      <a:endParaRPr lang="en-US" sz="1800" dirty="0"/>
                    </a:p>
                  </a:txBody>
                  <a:tcPr/>
                </a:tc>
                <a:tc>
                  <a:txBody>
                    <a:bodyPr/>
                    <a:lstStyle/>
                    <a:p>
                      <a:r>
                        <a:rPr lang="en-US" sz="1800" dirty="0" smtClean="0"/>
                        <a:t>0.7</a:t>
                      </a:r>
                      <a:endParaRPr lang="en-US" sz="1800" dirty="0"/>
                    </a:p>
                  </a:txBody>
                  <a:tcPr/>
                </a:tc>
              </a:tr>
              <a:tr h="370840">
                <a:tc>
                  <a:txBody>
                    <a:bodyPr/>
                    <a:lstStyle/>
                    <a:p>
                      <a:r>
                        <a:rPr lang="en-US" sz="1800" dirty="0" err="1" smtClean="0"/>
                        <a:t>GaAs</a:t>
                      </a:r>
                      <a:endParaRPr lang="en-US" sz="1800" dirty="0"/>
                    </a:p>
                  </a:txBody>
                  <a:tcPr/>
                </a:tc>
                <a:tc>
                  <a:txBody>
                    <a:bodyPr/>
                    <a:lstStyle/>
                    <a:p>
                      <a:r>
                        <a:rPr lang="en-US" sz="1800" dirty="0" smtClean="0"/>
                        <a:t>31,33</a:t>
                      </a:r>
                      <a:endParaRPr lang="en-US" sz="1800" dirty="0"/>
                    </a:p>
                  </a:txBody>
                  <a:tcPr/>
                </a:tc>
                <a:tc>
                  <a:txBody>
                    <a:bodyPr/>
                    <a:lstStyle/>
                    <a:p>
                      <a:r>
                        <a:rPr lang="en-US" sz="1800" dirty="0" smtClean="0"/>
                        <a:t>5.3</a:t>
                      </a:r>
                      <a:endParaRPr lang="en-US" sz="1800" dirty="0"/>
                    </a:p>
                  </a:txBody>
                  <a:tcPr/>
                </a:tc>
                <a:tc>
                  <a:txBody>
                    <a:bodyPr/>
                    <a:lstStyle/>
                    <a:p>
                      <a:r>
                        <a:rPr lang="en-US" sz="1800" dirty="0" smtClean="0"/>
                        <a:t>2.2</a:t>
                      </a:r>
                      <a:endParaRPr lang="en-US" sz="1800" dirty="0"/>
                    </a:p>
                  </a:txBody>
                  <a:tcPr/>
                </a:tc>
                <a:tc>
                  <a:txBody>
                    <a:bodyPr/>
                    <a:lstStyle/>
                    <a:p>
                      <a:r>
                        <a:rPr lang="en-US" sz="1800" dirty="0" smtClean="0"/>
                        <a:t>1.4</a:t>
                      </a:r>
                      <a:endParaRPr lang="en-US" sz="1800" dirty="0"/>
                    </a:p>
                  </a:txBody>
                  <a:tcPr/>
                </a:tc>
              </a:tr>
              <a:tr h="640080">
                <a:tc>
                  <a:txBody>
                    <a:bodyPr/>
                    <a:lstStyle/>
                    <a:p>
                      <a:r>
                        <a:rPr lang="en-US" sz="1800" dirty="0" err="1" smtClean="0"/>
                        <a:t>Cd</a:t>
                      </a:r>
                      <a:r>
                        <a:rPr lang="en-US" sz="1800" dirty="0" smtClean="0"/>
                        <a:t>(Zn)Te</a:t>
                      </a:r>
                      <a:endParaRPr lang="en-US" sz="1800" dirty="0"/>
                    </a:p>
                  </a:txBody>
                  <a:tcPr/>
                </a:tc>
                <a:tc>
                  <a:txBody>
                    <a:bodyPr/>
                    <a:lstStyle/>
                    <a:p>
                      <a:r>
                        <a:rPr lang="en-US" sz="1800" dirty="0" smtClean="0"/>
                        <a:t>52,(30),48</a:t>
                      </a:r>
                      <a:endParaRPr lang="en-US" sz="1800" dirty="0"/>
                    </a:p>
                  </a:txBody>
                  <a:tcPr/>
                </a:tc>
                <a:tc>
                  <a:txBody>
                    <a:bodyPr/>
                    <a:lstStyle/>
                    <a:p>
                      <a:r>
                        <a:rPr lang="en-US" sz="1800" dirty="0" smtClean="0"/>
                        <a:t>6.2</a:t>
                      </a:r>
                      <a:endParaRPr lang="en-US" sz="1800" dirty="0"/>
                    </a:p>
                  </a:txBody>
                  <a:tcPr/>
                </a:tc>
                <a:tc>
                  <a:txBody>
                    <a:bodyPr/>
                    <a:lstStyle/>
                    <a:p>
                      <a:r>
                        <a:rPr lang="en-US" sz="1800" dirty="0" smtClean="0"/>
                        <a:t>1.8</a:t>
                      </a:r>
                      <a:endParaRPr lang="en-US" sz="1800" dirty="0"/>
                    </a:p>
                  </a:txBody>
                  <a:tcPr/>
                </a:tc>
                <a:tc>
                  <a:txBody>
                    <a:bodyPr/>
                    <a:lstStyle/>
                    <a:p>
                      <a:r>
                        <a:rPr lang="en-US" sz="1800" dirty="0" smtClean="0"/>
                        <a:t>1.6</a:t>
                      </a:r>
                      <a:endParaRPr lang="en-US" sz="1800" dirty="0"/>
                    </a:p>
                  </a:txBody>
                  <a:tcPr/>
                </a:tc>
              </a:tr>
              <a:tr h="370840">
                <a:tc>
                  <a:txBody>
                    <a:bodyPr/>
                    <a:lstStyle/>
                    <a:p>
                      <a:r>
                        <a:rPr lang="en-US" sz="1800" dirty="0" smtClean="0"/>
                        <a:t>HgI</a:t>
                      </a:r>
                      <a:r>
                        <a:rPr lang="en-US" sz="1800" baseline="-25000" dirty="0" smtClean="0"/>
                        <a:t>2</a:t>
                      </a:r>
                      <a:endParaRPr lang="en-US" sz="1800" dirty="0"/>
                    </a:p>
                  </a:txBody>
                  <a:tcPr/>
                </a:tc>
                <a:tc>
                  <a:txBody>
                    <a:bodyPr/>
                    <a:lstStyle/>
                    <a:p>
                      <a:r>
                        <a:rPr lang="en-US" sz="1800" dirty="0" smtClean="0"/>
                        <a:t>80,53</a:t>
                      </a:r>
                      <a:endParaRPr lang="en-US" sz="1800" dirty="0"/>
                    </a:p>
                  </a:txBody>
                  <a:tcPr/>
                </a:tc>
                <a:tc>
                  <a:txBody>
                    <a:bodyPr/>
                    <a:lstStyle/>
                    <a:p>
                      <a:r>
                        <a:rPr lang="en-US" sz="1800" dirty="0" smtClean="0"/>
                        <a:t>6.4</a:t>
                      </a:r>
                      <a:endParaRPr lang="en-US" sz="1800" dirty="0"/>
                    </a:p>
                  </a:txBody>
                  <a:tcPr/>
                </a:tc>
                <a:tc>
                  <a:txBody>
                    <a:bodyPr/>
                    <a:lstStyle/>
                    <a:p>
                      <a:r>
                        <a:rPr lang="en-US" sz="1800" dirty="0" smtClean="0"/>
                        <a:t>1.3</a:t>
                      </a:r>
                      <a:endParaRPr lang="en-US" sz="1800" dirty="0"/>
                    </a:p>
                  </a:txBody>
                  <a:tcPr/>
                </a:tc>
                <a:tc>
                  <a:txBody>
                    <a:bodyPr/>
                    <a:lstStyle/>
                    <a:p>
                      <a:r>
                        <a:rPr lang="en-US" sz="1800" dirty="0" smtClean="0"/>
                        <a:t>2.1</a:t>
                      </a:r>
                      <a:endParaRPr lang="en-US" sz="1800" dirty="0"/>
                    </a:p>
                  </a:txBody>
                  <a:tcPr/>
                </a:tc>
              </a:tr>
              <a:tr h="370840">
                <a:tc>
                  <a:txBody>
                    <a:bodyPr/>
                    <a:lstStyle/>
                    <a:p>
                      <a:r>
                        <a:rPr lang="en-US" sz="1800" dirty="0" err="1" smtClean="0"/>
                        <a:t>TiBr</a:t>
                      </a:r>
                      <a:endParaRPr lang="en-US" sz="1800" dirty="0"/>
                    </a:p>
                  </a:txBody>
                  <a:tcPr/>
                </a:tc>
                <a:tc>
                  <a:txBody>
                    <a:bodyPr/>
                    <a:lstStyle/>
                    <a:p>
                      <a:r>
                        <a:rPr lang="en-US" sz="1800" dirty="0" smtClean="0"/>
                        <a:t>83,35</a:t>
                      </a:r>
                      <a:endParaRPr lang="en-US" sz="1800" dirty="0"/>
                    </a:p>
                  </a:txBody>
                  <a:tcPr/>
                </a:tc>
                <a:tc>
                  <a:txBody>
                    <a:bodyPr/>
                    <a:lstStyle/>
                    <a:p>
                      <a:r>
                        <a:rPr lang="en-US" sz="1800" dirty="0" smtClean="0"/>
                        <a:t>7.5</a:t>
                      </a:r>
                      <a:endParaRPr lang="en-US" sz="1800" dirty="0"/>
                    </a:p>
                  </a:txBody>
                  <a:tcPr/>
                </a:tc>
                <a:tc>
                  <a:txBody>
                    <a:bodyPr/>
                    <a:lstStyle/>
                    <a:p>
                      <a:r>
                        <a:rPr lang="en-US" sz="1800" dirty="0" smtClean="0"/>
                        <a:t>1.0</a:t>
                      </a:r>
                      <a:endParaRPr lang="en-US" sz="1800" dirty="0"/>
                    </a:p>
                  </a:txBody>
                  <a:tcPr/>
                </a:tc>
                <a:tc>
                  <a:txBody>
                    <a:bodyPr/>
                    <a:lstStyle/>
                    <a:p>
                      <a:r>
                        <a:rPr lang="en-US" sz="1800" dirty="0" smtClean="0"/>
                        <a:t>2.7</a:t>
                      </a:r>
                      <a:endParaRPr lang="en-US" sz="1800" dirty="0"/>
                    </a:p>
                  </a:txBody>
                  <a:tcPr/>
                </a:tc>
              </a:tr>
              <a:tr h="640080">
                <a:tc>
                  <a:txBody>
                    <a:bodyPr/>
                    <a:lstStyle/>
                    <a:p>
                      <a:r>
                        <a:rPr lang="en-US" sz="1800" dirty="0" smtClean="0"/>
                        <a:t>BGO</a:t>
                      </a:r>
                      <a:endParaRPr lang="en-US" sz="1800" dirty="0"/>
                    </a:p>
                  </a:txBody>
                  <a:tcPr>
                    <a:solidFill>
                      <a:srgbClr val="00B0F0"/>
                    </a:solidFill>
                  </a:tcPr>
                </a:tc>
                <a:tc>
                  <a:txBody>
                    <a:bodyPr/>
                    <a:lstStyle/>
                    <a:p>
                      <a:r>
                        <a:rPr lang="en-US" sz="1800" dirty="0" smtClean="0"/>
                        <a:t>83,32,8</a:t>
                      </a:r>
                      <a:endParaRPr lang="en-US" sz="1800" dirty="0"/>
                    </a:p>
                  </a:txBody>
                  <a:tcPr>
                    <a:solidFill>
                      <a:srgbClr val="00B0F0"/>
                    </a:solidFill>
                  </a:tcPr>
                </a:tc>
                <a:tc>
                  <a:txBody>
                    <a:bodyPr/>
                    <a:lstStyle/>
                    <a:p>
                      <a:r>
                        <a:rPr lang="en-US" sz="1800" dirty="0" smtClean="0"/>
                        <a:t>7.1</a:t>
                      </a:r>
                      <a:endParaRPr lang="en-US" sz="1800" dirty="0"/>
                    </a:p>
                  </a:txBody>
                  <a:tcPr>
                    <a:solidFill>
                      <a:srgbClr val="00B0F0"/>
                    </a:solidFill>
                  </a:tcPr>
                </a:tc>
                <a:tc>
                  <a:txBody>
                    <a:bodyPr/>
                    <a:lstStyle/>
                    <a:p>
                      <a:r>
                        <a:rPr lang="en-US" sz="1800" dirty="0" smtClean="0"/>
                        <a:t>1.1</a:t>
                      </a:r>
                      <a:endParaRPr lang="en-US" sz="1800" dirty="0"/>
                    </a:p>
                  </a:txBody>
                  <a:tcPr>
                    <a:solidFill>
                      <a:srgbClr val="00B0F0"/>
                    </a:solidFill>
                  </a:tcPr>
                </a:tc>
                <a:tc>
                  <a:txBody>
                    <a:bodyPr/>
                    <a:lstStyle/>
                    <a:p>
                      <a:r>
                        <a:rPr lang="en-US" sz="1800" dirty="0" smtClean="0"/>
                        <a:t>3.5</a:t>
                      </a:r>
                      <a:endParaRPr lang="en-US" sz="1800" dirty="0"/>
                    </a:p>
                  </a:txBody>
                  <a:tcPr>
                    <a:solidFill>
                      <a:srgbClr val="00B0F0"/>
                    </a:solidFill>
                  </a:tcPr>
                </a:tc>
              </a:tr>
              <a:tr h="370840">
                <a:tc>
                  <a:txBody>
                    <a:bodyPr/>
                    <a:lstStyle/>
                    <a:p>
                      <a:r>
                        <a:rPr lang="en-US" sz="1800" dirty="0" err="1" smtClean="0"/>
                        <a:t>NaI</a:t>
                      </a:r>
                      <a:endParaRPr lang="en-US" sz="1800" dirty="0"/>
                    </a:p>
                  </a:txBody>
                  <a:tcPr>
                    <a:solidFill>
                      <a:srgbClr val="00B0F0"/>
                    </a:solidFill>
                  </a:tcPr>
                </a:tc>
                <a:tc>
                  <a:txBody>
                    <a:bodyPr/>
                    <a:lstStyle/>
                    <a:p>
                      <a:r>
                        <a:rPr lang="en-US" sz="1800" dirty="0" smtClean="0"/>
                        <a:t>53,11</a:t>
                      </a:r>
                      <a:endParaRPr lang="en-US" sz="1800" dirty="0"/>
                    </a:p>
                  </a:txBody>
                  <a:tcPr>
                    <a:solidFill>
                      <a:srgbClr val="00B0F0"/>
                    </a:solidFill>
                  </a:tcPr>
                </a:tc>
                <a:tc>
                  <a:txBody>
                    <a:bodyPr/>
                    <a:lstStyle/>
                    <a:p>
                      <a:r>
                        <a:rPr lang="en-US" sz="1800" dirty="0" smtClean="0"/>
                        <a:t>3.7</a:t>
                      </a:r>
                      <a:endParaRPr lang="en-US" sz="1800" dirty="0"/>
                    </a:p>
                  </a:txBody>
                  <a:tcPr>
                    <a:solidFill>
                      <a:srgbClr val="00B0F0"/>
                    </a:solidFill>
                  </a:tcPr>
                </a:tc>
                <a:tc>
                  <a:txBody>
                    <a:bodyPr/>
                    <a:lstStyle/>
                    <a:p>
                      <a:r>
                        <a:rPr lang="en-US" sz="1800" dirty="0" smtClean="0"/>
                        <a:t>2.0</a:t>
                      </a:r>
                      <a:endParaRPr lang="en-US" sz="1800" dirty="0"/>
                    </a:p>
                  </a:txBody>
                  <a:tcPr>
                    <a:solidFill>
                      <a:srgbClr val="00B0F0"/>
                    </a:solidFill>
                  </a:tcPr>
                </a:tc>
                <a:tc>
                  <a:txBody>
                    <a:bodyPr/>
                    <a:lstStyle/>
                    <a:p>
                      <a:r>
                        <a:rPr lang="en-US" sz="1800" dirty="0" smtClean="0"/>
                        <a:t>3.9</a:t>
                      </a:r>
                      <a:endParaRPr lang="en-US" sz="1800" dirty="0"/>
                    </a:p>
                  </a:txBody>
                  <a:tcPr>
                    <a:solidFill>
                      <a:srgbClr val="00B0F0"/>
                    </a:solidFill>
                  </a:tcPr>
                </a:tc>
              </a:tr>
            </a:tbl>
          </a:graphicData>
        </a:graphic>
      </p:graphicFrame>
      <p:sp>
        <p:nvSpPr>
          <p:cNvPr id="4" name="3 CuadroTexto"/>
          <p:cNvSpPr txBox="1"/>
          <p:nvPr/>
        </p:nvSpPr>
        <p:spPr>
          <a:xfrm>
            <a:off x="1259632" y="6093298"/>
            <a:ext cx="3816424" cy="461665"/>
          </a:xfrm>
          <a:prstGeom prst="rect">
            <a:avLst/>
          </a:prstGeom>
          <a:noFill/>
        </p:spPr>
        <p:txBody>
          <a:bodyPr wrap="square" rtlCol="0">
            <a:spAutoFit/>
          </a:bodyPr>
          <a:lstStyle/>
          <a:p>
            <a:r>
              <a:rPr lang="en-US" sz="1200" dirty="0" err="1" smtClean="0"/>
              <a:t>W</a:t>
            </a:r>
            <a:r>
              <a:rPr lang="en-US" sz="1200" baseline="-25000" dirty="0" err="1" smtClean="0"/>
              <a:t>i</a:t>
            </a:r>
            <a:r>
              <a:rPr lang="en-US" sz="1200" dirty="0" smtClean="0"/>
              <a:t>=2.8E</a:t>
            </a:r>
            <a:r>
              <a:rPr lang="en-US" sz="1200" baseline="-25000" dirty="0" smtClean="0"/>
              <a:t>g</a:t>
            </a:r>
            <a:r>
              <a:rPr lang="en-US" sz="1200" dirty="0" smtClean="0"/>
              <a:t>+0.75  </a:t>
            </a:r>
            <a:r>
              <a:rPr lang="en-US" sz="1200" dirty="0" err="1" smtClean="0"/>
              <a:t>ev</a:t>
            </a:r>
            <a:r>
              <a:rPr lang="en-US" sz="1200" dirty="0" smtClean="0"/>
              <a:t> is the energy needed to create e-h pair</a:t>
            </a:r>
          </a:p>
          <a:p>
            <a:r>
              <a:rPr lang="en-US" sz="1200" dirty="0" smtClean="0"/>
              <a:t>* 50eV is needed to create e-h</a:t>
            </a:r>
            <a:endParaRPr lang="en-US" sz="1200"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1143000"/>
          </a:xfrm>
        </p:spPr>
        <p:txBody>
          <a:bodyPr/>
          <a:lstStyle/>
          <a:p>
            <a:r>
              <a:rPr lang="en-US" dirty="0" smtClean="0"/>
              <a:t>Inorganic Crystal </a:t>
            </a:r>
            <a:r>
              <a:rPr lang="en-US" dirty="0" err="1" smtClean="0"/>
              <a:t>Scintillator</a:t>
            </a:r>
            <a:endParaRPr lang="en-US" dirty="0"/>
          </a:p>
        </p:txBody>
      </p:sp>
      <p:pic>
        <p:nvPicPr>
          <p:cNvPr id="2051" name="Picture 3"/>
          <p:cNvPicPr>
            <a:picLocks noChangeAspect="1" noChangeArrowheads="1"/>
          </p:cNvPicPr>
          <p:nvPr/>
        </p:nvPicPr>
        <p:blipFill>
          <a:blip r:embed="rId3" cstate="print"/>
          <a:srcRect t="7777" b="16009"/>
          <a:stretch>
            <a:fillRect/>
          </a:stretch>
        </p:blipFill>
        <p:spPr bwMode="auto">
          <a:xfrm>
            <a:off x="1835697" y="1124744"/>
            <a:ext cx="5010460" cy="4608512"/>
          </a:xfrm>
          <a:prstGeom prst="rect">
            <a:avLst/>
          </a:prstGeom>
          <a:noFill/>
          <a:ln w="9525">
            <a:noFill/>
            <a:miter lim="800000"/>
            <a:headEnd/>
            <a:tailEnd/>
          </a:ln>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
        <p:nvSpPr>
          <p:cNvPr id="6" name="5 CuadroTexto"/>
          <p:cNvSpPr txBox="1"/>
          <p:nvPr/>
        </p:nvSpPr>
        <p:spPr>
          <a:xfrm>
            <a:off x="899592" y="5733256"/>
            <a:ext cx="7704856" cy="923330"/>
          </a:xfrm>
          <a:prstGeom prst="rect">
            <a:avLst/>
          </a:prstGeom>
          <a:noFill/>
        </p:spPr>
        <p:txBody>
          <a:bodyPr wrap="square" rtlCol="0">
            <a:spAutoFit/>
          </a:bodyPr>
          <a:lstStyle/>
          <a:p>
            <a:r>
              <a:rPr lang="en-US" dirty="0" smtClean="0"/>
              <a:t>have high Z ,high density, and with good decay time. This makes them good detectors for X-ray and nuclear medicine.</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Yield(photons/</a:t>
            </a:r>
            <a:r>
              <a:rPr lang="en-US" dirty="0" err="1" smtClean="0"/>
              <a:t>keV</a:t>
            </a:r>
            <a:r>
              <a:rPr lang="en-US" dirty="0" smtClean="0"/>
              <a:t>) </a:t>
            </a:r>
            <a:r>
              <a:rPr lang="en-US" dirty="0" err="1" smtClean="0"/>
              <a:t>vs</a:t>
            </a:r>
            <a:r>
              <a:rPr lang="en-US" dirty="0" smtClean="0"/>
              <a:t> </a:t>
            </a:r>
            <a:r>
              <a:rPr lang="en-US" dirty="0" err="1" smtClean="0"/>
              <a:t>E</a:t>
            </a:r>
            <a:r>
              <a:rPr lang="en-US" baseline="-25000" dirty="0" err="1" smtClean="0"/>
              <a:t>gap</a:t>
            </a:r>
            <a:endParaRPr lang="en-US" dirty="0"/>
          </a:p>
        </p:txBody>
      </p:sp>
      <p:pic>
        <p:nvPicPr>
          <p:cNvPr id="17410" name="Picture 2"/>
          <p:cNvPicPr>
            <a:picLocks noChangeAspect="1" noChangeArrowheads="1"/>
          </p:cNvPicPr>
          <p:nvPr/>
        </p:nvPicPr>
        <p:blipFill>
          <a:blip r:embed="rId2" cstate="print"/>
          <a:srcRect l="6735" t="5277" r="15814" b="5007"/>
          <a:stretch>
            <a:fillRect/>
          </a:stretch>
        </p:blipFill>
        <p:spPr bwMode="auto">
          <a:xfrm>
            <a:off x="1547664" y="1412776"/>
            <a:ext cx="5328592" cy="3938525"/>
          </a:xfrm>
          <a:prstGeom prst="rect">
            <a:avLst/>
          </a:prstGeom>
          <a:noFill/>
          <a:ln w="9525">
            <a:noFill/>
            <a:miter lim="800000"/>
            <a:headEnd/>
            <a:tailEnd/>
          </a:ln>
        </p:spPr>
      </p:pic>
      <p:sp>
        <p:nvSpPr>
          <p:cNvPr id="5" name="4 CuadroTexto"/>
          <p:cNvSpPr txBox="1"/>
          <p:nvPr/>
        </p:nvSpPr>
        <p:spPr>
          <a:xfrm>
            <a:off x="683568" y="5373217"/>
            <a:ext cx="4104456" cy="369332"/>
          </a:xfrm>
          <a:prstGeom prst="rect">
            <a:avLst/>
          </a:prstGeom>
          <a:noFill/>
        </p:spPr>
        <p:txBody>
          <a:bodyPr wrap="square" rtlCol="0">
            <a:spAutoFit/>
          </a:bodyPr>
          <a:lstStyle/>
          <a:p>
            <a:r>
              <a:rPr lang="en-US" dirty="0" err="1" smtClean="0"/>
              <a:t>Y</a:t>
            </a:r>
            <a:r>
              <a:rPr lang="en-US" baseline="-25000" dirty="0" err="1" smtClean="0"/>
              <a:t>ph</a:t>
            </a:r>
            <a:r>
              <a:rPr lang="en-US" dirty="0" smtClean="0"/>
              <a:t>= (10</a:t>
            </a:r>
            <a:r>
              <a:rPr lang="en-US" baseline="30000" dirty="0" smtClean="0"/>
              <a:t>6</a:t>
            </a:r>
            <a:r>
              <a:rPr lang="en-US" dirty="0" smtClean="0"/>
              <a:t>SQ/</a:t>
            </a:r>
            <a:r>
              <a:rPr lang="el-GR" dirty="0" smtClean="0"/>
              <a:t>β</a:t>
            </a:r>
            <a:r>
              <a:rPr lang="en-US" dirty="0" err="1" smtClean="0"/>
              <a:t>E</a:t>
            </a:r>
            <a:r>
              <a:rPr lang="en-US" baseline="-25000" dirty="0" err="1" smtClean="0"/>
              <a:t>g</a:t>
            </a:r>
            <a:r>
              <a:rPr lang="en-US" dirty="0" smtClean="0"/>
              <a:t> )photon energy (in </a:t>
            </a:r>
            <a:r>
              <a:rPr lang="en-US" dirty="0" err="1" smtClean="0"/>
              <a:t>MeV</a:t>
            </a:r>
            <a:r>
              <a:rPr lang="en-US" dirty="0" smtClean="0"/>
              <a:t>)</a:t>
            </a:r>
          </a:p>
        </p:txBody>
      </p:sp>
      <p:pic>
        <p:nvPicPr>
          <p:cNvPr id="17411" name="Picture 3"/>
          <p:cNvPicPr>
            <a:picLocks noChangeAspect="1" noChangeArrowheads="1"/>
          </p:cNvPicPr>
          <p:nvPr/>
        </p:nvPicPr>
        <p:blipFill>
          <a:blip r:embed="rId3" cstate="print"/>
          <a:srcRect/>
          <a:stretch>
            <a:fillRect/>
          </a:stretch>
        </p:blipFill>
        <p:spPr bwMode="auto">
          <a:xfrm>
            <a:off x="755576" y="5949280"/>
            <a:ext cx="2803029" cy="487800"/>
          </a:xfrm>
          <a:prstGeom prst="rect">
            <a:avLst/>
          </a:prstGeom>
          <a:noFill/>
          <a:ln w="9525">
            <a:noFill/>
            <a:miter lim="800000"/>
            <a:headEnd/>
            <a:tailEnd/>
          </a:ln>
        </p:spPr>
      </p:pic>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276872"/>
            <a:ext cx="8229600" cy="1143000"/>
          </a:xfrm>
        </p:spPr>
        <p:txBody>
          <a:bodyPr/>
          <a:lstStyle/>
          <a:p>
            <a:r>
              <a:rPr lang="en-US" i="1" dirty="0" smtClean="0"/>
              <a:t>Yield signal in e</a:t>
            </a:r>
            <a:r>
              <a:rPr lang="en-US" i="1" baseline="30000" dirty="0" smtClean="0"/>
              <a:t>-</a:t>
            </a:r>
            <a:endParaRPr lang="en-US" i="1"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dirty="0" smtClean="0"/>
              <a:t>Light and Electric signal generation </a:t>
            </a:r>
            <a:endParaRPr lang="en-US" dirty="0"/>
          </a:p>
        </p:txBody>
      </p:sp>
      <p:pic>
        <p:nvPicPr>
          <p:cNvPr id="86019" name="Picture 3"/>
          <p:cNvPicPr>
            <a:picLocks noChangeAspect="1" noChangeArrowheads="1"/>
          </p:cNvPicPr>
          <p:nvPr/>
        </p:nvPicPr>
        <p:blipFill>
          <a:blip r:embed="rId3" cstate="print"/>
          <a:srcRect/>
          <a:stretch>
            <a:fillRect/>
          </a:stretch>
        </p:blipFill>
        <p:spPr bwMode="auto">
          <a:xfrm>
            <a:off x="1115616" y="2564905"/>
            <a:ext cx="5483523" cy="3539423"/>
          </a:xfrm>
          <a:prstGeom prst="rect">
            <a:avLst/>
          </a:prstGeom>
          <a:noFill/>
          <a:ln w="9525">
            <a:noFill/>
            <a:miter lim="800000"/>
            <a:headEnd/>
            <a:tailEnd/>
          </a:ln>
        </p:spPr>
      </p:pic>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pic>
        <p:nvPicPr>
          <p:cNvPr id="7" name="Picture 3" descr="C:\Documents and Settings\mokhtar\xray\talks\conference_gifs_jpgs\shapper.gif"/>
          <p:cNvPicPr>
            <a:picLocks noChangeAspect="1" noChangeArrowheads="1"/>
          </p:cNvPicPr>
          <p:nvPr/>
        </p:nvPicPr>
        <p:blipFill>
          <a:blip r:embed="rId4" cstate="print"/>
          <a:srcRect l="5085" t="53025" r="49153"/>
          <a:stretch>
            <a:fillRect/>
          </a:stretch>
        </p:blipFill>
        <p:spPr bwMode="auto">
          <a:xfrm>
            <a:off x="6372200" y="2132857"/>
            <a:ext cx="1944216" cy="956867"/>
          </a:xfrm>
          <a:prstGeom prst="rect">
            <a:avLst/>
          </a:prstGeom>
          <a:noFill/>
        </p:spPr>
      </p:pic>
      <p:sp>
        <p:nvSpPr>
          <p:cNvPr id="8" name="7 Rectángulo"/>
          <p:cNvSpPr/>
          <p:nvPr/>
        </p:nvSpPr>
        <p:spPr>
          <a:xfrm>
            <a:off x="2411760" y="2132857"/>
            <a:ext cx="288032" cy="115212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Rectángulo"/>
          <p:cNvSpPr/>
          <p:nvPr/>
        </p:nvSpPr>
        <p:spPr>
          <a:xfrm>
            <a:off x="6084168" y="2060848"/>
            <a:ext cx="288032" cy="115212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CuadroTexto"/>
          <p:cNvSpPr txBox="1"/>
          <p:nvPr/>
        </p:nvSpPr>
        <p:spPr>
          <a:xfrm>
            <a:off x="2051720" y="1700809"/>
            <a:ext cx="1008112" cy="369332"/>
          </a:xfrm>
          <a:prstGeom prst="rect">
            <a:avLst/>
          </a:prstGeom>
          <a:noFill/>
        </p:spPr>
        <p:txBody>
          <a:bodyPr wrap="square" rtlCol="0">
            <a:spAutoFit/>
          </a:bodyPr>
          <a:lstStyle/>
          <a:p>
            <a:r>
              <a:rPr lang="en-US" dirty="0" smtClean="0"/>
              <a:t>Cathode</a:t>
            </a:r>
            <a:endParaRPr lang="en-US" dirty="0"/>
          </a:p>
        </p:txBody>
      </p:sp>
      <p:sp>
        <p:nvSpPr>
          <p:cNvPr id="12" name="11 CuadroTexto"/>
          <p:cNvSpPr txBox="1"/>
          <p:nvPr/>
        </p:nvSpPr>
        <p:spPr>
          <a:xfrm>
            <a:off x="5652120" y="1628800"/>
            <a:ext cx="1008112" cy="369332"/>
          </a:xfrm>
          <a:prstGeom prst="rect">
            <a:avLst/>
          </a:prstGeom>
          <a:noFill/>
        </p:spPr>
        <p:txBody>
          <a:bodyPr wrap="square" rtlCol="0">
            <a:spAutoFit/>
          </a:bodyPr>
          <a:lstStyle/>
          <a:p>
            <a:r>
              <a:rPr lang="en-US" dirty="0" smtClean="0"/>
              <a:t>Anode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Photomultiplier Tube</a:t>
            </a:r>
            <a:endParaRPr lang="en-US" dirty="0"/>
          </a:p>
        </p:txBody>
      </p:sp>
      <p:pic>
        <p:nvPicPr>
          <p:cNvPr id="9217" name="Picture 1"/>
          <p:cNvPicPr>
            <a:picLocks noChangeAspect="1" noChangeArrowheads="1"/>
          </p:cNvPicPr>
          <p:nvPr/>
        </p:nvPicPr>
        <p:blipFill>
          <a:blip r:embed="rId2" cstate="print"/>
          <a:srcRect/>
          <a:stretch>
            <a:fillRect/>
          </a:stretch>
        </p:blipFill>
        <p:spPr bwMode="auto">
          <a:xfrm>
            <a:off x="539552" y="1268761"/>
            <a:ext cx="3245339" cy="307664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187625" y="4293096"/>
            <a:ext cx="2485105" cy="1991140"/>
          </a:xfrm>
          <a:prstGeom prst="rect">
            <a:avLst/>
          </a:prstGeom>
          <a:noFill/>
          <a:ln w="9525">
            <a:noFill/>
            <a:miter lim="800000"/>
            <a:headEnd/>
            <a:tailEnd/>
          </a:ln>
        </p:spPr>
      </p:pic>
      <p:sp>
        <p:nvSpPr>
          <p:cNvPr id="6" name="5 Rectángulo"/>
          <p:cNvSpPr/>
          <p:nvPr/>
        </p:nvSpPr>
        <p:spPr>
          <a:xfrm>
            <a:off x="7308304" y="587727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5" name="Picture 1"/>
          <p:cNvPicPr>
            <a:picLocks noChangeAspect="1" noChangeArrowheads="1"/>
          </p:cNvPicPr>
          <p:nvPr/>
        </p:nvPicPr>
        <p:blipFill>
          <a:blip r:embed="rId4" cstate="print"/>
          <a:srcRect/>
          <a:stretch>
            <a:fillRect/>
          </a:stretch>
        </p:blipFill>
        <p:spPr bwMode="auto">
          <a:xfrm>
            <a:off x="4211960" y="3645024"/>
            <a:ext cx="2232248" cy="2416930"/>
          </a:xfrm>
          <a:prstGeom prst="rect">
            <a:avLst/>
          </a:prstGeom>
          <a:noFill/>
          <a:ln w="9525">
            <a:noFill/>
            <a:miter lim="800000"/>
            <a:headEnd/>
            <a:tailEnd/>
          </a:ln>
        </p:spPr>
      </p:pic>
      <p:cxnSp>
        <p:nvCxnSpPr>
          <p:cNvPr id="9" name="8 Conector recto de flecha"/>
          <p:cNvCxnSpPr/>
          <p:nvPr/>
        </p:nvCxnSpPr>
        <p:spPr>
          <a:xfrm flipH="1">
            <a:off x="5364088" y="4221088"/>
            <a:ext cx="15121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6948265" y="3933057"/>
            <a:ext cx="1368152" cy="1523494"/>
          </a:xfrm>
          <a:prstGeom prst="rect">
            <a:avLst/>
          </a:prstGeom>
          <a:noFill/>
        </p:spPr>
        <p:txBody>
          <a:bodyPr wrap="square" rtlCol="0">
            <a:spAutoFit/>
          </a:bodyPr>
          <a:lstStyle/>
          <a:p>
            <a:r>
              <a:rPr lang="en-US" dirty="0" smtClean="0"/>
              <a:t>Gain increases by a factor of 2 for every </a:t>
            </a:r>
          </a:p>
          <a:p>
            <a:r>
              <a:rPr lang="en-US" dirty="0" smtClean="0"/>
              <a:t>ΔV = 100</a:t>
            </a:r>
            <a:endParaRPr lang="en-US" dirty="0"/>
          </a:p>
        </p:txBody>
      </p:sp>
      <p:sp>
        <p:nvSpPr>
          <p:cNvPr id="13" name="12 CuadroTexto"/>
          <p:cNvSpPr txBox="1"/>
          <p:nvPr/>
        </p:nvSpPr>
        <p:spPr>
          <a:xfrm>
            <a:off x="827584" y="6165304"/>
            <a:ext cx="3888432" cy="276999"/>
          </a:xfrm>
          <a:prstGeom prst="rect">
            <a:avLst/>
          </a:prstGeom>
          <a:noFill/>
        </p:spPr>
        <p:txBody>
          <a:bodyPr wrap="square" rtlCol="0">
            <a:spAutoFit/>
          </a:bodyPr>
          <a:lstStyle/>
          <a:p>
            <a:r>
              <a:rPr lang="en-US" sz="1200" smtClean="0"/>
              <a:t>Phillips Guide for PMT</a:t>
            </a:r>
            <a:endParaRPr lang="en-US" sz="1200" dirty="0"/>
          </a:p>
        </p:txBody>
      </p:sp>
      <p:pic>
        <p:nvPicPr>
          <p:cNvPr id="11266" name="Picture 2"/>
          <p:cNvPicPr>
            <a:picLocks noChangeAspect="1" noChangeArrowheads="1"/>
          </p:cNvPicPr>
          <p:nvPr/>
        </p:nvPicPr>
        <p:blipFill>
          <a:blip r:embed="rId5" cstate="print"/>
          <a:srcRect/>
          <a:stretch>
            <a:fillRect/>
          </a:stretch>
        </p:blipFill>
        <p:spPr bwMode="auto">
          <a:xfrm>
            <a:off x="3851920" y="1556792"/>
            <a:ext cx="3395715" cy="1771080"/>
          </a:xfrm>
          <a:prstGeom prst="rect">
            <a:avLst/>
          </a:prstGeom>
          <a:noFill/>
          <a:ln w="9525">
            <a:noFill/>
            <a:miter lim="800000"/>
            <a:headEnd/>
            <a:tailEnd/>
          </a:ln>
        </p:spPr>
      </p:pic>
      <p:sp>
        <p:nvSpPr>
          <p:cNvPr id="11" name="10 Marcador de fecha"/>
          <p:cNvSpPr>
            <a:spLocks noGrp="1"/>
          </p:cNvSpPr>
          <p:nvPr>
            <p:ph type="dt" sz="half" idx="10"/>
          </p:nvPr>
        </p:nvSpPr>
        <p:spPr/>
        <p:txBody>
          <a:bodyPr/>
          <a:lstStyle/>
          <a:p>
            <a:r>
              <a:rPr lang="en-US" dirty="0" smtClean="0"/>
              <a:t>TAE 26-September-2013</a:t>
            </a:r>
            <a:endParaRPr lang="en-US" dirty="0"/>
          </a:p>
        </p:txBody>
      </p:sp>
      <p:sp>
        <p:nvSpPr>
          <p:cNvPr id="14" name="13 Marcador de pie de página"/>
          <p:cNvSpPr>
            <a:spLocks noGrp="1"/>
          </p:cNvSpPr>
          <p:nvPr>
            <p:ph type="ftr" sz="quarter" idx="11"/>
          </p:nvPr>
        </p:nvSpPr>
        <p:spPr/>
        <p:txBody>
          <a:bodyPr/>
          <a:lstStyle/>
          <a:p>
            <a:r>
              <a:rPr lang="en-US" dirty="0" smtClean="0"/>
              <a:t>Mokhtar </a:t>
            </a:r>
            <a:r>
              <a:rPr lang="en-US" dirty="0" err="1" smtClean="0"/>
              <a:t>Chmeissani</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Avalanche Photo Diode (APD)</a:t>
            </a:r>
            <a:endParaRPr lang="en-US" dirty="0"/>
          </a:p>
        </p:txBody>
      </p:sp>
      <p:pic>
        <p:nvPicPr>
          <p:cNvPr id="5" name="Picture 4" descr="Avalanche Photodiode"/>
          <p:cNvPicPr>
            <a:picLocks noChangeAspect="1" noChangeArrowheads="1"/>
          </p:cNvPicPr>
          <p:nvPr/>
        </p:nvPicPr>
        <p:blipFill>
          <a:blip r:embed="rId2" cstate="print"/>
          <a:srcRect/>
          <a:stretch>
            <a:fillRect/>
          </a:stretch>
        </p:blipFill>
        <p:spPr bwMode="auto">
          <a:xfrm>
            <a:off x="1331640" y="2564904"/>
            <a:ext cx="2371725" cy="2190750"/>
          </a:xfrm>
          <a:prstGeom prst="rect">
            <a:avLst/>
          </a:prstGeom>
          <a:noFill/>
        </p:spPr>
      </p:pic>
      <p:pic>
        <p:nvPicPr>
          <p:cNvPr id="70660" name="Picture 4"/>
          <p:cNvPicPr>
            <a:picLocks noChangeAspect="1" noChangeArrowheads="1"/>
          </p:cNvPicPr>
          <p:nvPr/>
        </p:nvPicPr>
        <p:blipFill>
          <a:blip r:embed="rId3" cstate="print"/>
          <a:srcRect t="5773" b="13403"/>
          <a:stretch>
            <a:fillRect/>
          </a:stretch>
        </p:blipFill>
        <p:spPr bwMode="auto">
          <a:xfrm>
            <a:off x="4211960" y="1700809"/>
            <a:ext cx="3744416" cy="2016224"/>
          </a:xfrm>
          <a:prstGeom prst="rect">
            <a:avLst/>
          </a:prstGeom>
          <a:noFill/>
          <a:ln w="9525">
            <a:noFill/>
            <a:miter lim="800000"/>
            <a:headEnd/>
            <a:tailEnd/>
          </a:ln>
        </p:spPr>
      </p:pic>
      <p:pic>
        <p:nvPicPr>
          <p:cNvPr id="70661" name="Picture 5"/>
          <p:cNvPicPr>
            <a:picLocks noChangeAspect="1" noChangeArrowheads="1"/>
          </p:cNvPicPr>
          <p:nvPr/>
        </p:nvPicPr>
        <p:blipFill>
          <a:blip r:embed="rId4" cstate="print"/>
          <a:srcRect b="14286"/>
          <a:stretch>
            <a:fillRect/>
          </a:stretch>
        </p:blipFill>
        <p:spPr bwMode="auto">
          <a:xfrm>
            <a:off x="4211961" y="4077072"/>
            <a:ext cx="3743076" cy="1728192"/>
          </a:xfrm>
          <a:prstGeom prst="rect">
            <a:avLst/>
          </a:prstGeom>
          <a:noFill/>
          <a:ln w="9525">
            <a:noFill/>
            <a:miter lim="800000"/>
            <a:headEnd/>
            <a:tailEnd/>
          </a:ln>
        </p:spPr>
      </p:pic>
      <p:sp>
        <p:nvSpPr>
          <p:cNvPr id="14" name="13 Rectángulo"/>
          <p:cNvSpPr/>
          <p:nvPr/>
        </p:nvSpPr>
        <p:spPr>
          <a:xfrm>
            <a:off x="755576" y="6021288"/>
            <a:ext cx="6840760" cy="461665"/>
          </a:xfrm>
          <a:prstGeom prst="rect">
            <a:avLst/>
          </a:prstGeom>
        </p:spPr>
        <p:txBody>
          <a:bodyPr wrap="square">
            <a:spAutoFit/>
          </a:bodyPr>
          <a:lstStyle/>
          <a:p>
            <a:r>
              <a:rPr lang="en-US" sz="1200" dirty="0" smtClean="0"/>
              <a:t>Properties of the avalanche photodiodes for the CMS electromagnetic calorimeter . By K </a:t>
            </a:r>
            <a:r>
              <a:rPr lang="en-US" sz="1200" dirty="0" err="1" smtClean="0"/>
              <a:t>Deiters</a:t>
            </a:r>
            <a:r>
              <a:rPr lang="en-US" sz="1200" dirty="0" smtClean="0"/>
              <a:t> </a:t>
            </a:r>
            <a:r>
              <a:rPr lang="en-US" sz="1200" i="1" dirty="0" smtClean="0"/>
              <a:t>et al. </a:t>
            </a:r>
            <a:r>
              <a:rPr lang="en-US" sz="1200" dirty="0" smtClean="0"/>
              <a:t>Nuclear Instruments and Methods in Physics Research A 453 (2000) 223}226 </a:t>
            </a:r>
          </a:p>
        </p:txBody>
      </p:sp>
      <p:sp>
        <p:nvSpPr>
          <p:cNvPr id="15" name="14 CuadroTexto"/>
          <p:cNvSpPr txBox="1"/>
          <p:nvPr/>
        </p:nvSpPr>
        <p:spPr>
          <a:xfrm>
            <a:off x="4716016" y="3717033"/>
            <a:ext cx="3168352" cy="369332"/>
          </a:xfrm>
          <a:prstGeom prst="rect">
            <a:avLst/>
          </a:prstGeom>
          <a:noFill/>
        </p:spPr>
        <p:txBody>
          <a:bodyPr wrap="square" rtlCol="0">
            <a:spAutoFit/>
          </a:bodyPr>
          <a:lstStyle/>
          <a:p>
            <a:r>
              <a:rPr lang="en-US" dirty="0" smtClean="0"/>
              <a:t>Change of Gain with temp.</a:t>
            </a:r>
            <a:endParaRPr lang="en-US" dirty="0"/>
          </a:p>
        </p:txBody>
      </p:sp>
      <p:sp>
        <p:nvSpPr>
          <p:cNvPr id="16" name="15 CuadroTexto"/>
          <p:cNvSpPr txBox="1"/>
          <p:nvPr/>
        </p:nvSpPr>
        <p:spPr>
          <a:xfrm>
            <a:off x="4427984" y="5733256"/>
            <a:ext cx="3528392" cy="369332"/>
          </a:xfrm>
          <a:prstGeom prst="rect">
            <a:avLst/>
          </a:prstGeom>
          <a:noFill/>
        </p:spPr>
        <p:txBody>
          <a:bodyPr wrap="square" rtlCol="0">
            <a:spAutoFit/>
          </a:bodyPr>
          <a:lstStyle/>
          <a:p>
            <a:r>
              <a:rPr lang="en-US" dirty="0" smtClean="0"/>
              <a:t>Change of gain with bias </a:t>
            </a:r>
            <a:r>
              <a:rPr lang="en-US" dirty="0" err="1" smtClean="0"/>
              <a:t>votlage</a:t>
            </a:r>
            <a:endParaRPr lang="en-US" dirty="0"/>
          </a:p>
        </p:txBody>
      </p:sp>
      <p:cxnSp>
        <p:nvCxnSpPr>
          <p:cNvPr id="18" name="17 Conector recto de flecha"/>
          <p:cNvCxnSpPr/>
          <p:nvPr/>
        </p:nvCxnSpPr>
        <p:spPr>
          <a:xfrm flipH="1">
            <a:off x="6516216" y="1700808"/>
            <a:ext cx="136815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H="1" flipV="1">
            <a:off x="6300192" y="4797152"/>
            <a:ext cx="165618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7812360" y="1484785"/>
            <a:ext cx="648072" cy="369332"/>
          </a:xfrm>
          <a:prstGeom prst="rect">
            <a:avLst/>
          </a:prstGeom>
          <a:noFill/>
        </p:spPr>
        <p:txBody>
          <a:bodyPr wrap="square" rtlCol="0">
            <a:spAutoFit/>
          </a:bodyPr>
          <a:lstStyle/>
          <a:p>
            <a:r>
              <a:rPr lang="en-US" b="1" dirty="0" smtClean="0"/>
              <a:t>2.2%</a:t>
            </a:r>
            <a:endParaRPr lang="en-US" b="1" dirty="0"/>
          </a:p>
        </p:txBody>
      </p:sp>
      <p:sp>
        <p:nvSpPr>
          <p:cNvPr id="22" name="21 CuadroTexto"/>
          <p:cNvSpPr txBox="1"/>
          <p:nvPr/>
        </p:nvSpPr>
        <p:spPr>
          <a:xfrm>
            <a:off x="7956376" y="5085184"/>
            <a:ext cx="720080" cy="369332"/>
          </a:xfrm>
          <a:prstGeom prst="rect">
            <a:avLst/>
          </a:prstGeom>
          <a:noFill/>
        </p:spPr>
        <p:txBody>
          <a:bodyPr wrap="square" rtlCol="0">
            <a:spAutoFit/>
          </a:bodyPr>
          <a:lstStyle/>
          <a:p>
            <a:r>
              <a:rPr lang="en-US" b="1" dirty="0" smtClean="0"/>
              <a:t>3%</a:t>
            </a:r>
            <a:endParaRPr lang="en-US" b="1" dirty="0"/>
          </a:p>
        </p:txBody>
      </p:sp>
      <p:sp>
        <p:nvSpPr>
          <p:cNvPr id="13" name="12 Marcador de fecha"/>
          <p:cNvSpPr>
            <a:spLocks noGrp="1"/>
          </p:cNvSpPr>
          <p:nvPr>
            <p:ph type="dt" sz="half" idx="10"/>
          </p:nvPr>
        </p:nvSpPr>
        <p:spPr/>
        <p:txBody>
          <a:bodyPr/>
          <a:lstStyle/>
          <a:p>
            <a:r>
              <a:rPr lang="en-US" smtClean="0"/>
              <a:t>TAE 26-September-2013</a:t>
            </a:r>
            <a:endParaRPr lang="en-US" dirty="0"/>
          </a:p>
        </p:txBody>
      </p:sp>
      <p:sp>
        <p:nvSpPr>
          <p:cNvPr id="17" name="1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SiPM</a:t>
            </a:r>
            <a:r>
              <a:rPr lang="en-US" dirty="0" smtClean="0"/>
              <a:t>/APD</a:t>
            </a:r>
            <a:endParaRPr lang="en-US" dirty="0"/>
          </a:p>
        </p:txBody>
      </p:sp>
      <p:pic>
        <p:nvPicPr>
          <p:cNvPr id="9218" name="Picture 2" descr="http://www.ketek.net/typo3temp/pics/68e423db2e.jpg"/>
          <p:cNvPicPr>
            <a:picLocks noChangeAspect="1" noChangeArrowheads="1"/>
          </p:cNvPicPr>
          <p:nvPr/>
        </p:nvPicPr>
        <p:blipFill>
          <a:blip r:embed="rId2" cstate="print"/>
          <a:srcRect/>
          <a:stretch>
            <a:fillRect/>
          </a:stretch>
        </p:blipFill>
        <p:spPr bwMode="auto">
          <a:xfrm>
            <a:off x="1403649" y="1196752"/>
            <a:ext cx="2749745" cy="2495986"/>
          </a:xfrm>
          <a:prstGeom prst="rect">
            <a:avLst/>
          </a:prstGeom>
          <a:noFill/>
        </p:spPr>
      </p:pic>
      <p:pic>
        <p:nvPicPr>
          <p:cNvPr id="9224" name="Picture 8" descr="http://www.df.unipi.it/~fiig/images/sipm.jpg"/>
          <p:cNvPicPr>
            <a:picLocks noChangeAspect="1" noChangeArrowheads="1"/>
          </p:cNvPicPr>
          <p:nvPr/>
        </p:nvPicPr>
        <p:blipFill>
          <a:blip r:embed="rId3" cstate="print"/>
          <a:srcRect l="11150" t="24452" r="26408"/>
          <a:stretch>
            <a:fillRect/>
          </a:stretch>
        </p:blipFill>
        <p:spPr bwMode="auto">
          <a:xfrm>
            <a:off x="4932040" y="1412776"/>
            <a:ext cx="1584176" cy="2097606"/>
          </a:xfrm>
          <a:prstGeom prst="rect">
            <a:avLst/>
          </a:prstGeom>
          <a:noFill/>
        </p:spPr>
      </p:pic>
      <p:pic>
        <p:nvPicPr>
          <p:cNvPr id="10" name="Picture 2"/>
          <p:cNvPicPr>
            <a:picLocks noChangeAspect="1" noChangeArrowheads="1"/>
          </p:cNvPicPr>
          <p:nvPr/>
        </p:nvPicPr>
        <p:blipFill>
          <a:blip r:embed="rId4" cstate="print"/>
          <a:srcRect/>
          <a:stretch>
            <a:fillRect/>
          </a:stretch>
        </p:blipFill>
        <p:spPr bwMode="auto">
          <a:xfrm>
            <a:off x="899592" y="3429001"/>
            <a:ext cx="7200800" cy="2597114"/>
          </a:xfrm>
          <a:prstGeom prst="rect">
            <a:avLst/>
          </a:prstGeom>
          <a:noFill/>
          <a:ln w="9525">
            <a:noFill/>
            <a:miter lim="800000"/>
            <a:headEnd/>
            <a:tailEnd/>
          </a:ln>
        </p:spPr>
      </p:pic>
      <p:sp>
        <p:nvSpPr>
          <p:cNvPr id="11" name="10 CuadroTexto"/>
          <p:cNvSpPr txBox="1"/>
          <p:nvPr/>
        </p:nvSpPr>
        <p:spPr>
          <a:xfrm>
            <a:off x="683568" y="6309321"/>
            <a:ext cx="4968552" cy="276999"/>
          </a:xfrm>
          <a:prstGeom prst="rect">
            <a:avLst/>
          </a:prstGeom>
          <a:noFill/>
        </p:spPr>
        <p:txBody>
          <a:bodyPr wrap="square" rtlCol="0">
            <a:spAutoFit/>
          </a:bodyPr>
          <a:lstStyle/>
          <a:p>
            <a:r>
              <a:rPr lang="en-US" sz="1200" dirty="0" smtClean="0"/>
              <a:t>C. </a:t>
            </a:r>
            <a:r>
              <a:rPr lang="en-US" sz="1200" dirty="0" err="1" smtClean="0"/>
              <a:t>Piemonts</a:t>
            </a:r>
            <a:r>
              <a:rPr lang="en-US" sz="1200" dirty="0" smtClean="0"/>
              <a:t>, IRPD10, Sienna, June 2010</a:t>
            </a:r>
            <a:endParaRPr lang="en-US" sz="1200" dirty="0"/>
          </a:p>
        </p:txBody>
      </p:sp>
      <p:sp>
        <p:nvSpPr>
          <p:cNvPr id="7" name="6 Marcador de fecha"/>
          <p:cNvSpPr>
            <a:spLocks noGrp="1"/>
          </p:cNvSpPr>
          <p:nvPr>
            <p:ph type="dt" sz="half" idx="10"/>
          </p:nvPr>
        </p:nvSpPr>
        <p:spPr/>
        <p:txBody>
          <a:bodyPr/>
          <a:lstStyle/>
          <a:p>
            <a:r>
              <a:rPr lang="en-US" smtClean="0"/>
              <a:t>TAE 26-September-2013</a:t>
            </a:r>
            <a:endParaRPr lang="en-US" dirty="0"/>
          </a:p>
        </p:txBody>
      </p:sp>
      <p:sp>
        <p:nvSpPr>
          <p:cNvPr id="8" name="7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Photo Sensor</a:t>
            </a:r>
            <a:endParaRPr lang="en-US" dirty="0"/>
          </a:p>
        </p:txBody>
      </p:sp>
      <p:graphicFrame>
        <p:nvGraphicFramePr>
          <p:cNvPr id="4" name="3 Tabla"/>
          <p:cNvGraphicFramePr>
            <a:graphicFrameLocks noGrp="1"/>
          </p:cNvGraphicFramePr>
          <p:nvPr/>
        </p:nvGraphicFramePr>
        <p:xfrm>
          <a:off x="1187624" y="1268760"/>
          <a:ext cx="6264696" cy="4982218"/>
        </p:xfrm>
        <a:graphic>
          <a:graphicData uri="http://schemas.openxmlformats.org/drawingml/2006/table">
            <a:tbl>
              <a:tblPr/>
              <a:tblGrid>
                <a:gridCol w="1566174"/>
                <a:gridCol w="1566174"/>
                <a:gridCol w="1566174"/>
                <a:gridCol w="1566174"/>
              </a:tblGrid>
              <a:tr h="861071">
                <a:tc>
                  <a:txBody>
                    <a:bodyPr/>
                    <a:lstStyle/>
                    <a:p>
                      <a:pPr fontAlgn="t"/>
                      <a:endParaRPr lang="en-US" sz="1400" dirty="0">
                        <a:solidFill>
                          <a:srgbClr val="494949"/>
                        </a:solidFill>
                        <a:latin typeface="Trebuchet MS"/>
                      </a:endParaRPr>
                    </a:p>
                  </a:txBody>
                  <a:tcPr marL="14351" marR="14351" marT="21525" marB="21525">
                    <a:lnL>
                      <a:noFill/>
                    </a:lnL>
                    <a:lnR>
                      <a:noFill/>
                    </a:lnR>
                    <a:lnT>
                      <a:noFill/>
                    </a:lnT>
                    <a:lnB w="19050"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a:solidFill>
                            <a:srgbClr val="494949"/>
                          </a:solidFill>
                          <a:latin typeface="Trebuchet MS"/>
                        </a:rPr>
                        <a:t>PMT</a:t>
                      </a:r>
                      <a:endParaRPr lang="en-US" sz="1400" dirty="0">
                        <a:solidFill>
                          <a:srgbClr val="494949"/>
                        </a:solidFill>
                        <a:latin typeface="Trebuchet MS"/>
                      </a:endParaRPr>
                    </a:p>
                    <a:p>
                      <a:pPr algn="ctr" fontAlgn="t"/>
                      <a:r>
                        <a:rPr lang="en-US" sz="1400" b="1" dirty="0">
                          <a:solidFill>
                            <a:srgbClr val="494949"/>
                          </a:solidFill>
                          <a:latin typeface="Trebuchet MS"/>
                        </a:rPr>
                        <a:t>Photomultiplier Tube</a:t>
                      </a:r>
                      <a:endParaRPr lang="en-US" sz="1400" dirty="0">
                        <a:solidFill>
                          <a:srgbClr val="494949"/>
                        </a:solidFill>
                        <a:latin typeface="Trebuchet MS"/>
                      </a:endParaRPr>
                    </a:p>
                  </a:txBody>
                  <a:tcPr marL="14351" marR="14351" marT="21525" marB="21525">
                    <a:lnL>
                      <a:noFill/>
                    </a:lnL>
                    <a:lnR>
                      <a:noFill/>
                    </a:lnR>
                    <a:lnT>
                      <a:noFill/>
                    </a:lnT>
                    <a:lnB w="19050" cap="flat" cmpd="sng" algn="ctr">
                      <a:solidFill>
                        <a:srgbClr val="9C9C9C"/>
                      </a:solidFill>
                      <a:prstDash val="solid"/>
                      <a:round/>
                      <a:headEnd type="none" w="med" len="med"/>
                      <a:tailEnd type="none" w="med" len="med"/>
                    </a:lnB>
                    <a:solidFill>
                      <a:srgbClr val="00B0F0"/>
                    </a:solidFill>
                  </a:tcPr>
                </a:tc>
                <a:tc>
                  <a:txBody>
                    <a:bodyPr/>
                    <a:lstStyle/>
                    <a:p>
                      <a:pPr algn="ctr" fontAlgn="t"/>
                      <a:r>
                        <a:rPr lang="en-US" sz="1400" b="1" dirty="0">
                          <a:solidFill>
                            <a:srgbClr val="494949"/>
                          </a:solidFill>
                          <a:latin typeface="Trebuchet MS"/>
                        </a:rPr>
                        <a:t>APD</a:t>
                      </a:r>
                      <a:endParaRPr lang="en-US" sz="1400" dirty="0">
                        <a:solidFill>
                          <a:srgbClr val="494949"/>
                        </a:solidFill>
                        <a:latin typeface="Trebuchet MS"/>
                      </a:endParaRPr>
                    </a:p>
                    <a:p>
                      <a:pPr algn="ctr" fontAlgn="t"/>
                      <a:r>
                        <a:rPr lang="en-US" sz="1400" b="1" dirty="0">
                          <a:solidFill>
                            <a:srgbClr val="494949"/>
                          </a:solidFill>
                          <a:latin typeface="Trebuchet MS"/>
                        </a:rPr>
                        <a:t>Avalanche Photodiode</a:t>
                      </a:r>
                      <a:endParaRPr lang="en-US" sz="1400" dirty="0">
                        <a:solidFill>
                          <a:srgbClr val="494949"/>
                        </a:solidFill>
                        <a:latin typeface="Trebuchet MS"/>
                      </a:endParaRPr>
                    </a:p>
                  </a:txBody>
                  <a:tcPr marL="14351" marR="14351" marT="21525" marB="21525">
                    <a:lnL>
                      <a:noFill/>
                    </a:lnL>
                    <a:lnR>
                      <a:noFill/>
                    </a:lnR>
                    <a:lnT>
                      <a:noFill/>
                    </a:lnT>
                    <a:lnB w="19050" cap="flat" cmpd="sng" algn="ctr">
                      <a:solidFill>
                        <a:srgbClr val="9C9C9C"/>
                      </a:solidFill>
                      <a:prstDash val="solid"/>
                      <a:round/>
                      <a:headEnd type="none" w="med" len="med"/>
                      <a:tailEnd type="none" w="med" len="med"/>
                    </a:lnB>
                    <a:solidFill>
                      <a:srgbClr val="00B0F0"/>
                    </a:solidFill>
                  </a:tcPr>
                </a:tc>
                <a:tc>
                  <a:txBody>
                    <a:bodyPr/>
                    <a:lstStyle/>
                    <a:p>
                      <a:pPr algn="ctr" fontAlgn="t"/>
                      <a:r>
                        <a:rPr lang="en-US" sz="1400" b="1" dirty="0" err="1">
                          <a:solidFill>
                            <a:srgbClr val="494949"/>
                          </a:solidFill>
                          <a:latin typeface="Trebuchet MS"/>
                        </a:rPr>
                        <a:t>SiPM</a:t>
                      </a:r>
                      <a:endParaRPr lang="en-US" sz="1400" dirty="0">
                        <a:solidFill>
                          <a:srgbClr val="494949"/>
                        </a:solidFill>
                        <a:latin typeface="Trebuchet MS"/>
                      </a:endParaRPr>
                    </a:p>
                    <a:p>
                      <a:pPr algn="ctr" fontAlgn="t"/>
                      <a:r>
                        <a:rPr lang="en-US" sz="1400" b="1" dirty="0">
                          <a:solidFill>
                            <a:srgbClr val="494949"/>
                          </a:solidFill>
                          <a:latin typeface="Trebuchet MS"/>
                        </a:rPr>
                        <a:t>Silicon Photomultiplier</a:t>
                      </a:r>
                      <a:endParaRPr lang="en-US" sz="1400" dirty="0">
                        <a:solidFill>
                          <a:srgbClr val="494949"/>
                        </a:solidFill>
                        <a:latin typeface="Trebuchet MS"/>
                      </a:endParaRPr>
                    </a:p>
                  </a:txBody>
                  <a:tcPr marL="14351" marR="14351" marT="21525" marB="21525">
                    <a:lnL>
                      <a:noFill/>
                    </a:lnL>
                    <a:lnR>
                      <a:noFill/>
                    </a:lnR>
                    <a:lnT>
                      <a:noFill/>
                    </a:lnT>
                    <a:lnB w="19050" cap="flat" cmpd="sng" algn="ctr">
                      <a:solidFill>
                        <a:srgbClr val="9C9C9C"/>
                      </a:solidFill>
                      <a:prstDash val="solid"/>
                      <a:round/>
                      <a:headEnd type="none" w="med" len="med"/>
                      <a:tailEnd type="none" w="med" len="med"/>
                    </a:lnB>
                    <a:solidFill>
                      <a:srgbClr val="00B0F0"/>
                    </a:solidFill>
                  </a:tcPr>
                </a:tc>
              </a:tr>
              <a:tr h="450865">
                <a:tc>
                  <a:txBody>
                    <a:bodyPr/>
                    <a:lstStyle/>
                    <a:p>
                      <a:r>
                        <a:rPr lang="en-US" sz="1400">
                          <a:solidFill>
                            <a:srgbClr val="494949"/>
                          </a:solidFill>
                          <a:latin typeface="Trebuchet MS"/>
                        </a:rPr>
                        <a:t>Quantum Efficiency</a:t>
                      </a:r>
                    </a:p>
                  </a:txBody>
                  <a:tcPr marL="14351" marR="14351" marT="21525" marB="21525" anchor="ctr">
                    <a:lnL>
                      <a:noFill/>
                    </a:lnL>
                    <a:lnR>
                      <a:noFill/>
                    </a:lnR>
                    <a:lnT w="19050"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a:solidFill>
                            <a:srgbClr val="494949"/>
                          </a:solidFill>
                          <a:latin typeface="Trebuchet MS"/>
                        </a:rPr>
                        <a:t>25% … 40%</a:t>
                      </a:r>
                    </a:p>
                  </a:txBody>
                  <a:tcPr marL="14351" marR="14351" marT="21525" marB="21525">
                    <a:lnL>
                      <a:noFill/>
                    </a:lnL>
                    <a:lnR>
                      <a:noFill/>
                    </a:lnR>
                    <a:lnT w="19050"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a:solidFill>
                            <a:srgbClr val="494949"/>
                          </a:solidFill>
                          <a:latin typeface="Trebuchet MS"/>
                        </a:rPr>
                        <a:t>… 80%</a:t>
                      </a:r>
                    </a:p>
                  </a:txBody>
                  <a:tcPr marL="14351" marR="14351" marT="21525" marB="21525">
                    <a:lnL>
                      <a:noFill/>
                    </a:lnL>
                    <a:lnR>
                      <a:noFill/>
                    </a:lnR>
                    <a:lnT w="19050"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a:solidFill>
                            <a:srgbClr val="494949"/>
                          </a:solidFill>
                          <a:latin typeface="Trebuchet MS"/>
                        </a:rPr>
                        <a:t>… 80%</a:t>
                      </a:r>
                    </a:p>
                  </a:txBody>
                  <a:tcPr marL="14351" marR="14351" marT="21525" marB="21525">
                    <a:lnL>
                      <a:noFill/>
                    </a:lnL>
                    <a:lnR>
                      <a:noFill/>
                    </a:lnR>
                    <a:lnT w="19050"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r h="524253">
                <a:tc>
                  <a:txBody>
                    <a:bodyPr/>
                    <a:lstStyle/>
                    <a:p>
                      <a:r>
                        <a:rPr lang="en-US" sz="1400">
                          <a:solidFill>
                            <a:srgbClr val="494949"/>
                          </a:solidFill>
                          <a:latin typeface="Trebuchet MS"/>
                        </a:rPr>
                        <a:t>Single Photon Resolution</a:t>
                      </a:r>
                    </a:p>
                  </a:txBody>
                  <a:tcPr marL="14351" marR="14351" marT="21525" marB="21525" anchor="ctr">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NO</a:t>
                      </a:r>
                      <a:r>
                        <a:rPr lang="en-US" sz="1400" dirty="0">
                          <a:solidFill>
                            <a:srgbClr val="494949"/>
                          </a:solidFill>
                          <a:latin typeface="Trebuchet MS"/>
                        </a:rPr>
                        <a:t/>
                      </a:r>
                      <a:br>
                        <a:rPr lang="en-US" sz="1400" dirty="0">
                          <a:solidFill>
                            <a:srgbClr val="494949"/>
                          </a:solidFill>
                          <a:latin typeface="Trebuchet MS"/>
                        </a:rPr>
                      </a:b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r h="450865">
                <a:tc>
                  <a:txBody>
                    <a:bodyPr/>
                    <a:lstStyle/>
                    <a:p>
                      <a:r>
                        <a:rPr lang="en-US" sz="1400" dirty="0">
                          <a:solidFill>
                            <a:srgbClr val="494949"/>
                          </a:solidFill>
                          <a:latin typeface="Trebuchet MS"/>
                        </a:rPr>
                        <a:t>Operation Voltage</a:t>
                      </a:r>
                    </a:p>
                  </a:txBody>
                  <a:tcPr marL="14351" marR="14351" marT="21525" marB="21525" anchor="ctr">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a:solidFill>
                            <a:srgbClr val="494949"/>
                          </a:solidFill>
                          <a:latin typeface="Trebuchet MS"/>
                        </a:rPr>
                        <a:t> 1 - 3 kV</a:t>
                      </a: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a:solidFill>
                            <a:srgbClr val="494949"/>
                          </a:solidFill>
                          <a:latin typeface="Trebuchet MS"/>
                        </a:rPr>
                        <a:t>100 - 500 V</a:t>
                      </a: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a:solidFill>
                            <a:srgbClr val="494949"/>
                          </a:solidFill>
                          <a:latin typeface="Trebuchet MS"/>
                        </a:rPr>
                        <a:t>20 - 80 V</a:t>
                      </a: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r h="245761">
                <a:tc>
                  <a:txBody>
                    <a:bodyPr/>
                    <a:lstStyle/>
                    <a:p>
                      <a:r>
                        <a:rPr lang="en-US" sz="1400" dirty="0">
                          <a:solidFill>
                            <a:srgbClr val="494949"/>
                          </a:solidFill>
                          <a:latin typeface="Trebuchet MS"/>
                        </a:rPr>
                        <a:t>Gain</a:t>
                      </a:r>
                    </a:p>
                  </a:txBody>
                  <a:tcPr marL="14351" marR="14351" marT="21525" marB="21525" anchor="ctr">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a:solidFill>
                            <a:srgbClr val="494949"/>
                          </a:solidFill>
                          <a:latin typeface="Trebuchet MS"/>
                        </a:rPr>
                        <a:t>10</a:t>
                      </a:r>
                      <a:r>
                        <a:rPr lang="en-US" sz="1400" baseline="30000" dirty="0">
                          <a:solidFill>
                            <a:srgbClr val="494949"/>
                          </a:solidFill>
                          <a:latin typeface="Trebuchet MS"/>
                        </a:rPr>
                        <a:t>4</a:t>
                      </a:r>
                      <a:r>
                        <a:rPr lang="en-US" sz="1400" dirty="0">
                          <a:solidFill>
                            <a:srgbClr val="494949"/>
                          </a:solidFill>
                          <a:latin typeface="Trebuchet MS"/>
                        </a:rPr>
                        <a:t> - 10</a:t>
                      </a:r>
                      <a:r>
                        <a:rPr lang="en-US" sz="1400" baseline="30000" dirty="0">
                          <a:solidFill>
                            <a:srgbClr val="494949"/>
                          </a:solidFill>
                          <a:latin typeface="Trebuchet MS"/>
                        </a:rPr>
                        <a:t>9</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a:solidFill>
                            <a:srgbClr val="494949"/>
                          </a:solidFill>
                          <a:latin typeface="Trebuchet MS"/>
                        </a:rPr>
                        <a:t>30 - 300</a:t>
                      </a:r>
                      <a:r>
                        <a:rPr lang="en-US" sz="1400" baseline="30000" dirty="0">
                          <a:solidFill>
                            <a:srgbClr val="494949"/>
                          </a:solidFill>
                          <a:latin typeface="Trebuchet MS"/>
                        </a:rPr>
                        <a:t> </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a:solidFill>
                            <a:srgbClr val="494949"/>
                          </a:solidFill>
                          <a:latin typeface="Trebuchet MS"/>
                        </a:rPr>
                        <a:t>10</a:t>
                      </a:r>
                      <a:r>
                        <a:rPr lang="en-US" sz="1400" baseline="30000" dirty="0">
                          <a:solidFill>
                            <a:srgbClr val="494949"/>
                          </a:solidFill>
                          <a:latin typeface="Trebuchet MS"/>
                        </a:rPr>
                        <a:t>5</a:t>
                      </a:r>
                      <a:r>
                        <a:rPr lang="en-US" sz="1400" dirty="0">
                          <a:solidFill>
                            <a:srgbClr val="494949"/>
                          </a:solidFill>
                          <a:latin typeface="Trebuchet MS"/>
                        </a:rPr>
                        <a:t> - 10</a:t>
                      </a:r>
                      <a:r>
                        <a:rPr lang="en-US" sz="1400" baseline="30000" dirty="0">
                          <a:solidFill>
                            <a:srgbClr val="494949"/>
                          </a:solidFill>
                          <a:latin typeface="Trebuchet MS"/>
                        </a:rPr>
                        <a:t>7</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r h="645173">
                <a:tc>
                  <a:txBody>
                    <a:bodyPr/>
                    <a:lstStyle/>
                    <a:p>
                      <a:r>
                        <a:rPr lang="en-US" sz="1400" dirty="0" smtClean="0">
                          <a:solidFill>
                            <a:srgbClr val="494949"/>
                          </a:solidFill>
                          <a:latin typeface="Trebuchet MS"/>
                        </a:rPr>
                        <a:t>Signal</a:t>
                      </a:r>
                      <a:r>
                        <a:rPr lang="en-US" sz="1400" baseline="0" dirty="0" smtClean="0">
                          <a:solidFill>
                            <a:srgbClr val="494949"/>
                          </a:solidFill>
                          <a:latin typeface="Trebuchet MS"/>
                        </a:rPr>
                        <a:t> ready for processing </a:t>
                      </a:r>
                      <a:endParaRPr lang="en-US" sz="1400" dirty="0">
                        <a:solidFill>
                          <a:srgbClr val="494949"/>
                        </a:solidFill>
                        <a:latin typeface="Trebuchet MS"/>
                      </a:endParaRPr>
                    </a:p>
                  </a:txBody>
                  <a:tcPr marL="14351" marR="14351" marT="21525" marB="21525" anchor="ctr">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smtClean="0">
                          <a:solidFill>
                            <a:srgbClr val="494949"/>
                          </a:solidFill>
                          <a:latin typeface="Trebuchet MS"/>
                        </a:rPr>
                        <a:t>NO</a:t>
                      </a:r>
                    </a:p>
                    <a:p>
                      <a:pPr algn="ctr" fontAlgn="t"/>
                      <a:r>
                        <a:rPr lang="en-US" sz="1400" dirty="0" smtClean="0">
                          <a:solidFill>
                            <a:srgbClr val="494949"/>
                          </a:solidFill>
                          <a:latin typeface="Trebuchet MS"/>
                        </a:rPr>
                        <a:t>Needs shaping and amplification</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r h="340035">
                <a:tc>
                  <a:txBody>
                    <a:bodyPr/>
                    <a:lstStyle/>
                    <a:p>
                      <a:r>
                        <a:rPr lang="en-US" sz="1400" dirty="0" smtClean="0">
                          <a:solidFill>
                            <a:srgbClr val="494949"/>
                          </a:solidFill>
                          <a:latin typeface="Trebuchet MS"/>
                        </a:rPr>
                        <a:t>TOF</a:t>
                      </a:r>
                      <a:endParaRPr lang="en-US" sz="1400" dirty="0">
                        <a:solidFill>
                          <a:srgbClr val="494949"/>
                        </a:solidFill>
                        <a:latin typeface="Trebuchet MS"/>
                      </a:endParaRPr>
                    </a:p>
                  </a:txBody>
                  <a:tcPr marL="14351" marR="14351" marT="21525" marB="21525" anchor="ctr">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smtClean="0">
                          <a:solidFill>
                            <a:srgbClr val="494949"/>
                          </a:solidFill>
                          <a:latin typeface="Trebuchet MS"/>
                        </a:rPr>
                        <a:t>NO</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r h="476049">
                <a:tc>
                  <a:txBody>
                    <a:bodyPr/>
                    <a:lstStyle/>
                    <a:p>
                      <a:r>
                        <a:rPr lang="en-US" sz="1400" dirty="0" smtClean="0">
                          <a:solidFill>
                            <a:srgbClr val="494949"/>
                          </a:solidFill>
                          <a:latin typeface="Trebuchet MS"/>
                        </a:rPr>
                        <a:t>Sensitive </a:t>
                      </a:r>
                      <a:r>
                        <a:rPr lang="en-US" sz="1400" dirty="0">
                          <a:solidFill>
                            <a:srgbClr val="494949"/>
                          </a:solidFill>
                          <a:latin typeface="Trebuchet MS"/>
                        </a:rPr>
                        <a:t>to Magnetic Field</a:t>
                      </a:r>
                    </a:p>
                  </a:txBody>
                  <a:tcPr marL="14351" marR="14351" marT="21525" marB="21525" anchor="ctr">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No</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NO</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r h="450865">
                <a:tc>
                  <a:txBody>
                    <a:bodyPr/>
                    <a:lstStyle/>
                    <a:p>
                      <a:r>
                        <a:rPr lang="en-US" sz="1400" dirty="0" smtClean="0">
                          <a:solidFill>
                            <a:srgbClr val="494949"/>
                          </a:solidFill>
                          <a:latin typeface="Trebuchet MS"/>
                        </a:rPr>
                        <a:t>Compactness</a:t>
                      </a:r>
                      <a:endParaRPr lang="en-US" sz="1400" dirty="0">
                        <a:solidFill>
                          <a:srgbClr val="494949"/>
                        </a:solidFill>
                        <a:latin typeface="Trebuchet MS"/>
                      </a:endParaRPr>
                    </a:p>
                  </a:txBody>
                  <a:tcPr marL="14351" marR="14351" marT="21525" marB="21525" anchor="ctr">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NO</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b="1" dirty="0" smtClean="0">
                          <a:solidFill>
                            <a:srgbClr val="494949"/>
                          </a:solidFill>
                          <a:latin typeface="Trebuchet MS"/>
                        </a:rPr>
                        <a:t>YES</a:t>
                      </a:r>
                      <a:endParaRPr lang="en-US" sz="1400" dirty="0">
                        <a:solidFill>
                          <a:srgbClr val="494949"/>
                        </a:solidFill>
                        <a:latin typeface="Trebuchet MS"/>
                      </a:endParaRP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r h="450865">
                <a:tc>
                  <a:txBody>
                    <a:bodyPr/>
                    <a:lstStyle/>
                    <a:p>
                      <a:r>
                        <a:rPr lang="en-US" sz="1400" dirty="0">
                          <a:solidFill>
                            <a:srgbClr val="494949"/>
                          </a:solidFill>
                          <a:latin typeface="Trebuchet MS"/>
                        </a:rPr>
                        <a:t>Production </a:t>
                      </a:r>
                      <a:r>
                        <a:rPr lang="en-US" sz="1400" dirty="0" smtClean="0">
                          <a:solidFill>
                            <a:srgbClr val="494949"/>
                          </a:solidFill>
                          <a:latin typeface="Trebuchet MS"/>
                        </a:rPr>
                        <a:t>Costs/Ch</a:t>
                      </a:r>
                      <a:endParaRPr lang="en-US" sz="1400" dirty="0">
                        <a:solidFill>
                          <a:srgbClr val="494949"/>
                        </a:solidFill>
                        <a:latin typeface="Trebuchet MS"/>
                      </a:endParaRPr>
                    </a:p>
                  </a:txBody>
                  <a:tcPr marL="14351" marR="14351" marT="21525" marB="21525" anchor="ctr">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a:solidFill>
                            <a:srgbClr val="494949"/>
                          </a:solidFill>
                          <a:latin typeface="Trebuchet MS"/>
                        </a:rPr>
                        <a:t>Medium</a:t>
                      </a: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a:solidFill>
                            <a:srgbClr val="494949"/>
                          </a:solidFill>
                          <a:latin typeface="Trebuchet MS"/>
                        </a:rPr>
                        <a:t>Low</a:t>
                      </a: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c>
                  <a:txBody>
                    <a:bodyPr/>
                    <a:lstStyle/>
                    <a:p>
                      <a:pPr algn="ctr" fontAlgn="t"/>
                      <a:r>
                        <a:rPr lang="en-US" sz="1400" dirty="0">
                          <a:solidFill>
                            <a:srgbClr val="494949"/>
                          </a:solidFill>
                          <a:latin typeface="Trebuchet MS"/>
                        </a:rPr>
                        <a:t>Potentially Low</a:t>
                      </a:r>
                    </a:p>
                  </a:txBody>
                  <a:tcPr marL="14351" marR="14351" marT="21525" marB="21525">
                    <a:lnL>
                      <a:noFill/>
                    </a:lnL>
                    <a:lnR>
                      <a:noFill/>
                    </a:lnR>
                    <a:lnT w="9525" cap="flat" cmpd="sng" algn="ctr">
                      <a:solidFill>
                        <a:srgbClr val="9C9C9C"/>
                      </a:solidFill>
                      <a:prstDash val="solid"/>
                      <a:round/>
                      <a:headEnd type="none" w="med" len="med"/>
                      <a:tailEnd type="none" w="med" len="med"/>
                    </a:lnT>
                    <a:lnB w="9525" cap="flat" cmpd="sng" algn="ctr">
                      <a:solidFill>
                        <a:srgbClr val="9C9C9C"/>
                      </a:solidFill>
                      <a:prstDash val="solid"/>
                      <a:round/>
                      <a:headEnd type="none" w="med" len="med"/>
                      <a:tailEnd type="none" w="med" len="med"/>
                    </a:lnB>
                    <a:solidFill>
                      <a:srgbClr val="FFFFFF"/>
                    </a:solidFill>
                  </a:tcPr>
                </a:tc>
              </a:tr>
            </a:tbl>
          </a:graphicData>
        </a:graphic>
      </p:graphicFrame>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Electric Signal processing</a:t>
            </a:r>
            <a:endParaRPr lang="en-US" dirty="0"/>
          </a:p>
        </p:txBody>
      </p:sp>
      <p:pic>
        <p:nvPicPr>
          <p:cNvPr id="87042" name="Picture 2" descr="C:\Documents and Settings\mokhtar\xray\talks\conference_gifs_jpgs\integrator.gif"/>
          <p:cNvPicPr>
            <a:picLocks noChangeAspect="1" noChangeArrowheads="1"/>
          </p:cNvPicPr>
          <p:nvPr/>
        </p:nvPicPr>
        <p:blipFill>
          <a:blip r:embed="rId2" cstate="print"/>
          <a:srcRect/>
          <a:stretch>
            <a:fillRect/>
          </a:stretch>
        </p:blipFill>
        <p:spPr bwMode="auto">
          <a:xfrm>
            <a:off x="971600" y="1628800"/>
            <a:ext cx="2275453" cy="2844316"/>
          </a:xfrm>
          <a:prstGeom prst="rect">
            <a:avLst/>
          </a:prstGeom>
          <a:noFill/>
        </p:spPr>
      </p:pic>
      <p:pic>
        <p:nvPicPr>
          <p:cNvPr id="87043" name="Picture 3" descr="C:\Documents and Settings\mokhtar\xray\talks\conference_gifs_jpgs\shapper.gif"/>
          <p:cNvPicPr>
            <a:picLocks noChangeAspect="1" noChangeArrowheads="1"/>
          </p:cNvPicPr>
          <p:nvPr/>
        </p:nvPicPr>
        <p:blipFill>
          <a:blip r:embed="rId3" cstate="print"/>
          <a:srcRect/>
          <a:stretch>
            <a:fillRect/>
          </a:stretch>
        </p:blipFill>
        <p:spPr bwMode="auto">
          <a:xfrm>
            <a:off x="3851920" y="2204864"/>
            <a:ext cx="4248472" cy="2036987"/>
          </a:xfrm>
          <a:prstGeom prst="rect">
            <a:avLst/>
          </a:prstGeom>
          <a:noFill/>
        </p:spPr>
      </p:pic>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
        <p:nvSpPr>
          <p:cNvPr id="7" name="6 CuadroTexto"/>
          <p:cNvSpPr txBox="1"/>
          <p:nvPr/>
        </p:nvSpPr>
        <p:spPr>
          <a:xfrm>
            <a:off x="899592" y="4725144"/>
            <a:ext cx="2520280" cy="1200329"/>
          </a:xfrm>
          <a:prstGeom prst="rect">
            <a:avLst/>
          </a:prstGeom>
          <a:noFill/>
        </p:spPr>
        <p:txBody>
          <a:bodyPr wrap="square" rtlCol="0">
            <a:spAutoFit/>
          </a:bodyPr>
          <a:lstStyle/>
          <a:p>
            <a:r>
              <a:rPr lang="en-US" dirty="0" smtClean="0"/>
              <a:t>Charge integration. The common way of reading the charge generated in one pixel </a:t>
            </a:r>
            <a:endParaRPr lang="en-US" dirty="0"/>
          </a:p>
        </p:txBody>
      </p:sp>
      <p:sp>
        <p:nvSpPr>
          <p:cNvPr id="8" name="7 CuadroTexto"/>
          <p:cNvSpPr txBox="1"/>
          <p:nvPr/>
        </p:nvSpPr>
        <p:spPr>
          <a:xfrm>
            <a:off x="3851920" y="4797152"/>
            <a:ext cx="4104456" cy="923330"/>
          </a:xfrm>
          <a:prstGeom prst="rect">
            <a:avLst/>
          </a:prstGeom>
          <a:noFill/>
        </p:spPr>
        <p:txBody>
          <a:bodyPr wrap="square" rtlCol="0">
            <a:spAutoFit/>
          </a:bodyPr>
          <a:lstStyle/>
          <a:p>
            <a:r>
              <a:rPr lang="en-US" dirty="0" smtClean="0"/>
              <a:t>Photon counting is new approach comes from HEP background. It counts every photon capture in the pixel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lnSpcReduction="10000"/>
          </a:bodyPr>
          <a:lstStyle/>
          <a:p>
            <a:r>
              <a:rPr lang="en-US" dirty="0" smtClean="0"/>
              <a:t>Introduction</a:t>
            </a:r>
          </a:p>
          <a:p>
            <a:r>
              <a:rPr lang="en-US" dirty="0" smtClean="0"/>
              <a:t>Detectors for X-ray and Nuclear medicine</a:t>
            </a:r>
          </a:p>
          <a:p>
            <a:r>
              <a:rPr lang="en-US" dirty="0" smtClean="0"/>
              <a:t> X-ray tube </a:t>
            </a:r>
          </a:p>
          <a:p>
            <a:r>
              <a:rPr lang="en-US" dirty="0" smtClean="0"/>
              <a:t>Detectors for Mammography</a:t>
            </a:r>
          </a:p>
          <a:p>
            <a:r>
              <a:rPr lang="en-US" dirty="0" smtClean="0"/>
              <a:t>Image Quality</a:t>
            </a:r>
          </a:p>
          <a:p>
            <a:r>
              <a:rPr lang="en-US" dirty="0" smtClean="0"/>
              <a:t>Dual Image subtraction and contrast agent</a:t>
            </a:r>
          </a:p>
          <a:p>
            <a:r>
              <a:rPr lang="en-US" dirty="0" smtClean="0"/>
              <a:t>PET and Gamma Camera</a:t>
            </a:r>
          </a:p>
          <a:p>
            <a:r>
              <a:rPr lang="en-US" dirty="0" smtClean="0"/>
              <a:t>Summary</a:t>
            </a:r>
          </a:p>
          <a:p>
            <a:endParaRPr lang="en-US" dirty="0" smtClean="0"/>
          </a:p>
          <a:p>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smtClean="0"/>
              <a:t>Yield e- direct </a:t>
            </a:r>
            <a:r>
              <a:rPr lang="en-US" dirty="0" err="1" smtClean="0"/>
              <a:t>vs</a:t>
            </a:r>
            <a:r>
              <a:rPr lang="en-US" dirty="0" smtClean="0"/>
              <a:t> indirect conversion  </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
        <p:nvSpPr>
          <p:cNvPr id="6" name="5 CuadroTexto"/>
          <p:cNvSpPr txBox="1"/>
          <p:nvPr/>
        </p:nvSpPr>
        <p:spPr>
          <a:xfrm>
            <a:off x="1115616" y="1484784"/>
            <a:ext cx="6912768" cy="4739759"/>
          </a:xfrm>
          <a:prstGeom prst="rect">
            <a:avLst/>
          </a:prstGeom>
          <a:noFill/>
        </p:spPr>
        <p:txBody>
          <a:bodyPr wrap="square" rtlCol="0">
            <a:spAutoFit/>
          </a:bodyPr>
          <a:lstStyle/>
          <a:p>
            <a:r>
              <a:rPr lang="en-US" sz="2800" dirty="0" smtClean="0"/>
              <a:t>1MeV in </a:t>
            </a:r>
            <a:r>
              <a:rPr lang="en-US" sz="2800" dirty="0" err="1" smtClean="0">
                <a:solidFill>
                  <a:srgbClr val="FF0000"/>
                </a:solidFill>
              </a:rPr>
              <a:t>NaI</a:t>
            </a:r>
            <a:r>
              <a:rPr lang="en-US" sz="2800" dirty="0" smtClean="0">
                <a:solidFill>
                  <a:srgbClr val="FF0000"/>
                </a:solidFill>
              </a:rPr>
              <a:t>(</a:t>
            </a:r>
            <a:r>
              <a:rPr lang="en-US" sz="2800" dirty="0" err="1" smtClean="0">
                <a:solidFill>
                  <a:srgbClr val="FF0000"/>
                </a:solidFill>
              </a:rPr>
              <a:t>Tl</a:t>
            </a:r>
            <a:r>
              <a:rPr lang="en-US" sz="2800" dirty="0" smtClean="0">
                <a:solidFill>
                  <a:srgbClr val="FF0000"/>
                </a:solidFill>
              </a:rPr>
              <a:t>)</a:t>
            </a:r>
            <a:r>
              <a:rPr lang="en-US" sz="2800" dirty="0" smtClean="0"/>
              <a:t> yields about  40000 photons. About 20% generate e- This means we should expect around  8000 +/- 90 e  (</a:t>
            </a:r>
            <a:r>
              <a:rPr lang="en-US" sz="2800" dirty="0" err="1" smtClean="0"/>
              <a:t>Fano</a:t>
            </a:r>
            <a:r>
              <a:rPr lang="en-US" sz="2800" dirty="0" smtClean="0"/>
              <a:t> factor =1)</a:t>
            </a:r>
          </a:p>
          <a:p>
            <a:endParaRPr lang="en-US" sz="2800" dirty="0" smtClean="0"/>
          </a:p>
          <a:p>
            <a:r>
              <a:rPr lang="en-US" sz="2800" dirty="0" smtClean="0"/>
              <a:t>1MeV in </a:t>
            </a:r>
            <a:r>
              <a:rPr lang="en-US" sz="2800" dirty="0" smtClean="0">
                <a:solidFill>
                  <a:srgbClr val="FF0000"/>
                </a:solidFill>
              </a:rPr>
              <a:t>Si</a:t>
            </a:r>
            <a:r>
              <a:rPr lang="en-US" sz="2800" dirty="0" smtClean="0"/>
              <a:t> yield 278000 +/- 167 e- (</a:t>
            </a:r>
            <a:r>
              <a:rPr lang="en-US" sz="2800" dirty="0" err="1" smtClean="0"/>
              <a:t>Fano</a:t>
            </a:r>
            <a:r>
              <a:rPr lang="en-US" sz="2800" dirty="0" smtClean="0"/>
              <a:t> Factor =0.1)</a:t>
            </a:r>
          </a:p>
          <a:p>
            <a:endParaRPr lang="en-US" sz="2800" dirty="0" smtClean="0"/>
          </a:p>
          <a:p>
            <a:r>
              <a:rPr lang="en-US" sz="2800" dirty="0" smtClean="0"/>
              <a:t>This means with Si we have direct conversion and the signal is 35 times bigger than that of </a:t>
            </a:r>
            <a:r>
              <a:rPr lang="en-US" sz="2800" dirty="0" err="1" smtClean="0"/>
              <a:t>NaI</a:t>
            </a:r>
            <a:r>
              <a:rPr lang="en-US" sz="2800" dirty="0" smtClean="0"/>
              <a:t>(</a:t>
            </a:r>
            <a:r>
              <a:rPr lang="en-US" sz="2800" dirty="0" err="1" smtClean="0"/>
              <a:t>Tl</a:t>
            </a:r>
            <a:r>
              <a:rPr lang="en-US" sz="3200" dirty="0" smtClean="0"/>
              <a:t>)</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80928"/>
            <a:ext cx="8229600" cy="1143000"/>
          </a:xfrm>
        </p:spPr>
        <p:txBody>
          <a:bodyPr/>
          <a:lstStyle/>
          <a:p>
            <a:r>
              <a:rPr lang="en-US" i="1" dirty="0" smtClean="0"/>
              <a:t>X-ray tube</a:t>
            </a:r>
            <a:endParaRPr lang="en-US" i="1"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X-ray tube </a:t>
            </a:r>
            <a:endParaRPr lang="en-US" dirty="0"/>
          </a:p>
        </p:txBody>
      </p:sp>
      <p:pic>
        <p:nvPicPr>
          <p:cNvPr id="3074" name="Picture 2"/>
          <p:cNvPicPr>
            <a:picLocks noChangeAspect="1" noChangeArrowheads="1"/>
          </p:cNvPicPr>
          <p:nvPr/>
        </p:nvPicPr>
        <p:blipFill>
          <a:blip r:embed="rId2" cstate="print"/>
          <a:srcRect l="19008" t="8658" r="20968" b="30303"/>
          <a:stretch>
            <a:fillRect/>
          </a:stretch>
        </p:blipFill>
        <p:spPr bwMode="auto">
          <a:xfrm>
            <a:off x="4932040" y="1988840"/>
            <a:ext cx="3644832" cy="1814607"/>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rot="732272">
            <a:off x="616687" y="1561045"/>
            <a:ext cx="4243092" cy="2545855"/>
          </a:xfrm>
          <a:prstGeom prst="rect">
            <a:avLst/>
          </a:prstGeom>
          <a:noFill/>
          <a:ln w="9525">
            <a:noFill/>
            <a:miter lim="800000"/>
            <a:headEnd/>
            <a:tailEnd/>
          </a:ln>
        </p:spPr>
      </p:pic>
      <p:sp>
        <p:nvSpPr>
          <p:cNvPr id="5" name="4 CuadroTexto"/>
          <p:cNvSpPr txBox="1"/>
          <p:nvPr/>
        </p:nvSpPr>
        <p:spPr>
          <a:xfrm>
            <a:off x="1331640" y="4725145"/>
            <a:ext cx="6840760" cy="1200329"/>
          </a:xfrm>
          <a:prstGeom prst="rect">
            <a:avLst/>
          </a:prstGeom>
          <a:noFill/>
        </p:spPr>
        <p:txBody>
          <a:bodyPr wrap="square" rtlCol="0">
            <a:spAutoFit/>
          </a:bodyPr>
          <a:lstStyle/>
          <a:p>
            <a:r>
              <a:rPr lang="en-US" dirty="0" smtClean="0"/>
              <a:t>Though it is the common way for generating X-ray beam, it is very inefficient  process! We use about 0.1% of the power for the X-ray beam and the rest dissipate as heat.  For this reason the X-ray tube used for short periods (seconds)</a:t>
            </a:r>
            <a:endParaRPr lang="en-US"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cxnSp>
        <p:nvCxnSpPr>
          <p:cNvPr id="11" name="10 Conector curvado"/>
          <p:cNvCxnSpPr/>
          <p:nvPr/>
        </p:nvCxnSpPr>
        <p:spPr>
          <a:xfrm rot="10800000" flipV="1">
            <a:off x="2843808" y="3717033"/>
            <a:ext cx="4104456" cy="360040"/>
          </a:xfrm>
          <a:prstGeom prst="curvedConnector3">
            <a:avLst>
              <a:gd name="adj1" fmla="val 50000"/>
            </a:avLst>
          </a:prstGeom>
          <a:ln w="254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Spectra of an X-ray tube </a:t>
            </a:r>
            <a:endParaRPr lang="en-US" dirty="0"/>
          </a:p>
        </p:txBody>
      </p:sp>
      <p:pic>
        <p:nvPicPr>
          <p:cNvPr id="103428" name="Picture 4" descr="http://miac.unibas.ch/PMI/01-BasicsOfXray-media/figs/Bremsstrahlung_Spectrum.png"/>
          <p:cNvPicPr>
            <a:picLocks noChangeAspect="1" noChangeArrowheads="1"/>
          </p:cNvPicPr>
          <p:nvPr/>
        </p:nvPicPr>
        <p:blipFill>
          <a:blip r:embed="rId2" cstate="print"/>
          <a:srcRect/>
          <a:stretch>
            <a:fillRect/>
          </a:stretch>
        </p:blipFill>
        <p:spPr bwMode="auto">
          <a:xfrm>
            <a:off x="539552" y="4221089"/>
            <a:ext cx="3240360" cy="2136759"/>
          </a:xfrm>
          <a:prstGeom prst="rect">
            <a:avLst/>
          </a:prstGeom>
          <a:noFill/>
        </p:spPr>
      </p:pic>
      <p:pic>
        <p:nvPicPr>
          <p:cNvPr id="103430" name="Picture 6" descr="http://miac.unibas.ch/PMI/01-BasicsOfXray-media/figs/Bremsstrahlung.png"/>
          <p:cNvPicPr>
            <a:picLocks noChangeAspect="1" noChangeArrowheads="1"/>
          </p:cNvPicPr>
          <p:nvPr/>
        </p:nvPicPr>
        <p:blipFill>
          <a:blip r:embed="rId3" cstate="print"/>
          <a:srcRect/>
          <a:stretch>
            <a:fillRect/>
          </a:stretch>
        </p:blipFill>
        <p:spPr bwMode="auto">
          <a:xfrm>
            <a:off x="5652120" y="1628800"/>
            <a:ext cx="1800200" cy="2234514"/>
          </a:xfrm>
          <a:prstGeom prst="rect">
            <a:avLst/>
          </a:prstGeom>
          <a:noFill/>
        </p:spPr>
      </p:pic>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pic>
        <p:nvPicPr>
          <p:cNvPr id="8" name="Picture 2" descr="http://miac.unibas.ch/PMI/01-BasicsOfXray-media/figs/K-Lines.png"/>
          <p:cNvPicPr>
            <a:picLocks noChangeAspect="1" noChangeArrowheads="1"/>
          </p:cNvPicPr>
          <p:nvPr/>
        </p:nvPicPr>
        <p:blipFill>
          <a:blip r:embed="rId4" cstate="print"/>
          <a:srcRect/>
          <a:stretch>
            <a:fillRect/>
          </a:stretch>
        </p:blipFill>
        <p:spPr bwMode="auto">
          <a:xfrm>
            <a:off x="683569" y="1628801"/>
            <a:ext cx="3897791" cy="2736304"/>
          </a:xfrm>
          <a:prstGeom prst="rect">
            <a:avLst/>
          </a:prstGeom>
          <a:noFill/>
        </p:spPr>
      </p:pic>
      <p:pic>
        <p:nvPicPr>
          <p:cNvPr id="9" name="Picture 2" descr="http://miac.unibas.ch/PMI/01-BasicsOfXray-media/figs/Characteristic_Spectrum.png"/>
          <p:cNvPicPr>
            <a:picLocks noChangeAspect="1" noChangeArrowheads="1"/>
          </p:cNvPicPr>
          <p:nvPr/>
        </p:nvPicPr>
        <p:blipFill>
          <a:blip r:embed="rId5" cstate="print"/>
          <a:srcRect/>
          <a:stretch>
            <a:fillRect/>
          </a:stretch>
        </p:blipFill>
        <p:spPr bwMode="auto">
          <a:xfrm>
            <a:off x="3851920" y="4509121"/>
            <a:ext cx="2736304" cy="1804375"/>
          </a:xfrm>
          <a:prstGeom prst="rect">
            <a:avLst/>
          </a:prstGeom>
          <a:noFill/>
        </p:spPr>
      </p:pic>
      <p:pic>
        <p:nvPicPr>
          <p:cNvPr id="10" name="Picture 4" descr="http://miac.unibas.ch/PMI/01-BasicsOfXray-media/figs/xray_spectrum.png"/>
          <p:cNvPicPr>
            <a:picLocks noChangeAspect="1" noChangeArrowheads="1"/>
          </p:cNvPicPr>
          <p:nvPr/>
        </p:nvPicPr>
        <p:blipFill>
          <a:blip r:embed="rId6" cstate="print"/>
          <a:srcRect/>
          <a:stretch>
            <a:fillRect/>
          </a:stretch>
        </p:blipFill>
        <p:spPr bwMode="auto">
          <a:xfrm>
            <a:off x="6516216" y="4149081"/>
            <a:ext cx="2448272" cy="200696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Interaction of Photon with Matter</a:t>
            </a:r>
            <a:endParaRPr lang="en-US" dirty="0"/>
          </a:p>
        </p:txBody>
      </p:sp>
      <p:pic>
        <p:nvPicPr>
          <p:cNvPr id="5122" name="Picture 2"/>
          <p:cNvPicPr>
            <a:picLocks noChangeAspect="1" noChangeArrowheads="1"/>
          </p:cNvPicPr>
          <p:nvPr/>
        </p:nvPicPr>
        <p:blipFill>
          <a:blip r:embed="rId2" cstate="print"/>
          <a:srcRect b="16895"/>
          <a:stretch>
            <a:fillRect/>
          </a:stretch>
        </p:blipFill>
        <p:spPr bwMode="auto">
          <a:xfrm>
            <a:off x="467544" y="1988841"/>
            <a:ext cx="2752725" cy="2232248"/>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b="23894"/>
          <a:stretch>
            <a:fillRect/>
          </a:stretch>
        </p:blipFill>
        <p:spPr bwMode="auto">
          <a:xfrm>
            <a:off x="3563890" y="1844824"/>
            <a:ext cx="2847975" cy="216024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b="20942"/>
          <a:stretch>
            <a:fillRect/>
          </a:stretch>
        </p:blipFill>
        <p:spPr bwMode="auto">
          <a:xfrm>
            <a:off x="6156177" y="1916832"/>
            <a:ext cx="2790825" cy="2304256"/>
          </a:xfrm>
          <a:prstGeom prst="rect">
            <a:avLst/>
          </a:prstGeom>
          <a:noFill/>
          <a:ln w="9525">
            <a:noFill/>
            <a:miter lim="800000"/>
            <a:headEnd/>
            <a:tailEnd/>
          </a:ln>
        </p:spPr>
      </p:pic>
      <p:sp>
        <p:nvSpPr>
          <p:cNvPr id="6" name="5 Marcador de fecha"/>
          <p:cNvSpPr>
            <a:spLocks noGrp="1"/>
          </p:cNvSpPr>
          <p:nvPr>
            <p:ph type="dt" sz="half" idx="10"/>
          </p:nvPr>
        </p:nvSpPr>
        <p:spPr/>
        <p:txBody>
          <a:bodyPr/>
          <a:lstStyle/>
          <a:p>
            <a:r>
              <a:rPr lang="en-US" dirty="0"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
        <p:nvSpPr>
          <p:cNvPr id="8" name="7 CuadroTexto"/>
          <p:cNvSpPr txBox="1"/>
          <p:nvPr/>
        </p:nvSpPr>
        <p:spPr>
          <a:xfrm>
            <a:off x="683568" y="4509121"/>
            <a:ext cx="2520280" cy="830997"/>
          </a:xfrm>
          <a:prstGeom prst="rect">
            <a:avLst/>
          </a:prstGeom>
          <a:noFill/>
        </p:spPr>
        <p:txBody>
          <a:bodyPr wrap="square" rtlCol="0">
            <a:spAutoFit/>
          </a:bodyPr>
          <a:lstStyle/>
          <a:p>
            <a:pPr algn="ctr"/>
            <a:r>
              <a:rPr lang="en-US" sz="1200" dirty="0" smtClean="0"/>
              <a:t>Photoelectric effect all the energy from the photon get transferred to the inner shell electron causing ionization of the atom</a:t>
            </a:r>
            <a:endParaRPr lang="en-US" sz="1200" dirty="0"/>
          </a:p>
        </p:txBody>
      </p:sp>
      <p:sp>
        <p:nvSpPr>
          <p:cNvPr id="10" name="9 Rectángulo"/>
          <p:cNvSpPr/>
          <p:nvPr/>
        </p:nvSpPr>
        <p:spPr>
          <a:xfrm>
            <a:off x="3635896" y="4509121"/>
            <a:ext cx="2430016" cy="1384995"/>
          </a:xfrm>
          <a:prstGeom prst="rect">
            <a:avLst/>
          </a:prstGeom>
        </p:spPr>
        <p:txBody>
          <a:bodyPr wrap="square">
            <a:spAutoFit/>
          </a:bodyPr>
          <a:lstStyle/>
          <a:p>
            <a:pPr lvl="0"/>
            <a:r>
              <a:rPr lang="en-US" sz="1200" dirty="0" smtClean="0">
                <a:solidFill>
                  <a:prstClr val="black"/>
                </a:solidFill>
              </a:rPr>
              <a:t>In Compton scattering, part of the energy of the incoming photon is transferred to an electron. This electron is know as the recoil electron . The photon is deflected through an angle proportional to the amount of energy lost</a:t>
            </a:r>
            <a:endParaRPr lang="en-US" sz="1200" dirty="0">
              <a:solidFill>
                <a:prstClr val="black"/>
              </a:solidFill>
            </a:endParaRPr>
          </a:p>
        </p:txBody>
      </p:sp>
      <p:sp>
        <p:nvSpPr>
          <p:cNvPr id="11" name="10 CuadroTexto"/>
          <p:cNvSpPr txBox="1"/>
          <p:nvPr/>
        </p:nvSpPr>
        <p:spPr>
          <a:xfrm>
            <a:off x="6300192" y="4509121"/>
            <a:ext cx="2520280" cy="830997"/>
          </a:xfrm>
          <a:prstGeom prst="rect">
            <a:avLst/>
          </a:prstGeom>
          <a:noFill/>
        </p:spPr>
        <p:txBody>
          <a:bodyPr wrap="square" rtlCol="0">
            <a:spAutoFit/>
          </a:bodyPr>
          <a:lstStyle/>
          <a:p>
            <a:r>
              <a:rPr lang="en-US" sz="1200" dirty="0" smtClean="0"/>
              <a:t>The pair production process takes place if the photon  passes close to the </a:t>
            </a:r>
            <a:r>
              <a:rPr lang="en-US" sz="1200" dirty="0" err="1" smtClean="0"/>
              <a:t>nucleous</a:t>
            </a:r>
            <a:r>
              <a:rPr lang="en-US" sz="1200" dirty="0" smtClean="0"/>
              <a:t> and has an energy above 1.022MeV</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996952"/>
            <a:ext cx="8229600" cy="1143000"/>
          </a:xfrm>
        </p:spPr>
        <p:txBody>
          <a:bodyPr/>
          <a:lstStyle/>
          <a:p>
            <a:r>
              <a:rPr lang="en-US" i="1" dirty="0" smtClean="0"/>
              <a:t>Detectors for Mammography</a:t>
            </a:r>
            <a:endParaRPr lang="en-US" i="1"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dirty="0" smtClean="0"/>
              <a:t>Different X-ray imaging detectors</a:t>
            </a:r>
            <a:endParaRPr lang="en-US" dirty="0"/>
          </a:p>
        </p:txBody>
      </p:sp>
      <p:pic>
        <p:nvPicPr>
          <p:cNvPr id="10243" name="Picture 3"/>
          <p:cNvPicPr>
            <a:picLocks noChangeAspect="1" noChangeArrowheads="1"/>
          </p:cNvPicPr>
          <p:nvPr/>
        </p:nvPicPr>
        <p:blipFill>
          <a:blip r:embed="rId2" cstate="print"/>
          <a:srcRect/>
          <a:stretch>
            <a:fillRect/>
          </a:stretch>
        </p:blipFill>
        <p:spPr bwMode="auto">
          <a:xfrm>
            <a:off x="853234" y="1484784"/>
            <a:ext cx="7181071" cy="4032448"/>
          </a:xfrm>
          <a:prstGeom prst="rect">
            <a:avLst/>
          </a:prstGeom>
          <a:noFill/>
          <a:ln w="9525">
            <a:noFill/>
            <a:miter lim="800000"/>
            <a:headEnd/>
            <a:tailEnd/>
          </a:ln>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Mammography Detector Evolution</a:t>
            </a:r>
            <a:endParaRPr lang="en-US" dirty="0"/>
          </a:p>
        </p:txBody>
      </p:sp>
      <p:pic>
        <p:nvPicPr>
          <p:cNvPr id="74754" name="Picture 2"/>
          <p:cNvPicPr>
            <a:picLocks noChangeAspect="1" noChangeArrowheads="1"/>
          </p:cNvPicPr>
          <p:nvPr/>
        </p:nvPicPr>
        <p:blipFill>
          <a:blip r:embed="rId2" cstate="print"/>
          <a:srcRect r="54255"/>
          <a:stretch>
            <a:fillRect/>
          </a:stretch>
        </p:blipFill>
        <p:spPr bwMode="auto">
          <a:xfrm>
            <a:off x="3275856" y="1484784"/>
            <a:ext cx="3096344" cy="4036369"/>
          </a:xfrm>
          <a:prstGeom prst="rect">
            <a:avLst/>
          </a:prstGeom>
          <a:noFill/>
          <a:ln w="9525">
            <a:noFill/>
            <a:miter lim="800000"/>
            <a:headEnd/>
            <a:tailEnd/>
          </a:ln>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smtClean="0"/>
              <a:t>Increasing the QE if the film cassette</a:t>
            </a:r>
            <a:endParaRPr lang="en-US" dirty="0"/>
          </a:p>
        </p:txBody>
      </p:sp>
      <p:pic>
        <p:nvPicPr>
          <p:cNvPr id="81922" name="Picture 2"/>
          <p:cNvPicPr>
            <a:picLocks noChangeAspect="1" noChangeArrowheads="1"/>
          </p:cNvPicPr>
          <p:nvPr/>
        </p:nvPicPr>
        <p:blipFill>
          <a:blip r:embed="rId2" cstate="print"/>
          <a:srcRect/>
          <a:stretch>
            <a:fillRect/>
          </a:stretch>
        </p:blipFill>
        <p:spPr bwMode="auto">
          <a:xfrm>
            <a:off x="1835696" y="1700809"/>
            <a:ext cx="4752528" cy="4206260"/>
          </a:xfrm>
          <a:prstGeom prst="rect">
            <a:avLst/>
          </a:prstGeom>
          <a:noFill/>
          <a:ln w="9525">
            <a:noFill/>
            <a:miter lim="800000"/>
            <a:headEnd/>
            <a:tailEnd/>
          </a:ln>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smtClean="0"/>
              <a:t>Analog Mammography (film cassette)</a:t>
            </a:r>
            <a:endParaRPr lang="en-US" dirty="0"/>
          </a:p>
        </p:txBody>
      </p:sp>
      <p:graphicFrame>
        <p:nvGraphicFramePr>
          <p:cNvPr id="75778" name="Object 2"/>
          <p:cNvGraphicFramePr>
            <a:graphicFrameLocks noChangeAspect="1"/>
          </p:cNvGraphicFramePr>
          <p:nvPr/>
        </p:nvGraphicFramePr>
        <p:xfrm>
          <a:off x="899593" y="1700808"/>
          <a:ext cx="3044825" cy="4648200"/>
        </p:xfrm>
        <a:graphic>
          <a:graphicData uri="http://schemas.openxmlformats.org/presentationml/2006/ole">
            <p:oleObj spid="_x0000_s75778" name="Fotografía de Photo Editor" r:id="rId3" imgW="4990476" imgH="7621064" progId="">
              <p:embed/>
            </p:oleObj>
          </a:graphicData>
        </a:graphic>
      </p:graphicFrame>
      <p:graphicFrame>
        <p:nvGraphicFramePr>
          <p:cNvPr id="75779" name="Object 5"/>
          <p:cNvGraphicFramePr>
            <a:graphicFrameLocks noChangeAspect="1"/>
          </p:cNvGraphicFramePr>
          <p:nvPr/>
        </p:nvGraphicFramePr>
        <p:xfrm>
          <a:off x="4355976" y="1700809"/>
          <a:ext cx="3358307" cy="4644809"/>
        </p:xfrm>
        <a:graphic>
          <a:graphicData uri="http://schemas.openxmlformats.org/presentationml/2006/ole">
            <p:oleObj spid="_x0000_s75779" r:id="rId4" imgW="4952381" imgH="7621064" progId="">
              <p:embed/>
            </p:oleObj>
          </a:graphicData>
        </a:graphic>
      </p:graphicFrame>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140968"/>
            <a:ext cx="8229600" cy="1143000"/>
          </a:xfrm>
        </p:spPr>
        <p:txBody>
          <a:bodyPr/>
          <a:lstStyle/>
          <a:p>
            <a:r>
              <a:rPr lang="en-US" i="1" dirty="0" smtClean="0"/>
              <a:t>Introduction</a:t>
            </a:r>
            <a:endParaRPr lang="en-US" i="1"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1143000"/>
          </a:xfrm>
        </p:spPr>
        <p:txBody>
          <a:bodyPr>
            <a:normAutofit fontScale="90000"/>
          </a:bodyPr>
          <a:lstStyle/>
          <a:p>
            <a:r>
              <a:rPr lang="en-US" dirty="0" smtClean="0"/>
              <a:t>Mammography with CR Imaging Plate</a:t>
            </a:r>
            <a:endParaRPr lang="en-US" dirty="0"/>
          </a:p>
        </p:txBody>
      </p:sp>
      <p:pic>
        <p:nvPicPr>
          <p:cNvPr id="76802" name="Picture 2"/>
          <p:cNvPicPr>
            <a:picLocks noChangeAspect="1" noChangeArrowheads="1"/>
          </p:cNvPicPr>
          <p:nvPr/>
        </p:nvPicPr>
        <p:blipFill>
          <a:blip r:embed="rId2" cstate="print"/>
          <a:srcRect/>
          <a:stretch>
            <a:fillRect/>
          </a:stretch>
        </p:blipFill>
        <p:spPr bwMode="auto">
          <a:xfrm>
            <a:off x="2339752" y="1484784"/>
            <a:ext cx="4800600" cy="4800600"/>
          </a:xfrm>
          <a:prstGeom prst="rect">
            <a:avLst/>
          </a:prstGeom>
          <a:noFill/>
          <a:ln w="9525">
            <a:noFill/>
            <a:miter lim="800000"/>
            <a:headEnd/>
            <a:tailEnd/>
          </a:ln>
        </p:spPr>
      </p:pic>
      <p:pic>
        <p:nvPicPr>
          <p:cNvPr id="76804" name="Picture 4" descr="IPA-DS4000 - AGFA CR Plates"/>
          <p:cNvPicPr>
            <a:picLocks noChangeAspect="1" noChangeArrowheads="1"/>
          </p:cNvPicPr>
          <p:nvPr/>
        </p:nvPicPr>
        <p:blipFill>
          <a:blip r:embed="rId3" cstate="print"/>
          <a:srcRect l="24424" t="8750" r="15097" b="10751"/>
          <a:stretch>
            <a:fillRect/>
          </a:stretch>
        </p:blipFill>
        <p:spPr bwMode="auto">
          <a:xfrm>
            <a:off x="395536" y="2348881"/>
            <a:ext cx="2160240" cy="1910981"/>
          </a:xfrm>
          <a:prstGeom prst="rect">
            <a:avLst/>
          </a:prstGeom>
          <a:noFill/>
        </p:spPr>
      </p:pic>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04664"/>
            <a:ext cx="8229600" cy="1143000"/>
          </a:xfrm>
        </p:spPr>
        <p:txBody>
          <a:bodyPr>
            <a:noAutofit/>
          </a:bodyPr>
          <a:lstStyle/>
          <a:p>
            <a:r>
              <a:rPr lang="en-US" sz="3600" dirty="0" smtClean="0"/>
              <a:t>CR Storage Phosphor plate image acquisition </a:t>
            </a:r>
            <a:endParaRPr lang="en-US" sz="3600" dirty="0"/>
          </a:p>
        </p:txBody>
      </p:sp>
      <p:pic>
        <p:nvPicPr>
          <p:cNvPr id="9218" name="Picture 2"/>
          <p:cNvPicPr>
            <a:picLocks noChangeAspect="1" noChangeArrowheads="1"/>
          </p:cNvPicPr>
          <p:nvPr/>
        </p:nvPicPr>
        <p:blipFill>
          <a:blip r:embed="rId2" cstate="print"/>
          <a:srcRect t="11014"/>
          <a:stretch>
            <a:fillRect/>
          </a:stretch>
        </p:blipFill>
        <p:spPr bwMode="auto">
          <a:xfrm>
            <a:off x="611560" y="1628800"/>
            <a:ext cx="7545464" cy="4072508"/>
          </a:xfrm>
          <a:prstGeom prst="rect">
            <a:avLst/>
          </a:prstGeom>
          <a:ln>
            <a:noFill/>
          </a:ln>
          <a:effectLst>
            <a:softEdge rad="112500"/>
          </a:effectLst>
        </p:spPr>
      </p:pic>
      <p:sp>
        <p:nvSpPr>
          <p:cNvPr id="5" name="4 CuadroTexto"/>
          <p:cNvSpPr txBox="1"/>
          <p:nvPr/>
        </p:nvSpPr>
        <p:spPr>
          <a:xfrm>
            <a:off x="1043608" y="5733256"/>
            <a:ext cx="1584176" cy="369332"/>
          </a:xfrm>
          <a:prstGeom prst="rect">
            <a:avLst/>
          </a:prstGeom>
          <a:noFill/>
        </p:spPr>
        <p:txBody>
          <a:bodyPr wrap="square" rtlCol="0">
            <a:spAutoFit/>
          </a:bodyPr>
          <a:lstStyle/>
          <a:p>
            <a:r>
              <a:rPr lang="en-US" dirty="0" smtClean="0"/>
              <a:t>BaFBr:Eu</a:t>
            </a:r>
            <a:r>
              <a:rPr lang="en-US" baseline="30000" dirty="0" smtClean="0"/>
              <a:t>2+</a:t>
            </a:r>
            <a:endParaRPr lang="en-US" dirty="0"/>
          </a:p>
        </p:txBody>
      </p:sp>
      <p:pic>
        <p:nvPicPr>
          <p:cNvPr id="6" name="Picture 2"/>
          <p:cNvPicPr>
            <a:picLocks noChangeAspect="1" noChangeArrowheads="1"/>
          </p:cNvPicPr>
          <p:nvPr/>
        </p:nvPicPr>
        <p:blipFill>
          <a:blip r:embed="rId3" cstate="print"/>
          <a:srcRect t="8000" b="4000"/>
          <a:stretch>
            <a:fillRect/>
          </a:stretch>
        </p:blipFill>
        <p:spPr bwMode="auto">
          <a:xfrm>
            <a:off x="1043608" y="2060848"/>
            <a:ext cx="1800200" cy="1584176"/>
          </a:xfrm>
          <a:prstGeom prst="rect">
            <a:avLst/>
          </a:prstGeom>
          <a:noFill/>
          <a:ln w="9525">
            <a:noFill/>
            <a:miter lim="800000"/>
            <a:headEnd/>
            <a:tailEnd/>
          </a:ln>
        </p:spPr>
      </p:pic>
      <p:sp>
        <p:nvSpPr>
          <p:cNvPr id="7" name="6 Marcador de fecha"/>
          <p:cNvSpPr>
            <a:spLocks noGrp="1"/>
          </p:cNvSpPr>
          <p:nvPr>
            <p:ph type="dt" sz="half" idx="10"/>
          </p:nvPr>
        </p:nvSpPr>
        <p:spPr/>
        <p:txBody>
          <a:bodyPr/>
          <a:lstStyle/>
          <a:p>
            <a:r>
              <a:rPr lang="en-US" smtClean="0"/>
              <a:t>TAE 26-September-2013</a:t>
            </a:r>
            <a:endParaRPr lang="en-US" dirty="0"/>
          </a:p>
        </p:txBody>
      </p:sp>
      <p:sp>
        <p:nvSpPr>
          <p:cNvPr id="8" name="7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Digital Mammography</a:t>
            </a:r>
            <a:endParaRPr lang="en-US" dirty="0"/>
          </a:p>
        </p:txBody>
      </p:sp>
      <p:pic>
        <p:nvPicPr>
          <p:cNvPr id="77825" name="Picture 1"/>
          <p:cNvPicPr>
            <a:picLocks noChangeAspect="1" noChangeArrowheads="1"/>
          </p:cNvPicPr>
          <p:nvPr/>
        </p:nvPicPr>
        <p:blipFill>
          <a:blip r:embed="rId2" cstate="print"/>
          <a:srcRect/>
          <a:stretch>
            <a:fillRect/>
          </a:stretch>
        </p:blipFill>
        <p:spPr bwMode="auto">
          <a:xfrm>
            <a:off x="539553" y="1556792"/>
            <a:ext cx="4705351" cy="4114800"/>
          </a:xfrm>
          <a:prstGeom prst="rect">
            <a:avLst/>
          </a:prstGeom>
          <a:noFill/>
          <a:ln w="9525">
            <a:noFill/>
            <a:miter lim="800000"/>
            <a:headEnd/>
            <a:tailEnd/>
          </a:ln>
        </p:spPr>
      </p:pic>
      <p:pic>
        <p:nvPicPr>
          <p:cNvPr id="77827" name="Picture 3" descr="http://radiographics.rsna.org/content/24/6/1747/F17.medium.gif"/>
          <p:cNvPicPr>
            <a:picLocks noChangeAspect="1" noChangeArrowheads="1"/>
          </p:cNvPicPr>
          <p:nvPr/>
        </p:nvPicPr>
        <p:blipFill>
          <a:blip r:embed="rId3" cstate="print"/>
          <a:srcRect/>
          <a:stretch>
            <a:fillRect/>
          </a:stretch>
        </p:blipFill>
        <p:spPr bwMode="auto">
          <a:xfrm>
            <a:off x="5220072" y="2564905"/>
            <a:ext cx="2931368" cy="1605591"/>
          </a:xfrm>
          <a:prstGeom prst="rect">
            <a:avLst/>
          </a:prstGeom>
          <a:noFill/>
        </p:spPr>
      </p:pic>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
        <p:nvSpPr>
          <p:cNvPr id="7" name="6 CuadroTexto"/>
          <p:cNvSpPr txBox="1"/>
          <p:nvPr/>
        </p:nvSpPr>
        <p:spPr>
          <a:xfrm>
            <a:off x="1259632" y="5157192"/>
            <a:ext cx="6120680" cy="646331"/>
          </a:xfrm>
          <a:prstGeom prst="rect">
            <a:avLst/>
          </a:prstGeom>
          <a:noFill/>
        </p:spPr>
        <p:txBody>
          <a:bodyPr wrap="square" rtlCol="0">
            <a:spAutoFit/>
          </a:bodyPr>
          <a:lstStyle/>
          <a:p>
            <a:r>
              <a:rPr lang="en-US" dirty="0" err="1" smtClean="0"/>
              <a:t>CsI</a:t>
            </a:r>
            <a:r>
              <a:rPr lang="en-US" dirty="0" smtClean="0"/>
              <a:t> deposited on a-Si (GE type)….this is indirect conversion</a:t>
            </a:r>
          </a:p>
          <a:p>
            <a:r>
              <a:rPr lang="en-US" dirty="0" smtClean="0"/>
              <a:t>a-Se deposited on a-Si (</a:t>
            </a:r>
            <a:r>
              <a:rPr lang="en-US" dirty="0" err="1" smtClean="0"/>
              <a:t>Hologic</a:t>
            </a:r>
            <a:r>
              <a:rPr lang="en-US" dirty="0" smtClean="0"/>
              <a:t> type)…direct conversion</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Mammoraphy</a:t>
            </a:r>
            <a:r>
              <a:rPr lang="en-US" dirty="0" smtClean="0"/>
              <a:t> </a:t>
            </a:r>
            <a:r>
              <a:rPr lang="en-US" dirty="0" err="1" smtClean="0"/>
              <a:t>Tomosynthesis</a:t>
            </a:r>
            <a:endParaRPr lang="en-US" dirty="0"/>
          </a:p>
        </p:txBody>
      </p:sp>
      <p:pic>
        <p:nvPicPr>
          <p:cNvPr id="79874" name="Picture 2"/>
          <p:cNvPicPr>
            <a:picLocks noChangeAspect="1" noChangeArrowheads="1"/>
          </p:cNvPicPr>
          <p:nvPr/>
        </p:nvPicPr>
        <p:blipFill>
          <a:blip r:embed="rId2" cstate="print"/>
          <a:srcRect/>
          <a:stretch>
            <a:fillRect/>
          </a:stretch>
        </p:blipFill>
        <p:spPr bwMode="auto">
          <a:xfrm>
            <a:off x="0" y="1628800"/>
            <a:ext cx="4724400" cy="4800600"/>
          </a:xfrm>
          <a:prstGeom prst="rect">
            <a:avLst/>
          </a:prstGeom>
          <a:noFill/>
          <a:ln w="9525">
            <a:noFill/>
            <a:miter lim="800000"/>
            <a:headEnd/>
            <a:tailEnd/>
          </a:ln>
        </p:spPr>
      </p:pic>
      <p:pic>
        <p:nvPicPr>
          <p:cNvPr id="79875" name="Picture 3"/>
          <p:cNvPicPr>
            <a:picLocks noChangeAspect="1" noChangeArrowheads="1"/>
          </p:cNvPicPr>
          <p:nvPr/>
        </p:nvPicPr>
        <p:blipFill>
          <a:blip r:embed="rId3" cstate="print"/>
          <a:srcRect b="17878"/>
          <a:stretch>
            <a:fillRect/>
          </a:stretch>
        </p:blipFill>
        <p:spPr bwMode="auto">
          <a:xfrm>
            <a:off x="4427985" y="2420889"/>
            <a:ext cx="4091947" cy="2520280"/>
          </a:xfrm>
          <a:prstGeom prst="rect">
            <a:avLst/>
          </a:prstGeom>
          <a:noFill/>
          <a:ln w="9525">
            <a:noFill/>
            <a:miter lim="800000"/>
            <a:headEnd/>
            <a:tailEnd/>
          </a:ln>
        </p:spPr>
      </p:pic>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Mammograms of 3D v 2D</a:t>
            </a:r>
            <a:endParaRPr lang="en-US" dirty="0"/>
          </a:p>
        </p:txBody>
      </p:sp>
      <p:pic>
        <p:nvPicPr>
          <p:cNvPr id="80898" name="Picture 2"/>
          <p:cNvPicPr>
            <a:picLocks noChangeAspect="1" noChangeArrowheads="1"/>
          </p:cNvPicPr>
          <p:nvPr/>
        </p:nvPicPr>
        <p:blipFill>
          <a:blip r:embed="rId2" cstate="print"/>
          <a:srcRect/>
          <a:stretch>
            <a:fillRect/>
          </a:stretch>
        </p:blipFill>
        <p:spPr bwMode="auto">
          <a:xfrm>
            <a:off x="1187624" y="1268760"/>
            <a:ext cx="6336704" cy="4752528"/>
          </a:xfrm>
          <a:prstGeom prst="rect">
            <a:avLst/>
          </a:prstGeom>
          <a:noFill/>
          <a:ln w="9525">
            <a:noFill/>
            <a:miter lim="800000"/>
            <a:headEnd/>
            <a:tailEnd/>
          </a:ln>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cxnSp>
        <p:nvCxnSpPr>
          <p:cNvPr id="7" name="6 Conector recto de flecha"/>
          <p:cNvCxnSpPr/>
          <p:nvPr/>
        </p:nvCxnSpPr>
        <p:spPr>
          <a:xfrm flipV="1">
            <a:off x="1547664" y="5013176"/>
            <a:ext cx="1008112" cy="7920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V="1">
            <a:off x="5292080" y="4869160"/>
            <a:ext cx="1008112" cy="7920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X-ray Phase shift contrast</a:t>
            </a:r>
            <a:endParaRPr lang="en-US" dirty="0"/>
          </a:p>
        </p:txBody>
      </p:sp>
      <p:pic>
        <p:nvPicPr>
          <p:cNvPr id="1026" name="Picture 2"/>
          <p:cNvPicPr>
            <a:picLocks noChangeAspect="1" noChangeArrowheads="1"/>
          </p:cNvPicPr>
          <p:nvPr/>
        </p:nvPicPr>
        <p:blipFill>
          <a:blip r:embed="rId2" cstate="print"/>
          <a:srcRect l="5566" r="15112" b="16012"/>
          <a:stretch>
            <a:fillRect/>
          </a:stretch>
        </p:blipFill>
        <p:spPr bwMode="auto">
          <a:xfrm>
            <a:off x="1115616" y="3212976"/>
            <a:ext cx="4104456" cy="2736304"/>
          </a:xfrm>
          <a:prstGeom prst="rect">
            <a:avLst/>
          </a:prstGeom>
          <a:noFill/>
          <a:ln w="9525">
            <a:noFill/>
            <a:miter lim="800000"/>
            <a:headEnd/>
            <a:tailEnd/>
          </a:ln>
        </p:spPr>
      </p:pic>
      <p:sp>
        <p:nvSpPr>
          <p:cNvPr id="5" name="4 CuadroTexto"/>
          <p:cNvSpPr txBox="1"/>
          <p:nvPr/>
        </p:nvSpPr>
        <p:spPr>
          <a:xfrm>
            <a:off x="6156176" y="1484785"/>
            <a:ext cx="2520280" cy="461665"/>
          </a:xfrm>
          <a:prstGeom prst="rect">
            <a:avLst/>
          </a:prstGeom>
          <a:noFill/>
        </p:spPr>
        <p:txBody>
          <a:bodyPr wrap="square" rtlCol="0">
            <a:spAutoFit/>
          </a:bodyPr>
          <a:lstStyle/>
          <a:p>
            <a:r>
              <a:rPr lang="en-US" sz="2400" dirty="0" smtClean="0"/>
              <a:t>n= 1-</a:t>
            </a:r>
            <a:r>
              <a:rPr lang="el-GR" sz="2400" dirty="0" smtClean="0"/>
              <a:t>δ</a:t>
            </a:r>
            <a:r>
              <a:rPr lang="en-US" sz="2400" dirty="0" smtClean="0"/>
              <a:t> +</a:t>
            </a:r>
            <a:r>
              <a:rPr lang="en-US" sz="2400" dirty="0" err="1" smtClean="0"/>
              <a:t>i</a:t>
            </a:r>
            <a:r>
              <a:rPr lang="el-GR" sz="2400" dirty="0" smtClean="0"/>
              <a:t>β</a:t>
            </a:r>
            <a:endParaRPr lang="en-US" sz="2400" dirty="0"/>
          </a:p>
        </p:txBody>
      </p:sp>
      <p:pic>
        <p:nvPicPr>
          <p:cNvPr id="1027" name="Picture 3"/>
          <p:cNvPicPr>
            <a:picLocks noChangeAspect="1" noChangeArrowheads="1"/>
          </p:cNvPicPr>
          <p:nvPr/>
        </p:nvPicPr>
        <p:blipFill>
          <a:blip r:embed="rId3" cstate="print"/>
          <a:srcRect b="24242"/>
          <a:stretch>
            <a:fillRect/>
          </a:stretch>
        </p:blipFill>
        <p:spPr bwMode="auto">
          <a:xfrm>
            <a:off x="5508105" y="3284985"/>
            <a:ext cx="2841908" cy="1800200"/>
          </a:xfrm>
          <a:prstGeom prst="rect">
            <a:avLst/>
          </a:prstGeom>
          <a:noFill/>
          <a:ln w="9525">
            <a:noFill/>
            <a:miter lim="800000"/>
            <a:headEnd/>
            <a:tailEnd/>
          </a:ln>
        </p:spPr>
      </p:pic>
      <p:sp>
        <p:nvSpPr>
          <p:cNvPr id="7" name="6 CuadroTexto"/>
          <p:cNvSpPr txBox="1"/>
          <p:nvPr/>
        </p:nvSpPr>
        <p:spPr>
          <a:xfrm>
            <a:off x="5220072" y="2420889"/>
            <a:ext cx="3456384" cy="369332"/>
          </a:xfrm>
          <a:prstGeom prst="rect">
            <a:avLst/>
          </a:prstGeom>
          <a:noFill/>
        </p:spPr>
        <p:txBody>
          <a:bodyPr wrap="square" rtlCol="0">
            <a:spAutoFit/>
          </a:bodyPr>
          <a:lstStyle/>
          <a:p>
            <a:r>
              <a:rPr lang="en-US" dirty="0" smtClean="0"/>
              <a:t>Phase shift        attenuation </a:t>
            </a:r>
            <a:r>
              <a:rPr lang="en-US" dirty="0" err="1" smtClean="0"/>
              <a:t>coef</a:t>
            </a:r>
            <a:r>
              <a:rPr lang="en-US" dirty="0" smtClean="0"/>
              <a:t>.</a:t>
            </a:r>
            <a:endParaRPr lang="en-US" dirty="0"/>
          </a:p>
        </p:txBody>
      </p:sp>
      <p:cxnSp>
        <p:nvCxnSpPr>
          <p:cNvPr id="9" name="8 Conector recto de flecha"/>
          <p:cNvCxnSpPr/>
          <p:nvPr/>
        </p:nvCxnSpPr>
        <p:spPr>
          <a:xfrm flipH="1">
            <a:off x="6012160" y="1844825"/>
            <a:ext cx="936104"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a:stCxn id="5" idx="2"/>
          </p:cNvCxnSpPr>
          <p:nvPr/>
        </p:nvCxnSpPr>
        <p:spPr>
          <a:xfrm>
            <a:off x="7416316" y="1946450"/>
            <a:ext cx="252029" cy="546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2" descr="File:Attenuation and phase shift of electromagnetic wave propagating in medium with complex index of refraction n.png"/>
          <p:cNvPicPr>
            <a:picLocks noChangeAspect="1" noChangeArrowheads="1"/>
          </p:cNvPicPr>
          <p:nvPr/>
        </p:nvPicPr>
        <p:blipFill>
          <a:blip r:embed="rId4" cstate="print"/>
          <a:srcRect/>
          <a:stretch>
            <a:fillRect/>
          </a:stretch>
        </p:blipFill>
        <p:spPr bwMode="auto">
          <a:xfrm>
            <a:off x="1835696" y="1270222"/>
            <a:ext cx="2808312" cy="2014080"/>
          </a:xfrm>
          <a:prstGeom prst="rect">
            <a:avLst/>
          </a:prstGeom>
          <a:noFill/>
        </p:spPr>
      </p:pic>
      <p:sp>
        <p:nvSpPr>
          <p:cNvPr id="13" name="12 CuadroTexto"/>
          <p:cNvSpPr txBox="1"/>
          <p:nvPr/>
        </p:nvSpPr>
        <p:spPr>
          <a:xfrm>
            <a:off x="899592" y="5877273"/>
            <a:ext cx="4896544" cy="338554"/>
          </a:xfrm>
          <a:prstGeom prst="rect">
            <a:avLst/>
          </a:prstGeom>
          <a:noFill/>
        </p:spPr>
        <p:txBody>
          <a:bodyPr wrap="square" rtlCol="0">
            <a:spAutoFit/>
          </a:bodyPr>
          <a:lstStyle/>
          <a:p>
            <a:r>
              <a:rPr lang="el-GR" sz="1600" dirty="0" smtClean="0"/>
              <a:t>δ</a:t>
            </a:r>
            <a:r>
              <a:rPr lang="en-US" sz="1600" dirty="0" smtClean="0"/>
              <a:t> and </a:t>
            </a:r>
            <a:r>
              <a:rPr lang="el-GR" sz="1600" dirty="0" smtClean="0"/>
              <a:t>β</a:t>
            </a:r>
            <a:r>
              <a:rPr lang="en-US" sz="1600" dirty="0" smtClean="0"/>
              <a:t> as function X-ray energy (</a:t>
            </a:r>
            <a:r>
              <a:rPr lang="en-US" sz="1600" dirty="0" err="1" smtClean="0"/>
              <a:t>Chantler</a:t>
            </a:r>
            <a:r>
              <a:rPr lang="en-US" sz="1600" dirty="0" smtClean="0"/>
              <a:t> et. at. 2003)</a:t>
            </a:r>
            <a:endParaRPr lang="en-US" sz="1600" dirty="0"/>
          </a:p>
        </p:txBody>
      </p:sp>
      <p:sp>
        <p:nvSpPr>
          <p:cNvPr id="14" name="13 CuadroTexto"/>
          <p:cNvSpPr txBox="1"/>
          <p:nvPr/>
        </p:nvSpPr>
        <p:spPr>
          <a:xfrm>
            <a:off x="5652120" y="5085185"/>
            <a:ext cx="2880320" cy="584775"/>
          </a:xfrm>
          <a:prstGeom prst="rect">
            <a:avLst/>
          </a:prstGeom>
          <a:noFill/>
        </p:spPr>
        <p:txBody>
          <a:bodyPr wrap="square" rtlCol="0">
            <a:spAutoFit/>
          </a:bodyPr>
          <a:lstStyle/>
          <a:p>
            <a:r>
              <a:rPr lang="en-US" sz="1600" dirty="0" smtClean="0"/>
              <a:t>Radiography of a wasp using phase shift contrast</a:t>
            </a:r>
            <a:endParaRPr lang="en-US" sz="1600" dirty="0"/>
          </a:p>
        </p:txBody>
      </p:sp>
      <p:sp>
        <p:nvSpPr>
          <p:cNvPr id="15" name="14 Marcador de fecha"/>
          <p:cNvSpPr>
            <a:spLocks noGrp="1"/>
          </p:cNvSpPr>
          <p:nvPr>
            <p:ph type="dt" sz="half" idx="10"/>
          </p:nvPr>
        </p:nvSpPr>
        <p:spPr/>
        <p:txBody>
          <a:bodyPr/>
          <a:lstStyle/>
          <a:p>
            <a:r>
              <a:rPr lang="en-US" smtClean="0"/>
              <a:t>TAE 26-September-2013</a:t>
            </a:r>
            <a:endParaRPr lang="en-US" dirty="0"/>
          </a:p>
        </p:txBody>
      </p:sp>
      <p:sp>
        <p:nvSpPr>
          <p:cNvPr id="16" name="1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X-ray refraction </a:t>
            </a:r>
            <a:endParaRPr lang="en-US" dirty="0"/>
          </a:p>
        </p:txBody>
      </p:sp>
      <p:pic>
        <p:nvPicPr>
          <p:cNvPr id="1026" name="Picture 2"/>
          <p:cNvPicPr>
            <a:picLocks noChangeAspect="1" noChangeArrowheads="1"/>
          </p:cNvPicPr>
          <p:nvPr/>
        </p:nvPicPr>
        <p:blipFill>
          <a:blip r:embed="rId2" cstate="print"/>
          <a:srcRect b="35784"/>
          <a:stretch>
            <a:fillRect/>
          </a:stretch>
        </p:blipFill>
        <p:spPr bwMode="auto">
          <a:xfrm>
            <a:off x="1763688" y="1412777"/>
            <a:ext cx="5316264" cy="2520280"/>
          </a:xfrm>
          <a:prstGeom prst="rect">
            <a:avLst/>
          </a:prstGeom>
          <a:noFill/>
          <a:ln w="9525">
            <a:noFill/>
            <a:miter lim="800000"/>
            <a:headEnd/>
            <a:tailEnd/>
          </a:ln>
        </p:spPr>
      </p:pic>
      <p:sp>
        <p:nvSpPr>
          <p:cNvPr id="1029" name="Rectangle 5"/>
          <p:cNvSpPr>
            <a:spLocks noChangeArrowheads="1"/>
          </p:cNvSpPr>
          <p:nvPr/>
        </p:nvSpPr>
        <p:spPr bwMode="auto">
          <a:xfrm>
            <a:off x="1"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8 CuadroTexto"/>
          <p:cNvSpPr txBox="1"/>
          <p:nvPr/>
        </p:nvSpPr>
        <p:spPr>
          <a:xfrm>
            <a:off x="1835696" y="4005065"/>
            <a:ext cx="5544616" cy="1200329"/>
          </a:xfrm>
          <a:prstGeom prst="rect">
            <a:avLst/>
          </a:prstGeom>
          <a:noFill/>
        </p:spPr>
        <p:txBody>
          <a:bodyPr wrap="square" rtlCol="0">
            <a:spAutoFit/>
          </a:bodyPr>
          <a:lstStyle/>
          <a:p>
            <a:r>
              <a:rPr lang="en-US" sz="1200" dirty="0" smtClean="0"/>
              <a:t>Illustrating the X-ray </a:t>
            </a:r>
            <a:r>
              <a:rPr lang="en-US" sz="1200" dirty="0" err="1" smtClean="0"/>
              <a:t>wafe</a:t>
            </a:r>
            <a:r>
              <a:rPr lang="en-US" sz="1200" dirty="0" smtClean="0"/>
              <a:t> front and trajectories through an object (plastic tube). The</a:t>
            </a:r>
          </a:p>
          <a:p>
            <a:r>
              <a:rPr lang="en-US" sz="1200" dirty="0" smtClean="0"/>
              <a:t>Directions of the X-rays is slighted deflected at the interfaces in accordance with Snell’s law for refraction as in geometrical optics. However the direction of the </a:t>
            </a:r>
            <a:r>
              <a:rPr lang="en-US" sz="1200" dirty="0" err="1" smtClean="0"/>
              <a:t>deflectio</a:t>
            </a:r>
            <a:r>
              <a:rPr lang="en-US" sz="1200" dirty="0" smtClean="0"/>
              <a:t> is not the same as the visible light because the refractive index for X-rays is slightly smaller than unity. This means X-rays are focused by a concave lens, and defocused by a convex lens. </a:t>
            </a:r>
            <a:endParaRPr lang="en-US" sz="1200"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X-ray Phase Shift contrast</a:t>
            </a:r>
            <a:endParaRPr lang="en-US" dirty="0"/>
          </a:p>
        </p:txBody>
      </p:sp>
      <p:pic>
        <p:nvPicPr>
          <p:cNvPr id="2050" name="Picture 2"/>
          <p:cNvPicPr>
            <a:picLocks noChangeAspect="1" noChangeArrowheads="1"/>
          </p:cNvPicPr>
          <p:nvPr/>
        </p:nvPicPr>
        <p:blipFill>
          <a:blip r:embed="rId2" cstate="print"/>
          <a:srcRect l="9561"/>
          <a:stretch>
            <a:fillRect/>
          </a:stretch>
        </p:blipFill>
        <p:spPr bwMode="auto">
          <a:xfrm>
            <a:off x="467545" y="1628801"/>
            <a:ext cx="4768041" cy="325128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499992" y="1484784"/>
            <a:ext cx="3888432" cy="2898588"/>
          </a:xfrm>
          <a:prstGeom prst="rect">
            <a:avLst/>
          </a:prstGeom>
          <a:noFill/>
          <a:ln w="9525">
            <a:noFill/>
            <a:miter lim="800000"/>
            <a:headEnd/>
            <a:tailEnd/>
          </a:ln>
        </p:spPr>
      </p:pic>
      <p:sp>
        <p:nvSpPr>
          <p:cNvPr id="7" name="6 CuadroTexto"/>
          <p:cNvSpPr txBox="1"/>
          <p:nvPr/>
        </p:nvSpPr>
        <p:spPr>
          <a:xfrm>
            <a:off x="467544" y="5013176"/>
            <a:ext cx="4752528" cy="1200329"/>
          </a:xfrm>
          <a:prstGeom prst="rect">
            <a:avLst/>
          </a:prstGeom>
          <a:noFill/>
        </p:spPr>
        <p:txBody>
          <a:bodyPr wrap="square" rtlCol="0">
            <a:spAutoFit/>
          </a:bodyPr>
          <a:lstStyle/>
          <a:p>
            <a:r>
              <a:rPr lang="en-US" dirty="0" smtClean="0"/>
              <a:t>The kinetic energy released in matter as function of energy for breast tissue in </a:t>
            </a:r>
            <a:r>
              <a:rPr lang="el-GR" dirty="0" smtClean="0"/>
              <a:t>μ</a:t>
            </a:r>
            <a:r>
              <a:rPr lang="en-US" dirty="0" smtClean="0"/>
              <a:t>Gray scale for a </a:t>
            </a:r>
            <a:r>
              <a:rPr lang="en-US" dirty="0" err="1" smtClean="0"/>
              <a:t>fluence</a:t>
            </a:r>
            <a:r>
              <a:rPr lang="en-US" dirty="0" smtClean="0"/>
              <a:t> of 10</a:t>
            </a:r>
            <a:r>
              <a:rPr lang="en-US" baseline="30000" dirty="0" smtClean="0"/>
              <a:t>6</a:t>
            </a:r>
            <a:r>
              <a:rPr lang="en-US" dirty="0" smtClean="0"/>
              <a:t> photons/mm</a:t>
            </a:r>
            <a:r>
              <a:rPr lang="en-US" baseline="30000" dirty="0" smtClean="0"/>
              <a:t>2</a:t>
            </a:r>
            <a:r>
              <a:rPr lang="en-US" dirty="0" smtClean="0"/>
              <a:t> calculation of energy absorption coefficient.</a:t>
            </a:r>
            <a:endParaRPr lang="en-US"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8" name="7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2" cstate="print"/>
          <a:srcRect/>
          <a:stretch>
            <a:fillRect/>
          </a:stretch>
        </p:blipFill>
        <p:spPr bwMode="auto">
          <a:xfrm>
            <a:off x="1619673" y="1196753"/>
            <a:ext cx="2389743" cy="4590465"/>
          </a:xfrm>
          <a:prstGeom prst="rect">
            <a:avLst/>
          </a:prstGeom>
          <a:noFill/>
          <a:ln w="9525">
            <a:noFill/>
            <a:miter lim="800000"/>
            <a:headEnd/>
            <a:tailEnd/>
          </a:ln>
        </p:spPr>
      </p:pic>
      <p:pic>
        <p:nvPicPr>
          <p:cNvPr id="82948" name="Picture 4"/>
          <p:cNvPicPr>
            <a:picLocks noChangeAspect="1" noChangeArrowheads="1"/>
          </p:cNvPicPr>
          <p:nvPr/>
        </p:nvPicPr>
        <p:blipFill>
          <a:blip r:embed="rId3" cstate="print"/>
          <a:srcRect/>
          <a:stretch>
            <a:fillRect/>
          </a:stretch>
        </p:blipFill>
        <p:spPr bwMode="auto">
          <a:xfrm>
            <a:off x="4124325" y="2276873"/>
            <a:ext cx="5019675" cy="3362325"/>
          </a:xfrm>
          <a:prstGeom prst="rect">
            <a:avLst/>
          </a:prstGeom>
          <a:noFill/>
          <a:ln w="9525">
            <a:noFill/>
            <a:miter lim="800000"/>
            <a:headEnd/>
            <a:tailEnd/>
          </a:ln>
        </p:spPr>
      </p:pic>
      <p:sp>
        <p:nvSpPr>
          <p:cNvPr id="7" name="6 CuadroTexto"/>
          <p:cNvSpPr txBox="1"/>
          <p:nvPr/>
        </p:nvSpPr>
        <p:spPr>
          <a:xfrm>
            <a:off x="899592" y="404665"/>
            <a:ext cx="7416824" cy="646331"/>
          </a:xfrm>
          <a:prstGeom prst="rect">
            <a:avLst/>
          </a:prstGeom>
          <a:noFill/>
        </p:spPr>
        <p:txBody>
          <a:bodyPr wrap="square" rtlCol="0">
            <a:spAutoFit/>
          </a:bodyPr>
          <a:lstStyle/>
          <a:p>
            <a:r>
              <a:rPr lang="en-US" sz="3600" dirty="0" smtClean="0"/>
              <a:t>Phase-Shift Contrast Mammography </a:t>
            </a:r>
            <a:endParaRPr lang="en-US" sz="3600" dirty="0"/>
          </a:p>
        </p:txBody>
      </p:sp>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Photon Counting Mammography</a:t>
            </a:r>
            <a:endParaRPr lang="en-US" dirty="0"/>
          </a:p>
        </p:txBody>
      </p:sp>
      <p:pic>
        <p:nvPicPr>
          <p:cNvPr id="88068" name="Picture 4" descr="http://images.iop.org/objects/med/news/2/3/14/sectra_1903.jpg"/>
          <p:cNvPicPr>
            <a:picLocks noChangeAspect="1" noChangeArrowheads="1"/>
          </p:cNvPicPr>
          <p:nvPr/>
        </p:nvPicPr>
        <p:blipFill>
          <a:blip r:embed="rId2" cstate="print"/>
          <a:srcRect l="7892" t="1973" r="17132" b="1348"/>
          <a:stretch>
            <a:fillRect/>
          </a:stretch>
        </p:blipFill>
        <p:spPr bwMode="auto">
          <a:xfrm>
            <a:off x="827584" y="1268760"/>
            <a:ext cx="3350576" cy="4320480"/>
          </a:xfrm>
          <a:prstGeom prst="rect">
            <a:avLst/>
          </a:prstGeom>
          <a:noFill/>
        </p:spPr>
      </p:pic>
      <p:sp>
        <p:nvSpPr>
          <p:cNvPr id="6" name="5 CuadroTexto"/>
          <p:cNvSpPr txBox="1"/>
          <p:nvPr/>
        </p:nvSpPr>
        <p:spPr>
          <a:xfrm>
            <a:off x="611560" y="5949281"/>
            <a:ext cx="3384376" cy="646331"/>
          </a:xfrm>
          <a:prstGeom prst="rect">
            <a:avLst/>
          </a:prstGeom>
          <a:noFill/>
        </p:spPr>
        <p:txBody>
          <a:bodyPr wrap="square" rtlCol="0">
            <a:spAutoFit/>
          </a:bodyPr>
          <a:lstStyle/>
          <a:p>
            <a:pPr algn="ctr"/>
            <a:r>
              <a:rPr lang="en-US" dirty="0" err="1" smtClean="0"/>
              <a:t>Sectra</a:t>
            </a:r>
            <a:r>
              <a:rPr lang="en-US" dirty="0" smtClean="0"/>
              <a:t> </a:t>
            </a:r>
            <a:r>
              <a:rPr lang="en-US" dirty="0" err="1" smtClean="0"/>
              <a:t>MicroDose</a:t>
            </a:r>
            <a:r>
              <a:rPr lang="en-US" dirty="0" smtClean="0"/>
              <a:t> mammography machine</a:t>
            </a:r>
            <a:endParaRPr lang="en-US" dirty="0"/>
          </a:p>
        </p:txBody>
      </p:sp>
      <p:pic>
        <p:nvPicPr>
          <p:cNvPr id="88070" name="Picture 6" descr="MediaObjects/s00330-004-2446-6fhb4.jpg"/>
          <p:cNvPicPr>
            <a:picLocks noChangeAspect="1" noChangeArrowheads="1"/>
          </p:cNvPicPr>
          <p:nvPr/>
        </p:nvPicPr>
        <p:blipFill>
          <a:blip r:embed="rId3" cstate="print"/>
          <a:srcRect/>
          <a:stretch>
            <a:fillRect/>
          </a:stretch>
        </p:blipFill>
        <p:spPr bwMode="auto">
          <a:xfrm>
            <a:off x="4427986" y="1196753"/>
            <a:ext cx="3686175" cy="4676776"/>
          </a:xfrm>
          <a:prstGeom prst="rect">
            <a:avLst/>
          </a:prstGeom>
          <a:noFill/>
        </p:spPr>
      </p:pic>
      <p:sp>
        <p:nvSpPr>
          <p:cNvPr id="7" name="6 Marcador de fecha"/>
          <p:cNvSpPr>
            <a:spLocks noGrp="1"/>
          </p:cNvSpPr>
          <p:nvPr>
            <p:ph type="dt" sz="half" idx="10"/>
          </p:nvPr>
        </p:nvSpPr>
        <p:spPr/>
        <p:txBody>
          <a:bodyPr/>
          <a:lstStyle/>
          <a:p>
            <a:r>
              <a:rPr lang="en-US" smtClean="0"/>
              <a:t>TAE 26-September-2013</a:t>
            </a:r>
            <a:endParaRPr lang="en-US" dirty="0"/>
          </a:p>
        </p:txBody>
      </p:sp>
      <p:sp>
        <p:nvSpPr>
          <p:cNvPr id="8" name="7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132856"/>
            <a:ext cx="8229600" cy="2404864"/>
          </a:xfrm>
        </p:spPr>
        <p:txBody>
          <a:bodyPr>
            <a:normAutofit fontScale="92500" lnSpcReduction="20000"/>
          </a:bodyPr>
          <a:lstStyle/>
          <a:p>
            <a:pPr>
              <a:buNone/>
            </a:pPr>
            <a:r>
              <a:rPr lang="en-US" dirty="0" smtClean="0"/>
              <a:t>	</a:t>
            </a:r>
            <a:r>
              <a:rPr lang="en-US" i="1" dirty="0" smtClean="0"/>
              <a:t>The topic is too general and I will not be possible to cover  it in 60 minutes presentation. I will limit my talk to imaging/detector related X-ray and Gamma-ray a closer subject to what we do in HEP research and in Particular for Mammography and Nuclear Medicine.</a:t>
            </a:r>
            <a:endParaRPr lang="en-US" i="1"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dirty="0" smtClean="0"/>
              <a:t>Mokhtar </a:t>
            </a:r>
            <a:r>
              <a:rPr lang="en-US" dirty="0" err="1" smtClean="0"/>
              <a:t>Chmeissani</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Sectra</a:t>
            </a:r>
            <a:r>
              <a:rPr lang="en-US" dirty="0" smtClean="0"/>
              <a:t> photon counting detector</a:t>
            </a:r>
            <a:endParaRPr lang="en-US" dirty="0"/>
          </a:p>
        </p:txBody>
      </p:sp>
      <p:pic>
        <p:nvPicPr>
          <p:cNvPr id="91138" name="Picture 2"/>
          <p:cNvPicPr>
            <a:picLocks noChangeAspect="1" noChangeArrowheads="1"/>
          </p:cNvPicPr>
          <p:nvPr/>
        </p:nvPicPr>
        <p:blipFill>
          <a:blip r:embed="rId2" cstate="print"/>
          <a:srcRect l="2703" t="6177" r="2683" b="3233"/>
          <a:stretch>
            <a:fillRect/>
          </a:stretch>
        </p:blipFill>
        <p:spPr bwMode="auto">
          <a:xfrm>
            <a:off x="1979712" y="2060849"/>
            <a:ext cx="5040560" cy="3168352"/>
          </a:xfrm>
          <a:prstGeom prst="rect">
            <a:avLst/>
          </a:prstGeom>
          <a:noFill/>
          <a:ln w="9525">
            <a:noFill/>
            <a:miter lim="800000"/>
            <a:headEnd/>
            <a:tailEnd/>
          </a:ln>
        </p:spPr>
      </p:pic>
      <p:sp>
        <p:nvSpPr>
          <p:cNvPr id="5" name="4 CuadroTexto"/>
          <p:cNvSpPr txBox="1"/>
          <p:nvPr/>
        </p:nvSpPr>
        <p:spPr>
          <a:xfrm>
            <a:off x="1763688" y="5445225"/>
            <a:ext cx="5616624" cy="369332"/>
          </a:xfrm>
          <a:prstGeom prst="rect">
            <a:avLst/>
          </a:prstGeom>
          <a:noFill/>
        </p:spPr>
        <p:txBody>
          <a:bodyPr wrap="square" rtlCol="0">
            <a:spAutoFit/>
          </a:bodyPr>
          <a:lstStyle/>
          <a:p>
            <a:r>
              <a:rPr lang="en-US" dirty="0" smtClean="0"/>
              <a:t>Silicon strip detector with edge pointing to the X-ray tube</a:t>
            </a:r>
            <a:endParaRPr lang="en-US"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Photon Counting with Medipix2 </a:t>
            </a:r>
            <a:endParaRPr lang="en-US" dirty="0"/>
          </a:p>
        </p:txBody>
      </p:sp>
      <p:grpSp>
        <p:nvGrpSpPr>
          <p:cNvPr id="16" name="15 Grupo"/>
          <p:cNvGrpSpPr/>
          <p:nvPr/>
        </p:nvGrpSpPr>
        <p:grpSpPr>
          <a:xfrm>
            <a:off x="611562" y="1916833"/>
            <a:ext cx="5184775" cy="3889375"/>
            <a:chOff x="1043608" y="1916832"/>
            <a:chExt cx="5184775" cy="3889375"/>
          </a:xfrm>
        </p:grpSpPr>
        <p:pic>
          <p:nvPicPr>
            <p:cNvPr id="4" name="Picture 4" descr="CIMG0401"/>
            <p:cNvPicPr>
              <a:picLocks noChangeAspect="1" noChangeArrowheads="1"/>
            </p:cNvPicPr>
            <p:nvPr/>
          </p:nvPicPr>
          <p:blipFill>
            <a:blip r:embed="rId2" cstate="print"/>
            <a:srcRect/>
            <a:stretch>
              <a:fillRect/>
            </a:stretch>
          </p:blipFill>
          <p:spPr bwMode="auto">
            <a:xfrm>
              <a:off x="1043608" y="1916832"/>
              <a:ext cx="5184775" cy="3889375"/>
            </a:xfrm>
            <a:prstGeom prst="rect">
              <a:avLst/>
            </a:prstGeom>
            <a:noFill/>
          </p:spPr>
        </p:pic>
        <p:grpSp>
          <p:nvGrpSpPr>
            <p:cNvPr id="15" name="14 Grupo"/>
            <p:cNvGrpSpPr/>
            <p:nvPr/>
          </p:nvGrpSpPr>
          <p:grpSpPr>
            <a:xfrm>
              <a:off x="1547664" y="2204864"/>
              <a:ext cx="4320480" cy="1656184"/>
              <a:chOff x="1547664" y="2204864"/>
              <a:chExt cx="4320480" cy="1656184"/>
            </a:xfrm>
          </p:grpSpPr>
          <p:cxnSp>
            <p:nvCxnSpPr>
              <p:cNvPr id="6" name="5 Conector recto de flecha"/>
              <p:cNvCxnSpPr/>
              <p:nvPr/>
            </p:nvCxnSpPr>
            <p:spPr>
              <a:xfrm flipH="1">
                <a:off x="1547664" y="2204864"/>
                <a:ext cx="1872208" cy="165618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rot="19131355">
                <a:off x="2071719" y="2648208"/>
                <a:ext cx="576064" cy="276999"/>
              </a:xfrm>
              <a:prstGeom prst="rect">
                <a:avLst/>
              </a:prstGeom>
              <a:solidFill>
                <a:schemeClr val="bg1"/>
              </a:solidFill>
            </p:spPr>
            <p:txBody>
              <a:bodyPr wrap="square" rtlCol="0">
                <a:spAutoFit/>
              </a:bodyPr>
              <a:lstStyle/>
              <a:p>
                <a:r>
                  <a:rPr lang="en-US" sz="1200" dirty="0" smtClean="0"/>
                  <a:t>30 cm</a:t>
                </a:r>
                <a:endParaRPr lang="en-US" sz="1200" dirty="0"/>
              </a:p>
            </p:txBody>
          </p:sp>
          <p:cxnSp>
            <p:nvCxnSpPr>
              <p:cNvPr id="11" name="10 Conector recto de flecha"/>
              <p:cNvCxnSpPr/>
              <p:nvPr/>
            </p:nvCxnSpPr>
            <p:spPr>
              <a:xfrm>
                <a:off x="4211960" y="2492896"/>
                <a:ext cx="1656184" cy="115212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rot="2339514">
                <a:off x="4572000" y="2492897"/>
                <a:ext cx="648072" cy="276999"/>
              </a:xfrm>
              <a:prstGeom prst="rect">
                <a:avLst/>
              </a:prstGeom>
              <a:solidFill>
                <a:schemeClr val="bg1"/>
              </a:solidFill>
            </p:spPr>
            <p:txBody>
              <a:bodyPr wrap="square" rtlCol="0">
                <a:spAutoFit/>
              </a:bodyPr>
              <a:lstStyle/>
              <a:p>
                <a:r>
                  <a:rPr lang="en-US" sz="1200" dirty="0" smtClean="0"/>
                  <a:t>24 cm</a:t>
                </a:r>
                <a:endParaRPr lang="en-US" sz="1200" dirty="0"/>
              </a:p>
            </p:txBody>
          </p:sp>
        </p:grpSp>
      </p:grpSp>
      <p:pic>
        <p:nvPicPr>
          <p:cNvPr id="13" name="Picture 2" descr="C:\Documents and Settings\mokhtar\xray\talks\conference_gifs_jpgs\bumpbonding_section.gif"/>
          <p:cNvPicPr>
            <a:picLocks noChangeAspect="1" noChangeArrowheads="1"/>
          </p:cNvPicPr>
          <p:nvPr/>
        </p:nvPicPr>
        <p:blipFill>
          <a:blip r:embed="rId3" cstate="print"/>
          <a:srcRect/>
          <a:stretch>
            <a:fillRect/>
          </a:stretch>
        </p:blipFill>
        <p:spPr bwMode="auto">
          <a:xfrm>
            <a:off x="6372200" y="1340768"/>
            <a:ext cx="1728192" cy="1186558"/>
          </a:xfrm>
          <a:prstGeom prst="rect">
            <a:avLst/>
          </a:prstGeom>
          <a:noFill/>
        </p:spPr>
      </p:pic>
      <p:pic>
        <p:nvPicPr>
          <p:cNvPr id="89089" name="Picture 1" descr="C:\Documents and Settings\mokhtar\xray\talks\conference_gifs_jpgs\2-thresholds.gif"/>
          <p:cNvPicPr>
            <a:picLocks noChangeAspect="1" noChangeArrowheads="1"/>
          </p:cNvPicPr>
          <p:nvPr/>
        </p:nvPicPr>
        <p:blipFill>
          <a:blip r:embed="rId4" cstate="print"/>
          <a:srcRect/>
          <a:stretch>
            <a:fillRect/>
          </a:stretch>
        </p:blipFill>
        <p:spPr bwMode="auto">
          <a:xfrm>
            <a:off x="5724128" y="2564904"/>
            <a:ext cx="3168352" cy="1732736"/>
          </a:xfrm>
          <a:prstGeom prst="rect">
            <a:avLst/>
          </a:prstGeom>
          <a:noFill/>
        </p:spPr>
      </p:pic>
      <p:sp>
        <p:nvSpPr>
          <p:cNvPr id="17" name="16 CuadroTexto"/>
          <p:cNvSpPr txBox="1"/>
          <p:nvPr/>
        </p:nvSpPr>
        <p:spPr>
          <a:xfrm>
            <a:off x="611560" y="5877273"/>
            <a:ext cx="5400600" cy="338554"/>
          </a:xfrm>
          <a:prstGeom prst="rect">
            <a:avLst/>
          </a:prstGeom>
          <a:noFill/>
        </p:spPr>
        <p:txBody>
          <a:bodyPr wrap="square" rtlCol="0">
            <a:spAutoFit/>
          </a:bodyPr>
          <a:lstStyle/>
          <a:p>
            <a:r>
              <a:rPr lang="en-US" sz="1600" dirty="0" smtClean="0"/>
              <a:t>Dear-Mama mammography detector based on Medipix2 chip</a:t>
            </a:r>
            <a:endParaRPr lang="en-US" sz="1600" dirty="0"/>
          </a:p>
        </p:txBody>
      </p:sp>
      <p:pic>
        <p:nvPicPr>
          <p:cNvPr id="18" name="Picture 5"/>
          <p:cNvPicPr>
            <a:picLocks noChangeAspect="1" noChangeArrowheads="1"/>
          </p:cNvPicPr>
          <p:nvPr/>
        </p:nvPicPr>
        <p:blipFill>
          <a:blip r:embed="rId5" cstate="print"/>
          <a:srcRect r="3987"/>
          <a:stretch>
            <a:fillRect/>
          </a:stretch>
        </p:blipFill>
        <p:spPr bwMode="auto">
          <a:xfrm>
            <a:off x="5868144" y="4365104"/>
            <a:ext cx="2378968" cy="1623879"/>
          </a:xfrm>
          <a:prstGeom prst="rect">
            <a:avLst/>
          </a:prstGeom>
          <a:noFill/>
          <a:ln w="9525">
            <a:noFill/>
            <a:miter lim="800000"/>
            <a:headEnd/>
            <a:tailEnd/>
          </a:ln>
        </p:spPr>
      </p:pic>
      <p:sp>
        <p:nvSpPr>
          <p:cNvPr id="14" name="13 Marcador de fecha"/>
          <p:cNvSpPr>
            <a:spLocks noGrp="1"/>
          </p:cNvSpPr>
          <p:nvPr>
            <p:ph type="dt" sz="half" idx="10"/>
          </p:nvPr>
        </p:nvSpPr>
        <p:spPr/>
        <p:txBody>
          <a:bodyPr/>
          <a:lstStyle/>
          <a:p>
            <a:r>
              <a:rPr lang="en-US" smtClean="0"/>
              <a:t>TAE 26-September-2013</a:t>
            </a:r>
            <a:endParaRPr lang="en-US" dirty="0"/>
          </a:p>
        </p:txBody>
      </p:sp>
      <p:sp>
        <p:nvSpPr>
          <p:cNvPr id="19" name="18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780928"/>
            <a:ext cx="8229600" cy="1143000"/>
          </a:xfrm>
        </p:spPr>
        <p:txBody>
          <a:bodyPr/>
          <a:lstStyle/>
          <a:p>
            <a:r>
              <a:rPr lang="en-US" i="1" dirty="0" smtClean="0"/>
              <a:t>Image Quality </a:t>
            </a:r>
            <a:endParaRPr lang="en-US" i="1"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Image Quality</a:t>
            </a:r>
            <a:endParaRPr lang="en-US" dirty="0"/>
          </a:p>
        </p:txBody>
      </p:sp>
      <p:pic>
        <p:nvPicPr>
          <p:cNvPr id="93186" name="Picture 2" descr="C:\Documents and Settings\mokhtar\xray\talks\conference_gifs_jpgs\Array3x3.gif"/>
          <p:cNvPicPr>
            <a:picLocks noChangeAspect="1" noChangeArrowheads="1"/>
          </p:cNvPicPr>
          <p:nvPr/>
        </p:nvPicPr>
        <p:blipFill>
          <a:blip r:embed="rId2" cstate="print"/>
          <a:srcRect/>
          <a:stretch>
            <a:fillRect/>
          </a:stretch>
        </p:blipFill>
        <p:spPr bwMode="auto">
          <a:xfrm>
            <a:off x="1331641" y="1772817"/>
            <a:ext cx="1745383" cy="1755589"/>
          </a:xfrm>
          <a:prstGeom prst="rect">
            <a:avLst/>
          </a:prstGeom>
          <a:noFill/>
        </p:spPr>
      </p:pic>
      <p:pic>
        <p:nvPicPr>
          <p:cNvPr id="93187" name="Picture 3" descr="C:\Documents and Settings\mokhtar\xray\talks\conference_gifs_jpgs\Array3x3_pixel.gif"/>
          <p:cNvPicPr>
            <a:picLocks noChangeAspect="1" noChangeArrowheads="1"/>
          </p:cNvPicPr>
          <p:nvPr/>
        </p:nvPicPr>
        <p:blipFill>
          <a:blip r:embed="rId3" cstate="print"/>
          <a:srcRect/>
          <a:stretch>
            <a:fillRect/>
          </a:stretch>
        </p:blipFill>
        <p:spPr bwMode="auto">
          <a:xfrm>
            <a:off x="1331640" y="3933056"/>
            <a:ext cx="1728192" cy="1738299"/>
          </a:xfrm>
          <a:prstGeom prst="rect">
            <a:avLst/>
          </a:prstGeom>
          <a:noFill/>
        </p:spPr>
      </p:pic>
      <p:pic>
        <p:nvPicPr>
          <p:cNvPr id="93188" name="Picture 4" descr="C:\Documents and Settings\mokhtar\xray\talks\conference_gifs_jpgs\Array6x6.gif"/>
          <p:cNvPicPr>
            <a:picLocks noChangeAspect="1" noChangeArrowheads="1"/>
          </p:cNvPicPr>
          <p:nvPr/>
        </p:nvPicPr>
        <p:blipFill>
          <a:blip r:embed="rId4" cstate="print"/>
          <a:srcRect/>
          <a:stretch>
            <a:fillRect/>
          </a:stretch>
        </p:blipFill>
        <p:spPr bwMode="auto">
          <a:xfrm>
            <a:off x="3347865" y="1484785"/>
            <a:ext cx="1774900" cy="2016224"/>
          </a:xfrm>
          <a:prstGeom prst="rect">
            <a:avLst/>
          </a:prstGeom>
          <a:noFill/>
        </p:spPr>
      </p:pic>
      <p:pic>
        <p:nvPicPr>
          <p:cNvPr id="93189" name="Picture 5" descr="C:\Documents and Settings\mokhtar\xray\talks\conference_gifs_jpgs\Array6x6_pixel.gif"/>
          <p:cNvPicPr>
            <a:picLocks noChangeAspect="1" noChangeArrowheads="1"/>
          </p:cNvPicPr>
          <p:nvPr/>
        </p:nvPicPr>
        <p:blipFill>
          <a:blip r:embed="rId5" cstate="print"/>
          <a:srcRect/>
          <a:stretch>
            <a:fillRect/>
          </a:stretch>
        </p:blipFill>
        <p:spPr bwMode="auto">
          <a:xfrm>
            <a:off x="3347865" y="3717032"/>
            <a:ext cx="1729315" cy="1944216"/>
          </a:xfrm>
          <a:prstGeom prst="rect">
            <a:avLst/>
          </a:prstGeom>
          <a:noFill/>
        </p:spPr>
      </p:pic>
      <p:pic>
        <p:nvPicPr>
          <p:cNvPr id="93190" name="Picture 6" descr="C:\Documents and Settings\mokhtar\xray\talks\conference_gifs_jpgs\Array12x12.gif"/>
          <p:cNvPicPr>
            <a:picLocks noChangeAspect="1" noChangeArrowheads="1"/>
          </p:cNvPicPr>
          <p:nvPr/>
        </p:nvPicPr>
        <p:blipFill>
          <a:blip r:embed="rId6" cstate="print"/>
          <a:srcRect/>
          <a:stretch>
            <a:fillRect/>
          </a:stretch>
        </p:blipFill>
        <p:spPr bwMode="auto">
          <a:xfrm>
            <a:off x="5364088" y="1484785"/>
            <a:ext cx="1873003" cy="2088231"/>
          </a:xfrm>
          <a:prstGeom prst="rect">
            <a:avLst/>
          </a:prstGeom>
          <a:noFill/>
        </p:spPr>
      </p:pic>
      <p:pic>
        <p:nvPicPr>
          <p:cNvPr id="93191" name="Picture 7" descr="C:\Documents and Settings\mokhtar\xray\talks\conference_gifs_jpgs\Array12x12_pixel.gif"/>
          <p:cNvPicPr>
            <a:picLocks noChangeAspect="1" noChangeArrowheads="1"/>
          </p:cNvPicPr>
          <p:nvPr/>
        </p:nvPicPr>
        <p:blipFill>
          <a:blip r:embed="rId7" cstate="print"/>
          <a:srcRect/>
          <a:stretch>
            <a:fillRect/>
          </a:stretch>
        </p:blipFill>
        <p:spPr bwMode="auto">
          <a:xfrm>
            <a:off x="5364088" y="3645024"/>
            <a:ext cx="1872208" cy="2066856"/>
          </a:xfrm>
          <a:prstGeom prst="rect">
            <a:avLst/>
          </a:prstGeom>
          <a:noFill/>
        </p:spPr>
      </p:pic>
      <p:sp>
        <p:nvSpPr>
          <p:cNvPr id="10" name="9 CuadroTexto"/>
          <p:cNvSpPr txBox="1"/>
          <p:nvPr/>
        </p:nvSpPr>
        <p:spPr>
          <a:xfrm>
            <a:off x="827584" y="5589240"/>
            <a:ext cx="7416824" cy="923330"/>
          </a:xfrm>
          <a:prstGeom prst="rect">
            <a:avLst/>
          </a:prstGeom>
          <a:noFill/>
        </p:spPr>
        <p:txBody>
          <a:bodyPr wrap="square" rtlCol="0">
            <a:spAutoFit/>
          </a:bodyPr>
          <a:lstStyle/>
          <a:p>
            <a:r>
              <a:rPr lang="en-US" dirty="0" smtClean="0"/>
              <a:t>-Pixel size, detection efficiency, noise level are critical to image quality</a:t>
            </a:r>
          </a:p>
          <a:p>
            <a:r>
              <a:rPr lang="en-US" dirty="0" smtClean="0"/>
              <a:t>-Making the pixel very small will not improve image quality because of charge sharing  </a:t>
            </a:r>
            <a:endParaRPr lang="en-US" dirty="0"/>
          </a:p>
        </p:txBody>
      </p:sp>
      <p:sp>
        <p:nvSpPr>
          <p:cNvPr id="11" name="10 Marcador de fecha"/>
          <p:cNvSpPr>
            <a:spLocks noGrp="1"/>
          </p:cNvSpPr>
          <p:nvPr>
            <p:ph type="dt" sz="half" idx="10"/>
          </p:nvPr>
        </p:nvSpPr>
        <p:spPr/>
        <p:txBody>
          <a:bodyPr/>
          <a:lstStyle/>
          <a:p>
            <a:r>
              <a:rPr lang="en-US" smtClean="0"/>
              <a:t>TAE 26-September-2013</a:t>
            </a:r>
            <a:endParaRPr lang="en-US" dirty="0"/>
          </a:p>
        </p:txBody>
      </p:sp>
      <p:sp>
        <p:nvSpPr>
          <p:cNvPr id="12" name="11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MTF and DQE</a:t>
            </a:r>
            <a:endParaRPr lang="en-US" dirty="0"/>
          </a:p>
        </p:txBody>
      </p:sp>
      <p:pic>
        <p:nvPicPr>
          <p:cNvPr id="4" name="Picture 3"/>
          <p:cNvPicPr>
            <a:picLocks noChangeAspect="1" noChangeArrowheads="1"/>
          </p:cNvPicPr>
          <p:nvPr/>
        </p:nvPicPr>
        <p:blipFill>
          <a:blip r:embed="rId2" cstate="print"/>
          <a:srcRect/>
          <a:stretch>
            <a:fillRect/>
          </a:stretch>
        </p:blipFill>
        <p:spPr>
          <a:xfrm>
            <a:off x="683568" y="2132857"/>
            <a:ext cx="4824536" cy="2554166"/>
          </a:xfrm>
          <a:prstGeom prst="rect">
            <a:avLst/>
          </a:prstGeom>
        </p:spPr>
      </p:pic>
      <p:pic>
        <p:nvPicPr>
          <p:cNvPr id="5" name="Picture 2" descr="&#10;\mathrm{DQE}(u) = \frac{\mathrm{SNR}_{out}^2(u)}{\mathrm{SNR}_{in}^2(u)}.&#10;"/>
          <p:cNvPicPr>
            <a:picLocks noChangeAspect="1" noChangeArrowheads="1"/>
          </p:cNvPicPr>
          <p:nvPr/>
        </p:nvPicPr>
        <p:blipFill>
          <a:blip r:embed="rId3" cstate="print"/>
          <a:srcRect/>
          <a:stretch>
            <a:fillRect/>
          </a:stretch>
        </p:blipFill>
        <p:spPr bwMode="auto">
          <a:xfrm>
            <a:off x="5940153" y="2261415"/>
            <a:ext cx="2259611" cy="591521"/>
          </a:xfrm>
          <a:prstGeom prst="rect">
            <a:avLst/>
          </a:prstGeom>
          <a:noFill/>
        </p:spPr>
      </p:pic>
      <p:sp>
        <p:nvSpPr>
          <p:cNvPr id="6" name="5 CuadroTexto"/>
          <p:cNvSpPr txBox="1"/>
          <p:nvPr/>
        </p:nvSpPr>
        <p:spPr>
          <a:xfrm>
            <a:off x="5652120" y="3212977"/>
            <a:ext cx="3024336" cy="461665"/>
          </a:xfrm>
          <a:prstGeom prst="rect">
            <a:avLst/>
          </a:prstGeom>
          <a:noFill/>
        </p:spPr>
        <p:txBody>
          <a:bodyPr wrap="square" rtlCol="0">
            <a:spAutoFit/>
          </a:bodyPr>
          <a:lstStyle/>
          <a:p>
            <a:r>
              <a:rPr lang="en-US" sz="1200" dirty="0" smtClean="0"/>
              <a:t>@zero frequency </a:t>
            </a:r>
          </a:p>
          <a:p>
            <a:r>
              <a:rPr lang="en-US" sz="1200" dirty="0" smtClean="0"/>
              <a:t>DQE(0) = # X-rays detected/ # X-rays emitted</a:t>
            </a:r>
            <a:endParaRPr lang="en-US" sz="1200" dirty="0"/>
          </a:p>
        </p:txBody>
      </p:sp>
      <p:sp>
        <p:nvSpPr>
          <p:cNvPr id="7" name="6 Marcador de fecha"/>
          <p:cNvSpPr>
            <a:spLocks noGrp="1"/>
          </p:cNvSpPr>
          <p:nvPr>
            <p:ph type="dt" sz="half" idx="10"/>
          </p:nvPr>
        </p:nvSpPr>
        <p:spPr/>
        <p:txBody>
          <a:bodyPr/>
          <a:lstStyle/>
          <a:p>
            <a:r>
              <a:rPr lang="en-US" smtClean="0"/>
              <a:t>TAE 26-September-2013</a:t>
            </a:r>
            <a:endParaRPr lang="en-US" dirty="0"/>
          </a:p>
        </p:txBody>
      </p:sp>
      <p:sp>
        <p:nvSpPr>
          <p:cNvPr id="8" name="7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Module Transfer Function (MTF)</a:t>
            </a:r>
            <a:endParaRPr lang="en-US" dirty="0"/>
          </a:p>
        </p:txBody>
      </p:sp>
      <p:pic>
        <p:nvPicPr>
          <p:cNvPr id="12290" name="Picture 2"/>
          <p:cNvPicPr>
            <a:picLocks noChangeAspect="1" noChangeArrowheads="1"/>
          </p:cNvPicPr>
          <p:nvPr/>
        </p:nvPicPr>
        <p:blipFill>
          <a:blip r:embed="rId2" cstate="print"/>
          <a:srcRect t="18878"/>
          <a:stretch>
            <a:fillRect/>
          </a:stretch>
        </p:blipFill>
        <p:spPr bwMode="auto">
          <a:xfrm>
            <a:off x="179512" y="1988841"/>
            <a:ext cx="8830272" cy="3713158"/>
          </a:xfrm>
          <a:prstGeom prst="rect">
            <a:avLst/>
          </a:prstGeom>
          <a:noFill/>
          <a:ln w="9525">
            <a:noFill/>
            <a:miter lim="800000"/>
            <a:headEnd/>
            <a:tailEnd/>
          </a:ln>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MTF and DQE</a:t>
            </a:r>
            <a:endParaRPr lang="en-US" dirty="0"/>
          </a:p>
        </p:txBody>
      </p:sp>
      <p:pic>
        <p:nvPicPr>
          <p:cNvPr id="92162" name="Picture 2"/>
          <p:cNvPicPr>
            <a:picLocks noChangeAspect="1" noChangeArrowheads="1"/>
          </p:cNvPicPr>
          <p:nvPr/>
        </p:nvPicPr>
        <p:blipFill>
          <a:blip r:embed="rId2" cstate="print"/>
          <a:srcRect/>
          <a:stretch>
            <a:fillRect/>
          </a:stretch>
        </p:blipFill>
        <p:spPr bwMode="auto">
          <a:xfrm>
            <a:off x="4427985" y="1700808"/>
            <a:ext cx="3926755" cy="2974110"/>
          </a:xfrm>
          <a:prstGeom prst="rect">
            <a:avLst/>
          </a:prstGeom>
          <a:noFill/>
          <a:ln w="9525">
            <a:noFill/>
            <a:miter lim="800000"/>
            <a:headEnd/>
            <a:tailEnd/>
          </a:ln>
        </p:spPr>
      </p:pic>
      <p:pic>
        <p:nvPicPr>
          <p:cNvPr id="92163" name="Picture 3"/>
          <p:cNvPicPr>
            <a:picLocks noChangeAspect="1" noChangeArrowheads="1"/>
          </p:cNvPicPr>
          <p:nvPr/>
        </p:nvPicPr>
        <p:blipFill>
          <a:blip r:embed="rId3" cstate="print"/>
          <a:srcRect b="16279"/>
          <a:stretch>
            <a:fillRect/>
          </a:stretch>
        </p:blipFill>
        <p:spPr bwMode="auto">
          <a:xfrm>
            <a:off x="467545" y="1700808"/>
            <a:ext cx="4077364" cy="2592288"/>
          </a:xfrm>
          <a:prstGeom prst="rect">
            <a:avLst/>
          </a:prstGeom>
          <a:noFill/>
          <a:ln w="9525">
            <a:noFill/>
            <a:miter lim="800000"/>
            <a:headEnd/>
            <a:tailEnd/>
          </a:ln>
        </p:spPr>
      </p:pic>
      <p:sp>
        <p:nvSpPr>
          <p:cNvPr id="6" name="5 CuadroTexto"/>
          <p:cNvSpPr txBox="1"/>
          <p:nvPr/>
        </p:nvSpPr>
        <p:spPr>
          <a:xfrm>
            <a:off x="971600" y="4221089"/>
            <a:ext cx="3528392" cy="307777"/>
          </a:xfrm>
          <a:prstGeom prst="rect">
            <a:avLst/>
          </a:prstGeom>
          <a:noFill/>
        </p:spPr>
        <p:txBody>
          <a:bodyPr wrap="square" rtlCol="0">
            <a:spAutoFit/>
          </a:bodyPr>
          <a:lstStyle/>
          <a:p>
            <a:r>
              <a:rPr lang="en-US" sz="1400" dirty="0" smtClean="0"/>
              <a:t>MTFs of Commercial mammography  system</a:t>
            </a:r>
            <a:endParaRPr lang="en-US" sz="1400" dirty="0"/>
          </a:p>
        </p:txBody>
      </p:sp>
      <p:sp>
        <p:nvSpPr>
          <p:cNvPr id="7" name="6 CuadroTexto"/>
          <p:cNvSpPr txBox="1"/>
          <p:nvPr/>
        </p:nvSpPr>
        <p:spPr>
          <a:xfrm>
            <a:off x="467544" y="6021288"/>
            <a:ext cx="5328592" cy="276999"/>
          </a:xfrm>
          <a:prstGeom prst="rect">
            <a:avLst/>
          </a:prstGeom>
          <a:noFill/>
        </p:spPr>
        <p:txBody>
          <a:bodyPr wrap="square" rtlCol="0">
            <a:spAutoFit/>
          </a:bodyPr>
          <a:lstStyle/>
          <a:p>
            <a:r>
              <a:rPr lang="en-US" sz="1200" dirty="0" smtClean="0"/>
              <a:t>Detectors  for digital mammography by  M. J. </a:t>
            </a:r>
            <a:r>
              <a:rPr lang="en-US" sz="1200" dirty="0" err="1" smtClean="0"/>
              <a:t>Yafee</a:t>
            </a:r>
            <a:endParaRPr lang="en-US" sz="1200" dirty="0"/>
          </a:p>
        </p:txBody>
      </p:sp>
      <p:sp>
        <p:nvSpPr>
          <p:cNvPr id="8" name="7 Marcador de fecha"/>
          <p:cNvSpPr>
            <a:spLocks noGrp="1"/>
          </p:cNvSpPr>
          <p:nvPr>
            <p:ph type="dt" sz="half" idx="10"/>
          </p:nvPr>
        </p:nvSpPr>
        <p:spPr/>
        <p:txBody>
          <a:bodyPr/>
          <a:lstStyle/>
          <a:p>
            <a:r>
              <a:rPr lang="en-US" dirty="0" smtClean="0"/>
              <a:t>TAE 26-September-2013</a:t>
            </a:r>
            <a:endParaRPr lang="en-US" dirty="0"/>
          </a:p>
        </p:txBody>
      </p:sp>
      <p:sp>
        <p:nvSpPr>
          <p:cNvPr id="9" name="8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80928"/>
            <a:ext cx="8229600" cy="1143000"/>
          </a:xfrm>
        </p:spPr>
        <p:txBody>
          <a:bodyPr>
            <a:normAutofit fontScale="90000"/>
          </a:bodyPr>
          <a:lstStyle/>
          <a:p>
            <a:r>
              <a:rPr lang="en-US" i="1" dirty="0" smtClean="0"/>
              <a:t>Dual Energy Subtraction and Contrast Agent</a:t>
            </a:r>
            <a:endParaRPr lang="en-US" i="1"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Dual Energy Subtraction</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pic>
        <p:nvPicPr>
          <p:cNvPr id="120834" name="Picture 2"/>
          <p:cNvPicPr>
            <a:picLocks noChangeAspect="1" noChangeArrowheads="1"/>
          </p:cNvPicPr>
          <p:nvPr/>
        </p:nvPicPr>
        <p:blipFill>
          <a:blip r:embed="rId2" cstate="print"/>
          <a:srcRect/>
          <a:stretch>
            <a:fillRect/>
          </a:stretch>
        </p:blipFill>
        <p:spPr bwMode="auto">
          <a:xfrm>
            <a:off x="611560" y="1340769"/>
            <a:ext cx="8029400" cy="53307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Using Contrast Agent</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pic>
        <p:nvPicPr>
          <p:cNvPr id="6" name="5 Imagen"/>
          <p:cNvPicPr/>
          <p:nvPr/>
        </p:nvPicPr>
        <p:blipFill>
          <a:blip r:embed="rId2" cstate="print"/>
          <a:srcRect/>
          <a:stretch>
            <a:fillRect/>
          </a:stretch>
        </p:blipFill>
        <p:spPr bwMode="auto">
          <a:xfrm>
            <a:off x="1600200" y="1415523"/>
            <a:ext cx="5943600" cy="40269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Photonics </a:t>
            </a:r>
            <a:r>
              <a:rPr lang="en-US" dirty="0" err="1" smtClean="0"/>
              <a:t>vs</a:t>
            </a:r>
            <a:r>
              <a:rPr lang="en-US" dirty="0" smtClean="0"/>
              <a:t> Ionization Imaging</a:t>
            </a:r>
            <a:endParaRPr lang="en-US" dirty="0"/>
          </a:p>
        </p:txBody>
      </p:sp>
      <p:sp>
        <p:nvSpPr>
          <p:cNvPr id="5" name="4 CuadroTexto"/>
          <p:cNvSpPr txBox="1"/>
          <p:nvPr/>
        </p:nvSpPr>
        <p:spPr>
          <a:xfrm>
            <a:off x="1187624" y="3645025"/>
            <a:ext cx="3672408" cy="1754326"/>
          </a:xfrm>
          <a:prstGeom prst="rect">
            <a:avLst/>
          </a:prstGeom>
          <a:noFill/>
        </p:spPr>
        <p:txBody>
          <a:bodyPr wrap="square" rtlCol="0">
            <a:spAutoFit/>
          </a:bodyPr>
          <a:lstStyle/>
          <a:p>
            <a:r>
              <a:rPr lang="en-US" dirty="0" smtClean="0"/>
              <a:t>With Microscopic Imaging one can achieve excellent spatial resolution making it possible to see in vivo living cells, the neurons cells as shown above with 2 photons excitation microscopy but with </a:t>
            </a:r>
            <a:r>
              <a:rPr lang="en-US" dirty="0" smtClean="0">
                <a:solidFill>
                  <a:srgbClr val="FF0000"/>
                </a:solidFill>
              </a:rPr>
              <a:t>very small FOV</a:t>
            </a:r>
            <a:endParaRPr lang="en-US" dirty="0">
              <a:solidFill>
                <a:srgbClr val="FF0000"/>
              </a:solidFill>
            </a:endParaRPr>
          </a:p>
        </p:txBody>
      </p:sp>
      <p:pic>
        <p:nvPicPr>
          <p:cNvPr id="72707" name="Picture 3"/>
          <p:cNvPicPr>
            <a:picLocks noChangeAspect="1" noChangeArrowheads="1"/>
          </p:cNvPicPr>
          <p:nvPr/>
        </p:nvPicPr>
        <p:blipFill>
          <a:blip r:embed="rId3" cstate="print"/>
          <a:srcRect l="2092" r="3050"/>
          <a:stretch>
            <a:fillRect/>
          </a:stretch>
        </p:blipFill>
        <p:spPr bwMode="auto">
          <a:xfrm>
            <a:off x="1187625" y="1268761"/>
            <a:ext cx="3555403" cy="2132967"/>
          </a:xfrm>
          <a:prstGeom prst="rect">
            <a:avLst/>
          </a:prstGeom>
          <a:noFill/>
          <a:ln w="9525">
            <a:noFill/>
            <a:miter lim="800000"/>
            <a:headEnd/>
            <a:tailEnd/>
          </a:ln>
        </p:spPr>
      </p:pic>
      <p:sp>
        <p:nvSpPr>
          <p:cNvPr id="7" name="6 CuadroTexto"/>
          <p:cNvSpPr txBox="1"/>
          <p:nvPr/>
        </p:nvSpPr>
        <p:spPr>
          <a:xfrm>
            <a:off x="1259632" y="5373217"/>
            <a:ext cx="3456384" cy="830997"/>
          </a:xfrm>
          <a:prstGeom prst="rect">
            <a:avLst/>
          </a:prstGeom>
          <a:noFill/>
        </p:spPr>
        <p:txBody>
          <a:bodyPr wrap="square" rtlCol="0">
            <a:spAutoFit/>
          </a:bodyPr>
          <a:lstStyle/>
          <a:p>
            <a:pPr fontAlgn="base"/>
            <a:r>
              <a:rPr lang="en-US" sz="1200" b="1" dirty="0" smtClean="0"/>
              <a:t>Principles of Two-Photon Excitation Microscopy and Its Applications to Neuroscience by </a:t>
            </a:r>
          </a:p>
          <a:p>
            <a:pPr fontAlgn="base"/>
            <a:r>
              <a:rPr lang="en-US" sz="1200" dirty="0" err="1" smtClean="0"/>
              <a:t>Karel</a:t>
            </a:r>
            <a:r>
              <a:rPr lang="en-US" sz="1200" dirty="0" smtClean="0"/>
              <a:t> Svoboda</a:t>
            </a:r>
            <a:r>
              <a:rPr lang="en-US" sz="1200" baseline="30000" dirty="0" smtClean="0"/>
              <a:t> </a:t>
            </a:r>
            <a:r>
              <a:rPr lang="en-US" sz="1200" dirty="0" smtClean="0"/>
              <a:t>, </a:t>
            </a:r>
            <a:r>
              <a:rPr lang="en-US" sz="1200" dirty="0" err="1" smtClean="0"/>
              <a:t>Ryohei</a:t>
            </a:r>
            <a:r>
              <a:rPr lang="en-US" sz="1200" dirty="0" smtClean="0"/>
              <a:t> Yasuda, </a:t>
            </a:r>
            <a:r>
              <a:rPr lang="fr-FR" sz="1200" dirty="0" err="1" smtClean="0"/>
              <a:t>Neurons</a:t>
            </a:r>
            <a:r>
              <a:rPr lang="fr-FR" sz="1200" dirty="0" smtClean="0"/>
              <a:t> Volume 50, Issue 6, 15 </a:t>
            </a:r>
            <a:r>
              <a:rPr lang="fr-FR" sz="1200" dirty="0" err="1" smtClean="0"/>
              <a:t>June</a:t>
            </a:r>
            <a:r>
              <a:rPr lang="fr-FR" sz="1200" dirty="0" smtClean="0"/>
              <a:t> 2006</a:t>
            </a:r>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8" name="7 Marcador de pie de página"/>
          <p:cNvSpPr>
            <a:spLocks noGrp="1"/>
          </p:cNvSpPr>
          <p:nvPr>
            <p:ph type="ftr" sz="quarter" idx="11"/>
          </p:nvPr>
        </p:nvSpPr>
        <p:spPr/>
        <p:txBody>
          <a:bodyPr/>
          <a:lstStyle/>
          <a:p>
            <a:r>
              <a:rPr lang="en-US" smtClean="0"/>
              <a:t>Mokhtar Chmeissani</a:t>
            </a:r>
            <a:endParaRPr lang="en-US" dirty="0"/>
          </a:p>
        </p:txBody>
      </p:sp>
      <p:pic>
        <p:nvPicPr>
          <p:cNvPr id="99329" name="Picture 1"/>
          <p:cNvPicPr>
            <a:picLocks noChangeAspect="1" noChangeArrowheads="1"/>
          </p:cNvPicPr>
          <p:nvPr/>
        </p:nvPicPr>
        <p:blipFill>
          <a:blip r:embed="rId4" cstate="print"/>
          <a:srcRect l="51844" t="7958" r="24010"/>
          <a:stretch>
            <a:fillRect/>
          </a:stretch>
        </p:blipFill>
        <p:spPr bwMode="auto">
          <a:xfrm>
            <a:off x="5796136" y="1196753"/>
            <a:ext cx="1584176" cy="2098825"/>
          </a:xfrm>
          <a:prstGeom prst="rect">
            <a:avLst/>
          </a:prstGeom>
          <a:noFill/>
          <a:ln w="9525">
            <a:noFill/>
            <a:miter lim="800000"/>
            <a:headEnd/>
            <a:tailEnd/>
          </a:ln>
        </p:spPr>
      </p:pic>
      <p:sp>
        <p:nvSpPr>
          <p:cNvPr id="9" name="8 CuadroTexto"/>
          <p:cNvSpPr txBox="1"/>
          <p:nvPr/>
        </p:nvSpPr>
        <p:spPr>
          <a:xfrm>
            <a:off x="5508104" y="3717032"/>
            <a:ext cx="2448272" cy="1200329"/>
          </a:xfrm>
          <a:prstGeom prst="rect">
            <a:avLst/>
          </a:prstGeom>
          <a:noFill/>
        </p:spPr>
        <p:txBody>
          <a:bodyPr wrap="square" rtlCol="0">
            <a:spAutoFit/>
          </a:bodyPr>
          <a:lstStyle/>
          <a:p>
            <a:r>
              <a:rPr lang="en-US" dirty="0" smtClean="0"/>
              <a:t>With radiation we can achieve resolution  of few mm but with </a:t>
            </a:r>
            <a:r>
              <a:rPr lang="en-US" dirty="0" smtClean="0">
                <a:solidFill>
                  <a:srgbClr val="FF0000"/>
                </a:solidFill>
              </a:rPr>
              <a:t>large FOV</a:t>
            </a:r>
            <a:endParaRPr lang="en-US" dirty="0">
              <a:solidFill>
                <a:srgbClr val="FF0000"/>
              </a:solidFill>
            </a:endParaRPr>
          </a:p>
        </p:txBody>
      </p:sp>
      <p:sp>
        <p:nvSpPr>
          <p:cNvPr id="10" name="9 CuadroTexto"/>
          <p:cNvSpPr txBox="1"/>
          <p:nvPr/>
        </p:nvSpPr>
        <p:spPr>
          <a:xfrm>
            <a:off x="5508104" y="5445225"/>
            <a:ext cx="2448272" cy="830997"/>
          </a:xfrm>
          <a:prstGeom prst="rect">
            <a:avLst/>
          </a:prstGeom>
          <a:noFill/>
        </p:spPr>
        <p:txBody>
          <a:bodyPr wrap="square" rtlCol="0">
            <a:spAutoFit/>
          </a:bodyPr>
          <a:lstStyle/>
          <a:p>
            <a:r>
              <a:rPr lang="en-US" sz="1200" b="1" dirty="0" smtClean="0"/>
              <a:t>MR and PET data acquired simultaneously.</a:t>
            </a:r>
            <a:r>
              <a:rPr lang="en-US" sz="1200" dirty="0" smtClean="0"/>
              <a:t> (D. Townsend and C. </a:t>
            </a:r>
            <a:r>
              <a:rPr lang="en-US" sz="1200" dirty="0" err="1" smtClean="0"/>
              <a:t>Nahmias</a:t>
            </a:r>
            <a:r>
              <a:rPr lang="en-US" sz="1200" dirty="0" smtClean="0"/>
              <a:t>, and H-P </a:t>
            </a:r>
            <a:r>
              <a:rPr lang="en-US" sz="1200" dirty="0" err="1" smtClean="0"/>
              <a:t>Schlemmer</a:t>
            </a:r>
            <a:r>
              <a:rPr lang="en-US" sz="1200" dirty="0" smtClean="0"/>
              <a:t> </a:t>
            </a:r>
            <a:r>
              <a:rPr lang="en-US" sz="1200" i="1" dirty="0" smtClean="0"/>
              <a:t>et al</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sz="3200" dirty="0" err="1" smtClean="0"/>
              <a:t>Nano</a:t>
            </a:r>
            <a:r>
              <a:rPr lang="en-US" sz="3200" dirty="0" smtClean="0"/>
              <a:t> gold particles  </a:t>
            </a:r>
            <a:r>
              <a:rPr lang="en-US" sz="3200" dirty="0" err="1" smtClean="0"/>
              <a:t>vs</a:t>
            </a:r>
            <a:r>
              <a:rPr lang="en-US" sz="3200" dirty="0" smtClean="0"/>
              <a:t> Iodine contrast agent</a:t>
            </a:r>
            <a:endParaRPr lang="en-US" sz="3200"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pic>
        <p:nvPicPr>
          <p:cNvPr id="6" name="5 Imagen"/>
          <p:cNvPicPr/>
          <p:nvPr/>
        </p:nvPicPr>
        <p:blipFill>
          <a:blip r:embed="rId2" cstate="print"/>
          <a:srcRect/>
          <a:stretch>
            <a:fillRect/>
          </a:stretch>
        </p:blipFill>
        <p:spPr bwMode="auto">
          <a:xfrm>
            <a:off x="1619672" y="1844824"/>
            <a:ext cx="5943600" cy="41914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dirty="0" smtClean="0"/>
              <a:t>Mokhtar </a:t>
            </a:r>
            <a:r>
              <a:rPr lang="en-US" dirty="0" err="1" smtClean="0"/>
              <a:t>Chmeissani</a:t>
            </a:r>
            <a:endParaRPr lang="en-US" dirty="0"/>
          </a:p>
        </p:txBody>
      </p:sp>
      <p:pic>
        <p:nvPicPr>
          <p:cNvPr id="6" name="5 Imagen"/>
          <p:cNvPicPr/>
          <p:nvPr/>
        </p:nvPicPr>
        <p:blipFill>
          <a:blip r:embed="rId2" cstate="print"/>
          <a:srcRect/>
          <a:stretch>
            <a:fillRect/>
          </a:stretch>
        </p:blipFill>
        <p:spPr bwMode="auto">
          <a:xfrm>
            <a:off x="1259632" y="1844824"/>
            <a:ext cx="5943600" cy="2618370"/>
          </a:xfrm>
          <a:prstGeom prst="rect">
            <a:avLst/>
          </a:prstGeom>
          <a:noFill/>
          <a:ln w="9525">
            <a:noFill/>
            <a:miter lim="800000"/>
            <a:headEnd/>
            <a:tailEnd/>
          </a:ln>
        </p:spPr>
      </p:pic>
      <p:sp>
        <p:nvSpPr>
          <p:cNvPr id="9" name="8 CuadroTexto"/>
          <p:cNvSpPr txBox="1"/>
          <p:nvPr/>
        </p:nvSpPr>
        <p:spPr>
          <a:xfrm>
            <a:off x="611560" y="5877272"/>
            <a:ext cx="3816424" cy="461665"/>
          </a:xfrm>
          <a:prstGeom prst="rect">
            <a:avLst/>
          </a:prstGeom>
          <a:noFill/>
        </p:spPr>
        <p:txBody>
          <a:bodyPr wrap="square" rtlCol="0">
            <a:spAutoFit/>
          </a:bodyPr>
          <a:lstStyle/>
          <a:p>
            <a:r>
              <a:rPr lang="en-US" sz="1200" dirty="0" smtClean="0"/>
              <a:t>Gold </a:t>
            </a:r>
            <a:r>
              <a:rPr lang="en-US" sz="1200" dirty="0" err="1" smtClean="0"/>
              <a:t>nanoparticles</a:t>
            </a:r>
            <a:r>
              <a:rPr lang="en-US" sz="1200" dirty="0" smtClean="0"/>
              <a:t>: a new X-ray contrast agent</a:t>
            </a:r>
          </a:p>
          <a:p>
            <a:r>
              <a:rPr lang="en-US" sz="1200" dirty="0" smtClean="0"/>
              <a:t>J.H. </a:t>
            </a:r>
            <a:r>
              <a:rPr lang="en-US" sz="1200" dirty="0" err="1" smtClean="0"/>
              <a:t>Hainfeld</a:t>
            </a:r>
            <a:r>
              <a:rPr lang="en-US" sz="1200" dirty="0" smtClean="0"/>
              <a:t> et al. </a:t>
            </a:r>
            <a:r>
              <a:rPr lang="en-US" sz="1200" dirty="0" err="1" smtClean="0"/>
              <a:t>Britich</a:t>
            </a:r>
            <a:r>
              <a:rPr lang="en-US" sz="1200" dirty="0" smtClean="0"/>
              <a:t> Journal of Radiology 79 (2006)</a:t>
            </a:r>
            <a:endParaRPr lang="en-US"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708920"/>
            <a:ext cx="8229600" cy="1143000"/>
          </a:xfrm>
        </p:spPr>
        <p:txBody>
          <a:bodyPr/>
          <a:lstStyle/>
          <a:p>
            <a:r>
              <a:rPr lang="en-US" dirty="0" smtClean="0"/>
              <a:t>PET and Gamma Camera</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PET/SPECT</a:t>
            </a:r>
            <a:endParaRPr lang="en-US" dirty="0"/>
          </a:p>
        </p:txBody>
      </p:sp>
      <p:pic>
        <p:nvPicPr>
          <p:cNvPr id="57346" name="Picture 2"/>
          <p:cNvPicPr>
            <a:picLocks noChangeAspect="1" noChangeArrowheads="1"/>
          </p:cNvPicPr>
          <p:nvPr/>
        </p:nvPicPr>
        <p:blipFill>
          <a:blip r:embed="rId2" cstate="print"/>
          <a:srcRect/>
          <a:stretch>
            <a:fillRect/>
          </a:stretch>
        </p:blipFill>
        <p:spPr bwMode="auto">
          <a:xfrm>
            <a:off x="467544" y="2060848"/>
            <a:ext cx="8136904" cy="4218282"/>
          </a:xfrm>
          <a:prstGeom prst="rect">
            <a:avLst/>
          </a:prstGeom>
          <a:noFill/>
          <a:ln w="9525">
            <a:noFill/>
            <a:miter lim="800000"/>
            <a:headEnd/>
            <a:tailEnd/>
          </a:ln>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Positron Emission </a:t>
            </a:r>
            <a:r>
              <a:rPr lang="en-US" dirty="0" err="1" smtClean="0"/>
              <a:t>Tomorgaphy</a:t>
            </a:r>
            <a:endParaRPr lang="en-US" dirty="0"/>
          </a:p>
        </p:txBody>
      </p:sp>
      <p:pic>
        <p:nvPicPr>
          <p:cNvPr id="58370" name="Picture 2" descr="http://www.uib.no/imagearchive/produktbilde_pet.jpg"/>
          <p:cNvPicPr>
            <a:picLocks noChangeAspect="1" noChangeArrowheads="1"/>
          </p:cNvPicPr>
          <p:nvPr/>
        </p:nvPicPr>
        <p:blipFill>
          <a:blip r:embed="rId2" cstate="print"/>
          <a:srcRect/>
          <a:stretch>
            <a:fillRect/>
          </a:stretch>
        </p:blipFill>
        <p:spPr bwMode="auto">
          <a:xfrm>
            <a:off x="1763688" y="1772817"/>
            <a:ext cx="5202421" cy="4299224"/>
          </a:xfrm>
          <a:prstGeom prst="rect">
            <a:avLst/>
          </a:prstGeom>
          <a:noFill/>
        </p:spPr>
      </p:pic>
      <p:sp>
        <p:nvSpPr>
          <p:cNvPr id="5" name="2 Marcador de contenido"/>
          <p:cNvSpPr>
            <a:spLocks noGrp="1"/>
          </p:cNvSpPr>
          <p:nvPr>
            <p:ph idx="1"/>
          </p:nvPr>
        </p:nvSpPr>
        <p:spPr>
          <a:xfrm>
            <a:off x="457200" y="1600201"/>
            <a:ext cx="8229600" cy="4525963"/>
          </a:xfrm>
        </p:spPr>
        <p:txBody>
          <a:bodyPr/>
          <a:lstStyle/>
          <a:p>
            <a:endParaRPr lang="en-US"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End Points of the LOR</a:t>
            </a:r>
            <a:endParaRPr lang="en-US" dirty="0"/>
          </a:p>
        </p:txBody>
      </p:sp>
      <p:pic>
        <p:nvPicPr>
          <p:cNvPr id="64514" name="Picture 2" descr="a Spatial resolution of PET deteriorates towards the edge of the FOV because of the increased depth-of-interaction effects (b). Resolution recovery (RC) is possible by measuring a standard point source throughout the FOV and deconvolving the image signal with the spatially variant point spread function. c As a result, images are less noisy and spatial resolution is made more uniform, yielding an overall improved image quality. (With source information from Siemens Healthcare)"/>
          <p:cNvPicPr>
            <a:picLocks noChangeAspect="1" noChangeArrowheads="1"/>
          </p:cNvPicPr>
          <p:nvPr/>
        </p:nvPicPr>
        <p:blipFill>
          <a:blip r:embed="rId2" cstate="print"/>
          <a:srcRect/>
          <a:stretch>
            <a:fillRect/>
          </a:stretch>
        </p:blipFill>
        <p:spPr bwMode="auto">
          <a:xfrm>
            <a:off x="1835697" y="1700809"/>
            <a:ext cx="5095875" cy="3238501"/>
          </a:xfrm>
          <a:prstGeom prst="rect">
            <a:avLst/>
          </a:prstGeom>
          <a:noFill/>
        </p:spPr>
      </p:pic>
      <p:sp>
        <p:nvSpPr>
          <p:cNvPr id="5" name="4 CuadroTexto"/>
          <p:cNvSpPr txBox="1"/>
          <p:nvPr/>
        </p:nvSpPr>
        <p:spPr>
          <a:xfrm>
            <a:off x="611560" y="5949280"/>
            <a:ext cx="3456384" cy="276999"/>
          </a:xfrm>
          <a:prstGeom prst="rect">
            <a:avLst/>
          </a:prstGeom>
          <a:noFill/>
        </p:spPr>
        <p:txBody>
          <a:bodyPr wrap="square" rtlCol="0">
            <a:spAutoFit/>
          </a:bodyPr>
          <a:lstStyle/>
          <a:p>
            <a:r>
              <a:rPr lang="en-US" sz="1200" dirty="0" smtClean="0"/>
              <a:t>Siemens Health Care Brochure</a:t>
            </a:r>
            <a:endParaRPr lang="en-US" sz="1200" dirty="0"/>
          </a:p>
        </p:txBody>
      </p:sp>
      <p:sp>
        <p:nvSpPr>
          <p:cNvPr id="6" name="5 Marcador de fecha"/>
          <p:cNvSpPr>
            <a:spLocks noGrp="1"/>
          </p:cNvSpPr>
          <p:nvPr>
            <p:ph type="dt" sz="half" idx="10"/>
          </p:nvPr>
        </p:nvSpPr>
        <p:spPr>
          <a:xfrm>
            <a:off x="539552" y="6309320"/>
            <a:ext cx="2133600" cy="365125"/>
          </a:xfrm>
        </p:spPr>
        <p:txBody>
          <a:bodyPr/>
          <a:lstStyle/>
          <a:p>
            <a:r>
              <a:rPr lang="en-US" dirty="0"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PET-CT Scan</a:t>
            </a:r>
            <a:endParaRPr lang="en-US" dirty="0"/>
          </a:p>
        </p:txBody>
      </p:sp>
      <p:pic>
        <p:nvPicPr>
          <p:cNvPr id="69636" name="Picture 4" descr="http://www.upmc.com/patients-visitors/education/PublishingImages/T-Z/PETCT-1.jpg"/>
          <p:cNvPicPr>
            <a:picLocks noChangeAspect="1" noChangeArrowheads="1"/>
          </p:cNvPicPr>
          <p:nvPr/>
        </p:nvPicPr>
        <p:blipFill>
          <a:blip r:embed="rId2" cstate="print"/>
          <a:srcRect t="13845"/>
          <a:stretch>
            <a:fillRect/>
          </a:stretch>
        </p:blipFill>
        <p:spPr bwMode="auto">
          <a:xfrm>
            <a:off x="1403648" y="1628801"/>
            <a:ext cx="5400600" cy="3136528"/>
          </a:xfrm>
          <a:prstGeom prst="rect">
            <a:avLst/>
          </a:prstGeom>
          <a:noFill/>
        </p:spPr>
      </p:pic>
      <p:sp>
        <p:nvSpPr>
          <p:cNvPr id="6" name="5 CuadroTexto"/>
          <p:cNvSpPr txBox="1"/>
          <p:nvPr/>
        </p:nvSpPr>
        <p:spPr>
          <a:xfrm>
            <a:off x="1403648" y="4725144"/>
            <a:ext cx="5616624" cy="923330"/>
          </a:xfrm>
          <a:prstGeom prst="rect">
            <a:avLst/>
          </a:prstGeom>
          <a:noFill/>
        </p:spPr>
        <p:txBody>
          <a:bodyPr wrap="square" rtlCol="0">
            <a:spAutoFit/>
          </a:bodyPr>
          <a:lstStyle/>
          <a:p>
            <a:r>
              <a:rPr lang="en-US" b="1" dirty="0" smtClean="0"/>
              <a:t>CT Scan</a:t>
            </a:r>
            <a:r>
              <a:rPr lang="en-US" dirty="0" smtClean="0"/>
              <a:t>		      </a:t>
            </a:r>
            <a:r>
              <a:rPr lang="en-US" b="1" dirty="0" smtClean="0"/>
              <a:t>PET Scan	Fused PET/CT Scan</a:t>
            </a:r>
          </a:p>
          <a:p>
            <a:r>
              <a:rPr lang="en-US" dirty="0" smtClean="0"/>
              <a:t>Organ/bones	      Cell activity	Exact locations of </a:t>
            </a:r>
          </a:p>
          <a:p>
            <a:r>
              <a:rPr lang="en-US" dirty="0" smtClean="0"/>
              <a:t>Density profile			high cell activity</a:t>
            </a:r>
            <a:endParaRPr lang="en-US" dirty="0"/>
          </a:p>
        </p:txBody>
      </p:sp>
      <p:sp>
        <p:nvSpPr>
          <p:cNvPr id="5" name="4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PET/CT</a:t>
            </a:r>
            <a:endParaRPr lang="en-US" dirty="0"/>
          </a:p>
        </p:txBody>
      </p:sp>
      <p:pic>
        <p:nvPicPr>
          <p:cNvPr id="67588" name="Picture 4" descr="http://www.beautyandwellness.ch/assets/images/PETCT_05.jpg"/>
          <p:cNvPicPr>
            <a:picLocks noChangeAspect="1" noChangeArrowheads="1"/>
          </p:cNvPicPr>
          <p:nvPr/>
        </p:nvPicPr>
        <p:blipFill>
          <a:blip r:embed="rId2" cstate="print"/>
          <a:srcRect/>
          <a:stretch>
            <a:fillRect/>
          </a:stretch>
        </p:blipFill>
        <p:spPr bwMode="auto">
          <a:xfrm>
            <a:off x="755578" y="1412776"/>
            <a:ext cx="3143479" cy="2232248"/>
          </a:xfrm>
          <a:prstGeom prst="rect">
            <a:avLst/>
          </a:prstGeom>
          <a:noFill/>
        </p:spPr>
      </p:pic>
      <p:pic>
        <p:nvPicPr>
          <p:cNvPr id="67590" name="Picture 6" descr="http://www.siemens.com/press/pool/de/pressebilder/imaging_it/him200810006-03_072dpi.jpg"/>
          <p:cNvPicPr>
            <a:picLocks noChangeAspect="1" noChangeArrowheads="1"/>
          </p:cNvPicPr>
          <p:nvPr/>
        </p:nvPicPr>
        <p:blipFill>
          <a:blip r:embed="rId3" cstate="print"/>
          <a:srcRect/>
          <a:stretch>
            <a:fillRect/>
          </a:stretch>
        </p:blipFill>
        <p:spPr bwMode="auto">
          <a:xfrm>
            <a:off x="4499992" y="1412777"/>
            <a:ext cx="3024336" cy="2185083"/>
          </a:xfrm>
          <a:prstGeom prst="rect">
            <a:avLst/>
          </a:prstGeom>
          <a:noFill/>
        </p:spPr>
      </p:pic>
      <p:sp>
        <p:nvSpPr>
          <p:cNvPr id="7" name="6 CuadroTexto"/>
          <p:cNvSpPr txBox="1"/>
          <p:nvPr/>
        </p:nvSpPr>
        <p:spPr>
          <a:xfrm>
            <a:off x="4427984" y="3645025"/>
            <a:ext cx="3672408" cy="369332"/>
          </a:xfrm>
          <a:prstGeom prst="rect">
            <a:avLst/>
          </a:prstGeom>
          <a:noFill/>
        </p:spPr>
        <p:txBody>
          <a:bodyPr wrap="square" rtlCol="0">
            <a:spAutoFit/>
          </a:bodyPr>
          <a:lstStyle/>
          <a:p>
            <a:r>
              <a:rPr lang="en-US" dirty="0" smtClean="0"/>
              <a:t>Siemens PET/CT </a:t>
            </a:r>
            <a:r>
              <a:rPr lang="en-US" dirty="0" err="1" smtClean="0"/>
              <a:t>Biograph</a:t>
            </a:r>
            <a:r>
              <a:rPr lang="en-US" dirty="0" smtClean="0"/>
              <a:t> </a:t>
            </a:r>
            <a:r>
              <a:rPr lang="en-US" dirty="0" err="1" smtClean="0"/>
              <a:t>mCT</a:t>
            </a:r>
            <a:endParaRPr lang="en-US" dirty="0"/>
          </a:p>
        </p:txBody>
      </p:sp>
      <p:sp>
        <p:nvSpPr>
          <p:cNvPr id="8" name="7 CuadroTexto"/>
          <p:cNvSpPr txBox="1"/>
          <p:nvPr/>
        </p:nvSpPr>
        <p:spPr>
          <a:xfrm>
            <a:off x="1187624" y="3645025"/>
            <a:ext cx="2808312" cy="369332"/>
          </a:xfrm>
          <a:prstGeom prst="rect">
            <a:avLst/>
          </a:prstGeom>
          <a:noFill/>
        </p:spPr>
        <p:txBody>
          <a:bodyPr wrap="square" rtlCol="0">
            <a:spAutoFit/>
          </a:bodyPr>
          <a:lstStyle/>
          <a:p>
            <a:r>
              <a:rPr lang="en-US" dirty="0" smtClean="0"/>
              <a:t>Phillips PET/CT Ingenuity </a:t>
            </a:r>
            <a:endParaRPr lang="en-US" dirty="0"/>
          </a:p>
        </p:txBody>
      </p:sp>
      <p:pic>
        <p:nvPicPr>
          <p:cNvPr id="67592" name="Picture 8" descr="http://www3.gehealthcare.in/~/media/Images/Product/Product-Categories/PET-CT/PET-CT-Optima-560/Optima_PETCT560_unit_front_right.jpg?w=646"/>
          <p:cNvPicPr>
            <a:picLocks noChangeAspect="1" noChangeArrowheads="1"/>
          </p:cNvPicPr>
          <p:nvPr/>
        </p:nvPicPr>
        <p:blipFill>
          <a:blip r:embed="rId4" cstate="print"/>
          <a:srcRect l="5233" t="6208" r="4068" b="6879"/>
          <a:stretch>
            <a:fillRect/>
          </a:stretch>
        </p:blipFill>
        <p:spPr bwMode="auto">
          <a:xfrm>
            <a:off x="2051720" y="4077073"/>
            <a:ext cx="3744416" cy="2016224"/>
          </a:xfrm>
          <a:prstGeom prst="rect">
            <a:avLst/>
          </a:prstGeom>
          <a:noFill/>
        </p:spPr>
      </p:pic>
      <p:sp>
        <p:nvSpPr>
          <p:cNvPr id="10" name="9 CuadroTexto"/>
          <p:cNvSpPr txBox="1"/>
          <p:nvPr/>
        </p:nvSpPr>
        <p:spPr>
          <a:xfrm>
            <a:off x="2699792" y="6165304"/>
            <a:ext cx="3312368" cy="369332"/>
          </a:xfrm>
          <a:prstGeom prst="rect">
            <a:avLst/>
          </a:prstGeom>
          <a:noFill/>
        </p:spPr>
        <p:txBody>
          <a:bodyPr wrap="square" rtlCol="0">
            <a:spAutoFit/>
          </a:bodyPr>
          <a:lstStyle/>
          <a:p>
            <a:r>
              <a:rPr lang="en-US" dirty="0" smtClean="0"/>
              <a:t>GE PET/CT OPTIMA</a:t>
            </a:r>
            <a:endParaRPr lang="en-US" dirty="0"/>
          </a:p>
        </p:txBody>
      </p:sp>
      <p:sp>
        <p:nvSpPr>
          <p:cNvPr id="9" name="8 Marcador de fecha"/>
          <p:cNvSpPr>
            <a:spLocks noGrp="1"/>
          </p:cNvSpPr>
          <p:nvPr>
            <p:ph type="dt" sz="half" idx="10"/>
          </p:nvPr>
        </p:nvSpPr>
        <p:spPr/>
        <p:txBody>
          <a:bodyPr/>
          <a:lstStyle/>
          <a:p>
            <a:r>
              <a:rPr lang="en-US" smtClean="0"/>
              <a:t>TAE 26-September-2013</a:t>
            </a:r>
            <a:endParaRPr lang="en-US" dirty="0"/>
          </a:p>
        </p:txBody>
      </p:sp>
      <p:sp>
        <p:nvSpPr>
          <p:cNvPr id="11" name="10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Time of Flight in PET</a:t>
            </a:r>
            <a:endParaRPr lang="en-US" dirty="0"/>
          </a:p>
        </p:txBody>
      </p:sp>
      <p:pic>
        <p:nvPicPr>
          <p:cNvPr id="16386" name="Picture 2"/>
          <p:cNvPicPr>
            <a:picLocks noChangeAspect="1" noChangeArrowheads="1"/>
          </p:cNvPicPr>
          <p:nvPr/>
        </p:nvPicPr>
        <p:blipFill>
          <a:blip r:embed="rId2" cstate="print"/>
          <a:srcRect r="45759" b="41847"/>
          <a:stretch>
            <a:fillRect/>
          </a:stretch>
        </p:blipFill>
        <p:spPr bwMode="auto">
          <a:xfrm>
            <a:off x="611559" y="1700808"/>
            <a:ext cx="7579789" cy="1800200"/>
          </a:xfrm>
          <a:prstGeom prst="rect">
            <a:avLst/>
          </a:prstGeom>
          <a:noFill/>
          <a:ln w="9525">
            <a:noFill/>
            <a:miter lim="800000"/>
            <a:headEnd/>
            <a:tailEnd/>
          </a:ln>
        </p:spPr>
      </p:pic>
      <p:sp>
        <p:nvSpPr>
          <p:cNvPr id="5" name="4 CuadroTexto"/>
          <p:cNvSpPr txBox="1"/>
          <p:nvPr/>
        </p:nvSpPr>
        <p:spPr>
          <a:xfrm>
            <a:off x="1259632" y="4293096"/>
            <a:ext cx="6408712" cy="1477328"/>
          </a:xfrm>
          <a:prstGeom prst="rect">
            <a:avLst/>
          </a:prstGeom>
          <a:noFill/>
        </p:spPr>
        <p:txBody>
          <a:bodyPr wrap="square" rtlCol="0">
            <a:spAutoFit/>
          </a:bodyPr>
          <a:lstStyle/>
          <a:p>
            <a:r>
              <a:rPr lang="el-GR" dirty="0" smtClean="0"/>
              <a:t>Δ</a:t>
            </a:r>
            <a:r>
              <a:rPr lang="en-US" dirty="0" err="1" smtClean="0"/>
              <a:t>t</a:t>
            </a:r>
            <a:r>
              <a:rPr lang="en-US" baseline="-25000" dirty="0" err="1" smtClean="0"/>
              <a:t>A</a:t>
            </a:r>
            <a:r>
              <a:rPr lang="en-US" dirty="0" smtClean="0"/>
              <a:t>=</a:t>
            </a:r>
            <a:r>
              <a:rPr lang="el-GR" dirty="0" smtClean="0"/>
              <a:t>δ</a:t>
            </a:r>
            <a:r>
              <a:rPr lang="en-US" dirty="0" err="1" smtClean="0"/>
              <a:t>t</a:t>
            </a:r>
            <a:r>
              <a:rPr lang="en-US" baseline="-25000" dirty="0" err="1" smtClean="0"/>
              <a:t>B</a:t>
            </a:r>
            <a:r>
              <a:rPr lang="en-US" dirty="0" smtClean="0"/>
              <a:t>= 0.6nsec ( the decay of BaF</a:t>
            </a:r>
            <a:r>
              <a:rPr lang="en-US" baseline="-25000" dirty="0" smtClean="0"/>
              <a:t>2</a:t>
            </a:r>
            <a:r>
              <a:rPr lang="en-US" dirty="0" smtClean="0"/>
              <a:t> and using </a:t>
            </a:r>
            <a:r>
              <a:rPr lang="en-US" dirty="0" err="1" smtClean="0"/>
              <a:t>SiPM</a:t>
            </a:r>
            <a:r>
              <a:rPr lang="en-US" dirty="0" smtClean="0"/>
              <a:t>)</a:t>
            </a:r>
          </a:p>
          <a:p>
            <a:r>
              <a:rPr lang="el-GR" dirty="0" smtClean="0"/>
              <a:t>Δ</a:t>
            </a:r>
            <a:r>
              <a:rPr lang="en-US" dirty="0" err="1" smtClean="0"/>
              <a:t>t</a:t>
            </a:r>
            <a:r>
              <a:rPr lang="en-US" baseline="-25000" dirty="0" err="1" smtClean="0"/>
              <a:t>tot</a:t>
            </a:r>
            <a:r>
              <a:rPr lang="en-US" dirty="0" smtClean="0"/>
              <a:t>=0.8nsec</a:t>
            </a:r>
          </a:p>
          <a:p>
            <a:pPr>
              <a:buFont typeface="Symbol" pitchFamily="18" charset="2"/>
              <a:buChar char="Þ"/>
            </a:pPr>
            <a:r>
              <a:rPr lang="en-US" dirty="0" smtClean="0"/>
              <a:t>(d+d</a:t>
            </a:r>
            <a:r>
              <a:rPr lang="en-US" baseline="-25000" dirty="0" smtClean="0"/>
              <a:t>1</a:t>
            </a:r>
            <a:r>
              <a:rPr lang="en-US" dirty="0" smtClean="0"/>
              <a:t>)-(d-d</a:t>
            </a:r>
            <a:r>
              <a:rPr lang="en-US" baseline="-25000" dirty="0" smtClean="0"/>
              <a:t>1</a:t>
            </a:r>
            <a:r>
              <a:rPr lang="en-US" dirty="0" smtClean="0"/>
              <a:t>)=2d</a:t>
            </a:r>
            <a:r>
              <a:rPr lang="en-US" baseline="-25000" dirty="0" smtClean="0"/>
              <a:t>1</a:t>
            </a:r>
            <a:r>
              <a:rPr lang="en-US" dirty="0" smtClean="0"/>
              <a:t>=c</a:t>
            </a:r>
            <a:r>
              <a:rPr lang="el-GR" dirty="0" smtClean="0"/>
              <a:t>δ</a:t>
            </a:r>
            <a:r>
              <a:rPr lang="en-US" baseline="-25000" dirty="0" smtClean="0"/>
              <a:t>tot</a:t>
            </a:r>
            <a:r>
              <a:rPr lang="en-US" dirty="0" smtClean="0"/>
              <a:t>=24cm. </a:t>
            </a:r>
          </a:p>
          <a:p>
            <a:r>
              <a:rPr lang="en-US" dirty="0" smtClean="0"/>
              <a:t>d1= +/- 6cm as minimum blurring from BaF</a:t>
            </a:r>
            <a:r>
              <a:rPr lang="en-US" baseline="-25000" dirty="0" smtClean="0"/>
              <a:t>2 </a:t>
            </a:r>
            <a:r>
              <a:rPr lang="en-US" dirty="0" smtClean="0"/>
              <a:t>time resolution</a:t>
            </a:r>
          </a:p>
          <a:p>
            <a:endParaRPr lang="en-US"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TOF in PET</a:t>
            </a:r>
            <a:endParaRPr lang="en-US" dirty="0"/>
          </a:p>
        </p:txBody>
      </p:sp>
      <p:pic>
        <p:nvPicPr>
          <p:cNvPr id="65538" name="Picture 2" descr="Schematic illustration of the differences between conventional PET (top) and TOF-PET (bottom). In conventional PET, there is equal probability (illustrated by the blue bars) for the recorded event along the LOR (a). In TOF-PET, the time difference between the arrival of the two annihilation photons, is used to create a probability distribution locating the recorded event at distance ∆ from the axis of the tomography (dashed line). A timing resolution of 600 ps, for example, results in a FWHM of about 9 cm. The probability distribution and knowledge about the timing resolution of the detector system can be incorporated into the reconstruction process, illustrated here for a single projection (b). c Reconstructed PET emission images illustrate the improved SNR in TOF-PET for a patient with BMI 24"/>
          <p:cNvPicPr>
            <a:picLocks noChangeAspect="1" noChangeArrowheads="1"/>
          </p:cNvPicPr>
          <p:nvPr/>
        </p:nvPicPr>
        <p:blipFill>
          <a:blip r:embed="rId2" cstate="print"/>
          <a:srcRect/>
          <a:stretch>
            <a:fillRect/>
          </a:stretch>
        </p:blipFill>
        <p:spPr bwMode="auto">
          <a:xfrm>
            <a:off x="1835697" y="1412777"/>
            <a:ext cx="5095875" cy="3038476"/>
          </a:xfrm>
          <a:prstGeom prst="rect">
            <a:avLst/>
          </a:prstGeom>
          <a:noFill/>
        </p:spPr>
      </p:pic>
      <p:sp>
        <p:nvSpPr>
          <p:cNvPr id="5" name="4 Rectángulo"/>
          <p:cNvSpPr/>
          <p:nvPr/>
        </p:nvSpPr>
        <p:spPr>
          <a:xfrm>
            <a:off x="971600" y="4581128"/>
            <a:ext cx="6696744" cy="1569660"/>
          </a:xfrm>
          <a:prstGeom prst="rect">
            <a:avLst/>
          </a:prstGeom>
        </p:spPr>
        <p:txBody>
          <a:bodyPr wrap="square">
            <a:spAutoFit/>
          </a:bodyPr>
          <a:lstStyle/>
          <a:p>
            <a:pPr algn="just"/>
            <a:r>
              <a:rPr lang="en-US" sz="1600" dirty="0" smtClean="0"/>
              <a:t>The principle of TOF PET is illustrated schematically: photons travel at the speed of light, c, and, therefore, one of the annihilation photons will arrive at the detector with a time-delay of 2∆/c, where ∆ is the distance of the positron–electron annihilation from the axis of the </a:t>
            </a:r>
            <a:r>
              <a:rPr lang="en-US" sz="1600" dirty="0" err="1" smtClean="0"/>
              <a:t>tomograph</a:t>
            </a:r>
            <a:r>
              <a:rPr lang="en-US" sz="1600" dirty="0" smtClean="0"/>
              <a:t>. 800ps time will result in +/-6cm uncertainty in the origin of the PET event. Effectively this information will help to </a:t>
            </a:r>
            <a:r>
              <a:rPr lang="en-US" sz="1600" dirty="0" smtClean="0">
                <a:solidFill>
                  <a:srgbClr val="FF0000"/>
                </a:solidFill>
              </a:rPr>
              <a:t>reduce the scan time by half. </a:t>
            </a:r>
            <a:endParaRPr lang="en-US" sz="1600" dirty="0">
              <a:solidFill>
                <a:srgbClr val="FF0000"/>
              </a:solidFill>
            </a:endParaRPr>
          </a:p>
        </p:txBody>
      </p:sp>
      <p:sp>
        <p:nvSpPr>
          <p:cNvPr id="7" name="6 CuadroTexto"/>
          <p:cNvSpPr txBox="1"/>
          <p:nvPr/>
        </p:nvSpPr>
        <p:spPr>
          <a:xfrm rot="10800000" flipV="1">
            <a:off x="683568" y="6093296"/>
            <a:ext cx="7992888" cy="400110"/>
          </a:xfrm>
          <a:prstGeom prst="rect">
            <a:avLst/>
          </a:prstGeom>
          <a:noFill/>
        </p:spPr>
        <p:txBody>
          <a:bodyPr wrap="square" rtlCol="0">
            <a:spAutoFit/>
          </a:bodyPr>
          <a:lstStyle/>
          <a:p>
            <a:r>
              <a:rPr lang="en-US" sz="1000" dirty="0" smtClean="0"/>
              <a:t>The future of hybrid imaging—part 2: PET/CT by  Beyer, Thomas;  Townsend, David W.;  </a:t>
            </a:r>
            <a:r>
              <a:rPr lang="en-US" sz="1000" dirty="0" err="1" smtClean="0"/>
              <a:t>Czernin</a:t>
            </a:r>
            <a:r>
              <a:rPr lang="en-US" sz="1000" dirty="0" smtClean="0"/>
              <a:t>, Johannes;  Freudenberg, Lutz S. Journal: Insights into Imaging  Vol.  2  Issue  3</a:t>
            </a:r>
            <a:endParaRPr lang="en-US" sz="1000"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8" name="7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524000" y="1397001"/>
          <a:ext cx="6096000" cy="323596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n-US" sz="1800" dirty="0" smtClean="0">
                          <a:solidFill>
                            <a:srgbClr val="FF0000"/>
                          </a:solidFill>
                        </a:rPr>
                        <a:t>Risk of</a:t>
                      </a:r>
                      <a:r>
                        <a:rPr lang="en-US" sz="1800" baseline="0" dirty="0" smtClean="0">
                          <a:solidFill>
                            <a:srgbClr val="FF0000"/>
                          </a:solidFill>
                        </a:rPr>
                        <a:t> Death</a:t>
                      </a:r>
                      <a:endParaRPr lang="en-US" sz="1800" dirty="0">
                        <a:solidFill>
                          <a:srgbClr val="FF0000"/>
                        </a:solidFill>
                      </a:endParaRPr>
                    </a:p>
                  </a:txBody>
                  <a:tcPr/>
                </a:tc>
                <a:tc hMerge="1">
                  <a:txBody>
                    <a:bodyPr/>
                    <a:lstStyle/>
                    <a:p>
                      <a:endParaRPr lang="en-US" dirty="0"/>
                    </a:p>
                  </a:txBody>
                  <a:tcPr/>
                </a:tc>
              </a:tr>
              <a:tr h="370840">
                <a:tc>
                  <a:txBody>
                    <a:bodyPr/>
                    <a:lstStyle/>
                    <a:p>
                      <a:pPr algn="ctr"/>
                      <a:r>
                        <a:rPr lang="en-US" sz="1800" dirty="0" smtClean="0">
                          <a:solidFill>
                            <a:srgbClr val="00B0F0"/>
                          </a:solidFill>
                        </a:rPr>
                        <a:t>Cause</a:t>
                      </a:r>
                      <a:endParaRPr lang="en-US" sz="1800" dirty="0">
                        <a:solidFill>
                          <a:srgbClr val="00B0F0"/>
                        </a:solidFill>
                      </a:endParaRPr>
                    </a:p>
                  </a:txBody>
                  <a:tcPr/>
                </a:tc>
                <a:tc>
                  <a:txBody>
                    <a:bodyPr/>
                    <a:lstStyle/>
                    <a:p>
                      <a:pPr algn="ctr"/>
                      <a:r>
                        <a:rPr lang="en-US" sz="1800" dirty="0" smtClean="0">
                          <a:solidFill>
                            <a:srgbClr val="00B0F0"/>
                          </a:solidFill>
                        </a:rPr>
                        <a:t>In</a:t>
                      </a:r>
                      <a:r>
                        <a:rPr lang="en-US" sz="1800" baseline="0" dirty="0" smtClean="0">
                          <a:solidFill>
                            <a:srgbClr val="00B0F0"/>
                          </a:solidFill>
                        </a:rPr>
                        <a:t> one year</a:t>
                      </a:r>
                      <a:endParaRPr lang="en-US" sz="1800" dirty="0">
                        <a:solidFill>
                          <a:srgbClr val="00B0F0"/>
                        </a:solidFill>
                      </a:endParaRPr>
                    </a:p>
                  </a:txBody>
                  <a:tcPr/>
                </a:tc>
              </a:tr>
              <a:tr h="370840">
                <a:tc>
                  <a:txBody>
                    <a:bodyPr/>
                    <a:lstStyle/>
                    <a:p>
                      <a:pPr algn="ctr"/>
                      <a:r>
                        <a:rPr lang="en-US" sz="1800" dirty="0" smtClean="0"/>
                        <a:t>20</a:t>
                      </a:r>
                      <a:r>
                        <a:rPr lang="en-US" sz="1800" baseline="0" dirty="0" smtClean="0"/>
                        <a:t> cigarettes/day</a:t>
                      </a:r>
                      <a:endParaRPr lang="en-US" sz="1800" dirty="0"/>
                    </a:p>
                  </a:txBody>
                  <a:tcPr/>
                </a:tc>
                <a:tc>
                  <a:txBody>
                    <a:bodyPr/>
                    <a:lstStyle/>
                    <a:p>
                      <a:pPr algn="ctr"/>
                      <a:r>
                        <a:rPr lang="en-US" sz="1800" dirty="0" smtClean="0"/>
                        <a:t>1 in 200</a:t>
                      </a:r>
                      <a:endParaRPr lang="en-US" sz="1800" dirty="0"/>
                    </a:p>
                  </a:txBody>
                  <a:tcPr/>
                </a:tc>
              </a:tr>
              <a:tr h="370840">
                <a:tc>
                  <a:txBody>
                    <a:bodyPr/>
                    <a:lstStyle/>
                    <a:p>
                      <a:pPr algn="ctr"/>
                      <a:r>
                        <a:rPr lang="en-US" sz="1800" dirty="0" smtClean="0"/>
                        <a:t>Traffic</a:t>
                      </a:r>
                      <a:r>
                        <a:rPr lang="en-US" sz="1800" baseline="0" dirty="0" smtClean="0"/>
                        <a:t> accident</a:t>
                      </a:r>
                      <a:endParaRPr lang="en-US" sz="1800" dirty="0"/>
                    </a:p>
                  </a:txBody>
                  <a:tcPr/>
                </a:tc>
                <a:tc>
                  <a:txBody>
                    <a:bodyPr/>
                    <a:lstStyle/>
                    <a:p>
                      <a:pPr algn="ctr"/>
                      <a:r>
                        <a:rPr lang="en-US" sz="1800" dirty="0" smtClean="0"/>
                        <a:t>1 in 9500</a:t>
                      </a:r>
                      <a:endParaRPr lang="en-US" sz="1800" dirty="0"/>
                    </a:p>
                  </a:txBody>
                  <a:tcPr/>
                </a:tc>
              </a:tr>
              <a:tr h="370840">
                <a:tc>
                  <a:txBody>
                    <a:bodyPr/>
                    <a:lstStyle/>
                    <a:p>
                      <a:pPr algn="ctr"/>
                      <a:r>
                        <a:rPr lang="en-US" sz="1800" dirty="0" smtClean="0"/>
                        <a:t>Home accident</a:t>
                      </a:r>
                      <a:endParaRPr lang="en-US" sz="1800" dirty="0"/>
                    </a:p>
                  </a:txBody>
                  <a:tcPr/>
                </a:tc>
                <a:tc>
                  <a:txBody>
                    <a:bodyPr/>
                    <a:lstStyle/>
                    <a:p>
                      <a:pPr algn="ctr"/>
                      <a:r>
                        <a:rPr lang="en-US" sz="1800" dirty="0" smtClean="0"/>
                        <a:t>1 in 26000</a:t>
                      </a:r>
                      <a:endParaRPr lang="en-US" sz="1800" dirty="0"/>
                    </a:p>
                  </a:txBody>
                  <a:tcPr/>
                </a:tc>
              </a:tr>
              <a:tr h="370840">
                <a:tc>
                  <a:txBody>
                    <a:bodyPr/>
                    <a:lstStyle/>
                    <a:p>
                      <a:pPr algn="ctr"/>
                      <a:r>
                        <a:rPr lang="en-US" sz="1800" dirty="0" smtClean="0"/>
                        <a:t>Work</a:t>
                      </a:r>
                      <a:r>
                        <a:rPr lang="en-US" sz="1800" baseline="0" dirty="0" smtClean="0"/>
                        <a:t> accident</a:t>
                      </a:r>
                      <a:endParaRPr lang="en-US" sz="1800" dirty="0"/>
                    </a:p>
                  </a:txBody>
                  <a:tcPr/>
                </a:tc>
                <a:tc>
                  <a:txBody>
                    <a:bodyPr/>
                    <a:lstStyle/>
                    <a:p>
                      <a:pPr algn="ctr"/>
                      <a:r>
                        <a:rPr lang="en-US" sz="1800" dirty="0" smtClean="0"/>
                        <a:t>1 in 43000</a:t>
                      </a:r>
                      <a:endParaRPr lang="en-US" sz="1800" dirty="0"/>
                    </a:p>
                  </a:txBody>
                  <a:tcPr/>
                </a:tc>
              </a:tr>
              <a:tr h="640080">
                <a:tc>
                  <a:txBody>
                    <a:bodyPr/>
                    <a:lstStyle/>
                    <a:p>
                      <a:pPr algn="ctr"/>
                      <a:r>
                        <a:rPr lang="en-US" sz="1800" dirty="0" smtClean="0"/>
                        <a:t>Exposed</a:t>
                      </a:r>
                      <a:r>
                        <a:rPr lang="en-US" sz="1800" baseline="0" dirty="0" smtClean="0"/>
                        <a:t> to radiation (</a:t>
                      </a:r>
                      <a:r>
                        <a:rPr lang="en-US" sz="1800" baseline="0" dirty="0" smtClean="0"/>
                        <a:t>1mSv</a:t>
                      </a:r>
                      <a:r>
                        <a:rPr lang="en-US" sz="1800" baseline="0" dirty="0" smtClean="0"/>
                        <a:t>)</a:t>
                      </a:r>
                      <a:endParaRPr lang="en-US" sz="1800" dirty="0"/>
                    </a:p>
                  </a:txBody>
                  <a:tcPr/>
                </a:tc>
                <a:tc>
                  <a:txBody>
                    <a:bodyPr/>
                    <a:lstStyle/>
                    <a:p>
                      <a:pPr algn="ctr"/>
                      <a:r>
                        <a:rPr lang="en-US" sz="1800" dirty="0" smtClean="0"/>
                        <a:t>1 in 20000</a:t>
                      </a:r>
                      <a:endParaRPr lang="en-US" sz="1800" dirty="0"/>
                    </a:p>
                  </a:txBody>
                  <a:tcPr/>
                </a:tc>
              </a:tr>
              <a:tr h="370840">
                <a:tc>
                  <a:txBody>
                    <a:bodyPr/>
                    <a:lstStyle/>
                    <a:p>
                      <a:pPr algn="ctr"/>
                      <a:endParaRPr lang="en-US" sz="1800" dirty="0"/>
                    </a:p>
                  </a:txBody>
                  <a:tcPr/>
                </a:tc>
                <a:tc>
                  <a:txBody>
                    <a:bodyPr/>
                    <a:lstStyle/>
                    <a:p>
                      <a:pPr algn="ctr"/>
                      <a:endParaRPr lang="en-US" sz="1800" dirty="0"/>
                    </a:p>
                  </a:txBody>
                  <a:tcPr/>
                </a:tc>
              </a:tr>
            </a:tbl>
          </a:graphicData>
        </a:graphic>
      </p:graphicFrame>
      <p:sp>
        <p:nvSpPr>
          <p:cNvPr id="5" name="4 CuadroTexto"/>
          <p:cNvSpPr txBox="1"/>
          <p:nvPr/>
        </p:nvSpPr>
        <p:spPr>
          <a:xfrm>
            <a:off x="1547664" y="4581130"/>
            <a:ext cx="6120680" cy="1323439"/>
          </a:xfrm>
          <a:prstGeom prst="rect">
            <a:avLst/>
          </a:prstGeom>
          <a:noFill/>
        </p:spPr>
        <p:txBody>
          <a:bodyPr wrap="square" rtlCol="0">
            <a:spAutoFit/>
          </a:bodyPr>
          <a:lstStyle/>
          <a:p>
            <a:r>
              <a:rPr lang="en-US" dirty="0" smtClean="0"/>
              <a:t>Normal dose/year for regular person is 1mSv</a:t>
            </a:r>
          </a:p>
          <a:p>
            <a:r>
              <a:rPr lang="en-US" dirty="0" smtClean="0"/>
              <a:t>1 </a:t>
            </a:r>
            <a:r>
              <a:rPr lang="en-US" dirty="0" err="1" smtClean="0"/>
              <a:t>Sv</a:t>
            </a:r>
            <a:r>
              <a:rPr lang="en-US" dirty="0" smtClean="0"/>
              <a:t> = </a:t>
            </a:r>
            <a:r>
              <a:rPr lang="en-US" dirty="0"/>
              <a:t>1 J/kg </a:t>
            </a:r>
            <a:r>
              <a:rPr lang="en-US" dirty="0" smtClean="0"/>
              <a:t>equivalent</a:t>
            </a:r>
          </a:p>
          <a:p>
            <a:endParaRPr lang="en-US" dirty="0"/>
          </a:p>
          <a:p>
            <a:endParaRPr lang="en-US" dirty="0" smtClean="0"/>
          </a:p>
          <a:p>
            <a:r>
              <a:rPr lang="en-US" sz="800" dirty="0" smtClean="0"/>
              <a:t>From ICRP60</a:t>
            </a:r>
            <a:endParaRPr lang="en-US" sz="800" dirty="0"/>
          </a:p>
        </p:txBody>
      </p:sp>
      <p:sp>
        <p:nvSpPr>
          <p:cNvPr id="6" name="5 Marcador de fecha"/>
          <p:cNvSpPr>
            <a:spLocks noGrp="1"/>
          </p:cNvSpPr>
          <p:nvPr>
            <p:ph type="dt" sz="half" idx="10"/>
          </p:nvPr>
        </p:nvSpPr>
        <p:spPr/>
        <p:txBody>
          <a:bodyPr/>
          <a:lstStyle/>
          <a:p>
            <a:r>
              <a:rPr lang="en-US" smtClean="0"/>
              <a:t>TAE 26-September-2013</a:t>
            </a:r>
            <a:endParaRPr lang="en-US"/>
          </a:p>
        </p:txBody>
      </p:sp>
      <p:sp>
        <p:nvSpPr>
          <p:cNvPr id="7" name="6 Marcador de pie de página"/>
          <p:cNvSpPr>
            <a:spLocks noGrp="1"/>
          </p:cNvSpPr>
          <p:nvPr>
            <p:ph type="ftr" sz="quarter" idx="11"/>
          </p:nvPr>
        </p:nvSpPr>
        <p:spPr/>
        <p:txBody>
          <a:bodyPr/>
          <a:lstStyle/>
          <a:p>
            <a:r>
              <a:rPr lang="en-US" smtClean="0"/>
              <a:t>Mokhtar Chmeissani</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Nuclides used for PET imaging</a:t>
            </a:r>
            <a:endParaRPr lang="en-US" dirty="0"/>
          </a:p>
        </p:txBody>
      </p:sp>
      <p:graphicFrame>
        <p:nvGraphicFramePr>
          <p:cNvPr id="4" name="3 Tabla"/>
          <p:cNvGraphicFramePr>
            <a:graphicFrameLocks noGrp="1"/>
          </p:cNvGraphicFramePr>
          <p:nvPr/>
        </p:nvGraphicFramePr>
        <p:xfrm>
          <a:off x="467545" y="1700808"/>
          <a:ext cx="8064897" cy="4937760"/>
        </p:xfrm>
        <a:graphic>
          <a:graphicData uri="http://schemas.openxmlformats.org/drawingml/2006/table">
            <a:tbl>
              <a:tblPr firstRow="1" bandRow="1">
                <a:tableStyleId>{5C22544A-7EE6-4342-B048-85BDC9FD1C3A}</a:tableStyleId>
              </a:tblPr>
              <a:tblGrid>
                <a:gridCol w="1432085"/>
                <a:gridCol w="1959696"/>
                <a:gridCol w="1216731"/>
                <a:gridCol w="1008112"/>
                <a:gridCol w="1016188"/>
                <a:gridCol w="1432085"/>
              </a:tblGrid>
              <a:tr h="822960">
                <a:tc>
                  <a:txBody>
                    <a:bodyPr/>
                    <a:lstStyle/>
                    <a:p>
                      <a:r>
                        <a:rPr lang="en-US" sz="1200" dirty="0" smtClean="0"/>
                        <a:t>Nuclide</a:t>
                      </a:r>
                      <a:endParaRPr lang="en-US" sz="1200" dirty="0"/>
                    </a:p>
                  </a:txBody>
                  <a:tcPr/>
                </a:tc>
                <a:tc>
                  <a:txBody>
                    <a:bodyPr/>
                    <a:lstStyle/>
                    <a:p>
                      <a:r>
                        <a:rPr lang="en-US" sz="1200" b="1" kern="1200" dirty="0" smtClean="0">
                          <a:solidFill>
                            <a:schemeClr val="lt1"/>
                          </a:solidFill>
                          <a:latin typeface="+mn-lt"/>
                          <a:ea typeface="+mn-ea"/>
                          <a:cs typeface="+mn-cs"/>
                        </a:rPr>
                        <a:t>Radio-Pharmaceutical </a:t>
                      </a:r>
                      <a:endParaRPr lang="en-US" sz="1200" dirty="0"/>
                    </a:p>
                  </a:txBody>
                  <a:tcPr/>
                </a:tc>
                <a:tc>
                  <a:txBody>
                    <a:bodyPr/>
                    <a:lstStyle/>
                    <a:p>
                      <a:r>
                        <a:rPr lang="en-US" sz="1200" dirty="0" smtClean="0"/>
                        <a:t>Used for imaging</a:t>
                      </a:r>
                      <a:endParaRPr lang="en-US" sz="1200" dirty="0"/>
                    </a:p>
                  </a:txBody>
                  <a:tcPr/>
                </a:tc>
                <a:tc>
                  <a:txBody>
                    <a:bodyPr/>
                    <a:lstStyle/>
                    <a:p>
                      <a:r>
                        <a:rPr lang="en-US" sz="1200" dirty="0" smtClean="0"/>
                        <a:t>Half life (min)</a:t>
                      </a:r>
                      <a:endParaRPr lang="en-US" sz="1200" dirty="0"/>
                    </a:p>
                  </a:txBody>
                  <a:tcPr/>
                </a:tc>
                <a:tc>
                  <a:txBody>
                    <a:bodyPr/>
                    <a:lstStyle/>
                    <a:p>
                      <a:r>
                        <a:rPr lang="el-GR" sz="1200" baseline="0" dirty="0" smtClean="0"/>
                        <a:t>β</a:t>
                      </a:r>
                      <a:r>
                        <a:rPr lang="en-US" sz="1200" baseline="30000" dirty="0" smtClean="0"/>
                        <a:t>+ </a:t>
                      </a:r>
                      <a:r>
                        <a:rPr lang="en-US" sz="1200" baseline="0" dirty="0" smtClean="0"/>
                        <a:t> energy  max (</a:t>
                      </a:r>
                      <a:r>
                        <a:rPr lang="en-US" sz="1200" baseline="0" dirty="0" err="1" smtClean="0"/>
                        <a:t>MeV</a:t>
                      </a:r>
                      <a:r>
                        <a:rPr lang="en-US" sz="1200" baseline="0" dirty="0" smtClean="0"/>
                        <a:t>)</a:t>
                      </a:r>
                      <a:endParaRPr lang="en-US" sz="1200" dirty="0"/>
                    </a:p>
                  </a:txBody>
                  <a:tcPr/>
                </a:tc>
                <a:tc>
                  <a:txBody>
                    <a:bodyPr/>
                    <a:lstStyle/>
                    <a:p>
                      <a:r>
                        <a:rPr lang="en-US" sz="1200" dirty="0" smtClean="0"/>
                        <a:t>Max/Mean</a:t>
                      </a:r>
                      <a:r>
                        <a:rPr lang="en-US" sz="1200" baseline="0" dirty="0" smtClean="0"/>
                        <a:t> free path (mm)</a:t>
                      </a:r>
                      <a:endParaRPr lang="en-US" sz="1200" dirty="0"/>
                    </a:p>
                  </a:txBody>
                  <a:tcPr/>
                </a:tc>
              </a:tr>
              <a:tr h="457200">
                <a:tc>
                  <a:txBody>
                    <a:bodyPr/>
                    <a:lstStyle/>
                    <a:p>
                      <a:r>
                        <a:rPr lang="en-US" sz="1800" dirty="0" smtClean="0"/>
                        <a:t>C-11</a:t>
                      </a:r>
                      <a:endParaRPr lang="en-US" sz="1800" dirty="0"/>
                    </a:p>
                  </a:txBody>
                  <a:tcPr/>
                </a:tc>
                <a:tc>
                  <a:txBody>
                    <a:bodyPr/>
                    <a:lstStyle/>
                    <a:p>
                      <a:r>
                        <a:rPr lang="en-US" sz="1200" kern="1200" dirty="0" smtClean="0">
                          <a:solidFill>
                            <a:schemeClr val="dk1"/>
                          </a:solidFill>
                          <a:latin typeface="+mn-lt"/>
                          <a:ea typeface="+mn-ea"/>
                          <a:cs typeface="+mn-cs"/>
                        </a:rPr>
                        <a:t>C11-L-methyl-methionine</a:t>
                      </a:r>
                      <a:endParaRPr lang="en-US" sz="1200" dirty="0"/>
                    </a:p>
                  </a:txBody>
                  <a:tcPr/>
                </a:tc>
                <a:tc>
                  <a:txBody>
                    <a:bodyPr/>
                    <a:lstStyle/>
                    <a:p>
                      <a:r>
                        <a:rPr lang="en-US" sz="1200" dirty="0" smtClean="0"/>
                        <a:t>Brain</a:t>
                      </a:r>
                      <a:r>
                        <a:rPr lang="en-US" sz="1200" baseline="0" dirty="0" smtClean="0"/>
                        <a:t> tumor </a:t>
                      </a:r>
                      <a:endParaRPr lang="en-US" sz="1200" dirty="0"/>
                    </a:p>
                  </a:txBody>
                  <a:tcPr/>
                </a:tc>
                <a:tc>
                  <a:txBody>
                    <a:bodyPr/>
                    <a:lstStyle/>
                    <a:p>
                      <a:r>
                        <a:rPr lang="en-US" sz="1200" dirty="0" smtClean="0"/>
                        <a:t>20.4</a:t>
                      </a:r>
                      <a:endParaRPr lang="en-US" sz="1200" dirty="0"/>
                    </a:p>
                  </a:txBody>
                  <a:tcPr/>
                </a:tc>
                <a:tc>
                  <a:txBody>
                    <a:bodyPr/>
                    <a:lstStyle/>
                    <a:p>
                      <a:r>
                        <a:rPr lang="en-US" sz="1200" dirty="0" smtClean="0"/>
                        <a:t>0.96</a:t>
                      </a:r>
                      <a:endParaRPr lang="en-US" sz="1200" dirty="0"/>
                    </a:p>
                  </a:txBody>
                  <a:tcPr/>
                </a:tc>
                <a:tc>
                  <a:txBody>
                    <a:bodyPr/>
                    <a:lstStyle/>
                    <a:p>
                      <a:r>
                        <a:rPr lang="en-US" sz="1200" dirty="0" smtClean="0"/>
                        <a:t>3.9/1.1</a:t>
                      </a:r>
                      <a:endParaRPr lang="en-US" sz="1200" dirty="0"/>
                    </a:p>
                  </a:txBody>
                  <a:tcPr/>
                </a:tc>
              </a:tr>
              <a:tr h="640080">
                <a:tc>
                  <a:txBody>
                    <a:bodyPr/>
                    <a:lstStyle/>
                    <a:p>
                      <a:r>
                        <a:rPr lang="en-US" sz="1800" dirty="0" smtClean="0"/>
                        <a:t>N-13</a:t>
                      </a:r>
                      <a:endParaRPr lang="en-US" sz="1800" dirty="0"/>
                    </a:p>
                  </a:txBody>
                  <a:tcPr/>
                </a:tc>
                <a:tc>
                  <a:txBody>
                    <a:bodyPr/>
                    <a:lstStyle/>
                    <a:p>
                      <a:r>
                        <a:rPr lang="en-US" sz="1200" kern="1200" dirty="0" smtClean="0">
                          <a:solidFill>
                            <a:schemeClr val="dk1"/>
                          </a:solidFill>
                          <a:latin typeface="+mn-lt"/>
                          <a:ea typeface="+mn-ea"/>
                          <a:cs typeface="+mn-cs"/>
                        </a:rPr>
                        <a:t>N13-</a:t>
                      </a:r>
                      <a:r>
                        <a:rPr lang="en-US" sz="1200" u="none" strike="noStrike" kern="1200" dirty="0" smtClean="0">
                          <a:solidFill>
                            <a:schemeClr val="dk1"/>
                          </a:solidFill>
                          <a:latin typeface="+mn-lt"/>
                          <a:ea typeface="+mn-ea"/>
                          <a:cs typeface="+mn-cs"/>
                        </a:rPr>
                        <a:t>Ammonia</a:t>
                      </a:r>
                      <a:endParaRPr lang="en-US" sz="1200" dirty="0"/>
                    </a:p>
                  </a:txBody>
                  <a:tcPr/>
                </a:tc>
                <a:tc>
                  <a:txBody>
                    <a:bodyPr/>
                    <a:lstStyle/>
                    <a:p>
                      <a:r>
                        <a:rPr lang="en-US" sz="1200" kern="1200" dirty="0" smtClean="0">
                          <a:solidFill>
                            <a:schemeClr val="dk1"/>
                          </a:solidFill>
                          <a:latin typeface="+mn-lt"/>
                          <a:ea typeface="+mn-ea"/>
                          <a:cs typeface="+mn-cs"/>
                        </a:rPr>
                        <a:t>Myocardial blood flow</a:t>
                      </a:r>
                      <a:endParaRPr lang="en-US" sz="1200" dirty="0"/>
                    </a:p>
                  </a:txBody>
                  <a:tcPr/>
                </a:tc>
                <a:tc>
                  <a:txBody>
                    <a:bodyPr/>
                    <a:lstStyle/>
                    <a:p>
                      <a:r>
                        <a:rPr lang="en-US" sz="1200" dirty="0" smtClean="0"/>
                        <a:t>9.96</a:t>
                      </a:r>
                      <a:endParaRPr lang="en-US" sz="1200" dirty="0"/>
                    </a:p>
                  </a:txBody>
                  <a:tcPr/>
                </a:tc>
                <a:tc>
                  <a:txBody>
                    <a:bodyPr/>
                    <a:lstStyle/>
                    <a:p>
                      <a:r>
                        <a:rPr lang="en-US" sz="1200" dirty="0" smtClean="0"/>
                        <a:t>1.19</a:t>
                      </a:r>
                      <a:endParaRPr lang="en-US" sz="1200" dirty="0"/>
                    </a:p>
                  </a:txBody>
                  <a:tcPr/>
                </a:tc>
                <a:tc>
                  <a:txBody>
                    <a:bodyPr/>
                    <a:lstStyle/>
                    <a:p>
                      <a:r>
                        <a:rPr lang="en-US" sz="1200" dirty="0" smtClean="0"/>
                        <a:t>5.1/1.5</a:t>
                      </a:r>
                      <a:endParaRPr lang="en-US" sz="1200" dirty="0"/>
                    </a:p>
                  </a:txBody>
                  <a:tcPr/>
                </a:tc>
              </a:tr>
              <a:tr h="640080">
                <a:tc>
                  <a:txBody>
                    <a:bodyPr/>
                    <a:lstStyle/>
                    <a:p>
                      <a:r>
                        <a:rPr lang="en-US" sz="1800" dirty="0" smtClean="0"/>
                        <a:t>0-15</a:t>
                      </a:r>
                      <a:endParaRPr lang="en-US" sz="1800" dirty="0"/>
                    </a:p>
                  </a:txBody>
                  <a:tcPr/>
                </a:tc>
                <a:tc>
                  <a:txBody>
                    <a:bodyPr/>
                    <a:lstStyle/>
                    <a:p>
                      <a:r>
                        <a:rPr lang="en-US" sz="1200" kern="1200" dirty="0" smtClean="0">
                          <a:solidFill>
                            <a:schemeClr val="dk1"/>
                          </a:solidFill>
                          <a:latin typeface="+mn-lt"/>
                          <a:ea typeface="+mn-ea"/>
                          <a:cs typeface="+mn-cs"/>
                        </a:rPr>
                        <a:t>O15-Water</a:t>
                      </a:r>
                      <a:endParaRPr lang="en-US" sz="1200" dirty="0"/>
                    </a:p>
                  </a:txBody>
                  <a:tcPr/>
                </a:tc>
                <a:tc>
                  <a:txBody>
                    <a:bodyPr/>
                    <a:lstStyle/>
                    <a:p>
                      <a:r>
                        <a:rPr lang="en-US" sz="1200" kern="1200" dirty="0" smtClean="0">
                          <a:solidFill>
                            <a:schemeClr val="dk1"/>
                          </a:solidFill>
                          <a:latin typeface="+mn-lt"/>
                          <a:ea typeface="+mn-ea"/>
                          <a:cs typeface="+mn-cs"/>
                        </a:rPr>
                        <a:t>Cerebral blood flow </a:t>
                      </a:r>
                      <a:endParaRPr lang="en-US" sz="1200" dirty="0"/>
                    </a:p>
                  </a:txBody>
                  <a:tcPr/>
                </a:tc>
                <a:tc>
                  <a:txBody>
                    <a:bodyPr/>
                    <a:lstStyle/>
                    <a:p>
                      <a:r>
                        <a:rPr lang="en-US" sz="1200" dirty="0" smtClean="0"/>
                        <a:t>2.03</a:t>
                      </a:r>
                      <a:endParaRPr lang="en-US" sz="1200" dirty="0"/>
                    </a:p>
                  </a:txBody>
                  <a:tcPr/>
                </a:tc>
                <a:tc>
                  <a:txBody>
                    <a:bodyPr/>
                    <a:lstStyle/>
                    <a:p>
                      <a:r>
                        <a:rPr lang="en-US" sz="1200" dirty="0" smtClean="0"/>
                        <a:t>1.723</a:t>
                      </a:r>
                      <a:endParaRPr lang="en-US" sz="1200" dirty="0"/>
                    </a:p>
                  </a:txBody>
                  <a:tcPr/>
                </a:tc>
                <a:tc>
                  <a:txBody>
                    <a:bodyPr/>
                    <a:lstStyle/>
                    <a:p>
                      <a:r>
                        <a:rPr lang="en-US" sz="1200" dirty="0" smtClean="0"/>
                        <a:t>8/2.5</a:t>
                      </a:r>
                      <a:endParaRPr lang="en-US" sz="1200" dirty="0"/>
                    </a:p>
                  </a:txBody>
                  <a:tcPr/>
                </a:tc>
              </a:tr>
              <a:tr h="822960">
                <a:tc>
                  <a:txBody>
                    <a:bodyPr/>
                    <a:lstStyle/>
                    <a:p>
                      <a:r>
                        <a:rPr lang="en-US" sz="1800" dirty="0" smtClean="0"/>
                        <a:t>F-18</a:t>
                      </a:r>
                      <a:endParaRPr lang="en-US" sz="1800" dirty="0"/>
                    </a:p>
                  </a:txBody>
                  <a:tcPr/>
                </a:tc>
                <a:tc>
                  <a:txBody>
                    <a:bodyPr/>
                    <a:lstStyle/>
                    <a:p>
                      <a:r>
                        <a:rPr lang="en-US" sz="1200" kern="1200" dirty="0" smtClean="0">
                          <a:solidFill>
                            <a:schemeClr val="dk1"/>
                          </a:solidFill>
                          <a:latin typeface="+mn-lt"/>
                          <a:ea typeface="+mn-ea"/>
                          <a:cs typeface="+mn-cs"/>
                        </a:rPr>
                        <a:t>F18-FDG (</a:t>
                      </a:r>
                      <a:r>
                        <a:rPr lang="en-US" sz="1200" u="none" strike="noStrike" kern="1200" dirty="0" err="1" smtClean="0">
                          <a:solidFill>
                            <a:schemeClr val="dk1"/>
                          </a:solidFill>
                          <a:latin typeface="+mn-lt"/>
                          <a:ea typeface="+mn-ea"/>
                          <a:cs typeface="+mn-cs"/>
                        </a:rPr>
                        <a:t>Fluorodeoxy</a:t>
                      </a:r>
                      <a:r>
                        <a:rPr lang="en-US" sz="1200" u="none" strike="noStrike" kern="1200" baseline="0" dirty="0" err="1" smtClean="0">
                          <a:solidFill>
                            <a:schemeClr val="dk1"/>
                          </a:solidFill>
                          <a:latin typeface="+mn-lt"/>
                          <a:ea typeface="+mn-ea"/>
                          <a:cs typeface="+mn-cs"/>
                        </a:rPr>
                        <a:t>glucos</a:t>
                      </a:r>
                      <a:r>
                        <a:rPr lang="en-US" sz="1200" u="none" strike="noStrike" kern="1200" baseline="0" dirty="0" smtClean="0">
                          <a:solidFill>
                            <a:schemeClr val="dk1"/>
                          </a:solidFill>
                          <a:latin typeface="+mn-lt"/>
                          <a:ea typeface="+mn-ea"/>
                          <a:cs typeface="+mn-cs"/>
                        </a:rPr>
                        <a:t>)</a:t>
                      </a:r>
                      <a:endParaRPr lang="en-US" sz="1200" u="none" dirty="0"/>
                    </a:p>
                  </a:txBody>
                  <a:tcPr/>
                </a:tc>
                <a:tc>
                  <a:txBody>
                    <a:bodyPr/>
                    <a:lstStyle/>
                    <a:p>
                      <a:r>
                        <a:rPr lang="en-US" sz="1200" dirty="0" smtClean="0"/>
                        <a:t>Brain, heart and oncology</a:t>
                      </a:r>
                      <a:endParaRPr lang="en-US" sz="1200" dirty="0"/>
                    </a:p>
                  </a:txBody>
                  <a:tcPr/>
                </a:tc>
                <a:tc>
                  <a:txBody>
                    <a:bodyPr/>
                    <a:lstStyle/>
                    <a:p>
                      <a:r>
                        <a:rPr lang="en-US" sz="1200" dirty="0" smtClean="0">
                          <a:solidFill>
                            <a:srgbClr val="FF0000"/>
                          </a:solidFill>
                        </a:rPr>
                        <a:t>109.8</a:t>
                      </a:r>
                      <a:endParaRPr lang="en-US" sz="1200" dirty="0">
                        <a:solidFill>
                          <a:srgbClr val="FF0000"/>
                        </a:solidFill>
                      </a:endParaRPr>
                    </a:p>
                  </a:txBody>
                  <a:tcPr/>
                </a:tc>
                <a:tc>
                  <a:txBody>
                    <a:bodyPr/>
                    <a:lstStyle/>
                    <a:p>
                      <a:r>
                        <a:rPr lang="en-US" sz="1200" dirty="0" smtClean="0">
                          <a:solidFill>
                            <a:srgbClr val="FF0000"/>
                          </a:solidFill>
                        </a:rPr>
                        <a:t>0.635</a:t>
                      </a:r>
                      <a:endParaRPr lang="en-US" sz="1200" dirty="0">
                        <a:solidFill>
                          <a:srgbClr val="FF0000"/>
                        </a:solidFill>
                      </a:endParaRPr>
                    </a:p>
                  </a:txBody>
                  <a:tcPr/>
                </a:tc>
                <a:tc>
                  <a:txBody>
                    <a:bodyPr/>
                    <a:lstStyle/>
                    <a:p>
                      <a:r>
                        <a:rPr lang="en-US" sz="1200" dirty="0" smtClean="0">
                          <a:solidFill>
                            <a:srgbClr val="FF0000"/>
                          </a:solidFill>
                        </a:rPr>
                        <a:t>2.4/0.6</a:t>
                      </a:r>
                      <a:endParaRPr lang="en-US" sz="1200" dirty="0">
                        <a:solidFill>
                          <a:srgbClr val="FF0000"/>
                        </a:solidFill>
                      </a:endParaRPr>
                    </a:p>
                  </a:txBody>
                  <a:tcPr/>
                </a:tc>
              </a:tr>
              <a:tr h="457200">
                <a:tc>
                  <a:txBody>
                    <a:bodyPr/>
                    <a:lstStyle/>
                    <a:p>
                      <a:endParaRPr lang="en-US" sz="1800" dirty="0"/>
                    </a:p>
                  </a:txBody>
                  <a:tcPr/>
                </a:tc>
                <a:tc>
                  <a:txBody>
                    <a:bodyPr/>
                    <a:lstStyle/>
                    <a:p>
                      <a:r>
                        <a:rPr lang="en-US" sz="1200" kern="1200" dirty="0" smtClean="0">
                          <a:solidFill>
                            <a:schemeClr val="dk1"/>
                          </a:solidFill>
                          <a:latin typeface="+mn-lt"/>
                          <a:ea typeface="+mn-ea"/>
                          <a:cs typeface="+mn-cs"/>
                        </a:rPr>
                        <a:t>F18-Sodium Fluoride</a:t>
                      </a:r>
                      <a:endParaRPr lang="en-US" sz="1200" dirty="0"/>
                    </a:p>
                  </a:txBody>
                  <a:tcPr/>
                </a:tc>
                <a:tc>
                  <a:txBody>
                    <a:bodyPr/>
                    <a:lstStyle/>
                    <a:p>
                      <a:r>
                        <a:rPr lang="en-US" sz="1200" dirty="0" smtClean="0"/>
                        <a:t>Brain</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r>
              <a:tr h="457200">
                <a:tc>
                  <a:txBody>
                    <a:bodyPr/>
                    <a:lstStyle/>
                    <a:p>
                      <a:endParaRPr lang="en-US" sz="1800"/>
                    </a:p>
                  </a:txBody>
                  <a:tcPr/>
                </a:tc>
                <a:tc>
                  <a:txBody>
                    <a:bodyPr/>
                    <a:lstStyle/>
                    <a:p>
                      <a:r>
                        <a:rPr lang="en-US" sz="1200" kern="1200" dirty="0" smtClean="0">
                          <a:solidFill>
                            <a:schemeClr val="dk1"/>
                          </a:solidFill>
                          <a:latin typeface="+mn-lt"/>
                          <a:ea typeface="+mn-ea"/>
                          <a:cs typeface="+mn-cs"/>
                        </a:rPr>
                        <a:t>F18-Fluorocholine</a:t>
                      </a:r>
                      <a:endParaRPr lang="en-US" sz="1200" dirty="0"/>
                    </a:p>
                  </a:txBody>
                  <a:tcPr/>
                </a:tc>
                <a:tc>
                  <a:txBody>
                    <a:bodyPr/>
                    <a:lstStyle/>
                    <a:p>
                      <a:r>
                        <a:rPr lang="en-US" sz="1200" dirty="0" smtClean="0"/>
                        <a:t>Prostate tumor</a:t>
                      </a:r>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a:p>
                  </a:txBody>
                  <a:tcPr/>
                </a:tc>
              </a:tr>
              <a:tr h="640080">
                <a:tc>
                  <a:txBody>
                    <a:bodyPr/>
                    <a:lstStyle/>
                    <a:p>
                      <a:r>
                        <a:rPr lang="en-US" sz="1800" dirty="0" smtClean="0"/>
                        <a:t>Ga-68</a:t>
                      </a:r>
                      <a:endParaRPr lang="en-US" sz="1800" dirty="0"/>
                    </a:p>
                  </a:txBody>
                  <a:tcPr/>
                </a:tc>
                <a:tc>
                  <a:txBody>
                    <a:bodyPr/>
                    <a:lstStyle/>
                    <a:p>
                      <a:r>
                        <a:rPr lang="en-US" sz="1200" kern="1200" dirty="0" smtClean="0">
                          <a:solidFill>
                            <a:schemeClr val="dk1"/>
                          </a:solidFill>
                          <a:latin typeface="+mn-lt"/>
                          <a:ea typeface="+mn-ea"/>
                          <a:cs typeface="+mn-cs"/>
                        </a:rPr>
                        <a:t>Ga68-Dotatoc </a:t>
                      </a:r>
                      <a:endParaRPr lang="en-US" sz="1200" dirty="0"/>
                    </a:p>
                  </a:txBody>
                  <a:tcPr/>
                </a:tc>
                <a:tc>
                  <a:txBody>
                    <a:bodyPr/>
                    <a:lstStyle/>
                    <a:p>
                      <a:r>
                        <a:rPr lang="en-US" sz="1200" u="none" strike="noStrike" kern="1200" dirty="0" err="1" smtClean="0">
                          <a:solidFill>
                            <a:schemeClr val="dk1"/>
                          </a:solidFill>
                          <a:latin typeface="+mn-lt"/>
                          <a:ea typeface="+mn-ea"/>
                          <a:cs typeface="+mn-cs"/>
                        </a:rPr>
                        <a:t>Neuroendocrine</a:t>
                      </a:r>
                      <a:r>
                        <a:rPr lang="en-US" sz="1200" u="none" strike="noStrike" kern="1200" dirty="0" smtClean="0">
                          <a:solidFill>
                            <a:schemeClr val="dk1"/>
                          </a:solidFill>
                          <a:latin typeface="+mn-lt"/>
                          <a:ea typeface="+mn-ea"/>
                          <a:cs typeface="+mn-cs"/>
                        </a:rPr>
                        <a:t> tumor</a:t>
                      </a:r>
                      <a:endParaRPr lang="en-US" sz="1200" dirty="0"/>
                    </a:p>
                  </a:txBody>
                  <a:tcPr/>
                </a:tc>
                <a:tc>
                  <a:txBody>
                    <a:bodyPr/>
                    <a:lstStyle/>
                    <a:p>
                      <a:r>
                        <a:rPr lang="en-US" sz="1200" dirty="0" smtClean="0"/>
                        <a:t>68</a:t>
                      </a:r>
                      <a:endParaRPr lang="en-US" sz="1200" dirty="0"/>
                    </a:p>
                  </a:txBody>
                  <a:tcPr/>
                </a:tc>
                <a:tc>
                  <a:txBody>
                    <a:bodyPr/>
                    <a:lstStyle/>
                    <a:p>
                      <a:r>
                        <a:rPr lang="en-US" sz="1200" dirty="0" smtClean="0"/>
                        <a:t>1.899</a:t>
                      </a:r>
                      <a:endParaRPr lang="en-US" sz="1200" dirty="0"/>
                    </a:p>
                  </a:txBody>
                  <a:tcPr/>
                </a:tc>
                <a:tc>
                  <a:txBody>
                    <a:bodyPr/>
                    <a:lstStyle/>
                    <a:p>
                      <a:r>
                        <a:rPr lang="en-US" sz="1200" dirty="0" smtClean="0"/>
                        <a:t>8.9/2.9</a:t>
                      </a:r>
                      <a:endParaRPr lang="en-US" sz="1200" dirty="0"/>
                    </a:p>
                  </a:txBody>
                  <a:tcPr/>
                </a:tc>
              </a:tr>
            </a:tbl>
          </a:graphicData>
        </a:graphic>
      </p:graphicFrame>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MRI-PET modality</a:t>
            </a:r>
            <a:endParaRPr lang="en-US" dirty="0"/>
          </a:p>
        </p:txBody>
      </p:sp>
      <p:pic>
        <p:nvPicPr>
          <p:cNvPr id="2050" name="Picture 2" descr="Figure 25"/>
          <p:cNvPicPr>
            <a:picLocks noChangeAspect="1" noChangeArrowheads="1"/>
          </p:cNvPicPr>
          <p:nvPr/>
        </p:nvPicPr>
        <p:blipFill>
          <a:blip r:embed="rId2" cstate="print"/>
          <a:srcRect r="21818"/>
          <a:stretch>
            <a:fillRect/>
          </a:stretch>
        </p:blipFill>
        <p:spPr bwMode="auto">
          <a:xfrm>
            <a:off x="1187624" y="1340769"/>
            <a:ext cx="6192688" cy="2714626"/>
          </a:xfrm>
          <a:prstGeom prst="rect">
            <a:avLst/>
          </a:prstGeom>
          <a:noFill/>
        </p:spPr>
      </p:pic>
      <p:sp>
        <p:nvSpPr>
          <p:cNvPr id="5" name="4 Rectángulo"/>
          <p:cNvSpPr/>
          <p:nvPr/>
        </p:nvSpPr>
        <p:spPr>
          <a:xfrm>
            <a:off x="755576" y="4293096"/>
            <a:ext cx="7128792" cy="1523494"/>
          </a:xfrm>
          <a:prstGeom prst="rect">
            <a:avLst/>
          </a:prstGeom>
        </p:spPr>
        <p:txBody>
          <a:bodyPr wrap="square">
            <a:spAutoFit/>
          </a:bodyPr>
          <a:lstStyle/>
          <a:p>
            <a:r>
              <a:rPr lang="en-US" dirty="0" smtClean="0"/>
              <a:t>Simultaneous PET and MR images acquired on a </a:t>
            </a:r>
            <a:r>
              <a:rPr lang="en-US" dirty="0" err="1" smtClean="0"/>
              <a:t>Siemen's</a:t>
            </a:r>
            <a:r>
              <a:rPr lang="en-US" dirty="0" smtClean="0"/>
              <a:t> </a:t>
            </a:r>
            <a:r>
              <a:rPr lang="en-US" dirty="0" err="1" smtClean="0"/>
              <a:t>Magnetom</a:t>
            </a:r>
            <a:r>
              <a:rPr lang="en-US" dirty="0" smtClean="0"/>
              <a:t> Trio MRI equipped with </a:t>
            </a:r>
            <a:r>
              <a:rPr lang="en-US" dirty="0" err="1" smtClean="0"/>
              <a:t>BrainPET</a:t>
            </a:r>
            <a:r>
              <a:rPr lang="en-US" dirty="0" smtClean="0"/>
              <a:t> insert. From left-to-right: T</a:t>
            </a:r>
            <a:r>
              <a:rPr lang="en-US" baseline="-25000" dirty="0" smtClean="0"/>
              <a:t>2</a:t>
            </a:r>
            <a:r>
              <a:rPr lang="en-US" dirty="0" smtClean="0"/>
              <a:t> turbo spin echo (TSE) sequence, FDG PET image, fusion of TSE and PET image. MR and PET data acquired simultaneously. (D. Townsend and C. </a:t>
            </a:r>
            <a:r>
              <a:rPr lang="en-US" dirty="0" err="1" smtClean="0"/>
              <a:t>Nahmias</a:t>
            </a:r>
            <a:r>
              <a:rPr lang="en-US" dirty="0" smtClean="0"/>
              <a:t>, University of Tennessee; and H-P </a:t>
            </a:r>
            <a:r>
              <a:rPr lang="en-US" dirty="0" err="1" smtClean="0"/>
              <a:t>Schlemmer</a:t>
            </a:r>
            <a:r>
              <a:rPr lang="en-US" dirty="0" smtClean="0"/>
              <a:t> </a:t>
            </a:r>
            <a:r>
              <a:rPr lang="en-US" i="1" dirty="0" smtClean="0"/>
              <a:t>et </a:t>
            </a:r>
            <a:r>
              <a:rPr lang="en-US" i="1" dirty="0" err="1" smtClean="0"/>
              <a:t>al.,</a:t>
            </a:r>
            <a:r>
              <a:rPr lang="en-US" dirty="0" err="1" smtClean="0"/>
              <a:t>University</a:t>
            </a:r>
            <a:r>
              <a:rPr lang="en-US" dirty="0" smtClean="0"/>
              <a:t> of </a:t>
            </a:r>
            <a:r>
              <a:rPr lang="en-US" dirty="0" err="1" smtClean="0"/>
              <a:t>Tübingen</a:t>
            </a:r>
            <a:r>
              <a:rPr lang="en-US" dirty="0" smtClean="0"/>
              <a:t>.)</a:t>
            </a:r>
            <a:endParaRPr lang="en-US" dirty="0"/>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MRI-PET modality</a:t>
            </a:r>
            <a:endParaRPr lang="en-US" dirty="0"/>
          </a:p>
        </p:txBody>
      </p:sp>
      <p:pic>
        <p:nvPicPr>
          <p:cNvPr id="56322" name="Picture 2" descr="http://i.dawn.com/2010/11/parkinson-brain543.jpg"/>
          <p:cNvPicPr>
            <a:picLocks noChangeAspect="1" noChangeArrowheads="1"/>
          </p:cNvPicPr>
          <p:nvPr/>
        </p:nvPicPr>
        <p:blipFill>
          <a:blip r:embed="rId2" cstate="print"/>
          <a:srcRect/>
          <a:stretch>
            <a:fillRect/>
          </a:stretch>
        </p:blipFill>
        <p:spPr bwMode="auto">
          <a:xfrm>
            <a:off x="2627784" y="1340769"/>
            <a:ext cx="3528392" cy="1786939"/>
          </a:xfrm>
          <a:prstGeom prst="rect">
            <a:avLst/>
          </a:prstGeom>
          <a:noFill/>
        </p:spPr>
      </p:pic>
      <p:pic>
        <p:nvPicPr>
          <p:cNvPr id="56324" name="Picture 4" descr="."/>
          <p:cNvPicPr>
            <a:picLocks noChangeAspect="1" noChangeArrowheads="1"/>
          </p:cNvPicPr>
          <p:nvPr/>
        </p:nvPicPr>
        <p:blipFill>
          <a:blip r:embed="rId3" cstate="print"/>
          <a:srcRect/>
          <a:stretch>
            <a:fillRect/>
          </a:stretch>
        </p:blipFill>
        <p:spPr bwMode="auto">
          <a:xfrm>
            <a:off x="2843808" y="3212977"/>
            <a:ext cx="3024336" cy="2556939"/>
          </a:xfrm>
          <a:prstGeom prst="rect">
            <a:avLst/>
          </a:prstGeom>
          <a:noFill/>
        </p:spPr>
      </p:pic>
      <p:sp>
        <p:nvSpPr>
          <p:cNvPr id="6" name="5 Rectángulo"/>
          <p:cNvSpPr/>
          <p:nvPr/>
        </p:nvSpPr>
        <p:spPr>
          <a:xfrm>
            <a:off x="467544" y="5949280"/>
            <a:ext cx="8064896" cy="461665"/>
          </a:xfrm>
          <a:prstGeom prst="rect">
            <a:avLst/>
          </a:prstGeom>
        </p:spPr>
        <p:txBody>
          <a:bodyPr wrap="square">
            <a:spAutoFit/>
          </a:bodyPr>
          <a:lstStyle/>
          <a:p>
            <a:r>
              <a:rPr lang="en-US" sz="1200" i="1" dirty="0" err="1" smtClean="0"/>
              <a:t>Frederik</a:t>
            </a:r>
            <a:r>
              <a:rPr lang="en-US" sz="1200" i="1" dirty="0" smtClean="0"/>
              <a:t> </a:t>
            </a:r>
            <a:r>
              <a:rPr lang="en-US" sz="1200" i="1" dirty="0" err="1" smtClean="0"/>
              <a:t>Barkhof</a:t>
            </a:r>
            <a:r>
              <a:rPr lang="en-US" sz="1200" i="1" dirty="0" smtClean="0"/>
              <a:t> et al.</a:t>
            </a:r>
            <a:r>
              <a:rPr lang="en-US" sz="1200" dirty="0" smtClean="0"/>
              <a:t> Alzheimer Centre and Image Analysis Centre, </a:t>
            </a:r>
            <a:r>
              <a:rPr lang="en-US" sz="1200" dirty="0" err="1" smtClean="0"/>
              <a:t>Vrije</a:t>
            </a:r>
            <a:r>
              <a:rPr lang="en-US" sz="1200" dirty="0" smtClean="0"/>
              <a:t> </a:t>
            </a:r>
            <a:r>
              <a:rPr lang="en-US" sz="1200" dirty="0" err="1" smtClean="0"/>
              <a:t>Universiteit</a:t>
            </a:r>
            <a:r>
              <a:rPr lang="en-US" sz="1200" dirty="0" smtClean="0"/>
              <a:t> Medical Center, Amsterdam and the </a:t>
            </a:r>
            <a:r>
              <a:rPr lang="en-US" sz="1200" dirty="0" err="1" smtClean="0"/>
              <a:t>Rijnland</a:t>
            </a:r>
            <a:r>
              <a:rPr lang="en-US" sz="1200" dirty="0" smtClean="0"/>
              <a:t> Hospital, </a:t>
            </a:r>
            <a:r>
              <a:rPr lang="en-US" sz="1200" dirty="0" err="1" smtClean="0"/>
              <a:t>Leiderdorp</a:t>
            </a:r>
            <a:r>
              <a:rPr lang="en-US" sz="1200" dirty="0" smtClean="0"/>
              <a:t>, The Netherlands</a:t>
            </a:r>
            <a:endParaRPr lang="en-US" sz="1200" dirty="0"/>
          </a:p>
        </p:txBody>
      </p:sp>
      <p:sp>
        <p:nvSpPr>
          <p:cNvPr id="7" name="6 CuadroTexto"/>
          <p:cNvSpPr txBox="1"/>
          <p:nvPr/>
        </p:nvSpPr>
        <p:spPr>
          <a:xfrm>
            <a:off x="6012160" y="3429000"/>
            <a:ext cx="1872208" cy="369332"/>
          </a:xfrm>
          <a:prstGeom prst="rect">
            <a:avLst/>
          </a:prstGeom>
          <a:noFill/>
        </p:spPr>
        <p:txBody>
          <a:bodyPr wrap="square" rtlCol="0">
            <a:spAutoFit/>
          </a:bodyPr>
          <a:lstStyle/>
          <a:p>
            <a:r>
              <a:rPr lang="en-US" dirty="0" smtClean="0"/>
              <a:t>PET FDG</a:t>
            </a:r>
            <a:endParaRPr lang="en-US" dirty="0"/>
          </a:p>
        </p:txBody>
      </p:sp>
      <p:sp>
        <p:nvSpPr>
          <p:cNvPr id="8" name="7 CuadroTexto"/>
          <p:cNvSpPr txBox="1"/>
          <p:nvPr/>
        </p:nvSpPr>
        <p:spPr>
          <a:xfrm>
            <a:off x="6228184" y="5157192"/>
            <a:ext cx="1440160" cy="369332"/>
          </a:xfrm>
          <a:prstGeom prst="rect">
            <a:avLst/>
          </a:prstGeom>
          <a:noFill/>
        </p:spPr>
        <p:txBody>
          <a:bodyPr wrap="square" rtlCol="0">
            <a:spAutoFit/>
          </a:bodyPr>
          <a:lstStyle/>
          <a:p>
            <a:r>
              <a:rPr lang="en-US" dirty="0" smtClean="0"/>
              <a:t>MRI</a:t>
            </a:r>
            <a:endParaRPr lang="en-US" dirty="0"/>
          </a:p>
        </p:txBody>
      </p:sp>
      <p:sp>
        <p:nvSpPr>
          <p:cNvPr id="9" name="8 Marcador de fecha"/>
          <p:cNvSpPr>
            <a:spLocks noGrp="1"/>
          </p:cNvSpPr>
          <p:nvPr>
            <p:ph type="dt" sz="half" idx="10"/>
          </p:nvPr>
        </p:nvSpPr>
        <p:spPr/>
        <p:txBody>
          <a:bodyPr/>
          <a:lstStyle/>
          <a:p>
            <a:r>
              <a:rPr lang="en-US" smtClean="0"/>
              <a:t>TAE 26-September-2013</a:t>
            </a:r>
            <a:endParaRPr lang="en-US" dirty="0"/>
          </a:p>
        </p:txBody>
      </p:sp>
      <p:sp>
        <p:nvSpPr>
          <p:cNvPr id="10" name="9 Marcador de pie de página"/>
          <p:cNvSpPr>
            <a:spLocks noGrp="1"/>
          </p:cNvSpPr>
          <p:nvPr>
            <p:ph type="ftr" sz="quarter" idx="11"/>
          </p:nvPr>
        </p:nvSpPr>
        <p:spPr/>
        <p:txBody>
          <a:bodyPr/>
          <a:lstStyle/>
          <a:p>
            <a:r>
              <a:rPr lang="en-US" dirty="0" smtClean="0"/>
              <a:t>Mokhtar </a:t>
            </a:r>
            <a:r>
              <a:rPr lang="en-US" dirty="0" err="1" smtClean="0"/>
              <a:t>Chmeissani</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PET/MRI</a:t>
            </a:r>
            <a:endParaRPr lang="en-US" dirty="0"/>
          </a:p>
        </p:txBody>
      </p:sp>
      <p:pic>
        <p:nvPicPr>
          <p:cNvPr id="68612" name="Picture 4" descr="http://cdn.medgadget.com/img/philipspetmr.jpg"/>
          <p:cNvPicPr>
            <a:picLocks noChangeAspect="1" noChangeArrowheads="1"/>
          </p:cNvPicPr>
          <p:nvPr/>
        </p:nvPicPr>
        <p:blipFill>
          <a:blip r:embed="rId2" cstate="print"/>
          <a:srcRect/>
          <a:stretch>
            <a:fillRect/>
          </a:stretch>
        </p:blipFill>
        <p:spPr bwMode="auto">
          <a:xfrm>
            <a:off x="467545" y="1268761"/>
            <a:ext cx="3737620" cy="2659461"/>
          </a:xfrm>
          <a:prstGeom prst="rect">
            <a:avLst/>
          </a:prstGeom>
          <a:noFill/>
        </p:spPr>
      </p:pic>
      <p:pic>
        <p:nvPicPr>
          <p:cNvPr id="68614" name="Picture 6" descr="Full-size image (20 K)"/>
          <p:cNvPicPr>
            <a:picLocks noChangeAspect="1" noChangeArrowheads="1"/>
          </p:cNvPicPr>
          <p:nvPr/>
        </p:nvPicPr>
        <p:blipFill>
          <a:blip r:embed="rId3" cstate="print"/>
          <a:srcRect/>
          <a:stretch>
            <a:fillRect/>
          </a:stretch>
        </p:blipFill>
        <p:spPr bwMode="auto">
          <a:xfrm>
            <a:off x="5292080" y="3789041"/>
            <a:ext cx="3581400" cy="2266951"/>
          </a:xfrm>
          <a:prstGeom prst="rect">
            <a:avLst/>
          </a:prstGeom>
          <a:noFill/>
        </p:spPr>
      </p:pic>
      <p:pic>
        <p:nvPicPr>
          <p:cNvPr id="68616" name="Picture 8" descr="http://img.medscape.com/news/2011/biograph_mmr_300x225.png"/>
          <p:cNvPicPr>
            <a:picLocks noChangeAspect="1" noChangeArrowheads="1"/>
          </p:cNvPicPr>
          <p:nvPr/>
        </p:nvPicPr>
        <p:blipFill>
          <a:blip r:embed="rId4" cstate="print"/>
          <a:srcRect/>
          <a:stretch>
            <a:fillRect/>
          </a:stretch>
        </p:blipFill>
        <p:spPr bwMode="auto">
          <a:xfrm>
            <a:off x="5220073" y="1628801"/>
            <a:ext cx="2857500" cy="2143125"/>
          </a:xfrm>
          <a:prstGeom prst="rect">
            <a:avLst/>
          </a:prstGeom>
          <a:noFill/>
        </p:spPr>
      </p:pic>
      <p:sp>
        <p:nvSpPr>
          <p:cNvPr id="8" name="7 CuadroTexto"/>
          <p:cNvSpPr txBox="1"/>
          <p:nvPr/>
        </p:nvSpPr>
        <p:spPr>
          <a:xfrm>
            <a:off x="755576" y="3861048"/>
            <a:ext cx="4104456" cy="1754326"/>
          </a:xfrm>
          <a:prstGeom prst="rect">
            <a:avLst/>
          </a:prstGeom>
          <a:noFill/>
        </p:spPr>
        <p:txBody>
          <a:bodyPr wrap="square" rtlCol="0">
            <a:spAutoFit/>
          </a:bodyPr>
          <a:lstStyle/>
          <a:p>
            <a:r>
              <a:rPr lang="en-US" dirty="0" smtClean="0"/>
              <a:t>Phillips PET/MRI device using  PET and MRI side-by-side. </a:t>
            </a:r>
            <a:r>
              <a:rPr lang="en-US" dirty="0" err="1" smtClean="0"/>
              <a:t>SiPM</a:t>
            </a:r>
            <a:r>
              <a:rPr lang="en-US" dirty="0" smtClean="0"/>
              <a:t> as photo sensor and TOF for image reconstruction </a:t>
            </a:r>
          </a:p>
          <a:p>
            <a:endParaRPr lang="en-US" dirty="0" smtClean="0"/>
          </a:p>
          <a:p>
            <a:r>
              <a:rPr lang="en-US" dirty="0" smtClean="0"/>
              <a:t>Siemens has the PET inside the MRI coil. A true PET/MRI. Uses APD as photo sensor</a:t>
            </a:r>
          </a:p>
        </p:txBody>
      </p:sp>
      <p:cxnSp>
        <p:nvCxnSpPr>
          <p:cNvPr id="10" name="9 Conector recto de flecha"/>
          <p:cNvCxnSpPr/>
          <p:nvPr/>
        </p:nvCxnSpPr>
        <p:spPr>
          <a:xfrm flipH="1" flipV="1">
            <a:off x="2915816" y="3140968"/>
            <a:ext cx="648072"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4355976" y="4077072"/>
            <a:ext cx="792088"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8 Marcador de fecha"/>
          <p:cNvSpPr>
            <a:spLocks noGrp="1"/>
          </p:cNvSpPr>
          <p:nvPr>
            <p:ph type="dt" sz="half" idx="10"/>
          </p:nvPr>
        </p:nvSpPr>
        <p:spPr/>
        <p:txBody>
          <a:bodyPr/>
          <a:lstStyle/>
          <a:p>
            <a:r>
              <a:rPr lang="en-US" smtClean="0"/>
              <a:t>TAE 26-September-2013</a:t>
            </a:r>
            <a:endParaRPr lang="en-US" dirty="0"/>
          </a:p>
        </p:txBody>
      </p:sp>
      <p:sp>
        <p:nvSpPr>
          <p:cNvPr id="11" name="10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smtClean="0"/>
              <a:t>Resolution of different PET Scanners</a:t>
            </a:r>
            <a:endParaRPr lang="en-US" dirty="0"/>
          </a:p>
        </p:txBody>
      </p:sp>
      <p:graphicFrame>
        <p:nvGraphicFramePr>
          <p:cNvPr id="5" name="4 Tabla"/>
          <p:cNvGraphicFramePr>
            <a:graphicFrameLocks noGrp="1"/>
          </p:cNvGraphicFramePr>
          <p:nvPr/>
        </p:nvGraphicFramePr>
        <p:xfrm>
          <a:off x="899592" y="1268760"/>
          <a:ext cx="6936430" cy="4910047"/>
        </p:xfrm>
        <a:graphic>
          <a:graphicData uri="http://schemas.openxmlformats.org/drawingml/2006/table">
            <a:tbl>
              <a:tblPr firstRow="1" bandRow="1">
                <a:tableStyleId>{5C22544A-7EE6-4342-B048-85BDC9FD1C3A}</a:tableStyleId>
              </a:tblPr>
              <a:tblGrid>
                <a:gridCol w="2376261"/>
                <a:gridCol w="1224136"/>
                <a:gridCol w="1296144"/>
                <a:gridCol w="1368152"/>
                <a:gridCol w="671737"/>
              </a:tblGrid>
              <a:tr h="951879">
                <a:tc>
                  <a:txBody>
                    <a:bodyPr/>
                    <a:lstStyle/>
                    <a:p>
                      <a:r>
                        <a:rPr lang="en-US" sz="1800" dirty="0" smtClean="0"/>
                        <a:t>Feature\Model</a:t>
                      </a:r>
                      <a:endParaRPr lang="en-US" sz="1800" dirty="0"/>
                    </a:p>
                  </a:txBody>
                  <a:tcPr/>
                </a:tc>
                <a:tc>
                  <a:txBody>
                    <a:bodyPr/>
                    <a:lstStyle/>
                    <a:p>
                      <a:r>
                        <a:rPr lang="en-US" sz="1800" dirty="0" smtClean="0"/>
                        <a:t>Phillips</a:t>
                      </a:r>
                    </a:p>
                    <a:p>
                      <a:r>
                        <a:rPr lang="en-US" sz="1800" dirty="0" smtClean="0"/>
                        <a:t>Gemini</a:t>
                      </a:r>
                      <a:r>
                        <a:rPr lang="en-US" sz="1800" baseline="0" dirty="0" smtClean="0"/>
                        <a:t> </a:t>
                      </a:r>
                      <a:r>
                        <a:rPr lang="en-US" sz="1800" dirty="0" smtClean="0"/>
                        <a:t>TF</a:t>
                      </a:r>
                      <a:endParaRPr lang="en-US" sz="1800" dirty="0"/>
                    </a:p>
                  </a:txBody>
                  <a:tcPr/>
                </a:tc>
                <a:tc>
                  <a:txBody>
                    <a:bodyPr/>
                    <a:lstStyle/>
                    <a:p>
                      <a:r>
                        <a:rPr lang="en-US" sz="1800" dirty="0" smtClean="0"/>
                        <a:t>Siemens</a:t>
                      </a:r>
                    </a:p>
                    <a:p>
                      <a:r>
                        <a:rPr lang="en-US" sz="1800" dirty="0" err="1" smtClean="0"/>
                        <a:t>Biograph</a:t>
                      </a:r>
                      <a:r>
                        <a:rPr lang="en-US" sz="1800" dirty="0" smtClean="0"/>
                        <a:t> </a:t>
                      </a:r>
                      <a:r>
                        <a:rPr lang="en-US" sz="1800" dirty="0" err="1" smtClean="0"/>
                        <a:t>mCT</a:t>
                      </a:r>
                      <a:r>
                        <a:rPr lang="en-US" sz="1800" dirty="0" smtClean="0"/>
                        <a:t> </a:t>
                      </a:r>
                      <a:endParaRPr lang="en-US" sz="1800" dirty="0"/>
                    </a:p>
                  </a:txBody>
                  <a:tcPr/>
                </a:tc>
                <a:tc>
                  <a:txBody>
                    <a:bodyPr/>
                    <a:lstStyle/>
                    <a:p>
                      <a:r>
                        <a:rPr lang="en-US" sz="1800" dirty="0" smtClean="0"/>
                        <a:t>GE</a:t>
                      </a:r>
                    </a:p>
                    <a:p>
                      <a:r>
                        <a:rPr lang="en-US" sz="1800" dirty="0" smtClean="0"/>
                        <a:t>Discovery VCT</a:t>
                      </a:r>
                      <a:endParaRPr lang="en-US" sz="1800" dirty="0"/>
                    </a:p>
                  </a:txBody>
                  <a:tcPr/>
                </a:tc>
                <a:tc>
                  <a:txBody>
                    <a:bodyPr/>
                    <a:lstStyle/>
                    <a:p>
                      <a:r>
                        <a:rPr lang="en-US" sz="1800" dirty="0" smtClean="0"/>
                        <a:t>?</a:t>
                      </a:r>
                    </a:p>
                    <a:p>
                      <a:r>
                        <a:rPr lang="en-US" sz="1800" dirty="0" smtClean="0"/>
                        <a:t>VIP</a:t>
                      </a:r>
                      <a:endParaRPr lang="en-US" sz="1800" dirty="0"/>
                    </a:p>
                  </a:txBody>
                  <a:tcPr/>
                </a:tc>
              </a:tr>
              <a:tr h="360040">
                <a:tc>
                  <a:txBody>
                    <a:bodyPr/>
                    <a:lstStyle/>
                    <a:p>
                      <a:r>
                        <a:rPr lang="en-US" sz="1800" dirty="0" smtClean="0"/>
                        <a:t>Sensitivity</a:t>
                      </a:r>
                      <a:r>
                        <a:rPr lang="en-US" sz="1800" baseline="0" dirty="0" smtClean="0"/>
                        <a:t> (CSP/</a:t>
                      </a:r>
                      <a:r>
                        <a:rPr lang="en-US" sz="1800" baseline="0" dirty="0" err="1" smtClean="0"/>
                        <a:t>Kbq</a:t>
                      </a:r>
                      <a:r>
                        <a:rPr lang="en-US" sz="1800" baseline="0" dirty="0" smtClean="0"/>
                        <a:t>)</a:t>
                      </a:r>
                      <a:endParaRPr lang="en-US" sz="1800" dirty="0"/>
                    </a:p>
                  </a:txBody>
                  <a:tcPr/>
                </a:tc>
                <a:tc>
                  <a:txBody>
                    <a:bodyPr/>
                    <a:lstStyle/>
                    <a:p>
                      <a:r>
                        <a:rPr lang="en-US" sz="1800" dirty="0" smtClean="0"/>
                        <a:t>7.2</a:t>
                      </a:r>
                      <a:endParaRPr lang="en-US" sz="1800" dirty="0"/>
                    </a:p>
                  </a:txBody>
                  <a:tcPr/>
                </a:tc>
                <a:tc>
                  <a:txBody>
                    <a:bodyPr/>
                    <a:lstStyle/>
                    <a:p>
                      <a:r>
                        <a:rPr lang="en-US" sz="1800" dirty="0" smtClean="0"/>
                        <a:t>9.5</a:t>
                      </a:r>
                      <a:endParaRPr lang="en-US" sz="1800" dirty="0"/>
                    </a:p>
                  </a:txBody>
                  <a:tcPr/>
                </a:tc>
                <a:tc>
                  <a:txBody>
                    <a:bodyPr/>
                    <a:lstStyle/>
                    <a:p>
                      <a:r>
                        <a:rPr lang="en-US" sz="1800" dirty="0" smtClean="0"/>
                        <a:t>9.1</a:t>
                      </a:r>
                      <a:endParaRPr lang="en-US" sz="1800" dirty="0"/>
                    </a:p>
                  </a:txBody>
                  <a:tcPr/>
                </a:tc>
                <a:tc>
                  <a:txBody>
                    <a:bodyPr/>
                    <a:lstStyle/>
                    <a:p>
                      <a:r>
                        <a:rPr lang="en-US" sz="1800" dirty="0" smtClean="0"/>
                        <a:t>14.4</a:t>
                      </a:r>
                      <a:endParaRPr lang="en-US" sz="1800" dirty="0"/>
                    </a:p>
                  </a:txBody>
                  <a:tcPr>
                    <a:solidFill>
                      <a:srgbClr val="FFC000"/>
                    </a:solidFill>
                  </a:tcPr>
                </a:tc>
              </a:tr>
              <a:tr h="642352">
                <a:tc>
                  <a:txBody>
                    <a:bodyPr/>
                    <a:lstStyle/>
                    <a:p>
                      <a:r>
                        <a:rPr lang="en-US" sz="1800" dirty="0" smtClean="0"/>
                        <a:t>Transverse</a:t>
                      </a:r>
                      <a:r>
                        <a:rPr lang="en-US" sz="1800" baseline="0" dirty="0" smtClean="0"/>
                        <a:t> </a:t>
                      </a:r>
                      <a:r>
                        <a:rPr lang="en-US" sz="1800" baseline="0" dirty="0" err="1" smtClean="0"/>
                        <a:t>Resol</a:t>
                      </a:r>
                      <a:r>
                        <a:rPr lang="en-US" sz="1800" baseline="0" dirty="0" smtClean="0"/>
                        <a:t>. at 1cm (mm)</a:t>
                      </a:r>
                      <a:endParaRPr lang="en-US" sz="1800" dirty="0"/>
                    </a:p>
                  </a:txBody>
                  <a:tcPr/>
                </a:tc>
                <a:tc>
                  <a:txBody>
                    <a:bodyPr/>
                    <a:lstStyle/>
                    <a:p>
                      <a:r>
                        <a:rPr lang="en-US" sz="1800" dirty="0" smtClean="0"/>
                        <a:t>4.7</a:t>
                      </a:r>
                      <a:endParaRPr lang="en-US" sz="1800" dirty="0"/>
                    </a:p>
                  </a:txBody>
                  <a:tcPr/>
                </a:tc>
                <a:tc>
                  <a:txBody>
                    <a:bodyPr/>
                    <a:lstStyle/>
                    <a:p>
                      <a:r>
                        <a:rPr lang="en-US" sz="1800" dirty="0" smtClean="0"/>
                        <a:t>4.4</a:t>
                      </a:r>
                      <a:endParaRPr lang="en-US" sz="1800" dirty="0"/>
                    </a:p>
                  </a:txBody>
                  <a:tcPr/>
                </a:tc>
                <a:tc>
                  <a:txBody>
                    <a:bodyPr/>
                    <a:lstStyle/>
                    <a:p>
                      <a:r>
                        <a:rPr lang="en-US" sz="1800" dirty="0" smtClean="0"/>
                        <a:t>5.1</a:t>
                      </a:r>
                      <a:endParaRPr lang="en-US" sz="1800" dirty="0"/>
                    </a:p>
                  </a:txBody>
                  <a:tcPr/>
                </a:tc>
                <a:tc>
                  <a:txBody>
                    <a:bodyPr/>
                    <a:lstStyle/>
                    <a:p>
                      <a:r>
                        <a:rPr lang="en-US" sz="1800" dirty="0" smtClean="0"/>
                        <a:t>0.7</a:t>
                      </a:r>
                      <a:endParaRPr lang="en-US" sz="1800" dirty="0"/>
                    </a:p>
                  </a:txBody>
                  <a:tcPr>
                    <a:solidFill>
                      <a:srgbClr val="FFC000"/>
                    </a:solidFill>
                  </a:tcPr>
                </a:tc>
              </a:tr>
              <a:tr h="648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Transverse</a:t>
                      </a:r>
                      <a:r>
                        <a:rPr lang="en-US" sz="1800" baseline="0" dirty="0" smtClean="0"/>
                        <a:t> </a:t>
                      </a:r>
                      <a:r>
                        <a:rPr lang="en-US" sz="1800" baseline="0" dirty="0" err="1" smtClean="0"/>
                        <a:t>Resol</a:t>
                      </a:r>
                      <a:r>
                        <a:rPr lang="en-US" sz="1800" baseline="0" dirty="0" smtClean="0"/>
                        <a:t>. at 10cm (mm)</a:t>
                      </a:r>
                      <a:endParaRPr lang="en-US" sz="1800" dirty="0" smtClean="0"/>
                    </a:p>
                  </a:txBody>
                  <a:tcPr/>
                </a:tc>
                <a:tc>
                  <a:txBody>
                    <a:bodyPr/>
                    <a:lstStyle/>
                    <a:p>
                      <a:r>
                        <a:rPr lang="en-US" sz="1800" dirty="0" smtClean="0"/>
                        <a:t>5.2</a:t>
                      </a:r>
                      <a:endParaRPr lang="en-US" sz="1800" dirty="0"/>
                    </a:p>
                  </a:txBody>
                  <a:tcPr/>
                </a:tc>
                <a:tc>
                  <a:txBody>
                    <a:bodyPr/>
                    <a:lstStyle/>
                    <a:p>
                      <a:r>
                        <a:rPr lang="en-US" sz="1800" dirty="0" smtClean="0"/>
                        <a:t>5.8</a:t>
                      </a:r>
                      <a:endParaRPr lang="en-US" sz="1800" dirty="0"/>
                    </a:p>
                  </a:txBody>
                  <a:tcPr/>
                </a:tc>
                <a:tc>
                  <a:txBody>
                    <a:bodyPr/>
                    <a:lstStyle/>
                    <a:p>
                      <a:r>
                        <a:rPr lang="en-US" sz="1800" dirty="0" smtClean="0"/>
                        <a:t>5.6</a:t>
                      </a:r>
                      <a:endParaRPr lang="en-US" sz="1800" dirty="0"/>
                    </a:p>
                  </a:txBody>
                  <a:tcPr/>
                </a:tc>
                <a:tc>
                  <a:txBody>
                    <a:bodyPr/>
                    <a:lstStyle/>
                    <a:p>
                      <a:r>
                        <a:rPr lang="en-US" sz="1800" dirty="0" smtClean="0"/>
                        <a:t>0.9</a:t>
                      </a:r>
                      <a:endParaRPr lang="en-US" sz="1800" dirty="0"/>
                    </a:p>
                  </a:txBody>
                  <a:tcPr>
                    <a:solidFill>
                      <a:srgbClr val="FFC000"/>
                    </a:solidFill>
                  </a:tcPr>
                </a:tc>
              </a:tr>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Axial </a:t>
                      </a:r>
                      <a:r>
                        <a:rPr lang="en-US" sz="1800" baseline="0" dirty="0" err="1" smtClean="0"/>
                        <a:t>Resol</a:t>
                      </a:r>
                      <a:r>
                        <a:rPr lang="en-US" sz="1800" baseline="0" dirty="0" smtClean="0"/>
                        <a:t>. at 1cm (mm)</a:t>
                      </a:r>
                      <a:endParaRPr lang="en-US" sz="1800" dirty="0" smtClean="0"/>
                    </a:p>
                  </a:txBody>
                  <a:tcPr/>
                </a:tc>
                <a:tc>
                  <a:txBody>
                    <a:bodyPr/>
                    <a:lstStyle/>
                    <a:p>
                      <a:r>
                        <a:rPr lang="en-US" sz="1800" dirty="0" smtClean="0"/>
                        <a:t>4.7</a:t>
                      </a:r>
                      <a:endParaRPr lang="en-US" sz="1800" dirty="0"/>
                    </a:p>
                  </a:txBody>
                  <a:tcPr/>
                </a:tc>
                <a:tc>
                  <a:txBody>
                    <a:bodyPr/>
                    <a:lstStyle/>
                    <a:p>
                      <a:r>
                        <a:rPr lang="en-US" sz="1800" dirty="0" smtClean="0"/>
                        <a:t>4.5</a:t>
                      </a:r>
                      <a:endParaRPr lang="en-US" sz="1800" dirty="0"/>
                    </a:p>
                  </a:txBody>
                  <a:tcPr/>
                </a:tc>
                <a:tc>
                  <a:txBody>
                    <a:bodyPr/>
                    <a:lstStyle/>
                    <a:p>
                      <a:r>
                        <a:rPr lang="en-US" sz="1800" dirty="0" smtClean="0"/>
                        <a:t>5.6</a:t>
                      </a:r>
                      <a:endParaRPr lang="en-US" sz="1800" dirty="0"/>
                    </a:p>
                  </a:txBody>
                  <a:tcPr/>
                </a:tc>
                <a:tc>
                  <a:txBody>
                    <a:bodyPr/>
                    <a:lstStyle/>
                    <a:p>
                      <a:r>
                        <a:rPr lang="en-US" sz="1800" dirty="0" smtClean="0"/>
                        <a:t>1.3</a:t>
                      </a:r>
                      <a:endParaRPr lang="en-US" sz="1800" dirty="0"/>
                    </a:p>
                  </a:txBody>
                  <a:tcPr>
                    <a:solidFill>
                      <a:srgbClr val="FFC000"/>
                    </a:solidFill>
                  </a:tcPr>
                </a:tc>
              </a:tr>
              <a:tr h="65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Axial </a:t>
                      </a:r>
                      <a:r>
                        <a:rPr lang="en-US" sz="1800" baseline="0" dirty="0" err="1" smtClean="0"/>
                        <a:t>Resol</a:t>
                      </a:r>
                      <a:r>
                        <a:rPr lang="en-US" sz="1800" baseline="0" dirty="0" smtClean="0"/>
                        <a:t>.  at 10cm (mm)</a:t>
                      </a:r>
                      <a:endParaRPr lang="en-US" sz="1800" dirty="0" smtClean="0"/>
                    </a:p>
                  </a:txBody>
                  <a:tcPr/>
                </a:tc>
                <a:tc>
                  <a:txBody>
                    <a:bodyPr/>
                    <a:lstStyle/>
                    <a:p>
                      <a:r>
                        <a:rPr lang="en-US" sz="1800" dirty="0" smtClean="0"/>
                        <a:t>5.2</a:t>
                      </a:r>
                      <a:endParaRPr lang="en-US" sz="1800" dirty="0"/>
                    </a:p>
                  </a:txBody>
                  <a:tcPr/>
                </a:tc>
                <a:tc>
                  <a:txBody>
                    <a:bodyPr/>
                    <a:lstStyle/>
                    <a:p>
                      <a:r>
                        <a:rPr lang="en-US" sz="1800" dirty="0" smtClean="0"/>
                        <a:t>4.8</a:t>
                      </a:r>
                      <a:endParaRPr lang="en-US" sz="1800" dirty="0"/>
                    </a:p>
                  </a:txBody>
                  <a:tcPr/>
                </a:tc>
                <a:tc>
                  <a:txBody>
                    <a:bodyPr/>
                    <a:lstStyle/>
                    <a:p>
                      <a:r>
                        <a:rPr lang="en-US" sz="1800" dirty="0" smtClean="0"/>
                        <a:t>6.3</a:t>
                      </a:r>
                      <a:endParaRPr lang="en-US" sz="1800" dirty="0"/>
                    </a:p>
                  </a:txBody>
                  <a:tcPr/>
                </a:tc>
                <a:tc>
                  <a:txBody>
                    <a:bodyPr/>
                    <a:lstStyle/>
                    <a:p>
                      <a:r>
                        <a:rPr lang="en-US" sz="1800" dirty="0" smtClean="0"/>
                        <a:t>1.9</a:t>
                      </a:r>
                      <a:endParaRPr lang="en-US" sz="1800" dirty="0"/>
                    </a:p>
                  </a:txBody>
                  <a:tcPr>
                    <a:solidFill>
                      <a:srgbClr val="FFC000"/>
                    </a:solidFill>
                  </a:tcPr>
                </a:tc>
              </a:tr>
              <a:tr h="576064">
                <a:tc>
                  <a:txBody>
                    <a:bodyPr/>
                    <a:lstStyle/>
                    <a:p>
                      <a:r>
                        <a:rPr lang="en-US" sz="1800" dirty="0" smtClean="0"/>
                        <a:t>Peak noise equiv.</a:t>
                      </a:r>
                      <a:r>
                        <a:rPr lang="en-US" sz="1800" baseline="0" dirty="0" smtClean="0"/>
                        <a:t> count rate (</a:t>
                      </a:r>
                      <a:r>
                        <a:rPr lang="en-US" sz="1800" baseline="0" dirty="0" err="1" smtClean="0"/>
                        <a:t>kcps</a:t>
                      </a:r>
                      <a:r>
                        <a:rPr lang="en-US" sz="1800" baseline="0" dirty="0" smtClean="0"/>
                        <a:t>)</a:t>
                      </a:r>
                      <a:endParaRPr lang="en-US" sz="1800" dirty="0"/>
                    </a:p>
                  </a:txBody>
                  <a:tcPr/>
                </a:tc>
                <a:tc>
                  <a:txBody>
                    <a:bodyPr/>
                    <a:lstStyle/>
                    <a:p>
                      <a:r>
                        <a:rPr lang="en-US" sz="1800" dirty="0" smtClean="0"/>
                        <a:t>94</a:t>
                      </a:r>
                      <a:endParaRPr lang="en-US" sz="1800" dirty="0"/>
                    </a:p>
                  </a:txBody>
                  <a:tcPr/>
                </a:tc>
                <a:tc>
                  <a:txBody>
                    <a:bodyPr/>
                    <a:lstStyle/>
                    <a:p>
                      <a:r>
                        <a:rPr lang="en-US" sz="1800" dirty="0" smtClean="0"/>
                        <a:t>100</a:t>
                      </a:r>
                      <a:endParaRPr lang="en-US" sz="1800" dirty="0"/>
                    </a:p>
                  </a:txBody>
                  <a:tcPr/>
                </a:tc>
                <a:tc>
                  <a:txBody>
                    <a:bodyPr/>
                    <a:lstStyle/>
                    <a:p>
                      <a:r>
                        <a:rPr lang="en-US" sz="1800" dirty="0" smtClean="0"/>
                        <a:t>76</a:t>
                      </a:r>
                      <a:endParaRPr lang="en-US" sz="1800" dirty="0"/>
                    </a:p>
                  </a:txBody>
                  <a:tcPr/>
                </a:tc>
                <a:tc>
                  <a:txBody>
                    <a:bodyPr/>
                    <a:lstStyle/>
                    <a:p>
                      <a:r>
                        <a:rPr lang="en-US" sz="1800" dirty="0" smtClean="0"/>
                        <a:t>122</a:t>
                      </a:r>
                      <a:endParaRPr lang="en-US" sz="1800" dirty="0"/>
                    </a:p>
                  </a:txBody>
                  <a:tcPr>
                    <a:solidFill>
                      <a:srgbClr val="FFC000"/>
                    </a:solidFill>
                  </a:tcPr>
                </a:tc>
              </a:tr>
              <a:tr h="352257">
                <a:tc>
                  <a:txBody>
                    <a:bodyPr/>
                    <a:lstStyle/>
                    <a:p>
                      <a:r>
                        <a:rPr lang="en-US" sz="1800" dirty="0" smtClean="0"/>
                        <a:t>Scatter fraction(%)</a:t>
                      </a:r>
                      <a:endParaRPr lang="en-US" sz="1800" dirty="0"/>
                    </a:p>
                  </a:txBody>
                  <a:tcPr/>
                </a:tc>
                <a:tc>
                  <a:txBody>
                    <a:bodyPr/>
                    <a:lstStyle/>
                    <a:p>
                      <a:r>
                        <a:rPr lang="en-US" sz="1800" dirty="0" smtClean="0"/>
                        <a:t>31</a:t>
                      </a:r>
                      <a:endParaRPr lang="en-US" sz="1800" dirty="0"/>
                    </a:p>
                  </a:txBody>
                  <a:tcPr/>
                </a:tc>
                <a:tc>
                  <a:txBody>
                    <a:bodyPr/>
                    <a:lstStyle/>
                    <a:p>
                      <a:r>
                        <a:rPr lang="en-US" sz="1800" dirty="0" smtClean="0"/>
                        <a:t>36</a:t>
                      </a:r>
                      <a:endParaRPr lang="en-US" sz="1800" dirty="0"/>
                    </a:p>
                  </a:txBody>
                  <a:tcPr/>
                </a:tc>
                <a:tc>
                  <a:txBody>
                    <a:bodyPr/>
                    <a:lstStyle/>
                    <a:p>
                      <a:r>
                        <a:rPr lang="en-US" sz="1800" dirty="0" smtClean="0"/>
                        <a:t>38</a:t>
                      </a:r>
                      <a:endParaRPr lang="en-US" sz="1800" dirty="0"/>
                    </a:p>
                  </a:txBody>
                  <a:tcPr/>
                </a:tc>
                <a:tc>
                  <a:txBody>
                    <a:bodyPr/>
                    <a:lstStyle/>
                    <a:p>
                      <a:r>
                        <a:rPr lang="en-US" sz="1800" dirty="0" smtClean="0"/>
                        <a:t>4</a:t>
                      </a:r>
                      <a:endParaRPr lang="en-US" sz="1800" dirty="0"/>
                    </a:p>
                  </a:txBody>
                  <a:tcPr>
                    <a:solidFill>
                      <a:srgbClr val="FFC000"/>
                    </a:solidFill>
                  </a:tcPr>
                </a:tc>
              </a:tr>
            </a:tbl>
          </a:graphicData>
        </a:graphic>
      </p:graphicFrame>
      <p:sp>
        <p:nvSpPr>
          <p:cNvPr id="4" name="3 Marcador de fecha"/>
          <p:cNvSpPr>
            <a:spLocks noGrp="1"/>
          </p:cNvSpPr>
          <p:nvPr>
            <p:ph type="dt" sz="half" idx="10"/>
          </p:nvPr>
        </p:nvSpPr>
        <p:spPr/>
        <p:txBody>
          <a:bodyPr/>
          <a:lstStyle/>
          <a:p>
            <a:r>
              <a:rPr lang="en-US" dirty="0"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VIP Conceptual Design</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pic>
        <p:nvPicPr>
          <p:cNvPr id="124930" name="Picture 2"/>
          <p:cNvPicPr>
            <a:picLocks noChangeAspect="1" noChangeArrowheads="1"/>
          </p:cNvPicPr>
          <p:nvPr/>
        </p:nvPicPr>
        <p:blipFill>
          <a:blip r:embed="rId2" cstate="print"/>
          <a:srcRect l="4849" t="7318" r="4234" b="7310"/>
          <a:stretch>
            <a:fillRect/>
          </a:stretch>
        </p:blipFill>
        <p:spPr bwMode="auto">
          <a:xfrm>
            <a:off x="1907704" y="1412776"/>
            <a:ext cx="5184576" cy="2419469"/>
          </a:xfrm>
          <a:prstGeom prst="rect">
            <a:avLst/>
          </a:prstGeom>
          <a:noFill/>
          <a:ln w="9525">
            <a:noFill/>
            <a:miter lim="800000"/>
            <a:headEnd/>
            <a:tailEnd/>
          </a:ln>
        </p:spPr>
      </p:pic>
      <p:pic>
        <p:nvPicPr>
          <p:cNvPr id="124931" name="Picture 3"/>
          <p:cNvPicPr>
            <a:picLocks noChangeAspect="1" noChangeArrowheads="1"/>
          </p:cNvPicPr>
          <p:nvPr/>
        </p:nvPicPr>
        <p:blipFill>
          <a:blip r:embed="rId3" cstate="print"/>
          <a:srcRect t="13728" b="8482"/>
          <a:stretch>
            <a:fillRect/>
          </a:stretch>
        </p:blipFill>
        <p:spPr bwMode="auto">
          <a:xfrm>
            <a:off x="2051720" y="3789040"/>
            <a:ext cx="5125392"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Anger Gamma Camera</a:t>
            </a:r>
            <a:endParaRPr lang="en-US" dirty="0"/>
          </a:p>
        </p:txBody>
      </p:sp>
      <p:sp>
        <p:nvSpPr>
          <p:cNvPr id="13314" name="AutoShape 2" descr="http://www.nuclearfields.com/images/photo-honeycom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5" name="Picture 3"/>
          <p:cNvPicPr>
            <a:picLocks noChangeAspect="1" noChangeArrowheads="1"/>
          </p:cNvPicPr>
          <p:nvPr/>
        </p:nvPicPr>
        <p:blipFill>
          <a:blip r:embed="rId2" cstate="print"/>
          <a:srcRect/>
          <a:stretch>
            <a:fillRect/>
          </a:stretch>
        </p:blipFill>
        <p:spPr bwMode="auto">
          <a:xfrm>
            <a:off x="5796137" y="1412776"/>
            <a:ext cx="2857500" cy="3276600"/>
          </a:xfrm>
          <a:prstGeom prst="rect">
            <a:avLst/>
          </a:prstGeom>
          <a:noFill/>
          <a:ln w="9525">
            <a:noFill/>
            <a:miter lim="800000"/>
            <a:headEnd/>
            <a:tailEnd/>
          </a:ln>
        </p:spPr>
      </p:pic>
      <p:pic>
        <p:nvPicPr>
          <p:cNvPr id="6" name="5 Imagen" descr="The image shows the head of a man scanned by an Anger camera. The camera consists of a lead collimator and array of detectors. Gamma rays emerging from the man’s head pass through the lead collimator and produce light flashes in the scintillators. The photomultiplier tubes convert the light output to electrical signals for computer image generation."/>
          <p:cNvPicPr/>
          <p:nvPr/>
        </p:nvPicPr>
        <p:blipFill>
          <a:blip r:embed="rId3" cstate="print"/>
          <a:srcRect/>
          <a:stretch>
            <a:fillRect/>
          </a:stretch>
        </p:blipFill>
        <p:spPr bwMode="auto">
          <a:xfrm>
            <a:off x="251520" y="1556793"/>
            <a:ext cx="5328592" cy="3096344"/>
          </a:xfrm>
          <a:prstGeom prst="rect">
            <a:avLst/>
          </a:prstGeom>
          <a:noFill/>
          <a:ln w="9525">
            <a:noFill/>
            <a:miter lim="800000"/>
            <a:headEnd/>
            <a:tailEnd/>
          </a:ln>
        </p:spPr>
      </p:pic>
      <p:sp>
        <p:nvSpPr>
          <p:cNvPr id="7" name="6 Marcador de fecha"/>
          <p:cNvSpPr>
            <a:spLocks noGrp="1"/>
          </p:cNvSpPr>
          <p:nvPr>
            <p:ph type="dt" sz="half" idx="10"/>
          </p:nvPr>
        </p:nvSpPr>
        <p:spPr/>
        <p:txBody>
          <a:bodyPr/>
          <a:lstStyle/>
          <a:p>
            <a:r>
              <a:rPr lang="en-US" smtClean="0"/>
              <a:t>TAE 26-September-2013</a:t>
            </a:r>
            <a:endParaRPr lang="en-US" dirty="0"/>
          </a:p>
        </p:txBody>
      </p:sp>
      <p:sp>
        <p:nvSpPr>
          <p:cNvPr id="8" name="7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Parallel-hole Collimator</a:t>
            </a:r>
            <a:endParaRPr lang="en-US" dirty="0"/>
          </a:p>
        </p:txBody>
      </p:sp>
      <p:pic>
        <p:nvPicPr>
          <p:cNvPr id="51203" name="Picture 3"/>
          <p:cNvPicPr>
            <a:picLocks noChangeAspect="1" noChangeArrowheads="1"/>
          </p:cNvPicPr>
          <p:nvPr/>
        </p:nvPicPr>
        <p:blipFill>
          <a:blip r:embed="rId2" cstate="print"/>
          <a:srcRect t="13528"/>
          <a:stretch>
            <a:fillRect/>
          </a:stretch>
        </p:blipFill>
        <p:spPr bwMode="auto">
          <a:xfrm>
            <a:off x="323529" y="1700809"/>
            <a:ext cx="8589020" cy="276164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66599" b="7749"/>
          <a:stretch>
            <a:fillRect/>
          </a:stretch>
        </p:blipFill>
        <p:spPr bwMode="auto">
          <a:xfrm>
            <a:off x="571501" y="4437113"/>
            <a:ext cx="8572500" cy="1224136"/>
          </a:xfrm>
          <a:prstGeom prst="rect">
            <a:avLst/>
          </a:prstGeom>
          <a:noFill/>
          <a:ln w="9525">
            <a:noFill/>
            <a:miter lim="800000"/>
            <a:headEnd/>
            <a:tailEnd/>
          </a:ln>
        </p:spPr>
      </p:pic>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Pin-hole Collimator</a:t>
            </a:r>
            <a:endParaRPr lang="en-US" dirty="0"/>
          </a:p>
        </p:txBody>
      </p:sp>
      <p:pic>
        <p:nvPicPr>
          <p:cNvPr id="52226" name="Picture 2"/>
          <p:cNvPicPr>
            <a:picLocks noChangeAspect="1" noChangeArrowheads="1"/>
          </p:cNvPicPr>
          <p:nvPr/>
        </p:nvPicPr>
        <p:blipFill>
          <a:blip r:embed="rId2" cstate="print"/>
          <a:srcRect t="14275"/>
          <a:stretch>
            <a:fillRect/>
          </a:stretch>
        </p:blipFill>
        <p:spPr bwMode="auto">
          <a:xfrm>
            <a:off x="611561" y="1556792"/>
            <a:ext cx="7999809" cy="4715667"/>
          </a:xfrm>
          <a:prstGeom prst="rect">
            <a:avLst/>
          </a:prstGeom>
          <a:noFill/>
          <a:ln w="9525">
            <a:noFill/>
            <a:miter lim="800000"/>
            <a:headEnd/>
            <a:tailEnd/>
          </a:ln>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AU" dirty="0"/>
              <a:t>Collimator Efficiency</a:t>
            </a:r>
          </a:p>
        </p:txBody>
      </p:sp>
      <p:sp>
        <p:nvSpPr>
          <p:cNvPr id="84995" name="Rectangle 3"/>
          <p:cNvSpPr>
            <a:spLocks noGrp="1" noChangeArrowheads="1"/>
          </p:cNvSpPr>
          <p:nvPr>
            <p:ph type="body" sz="half" idx="1"/>
          </p:nvPr>
        </p:nvSpPr>
        <p:spPr>
          <a:xfrm>
            <a:off x="685800" y="1981200"/>
            <a:ext cx="3166120" cy="3824064"/>
          </a:xfrm>
        </p:spPr>
        <p:txBody>
          <a:bodyPr>
            <a:normAutofit/>
          </a:bodyPr>
          <a:lstStyle/>
          <a:p>
            <a:pPr>
              <a:buNone/>
            </a:pPr>
            <a:r>
              <a:rPr lang="en-AU" sz="2400" dirty="0" smtClean="0"/>
              <a:t>	Invariance </a:t>
            </a:r>
            <a:r>
              <a:rPr lang="en-AU" sz="2400" dirty="0"/>
              <a:t>of </a:t>
            </a:r>
            <a:r>
              <a:rPr lang="en-AU" sz="2400" dirty="0" smtClean="0"/>
              <a:t>collimator efficiency </a:t>
            </a:r>
            <a:r>
              <a:rPr lang="en-AU" sz="2400" dirty="0"/>
              <a:t>with source to collimator distance applies to point sources, line sources and uniform sheet source in air with parallel hole collimators.</a:t>
            </a:r>
          </a:p>
        </p:txBody>
      </p:sp>
      <p:pic>
        <p:nvPicPr>
          <p:cNvPr id="84998" name="Picture 6" descr="C:\Data\teaching\Lectures\phy223\images\FIG1614.BMP"/>
          <p:cNvPicPr>
            <a:picLocks noGrp="1" noChangeAspect="1" noChangeArrowheads="1"/>
          </p:cNvPicPr>
          <p:nvPr>
            <p:ph type="clipArt" sz="half" idx="2"/>
          </p:nvPr>
        </p:nvPicPr>
        <p:blipFill>
          <a:blip r:embed="rId2" cstate="print"/>
          <a:srcRect/>
          <a:stretch>
            <a:fillRect/>
          </a:stretch>
        </p:blipFill>
        <p:spPr>
          <a:xfrm>
            <a:off x="3962400" y="2489201"/>
            <a:ext cx="4648200" cy="2779713"/>
          </a:xfrm>
        </p:spPr>
      </p:pic>
      <p:sp>
        <p:nvSpPr>
          <p:cNvPr id="5" name="4 CuadroTexto"/>
          <p:cNvSpPr txBox="1"/>
          <p:nvPr/>
        </p:nvSpPr>
        <p:spPr>
          <a:xfrm>
            <a:off x="3635896" y="5445224"/>
            <a:ext cx="5112568" cy="1015663"/>
          </a:xfrm>
          <a:prstGeom prst="rect">
            <a:avLst/>
          </a:prstGeom>
          <a:noFill/>
        </p:spPr>
        <p:txBody>
          <a:bodyPr wrap="square" rtlCol="0">
            <a:spAutoFit/>
          </a:bodyPr>
          <a:lstStyle/>
          <a:p>
            <a:r>
              <a:rPr lang="en-US" sz="2000" dirty="0" smtClean="0"/>
              <a:t>For b= 1mm, </a:t>
            </a:r>
            <a:r>
              <a:rPr lang="el-GR" sz="2000" dirty="0" smtClean="0"/>
              <a:t>θ</a:t>
            </a:r>
            <a:r>
              <a:rPr lang="en-US" sz="2000" dirty="0" smtClean="0"/>
              <a:t>=0, L=D=100mm, </a:t>
            </a:r>
          </a:p>
          <a:p>
            <a:r>
              <a:rPr lang="en-US" sz="2000" dirty="0" smtClean="0"/>
              <a:t>Then Spatial resolution =</a:t>
            </a:r>
            <a:r>
              <a:rPr lang="en-US" sz="2000" b="1" dirty="0" smtClean="0">
                <a:solidFill>
                  <a:srgbClr val="FF0000"/>
                </a:solidFill>
              </a:rPr>
              <a:t>2mm</a:t>
            </a:r>
            <a:r>
              <a:rPr lang="en-US" sz="2000" dirty="0" smtClean="0"/>
              <a:t>, and efficiency ≈</a:t>
            </a:r>
            <a:r>
              <a:rPr lang="en-US" sz="2000" b="1" dirty="0" smtClean="0">
                <a:solidFill>
                  <a:srgbClr val="FF0000"/>
                </a:solidFill>
              </a:rPr>
              <a:t>10</a:t>
            </a:r>
            <a:r>
              <a:rPr lang="en-US" sz="2000" b="1" baseline="30000" dirty="0" smtClean="0">
                <a:solidFill>
                  <a:srgbClr val="FF0000"/>
                </a:solidFill>
              </a:rPr>
              <a:t>-5</a:t>
            </a:r>
            <a:endParaRPr lang="en-US" sz="2000" b="1" dirty="0">
              <a:solidFill>
                <a:srgbClr val="FF0000"/>
              </a:solidFill>
            </a:endParaRPr>
          </a:p>
        </p:txBody>
      </p:sp>
      <p:sp>
        <p:nvSpPr>
          <p:cNvPr id="6" name="5 Marcador de fecha"/>
          <p:cNvSpPr>
            <a:spLocks noGrp="1"/>
          </p:cNvSpPr>
          <p:nvPr>
            <p:ph type="dt" sz="half" idx="10"/>
          </p:nvPr>
        </p:nvSpPr>
        <p:spPr/>
        <p:txBody>
          <a:bodyPr/>
          <a:lstStyle/>
          <a:p>
            <a:r>
              <a:rPr lang="en-US" dirty="0" smtClean="0"/>
              <a:t>TAE 26-September-2013</a:t>
            </a:r>
            <a:endParaRPr lang="en-AU" dirty="0"/>
          </a:p>
        </p:txBody>
      </p:sp>
      <p:sp>
        <p:nvSpPr>
          <p:cNvPr id="7" name="6 Marcador de pie de página"/>
          <p:cNvSpPr>
            <a:spLocks noGrp="1"/>
          </p:cNvSpPr>
          <p:nvPr>
            <p:ph type="ftr" sz="quarter" idx="11"/>
          </p:nvPr>
        </p:nvSpPr>
        <p:spPr/>
        <p:txBody>
          <a:bodyPr/>
          <a:lstStyle/>
          <a:p>
            <a:r>
              <a:rPr lang="en-AU" smtClean="0"/>
              <a:t>Mokhtar Chmeissani</a:t>
            </a:r>
            <a:endParaRPr lang="en-A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Typical values of effective dose for various medical X-rays"/>
          <p:cNvPicPr>
            <a:picLocks noChangeAspect="1" noChangeArrowheads="1"/>
          </p:cNvPicPr>
          <p:nvPr/>
        </p:nvPicPr>
        <p:blipFill>
          <a:blip r:embed="rId3" cstate="print"/>
          <a:srcRect/>
          <a:stretch>
            <a:fillRect/>
          </a:stretch>
        </p:blipFill>
        <p:spPr bwMode="auto">
          <a:xfrm>
            <a:off x="1403648" y="692696"/>
            <a:ext cx="6027047" cy="4583808"/>
          </a:xfrm>
          <a:prstGeom prst="rect">
            <a:avLst/>
          </a:prstGeom>
          <a:noFill/>
        </p:spPr>
      </p:pic>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dirty="0" smtClean="0"/>
              <a:t>Mokhtar </a:t>
            </a:r>
            <a:r>
              <a:rPr lang="en-US" dirty="0" err="1" smtClean="0"/>
              <a:t>Chmeissani</a:t>
            </a:r>
            <a:endParaRPr lang="en-US" dirty="0"/>
          </a:p>
        </p:txBody>
      </p:sp>
      <p:sp>
        <p:nvSpPr>
          <p:cNvPr id="6" name="5 CuadroTexto"/>
          <p:cNvSpPr txBox="1"/>
          <p:nvPr/>
        </p:nvSpPr>
        <p:spPr>
          <a:xfrm>
            <a:off x="899592" y="5517232"/>
            <a:ext cx="6912768" cy="369332"/>
          </a:xfrm>
          <a:prstGeom prst="rect">
            <a:avLst/>
          </a:prstGeom>
          <a:noFill/>
        </p:spPr>
        <p:txBody>
          <a:bodyPr wrap="square" rtlCol="0">
            <a:spAutoFit/>
          </a:bodyPr>
          <a:lstStyle/>
          <a:p>
            <a:r>
              <a:rPr lang="en-US" dirty="0" smtClean="0"/>
              <a:t>Flight from London </a:t>
            </a:r>
            <a:r>
              <a:rPr lang="en-US" dirty="0" smtClean="0"/>
              <a:t>to New York: </a:t>
            </a:r>
            <a:r>
              <a:rPr lang="en-US" dirty="0" smtClean="0"/>
              <a:t>0.03 </a:t>
            </a:r>
            <a:r>
              <a:rPr lang="en-US" dirty="0" err="1" smtClean="0"/>
              <a:t>mSv</a:t>
            </a:r>
            <a:r>
              <a:rPr lang="en-US" dirty="0" smtClean="0"/>
              <a:t> </a:t>
            </a:r>
            <a:r>
              <a:rPr lang="en-US" dirty="0" smtClean="0"/>
              <a:t>(assuming 6 hours flight)</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Coded-Aperture Gamma Camera</a:t>
            </a:r>
            <a:endParaRPr lang="en-US" dirty="0"/>
          </a:p>
        </p:txBody>
      </p:sp>
      <p:pic>
        <p:nvPicPr>
          <p:cNvPr id="12289" name="Picture 1"/>
          <p:cNvPicPr>
            <a:picLocks noChangeAspect="1" noChangeArrowheads="1"/>
          </p:cNvPicPr>
          <p:nvPr/>
        </p:nvPicPr>
        <p:blipFill>
          <a:blip r:embed="rId2" cstate="print"/>
          <a:srcRect b="8456"/>
          <a:stretch>
            <a:fillRect/>
          </a:stretch>
        </p:blipFill>
        <p:spPr bwMode="auto">
          <a:xfrm>
            <a:off x="2771800" y="1556793"/>
            <a:ext cx="3791664" cy="4176464"/>
          </a:xfrm>
          <a:prstGeom prst="rect">
            <a:avLst/>
          </a:prstGeom>
          <a:noFill/>
          <a:ln w="9525">
            <a:noFill/>
            <a:miter lim="800000"/>
            <a:headEnd/>
            <a:tailEnd/>
          </a:ln>
        </p:spPr>
      </p:pic>
      <p:sp>
        <p:nvSpPr>
          <p:cNvPr id="4" name="3 CuadroTexto"/>
          <p:cNvSpPr txBox="1"/>
          <p:nvPr/>
        </p:nvSpPr>
        <p:spPr>
          <a:xfrm>
            <a:off x="971600" y="5949281"/>
            <a:ext cx="7200800" cy="461665"/>
          </a:xfrm>
          <a:prstGeom prst="rect">
            <a:avLst/>
          </a:prstGeom>
          <a:noFill/>
        </p:spPr>
        <p:txBody>
          <a:bodyPr wrap="square" rtlCol="0">
            <a:spAutoFit/>
          </a:bodyPr>
          <a:lstStyle/>
          <a:p>
            <a:r>
              <a:rPr lang="en-US" sz="1200" dirty="0" smtClean="0"/>
              <a:t>Development of Coded-Aperture Imaging With a Compact Gamma Camera M. </a:t>
            </a:r>
            <a:r>
              <a:rPr lang="en-US" sz="1200" dirty="0" err="1" smtClean="0"/>
              <a:t>Gmar</a:t>
            </a:r>
            <a:r>
              <a:rPr lang="en-US" sz="1200" dirty="0" smtClean="0"/>
              <a:t>, </a:t>
            </a:r>
            <a:r>
              <a:rPr lang="en-US" sz="1200" i="1" dirty="0" smtClean="0"/>
              <a:t>et al</a:t>
            </a:r>
            <a:r>
              <a:rPr lang="en-US" sz="1200" dirty="0" smtClean="0"/>
              <a:t>. IEEE TRANSACTIONS ON NUCLEAR SCIENCE, VOL. 51, NO. 4, AUGUST 2004</a:t>
            </a:r>
            <a:endParaRPr lang="en-US" sz="1200" dirty="0"/>
          </a:p>
        </p:txBody>
      </p:sp>
      <p:sp>
        <p:nvSpPr>
          <p:cNvPr id="5" name="4 Marcador de fecha"/>
          <p:cNvSpPr>
            <a:spLocks noGrp="1"/>
          </p:cNvSpPr>
          <p:nvPr>
            <p:ph type="dt" sz="half" idx="10"/>
          </p:nvPr>
        </p:nvSpPr>
        <p:spPr/>
        <p:txBody>
          <a:bodyPr/>
          <a:lstStyle/>
          <a:p>
            <a:r>
              <a:rPr lang="en-US" smtClean="0"/>
              <a:t>TAE 26-September-2013</a:t>
            </a:r>
            <a:endParaRPr lang="en-US" dirty="0"/>
          </a:p>
        </p:txBody>
      </p:sp>
      <p:sp>
        <p:nvSpPr>
          <p:cNvPr id="6" name="5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VIP Compton Camera</a:t>
            </a:r>
            <a:endParaRPr lang="en-US" dirty="0"/>
          </a:p>
        </p:txBody>
      </p:sp>
      <p:pic>
        <p:nvPicPr>
          <p:cNvPr id="97282" name="Picture 2" descr="Figure 1"/>
          <p:cNvPicPr>
            <a:picLocks noChangeAspect="1" noChangeArrowheads="1"/>
          </p:cNvPicPr>
          <p:nvPr/>
        </p:nvPicPr>
        <p:blipFill>
          <a:blip r:embed="rId2" cstate="print"/>
          <a:srcRect/>
          <a:stretch>
            <a:fillRect/>
          </a:stretch>
        </p:blipFill>
        <p:spPr bwMode="auto">
          <a:xfrm>
            <a:off x="1259632" y="1628801"/>
            <a:ext cx="2376264" cy="2122528"/>
          </a:xfrm>
          <a:prstGeom prst="rect">
            <a:avLst/>
          </a:prstGeom>
          <a:noFill/>
        </p:spPr>
      </p:pic>
      <p:pic>
        <p:nvPicPr>
          <p:cNvPr id="97284" name="Picture 4" descr="Figure 2"/>
          <p:cNvPicPr>
            <a:picLocks noChangeAspect="1" noChangeArrowheads="1"/>
          </p:cNvPicPr>
          <p:nvPr/>
        </p:nvPicPr>
        <p:blipFill>
          <a:blip r:embed="rId3" cstate="print"/>
          <a:srcRect/>
          <a:stretch>
            <a:fillRect/>
          </a:stretch>
        </p:blipFill>
        <p:spPr bwMode="auto">
          <a:xfrm>
            <a:off x="4860032" y="1340768"/>
            <a:ext cx="2160240" cy="2391477"/>
          </a:xfrm>
          <a:prstGeom prst="rect">
            <a:avLst/>
          </a:prstGeom>
          <a:noFill/>
        </p:spPr>
      </p:pic>
      <p:sp>
        <p:nvSpPr>
          <p:cNvPr id="7" name="6 CuadroTexto"/>
          <p:cNvSpPr txBox="1"/>
          <p:nvPr/>
        </p:nvSpPr>
        <p:spPr>
          <a:xfrm>
            <a:off x="899592" y="4221088"/>
            <a:ext cx="3240360" cy="923330"/>
          </a:xfrm>
          <a:prstGeom prst="rect">
            <a:avLst/>
          </a:prstGeom>
          <a:noFill/>
        </p:spPr>
        <p:txBody>
          <a:bodyPr wrap="square" rtlCol="0">
            <a:spAutoFit/>
          </a:bodyPr>
          <a:lstStyle/>
          <a:p>
            <a:r>
              <a:rPr lang="en-US" dirty="0" smtClean="0"/>
              <a:t>Scatter detector 2cm thick of Si and the absorber detector is 4cm thick of </a:t>
            </a:r>
            <a:r>
              <a:rPr lang="en-US" dirty="0" err="1" smtClean="0"/>
              <a:t>CdTe</a:t>
            </a:r>
            <a:r>
              <a:rPr lang="en-US" dirty="0" smtClean="0"/>
              <a:t> </a:t>
            </a:r>
            <a:endParaRPr lang="en-US" dirty="0"/>
          </a:p>
        </p:txBody>
      </p:sp>
      <p:pic>
        <p:nvPicPr>
          <p:cNvPr id="97287" name="Picture 7"/>
          <p:cNvPicPr>
            <a:picLocks noChangeAspect="1" noChangeArrowheads="1"/>
          </p:cNvPicPr>
          <p:nvPr/>
        </p:nvPicPr>
        <p:blipFill>
          <a:blip r:embed="rId4" cstate="print"/>
          <a:srcRect/>
          <a:stretch>
            <a:fillRect/>
          </a:stretch>
        </p:blipFill>
        <p:spPr bwMode="auto">
          <a:xfrm>
            <a:off x="1691680" y="5301208"/>
            <a:ext cx="4752528" cy="757892"/>
          </a:xfrm>
          <a:prstGeom prst="rect">
            <a:avLst/>
          </a:prstGeom>
          <a:noFill/>
          <a:ln w="9525">
            <a:noFill/>
            <a:miter lim="800000"/>
            <a:headEnd/>
            <a:tailEnd/>
          </a:ln>
        </p:spPr>
      </p:pic>
      <p:sp>
        <p:nvSpPr>
          <p:cNvPr id="9" name="8 CuadroTexto"/>
          <p:cNvSpPr txBox="1"/>
          <p:nvPr/>
        </p:nvSpPr>
        <p:spPr>
          <a:xfrm>
            <a:off x="4572000" y="3933056"/>
            <a:ext cx="3384376" cy="1200329"/>
          </a:xfrm>
          <a:prstGeom prst="rect">
            <a:avLst/>
          </a:prstGeom>
          <a:noFill/>
        </p:spPr>
        <p:txBody>
          <a:bodyPr wrap="square" rtlCol="0">
            <a:spAutoFit/>
          </a:bodyPr>
          <a:lstStyle/>
          <a:p>
            <a:r>
              <a:rPr lang="en-US" dirty="0" smtClean="0"/>
              <a:t>For each scattered gamma event is sitting on a cone. The cones intersect in a common point, the source of the gamma events </a:t>
            </a:r>
            <a:endParaRPr lang="en-US" dirty="0"/>
          </a:p>
        </p:txBody>
      </p:sp>
      <p:sp>
        <p:nvSpPr>
          <p:cNvPr id="8" name="7 Marcador de fecha"/>
          <p:cNvSpPr>
            <a:spLocks noGrp="1"/>
          </p:cNvSpPr>
          <p:nvPr>
            <p:ph type="dt" sz="half" idx="10"/>
          </p:nvPr>
        </p:nvSpPr>
        <p:spPr/>
        <p:txBody>
          <a:bodyPr/>
          <a:lstStyle/>
          <a:p>
            <a:r>
              <a:rPr lang="en-US" smtClean="0"/>
              <a:t>TAE 26-September-2013</a:t>
            </a:r>
            <a:endParaRPr lang="en-US" dirty="0"/>
          </a:p>
        </p:txBody>
      </p:sp>
      <p:sp>
        <p:nvSpPr>
          <p:cNvPr id="10" name="9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VIP Compton Camera Spatial</a:t>
            </a:r>
            <a:endParaRPr lang="en-US" dirty="0"/>
          </a:p>
        </p:txBody>
      </p:sp>
      <p:pic>
        <p:nvPicPr>
          <p:cNvPr id="100357" name="Picture 5" descr="Table 3"/>
          <p:cNvPicPr>
            <a:picLocks noChangeAspect="1" noChangeArrowheads="1"/>
          </p:cNvPicPr>
          <p:nvPr/>
        </p:nvPicPr>
        <p:blipFill>
          <a:blip r:embed="rId2" cstate="print"/>
          <a:srcRect/>
          <a:stretch>
            <a:fillRect/>
          </a:stretch>
        </p:blipFill>
        <p:spPr bwMode="auto">
          <a:xfrm>
            <a:off x="1691682" y="4725144"/>
            <a:ext cx="5281479" cy="1296144"/>
          </a:xfrm>
          <a:prstGeom prst="rect">
            <a:avLst/>
          </a:prstGeom>
          <a:noFill/>
        </p:spPr>
      </p:pic>
      <p:pic>
        <p:nvPicPr>
          <p:cNvPr id="8" name="Picture 6" descr="Figure 3"/>
          <p:cNvPicPr>
            <a:picLocks noChangeAspect="1" noChangeArrowheads="1"/>
          </p:cNvPicPr>
          <p:nvPr/>
        </p:nvPicPr>
        <p:blipFill>
          <a:blip r:embed="rId3" cstate="print"/>
          <a:srcRect/>
          <a:stretch>
            <a:fillRect/>
          </a:stretch>
        </p:blipFill>
        <p:spPr bwMode="auto">
          <a:xfrm>
            <a:off x="2123728" y="1340769"/>
            <a:ext cx="4032448" cy="2340787"/>
          </a:xfrm>
          <a:prstGeom prst="rect">
            <a:avLst/>
          </a:prstGeom>
          <a:noFill/>
        </p:spPr>
      </p:pic>
      <p:sp>
        <p:nvSpPr>
          <p:cNvPr id="9" name="8 Rectángulo"/>
          <p:cNvSpPr/>
          <p:nvPr/>
        </p:nvSpPr>
        <p:spPr>
          <a:xfrm>
            <a:off x="1619672" y="3861049"/>
            <a:ext cx="6480720" cy="646331"/>
          </a:xfrm>
          <a:prstGeom prst="rect">
            <a:avLst/>
          </a:prstGeom>
        </p:spPr>
        <p:txBody>
          <a:bodyPr wrap="square">
            <a:spAutoFit/>
          </a:bodyPr>
          <a:lstStyle/>
          <a:p>
            <a:r>
              <a:rPr lang="en-US" dirty="0" smtClean="0"/>
              <a:t>- For a</a:t>
            </a:r>
            <a:r>
              <a:rPr lang="en-US" baseline="30000" dirty="0" smtClean="0"/>
              <a:t>18</a:t>
            </a:r>
            <a:r>
              <a:rPr lang="en-US" dirty="0" smtClean="0"/>
              <a:t>F isotope source the sensitivity is  </a:t>
            </a:r>
            <a:r>
              <a:rPr lang="en-US" dirty="0" smtClean="0">
                <a:solidFill>
                  <a:srgbClr val="FF0000"/>
                </a:solidFill>
              </a:rPr>
              <a:t>12 cps/</a:t>
            </a:r>
            <a:r>
              <a:rPr lang="en-US" dirty="0" err="1" smtClean="0">
                <a:solidFill>
                  <a:srgbClr val="FF0000"/>
                </a:solidFill>
              </a:rPr>
              <a:t>kBq</a:t>
            </a:r>
            <a:endParaRPr lang="en-US" dirty="0" smtClean="0">
              <a:solidFill>
                <a:srgbClr val="FF0000"/>
              </a:solidFill>
            </a:endParaRPr>
          </a:p>
          <a:p>
            <a:r>
              <a:rPr lang="en-US" dirty="0" smtClean="0"/>
              <a:t>- For a</a:t>
            </a:r>
            <a:r>
              <a:rPr lang="en-US" baseline="30000" dirty="0" smtClean="0"/>
              <a:t>99m</a:t>
            </a:r>
            <a:r>
              <a:rPr lang="en-US" dirty="0" smtClean="0"/>
              <a:t>Tc isotope source the sensitivity is </a:t>
            </a:r>
            <a:r>
              <a:rPr lang="en-US" dirty="0" smtClean="0">
                <a:solidFill>
                  <a:srgbClr val="FF0000"/>
                </a:solidFill>
              </a:rPr>
              <a:t>15 cps/</a:t>
            </a:r>
            <a:r>
              <a:rPr lang="en-US" dirty="0" err="1" smtClean="0">
                <a:solidFill>
                  <a:srgbClr val="FF0000"/>
                </a:solidFill>
              </a:rPr>
              <a:t>kBq</a:t>
            </a:r>
            <a:r>
              <a:rPr lang="en-US" dirty="0" smtClean="0">
                <a:solidFill>
                  <a:srgbClr val="FF0000"/>
                </a:solidFill>
              </a:rPr>
              <a:t> </a:t>
            </a:r>
            <a:endParaRPr lang="en-US" dirty="0">
              <a:solidFill>
                <a:srgbClr val="FF0000"/>
              </a:solidFill>
            </a:endParaRPr>
          </a:p>
        </p:txBody>
      </p:sp>
      <p:sp>
        <p:nvSpPr>
          <p:cNvPr id="6" name="5 Marcador de fecha"/>
          <p:cNvSpPr>
            <a:spLocks noGrp="1"/>
          </p:cNvSpPr>
          <p:nvPr>
            <p:ph type="dt" sz="half" idx="10"/>
          </p:nvPr>
        </p:nvSpPr>
        <p:spPr/>
        <p:txBody>
          <a:bodyPr/>
          <a:lstStyle/>
          <a:p>
            <a:r>
              <a:rPr lang="en-US"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sz="3200" dirty="0" smtClean="0"/>
              <a:t>Radiopharmaceutical for Gamma Camera </a:t>
            </a:r>
            <a:endParaRPr lang="en-US" sz="3200" dirty="0"/>
          </a:p>
        </p:txBody>
      </p:sp>
      <p:pic>
        <p:nvPicPr>
          <p:cNvPr id="3074" name="Picture 2"/>
          <p:cNvPicPr>
            <a:picLocks noChangeAspect="1" noChangeArrowheads="1"/>
          </p:cNvPicPr>
          <p:nvPr/>
        </p:nvPicPr>
        <p:blipFill>
          <a:blip r:embed="rId2" cstate="print"/>
          <a:srcRect b="86789"/>
          <a:stretch>
            <a:fillRect/>
          </a:stretch>
        </p:blipFill>
        <p:spPr bwMode="auto">
          <a:xfrm>
            <a:off x="467545" y="1340768"/>
            <a:ext cx="8210551" cy="648072"/>
          </a:xfrm>
          <a:prstGeom prst="rect">
            <a:avLst/>
          </a:prstGeom>
          <a:noFill/>
          <a:ln w="9525">
            <a:noFill/>
            <a:miter lim="800000"/>
            <a:headEnd/>
            <a:tailEnd/>
          </a:ln>
        </p:spPr>
      </p:pic>
      <p:sp>
        <p:nvSpPr>
          <p:cNvPr id="5" name="4 CuadroTexto"/>
          <p:cNvSpPr txBox="1"/>
          <p:nvPr/>
        </p:nvSpPr>
        <p:spPr>
          <a:xfrm>
            <a:off x="539552" y="6093296"/>
            <a:ext cx="4032448" cy="246221"/>
          </a:xfrm>
          <a:prstGeom prst="rect">
            <a:avLst/>
          </a:prstGeom>
          <a:noFill/>
        </p:spPr>
        <p:txBody>
          <a:bodyPr wrap="square" rtlCol="0">
            <a:spAutoFit/>
          </a:bodyPr>
          <a:lstStyle/>
          <a:p>
            <a:r>
              <a:rPr lang="en-US" sz="1000" dirty="0" smtClean="0"/>
              <a:t>From Health Physics Society</a:t>
            </a:r>
            <a:endParaRPr lang="en-US" sz="1000" dirty="0"/>
          </a:p>
        </p:txBody>
      </p:sp>
      <p:sp>
        <p:nvSpPr>
          <p:cNvPr id="6" name="5 Marcador de fecha"/>
          <p:cNvSpPr>
            <a:spLocks noGrp="1"/>
          </p:cNvSpPr>
          <p:nvPr>
            <p:ph type="dt" sz="half" idx="10"/>
          </p:nvPr>
        </p:nvSpPr>
        <p:spPr/>
        <p:txBody>
          <a:bodyPr/>
          <a:lstStyle/>
          <a:p>
            <a:r>
              <a:rPr lang="en-US" dirty="0" smtClean="0"/>
              <a:t>TAE 26-September-2013</a:t>
            </a:r>
            <a:endParaRPr lang="en-US" dirty="0"/>
          </a:p>
        </p:txBody>
      </p:sp>
      <p:sp>
        <p:nvSpPr>
          <p:cNvPr id="7" name="6 Marcador de pie de página"/>
          <p:cNvSpPr>
            <a:spLocks noGrp="1"/>
          </p:cNvSpPr>
          <p:nvPr>
            <p:ph type="ftr" sz="quarter" idx="11"/>
          </p:nvPr>
        </p:nvSpPr>
        <p:spPr/>
        <p:txBody>
          <a:bodyPr/>
          <a:lstStyle/>
          <a:p>
            <a:r>
              <a:rPr lang="en-US" smtClean="0"/>
              <a:t>Mokhtar Chmeissani</a:t>
            </a:r>
            <a:endParaRPr lang="en-US" dirty="0"/>
          </a:p>
        </p:txBody>
      </p:sp>
      <p:pic>
        <p:nvPicPr>
          <p:cNvPr id="8" name="Picture 2"/>
          <p:cNvPicPr>
            <a:picLocks noChangeAspect="1" noChangeArrowheads="1"/>
          </p:cNvPicPr>
          <p:nvPr/>
        </p:nvPicPr>
        <p:blipFill>
          <a:blip r:embed="rId2" cstate="print"/>
          <a:srcRect l="3508" t="19083" r="7036" b="8988"/>
          <a:stretch>
            <a:fillRect/>
          </a:stretch>
        </p:blipFill>
        <p:spPr bwMode="auto">
          <a:xfrm>
            <a:off x="755576" y="1988841"/>
            <a:ext cx="7344816"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Siemens Gamma Camera</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pic>
        <p:nvPicPr>
          <p:cNvPr id="121858" name="Picture 2" descr="http://www.healthcare.siemens.com/siemens_hwem-hwem_ssxa_websites-context-root/wcm/idc/groups/public/@global/@imaging/@molecular/documents/image/mdaw/mtm4/~edisp/sm18981_mi_07-00072037/~renditions/sm18981_mi_07-00072037~10.jpg"/>
          <p:cNvPicPr>
            <a:picLocks noChangeAspect="1" noChangeArrowheads="1"/>
          </p:cNvPicPr>
          <p:nvPr/>
        </p:nvPicPr>
        <p:blipFill>
          <a:blip r:embed="rId2" cstate="print"/>
          <a:srcRect/>
          <a:stretch>
            <a:fillRect/>
          </a:stretch>
        </p:blipFill>
        <p:spPr bwMode="auto">
          <a:xfrm>
            <a:off x="2699792" y="1340769"/>
            <a:ext cx="5112568" cy="3834427"/>
          </a:xfrm>
          <a:prstGeom prst="rect">
            <a:avLst/>
          </a:prstGeom>
          <a:noFill/>
        </p:spPr>
      </p:pic>
      <p:sp>
        <p:nvSpPr>
          <p:cNvPr id="7" name="6 CuadroTexto"/>
          <p:cNvSpPr txBox="1"/>
          <p:nvPr/>
        </p:nvSpPr>
        <p:spPr>
          <a:xfrm>
            <a:off x="539552" y="1844825"/>
            <a:ext cx="1656184" cy="2308324"/>
          </a:xfrm>
          <a:prstGeom prst="rect">
            <a:avLst/>
          </a:prstGeom>
          <a:noFill/>
        </p:spPr>
        <p:txBody>
          <a:bodyPr wrap="square" rtlCol="0">
            <a:spAutoFit/>
          </a:bodyPr>
          <a:lstStyle/>
          <a:p>
            <a:r>
              <a:rPr lang="en-US" dirty="0" smtClean="0"/>
              <a:t>Integrated CT</a:t>
            </a:r>
          </a:p>
          <a:p>
            <a:endParaRPr lang="en-US" dirty="0" smtClean="0"/>
          </a:p>
          <a:p>
            <a:endParaRPr lang="en-US" dirty="0" smtClean="0"/>
          </a:p>
          <a:p>
            <a:endParaRPr lang="en-US" dirty="0" smtClean="0"/>
          </a:p>
          <a:p>
            <a:r>
              <a:rPr lang="en-US" dirty="0" smtClean="0"/>
              <a:t>Dual camera to get a stereo view improving image quality </a:t>
            </a:r>
            <a:endParaRPr lang="en-US" dirty="0"/>
          </a:p>
        </p:txBody>
      </p:sp>
      <p:cxnSp>
        <p:nvCxnSpPr>
          <p:cNvPr id="9" name="8 Conector recto de flecha"/>
          <p:cNvCxnSpPr/>
          <p:nvPr/>
        </p:nvCxnSpPr>
        <p:spPr>
          <a:xfrm>
            <a:off x="1907704" y="2060848"/>
            <a:ext cx="1080120" cy="4320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V="1">
            <a:off x="1907704" y="2924944"/>
            <a:ext cx="2088232" cy="6480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1979712" y="2852937"/>
            <a:ext cx="3240360" cy="7200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3284984"/>
            <a:ext cx="8229600" cy="1143000"/>
          </a:xfrm>
        </p:spPr>
        <p:txBody>
          <a:bodyPr/>
          <a:lstStyle/>
          <a:p>
            <a:r>
              <a:rPr lang="en-US" i="1" dirty="0" smtClean="0"/>
              <a:t>Summary</a:t>
            </a:r>
            <a:endParaRPr lang="en-US" i="1"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8229600" cy="1143000"/>
          </a:xfrm>
        </p:spPr>
        <p:txBody>
          <a:bodyPr>
            <a:normAutofit/>
          </a:bodyPr>
          <a:lstStyle/>
          <a:p>
            <a:r>
              <a:rPr lang="en-US" dirty="0" smtClean="0"/>
              <a:t>	</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graphicFrame>
        <p:nvGraphicFramePr>
          <p:cNvPr id="6" name="5 Tabla"/>
          <p:cNvGraphicFramePr>
            <a:graphicFrameLocks noGrp="1"/>
          </p:cNvGraphicFramePr>
          <p:nvPr/>
        </p:nvGraphicFramePr>
        <p:xfrm>
          <a:off x="1043608" y="908720"/>
          <a:ext cx="6840759" cy="1478280"/>
        </p:xfrm>
        <a:graphic>
          <a:graphicData uri="http://schemas.openxmlformats.org/drawingml/2006/table">
            <a:tbl>
              <a:tblPr firstRow="1" bandRow="1">
                <a:tableStyleId>{5C22544A-7EE6-4342-B048-85BDC9FD1C3A}</a:tableStyleId>
              </a:tblPr>
              <a:tblGrid>
                <a:gridCol w="2280253"/>
                <a:gridCol w="1896211"/>
                <a:gridCol w="2664295"/>
              </a:tblGrid>
              <a:tr h="370840">
                <a:tc>
                  <a:txBody>
                    <a:bodyPr/>
                    <a:lstStyle/>
                    <a:p>
                      <a:endParaRPr lang="en-US" dirty="0"/>
                    </a:p>
                  </a:txBody>
                  <a:tcPr/>
                </a:tc>
                <a:tc>
                  <a:txBody>
                    <a:bodyPr/>
                    <a:lstStyle/>
                    <a:p>
                      <a:r>
                        <a:rPr lang="en-US" dirty="0" smtClean="0"/>
                        <a:t>Resolution (mm)</a:t>
                      </a:r>
                      <a:endParaRPr lang="en-US" dirty="0"/>
                    </a:p>
                  </a:txBody>
                  <a:tcPr/>
                </a:tc>
                <a:tc>
                  <a:txBody>
                    <a:bodyPr/>
                    <a:lstStyle/>
                    <a:p>
                      <a:r>
                        <a:rPr lang="en-US" dirty="0" smtClean="0"/>
                        <a:t>Detection</a:t>
                      </a:r>
                      <a:r>
                        <a:rPr lang="en-US" baseline="0" dirty="0" smtClean="0"/>
                        <a:t> </a:t>
                      </a:r>
                      <a:r>
                        <a:rPr lang="en-US" dirty="0" smtClean="0"/>
                        <a:t>efficiency  (%)</a:t>
                      </a:r>
                      <a:endParaRPr lang="en-US" dirty="0"/>
                    </a:p>
                  </a:txBody>
                  <a:tcPr/>
                </a:tc>
              </a:tr>
              <a:tr h="349240">
                <a:tc>
                  <a:txBody>
                    <a:bodyPr/>
                    <a:lstStyle/>
                    <a:p>
                      <a:r>
                        <a:rPr lang="en-US" dirty="0" smtClean="0"/>
                        <a:t>Mammography</a:t>
                      </a:r>
                      <a:endParaRPr lang="en-US" dirty="0"/>
                    </a:p>
                  </a:txBody>
                  <a:tcPr/>
                </a:tc>
                <a:tc>
                  <a:txBody>
                    <a:bodyPr/>
                    <a:lstStyle/>
                    <a:p>
                      <a:r>
                        <a:rPr lang="en-US" dirty="0" smtClean="0"/>
                        <a:t>0.1 – 0.2</a:t>
                      </a:r>
                      <a:endParaRPr lang="en-US" dirty="0"/>
                    </a:p>
                  </a:txBody>
                  <a:tcPr/>
                </a:tc>
                <a:tc>
                  <a:txBody>
                    <a:bodyPr/>
                    <a:lstStyle/>
                    <a:p>
                      <a:r>
                        <a:rPr lang="en-US" dirty="0" smtClean="0"/>
                        <a:t>30</a:t>
                      </a:r>
                      <a:endParaRPr lang="en-US" dirty="0"/>
                    </a:p>
                  </a:txBody>
                  <a:tcPr/>
                </a:tc>
              </a:tr>
              <a:tr h="370840">
                <a:tc>
                  <a:txBody>
                    <a:bodyPr/>
                    <a:lstStyle/>
                    <a:p>
                      <a:r>
                        <a:rPr lang="en-US" dirty="0" smtClean="0"/>
                        <a:t>PET</a:t>
                      </a:r>
                      <a:endParaRPr lang="en-US" dirty="0"/>
                    </a:p>
                  </a:txBody>
                  <a:tcPr/>
                </a:tc>
                <a:tc>
                  <a:txBody>
                    <a:bodyPr/>
                    <a:lstStyle/>
                    <a:p>
                      <a:r>
                        <a:rPr lang="en-US" dirty="0" smtClean="0"/>
                        <a:t>3</a:t>
                      </a:r>
                      <a:r>
                        <a:rPr lang="en-US" baseline="0" dirty="0" smtClean="0"/>
                        <a:t> - 5</a:t>
                      </a:r>
                      <a:endParaRPr lang="en-US" dirty="0"/>
                    </a:p>
                  </a:txBody>
                  <a:tcPr/>
                </a:tc>
                <a:tc>
                  <a:txBody>
                    <a:bodyPr/>
                    <a:lstStyle/>
                    <a:p>
                      <a:r>
                        <a:rPr lang="en-US" dirty="0" smtClean="0"/>
                        <a:t>1</a:t>
                      </a:r>
                      <a:endParaRPr lang="en-US" dirty="0"/>
                    </a:p>
                  </a:txBody>
                  <a:tcPr/>
                </a:tc>
              </a:tr>
              <a:tr h="370840">
                <a:tc>
                  <a:txBody>
                    <a:bodyPr/>
                    <a:lstStyle/>
                    <a:p>
                      <a:r>
                        <a:rPr lang="en-US" dirty="0" smtClean="0"/>
                        <a:t>Gamma Camera</a:t>
                      </a:r>
                      <a:endParaRPr lang="en-US" dirty="0"/>
                    </a:p>
                  </a:txBody>
                  <a:tcPr/>
                </a:tc>
                <a:tc>
                  <a:txBody>
                    <a:bodyPr/>
                    <a:lstStyle/>
                    <a:p>
                      <a:r>
                        <a:rPr lang="en-US" dirty="0" smtClean="0"/>
                        <a:t>10 -</a:t>
                      </a:r>
                      <a:r>
                        <a:rPr lang="en-US" baseline="0" dirty="0" smtClean="0"/>
                        <a:t> 20</a:t>
                      </a:r>
                      <a:endParaRPr lang="en-US" dirty="0"/>
                    </a:p>
                  </a:txBody>
                  <a:tcPr/>
                </a:tc>
                <a:tc>
                  <a:txBody>
                    <a:bodyPr/>
                    <a:lstStyle/>
                    <a:p>
                      <a:r>
                        <a:rPr lang="en-US" dirty="0" smtClean="0"/>
                        <a:t>0.01</a:t>
                      </a:r>
                      <a:endParaRPr lang="en-US" dirty="0"/>
                    </a:p>
                  </a:txBody>
                  <a:tcPr/>
                </a:tc>
              </a:tr>
            </a:tbl>
          </a:graphicData>
        </a:graphic>
      </p:graphicFrame>
      <p:sp>
        <p:nvSpPr>
          <p:cNvPr id="8" name="2 Marcador de contenido"/>
          <p:cNvSpPr>
            <a:spLocks noGrp="1"/>
          </p:cNvSpPr>
          <p:nvPr>
            <p:ph idx="1"/>
          </p:nvPr>
        </p:nvSpPr>
        <p:spPr>
          <a:xfrm>
            <a:off x="395536" y="2492897"/>
            <a:ext cx="8229600" cy="3816424"/>
          </a:xfrm>
        </p:spPr>
        <p:txBody>
          <a:bodyPr>
            <a:normAutofit fontScale="85000" lnSpcReduction="10000"/>
          </a:bodyPr>
          <a:lstStyle/>
          <a:p>
            <a:pPr>
              <a:buNone/>
            </a:pPr>
            <a:r>
              <a:rPr lang="en-US" dirty="0" smtClean="0"/>
              <a:t>- </a:t>
            </a:r>
            <a:r>
              <a:rPr lang="en-US" sz="2600" dirty="0" smtClean="0"/>
              <a:t>With big leaps in technology we should expect to have better diagnostic systems when it comes to better spatial resolution and lower </a:t>
            </a:r>
            <a:r>
              <a:rPr lang="en-US" sz="2600" dirty="0" smtClean="0"/>
              <a:t>dose in particular for </a:t>
            </a:r>
            <a:r>
              <a:rPr lang="en-US" sz="2600" dirty="0" smtClean="0">
                <a:solidFill>
                  <a:srgbClr val="FF0000"/>
                </a:solidFill>
              </a:rPr>
              <a:t>PET/Gamma Camera</a:t>
            </a:r>
            <a:endParaRPr lang="en-US" sz="2600" dirty="0" smtClean="0">
              <a:solidFill>
                <a:srgbClr val="FF0000"/>
              </a:solidFill>
            </a:endParaRPr>
          </a:p>
          <a:p>
            <a:pPr>
              <a:buFontTx/>
              <a:buChar char="-"/>
            </a:pPr>
            <a:r>
              <a:rPr lang="en-US" sz="2600" dirty="0" smtClean="0"/>
              <a:t>One </a:t>
            </a:r>
            <a:r>
              <a:rPr lang="en-US" sz="2600" dirty="0" smtClean="0"/>
              <a:t>should be creative by innovating new techniques to improve image quality such as the use of </a:t>
            </a:r>
            <a:r>
              <a:rPr lang="en-US" sz="2600" dirty="0" smtClean="0">
                <a:solidFill>
                  <a:srgbClr val="FF0000"/>
                </a:solidFill>
              </a:rPr>
              <a:t>new contrast agents </a:t>
            </a:r>
            <a:r>
              <a:rPr lang="en-US" sz="2600" dirty="0" smtClean="0"/>
              <a:t>or  something like </a:t>
            </a:r>
            <a:r>
              <a:rPr lang="en-US" sz="2600" dirty="0" err="1" smtClean="0">
                <a:solidFill>
                  <a:srgbClr val="FF0000"/>
                </a:solidFill>
              </a:rPr>
              <a:t>Tomosynthesis</a:t>
            </a:r>
            <a:endParaRPr lang="en-US" sz="2600" dirty="0" smtClean="0">
              <a:solidFill>
                <a:srgbClr val="FF0000"/>
              </a:solidFill>
            </a:endParaRPr>
          </a:p>
          <a:p>
            <a:pPr>
              <a:buFontTx/>
              <a:buChar char="-"/>
            </a:pPr>
            <a:r>
              <a:rPr lang="en-US" sz="2600" dirty="0" smtClean="0"/>
              <a:t>New smart design of X-ray tube </a:t>
            </a:r>
            <a:r>
              <a:rPr lang="en-US" sz="2600" dirty="0" smtClean="0">
                <a:solidFill>
                  <a:srgbClr val="FF0000"/>
                </a:solidFill>
              </a:rPr>
              <a:t>similar to the LED </a:t>
            </a:r>
            <a:r>
              <a:rPr lang="en-US" sz="2600" dirty="0" smtClean="0"/>
              <a:t>will make it possible to have monochromatic beam with few Watts power yield </a:t>
            </a:r>
            <a:endParaRPr lang="en-US" sz="2600" dirty="0" smtClean="0"/>
          </a:p>
          <a:p>
            <a:pPr>
              <a:buNone/>
            </a:pPr>
            <a:r>
              <a:rPr lang="en-US" sz="2600" dirty="0" smtClean="0"/>
              <a:t>- </a:t>
            </a:r>
            <a:r>
              <a:rPr lang="en-US" sz="2600" dirty="0" smtClean="0"/>
              <a:t>We, </a:t>
            </a:r>
            <a:r>
              <a:rPr lang="en-US" sz="2600" dirty="0" smtClean="0">
                <a:solidFill>
                  <a:srgbClr val="FF0000"/>
                </a:solidFill>
              </a:rPr>
              <a:t>High </a:t>
            </a:r>
            <a:r>
              <a:rPr lang="en-US" sz="2600" dirty="0" smtClean="0">
                <a:solidFill>
                  <a:srgbClr val="FF0000"/>
                </a:solidFill>
              </a:rPr>
              <a:t>Energy </a:t>
            </a:r>
            <a:r>
              <a:rPr lang="en-US" sz="2600" dirty="0" smtClean="0">
                <a:solidFill>
                  <a:srgbClr val="FF0000"/>
                </a:solidFill>
              </a:rPr>
              <a:t>Physicists</a:t>
            </a:r>
            <a:r>
              <a:rPr lang="en-US" sz="2600" dirty="0" smtClean="0"/>
              <a:t>, </a:t>
            </a:r>
            <a:r>
              <a:rPr lang="en-US" sz="2600" dirty="0" smtClean="0"/>
              <a:t>can </a:t>
            </a:r>
            <a:r>
              <a:rPr lang="en-US" sz="2600" dirty="0" smtClean="0"/>
              <a:t>have</a:t>
            </a:r>
            <a:r>
              <a:rPr lang="en-US" sz="2600" dirty="0" smtClean="0"/>
              <a:t> </a:t>
            </a:r>
            <a:r>
              <a:rPr lang="en-US" sz="2600" dirty="0" smtClean="0"/>
              <a:t>important contribution in this field because the detector technology is similar </a:t>
            </a:r>
            <a:r>
              <a:rPr lang="en-US" sz="2600" dirty="0" smtClean="0"/>
              <a:t>to</a:t>
            </a:r>
            <a:r>
              <a:rPr lang="en-US" sz="2600" dirty="0" smtClean="0"/>
              <a:t> </a:t>
            </a:r>
            <a:r>
              <a:rPr lang="en-US" sz="2600" dirty="0" smtClean="0"/>
              <a:t>our field.</a:t>
            </a:r>
            <a:endParaRPr lang="en-US" sz="26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852936"/>
            <a:ext cx="8229600" cy="964704"/>
          </a:xfrm>
        </p:spPr>
        <p:txBody>
          <a:bodyPr>
            <a:noAutofit/>
          </a:bodyPr>
          <a:lstStyle/>
          <a:p>
            <a:pPr algn="ctr">
              <a:buNone/>
            </a:pPr>
            <a:r>
              <a:rPr lang="en-US" sz="6000" dirty="0" smtClean="0">
                <a:latin typeface="Edwardian Script ITC" pitchFamily="66" charset="0"/>
              </a:rPr>
              <a:t>Thank you for </a:t>
            </a:r>
            <a:r>
              <a:rPr lang="en-US" sz="6000" dirty="0" smtClean="0">
                <a:latin typeface="Edwardian Script ITC" pitchFamily="66" charset="0"/>
              </a:rPr>
              <a:t>your </a:t>
            </a:r>
            <a:r>
              <a:rPr lang="en-US" sz="6000" dirty="0" smtClean="0">
                <a:latin typeface="Edwardian Script ITC" pitchFamily="66" charset="0"/>
              </a:rPr>
              <a:t>attention</a:t>
            </a:r>
            <a:endParaRPr lang="en-US" sz="6000" dirty="0">
              <a:latin typeface="Edwardian Script ITC" pitchFamily="66" charset="0"/>
            </a:endParaRPr>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dirty="0" smtClean="0"/>
              <a:t>Mokhtar </a:t>
            </a:r>
            <a:r>
              <a:rPr lang="en-US" dirty="0" err="1" smtClean="0"/>
              <a:t>Chmeissani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3284984"/>
            <a:ext cx="8229600" cy="1143000"/>
          </a:xfrm>
        </p:spPr>
        <p:txBody>
          <a:bodyPr>
            <a:normAutofit fontScale="90000"/>
          </a:bodyPr>
          <a:lstStyle/>
          <a:p>
            <a:r>
              <a:rPr lang="en-US" dirty="0" smtClean="0"/>
              <a:t>Detectors for X-ray and Nuclear Medicine</a:t>
            </a:r>
            <a:endParaRPr lang="en-US" dirty="0"/>
          </a:p>
        </p:txBody>
      </p:sp>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4638"/>
            <a:ext cx="8435280" cy="1143000"/>
          </a:xfrm>
        </p:spPr>
        <p:txBody>
          <a:bodyPr>
            <a:normAutofit/>
          </a:bodyPr>
          <a:lstStyle/>
          <a:p>
            <a:r>
              <a:rPr lang="en-US" sz="3200" dirty="0" smtClean="0"/>
              <a:t>Comparison of different types for X-ray Detection </a:t>
            </a:r>
            <a:endParaRPr lang="en-US" sz="3200" dirty="0"/>
          </a:p>
        </p:txBody>
      </p:sp>
      <p:graphicFrame>
        <p:nvGraphicFramePr>
          <p:cNvPr id="3" name="2 Tabla"/>
          <p:cNvGraphicFramePr>
            <a:graphicFrameLocks noGrp="1"/>
          </p:cNvGraphicFramePr>
          <p:nvPr/>
        </p:nvGraphicFramePr>
        <p:xfrm>
          <a:off x="683568" y="1340768"/>
          <a:ext cx="7920883" cy="4411930"/>
        </p:xfrm>
        <a:graphic>
          <a:graphicData uri="http://schemas.openxmlformats.org/drawingml/2006/table">
            <a:tbl>
              <a:tblPr firstRow="1" bandRow="1">
                <a:tableStyleId>{5C22544A-7EE6-4342-B048-85BDC9FD1C3A}</a:tableStyleId>
              </a:tblPr>
              <a:tblGrid>
                <a:gridCol w="1131555"/>
                <a:gridCol w="1131555"/>
                <a:gridCol w="1131555"/>
                <a:gridCol w="1131555"/>
                <a:gridCol w="1234424"/>
                <a:gridCol w="1028684"/>
                <a:gridCol w="1131555"/>
              </a:tblGrid>
              <a:tr h="720080">
                <a:tc>
                  <a:txBody>
                    <a:bodyPr/>
                    <a:lstStyle/>
                    <a:p>
                      <a:endParaRPr lang="en-US" sz="1800" dirty="0"/>
                    </a:p>
                  </a:txBody>
                  <a:tcPr/>
                </a:tc>
                <a:tc>
                  <a:txBody>
                    <a:bodyPr/>
                    <a:lstStyle/>
                    <a:p>
                      <a:r>
                        <a:rPr lang="en-US" sz="1800" dirty="0" smtClean="0"/>
                        <a:t>Cost</a:t>
                      </a:r>
                      <a:endParaRPr lang="en-US" sz="1800" dirty="0"/>
                    </a:p>
                  </a:txBody>
                  <a:tcPr/>
                </a:tc>
                <a:tc>
                  <a:txBody>
                    <a:bodyPr/>
                    <a:lstStyle/>
                    <a:p>
                      <a:r>
                        <a:rPr lang="en-US" sz="1800" dirty="0" smtClean="0"/>
                        <a:t>Handling</a:t>
                      </a:r>
                      <a:r>
                        <a:rPr lang="en-US" sz="1800" baseline="0" dirty="0" smtClean="0"/>
                        <a:t> </a:t>
                      </a:r>
                      <a:endParaRPr lang="en-US" sz="1800" dirty="0"/>
                    </a:p>
                  </a:txBody>
                  <a:tcPr/>
                </a:tc>
                <a:tc>
                  <a:txBody>
                    <a:bodyPr/>
                    <a:lstStyle/>
                    <a:p>
                      <a:r>
                        <a:rPr lang="en-US" sz="1800" dirty="0" smtClean="0"/>
                        <a:t>Stopping</a:t>
                      </a:r>
                      <a:r>
                        <a:rPr lang="en-US" sz="1800" baseline="0" dirty="0" smtClean="0"/>
                        <a:t> Power</a:t>
                      </a:r>
                      <a:endParaRPr lang="en-US" sz="1800" dirty="0"/>
                    </a:p>
                  </a:txBody>
                  <a:tcPr/>
                </a:tc>
                <a:tc>
                  <a:txBody>
                    <a:bodyPr/>
                    <a:lstStyle/>
                    <a:p>
                      <a:r>
                        <a:rPr lang="en-US" sz="1800" dirty="0" smtClean="0"/>
                        <a:t>Signal resolution</a:t>
                      </a:r>
                      <a:endParaRPr lang="en-US" sz="1800" dirty="0"/>
                    </a:p>
                  </a:txBody>
                  <a:tcPr/>
                </a:tc>
                <a:tc>
                  <a:txBody>
                    <a:bodyPr/>
                    <a:lstStyle/>
                    <a:p>
                      <a:r>
                        <a:rPr lang="en-US" sz="1800" dirty="0" smtClean="0"/>
                        <a:t>Real time</a:t>
                      </a:r>
                      <a:endParaRPr lang="en-US" sz="1800" dirty="0"/>
                    </a:p>
                  </a:txBody>
                  <a:tcPr/>
                </a:tc>
                <a:tc>
                  <a:txBody>
                    <a:bodyPr/>
                    <a:lstStyle/>
                    <a:p>
                      <a:r>
                        <a:rPr lang="en-US" sz="1800" dirty="0" smtClean="0"/>
                        <a:t>Energy</a:t>
                      </a:r>
                      <a:r>
                        <a:rPr lang="en-US" sz="1800" baseline="0" dirty="0" smtClean="0"/>
                        <a:t> Range</a:t>
                      </a:r>
                      <a:endParaRPr lang="en-US" sz="1800" dirty="0"/>
                    </a:p>
                  </a:txBody>
                  <a:tcPr/>
                </a:tc>
              </a:tr>
              <a:tr h="640080">
                <a:tc>
                  <a:txBody>
                    <a:bodyPr/>
                    <a:lstStyle/>
                    <a:p>
                      <a:r>
                        <a:rPr lang="en-US" sz="1600" dirty="0" smtClean="0"/>
                        <a:t>Gas</a:t>
                      </a:r>
                      <a:endParaRPr lang="en-US" sz="1600" dirty="0"/>
                    </a:p>
                  </a:txBody>
                  <a:tcPr/>
                </a:tc>
                <a:tc>
                  <a:txBody>
                    <a:bodyPr/>
                    <a:lstStyle/>
                    <a:p>
                      <a:r>
                        <a:rPr lang="en-US" sz="1600" dirty="0" smtClean="0"/>
                        <a:t>Cheap</a:t>
                      </a:r>
                      <a:endParaRPr lang="en-US" sz="1600" dirty="0"/>
                    </a:p>
                  </a:txBody>
                  <a:tcPr/>
                </a:tc>
                <a:tc>
                  <a:txBody>
                    <a:bodyPr/>
                    <a:lstStyle/>
                    <a:p>
                      <a:r>
                        <a:rPr lang="en-US" sz="1600" dirty="0" smtClean="0"/>
                        <a:t>difficult</a:t>
                      </a:r>
                      <a:endParaRPr lang="en-US" sz="1600" dirty="0"/>
                    </a:p>
                  </a:txBody>
                  <a:tcPr/>
                </a:tc>
                <a:tc>
                  <a:txBody>
                    <a:bodyPr/>
                    <a:lstStyle/>
                    <a:p>
                      <a:r>
                        <a:rPr lang="en-US" sz="1600" dirty="0" smtClean="0"/>
                        <a:t>Very low</a:t>
                      </a:r>
                      <a:endParaRPr lang="en-US" sz="1600" dirty="0"/>
                    </a:p>
                  </a:txBody>
                  <a:tcPr/>
                </a:tc>
                <a:tc>
                  <a:txBody>
                    <a:bodyPr/>
                    <a:lstStyle/>
                    <a:p>
                      <a:r>
                        <a:rPr lang="en-US" sz="1600" dirty="0" smtClean="0"/>
                        <a:t>good</a:t>
                      </a:r>
                      <a:endParaRPr lang="en-US" sz="1600" dirty="0"/>
                    </a:p>
                  </a:txBody>
                  <a:tcPr/>
                </a:tc>
                <a:tc>
                  <a:txBody>
                    <a:bodyPr/>
                    <a:lstStyle/>
                    <a:p>
                      <a:r>
                        <a:rPr lang="en-US" sz="1600" dirty="0" smtClean="0"/>
                        <a:t>yes</a:t>
                      </a:r>
                      <a:endParaRPr lang="en-US" sz="1600" dirty="0"/>
                    </a:p>
                  </a:txBody>
                  <a:tcPr/>
                </a:tc>
                <a:tc>
                  <a:txBody>
                    <a:bodyPr/>
                    <a:lstStyle/>
                    <a:p>
                      <a:r>
                        <a:rPr lang="en-US" sz="1800" dirty="0" smtClean="0"/>
                        <a:t>Soft</a:t>
                      </a:r>
                      <a:r>
                        <a:rPr lang="en-US" sz="1800" baseline="0" dirty="0" smtClean="0"/>
                        <a:t> X-ray</a:t>
                      </a:r>
                      <a:endParaRPr lang="en-US" sz="1800" dirty="0"/>
                    </a:p>
                  </a:txBody>
                  <a:tcPr/>
                </a:tc>
              </a:tr>
              <a:tr h="656064">
                <a:tc>
                  <a:txBody>
                    <a:bodyPr/>
                    <a:lstStyle/>
                    <a:p>
                      <a:r>
                        <a:rPr lang="en-US" sz="1600" dirty="0" smtClean="0"/>
                        <a:t>Crystal </a:t>
                      </a:r>
                      <a:r>
                        <a:rPr lang="en-US" sz="1600" dirty="0" err="1" smtClean="0"/>
                        <a:t>Scintillator</a:t>
                      </a:r>
                      <a:endParaRPr lang="en-US" sz="1600" dirty="0"/>
                    </a:p>
                  </a:txBody>
                  <a:tcPr/>
                </a:tc>
                <a:tc>
                  <a:txBody>
                    <a:bodyPr/>
                    <a:lstStyle/>
                    <a:p>
                      <a:r>
                        <a:rPr lang="en-US" sz="1600" dirty="0" smtClean="0"/>
                        <a:t>Moderate</a:t>
                      </a:r>
                      <a:endParaRPr lang="en-US" sz="1600" dirty="0"/>
                    </a:p>
                  </a:txBody>
                  <a:tcPr/>
                </a:tc>
                <a:tc>
                  <a:txBody>
                    <a:bodyPr/>
                    <a:lstStyle/>
                    <a:p>
                      <a:r>
                        <a:rPr lang="en-US" sz="1600" dirty="0" smtClean="0"/>
                        <a:t>easy</a:t>
                      </a:r>
                      <a:endParaRPr lang="en-US" sz="1600" dirty="0"/>
                    </a:p>
                  </a:txBody>
                  <a:tcPr/>
                </a:tc>
                <a:tc>
                  <a:txBody>
                    <a:bodyPr/>
                    <a:lstStyle/>
                    <a:p>
                      <a:r>
                        <a:rPr lang="en-US" sz="1600" dirty="0" smtClean="0"/>
                        <a:t>Excellent</a:t>
                      </a:r>
                      <a:endParaRPr lang="en-US" sz="1600" dirty="0"/>
                    </a:p>
                  </a:txBody>
                  <a:tcPr/>
                </a:tc>
                <a:tc>
                  <a:txBody>
                    <a:bodyPr/>
                    <a:lstStyle/>
                    <a:p>
                      <a:r>
                        <a:rPr lang="en-US" sz="1600" dirty="0" smtClean="0"/>
                        <a:t>very</a:t>
                      </a:r>
                      <a:r>
                        <a:rPr lang="en-US" sz="1600" baseline="0" dirty="0" smtClean="0"/>
                        <a:t> </a:t>
                      </a:r>
                      <a:r>
                        <a:rPr lang="en-US" sz="1600" dirty="0" smtClean="0"/>
                        <a:t>Good</a:t>
                      </a:r>
                      <a:endParaRPr lang="en-US" sz="1600" dirty="0"/>
                    </a:p>
                  </a:txBody>
                  <a:tcPr/>
                </a:tc>
                <a:tc>
                  <a:txBody>
                    <a:bodyPr/>
                    <a:lstStyle/>
                    <a:p>
                      <a:r>
                        <a:rPr lang="en-US" sz="1600" dirty="0" smtClean="0"/>
                        <a:t>yes</a:t>
                      </a:r>
                      <a:endParaRPr lang="en-US" sz="1600" dirty="0"/>
                    </a:p>
                  </a:txBody>
                  <a:tcPr/>
                </a:tc>
                <a:tc>
                  <a:txBody>
                    <a:bodyPr/>
                    <a:lstStyle/>
                    <a:p>
                      <a:r>
                        <a:rPr lang="en-US" sz="1800" dirty="0" smtClean="0"/>
                        <a:t>X-ray</a:t>
                      </a:r>
                      <a:r>
                        <a:rPr lang="en-US" sz="1800" baseline="0" dirty="0" smtClean="0"/>
                        <a:t> and Gamma</a:t>
                      </a:r>
                      <a:endParaRPr lang="en-US" sz="1800" dirty="0"/>
                    </a:p>
                  </a:txBody>
                  <a:tcPr/>
                </a:tc>
              </a:tr>
              <a:tr h="576064">
                <a:tc>
                  <a:txBody>
                    <a:bodyPr/>
                    <a:lstStyle/>
                    <a:p>
                      <a:r>
                        <a:rPr lang="en-US" sz="1600" dirty="0" smtClean="0"/>
                        <a:t>Semi</a:t>
                      </a:r>
                      <a:r>
                        <a:rPr lang="en-US" sz="1600" baseline="0" dirty="0" smtClean="0"/>
                        <a:t> conductor</a:t>
                      </a:r>
                      <a:endParaRPr lang="en-US" sz="1600" dirty="0"/>
                    </a:p>
                  </a:txBody>
                  <a:tcPr/>
                </a:tc>
                <a:tc>
                  <a:txBody>
                    <a:bodyPr/>
                    <a:lstStyle/>
                    <a:p>
                      <a:r>
                        <a:rPr lang="en-US" sz="1600" dirty="0" smtClean="0"/>
                        <a:t>Expensive</a:t>
                      </a:r>
                      <a:endParaRPr lang="en-US" sz="1600" dirty="0"/>
                    </a:p>
                  </a:txBody>
                  <a:tcPr/>
                </a:tc>
                <a:tc>
                  <a:txBody>
                    <a:bodyPr/>
                    <a:lstStyle/>
                    <a:p>
                      <a:r>
                        <a:rPr lang="en-US" sz="1600" dirty="0" smtClean="0"/>
                        <a:t>easy</a:t>
                      </a:r>
                      <a:endParaRPr lang="en-US" sz="1600" dirty="0"/>
                    </a:p>
                  </a:txBody>
                  <a:tcPr/>
                </a:tc>
                <a:tc>
                  <a:txBody>
                    <a:bodyPr/>
                    <a:lstStyle/>
                    <a:p>
                      <a:r>
                        <a:rPr lang="en-US" sz="1600" dirty="0" smtClean="0"/>
                        <a:t>Good</a:t>
                      </a:r>
                      <a:endParaRPr lang="en-US" sz="1600" dirty="0"/>
                    </a:p>
                  </a:txBody>
                  <a:tcPr/>
                </a:tc>
                <a:tc>
                  <a:txBody>
                    <a:bodyPr/>
                    <a:lstStyle/>
                    <a:p>
                      <a:r>
                        <a:rPr lang="en-US" sz="1600" dirty="0" smtClean="0"/>
                        <a:t>excellent</a:t>
                      </a:r>
                      <a:endParaRPr lang="en-US" sz="1600" dirty="0"/>
                    </a:p>
                  </a:txBody>
                  <a:tcPr/>
                </a:tc>
                <a:tc>
                  <a:txBody>
                    <a:bodyPr/>
                    <a:lstStyle/>
                    <a:p>
                      <a:r>
                        <a:rPr lang="en-US" sz="1600" dirty="0" smtClean="0"/>
                        <a:t>yes</a:t>
                      </a:r>
                      <a:endParaRPr lang="en-US" sz="1600" dirty="0"/>
                    </a:p>
                  </a:txBody>
                  <a:tcPr/>
                </a:tc>
                <a:tc>
                  <a:txBody>
                    <a:bodyPr/>
                    <a:lstStyle/>
                    <a:p>
                      <a:r>
                        <a:rPr lang="en-US" sz="1800" dirty="0" smtClean="0"/>
                        <a:t>X-ray </a:t>
                      </a:r>
                      <a:r>
                        <a:rPr lang="en-US" sz="1800" baseline="0" dirty="0" smtClean="0"/>
                        <a:t> and Gamma</a:t>
                      </a:r>
                      <a:endParaRPr lang="en-US" sz="1800" dirty="0"/>
                    </a:p>
                  </a:txBody>
                  <a:tcPr/>
                </a:tc>
              </a:tr>
              <a:tr h="944096">
                <a:tc>
                  <a:txBody>
                    <a:bodyPr/>
                    <a:lstStyle/>
                    <a:p>
                      <a:r>
                        <a:rPr lang="en-US" sz="1600" dirty="0" smtClean="0"/>
                        <a:t>Phosphor storage</a:t>
                      </a:r>
                    </a:p>
                    <a:p>
                      <a:r>
                        <a:rPr lang="en-US" sz="1600" dirty="0" smtClean="0"/>
                        <a:t>plate</a:t>
                      </a:r>
                      <a:endParaRPr lang="en-US" sz="1600" dirty="0"/>
                    </a:p>
                  </a:txBody>
                  <a:tcPr/>
                </a:tc>
                <a:tc>
                  <a:txBody>
                    <a:bodyPr/>
                    <a:lstStyle/>
                    <a:p>
                      <a:r>
                        <a:rPr lang="en-US" sz="1600" dirty="0" smtClean="0"/>
                        <a:t>cheap</a:t>
                      </a:r>
                      <a:endParaRPr lang="en-US" sz="1600" dirty="0"/>
                    </a:p>
                  </a:txBody>
                  <a:tcPr/>
                </a:tc>
                <a:tc>
                  <a:txBody>
                    <a:bodyPr/>
                    <a:lstStyle/>
                    <a:p>
                      <a:r>
                        <a:rPr lang="en-US" sz="1600" dirty="0" smtClean="0"/>
                        <a:t>easy</a:t>
                      </a:r>
                      <a:endParaRPr lang="en-US" sz="1600" dirty="0"/>
                    </a:p>
                  </a:txBody>
                  <a:tcPr/>
                </a:tc>
                <a:tc>
                  <a:txBody>
                    <a:bodyPr/>
                    <a:lstStyle/>
                    <a:p>
                      <a:r>
                        <a:rPr lang="en-US" sz="1600" dirty="0" smtClean="0"/>
                        <a:t>O.K</a:t>
                      </a:r>
                      <a:endParaRPr lang="en-US" sz="1600" dirty="0"/>
                    </a:p>
                  </a:txBody>
                  <a:tcPr/>
                </a:tc>
                <a:tc>
                  <a:txBody>
                    <a:bodyPr/>
                    <a:lstStyle/>
                    <a:p>
                      <a:r>
                        <a:rPr lang="en-US" sz="1600" dirty="0" smtClean="0"/>
                        <a:t>?</a:t>
                      </a:r>
                      <a:endParaRPr lang="en-US" sz="1600" dirty="0"/>
                    </a:p>
                  </a:txBody>
                  <a:tcPr/>
                </a:tc>
                <a:tc>
                  <a:txBody>
                    <a:bodyPr/>
                    <a:lstStyle/>
                    <a:p>
                      <a:r>
                        <a:rPr lang="en-US" sz="1600" dirty="0" smtClean="0"/>
                        <a:t>No</a:t>
                      </a:r>
                      <a:endParaRPr lang="en-US" sz="1600" dirty="0"/>
                    </a:p>
                  </a:txBody>
                  <a:tcPr/>
                </a:tc>
                <a:tc>
                  <a:txBody>
                    <a:bodyPr/>
                    <a:lstStyle/>
                    <a:p>
                      <a:r>
                        <a:rPr lang="en-US" sz="1800" dirty="0" smtClean="0"/>
                        <a:t>X-ray</a:t>
                      </a:r>
                      <a:endParaRPr lang="en-US" sz="1800" dirty="0"/>
                    </a:p>
                  </a:txBody>
                  <a:tcPr/>
                </a:tc>
              </a:tr>
              <a:tr h="811530">
                <a:tc>
                  <a:txBody>
                    <a:bodyPr/>
                    <a:lstStyle/>
                    <a:p>
                      <a:r>
                        <a:rPr lang="en-US" sz="1600" dirty="0" smtClean="0"/>
                        <a:t>Film Cassette</a:t>
                      </a:r>
                      <a:endParaRPr lang="en-US" sz="1600" dirty="0"/>
                    </a:p>
                  </a:txBody>
                  <a:tcPr/>
                </a:tc>
                <a:tc>
                  <a:txBody>
                    <a:bodyPr/>
                    <a:lstStyle/>
                    <a:p>
                      <a:r>
                        <a:rPr lang="en-US" sz="1600" dirty="0" smtClean="0"/>
                        <a:t>cheap</a:t>
                      </a:r>
                      <a:endParaRPr lang="en-US" sz="1600" dirty="0"/>
                    </a:p>
                  </a:txBody>
                  <a:tcPr/>
                </a:tc>
                <a:tc>
                  <a:txBody>
                    <a:bodyPr/>
                    <a:lstStyle/>
                    <a:p>
                      <a:r>
                        <a:rPr lang="en-US" sz="1600" dirty="0" smtClean="0"/>
                        <a:t>difficult</a:t>
                      </a:r>
                      <a:endParaRPr lang="en-US" sz="1600" dirty="0"/>
                    </a:p>
                  </a:txBody>
                  <a:tcPr/>
                </a:tc>
                <a:tc>
                  <a:txBody>
                    <a:bodyPr/>
                    <a:lstStyle/>
                    <a:p>
                      <a:r>
                        <a:rPr lang="en-US" sz="1600" dirty="0" smtClean="0"/>
                        <a:t>poor</a:t>
                      </a:r>
                      <a:endParaRPr lang="en-US" sz="1600" dirty="0"/>
                    </a:p>
                  </a:txBody>
                  <a:tcPr/>
                </a:tc>
                <a:tc>
                  <a:txBody>
                    <a:bodyPr/>
                    <a:lstStyle/>
                    <a:p>
                      <a:r>
                        <a:rPr lang="en-US" sz="1600" dirty="0" smtClean="0"/>
                        <a:t>?</a:t>
                      </a:r>
                      <a:endParaRPr lang="en-US" sz="1600" dirty="0"/>
                    </a:p>
                  </a:txBody>
                  <a:tcPr/>
                </a:tc>
                <a:tc>
                  <a:txBody>
                    <a:bodyPr/>
                    <a:lstStyle/>
                    <a:p>
                      <a:r>
                        <a:rPr lang="en-US" sz="1600" dirty="0" smtClean="0"/>
                        <a:t>No</a:t>
                      </a:r>
                      <a:endParaRPr lang="en-US" sz="1600" dirty="0"/>
                    </a:p>
                  </a:txBody>
                  <a:tcPr/>
                </a:tc>
                <a:tc>
                  <a:txBody>
                    <a:bodyPr/>
                    <a:lstStyle/>
                    <a:p>
                      <a:r>
                        <a:rPr lang="en-US" sz="1800" dirty="0" smtClean="0"/>
                        <a:t>X-ray</a:t>
                      </a:r>
                      <a:endParaRPr lang="en-US" sz="1800" dirty="0"/>
                    </a:p>
                  </a:txBody>
                  <a:tcPr/>
                </a:tc>
              </a:tr>
            </a:tbl>
          </a:graphicData>
        </a:graphic>
      </p:graphicFrame>
      <p:sp>
        <p:nvSpPr>
          <p:cNvPr id="4" name="3 Marcador de fecha"/>
          <p:cNvSpPr>
            <a:spLocks noGrp="1"/>
          </p:cNvSpPr>
          <p:nvPr>
            <p:ph type="dt" sz="half" idx="10"/>
          </p:nvPr>
        </p:nvSpPr>
        <p:spPr/>
        <p:txBody>
          <a:bodyPr/>
          <a:lstStyle/>
          <a:p>
            <a:r>
              <a:rPr lang="en-US" smtClean="0"/>
              <a:t>TAE 26-September-2013</a:t>
            </a:r>
            <a:endParaRPr lang="en-US" dirty="0"/>
          </a:p>
        </p:txBody>
      </p:sp>
      <p:sp>
        <p:nvSpPr>
          <p:cNvPr id="5" name="4 Marcador de pie de página"/>
          <p:cNvSpPr>
            <a:spLocks noGrp="1"/>
          </p:cNvSpPr>
          <p:nvPr>
            <p:ph type="ftr" sz="quarter" idx="11"/>
          </p:nvPr>
        </p:nvSpPr>
        <p:spPr/>
        <p:txBody>
          <a:bodyPr/>
          <a:lstStyle/>
          <a:p>
            <a:r>
              <a:rPr lang="en-US" smtClean="0"/>
              <a:t>Mokhtar Chmeissani</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5461</TotalTime>
  <Words>2199</Words>
  <Application>Microsoft Office PowerPoint</Application>
  <PresentationFormat>Presentación en pantalla (4:3)</PresentationFormat>
  <Paragraphs>580</Paragraphs>
  <Slides>77</Slides>
  <Notes>5</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77</vt:i4>
      </vt:variant>
    </vt:vector>
  </HeadingPairs>
  <TitlesOfParts>
    <vt:vector size="79" baseType="lpstr">
      <vt:lpstr>Tema de Office</vt:lpstr>
      <vt:lpstr>Fotografía de Photo Editor</vt:lpstr>
      <vt:lpstr>Diapositiva 1</vt:lpstr>
      <vt:lpstr>Diapositiva 2</vt:lpstr>
      <vt:lpstr>Introduction</vt:lpstr>
      <vt:lpstr>Diapositiva 4</vt:lpstr>
      <vt:lpstr>Photonics vs Ionization Imaging</vt:lpstr>
      <vt:lpstr>Diapositiva 6</vt:lpstr>
      <vt:lpstr>Diapositiva 7</vt:lpstr>
      <vt:lpstr>Detectors for X-ray and Nuclear Medicine</vt:lpstr>
      <vt:lpstr>Comparison of different types for X-ray Detection </vt:lpstr>
      <vt:lpstr>Semiconductor Detectors</vt:lpstr>
      <vt:lpstr>Inorganic Crystal Scintillator</vt:lpstr>
      <vt:lpstr>Yield(photons/keV) vs Egap</vt:lpstr>
      <vt:lpstr>Yield signal in e-</vt:lpstr>
      <vt:lpstr>Light and Electric signal generation </vt:lpstr>
      <vt:lpstr>Photomultiplier Tube</vt:lpstr>
      <vt:lpstr>Avalanche Photo Diode (APD)</vt:lpstr>
      <vt:lpstr>SiPM/APD</vt:lpstr>
      <vt:lpstr>Photo Sensor</vt:lpstr>
      <vt:lpstr>Electric Signal processing</vt:lpstr>
      <vt:lpstr>Yield e- direct vs indirect conversion  </vt:lpstr>
      <vt:lpstr>X-ray tube</vt:lpstr>
      <vt:lpstr>X-ray tube </vt:lpstr>
      <vt:lpstr>Spectra of an X-ray tube </vt:lpstr>
      <vt:lpstr>Interaction of Photon with Matter</vt:lpstr>
      <vt:lpstr>Detectors for Mammography</vt:lpstr>
      <vt:lpstr>Different X-ray imaging detectors</vt:lpstr>
      <vt:lpstr>Mammography Detector Evolution</vt:lpstr>
      <vt:lpstr>Increasing the QE if the film cassette</vt:lpstr>
      <vt:lpstr>Analog Mammography (film cassette)</vt:lpstr>
      <vt:lpstr>Mammography with CR Imaging Plate</vt:lpstr>
      <vt:lpstr>CR Storage Phosphor plate image acquisition </vt:lpstr>
      <vt:lpstr>Digital Mammography</vt:lpstr>
      <vt:lpstr>Mammoraphy Tomosynthesis</vt:lpstr>
      <vt:lpstr>Mammograms of 3D v 2D</vt:lpstr>
      <vt:lpstr>X-ray Phase shift contrast</vt:lpstr>
      <vt:lpstr>X-ray refraction </vt:lpstr>
      <vt:lpstr>X-ray Phase Shift contrast</vt:lpstr>
      <vt:lpstr>Diapositiva 38</vt:lpstr>
      <vt:lpstr>Photon Counting Mammography</vt:lpstr>
      <vt:lpstr>Sectra photon counting detector</vt:lpstr>
      <vt:lpstr>Photon Counting with Medipix2 </vt:lpstr>
      <vt:lpstr>Image Quality </vt:lpstr>
      <vt:lpstr>Image Quality</vt:lpstr>
      <vt:lpstr>MTF and DQE</vt:lpstr>
      <vt:lpstr>Module Transfer Function (MTF)</vt:lpstr>
      <vt:lpstr>MTF and DQE</vt:lpstr>
      <vt:lpstr>Dual Energy Subtraction and Contrast Agent</vt:lpstr>
      <vt:lpstr>Dual Energy Subtraction</vt:lpstr>
      <vt:lpstr>Using Contrast Agent</vt:lpstr>
      <vt:lpstr>Nano gold particles  vs Iodine contrast agent</vt:lpstr>
      <vt:lpstr>Diapositiva 51</vt:lpstr>
      <vt:lpstr>PET and Gamma Camera</vt:lpstr>
      <vt:lpstr>PET/SPECT</vt:lpstr>
      <vt:lpstr>Positron Emission Tomorgaphy</vt:lpstr>
      <vt:lpstr>End Points of the LOR</vt:lpstr>
      <vt:lpstr>PET-CT Scan</vt:lpstr>
      <vt:lpstr>PET/CT</vt:lpstr>
      <vt:lpstr>Time of Flight in PET</vt:lpstr>
      <vt:lpstr>TOF in PET</vt:lpstr>
      <vt:lpstr>Nuclides used for PET imaging</vt:lpstr>
      <vt:lpstr>MRI-PET modality</vt:lpstr>
      <vt:lpstr>MRI-PET modality</vt:lpstr>
      <vt:lpstr>PET/MRI</vt:lpstr>
      <vt:lpstr>Resolution of different PET Scanners</vt:lpstr>
      <vt:lpstr>VIP Conceptual Design</vt:lpstr>
      <vt:lpstr>Anger Gamma Camera</vt:lpstr>
      <vt:lpstr>Parallel-hole Collimator</vt:lpstr>
      <vt:lpstr>Pin-hole Collimator</vt:lpstr>
      <vt:lpstr>Collimator Efficiency</vt:lpstr>
      <vt:lpstr>Coded-Aperture Gamma Camera</vt:lpstr>
      <vt:lpstr>VIP Compton Camera</vt:lpstr>
      <vt:lpstr>VIP Compton Camera Spatial</vt:lpstr>
      <vt:lpstr>Radiopharmaceutical for Gamma Camera </vt:lpstr>
      <vt:lpstr>Siemens Gamma Camera</vt:lpstr>
      <vt:lpstr>Summary</vt:lpstr>
      <vt:lpstr> </vt:lpstr>
      <vt:lpstr>Diapositiva 77</vt:lpstr>
    </vt:vector>
  </TitlesOfParts>
  <Company>IFAE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mokhtar</dc:creator>
  <cp:lastModifiedBy>mokhtar</cp:lastModifiedBy>
  <cp:revision>32</cp:revision>
  <dcterms:created xsi:type="dcterms:W3CDTF">2013-09-12T12:47:42Z</dcterms:created>
  <dcterms:modified xsi:type="dcterms:W3CDTF">2013-09-26T09:07:35Z</dcterms:modified>
</cp:coreProperties>
</file>