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</p:sldMasterIdLst>
  <p:notesMasterIdLst>
    <p:notesMasterId r:id="rId84"/>
  </p:notesMasterIdLst>
  <p:sldIdLst>
    <p:sldId id="271" r:id="rId5"/>
    <p:sldId id="532" r:id="rId6"/>
    <p:sldId id="533" r:id="rId7"/>
    <p:sldId id="673" r:id="rId8"/>
    <p:sldId id="674" r:id="rId9"/>
    <p:sldId id="675" r:id="rId10"/>
    <p:sldId id="676" r:id="rId11"/>
    <p:sldId id="677" r:id="rId12"/>
    <p:sldId id="582" r:id="rId13"/>
    <p:sldId id="678" r:id="rId14"/>
    <p:sldId id="444" r:id="rId15"/>
    <p:sldId id="507" r:id="rId16"/>
    <p:sldId id="523" r:id="rId17"/>
    <p:sldId id="514" r:id="rId18"/>
    <p:sldId id="577" r:id="rId19"/>
    <p:sldId id="663" r:id="rId20"/>
    <p:sldId id="661" r:id="rId21"/>
    <p:sldId id="657" r:id="rId22"/>
    <p:sldId id="455" r:id="rId23"/>
    <p:sldId id="450" r:id="rId24"/>
    <p:sldId id="615" r:id="rId25"/>
    <p:sldId id="680" r:id="rId26"/>
    <p:sldId id="407" r:id="rId27"/>
    <p:sldId id="494" r:id="rId28"/>
    <p:sldId id="681" r:id="rId29"/>
    <p:sldId id="458" r:id="rId30"/>
    <p:sldId id="461" r:id="rId31"/>
    <p:sldId id="463" r:id="rId32"/>
    <p:sldId id="666" r:id="rId33"/>
    <p:sldId id="590" r:id="rId34"/>
    <p:sldId id="617" r:id="rId35"/>
    <p:sldId id="551" r:id="rId36"/>
    <p:sldId id="468" r:id="rId37"/>
    <p:sldId id="473" r:id="rId38"/>
    <p:sldId id="474" r:id="rId39"/>
    <p:sldId id="428" r:id="rId40"/>
    <p:sldId id="623" r:id="rId41"/>
    <p:sldId id="624" r:id="rId42"/>
    <p:sldId id="670" r:id="rId43"/>
    <p:sldId id="625" r:id="rId44"/>
    <p:sldId id="626" r:id="rId45"/>
    <p:sldId id="627" r:id="rId46"/>
    <p:sldId id="628" r:id="rId47"/>
    <p:sldId id="629" r:id="rId48"/>
    <p:sldId id="630" r:id="rId49"/>
    <p:sldId id="631" r:id="rId50"/>
    <p:sldId id="632" r:id="rId51"/>
    <p:sldId id="633" r:id="rId52"/>
    <p:sldId id="634" r:id="rId53"/>
    <p:sldId id="635" r:id="rId54"/>
    <p:sldId id="636" r:id="rId55"/>
    <p:sldId id="637" r:id="rId56"/>
    <p:sldId id="638" r:id="rId57"/>
    <p:sldId id="639" r:id="rId58"/>
    <p:sldId id="640" r:id="rId59"/>
    <p:sldId id="641" r:id="rId60"/>
    <p:sldId id="642" r:id="rId61"/>
    <p:sldId id="643" r:id="rId62"/>
    <p:sldId id="644" r:id="rId63"/>
    <p:sldId id="645" r:id="rId64"/>
    <p:sldId id="646" r:id="rId65"/>
    <p:sldId id="647" r:id="rId66"/>
    <p:sldId id="486" r:id="rId67"/>
    <p:sldId id="488" r:id="rId68"/>
    <p:sldId id="652" r:id="rId69"/>
    <p:sldId id="653" r:id="rId70"/>
    <p:sldId id="654" r:id="rId71"/>
    <p:sldId id="490" r:id="rId72"/>
    <p:sldId id="498" r:id="rId73"/>
    <p:sldId id="668" r:id="rId74"/>
    <p:sldId id="505" r:id="rId75"/>
    <p:sldId id="537" r:id="rId76"/>
    <p:sldId id="604" r:id="rId77"/>
    <p:sldId id="620" r:id="rId78"/>
    <p:sldId id="501" r:id="rId79"/>
    <p:sldId id="672" r:id="rId80"/>
    <p:sldId id="608" r:id="rId81"/>
    <p:sldId id="622" r:id="rId82"/>
    <p:sldId id="606" r:id="rId8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66CC"/>
    <a:srgbClr val="CCECFF"/>
    <a:srgbClr val="111111"/>
    <a:srgbClr val="000066"/>
    <a:srgbClr val="000000"/>
    <a:srgbClr val="007DB0"/>
    <a:srgbClr val="00A6EB"/>
    <a:srgbClr val="FF66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1" autoAdjust="0"/>
    <p:restoredTop sz="99327" autoAdjust="0"/>
  </p:normalViewPr>
  <p:slideViewPr>
    <p:cSldViewPr>
      <p:cViewPr>
        <p:scale>
          <a:sx n="60" d="100"/>
          <a:sy n="60" d="100"/>
        </p:scale>
        <p:origin x="-642" y="19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4B8DB8-531E-4A9C-90F5-BF0987D57C04}" type="datetimeFigureOut">
              <a:rPr lang="en-US"/>
              <a:pPr>
                <a:defRPr/>
              </a:pPr>
              <a:t>1/31/2014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7299451-E906-4984-AEBE-E0F244BDB87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1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1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4240" y="0"/>
            <a:ext cx="12750561" cy="9008972"/>
          </a:xfrm>
          <a:prstGeom prst="rect">
            <a:avLst/>
          </a:prstGeom>
        </p:spPr>
        <p:txBody>
          <a:bodyPr lIns="117299" tIns="58650" rIns="117299" bIns="5865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36820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876" y="370276"/>
            <a:ext cx="10728960" cy="756356"/>
          </a:xfrm>
          <a:prstGeom prst="rect">
            <a:avLst/>
          </a:prstGeom>
        </p:spPr>
        <p:txBody>
          <a:bodyPr lIns="130046" tIns="65023" rIns="130046" bIns="6502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8818" y="1907824"/>
            <a:ext cx="5267396" cy="7371644"/>
          </a:xfrm>
          <a:prstGeom prst="rect">
            <a:avLst/>
          </a:prstGeom>
        </p:spPr>
        <p:txBody>
          <a:bodyPr lIns="130046" tIns="65023" rIns="130046" bIns="6502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172962" y="1907823"/>
            <a:ext cx="5269653" cy="3576320"/>
          </a:xfrm>
          <a:prstGeom prst="rect">
            <a:avLst/>
          </a:prstGeom>
        </p:spPr>
        <p:txBody>
          <a:bodyPr lIns="130046" tIns="65023" rIns="130046" bIns="6502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172962" y="5700890"/>
            <a:ext cx="5269653" cy="3578577"/>
          </a:xfrm>
          <a:prstGeom prst="rect">
            <a:avLst/>
          </a:prstGeom>
        </p:spPr>
        <p:txBody>
          <a:bodyPr lIns="130046" tIns="65023" rIns="130046" bIns="6502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930099" y="8870810"/>
            <a:ext cx="828605" cy="65024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fld id="{077548C6-38C1-4725-A1CD-7D1AB020CEB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78064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3C1B-84FB-42DB-9386-F73245F0323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B49BC-C430-455F-894F-97A4C20077B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057-D061-41AF-A3FF-ABB9B9C0E84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7F0ED-453E-4535-B650-E20179F12FB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AE1B-4EE8-474C-9C3B-96DD6C79B97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79B0-A1D5-4CA5-92AD-91CC05AF49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1219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800" y="2286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703050" cy="74676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 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17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EEA5-ACA3-4B0E-8025-D9850C68A14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7F0C1-F8AE-44AB-9641-BF2A6D0AFA3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10D5-0478-426E-8E67-DA6C010CE81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4703-143B-4859-992A-0F6AD819A8A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9B63-FEC4-4763-8CD5-B8BA00967F9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4B5C-940E-4D33-BDC8-78F6A7CAA19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8FBF-845C-434D-91B6-6B38B171BC8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556D-A8F9-4C8B-B47B-312F3F94FC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6C8-EBC0-476A-B7C4-EBAEA4B0D2B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C6F9A-6FD6-4D3A-8140-4830276EDBA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96240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3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D36E-EBA1-4C42-B30E-D1AC93F3F74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71BF-907E-4D22-9203-0BC625F7736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E542-EFA7-4DC7-BB8D-C990C0D880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C371-120E-4811-9C6D-E8F98831381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5D27-2325-4FE4-A2D3-4F849CEB163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8825" y="390525"/>
            <a:ext cx="31337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390525"/>
            <a:ext cx="92487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ECB9-086D-4F6C-84AF-CD5FEAE31AD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AB998-58A8-497A-8398-D6773495E14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64D7C-08E2-4072-9FB8-5F04DB84C5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856C-BC2C-4D8F-8301-11CADA97E3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7526E-7CEE-4581-9648-D9F6DEAFF4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1D9C-2FCA-4BCF-99DE-E48E2D3BEA4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FEAA9-0C08-4ADE-98C7-3078198459C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467E-920E-4BAE-87F6-2641690AE1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6AC9-3643-4F11-A112-9332D24B35A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79B0-08A6-4910-9CB8-BEE07205D11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BB25-EE28-43C5-9402-2CFE54D7F25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61525" y="390525"/>
            <a:ext cx="31210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8450" y="390525"/>
            <a:ext cx="92106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C511F-B5D5-4D5F-B8A1-E61EEEC78A3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6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4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8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0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42900" indent="-342900" algn="l" rtl="0" eaLnBrk="0" fontAlgn="base" hangingPunct="0">
        <a:spcBef>
          <a:spcPts val="1700"/>
        </a:spcBef>
        <a:spcAft>
          <a:spcPct val="0"/>
        </a:spcAft>
        <a:defRPr sz="2800">
          <a:solidFill>
            <a:srgbClr val="F28E00"/>
          </a:solidFill>
          <a:latin typeface="+mn-lt"/>
          <a:ea typeface="+mn-ea"/>
          <a:cs typeface="+mn-cs"/>
          <a:sym typeface="Arial Bold" charset="0"/>
        </a:defRPr>
      </a:lvl1pPr>
      <a:lvl2pPr marL="628650" indent="-184150" algn="l" rtl="0" eaLnBrk="0" fontAlgn="base" hangingPunct="0">
        <a:spcBef>
          <a:spcPts val="140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buChar char="§"/>
        <a:defRPr sz="2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1433513" indent="-519113" algn="l" rtl="0" eaLnBrk="0" fontAlgn="base" hangingPunct="0">
        <a:spcBef>
          <a:spcPct val="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defRPr sz="16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2603500" indent="-7747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30607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35179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39751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44323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271027E5-25B8-458E-81DD-BA4D8C4A945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87513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075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6883400"/>
            <a:ext cx="125349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410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8A77764D-5311-4C8E-9076-91B5F9202F1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6527800"/>
            <a:ext cx="12484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512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9F64A4AF-4903-4CF4-9943-07A26A93E0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graphicFrame>
        <p:nvGraphicFramePr>
          <p:cNvPr id="5126" name="Group 6"/>
          <p:cNvGraphicFramePr>
            <a:graphicFrameLocks noGrp="1"/>
          </p:cNvGraphicFramePr>
          <p:nvPr/>
        </p:nvGraphicFramePr>
        <p:xfrm>
          <a:off x="279400" y="1079500"/>
          <a:ext cx="11110913" cy="5181600"/>
        </p:xfrm>
        <a:graphic>
          <a:graphicData uri="http://schemas.openxmlformats.org/drawingml/2006/table">
            <a:tbl>
              <a:tblPr/>
              <a:tblGrid>
                <a:gridCol w="3703638"/>
                <a:gridCol w="3703637"/>
                <a:gridCol w="3703638"/>
              </a:tblGrid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3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7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 bwMode="auto">
          <a:xfrm>
            <a:off x="635000" y="6096000"/>
            <a:ext cx="5867400" cy="144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3000" b="1" dirty="0" smtClean="0">
                <a:latin typeface="Calibri" pitchFamily="34" charset="0"/>
                <a:cs typeface="Calibri" pitchFamily="34" charset="0"/>
              </a:rPr>
              <a:t>XLII Int. Meeting on Fundamental </a:t>
            </a:r>
            <a:r>
              <a:rPr lang="de-DE" sz="3000" b="1" dirty="0" err="1" smtClean="0">
                <a:latin typeface="Calibri" pitchFamily="34" charset="0"/>
                <a:cs typeface="Calibri" pitchFamily="34" charset="0"/>
              </a:rPr>
              <a:t>Physics</a:t>
            </a:r>
            <a:r>
              <a:rPr lang="de-DE" sz="3000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de-DE" sz="3000" b="1" dirty="0" err="1" smtClean="0">
                <a:latin typeface="Calibri" pitchFamily="34" charset="0"/>
                <a:cs typeface="Calibri" pitchFamily="34" charset="0"/>
              </a:rPr>
              <a:t>Benasque</a:t>
            </a:r>
            <a:r>
              <a:rPr lang="de-DE" sz="3000" b="1" dirty="0" smtClean="0">
                <a:latin typeface="Calibri" pitchFamily="34" charset="0"/>
                <a:cs typeface="Calibri" pitchFamily="34" charset="0"/>
              </a:rPr>
              <a:t>,  Jan 31  2014</a:t>
            </a:r>
            <a:r>
              <a:rPr lang="de-DE" sz="3200" b="1" dirty="0" smtClean="0">
                <a:latin typeface="Calibri" pitchFamily="34" charset="0"/>
                <a:cs typeface="Calibri" pitchFamily="34" charset="0"/>
              </a:rPr>
              <a:t>                                                 </a:t>
            </a:r>
          </a:p>
          <a:p>
            <a:pPr algn="l"/>
            <a:r>
              <a:rPr lang="de-DE" sz="4800" b="1" dirty="0" smtClean="0">
                <a:latin typeface="Calibri" pitchFamily="34" charset="0"/>
                <a:cs typeface="Calibri" pitchFamily="34" charset="0"/>
              </a:rPr>
              <a:t>Christian Spiering</a:t>
            </a:r>
            <a:endParaRPr lang="en-US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8147050"/>
            <a:ext cx="13970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8461375"/>
            <a:ext cx="20955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381000"/>
            <a:ext cx="11988800" cy="617220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                                                    </a:t>
            </a:r>
            <a:r>
              <a:rPr lang="en-US" sz="9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High-Energy Neutrino Telescopes:</a:t>
            </a:r>
            <a:br>
              <a:rPr lang="en-US" sz="9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8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Breakthrough?</a:t>
            </a:r>
            <a:br>
              <a:rPr lang="en-US" sz="8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8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8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endParaRPr lang="en-US" sz="80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7106524" y="3337592"/>
            <a:ext cx="5425201" cy="4809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devices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Baikal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002534" y="35814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Antares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01376" y="8247523"/>
            <a:ext cx="2194753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chemeClr val="accent2"/>
                </a:solidFill>
                <a:latin typeface="Arial" pitchFamily="34" charset="0"/>
              </a:rPr>
              <a:t>AMANDA</a:t>
            </a:r>
            <a:endParaRPr lang="en-US" sz="28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833142" y="8513249"/>
            <a:ext cx="2583435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8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Detection</a:t>
            </a:r>
            <a:r>
              <a:rPr lang="de-DE" dirty="0" smtClean="0"/>
              <a:t>: Signal and Background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047279"/>
              </p:ext>
            </p:extLst>
          </p:nvPr>
        </p:nvGraphicFramePr>
        <p:xfrm>
          <a:off x="2692400" y="1524000"/>
          <a:ext cx="7739783" cy="7696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8" name="Acrobat Document" r:id="rId3" imgW="4819650" imgH="4791075" progId="AcroExch.Document.7">
                  <p:embed/>
                </p:oleObj>
              </mc:Choice>
              <mc:Fallback>
                <p:oleObj name="Acrobat Document" r:id="rId3" imgW="4819650" imgH="47910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400" y="1524000"/>
                        <a:ext cx="7739783" cy="7696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87600" y="6068943"/>
            <a:ext cx="7466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dirty="0" smtClean="0">
                <a:latin typeface="Calibri" pitchFamily="34" charset="0"/>
                <a:cs typeface="Calibri" pitchFamily="34" charset="0"/>
              </a:rPr>
              <a:t>generic:</a:t>
            </a:r>
            <a:r>
              <a:rPr lang="de-DE" sz="4000" b="1" dirty="0" smtClean="0">
                <a:latin typeface="Calibri" pitchFamily="34" charset="0"/>
                <a:cs typeface="Calibri" pitchFamily="34" charset="0"/>
              </a:rPr>
              <a:t> E</a:t>
            </a:r>
            <a:r>
              <a:rPr lang="de-DE" sz="4000" b="1" baseline="30000" dirty="0" smtClean="0">
                <a:latin typeface="Calibri" pitchFamily="34" charset="0"/>
                <a:cs typeface="Calibri" pitchFamily="34" charset="0"/>
              </a:rPr>
              <a:t>-2</a:t>
            </a:r>
            <a:r>
              <a:rPr lang="de-DE" sz="4000" b="1" dirty="0" smtClean="0">
                <a:latin typeface="Calibri" pitchFamily="34" charset="0"/>
                <a:cs typeface="Calibri" pitchFamily="34" charset="0"/>
              </a:rPr>
              <a:t>                                 ~ E</a:t>
            </a:r>
            <a:r>
              <a:rPr lang="de-DE" sz="4000" b="1" baseline="30000" dirty="0" smtClean="0">
                <a:latin typeface="Calibri" pitchFamily="34" charset="0"/>
                <a:cs typeface="Calibri" pitchFamily="34" charset="0"/>
              </a:rPr>
              <a:t>-3.7</a:t>
            </a:r>
            <a:endParaRPr lang="en-US" sz="4000" b="1" baseline="30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858000"/>
            <a:ext cx="5486400" cy="1143000"/>
          </a:xfrm>
        </p:spPr>
        <p:txBody>
          <a:bodyPr/>
          <a:lstStyle/>
          <a:p>
            <a:r>
              <a:rPr lang="de-DE" dirty="0" smtClean="0"/>
              <a:t>Muon track from CC muon neutrino interactions</a:t>
            </a:r>
          </a:p>
          <a:p>
            <a:pPr lvl="1"/>
            <a:r>
              <a:rPr lang="de-DE" dirty="0" smtClean="0"/>
              <a:t>Angular resolution &lt; 1° </a:t>
            </a:r>
          </a:p>
          <a:p>
            <a:pPr lvl="1"/>
            <a:r>
              <a:rPr lang="de-DE" dirty="0" smtClean="0"/>
              <a:t>dE/dx resolution factor 2-3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674307"/>
              </p:ext>
            </p:extLst>
          </p:nvPr>
        </p:nvGraphicFramePr>
        <p:xfrm>
          <a:off x="0" y="1219200"/>
          <a:ext cx="1277882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" name="Acrobat Document" r:id="rId3" imgW="6800850" imgH="2676525" progId="AcroExch.Document.7">
                  <p:embed/>
                </p:oleObj>
              </mc:Choice>
              <mc:Fallback>
                <p:oleObj name="Acrobat Document" r:id="rId3" imgW="6800850" imgH="26765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1277882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883400" y="6858000"/>
            <a:ext cx="6121400" cy="11430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Cascade from CC electron/tau and NC all flavor interactions</a:t>
            </a:r>
          </a:p>
          <a:p>
            <a:pPr lvl="1"/>
            <a:r>
              <a:rPr lang="de-DE" dirty="0" smtClean="0"/>
              <a:t>Angular resolution 10° at 100 TeV</a:t>
            </a:r>
          </a:p>
          <a:p>
            <a:pPr lvl="1"/>
            <a:r>
              <a:rPr lang="de-DE" dirty="0" smtClean="0"/>
              <a:t>Energy resolution ~ 15% 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765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858000"/>
            <a:ext cx="5486400" cy="1143000"/>
          </a:xfrm>
        </p:spPr>
        <p:txBody>
          <a:bodyPr/>
          <a:lstStyle/>
          <a:p>
            <a:r>
              <a:rPr lang="de-DE" dirty="0" smtClean="0"/>
              <a:t>Muon track from CC muon neutrino interactions</a:t>
            </a:r>
          </a:p>
          <a:p>
            <a:pPr lvl="1"/>
            <a:r>
              <a:rPr lang="de-DE" dirty="0" smtClean="0"/>
              <a:t>Angular resolution &lt; 1° </a:t>
            </a:r>
          </a:p>
          <a:p>
            <a:pPr lvl="1"/>
            <a:r>
              <a:rPr lang="de-DE" dirty="0" smtClean="0"/>
              <a:t>dE/dx resolution factor 2-3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376846"/>
              </p:ext>
            </p:extLst>
          </p:nvPr>
        </p:nvGraphicFramePr>
        <p:xfrm>
          <a:off x="0" y="1219200"/>
          <a:ext cx="1277882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9" name="Acrobat Document" r:id="rId3" imgW="6800850" imgH="2676525" progId="AcroExch.Document.7">
                  <p:embed/>
                </p:oleObj>
              </mc:Choice>
              <mc:Fallback>
                <p:oleObj name="Acrobat Document" r:id="rId3" imgW="6800850" imgH="26765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1277882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883400" y="6858000"/>
            <a:ext cx="6121400" cy="11430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Cascade from CC electron and NC all flavor interactions</a:t>
            </a:r>
          </a:p>
          <a:p>
            <a:pPr lvl="1"/>
            <a:r>
              <a:rPr lang="de-DE" dirty="0" smtClean="0"/>
              <a:t>Angular resolution 10° at 100 TeV</a:t>
            </a:r>
          </a:p>
          <a:p>
            <a:pPr lvl="1"/>
            <a:r>
              <a:rPr lang="de-DE" dirty="0" smtClean="0"/>
              <a:t>Energy resolution ~ 15% </a:t>
            </a:r>
          </a:p>
          <a:p>
            <a:endParaRPr lang="de-DE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00050" y="1504951"/>
            <a:ext cx="12084050" cy="4895850"/>
            <a:chOff x="400050" y="1504951"/>
            <a:chExt cx="12084050" cy="48958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7" t="23661" r="77120" b="42412"/>
            <a:stretch/>
          </p:blipFill>
          <p:spPr bwMode="auto">
            <a:xfrm>
              <a:off x="400050" y="1524001"/>
              <a:ext cx="53721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90" t="21249" r="42158" b="42681"/>
            <a:stretch/>
          </p:blipFill>
          <p:spPr bwMode="auto">
            <a:xfrm>
              <a:off x="7112000" y="1504951"/>
              <a:ext cx="53721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5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Neutrino Observatory</a:t>
            </a:r>
            <a:endParaRPr lang="en-US" dirty="0"/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8850501" y="6572250"/>
            <a:ext cx="56642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~220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/day</a:t>
            </a:r>
            <a:endParaRPr lang="en-US" sz="2800" dirty="0">
              <a:solidFill>
                <a:srgbClr val="007DB0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Threshold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IceCube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 100 GeV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 err="1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DeepCore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~10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GeV</a:t>
            </a:r>
          </a:p>
          <a:p>
            <a:pPr defTabSz="642938">
              <a:lnSpc>
                <a:spcPct val="90000"/>
              </a:lnSpc>
              <a:spcBef>
                <a:spcPts val="513"/>
              </a:spcBef>
            </a:pPr>
            <a:endParaRPr lang="en-US" sz="2400" baseline="300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ctr" defTabSz="642938">
              <a:lnSpc>
                <a:spcPct val="90000"/>
              </a:lnSpc>
              <a:spcBef>
                <a:spcPts val="513"/>
              </a:spcBef>
            </a:pPr>
            <a:endParaRPr lang="en-US" sz="24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57924"/>
            <a:ext cx="5562600" cy="81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2800" y="1752600"/>
            <a:ext cx="591540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IceTop air shower detector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81 pairs of water Cherenkov tanks</a:t>
            </a: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1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IceCube 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86 strings including 8 Deep Core strings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60 PMT per string</a:t>
            </a:r>
          </a:p>
          <a:p>
            <a:pPr algn="l"/>
            <a:endParaRPr lang="de-DE" sz="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DeepCore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 closely spaced strings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00" y="5493050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466" y="6830913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866" y="7354927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2820m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902200" y="2057400"/>
            <a:ext cx="990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416300" y="6675676"/>
            <a:ext cx="2406650" cy="678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292600" y="5181600"/>
            <a:ext cx="1587500" cy="3114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357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ChangeArrowheads="1"/>
          </p:cNvSpPr>
          <p:nvPr/>
        </p:nvSpPr>
        <p:spPr bwMode="auto">
          <a:xfrm>
            <a:off x="4876800" y="2754490"/>
            <a:ext cx="261902" cy="153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0" tIns="65016" rIns="130030" bIns="65016">
            <a:spAutoFit/>
          </a:bodyPr>
          <a:lstStyle/>
          <a:p>
            <a:pPr algn="ctr" eaLnBrk="1" hangingPunct="1"/>
            <a:endParaRPr lang="en-US" sz="4600">
              <a:solidFill>
                <a:schemeClr val="bg1"/>
              </a:solidFill>
              <a:ea typeface="ＭＳ Ｐゴシック" pitchFamily="1" charset="-128"/>
            </a:endParaRPr>
          </a:p>
          <a:p>
            <a:pPr algn="ctr" eaLnBrk="1" hangingPunct="1"/>
            <a:endParaRPr lang="en-US" sz="4600">
              <a:solidFill>
                <a:schemeClr val="bg1"/>
              </a:solidFill>
              <a:ea typeface="ＭＳ Ｐゴシック" pitchFamily="1" charset="-128"/>
            </a:endParaRPr>
          </a:p>
        </p:txBody>
      </p:sp>
      <p:pic>
        <p:nvPicPr>
          <p:cNvPr id="1034243" name="Picture 3" descr="1,000 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44" name="AutoShape 4"/>
          <p:cNvSpPr>
            <a:spLocks noChangeArrowheads="1"/>
          </p:cNvSpPr>
          <p:nvPr/>
        </p:nvSpPr>
        <p:spPr bwMode="auto">
          <a:xfrm rot="21436604" flipV="1">
            <a:off x="4876800" y="4276231"/>
            <a:ext cx="8128000" cy="2709333"/>
          </a:xfrm>
          <a:prstGeom prst="hexagon">
            <a:avLst>
              <a:gd name="adj" fmla="val 75000"/>
              <a:gd name="vf" fmla="val 115470"/>
            </a:avLst>
          </a:prstGeom>
          <a:solidFill>
            <a:srgbClr val="035C96">
              <a:alpha val="9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45" name="Oval 5"/>
          <p:cNvSpPr>
            <a:spLocks noChangeAspect="1" noChangeArrowheads="1"/>
          </p:cNvSpPr>
          <p:nvPr/>
        </p:nvSpPr>
        <p:spPr bwMode="auto">
          <a:xfrm>
            <a:off x="5743787" y="5249335"/>
            <a:ext cx="1950720" cy="79925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 anchor="ctr"/>
          <a:lstStyle/>
          <a:p>
            <a:pPr algn="ctr"/>
            <a:endParaRPr lang="en-GB" sz="3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034246" name="Text Box 6"/>
          <p:cNvSpPr txBox="1">
            <a:spLocks noChangeArrowheads="1"/>
          </p:cNvSpPr>
          <p:nvPr/>
        </p:nvSpPr>
        <p:spPr bwMode="auto">
          <a:xfrm>
            <a:off x="6177280" y="6098259"/>
            <a:ext cx="1673014" cy="52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>
            <a:spAutoFit/>
          </a:bodyPr>
          <a:lstStyle/>
          <a:p>
            <a:r>
              <a:rPr lang="en-US" sz="2600">
                <a:solidFill>
                  <a:schemeClr val="bg1"/>
                </a:solidFill>
                <a:ea typeface="ＭＳ Ｐゴシック" pitchFamily="1" charset="-128"/>
              </a:rPr>
              <a:t>AMANDA</a:t>
            </a:r>
            <a:endParaRPr lang="en-US" sz="3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034247" name="Text Box 7"/>
          <p:cNvSpPr txBox="1">
            <a:spLocks noChangeArrowheads="1"/>
          </p:cNvSpPr>
          <p:nvPr/>
        </p:nvSpPr>
        <p:spPr bwMode="auto">
          <a:xfrm>
            <a:off x="9166578" y="4371058"/>
            <a:ext cx="2235200" cy="74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>
            <a:spAutoFit/>
          </a:bodyPr>
          <a:lstStyle/>
          <a:p>
            <a:r>
              <a:rPr lang="en-US" sz="4000">
                <a:solidFill>
                  <a:schemeClr val="bg1"/>
                </a:solidFill>
                <a:ea typeface="ＭＳ Ｐゴシック" pitchFamily="1" charset="-128"/>
              </a:rPr>
              <a:t>IceCube</a:t>
            </a:r>
          </a:p>
        </p:txBody>
      </p:sp>
      <p:sp>
        <p:nvSpPr>
          <p:cNvPr id="1034248" name="Text Box 8"/>
          <p:cNvSpPr txBox="1">
            <a:spLocks noChangeArrowheads="1"/>
          </p:cNvSpPr>
          <p:nvPr/>
        </p:nvSpPr>
        <p:spPr bwMode="auto">
          <a:xfrm>
            <a:off x="1122572" y="413174"/>
            <a:ext cx="10789006" cy="109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6500">
                <a:solidFill>
                  <a:schemeClr val="bg1"/>
                </a:solidFill>
              </a:rPr>
              <a:t>The Amundsen-Scott Station</a:t>
            </a:r>
            <a:endParaRPr lang="en-GB" sz="6500">
              <a:solidFill>
                <a:schemeClr val="bg1"/>
              </a:solidFill>
            </a:endParaRPr>
          </a:p>
        </p:txBody>
      </p:sp>
      <p:sp>
        <p:nvSpPr>
          <p:cNvPr id="1034249" name="Text Box 9"/>
          <p:cNvSpPr txBox="1">
            <a:spLocks noChangeArrowheads="1"/>
          </p:cNvSpPr>
          <p:nvPr/>
        </p:nvSpPr>
        <p:spPr bwMode="auto">
          <a:xfrm>
            <a:off x="1068495" y="2070383"/>
            <a:ext cx="10131776" cy="5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3100">
                <a:solidFill>
                  <a:schemeClr val="bg1"/>
                </a:solidFill>
              </a:rPr>
              <a:t>South Pole  Station Building                 Astronomy Sector</a:t>
            </a:r>
            <a:endParaRPr lang="en-GB" sz="3100">
              <a:solidFill>
                <a:schemeClr val="bg1"/>
              </a:solidFill>
            </a:endParaRPr>
          </a:p>
        </p:txBody>
      </p:sp>
      <p:sp>
        <p:nvSpPr>
          <p:cNvPr id="1034250" name="Line 10"/>
          <p:cNvSpPr>
            <a:spLocks noChangeShapeType="1"/>
          </p:cNvSpPr>
          <p:nvPr/>
        </p:nvSpPr>
        <p:spPr bwMode="auto">
          <a:xfrm flipH="1">
            <a:off x="1460783" y="2716107"/>
            <a:ext cx="288996" cy="280867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1" name="Line 11"/>
          <p:cNvSpPr>
            <a:spLocks noChangeShapeType="1"/>
          </p:cNvSpPr>
          <p:nvPr/>
        </p:nvSpPr>
        <p:spPr bwMode="auto">
          <a:xfrm flipH="1">
            <a:off x="2756747" y="2716107"/>
            <a:ext cx="1225973" cy="24474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2" name="AutoShape 12"/>
          <p:cNvSpPr>
            <a:spLocks/>
          </p:cNvSpPr>
          <p:nvPr/>
        </p:nvSpPr>
        <p:spPr bwMode="auto">
          <a:xfrm rot="-5400000">
            <a:off x="9250117" y="1122117"/>
            <a:ext cx="483164" cy="3960142"/>
          </a:xfrm>
          <a:prstGeom prst="rightBrace">
            <a:avLst>
              <a:gd name="adj1" fmla="val 6830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3" name="Text Box 13"/>
          <p:cNvSpPr txBox="1">
            <a:spLocks noChangeArrowheads="1"/>
          </p:cNvSpPr>
          <p:nvPr/>
        </p:nvSpPr>
        <p:spPr bwMode="auto">
          <a:xfrm>
            <a:off x="2034249" y="6820748"/>
            <a:ext cx="1377264" cy="5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3100">
                <a:solidFill>
                  <a:schemeClr val="bg1"/>
                </a:solidFill>
              </a:rPr>
              <a:t>skiway</a:t>
            </a:r>
            <a:endParaRPr lang="en-GB" sz="3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560" y="1"/>
            <a:ext cx="13121612" cy="97536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992452" y="152400"/>
            <a:ext cx="4197107" cy="225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pPr algn="l"/>
            <a:r>
              <a:rPr lang="de-DE" sz="4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- 5 MW </a:t>
            </a:r>
            <a:r>
              <a:rPr lang="de-DE" sz="4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power</a:t>
            </a:r>
            <a:endParaRPr lang="de-DE" sz="4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- 16 m³ </a:t>
            </a:r>
            <a:r>
              <a:rPr lang="de-DE" sz="4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kerosine</a:t>
            </a:r>
            <a:endParaRPr lang="de-DE" sz="4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	    </a:t>
            </a:r>
            <a:r>
              <a:rPr lang="de-DE" sz="4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per hole</a:t>
            </a:r>
            <a:endParaRPr lang="en-GB" sz="4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7800" y="228600"/>
            <a:ext cx="12827000" cy="762000"/>
          </a:xfrm>
          <a:noFill/>
          <a:ln>
            <a:noFill/>
          </a:ln>
        </p:spPr>
        <p:txBody>
          <a:bodyPr/>
          <a:lstStyle/>
          <a:p>
            <a:r>
              <a:rPr lang="de-DE" sz="6600" dirty="0" smtClean="0"/>
              <a:t>The Drill Camp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0978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20400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6747"/>
            <a:ext cx="13004800" cy="10141938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1192107" y="216747"/>
            <a:ext cx="11487573" cy="1898792"/>
          </a:xfrm>
        </p:spPr>
        <p:txBody>
          <a:bodyPr lIns="130046" tIns="65023" rIns="130046" bIns="65023"/>
          <a:lstStyle/>
          <a:p>
            <a:pPr eaLnBrk="1" hangingPunct="1"/>
            <a:r>
              <a:rPr lang="de-DE" sz="7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IceCube Laboratory and Data Center</a:t>
            </a:r>
            <a:endParaRPr lang="en-GB" sz="77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2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t="10294"/>
          <a:stretch>
            <a:fillRect/>
          </a:stretch>
        </p:blipFill>
        <p:spPr bwMode="auto">
          <a:xfrm>
            <a:off x="1" y="2"/>
            <a:ext cx="13091759" cy="97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11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0" y="4343400"/>
            <a:ext cx="11053762" cy="1936750"/>
          </a:xfrm>
        </p:spPr>
        <p:txBody>
          <a:bodyPr/>
          <a:lstStyle/>
          <a:p>
            <a:r>
              <a:rPr lang="de-DE" dirty="0" smtClean="0"/>
              <a:t> atmospheric neutrinos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8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with neutrino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600200"/>
            <a:ext cx="11703050" cy="7467600"/>
          </a:xfrm>
        </p:spPr>
        <p:txBody>
          <a:bodyPr/>
          <a:lstStyle/>
          <a:p>
            <a:r>
              <a:rPr lang="de-DE" dirty="0" smtClean="0"/>
              <a:t>Search for the sources of high-energy cosmic rays</a:t>
            </a:r>
          </a:p>
          <a:p>
            <a:r>
              <a:rPr lang="de-DE" dirty="0" smtClean="0"/>
              <a:t>Dark Matter and Exotic Physics</a:t>
            </a:r>
          </a:p>
          <a:p>
            <a:pPr lvl="1" indent="-72000"/>
            <a:r>
              <a:rPr lang="de-DE" sz="2400" dirty="0" smtClean="0"/>
              <a:t>  WIMPs</a:t>
            </a:r>
          </a:p>
          <a:p>
            <a:pPr lvl="1" indent="-72000"/>
            <a:r>
              <a:rPr lang="de-DE" sz="2400" dirty="0" smtClean="0"/>
              <a:t>  Magnetic Monopoles and other superheavies</a:t>
            </a:r>
          </a:p>
          <a:p>
            <a:pPr lvl="1" indent="-72000"/>
            <a:r>
              <a:rPr lang="de-DE" sz="2400" dirty="0" smtClean="0"/>
              <a:t>  Violation of Lorentz invariance</a:t>
            </a:r>
          </a:p>
          <a:p>
            <a:r>
              <a:rPr lang="de-DE" dirty="0" smtClean="0"/>
              <a:t>Neutrino and Particle Physics</a:t>
            </a:r>
          </a:p>
          <a:p>
            <a:pPr lvl="1"/>
            <a:r>
              <a:rPr lang="de-DE" sz="2400" dirty="0" smtClean="0"/>
              <a:t>  Neutrino oscillations  (incl. mass hierachy)</a:t>
            </a:r>
          </a:p>
          <a:p>
            <a:pPr lvl="1"/>
            <a:r>
              <a:rPr lang="de-DE" sz="2400" dirty="0" smtClean="0"/>
              <a:t>  Charm physics</a:t>
            </a:r>
          </a:p>
          <a:p>
            <a:pPr lvl="1"/>
            <a:r>
              <a:rPr lang="de-DE" sz="2400" dirty="0" smtClean="0"/>
              <a:t>  Cross sections at highest energies</a:t>
            </a:r>
          </a:p>
          <a:p>
            <a:r>
              <a:rPr lang="de-DE" dirty="0" smtClean="0"/>
              <a:t>Supernova Collapse Physics </a:t>
            </a:r>
          </a:p>
          <a:p>
            <a:pPr lvl="1"/>
            <a:r>
              <a:rPr lang="de-DE" sz="2400" dirty="0" smtClean="0"/>
              <a:t>  MeV neutrinos  in bursts  </a:t>
            </a:r>
            <a:r>
              <a:rPr lang="de-DE" sz="2400" dirty="0" smtClean="0">
                <a:sym typeface="Symbol"/>
              </a:rPr>
              <a:t> early SN phase,  neutrino hierarchy, ...</a:t>
            </a:r>
            <a:endParaRPr lang="de-DE" sz="2400" dirty="0" smtClean="0"/>
          </a:p>
          <a:p>
            <a:r>
              <a:rPr lang="de-DE" dirty="0" smtClean="0"/>
              <a:t>Cosmic Ray Physics</a:t>
            </a:r>
          </a:p>
          <a:p>
            <a:pPr lvl="1"/>
            <a:r>
              <a:rPr lang="de-DE" sz="2400" dirty="0" smtClean="0"/>
              <a:t>  Spectrum, composition and anisotropies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1200" y="457200"/>
            <a:ext cx="11053762" cy="1676400"/>
          </a:xfrm>
          <a:noFill/>
        </p:spPr>
        <p:txBody>
          <a:bodyPr/>
          <a:lstStyle/>
          <a:p>
            <a:r>
              <a:rPr lang="de-DE" sz="3200" dirty="0" smtClean="0"/>
              <a:t> </a:t>
            </a:r>
            <a:br>
              <a:rPr lang="de-DE" sz="3200" dirty="0" smtClean="0"/>
            </a:br>
            <a:r>
              <a:rPr lang="de-DE" sz="3200" dirty="0" smtClean="0"/>
              <a:t> </a:t>
            </a:r>
            <a:r>
              <a:rPr lang="de-DE" sz="6000" dirty="0" err="1" smtClean="0"/>
              <a:t>Upward</a:t>
            </a:r>
            <a:r>
              <a:rPr lang="de-DE" sz="6000" dirty="0" smtClean="0"/>
              <a:t> </a:t>
            </a:r>
            <a:r>
              <a:rPr lang="de-DE" sz="6000" dirty="0" err="1" smtClean="0"/>
              <a:t>moving</a:t>
            </a:r>
            <a:r>
              <a:rPr lang="de-DE" sz="6000" dirty="0" smtClean="0"/>
              <a:t> </a:t>
            </a:r>
            <a:r>
              <a:rPr lang="de-DE" sz="6000" dirty="0" err="1" smtClean="0"/>
              <a:t>muon</a:t>
            </a:r>
            <a:r>
              <a:rPr lang="de-DE" sz="6000" dirty="0" smtClean="0"/>
              <a:t> in </a:t>
            </a:r>
            <a:r>
              <a:rPr lang="de-DE" sz="6000" dirty="0" err="1" smtClean="0"/>
              <a:t>IceCube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790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tmospheric neutrinos in IceCube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8749359" cy="8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446510" y="2289615"/>
            <a:ext cx="3558290" cy="6851244"/>
            <a:chOff x="9446510" y="2289615"/>
            <a:chExt cx="3558290" cy="6851244"/>
          </a:xfrm>
        </p:grpSpPr>
        <p:sp>
          <p:nvSpPr>
            <p:cNvPr id="6" name="Rectangle 25"/>
            <p:cNvSpPr>
              <a:spLocks/>
            </p:cNvSpPr>
            <p:nvPr/>
          </p:nvSpPr>
          <p:spPr bwMode="auto">
            <a:xfrm>
              <a:off x="10724792" y="2289615"/>
              <a:ext cx="1155873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7" name="Rectangle 26"/>
            <p:cNvSpPr>
              <a:spLocks/>
            </p:cNvSpPr>
            <p:nvPr/>
          </p:nvSpPr>
          <p:spPr bwMode="auto">
            <a:xfrm>
              <a:off x="10580436" y="8703132"/>
              <a:ext cx="2250189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10800000" flipH="1">
              <a:off x="10476567" y="2388589"/>
              <a:ext cx="0" cy="9468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rot="10800000">
              <a:off x="10237261" y="5826286"/>
              <a:ext cx="671841" cy="114809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 rot="10800000" flipH="1">
              <a:off x="10021736" y="5865876"/>
              <a:ext cx="138233" cy="955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Rectangle 30"/>
            <p:cNvSpPr>
              <a:spLocks/>
            </p:cNvSpPr>
            <p:nvPr/>
          </p:nvSpPr>
          <p:spPr bwMode="auto">
            <a:xfrm>
              <a:off x="11016121" y="6644472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2" name="Rectangle 31"/>
            <p:cNvSpPr>
              <a:spLocks/>
            </p:cNvSpPr>
            <p:nvPr/>
          </p:nvSpPr>
          <p:spPr bwMode="auto">
            <a:xfrm>
              <a:off x="9755676" y="5865877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 rot="10800000" flipH="1">
              <a:off x="9635280" y="6857266"/>
              <a:ext cx="319570" cy="9798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 rot="10800000">
              <a:off x="10097543" y="6855617"/>
              <a:ext cx="634682" cy="125367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 rot="10800000">
              <a:off x="10017278" y="6855616"/>
              <a:ext cx="111478" cy="155719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Rectangle 35"/>
            <p:cNvSpPr>
              <a:spLocks/>
            </p:cNvSpPr>
            <p:nvPr/>
          </p:nvSpPr>
          <p:spPr bwMode="auto">
            <a:xfrm>
              <a:off x="10766410" y="7832160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7" name="Rectangle 36"/>
            <p:cNvSpPr>
              <a:spLocks/>
            </p:cNvSpPr>
            <p:nvPr/>
          </p:nvSpPr>
          <p:spPr bwMode="auto">
            <a:xfrm>
              <a:off x="10195643" y="8162075"/>
              <a:ext cx="463748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8" name="Rectangle 37"/>
            <p:cNvSpPr>
              <a:spLocks/>
            </p:cNvSpPr>
            <p:nvPr/>
          </p:nvSpPr>
          <p:spPr bwMode="auto">
            <a:xfrm>
              <a:off x="9446510" y="7000779"/>
              <a:ext cx="344839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rot="10800000" flipH="1">
              <a:off x="10168888" y="5088930"/>
              <a:ext cx="86209" cy="6878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H="1">
              <a:off x="10278880" y="3376679"/>
              <a:ext cx="164988" cy="8627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10255097" y="4316933"/>
              <a:ext cx="40132" cy="7703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>
              <a:off x="10382925" y="4216309"/>
              <a:ext cx="60941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42"/>
            <p:cNvSpPr>
              <a:spLocks noChangeShapeType="1"/>
            </p:cNvSpPr>
            <p:nvPr/>
          </p:nvSpPr>
          <p:spPr bwMode="auto">
            <a:xfrm flipH="1">
              <a:off x="10125783" y="4229506"/>
              <a:ext cx="117423" cy="2639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>
              <a:off x="10326443" y="5047690"/>
              <a:ext cx="136747" cy="2804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44"/>
            <p:cNvSpPr>
              <a:spLocks noChangeShapeType="1"/>
            </p:cNvSpPr>
            <p:nvPr/>
          </p:nvSpPr>
          <p:spPr bwMode="auto">
            <a:xfrm>
              <a:off x="10290771" y="5100478"/>
              <a:ext cx="74318" cy="367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Rectangle 45"/>
            <p:cNvSpPr>
              <a:spLocks/>
            </p:cNvSpPr>
            <p:nvPr/>
          </p:nvSpPr>
          <p:spPr bwMode="auto">
            <a:xfrm>
              <a:off x="9827022" y="4968512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π</a:t>
              </a: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10504808" y="3411320"/>
              <a:ext cx="59455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/>
            </p:cNvSpPr>
            <p:nvPr/>
          </p:nvSpPr>
          <p:spPr bwMode="auto">
            <a:xfrm>
              <a:off x="11372852" y="3807906"/>
              <a:ext cx="1256185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prompt</a:t>
              </a: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rot="10800000">
              <a:off x="10527721" y="3335563"/>
              <a:ext cx="238760" cy="4688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rot="10800000">
              <a:off x="10797819" y="3829284"/>
              <a:ext cx="834167" cy="96259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 rot="10800000">
              <a:off x="10753051" y="3862421"/>
              <a:ext cx="159670" cy="740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/>
            </p:cNvSpPr>
            <p:nvPr/>
          </p:nvSpPr>
          <p:spPr bwMode="auto">
            <a:xfrm>
              <a:off x="10654562" y="3140061"/>
              <a:ext cx="968000" cy="4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33" name="Rectangle 19"/>
            <p:cNvSpPr>
              <a:spLocks/>
            </p:cNvSpPr>
            <p:nvPr/>
          </p:nvSpPr>
          <p:spPr bwMode="auto">
            <a:xfrm>
              <a:off x="11740919" y="4438982"/>
              <a:ext cx="1263881" cy="60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4" name="Rectangle 20"/>
            <p:cNvSpPr>
              <a:spLocks/>
            </p:cNvSpPr>
            <p:nvPr/>
          </p:nvSpPr>
          <p:spPr bwMode="auto">
            <a:xfrm>
              <a:off x="10702315" y="4491998"/>
              <a:ext cx="620776" cy="45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2235200" y="5328117"/>
            <a:ext cx="1752600" cy="44868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5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tmospheric neutrinos in IceCube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8749359" cy="8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235200" y="5328117"/>
            <a:ext cx="1752600" cy="44868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114800"/>
            <a:ext cx="5506502" cy="332967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37" name="TextBox 2"/>
          <p:cNvSpPr txBox="1"/>
          <p:nvPr/>
        </p:nvSpPr>
        <p:spPr>
          <a:xfrm>
            <a:off x="9003359" y="3345359"/>
            <a:ext cx="3770391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.. </a:t>
            </a:r>
            <a:r>
              <a:rPr lang="de-DE" sz="4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de-DE" sz="4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nd ANTARES</a:t>
            </a: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4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2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          arXiv:1308.1599</a:t>
            </a:r>
            <a:endParaRPr lang="en-US" sz="28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44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44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/>
          <a:stretch/>
        </p:blipFill>
        <p:spPr bwMode="auto">
          <a:xfrm>
            <a:off x="4918902" y="2422384"/>
            <a:ext cx="5877482" cy="4759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01" y="2311785"/>
            <a:ext cx="5877482" cy="510217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8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7544" y="5957888"/>
              <a:ext cx="1048140" cy="290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 smtClean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43" name="Straight Arrow Connector 78"/>
            <p:cNvCxnSpPr/>
            <p:nvPr/>
          </p:nvCxnSpPr>
          <p:spPr bwMode="auto">
            <a:xfrm>
              <a:off x="7101984" y="2517301"/>
              <a:ext cx="57150" cy="7207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8261817" y="3179408"/>
            <a:ext cx="2497671" cy="1384995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Non-standard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due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VLI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84100" y="5220912"/>
            <a:ext cx="1931811" cy="954107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16600" y="2445082"/>
            <a:ext cx="1964640" cy="1583022"/>
            <a:chOff x="5816600" y="2445082"/>
            <a:chExt cx="1964640" cy="1583022"/>
          </a:xfrm>
        </p:grpSpPr>
        <p:sp>
          <p:nvSpPr>
            <p:cNvPr id="49" name="TextBox 48"/>
            <p:cNvSpPr txBox="1"/>
            <p:nvPr/>
          </p:nvSpPr>
          <p:spPr>
            <a:xfrm>
              <a:off x="5816600" y="2445082"/>
              <a:ext cx="1964640" cy="954107"/>
            </a:xfrm>
            <a:prstGeom prst="rect">
              <a:avLst/>
            </a:prstGeom>
            <a:solidFill>
              <a:srgbClr val="003366">
                <a:alpha val="45882"/>
              </a:srgbClr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Oscillations</a:t>
              </a:r>
            </a:p>
            <a:p>
              <a:pPr algn="l"/>
              <a:r>
                <a:rPr lang="de-DE" sz="2800" b="1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t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 sterile 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Symbol"/>
                </a:rPr>
                <a:t>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  <p:sp>
          <p:nvSpPr>
            <p:cNvPr id="8" name="Left-Right Arrow 7"/>
            <p:cNvSpPr/>
            <p:nvPr/>
          </p:nvSpPr>
          <p:spPr bwMode="auto">
            <a:xfrm>
              <a:off x="6121401" y="3418504"/>
              <a:ext cx="1295184" cy="609600"/>
            </a:xfrm>
            <a:prstGeom prst="leftRightArrow">
              <a:avLst/>
            </a:prstGeom>
            <a:solidFill>
              <a:srgbClr val="007DB0">
                <a:alpha val="43137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82757" y="5355723"/>
            <a:ext cx="4572000" cy="4349750"/>
            <a:chOff x="4535488" y="1641475"/>
            <a:chExt cx="4572000" cy="4349750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488" y="1641475"/>
              <a:ext cx="4572000" cy="434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025006" y="1792288"/>
              <a:ext cx="58381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tx2">
                      <a:lumMod val="75000"/>
                    </a:schemeClr>
                  </a:solidFill>
                  <a:latin typeface="Arial" charset="0"/>
                </a:rPr>
                <a:t>VLI</a:t>
              </a:r>
              <a:endParaRPr lang="en-US" sz="2000" b="1" dirty="0">
                <a:solidFill>
                  <a:schemeClr val="tx2">
                    <a:lumMod val="75000"/>
                  </a:schemeClr>
                </a:solidFill>
                <a:latin typeface="Arial" charset="0"/>
              </a:endParaRPr>
            </a:p>
          </p:txBody>
        </p:sp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5548774" y="2935288"/>
              <a:ext cx="200567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dirty="0">
                  <a:solidFill>
                    <a:schemeClr val="bg1"/>
                  </a:solidFill>
                  <a:latin typeface="Arial" pitchFamily="34" charset="0"/>
                </a:rPr>
                <a:t>AMANDA</a:t>
              </a:r>
            </a:p>
            <a:p>
              <a:pPr eaLnBrk="1" hangingPunct="1"/>
              <a:r>
                <a:rPr lang="de-DE" sz="2000" dirty="0">
                  <a:solidFill>
                    <a:schemeClr val="bg1"/>
                  </a:solidFill>
                  <a:latin typeface="Arial" pitchFamily="34" charset="0"/>
                </a:rPr>
                <a:t>90%, 95%, 99%</a:t>
              </a:r>
              <a:endParaRPr lang="en-US" sz="20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22" name="TextBox 13"/>
            <p:cNvSpPr txBox="1">
              <a:spLocks noChangeArrowheads="1"/>
            </p:cNvSpPr>
            <p:nvPr/>
          </p:nvSpPr>
          <p:spPr bwMode="auto">
            <a:xfrm>
              <a:off x="7643491" y="2927350"/>
              <a:ext cx="134684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b="1">
                  <a:solidFill>
                    <a:srgbClr val="FF0000"/>
                  </a:solidFill>
                  <a:latin typeface="Arial" pitchFamily="34" charset="0"/>
                </a:rPr>
                <a:t>SK + K2K</a:t>
              </a:r>
            </a:p>
            <a:p>
              <a:pPr eaLnBrk="1" hangingPunct="1"/>
              <a:r>
                <a:rPr lang="de-DE" sz="2000" b="1">
                  <a:solidFill>
                    <a:srgbClr val="FF0000"/>
                  </a:solidFill>
                  <a:latin typeface="Arial" pitchFamily="34" charset="0"/>
                </a:rPr>
                <a:t>         90%</a:t>
              </a:r>
              <a:endParaRPr lang="en-US" sz="2000" b="1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3" name="TextBox 14"/>
            <p:cNvSpPr txBox="1">
              <a:spLocks noChangeArrowheads="1"/>
            </p:cNvSpPr>
            <p:nvPr/>
          </p:nvSpPr>
          <p:spPr bwMode="auto">
            <a:xfrm>
              <a:off x="5275155" y="4391025"/>
              <a:ext cx="195919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2000" b="1" dirty="0">
                  <a:solidFill>
                    <a:srgbClr val="FFFF00"/>
                  </a:solidFill>
                  <a:latin typeface="Arial" pitchFamily="34" charset="0"/>
                </a:rPr>
                <a:t> IceCube          </a:t>
              </a:r>
            </a:p>
            <a:p>
              <a:pPr eaLnBrk="1" hangingPunct="1"/>
              <a:r>
                <a:rPr lang="de-DE" sz="2000" b="1" dirty="0">
                  <a:solidFill>
                    <a:srgbClr val="FFFF00"/>
                  </a:solidFill>
                  <a:latin typeface="Arial" pitchFamily="34" charset="0"/>
                </a:rPr>
                <a:t>        10y, 90%</a:t>
              </a:r>
              <a:endParaRPr lang="en-US" sz="2000" b="1" dirty="0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  <p:sp>
        <p:nvSpPr>
          <p:cNvPr id="24" name="Rectangle 11"/>
          <p:cNvSpPr>
            <a:spLocks/>
          </p:cNvSpPr>
          <p:nvPr/>
        </p:nvSpPr>
        <p:spPr bwMode="auto">
          <a:xfrm>
            <a:off x="9351396" y="4028104"/>
            <a:ext cx="14080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ctr"/>
            <a:endParaRPr lang="en-US" sz="800" dirty="0" smtClean="0">
              <a:solidFill>
                <a:srgbClr val="FFFFFF"/>
              </a:solidFill>
              <a:latin typeface="Lucida Grande"/>
              <a:ea typeface="ヒラギノ角ゴ ProN W3" charset="-128"/>
              <a:cs typeface="Arial" pitchFamily="34" charset="0"/>
              <a:sym typeface="Lucida Grande"/>
            </a:endParaRPr>
          </a:p>
          <a:p>
            <a:pPr marL="57150" algn="ctr"/>
            <a:r>
              <a:rPr lang="en-US" sz="2000" dirty="0" err="1" smtClean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δc</a:t>
            </a:r>
            <a:r>
              <a:rPr lang="en-US" sz="2000" dirty="0" smtClean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/c </a:t>
            </a:r>
            <a:r>
              <a:rPr lang="en-US" sz="2000" dirty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= 10</a:t>
            </a:r>
            <a:r>
              <a:rPr lang="en-US" sz="2000" baseline="32000" dirty="0">
                <a:solidFill>
                  <a:srgbClr val="FFFFFF"/>
                </a:solidFill>
                <a:latin typeface="Lucida Grande"/>
                <a:ea typeface="ヒラギノ角ゴ ProN W3" charset="-128"/>
                <a:cs typeface="Arial" pitchFamily="34" charset="0"/>
                <a:sym typeface="Lucida Grande"/>
              </a:rPr>
              <a:t>-27</a:t>
            </a:r>
          </a:p>
        </p:txBody>
      </p:sp>
    </p:spTree>
    <p:extLst>
      <p:ext uri="{BB962C8B-B14F-4D97-AF65-F5344CB8AC3E}">
        <p14:creationId xmlns:p14="http://schemas.microsoft.com/office/powerpoint/2010/main" val="30475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352800"/>
            <a:ext cx="11963400" cy="1936750"/>
          </a:xfrm>
        </p:spPr>
        <p:txBody>
          <a:bodyPr/>
          <a:lstStyle/>
          <a:p>
            <a:r>
              <a:rPr lang="de-DE" dirty="0" smtClean="0"/>
              <a:t>Search for  </a:t>
            </a:r>
            <a:br>
              <a:rPr lang="de-DE" dirty="0" smtClean="0"/>
            </a:br>
            <a:r>
              <a:rPr lang="de-DE" dirty="0" smtClean="0"/>
              <a:t>extra-terrestrial neutrinos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8800" y="5410200"/>
            <a:ext cx="647700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1700"/>
              </a:spcBef>
              <a:spcAft>
                <a:spcPct val="0"/>
              </a:spcAft>
              <a:defRPr sz="2800">
                <a:solidFill>
                  <a:srgbClr val="F28E00"/>
                </a:solidFill>
                <a:latin typeface="+mn-lt"/>
                <a:ea typeface="+mn-ea"/>
                <a:cs typeface="+mn-cs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3600" dirty="0" smtClean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Steady point sources</a:t>
            </a:r>
          </a:p>
          <a:p>
            <a:r>
              <a:rPr lang="de-DE" sz="3600" dirty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Transient sources: GRB</a:t>
            </a:r>
          </a:p>
          <a:p>
            <a:r>
              <a:rPr lang="de-DE" sz="3600" dirty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Diffuse flux</a:t>
            </a:r>
            <a:endParaRPr lang="en-US" sz="3600" dirty="0">
              <a:solidFill>
                <a:srgbClr val="00A6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Point Source IceCube 4 years </a:t>
            </a:r>
            <a:r>
              <a:rPr lang="de-DE" sz="4000" dirty="0"/>
              <a:t> </a:t>
            </a:r>
            <a:r>
              <a:rPr lang="de-DE" sz="4000" dirty="0" smtClean="0"/>
              <a:t>  IC40/59/79/86</a:t>
            </a:r>
            <a:endParaRPr lang="en-US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"/>
          <a:stretch/>
        </p:blipFill>
        <p:spPr bwMode="auto">
          <a:xfrm>
            <a:off x="-12700" y="2038350"/>
            <a:ext cx="13030200" cy="773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1836400" y="3429000"/>
            <a:ext cx="1193801" cy="685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40800" y="1614160"/>
            <a:ext cx="3800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April 2011-March 2012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1722100" y="1066800"/>
            <a:ext cx="419100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140768" y="4343400"/>
            <a:ext cx="334258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N  o  r  t  h</a:t>
            </a:r>
          </a:p>
          <a:p>
            <a:endParaRPr lang="de-DE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S  o  u  t  h</a:t>
            </a:r>
            <a:endParaRPr lang="en-US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Limits for steady point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676400"/>
            <a:ext cx="5257800" cy="7467600"/>
          </a:xfrm>
        </p:spPr>
        <p:txBody>
          <a:bodyPr/>
          <a:lstStyle/>
          <a:p>
            <a:r>
              <a:rPr lang="de-DE" sz="2800" dirty="0" smtClean="0"/>
              <a:t>Factor 1000                                                       in 12 years</a:t>
            </a:r>
          </a:p>
          <a:p>
            <a:r>
              <a:rPr lang="de-DE" sz="2800" dirty="0" smtClean="0"/>
              <a:t>No detections                                       yet</a:t>
            </a:r>
          </a:p>
          <a:p>
            <a:r>
              <a:rPr lang="de-DE" sz="2800" dirty="0" smtClean="0"/>
              <a:t>ANTARES is                              best at                                                 Southern Sky                                            </a:t>
            </a:r>
            <a:r>
              <a:rPr lang="de-DE" sz="2400" dirty="0" smtClean="0"/>
              <a:t>IceCube sensitivity                                                   at Southern sky                                               only for cut-off                                                       at &gt;&gt; PeV</a:t>
            </a:r>
          </a:p>
          <a:p>
            <a:r>
              <a:rPr lang="de-DE" sz="2800" dirty="0" smtClean="0"/>
              <a:t>Expect another                                              factor 3  for                                    IceCube in 2016</a:t>
            </a:r>
          </a:p>
          <a:p>
            <a:r>
              <a:rPr lang="de-DE" sz="2800" dirty="0" smtClean="0">
                <a:sym typeface="Wingdings" pitchFamily="2" charset="2"/>
              </a:rPr>
              <a:t>KM3NeT/GVD  would give                ~ </a:t>
            </a:r>
            <a:r>
              <a:rPr lang="de-DE" sz="2800" dirty="0">
                <a:sym typeface="Wingdings" pitchFamily="2" charset="2"/>
              </a:rPr>
              <a:t>f</a:t>
            </a:r>
            <a:r>
              <a:rPr lang="de-DE" sz="2800" dirty="0" smtClean="0">
                <a:sym typeface="Wingdings" pitchFamily="2" charset="2"/>
              </a:rPr>
              <a:t>actor 50  w.r.t. Antares</a:t>
            </a:r>
            <a:endParaRPr lang="en-US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/>
          <a:stretch/>
        </p:blipFill>
        <p:spPr bwMode="auto">
          <a:xfrm>
            <a:off x="3225800" y="1524000"/>
            <a:ext cx="96139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40924" y="5580209"/>
            <a:ext cx="8418787" cy="1755761"/>
            <a:chOff x="4240924" y="5580209"/>
            <a:chExt cx="8418787" cy="1755761"/>
          </a:xfrm>
        </p:grpSpPr>
        <p:sp>
          <p:nvSpPr>
            <p:cNvPr id="6" name="Freeform 5"/>
            <p:cNvSpPr/>
            <p:nvPr/>
          </p:nvSpPr>
          <p:spPr bwMode="auto">
            <a:xfrm>
              <a:off x="4240924" y="5580209"/>
              <a:ext cx="8418787" cy="1755761"/>
            </a:xfrm>
            <a:custGeom>
              <a:avLst/>
              <a:gdLst>
                <a:gd name="connsiteX0" fmla="*/ 0 w 8466083"/>
                <a:gd name="connsiteY0" fmla="*/ 63133 h 1719080"/>
                <a:gd name="connsiteX1" fmla="*/ 788276 w 8466083"/>
                <a:gd name="connsiteY1" fmla="*/ 78898 h 1719080"/>
                <a:gd name="connsiteX2" fmla="*/ 1119352 w 8466083"/>
                <a:gd name="connsiteY2" fmla="*/ 71 h 1719080"/>
                <a:gd name="connsiteX3" fmla="*/ 2033752 w 8466083"/>
                <a:gd name="connsiteY3" fmla="*/ 94664 h 1719080"/>
                <a:gd name="connsiteX4" fmla="*/ 3058510 w 8466083"/>
                <a:gd name="connsiteY4" fmla="*/ 378443 h 1719080"/>
                <a:gd name="connsiteX5" fmla="*/ 3452648 w 8466083"/>
                <a:gd name="connsiteY5" fmla="*/ 662223 h 1719080"/>
                <a:gd name="connsiteX6" fmla="*/ 3941379 w 8466083"/>
                <a:gd name="connsiteY6" fmla="*/ 1166719 h 1719080"/>
                <a:gd name="connsiteX7" fmla="*/ 4051738 w 8466083"/>
                <a:gd name="connsiteY7" fmla="*/ 1403202 h 1719080"/>
                <a:gd name="connsiteX8" fmla="*/ 4272455 w 8466083"/>
                <a:gd name="connsiteY8" fmla="*/ 1639685 h 1719080"/>
                <a:gd name="connsiteX9" fmla="*/ 4524704 w 8466083"/>
                <a:gd name="connsiteY9" fmla="*/ 1718512 h 1719080"/>
                <a:gd name="connsiteX10" fmla="*/ 4698124 w 8466083"/>
                <a:gd name="connsiteY10" fmla="*/ 1608154 h 1719080"/>
                <a:gd name="connsiteX11" fmla="*/ 4997669 w 8466083"/>
                <a:gd name="connsiteY11" fmla="*/ 1497795 h 1719080"/>
                <a:gd name="connsiteX12" fmla="*/ 5360276 w 8466083"/>
                <a:gd name="connsiteY12" fmla="*/ 1513560 h 1719080"/>
                <a:gd name="connsiteX13" fmla="*/ 5644055 w 8466083"/>
                <a:gd name="connsiteY13" fmla="*/ 1355905 h 1719080"/>
                <a:gd name="connsiteX14" fmla="*/ 6164317 w 8466083"/>
                <a:gd name="connsiteY14" fmla="*/ 1340140 h 1719080"/>
                <a:gd name="connsiteX15" fmla="*/ 6889531 w 8466083"/>
                <a:gd name="connsiteY15" fmla="*/ 1198250 h 1719080"/>
                <a:gd name="connsiteX16" fmla="*/ 7535917 w 8466083"/>
                <a:gd name="connsiteY16" fmla="*/ 993298 h 1719080"/>
                <a:gd name="connsiteX17" fmla="*/ 8056179 w 8466083"/>
                <a:gd name="connsiteY17" fmla="*/ 961767 h 1719080"/>
                <a:gd name="connsiteX18" fmla="*/ 8466083 w 8466083"/>
                <a:gd name="connsiteY18" fmla="*/ 804112 h 1719080"/>
                <a:gd name="connsiteX0" fmla="*/ 0 w 8466083"/>
                <a:gd name="connsiteY0" fmla="*/ 63133 h 1719080"/>
                <a:gd name="connsiteX1" fmla="*/ 788276 w 8466083"/>
                <a:gd name="connsiteY1" fmla="*/ 78898 h 1719080"/>
                <a:gd name="connsiteX2" fmla="*/ 1119352 w 8466083"/>
                <a:gd name="connsiteY2" fmla="*/ 71 h 1719080"/>
                <a:gd name="connsiteX3" fmla="*/ 2033752 w 8466083"/>
                <a:gd name="connsiteY3" fmla="*/ 94664 h 1719080"/>
                <a:gd name="connsiteX4" fmla="*/ 3058510 w 8466083"/>
                <a:gd name="connsiteY4" fmla="*/ 378443 h 1719080"/>
                <a:gd name="connsiteX5" fmla="*/ 3531476 w 8466083"/>
                <a:gd name="connsiteY5" fmla="*/ 677988 h 1719080"/>
                <a:gd name="connsiteX6" fmla="*/ 3941379 w 8466083"/>
                <a:gd name="connsiteY6" fmla="*/ 1166719 h 1719080"/>
                <a:gd name="connsiteX7" fmla="*/ 4051738 w 8466083"/>
                <a:gd name="connsiteY7" fmla="*/ 1403202 h 1719080"/>
                <a:gd name="connsiteX8" fmla="*/ 4272455 w 8466083"/>
                <a:gd name="connsiteY8" fmla="*/ 1639685 h 1719080"/>
                <a:gd name="connsiteX9" fmla="*/ 4524704 w 8466083"/>
                <a:gd name="connsiteY9" fmla="*/ 1718512 h 1719080"/>
                <a:gd name="connsiteX10" fmla="*/ 4698124 w 8466083"/>
                <a:gd name="connsiteY10" fmla="*/ 1608154 h 1719080"/>
                <a:gd name="connsiteX11" fmla="*/ 4997669 w 8466083"/>
                <a:gd name="connsiteY11" fmla="*/ 1497795 h 1719080"/>
                <a:gd name="connsiteX12" fmla="*/ 5360276 w 8466083"/>
                <a:gd name="connsiteY12" fmla="*/ 1513560 h 1719080"/>
                <a:gd name="connsiteX13" fmla="*/ 5644055 w 8466083"/>
                <a:gd name="connsiteY13" fmla="*/ 1355905 h 1719080"/>
                <a:gd name="connsiteX14" fmla="*/ 6164317 w 8466083"/>
                <a:gd name="connsiteY14" fmla="*/ 1340140 h 1719080"/>
                <a:gd name="connsiteX15" fmla="*/ 6889531 w 8466083"/>
                <a:gd name="connsiteY15" fmla="*/ 1198250 h 1719080"/>
                <a:gd name="connsiteX16" fmla="*/ 7535917 w 8466083"/>
                <a:gd name="connsiteY16" fmla="*/ 993298 h 1719080"/>
                <a:gd name="connsiteX17" fmla="*/ 8056179 w 8466083"/>
                <a:gd name="connsiteY17" fmla="*/ 961767 h 1719080"/>
                <a:gd name="connsiteX18" fmla="*/ 8466083 w 8466083"/>
                <a:gd name="connsiteY18" fmla="*/ 804112 h 1719080"/>
                <a:gd name="connsiteX0" fmla="*/ 0 w 8466083"/>
                <a:gd name="connsiteY0" fmla="*/ 63133 h 1718677"/>
                <a:gd name="connsiteX1" fmla="*/ 788276 w 8466083"/>
                <a:gd name="connsiteY1" fmla="*/ 78898 h 1718677"/>
                <a:gd name="connsiteX2" fmla="*/ 1119352 w 8466083"/>
                <a:gd name="connsiteY2" fmla="*/ 71 h 1718677"/>
                <a:gd name="connsiteX3" fmla="*/ 2033752 w 8466083"/>
                <a:gd name="connsiteY3" fmla="*/ 94664 h 1718677"/>
                <a:gd name="connsiteX4" fmla="*/ 3058510 w 8466083"/>
                <a:gd name="connsiteY4" fmla="*/ 378443 h 1718677"/>
                <a:gd name="connsiteX5" fmla="*/ 3531476 w 8466083"/>
                <a:gd name="connsiteY5" fmla="*/ 677988 h 1718677"/>
                <a:gd name="connsiteX6" fmla="*/ 3941379 w 8466083"/>
                <a:gd name="connsiteY6" fmla="*/ 1166719 h 1718677"/>
                <a:gd name="connsiteX7" fmla="*/ 4051738 w 8466083"/>
                <a:gd name="connsiteY7" fmla="*/ 1403202 h 1718677"/>
                <a:gd name="connsiteX8" fmla="*/ 4272455 w 8466083"/>
                <a:gd name="connsiteY8" fmla="*/ 1639685 h 1718677"/>
                <a:gd name="connsiteX9" fmla="*/ 4524704 w 8466083"/>
                <a:gd name="connsiteY9" fmla="*/ 1718512 h 1718677"/>
                <a:gd name="connsiteX10" fmla="*/ 4745420 w 8466083"/>
                <a:gd name="connsiteY10" fmla="*/ 1655450 h 1718677"/>
                <a:gd name="connsiteX11" fmla="*/ 4997669 w 8466083"/>
                <a:gd name="connsiteY11" fmla="*/ 1497795 h 1718677"/>
                <a:gd name="connsiteX12" fmla="*/ 5360276 w 8466083"/>
                <a:gd name="connsiteY12" fmla="*/ 1513560 h 1718677"/>
                <a:gd name="connsiteX13" fmla="*/ 5644055 w 8466083"/>
                <a:gd name="connsiteY13" fmla="*/ 1355905 h 1718677"/>
                <a:gd name="connsiteX14" fmla="*/ 6164317 w 8466083"/>
                <a:gd name="connsiteY14" fmla="*/ 1340140 h 1718677"/>
                <a:gd name="connsiteX15" fmla="*/ 6889531 w 8466083"/>
                <a:gd name="connsiteY15" fmla="*/ 1198250 h 1718677"/>
                <a:gd name="connsiteX16" fmla="*/ 7535917 w 8466083"/>
                <a:gd name="connsiteY16" fmla="*/ 993298 h 1718677"/>
                <a:gd name="connsiteX17" fmla="*/ 8056179 w 8466083"/>
                <a:gd name="connsiteY17" fmla="*/ 961767 h 1718677"/>
                <a:gd name="connsiteX18" fmla="*/ 8466083 w 8466083"/>
                <a:gd name="connsiteY18" fmla="*/ 804112 h 1718677"/>
                <a:gd name="connsiteX0" fmla="*/ 0 w 8466083"/>
                <a:gd name="connsiteY0" fmla="*/ 63133 h 1718629"/>
                <a:gd name="connsiteX1" fmla="*/ 788276 w 8466083"/>
                <a:gd name="connsiteY1" fmla="*/ 78898 h 1718629"/>
                <a:gd name="connsiteX2" fmla="*/ 1119352 w 8466083"/>
                <a:gd name="connsiteY2" fmla="*/ 71 h 1718629"/>
                <a:gd name="connsiteX3" fmla="*/ 2033752 w 8466083"/>
                <a:gd name="connsiteY3" fmla="*/ 94664 h 1718629"/>
                <a:gd name="connsiteX4" fmla="*/ 3058510 w 8466083"/>
                <a:gd name="connsiteY4" fmla="*/ 378443 h 1718629"/>
                <a:gd name="connsiteX5" fmla="*/ 3531476 w 8466083"/>
                <a:gd name="connsiteY5" fmla="*/ 677988 h 1718629"/>
                <a:gd name="connsiteX6" fmla="*/ 3941379 w 8466083"/>
                <a:gd name="connsiteY6" fmla="*/ 1166719 h 1718629"/>
                <a:gd name="connsiteX7" fmla="*/ 4051738 w 8466083"/>
                <a:gd name="connsiteY7" fmla="*/ 1403202 h 1718629"/>
                <a:gd name="connsiteX8" fmla="*/ 4272455 w 8466083"/>
                <a:gd name="connsiteY8" fmla="*/ 1639685 h 1718629"/>
                <a:gd name="connsiteX9" fmla="*/ 4524704 w 8466083"/>
                <a:gd name="connsiteY9" fmla="*/ 1718512 h 1718629"/>
                <a:gd name="connsiteX10" fmla="*/ 4745420 w 8466083"/>
                <a:gd name="connsiteY10" fmla="*/ 1655450 h 1718629"/>
                <a:gd name="connsiteX11" fmla="*/ 5029200 w 8466083"/>
                <a:gd name="connsiteY11" fmla="*/ 1576623 h 1718629"/>
                <a:gd name="connsiteX12" fmla="*/ 5360276 w 8466083"/>
                <a:gd name="connsiteY12" fmla="*/ 1513560 h 1718629"/>
                <a:gd name="connsiteX13" fmla="*/ 5644055 w 8466083"/>
                <a:gd name="connsiteY13" fmla="*/ 1355905 h 1718629"/>
                <a:gd name="connsiteX14" fmla="*/ 6164317 w 8466083"/>
                <a:gd name="connsiteY14" fmla="*/ 1340140 h 1718629"/>
                <a:gd name="connsiteX15" fmla="*/ 6889531 w 8466083"/>
                <a:gd name="connsiteY15" fmla="*/ 1198250 h 1718629"/>
                <a:gd name="connsiteX16" fmla="*/ 7535917 w 8466083"/>
                <a:gd name="connsiteY16" fmla="*/ 993298 h 1718629"/>
                <a:gd name="connsiteX17" fmla="*/ 8056179 w 8466083"/>
                <a:gd name="connsiteY17" fmla="*/ 961767 h 1718629"/>
                <a:gd name="connsiteX18" fmla="*/ 8466083 w 8466083"/>
                <a:gd name="connsiteY18" fmla="*/ 804112 h 1718629"/>
                <a:gd name="connsiteX0" fmla="*/ 0 w 8466083"/>
                <a:gd name="connsiteY0" fmla="*/ 63133 h 1718629"/>
                <a:gd name="connsiteX1" fmla="*/ 788276 w 8466083"/>
                <a:gd name="connsiteY1" fmla="*/ 78898 h 1718629"/>
                <a:gd name="connsiteX2" fmla="*/ 1119352 w 8466083"/>
                <a:gd name="connsiteY2" fmla="*/ 71 h 1718629"/>
                <a:gd name="connsiteX3" fmla="*/ 2033752 w 8466083"/>
                <a:gd name="connsiteY3" fmla="*/ 94664 h 1718629"/>
                <a:gd name="connsiteX4" fmla="*/ 3058510 w 8466083"/>
                <a:gd name="connsiteY4" fmla="*/ 378443 h 1718629"/>
                <a:gd name="connsiteX5" fmla="*/ 3531476 w 8466083"/>
                <a:gd name="connsiteY5" fmla="*/ 677988 h 1718629"/>
                <a:gd name="connsiteX6" fmla="*/ 3941379 w 8466083"/>
                <a:gd name="connsiteY6" fmla="*/ 1166719 h 1718629"/>
                <a:gd name="connsiteX7" fmla="*/ 4051738 w 8466083"/>
                <a:gd name="connsiteY7" fmla="*/ 1403202 h 1718629"/>
                <a:gd name="connsiteX8" fmla="*/ 4272455 w 8466083"/>
                <a:gd name="connsiteY8" fmla="*/ 1639685 h 1718629"/>
                <a:gd name="connsiteX9" fmla="*/ 4524704 w 8466083"/>
                <a:gd name="connsiteY9" fmla="*/ 1718512 h 1718629"/>
                <a:gd name="connsiteX10" fmla="*/ 4745420 w 8466083"/>
                <a:gd name="connsiteY10" fmla="*/ 1655450 h 1718629"/>
                <a:gd name="connsiteX11" fmla="*/ 5029200 w 8466083"/>
                <a:gd name="connsiteY11" fmla="*/ 1576623 h 1718629"/>
                <a:gd name="connsiteX12" fmla="*/ 5360276 w 8466083"/>
                <a:gd name="connsiteY12" fmla="*/ 1513560 h 1718629"/>
                <a:gd name="connsiteX13" fmla="*/ 5644055 w 8466083"/>
                <a:gd name="connsiteY13" fmla="*/ 1355905 h 1718629"/>
                <a:gd name="connsiteX14" fmla="*/ 6164317 w 8466083"/>
                <a:gd name="connsiteY14" fmla="*/ 1340140 h 1718629"/>
                <a:gd name="connsiteX15" fmla="*/ 6889531 w 8466083"/>
                <a:gd name="connsiteY15" fmla="*/ 1198250 h 1718629"/>
                <a:gd name="connsiteX16" fmla="*/ 7535917 w 8466083"/>
                <a:gd name="connsiteY16" fmla="*/ 993298 h 1718629"/>
                <a:gd name="connsiteX17" fmla="*/ 8056179 w 8466083"/>
                <a:gd name="connsiteY17" fmla="*/ 882940 h 1718629"/>
                <a:gd name="connsiteX18" fmla="*/ 8466083 w 8466083"/>
                <a:gd name="connsiteY18" fmla="*/ 804112 h 1718629"/>
                <a:gd name="connsiteX0" fmla="*/ 0 w 8450318"/>
                <a:gd name="connsiteY0" fmla="*/ 63133 h 1718629"/>
                <a:gd name="connsiteX1" fmla="*/ 788276 w 8450318"/>
                <a:gd name="connsiteY1" fmla="*/ 78898 h 1718629"/>
                <a:gd name="connsiteX2" fmla="*/ 1119352 w 8450318"/>
                <a:gd name="connsiteY2" fmla="*/ 71 h 1718629"/>
                <a:gd name="connsiteX3" fmla="*/ 2033752 w 8450318"/>
                <a:gd name="connsiteY3" fmla="*/ 94664 h 1718629"/>
                <a:gd name="connsiteX4" fmla="*/ 3058510 w 8450318"/>
                <a:gd name="connsiteY4" fmla="*/ 378443 h 1718629"/>
                <a:gd name="connsiteX5" fmla="*/ 3531476 w 8450318"/>
                <a:gd name="connsiteY5" fmla="*/ 677988 h 1718629"/>
                <a:gd name="connsiteX6" fmla="*/ 3941379 w 8450318"/>
                <a:gd name="connsiteY6" fmla="*/ 1166719 h 1718629"/>
                <a:gd name="connsiteX7" fmla="*/ 4051738 w 8450318"/>
                <a:gd name="connsiteY7" fmla="*/ 1403202 h 1718629"/>
                <a:gd name="connsiteX8" fmla="*/ 4272455 w 8450318"/>
                <a:gd name="connsiteY8" fmla="*/ 1639685 h 1718629"/>
                <a:gd name="connsiteX9" fmla="*/ 4524704 w 8450318"/>
                <a:gd name="connsiteY9" fmla="*/ 1718512 h 1718629"/>
                <a:gd name="connsiteX10" fmla="*/ 4745420 w 8450318"/>
                <a:gd name="connsiteY10" fmla="*/ 1655450 h 1718629"/>
                <a:gd name="connsiteX11" fmla="*/ 5029200 w 8450318"/>
                <a:gd name="connsiteY11" fmla="*/ 1576623 h 1718629"/>
                <a:gd name="connsiteX12" fmla="*/ 5360276 w 8450318"/>
                <a:gd name="connsiteY12" fmla="*/ 1513560 h 1718629"/>
                <a:gd name="connsiteX13" fmla="*/ 5644055 w 8450318"/>
                <a:gd name="connsiteY13" fmla="*/ 1355905 h 1718629"/>
                <a:gd name="connsiteX14" fmla="*/ 6164317 w 8450318"/>
                <a:gd name="connsiteY14" fmla="*/ 1340140 h 1718629"/>
                <a:gd name="connsiteX15" fmla="*/ 6889531 w 8450318"/>
                <a:gd name="connsiteY15" fmla="*/ 1198250 h 1718629"/>
                <a:gd name="connsiteX16" fmla="*/ 7535917 w 8450318"/>
                <a:gd name="connsiteY16" fmla="*/ 993298 h 1718629"/>
                <a:gd name="connsiteX17" fmla="*/ 8056179 w 8450318"/>
                <a:gd name="connsiteY17" fmla="*/ 882940 h 1718629"/>
                <a:gd name="connsiteX18" fmla="*/ 8450318 w 8450318"/>
                <a:gd name="connsiteY18" fmla="*/ 725284 h 1718629"/>
                <a:gd name="connsiteX0" fmla="*/ 0 w 8450318"/>
                <a:gd name="connsiteY0" fmla="*/ 63133 h 1718512"/>
                <a:gd name="connsiteX1" fmla="*/ 788276 w 8450318"/>
                <a:gd name="connsiteY1" fmla="*/ 78898 h 1718512"/>
                <a:gd name="connsiteX2" fmla="*/ 1119352 w 8450318"/>
                <a:gd name="connsiteY2" fmla="*/ 71 h 1718512"/>
                <a:gd name="connsiteX3" fmla="*/ 2033752 w 8450318"/>
                <a:gd name="connsiteY3" fmla="*/ 94664 h 1718512"/>
                <a:gd name="connsiteX4" fmla="*/ 3058510 w 8450318"/>
                <a:gd name="connsiteY4" fmla="*/ 378443 h 1718512"/>
                <a:gd name="connsiteX5" fmla="*/ 3531476 w 8450318"/>
                <a:gd name="connsiteY5" fmla="*/ 677988 h 1718512"/>
                <a:gd name="connsiteX6" fmla="*/ 3941379 w 8450318"/>
                <a:gd name="connsiteY6" fmla="*/ 1166719 h 1718512"/>
                <a:gd name="connsiteX7" fmla="*/ 4051738 w 8450318"/>
                <a:gd name="connsiteY7" fmla="*/ 1403202 h 1718512"/>
                <a:gd name="connsiteX8" fmla="*/ 4272455 w 8450318"/>
                <a:gd name="connsiteY8" fmla="*/ 1655451 h 1718512"/>
                <a:gd name="connsiteX9" fmla="*/ 4524704 w 8450318"/>
                <a:gd name="connsiteY9" fmla="*/ 1718512 h 1718512"/>
                <a:gd name="connsiteX10" fmla="*/ 4745420 w 8450318"/>
                <a:gd name="connsiteY10" fmla="*/ 1655450 h 1718512"/>
                <a:gd name="connsiteX11" fmla="*/ 5029200 w 8450318"/>
                <a:gd name="connsiteY11" fmla="*/ 1576623 h 1718512"/>
                <a:gd name="connsiteX12" fmla="*/ 5360276 w 8450318"/>
                <a:gd name="connsiteY12" fmla="*/ 1513560 h 1718512"/>
                <a:gd name="connsiteX13" fmla="*/ 5644055 w 8450318"/>
                <a:gd name="connsiteY13" fmla="*/ 1355905 h 1718512"/>
                <a:gd name="connsiteX14" fmla="*/ 6164317 w 8450318"/>
                <a:gd name="connsiteY14" fmla="*/ 1340140 h 1718512"/>
                <a:gd name="connsiteX15" fmla="*/ 6889531 w 8450318"/>
                <a:gd name="connsiteY15" fmla="*/ 1198250 h 1718512"/>
                <a:gd name="connsiteX16" fmla="*/ 7535917 w 8450318"/>
                <a:gd name="connsiteY16" fmla="*/ 993298 h 1718512"/>
                <a:gd name="connsiteX17" fmla="*/ 8056179 w 8450318"/>
                <a:gd name="connsiteY17" fmla="*/ 882940 h 1718512"/>
                <a:gd name="connsiteX18" fmla="*/ 8450318 w 8450318"/>
                <a:gd name="connsiteY18" fmla="*/ 725284 h 1718512"/>
                <a:gd name="connsiteX0" fmla="*/ 0 w 8450318"/>
                <a:gd name="connsiteY0" fmla="*/ 73012 h 1728391"/>
                <a:gd name="connsiteX1" fmla="*/ 756745 w 8450318"/>
                <a:gd name="connsiteY1" fmla="*/ 9949 h 1728391"/>
                <a:gd name="connsiteX2" fmla="*/ 1119352 w 8450318"/>
                <a:gd name="connsiteY2" fmla="*/ 9950 h 1728391"/>
                <a:gd name="connsiteX3" fmla="*/ 2033752 w 8450318"/>
                <a:gd name="connsiteY3" fmla="*/ 104543 h 1728391"/>
                <a:gd name="connsiteX4" fmla="*/ 3058510 w 8450318"/>
                <a:gd name="connsiteY4" fmla="*/ 388322 h 1728391"/>
                <a:gd name="connsiteX5" fmla="*/ 3531476 w 8450318"/>
                <a:gd name="connsiteY5" fmla="*/ 687867 h 1728391"/>
                <a:gd name="connsiteX6" fmla="*/ 3941379 w 8450318"/>
                <a:gd name="connsiteY6" fmla="*/ 1176598 h 1728391"/>
                <a:gd name="connsiteX7" fmla="*/ 4051738 w 8450318"/>
                <a:gd name="connsiteY7" fmla="*/ 1413081 h 1728391"/>
                <a:gd name="connsiteX8" fmla="*/ 4272455 w 8450318"/>
                <a:gd name="connsiteY8" fmla="*/ 1665330 h 1728391"/>
                <a:gd name="connsiteX9" fmla="*/ 4524704 w 8450318"/>
                <a:gd name="connsiteY9" fmla="*/ 1728391 h 1728391"/>
                <a:gd name="connsiteX10" fmla="*/ 4745420 w 8450318"/>
                <a:gd name="connsiteY10" fmla="*/ 1665329 h 1728391"/>
                <a:gd name="connsiteX11" fmla="*/ 5029200 w 8450318"/>
                <a:gd name="connsiteY11" fmla="*/ 1586502 h 1728391"/>
                <a:gd name="connsiteX12" fmla="*/ 5360276 w 8450318"/>
                <a:gd name="connsiteY12" fmla="*/ 1523439 h 1728391"/>
                <a:gd name="connsiteX13" fmla="*/ 5644055 w 8450318"/>
                <a:gd name="connsiteY13" fmla="*/ 1365784 h 1728391"/>
                <a:gd name="connsiteX14" fmla="*/ 6164317 w 8450318"/>
                <a:gd name="connsiteY14" fmla="*/ 1350019 h 1728391"/>
                <a:gd name="connsiteX15" fmla="*/ 6889531 w 8450318"/>
                <a:gd name="connsiteY15" fmla="*/ 1208129 h 1728391"/>
                <a:gd name="connsiteX16" fmla="*/ 7535917 w 8450318"/>
                <a:gd name="connsiteY16" fmla="*/ 1003177 h 1728391"/>
                <a:gd name="connsiteX17" fmla="*/ 8056179 w 8450318"/>
                <a:gd name="connsiteY17" fmla="*/ 892819 h 1728391"/>
                <a:gd name="connsiteX18" fmla="*/ 8450318 w 8450318"/>
                <a:gd name="connsiteY18" fmla="*/ 735163 h 1728391"/>
                <a:gd name="connsiteX0" fmla="*/ 0 w 8450318"/>
                <a:gd name="connsiteY0" fmla="*/ 98890 h 1754269"/>
                <a:gd name="connsiteX1" fmla="*/ 756745 w 8450318"/>
                <a:gd name="connsiteY1" fmla="*/ 35827 h 1754269"/>
                <a:gd name="connsiteX2" fmla="*/ 1245476 w 8450318"/>
                <a:gd name="connsiteY2" fmla="*/ 4297 h 1754269"/>
                <a:gd name="connsiteX3" fmla="*/ 2033752 w 8450318"/>
                <a:gd name="connsiteY3" fmla="*/ 130421 h 1754269"/>
                <a:gd name="connsiteX4" fmla="*/ 3058510 w 8450318"/>
                <a:gd name="connsiteY4" fmla="*/ 414200 h 1754269"/>
                <a:gd name="connsiteX5" fmla="*/ 3531476 w 8450318"/>
                <a:gd name="connsiteY5" fmla="*/ 713745 h 1754269"/>
                <a:gd name="connsiteX6" fmla="*/ 3941379 w 8450318"/>
                <a:gd name="connsiteY6" fmla="*/ 1202476 h 1754269"/>
                <a:gd name="connsiteX7" fmla="*/ 4051738 w 8450318"/>
                <a:gd name="connsiteY7" fmla="*/ 1438959 h 1754269"/>
                <a:gd name="connsiteX8" fmla="*/ 4272455 w 8450318"/>
                <a:gd name="connsiteY8" fmla="*/ 1691208 h 1754269"/>
                <a:gd name="connsiteX9" fmla="*/ 4524704 w 8450318"/>
                <a:gd name="connsiteY9" fmla="*/ 1754269 h 1754269"/>
                <a:gd name="connsiteX10" fmla="*/ 4745420 w 8450318"/>
                <a:gd name="connsiteY10" fmla="*/ 1691207 h 1754269"/>
                <a:gd name="connsiteX11" fmla="*/ 5029200 w 8450318"/>
                <a:gd name="connsiteY11" fmla="*/ 1612380 h 1754269"/>
                <a:gd name="connsiteX12" fmla="*/ 5360276 w 8450318"/>
                <a:gd name="connsiteY12" fmla="*/ 1549317 h 1754269"/>
                <a:gd name="connsiteX13" fmla="*/ 5644055 w 8450318"/>
                <a:gd name="connsiteY13" fmla="*/ 1391662 h 1754269"/>
                <a:gd name="connsiteX14" fmla="*/ 6164317 w 8450318"/>
                <a:gd name="connsiteY14" fmla="*/ 1375897 h 1754269"/>
                <a:gd name="connsiteX15" fmla="*/ 6889531 w 8450318"/>
                <a:gd name="connsiteY15" fmla="*/ 1234007 h 1754269"/>
                <a:gd name="connsiteX16" fmla="*/ 7535917 w 8450318"/>
                <a:gd name="connsiteY16" fmla="*/ 1029055 h 1754269"/>
                <a:gd name="connsiteX17" fmla="*/ 8056179 w 8450318"/>
                <a:gd name="connsiteY17" fmla="*/ 918697 h 1754269"/>
                <a:gd name="connsiteX18" fmla="*/ 8450318 w 8450318"/>
                <a:gd name="connsiteY18" fmla="*/ 761041 h 1754269"/>
                <a:gd name="connsiteX0" fmla="*/ 0 w 8418787"/>
                <a:gd name="connsiteY0" fmla="*/ 179210 h 1755761"/>
                <a:gd name="connsiteX1" fmla="*/ 725214 w 8418787"/>
                <a:gd name="connsiteY1" fmla="*/ 37319 h 1755761"/>
                <a:gd name="connsiteX2" fmla="*/ 1213945 w 8418787"/>
                <a:gd name="connsiteY2" fmla="*/ 5789 h 1755761"/>
                <a:gd name="connsiteX3" fmla="*/ 2002221 w 8418787"/>
                <a:gd name="connsiteY3" fmla="*/ 131913 h 1755761"/>
                <a:gd name="connsiteX4" fmla="*/ 3026979 w 8418787"/>
                <a:gd name="connsiteY4" fmla="*/ 415692 h 1755761"/>
                <a:gd name="connsiteX5" fmla="*/ 3499945 w 8418787"/>
                <a:gd name="connsiteY5" fmla="*/ 715237 h 1755761"/>
                <a:gd name="connsiteX6" fmla="*/ 3909848 w 8418787"/>
                <a:gd name="connsiteY6" fmla="*/ 1203968 h 1755761"/>
                <a:gd name="connsiteX7" fmla="*/ 4020207 w 8418787"/>
                <a:gd name="connsiteY7" fmla="*/ 1440451 h 1755761"/>
                <a:gd name="connsiteX8" fmla="*/ 4240924 w 8418787"/>
                <a:gd name="connsiteY8" fmla="*/ 1692700 h 1755761"/>
                <a:gd name="connsiteX9" fmla="*/ 4493173 w 8418787"/>
                <a:gd name="connsiteY9" fmla="*/ 1755761 h 1755761"/>
                <a:gd name="connsiteX10" fmla="*/ 4713889 w 8418787"/>
                <a:gd name="connsiteY10" fmla="*/ 1692699 h 1755761"/>
                <a:gd name="connsiteX11" fmla="*/ 4997669 w 8418787"/>
                <a:gd name="connsiteY11" fmla="*/ 1613872 h 1755761"/>
                <a:gd name="connsiteX12" fmla="*/ 5328745 w 8418787"/>
                <a:gd name="connsiteY12" fmla="*/ 1550809 h 1755761"/>
                <a:gd name="connsiteX13" fmla="*/ 5612524 w 8418787"/>
                <a:gd name="connsiteY13" fmla="*/ 1393154 h 1755761"/>
                <a:gd name="connsiteX14" fmla="*/ 6132786 w 8418787"/>
                <a:gd name="connsiteY14" fmla="*/ 1377389 h 1755761"/>
                <a:gd name="connsiteX15" fmla="*/ 6858000 w 8418787"/>
                <a:gd name="connsiteY15" fmla="*/ 1235499 h 1755761"/>
                <a:gd name="connsiteX16" fmla="*/ 7504386 w 8418787"/>
                <a:gd name="connsiteY16" fmla="*/ 1030547 h 1755761"/>
                <a:gd name="connsiteX17" fmla="*/ 8024648 w 8418787"/>
                <a:gd name="connsiteY17" fmla="*/ 920189 h 1755761"/>
                <a:gd name="connsiteX18" fmla="*/ 8418787 w 8418787"/>
                <a:gd name="connsiteY18" fmla="*/ 762533 h 1755761"/>
                <a:gd name="connsiteX0" fmla="*/ 0 w 8418787"/>
                <a:gd name="connsiteY0" fmla="*/ 179210 h 1755761"/>
                <a:gd name="connsiteX1" fmla="*/ 725214 w 8418787"/>
                <a:gd name="connsiteY1" fmla="*/ 37319 h 1755761"/>
                <a:gd name="connsiteX2" fmla="*/ 1213945 w 8418787"/>
                <a:gd name="connsiteY2" fmla="*/ 5789 h 1755761"/>
                <a:gd name="connsiteX3" fmla="*/ 2002221 w 8418787"/>
                <a:gd name="connsiteY3" fmla="*/ 131913 h 1755761"/>
                <a:gd name="connsiteX4" fmla="*/ 3026979 w 8418787"/>
                <a:gd name="connsiteY4" fmla="*/ 415692 h 1755761"/>
                <a:gd name="connsiteX5" fmla="*/ 3499945 w 8418787"/>
                <a:gd name="connsiteY5" fmla="*/ 715237 h 1755761"/>
                <a:gd name="connsiteX6" fmla="*/ 3909848 w 8418787"/>
                <a:gd name="connsiteY6" fmla="*/ 1203968 h 1755761"/>
                <a:gd name="connsiteX7" fmla="*/ 4020207 w 8418787"/>
                <a:gd name="connsiteY7" fmla="*/ 1440451 h 1755761"/>
                <a:gd name="connsiteX8" fmla="*/ 4240924 w 8418787"/>
                <a:gd name="connsiteY8" fmla="*/ 1692700 h 1755761"/>
                <a:gd name="connsiteX9" fmla="*/ 4493173 w 8418787"/>
                <a:gd name="connsiteY9" fmla="*/ 1755761 h 1755761"/>
                <a:gd name="connsiteX10" fmla="*/ 4713889 w 8418787"/>
                <a:gd name="connsiteY10" fmla="*/ 1692699 h 1755761"/>
                <a:gd name="connsiteX11" fmla="*/ 4997669 w 8418787"/>
                <a:gd name="connsiteY11" fmla="*/ 1613872 h 1755761"/>
                <a:gd name="connsiteX12" fmla="*/ 5328745 w 8418787"/>
                <a:gd name="connsiteY12" fmla="*/ 1550809 h 1755761"/>
                <a:gd name="connsiteX13" fmla="*/ 5612524 w 8418787"/>
                <a:gd name="connsiteY13" fmla="*/ 1393154 h 1755761"/>
                <a:gd name="connsiteX14" fmla="*/ 6132786 w 8418787"/>
                <a:gd name="connsiteY14" fmla="*/ 1377389 h 1755761"/>
                <a:gd name="connsiteX15" fmla="*/ 6858000 w 8418787"/>
                <a:gd name="connsiteY15" fmla="*/ 1235499 h 1755761"/>
                <a:gd name="connsiteX16" fmla="*/ 7504386 w 8418787"/>
                <a:gd name="connsiteY16" fmla="*/ 1030547 h 1755761"/>
                <a:gd name="connsiteX17" fmla="*/ 8024648 w 8418787"/>
                <a:gd name="connsiteY17" fmla="*/ 920189 h 1755761"/>
                <a:gd name="connsiteX18" fmla="*/ 8418787 w 8418787"/>
                <a:gd name="connsiteY18" fmla="*/ 762533 h 175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18787" h="1755761">
                  <a:moveTo>
                    <a:pt x="0" y="179210"/>
                  </a:moveTo>
                  <a:cubicBezTo>
                    <a:pt x="332389" y="-12604"/>
                    <a:pt x="522890" y="66222"/>
                    <a:pt x="725214" y="37319"/>
                  </a:cubicBezTo>
                  <a:cubicBezTo>
                    <a:pt x="927538" y="8416"/>
                    <a:pt x="1001111" y="-9977"/>
                    <a:pt x="1213945" y="5789"/>
                  </a:cubicBezTo>
                  <a:cubicBezTo>
                    <a:pt x="1426779" y="21555"/>
                    <a:pt x="1700049" y="63596"/>
                    <a:pt x="2002221" y="131913"/>
                  </a:cubicBezTo>
                  <a:cubicBezTo>
                    <a:pt x="2304393" y="200230"/>
                    <a:pt x="2777358" y="318471"/>
                    <a:pt x="3026979" y="415692"/>
                  </a:cubicBezTo>
                  <a:cubicBezTo>
                    <a:pt x="3276600" y="512913"/>
                    <a:pt x="3352800" y="583858"/>
                    <a:pt x="3499945" y="715237"/>
                  </a:cubicBezTo>
                  <a:cubicBezTo>
                    <a:pt x="3647090" y="846616"/>
                    <a:pt x="3823138" y="1083099"/>
                    <a:pt x="3909848" y="1203968"/>
                  </a:cubicBezTo>
                  <a:cubicBezTo>
                    <a:pt x="3996558" y="1324837"/>
                    <a:pt x="3965028" y="1358996"/>
                    <a:pt x="4020207" y="1440451"/>
                  </a:cubicBezTo>
                  <a:cubicBezTo>
                    <a:pt x="4075386" y="1521906"/>
                    <a:pt x="4162096" y="1640148"/>
                    <a:pt x="4240924" y="1692700"/>
                  </a:cubicBezTo>
                  <a:cubicBezTo>
                    <a:pt x="4319752" y="1745252"/>
                    <a:pt x="4414346" y="1755761"/>
                    <a:pt x="4493173" y="1755761"/>
                  </a:cubicBezTo>
                  <a:cubicBezTo>
                    <a:pt x="4572000" y="1755761"/>
                    <a:pt x="4629806" y="1716347"/>
                    <a:pt x="4713889" y="1692699"/>
                  </a:cubicBezTo>
                  <a:cubicBezTo>
                    <a:pt x="4797972" y="1669051"/>
                    <a:pt x="4895193" y="1637520"/>
                    <a:pt x="4997669" y="1613872"/>
                  </a:cubicBezTo>
                  <a:cubicBezTo>
                    <a:pt x="5100145" y="1590224"/>
                    <a:pt x="5226269" y="1587595"/>
                    <a:pt x="5328745" y="1550809"/>
                  </a:cubicBezTo>
                  <a:cubicBezTo>
                    <a:pt x="5431221" y="1514023"/>
                    <a:pt x="5478517" y="1422057"/>
                    <a:pt x="5612524" y="1393154"/>
                  </a:cubicBezTo>
                  <a:cubicBezTo>
                    <a:pt x="5746531" y="1364251"/>
                    <a:pt x="5925207" y="1403665"/>
                    <a:pt x="6132786" y="1377389"/>
                  </a:cubicBezTo>
                  <a:cubicBezTo>
                    <a:pt x="6340365" y="1351113"/>
                    <a:pt x="6629400" y="1293306"/>
                    <a:pt x="6858000" y="1235499"/>
                  </a:cubicBezTo>
                  <a:cubicBezTo>
                    <a:pt x="7086600" y="1177692"/>
                    <a:pt x="7309945" y="1083099"/>
                    <a:pt x="7504386" y="1030547"/>
                  </a:cubicBezTo>
                  <a:cubicBezTo>
                    <a:pt x="7698827" y="977995"/>
                    <a:pt x="7872248" y="964858"/>
                    <a:pt x="8024648" y="920189"/>
                  </a:cubicBezTo>
                  <a:cubicBezTo>
                    <a:pt x="8177048" y="875520"/>
                    <a:pt x="8291349" y="825595"/>
                    <a:pt x="8418787" y="76253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02890" y="6478320"/>
              <a:ext cx="252985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FF0000"/>
                  </a:solidFill>
                </a:rPr>
                <a:t>IceCube 4 years</a:t>
              </a:r>
            </a:p>
            <a:p>
              <a:r>
                <a:rPr lang="de-DE" sz="1800" b="1" dirty="0" smtClean="0">
                  <a:solidFill>
                    <a:srgbClr val="FF0000"/>
                  </a:solidFill>
                </a:rPr>
                <a:t>preliminary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67394" y="7937212"/>
            <a:ext cx="6365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Calibri" pitchFamily="34" charset="0"/>
                <a:cs typeface="Calibri" pitchFamily="34" charset="0"/>
              </a:rPr>
              <a:t>Southern Sky        |        Northern Sky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861550" y="3333750"/>
            <a:ext cx="2804511" cy="457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b="1" dirty="0">
                <a:solidFill>
                  <a:schemeClr val="bg1"/>
                </a:solidFill>
              </a:rPr>
              <a:t>e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arly Amanda limit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-279400" y="3790950"/>
            <a:ext cx="3505200" cy="30567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IceCube 3 years:  upper limits and predictions</a:t>
            </a:r>
            <a:endParaRPr lang="en-US" sz="4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388191"/>
            <a:ext cx="10566400" cy="818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7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with neutrino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600200"/>
            <a:ext cx="11703050" cy="7467600"/>
          </a:xfrm>
        </p:spPr>
        <p:txBody>
          <a:bodyPr/>
          <a:lstStyle/>
          <a:p>
            <a:r>
              <a:rPr lang="de-DE" dirty="0" smtClean="0">
                <a:solidFill>
                  <a:srgbClr val="FF0000"/>
                </a:solidFill>
              </a:rPr>
              <a:t>Search for the sources of high-energy cosmic rays</a:t>
            </a:r>
          </a:p>
          <a:p>
            <a:r>
              <a:rPr lang="de-DE" dirty="0" smtClean="0">
                <a:solidFill>
                  <a:srgbClr val="CCECFF"/>
                </a:solidFill>
              </a:rPr>
              <a:t>Dark Matter and Exotic Physics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WIMPs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Magnetic Monopoles and other superheavies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Violation of Lorentz invariance</a:t>
            </a:r>
          </a:p>
          <a:p>
            <a:r>
              <a:rPr lang="de-DE" dirty="0" smtClean="0">
                <a:solidFill>
                  <a:srgbClr val="CCECFF"/>
                </a:solidFill>
              </a:rPr>
              <a:t>Neutrino and Particle Physics</a:t>
            </a:r>
          </a:p>
          <a:p>
            <a:pPr lvl="1"/>
            <a:r>
              <a:rPr lang="de-DE" sz="2400" dirty="0" smtClean="0">
                <a:solidFill>
                  <a:srgbClr val="FF0000"/>
                </a:solidFill>
              </a:rPr>
              <a:t>  Neutrino oscillations  (incl. mass hierachy)</a:t>
            </a:r>
          </a:p>
          <a:p>
            <a:pPr lvl="1"/>
            <a: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Charm physics</a:t>
            </a:r>
          </a:p>
          <a:p>
            <a:pPr lvl="1"/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Cross sections at highest energies</a:t>
            </a:r>
          </a:p>
          <a:p>
            <a:r>
              <a:rPr lang="de-DE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Supernova Collapse Physics </a:t>
            </a:r>
          </a:p>
          <a:p>
            <a:pPr lvl="1"/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MeV neutrinos  in bursts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Symbol"/>
              </a:rPr>
              <a:t> early SN phase,  neutrino hierarchy, ...</a:t>
            </a:r>
            <a:endParaRPr lang="de-DE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de-DE" dirty="0" smtClean="0">
                <a:solidFill>
                  <a:srgbClr val="CCECFF"/>
                </a:solidFill>
              </a:rPr>
              <a:t>Cosmic Ray Physics</a:t>
            </a:r>
          </a:p>
          <a:p>
            <a:pPr lvl="1"/>
            <a: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Spectrum, composition and </a:t>
            </a:r>
            <a:r>
              <a:rPr lang="de-DE" sz="2400" dirty="0" smtClean="0">
                <a:solidFill>
                  <a:srgbClr val="CCECFF"/>
                </a:solidFill>
              </a:rPr>
              <a:t>anisotropies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Gamma Ray Bursts</a:t>
            </a:r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23160" r="2539" b="5978"/>
          <a:stretch>
            <a:fillRect/>
          </a:stretch>
        </p:blipFill>
        <p:spPr bwMode="auto">
          <a:xfrm>
            <a:off x="254000" y="1828800"/>
            <a:ext cx="12496786" cy="7239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en 15"/>
          <p:cNvGrpSpPr>
            <a:grpSpLocks/>
          </p:cNvGrpSpPr>
          <p:nvPr/>
        </p:nvGrpSpPr>
        <p:grpSpPr bwMode="auto">
          <a:xfrm>
            <a:off x="5283200" y="4572000"/>
            <a:ext cx="7721600" cy="5051670"/>
            <a:chOff x="3479332" y="1"/>
            <a:chExt cx="5664668" cy="3243416"/>
          </a:xfrm>
        </p:grpSpPr>
        <p:pic>
          <p:nvPicPr>
            <p:cNvPr id="60" name="Picture 8" descr="Picture 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332" y="1"/>
              <a:ext cx="5664668" cy="3243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Freeform 60"/>
            <p:cNvSpPr/>
            <p:nvPr/>
          </p:nvSpPr>
          <p:spPr>
            <a:xfrm>
              <a:off x="5357670" y="648461"/>
              <a:ext cx="2870540" cy="2141815"/>
            </a:xfrm>
            <a:custGeom>
              <a:avLst/>
              <a:gdLst>
                <a:gd name="connsiteX0" fmla="*/ 0 w 2870985"/>
                <a:gd name="connsiteY0" fmla="*/ 2142146 h 2142146"/>
                <a:gd name="connsiteX1" fmla="*/ 152045 w 2870985"/>
                <a:gd name="connsiteY1" fmla="*/ 1685990 h 2142146"/>
                <a:gd name="connsiteX2" fmla="*/ 313035 w 2870985"/>
                <a:gd name="connsiteY2" fmla="*/ 1507105 h 2142146"/>
                <a:gd name="connsiteX3" fmla="*/ 375643 w 2870985"/>
                <a:gd name="connsiteY3" fmla="*/ 1363997 h 2142146"/>
                <a:gd name="connsiteX4" fmla="*/ 590296 w 2870985"/>
                <a:gd name="connsiteY4" fmla="*/ 970450 h 2142146"/>
                <a:gd name="connsiteX5" fmla="*/ 1055377 w 2870985"/>
                <a:gd name="connsiteY5" fmla="*/ 308576 h 2142146"/>
                <a:gd name="connsiteX6" fmla="*/ 1153760 w 2870985"/>
                <a:gd name="connsiteY6" fmla="*/ 237022 h 2142146"/>
                <a:gd name="connsiteX7" fmla="*/ 1439964 w 2870985"/>
                <a:gd name="connsiteY7" fmla="*/ 84970 h 2142146"/>
                <a:gd name="connsiteX8" fmla="*/ 1654617 w 2870985"/>
                <a:gd name="connsiteY8" fmla="*/ 84970 h 2142146"/>
                <a:gd name="connsiteX9" fmla="*/ 1878214 w 2870985"/>
                <a:gd name="connsiteY9" fmla="*/ 22360 h 2142146"/>
                <a:gd name="connsiteX10" fmla="*/ 2074980 w 2870985"/>
                <a:gd name="connsiteY10" fmla="*/ 22360 h 2142146"/>
                <a:gd name="connsiteX11" fmla="*/ 2110755 w 2870985"/>
                <a:gd name="connsiteY11" fmla="*/ 40249 h 2142146"/>
                <a:gd name="connsiteX12" fmla="*/ 2191250 w 2870985"/>
                <a:gd name="connsiteY12" fmla="*/ 263855 h 2142146"/>
                <a:gd name="connsiteX13" fmla="*/ 2522174 w 2870985"/>
                <a:gd name="connsiteY13" fmla="*/ 1194057 h 2142146"/>
                <a:gd name="connsiteX14" fmla="*/ 2638444 w 2870985"/>
                <a:gd name="connsiteY14" fmla="*/ 1551826 h 2142146"/>
                <a:gd name="connsiteX15" fmla="*/ 2870985 w 2870985"/>
                <a:gd name="connsiteY15" fmla="*/ 2124258 h 214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70985" h="2142146">
                  <a:moveTo>
                    <a:pt x="0" y="2142146"/>
                  </a:moveTo>
                  <a:cubicBezTo>
                    <a:pt x="49936" y="1966988"/>
                    <a:pt x="99873" y="1791830"/>
                    <a:pt x="152045" y="1685990"/>
                  </a:cubicBezTo>
                  <a:cubicBezTo>
                    <a:pt x="204217" y="1580150"/>
                    <a:pt x="275769" y="1560770"/>
                    <a:pt x="313035" y="1507105"/>
                  </a:cubicBezTo>
                  <a:cubicBezTo>
                    <a:pt x="350301" y="1453440"/>
                    <a:pt x="329433" y="1453439"/>
                    <a:pt x="375643" y="1363997"/>
                  </a:cubicBezTo>
                  <a:cubicBezTo>
                    <a:pt x="421853" y="1274555"/>
                    <a:pt x="477007" y="1146354"/>
                    <a:pt x="590296" y="970450"/>
                  </a:cubicBezTo>
                  <a:cubicBezTo>
                    <a:pt x="703585" y="794546"/>
                    <a:pt x="961466" y="430814"/>
                    <a:pt x="1055377" y="308576"/>
                  </a:cubicBezTo>
                  <a:cubicBezTo>
                    <a:pt x="1149288" y="186338"/>
                    <a:pt x="1089662" y="274290"/>
                    <a:pt x="1153760" y="237022"/>
                  </a:cubicBezTo>
                  <a:cubicBezTo>
                    <a:pt x="1217858" y="199754"/>
                    <a:pt x="1356488" y="110312"/>
                    <a:pt x="1439964" y="84970"/>
                  </a:cubicBezTo>
                  <a:cubicBezTo>
                    <a:pt x="1523440" y="59628"/>
                    <a:pt x="1581575" y="95405"/>
                    <a:pt x="1654617" y="84970"/>
                  </a:cubicBezTo>
                  <a:cubicBezTo>
                    <a:pt x="1727659" y="74535"/>
                    <a:pt x="1808154" y="32795"/>
                    <a:pt x="1878214" y="22360"/>
                  </a:cubicBezTo>
                  <a:cubicBezTo>
                    <a:pt x="1948274" y="11925"/>
                    <a:pt x="2036223" y="19379"/>
                    <a:pt x="2074980" y="22360"/>
                  </a:cubicBezTo>
                  <a:cubicBezTo>
                    <a:pt x="2113737" y="25342"/>
                    <a:pt x="2091377" y="0"/>
                    <a:pt x="2110755" y="40249"/>
                  </a:cubicBezTo>
                  <a:cubicBezTo>
                    <a:pt x="2130133" y="80498"/>
                    <a:pt x="2191250" y="263855"/>
                    <a:pt x="2191250" y="263855"/>
                  </a:cubicBezTo>
                  <a:cubicBezTo>
                    <a:pt x="2259820" y="456156"/>
                    <a:pt x="2447642" y="979395"/>
                    <a:pt x="2522174" y="1194057"/>
                  </a:cubicBezTo>
                  <a:cubicBezTo>
                    <a:pt x="2596706" y="1408719"/>
                    <a:pt x="2580309" y="1396793"/>
                    <a:pt x="2638444" y="1551826"/>
                  </a:cubicBezTo>
                  <a:cubicBezTo>
                    <a:pt x="2696579" y="1706859"/>
                    <a:pt x="2870985" y="2124258"/>
                    <a:pt x="2870985" y="2124258"/>
                  </a:cubicBez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2" name="Straight Connector 13"/>
            <p:cNvCxnSpPr/>
            <p:nvPr/>
          </p:nvCxnSpPr>
          <p:spPr>
            <a:xfrm flipV="1">
              <a:off x="4266250" y="1261205"/>
              <a:ext cx="241778" cy="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reeform 17"/>
            <p:cNvSpPr/>
            <p:nvPr/>
          </p:nvSpPr>
          <p:spPr>
            <a:xfrm>
              <a:off x="5858333" y="1644032"/>
              <a:ext cx="1592083" cy="1128387"/>
            </a:xfrm>
            <a:custGeom>
              <a:avLst/>
              <a:gdLst>
                <a:gd name="connsiteX0" fmla="*/ 0 w 1592011"/>
                <a:gd name="connsiteY0" fmla="*/ 1128466 h 1128466"/>
                <a:gd name="connsiteX1" fmla="*/ 125214 w 1592011"/>
                <a:gd name="connsiteY1" fmla="*/ 904860 h 1128466"/>
                <a:gd name="connsiteX2" fmla="*/ 277260 w 1592011"/>
                <a:gd name="connsiteY2" fmla="*/ 717031 h 1128466"/>
                <a:gd name="connsiteX3" fmla="*/ 572408 w 1592011"/>
                <a:gd name="connsiteY3" fmla="*/ 305595 h 1128466"/>
                <a:gd name="connsiteX4" fmla="*/ 635015 w 1592011"/>
                <a:gd name="connsiteY4" fmla="*/ 251930 h 1128466"/>
                <a:gd name="connsiteX5" fmla="*/ 912276 w 1592011"/>
                <a:gd name="connsiteY5" fmla="*/ 90934 h 1128466"/>
                <a:gd name="connsiteX6" fmla="*/ 1207424 w 1592011"/>
                <a:gd name="connsiteY6" fmla="*/ 73045 h 1128466"/>
                <a:gd name="connsiteX7" fmla="*/ 1466796 w 1592011"/>
                <a:gd name="connsiteY7" fmla="*/ 10435 h 1128466"/>
                <a:gd name="connsiteX8" fmla="*/ 1592011 w 1592011"/>
                <a:gd name="connsiteY8" fmla="*/ 10435 h 1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2011" h="1128466">
                  <a:moveTo>
                    <a:pt x="0" y="1128466"/>
                  </a:moveTo>
                  <a:cubicBezTo>
                    <a:pt x="39502" y="1050949"/>
                    <a:pt x="79004" y="973433"/>
                    <a:pt x="125214" y="904860"/>
                  </a:cubicBezTo>
                  <a:cubicBezTo>
                    <a:pt x="171424" y="836287"/>
                    <a:pt x="202728" y="816909"/>
                    <a:pt x="277260" y="717031"/>
                  </a:cubicBezTo>
                  <a:cubicBezTo>
                    <a:pt x="351792" y="617154"/>
                    <a:pt x="512782" y="383112"/>
                    <a:pt x="572408" y="305595"/>
                  </a:cubicBezTo>
                  <a:cubicBezTo>
                    <a:pt x="632034" y="228078"/>
                    <a:pt x="578370" y="287707"/>
                    <a:pt x="635015" y="251930"/>
                  </a:cubicBezTo>
                  <a:cubicBezTo>
                    <a:pt x="691660" y="216153"/>
                    <a:pt x="816875" y="120748"/>
                    <a:pt x="912276" y="90934"/>
                  </a:cubicBezTo>
                  <a:cubicBezTo>
                    <a:pt x="1007677" y="61120"/>
                    <a:pt x="1115004" y="86461"/>
                    <a:pt x="1207424" y="73045"/>
                  </a:cubicBezTo>
                  <a:cubicBezTo>
                    <a:pt x="1299844" y="59629"/>
                    <a:pt x="1402698" y="20870"/>
                    <a:pt x="1466796" y="10435"/>
                  </a:cubicBezTo>
                  <a:cubicBezTo>
                    <a:pt x="1530894" y="0"/>
                    <a:pt x="1592011" y="10435"/>
                    <a:pt x="1592011" y="10435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4" name="Straight Connector 19"/>
            <p:cNvCxnSpPr/>
            <p:nvPr/>
          </p:nvCxnSpPr>
          <p:spPr>
            <a:xfrm>
              <a:off x="4293621" y="947579"/>
              <a:ext cx="177912" cy="2232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6027914" y="1752600"/>
            <a:ext cx="6691625" cy="3993091"/>
          </a:xfrm>
        </p:spPr>
        <p:txBody>
          <a:bodyPr lIns="130046" tIns="65023" rIns="130046" bIns="65023"/>
          <a:lstStyle/>
          <a:p>
            <a:r>
              <a:rPr lang="de-DE" sz="3000" dirty="0" smtClean="0"/>
              <a:t>225 GRB at Northern sky (IC40 + IC59)</a:t>
            </a:r>
          </a:p>
          <a:p>
            <a:r>
              <a:rPr lang="de-DE" sz="3000" dirty="0" smtClean="0"/>
              <a:t>No IceCube event in time and direction coincidence</a:t>
            </a:r>
          </a:p>
          <a:p>
            <a:r>
              <a:rPr lang="de-DE" sz="3000" dirty="0" smtClean="0"/>
              <a:t>5.1 coincidences expected                      (Guetta et. al)</a:t>
            </a:r>
            <a:endParaRPr lang="en-US" sz="3000" dirty="0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254000" y="7107956"/>
            <a:ext cx="5257799" cy="2448071"/>
          </a:xfrm>
          <a:prstGeom prst="rect">
            <a:avLst/>
          </a:prstGeom>
          <a:solidFill>
            <a:srgbClr val="007DB0"/>
          </a:solidFill>
          <a:ln>
            <a:noFill/>
          </a:ln>
          <a:effectLst/>
          <a:ex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de-DE" sz="2600" dirty="0" smtClean="0">
                <a:solidFill>
                  <a:schemeClr val="bg1"/>
                </a:solidFill>
                <a:effectLst/>
                <a:sym typeface="Symbol"/>
              </a:rPr>
              <a:t>Winter et al. have modeled the fireball numerically, using more realistical particle energy distributions, and got fluences less by nearly one order of magnitude !</a:t>
            </a:r>
            <a:endParaRPr lang="en-US" sz="26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GRB Coincidence Search: IceCube</a:t>
            </a:r>
            <a:endParaRPr lang="en-US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6211"/>
          <a:stretch/>
        </p:blipFill>
        <p:spPr bwMode="auto">
          <a:xfrm>
            <a:off x="107504" y="1530264"/>
            <a:ext cx="5920410" cy="387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6262" y="5450831"/>
            <a:ext cx="5365537" cy="156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Standard fireball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model à la Waxman or Guetta excluded     with 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&gt; 3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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   (Nature 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484 (2012)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351)</a:t>
            </a:r>
          </a:p>
          <a:p>
            <a:pPr>
              <a:buClr>
                <a:srgbClr val="FFC000"/>
              </a:buClr>
            </a:pPr>
            <a:endParaRPr lang="de-DE" sz="2800" dirty="0">
              <a:solidFill>
                <a:schemeClr val="accent1">
                  <a:lumMod val="75000"/>
                </a:schemeClr>
              </a:solidFill>
              <a:effectLst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0744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Diffuse extraterrestrial  neutrino fluxes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676400"/>
            <a:ext cx="12573000" cy="7467600"/>
          </a:xfrm>
        </p:spPr>
        <p:txBody>
          <a:bodyPr/>
          <a:lstStyle/>
          <a:p>
            <a:pPr marL="0" indent="0">
              <a:buNone/>
            </a:pPr>
            <a:r>
              <a:rPr lang="de-DE" sz="4800" dirty="0" err="1" smtClean="0"/>
              <a:t>Topologies</a:t>
            </a:r>
            <a:r>
              <a:rPr lang="de-DE" sz="4800" dirty="0" smtClean="0"/>
              <a:t>:                                                                       </a:t>
            </a:r>
          </a:p>
          <a:p>
            <a:r>
              <a:rPr lang="de-DE" sz="4000" dirty="0" smtClean="0"/>
              <a:t>   </a:t>
            </a:r>
            <a:r>
              <a:rPr lang="de-DE" sz="4000" dirty="0" err="1" smtClean="0"/>
              <a:t>Upward</a:t>
            </a:r>
            <a:r>
              <a:rPr lang="de-DE" sz="4000" dirty="0" smtClean="0"/>
              <a:t>  going muons</a:t>
            </a:r>
          </a:p>
          <a:p>
            <a:r>
              <a:rPr lang="de-DE" sz="4000" dirty="0" smtClean="0"/>
              <a:t>   </a:t>
            </a:r>
            <a:r>
              <a:rPr lang="de-DE" sz="4000" dirty="0" err="1" smtClean="0"/>
              <a:t>Downward</a:t>
            </a:r>
            <a:r>
              <a:rPr lang="de-DE" sz="4000" dirty="0" smtClean="0"/>
              <a:t> </a:t>
            </a:r>
            <a:r>
              <a:rPr lang="de-DE" sz="4000" dirty="0" err="1" smtClean="0"/>
              <a:t>muons</a:t>
            </a:r>
            <a:r>
              <a:rPr lang="de-DE" sz="4000" dirty="0" smtClean="0"/>
              <a:t> </a:t>
            </a:r>
            <a:r>
              <a:rPr lang="de-DE" sz="4000" dirty="0" err="1" smtClean="0"/>
              <a:t>with</a:t>
            </a:r>
            <a:r>
              <a:rPr lang="de-DE" sz="4000" dirty="0" smtClean="0"/>
              <a:t> </a:t>
            </a:r>
            <a:r>
              <a:rPr lang="de-DE" sz="4000" dirty="0" err="1" smtClean="0"/>
              <a:t>track</a:t>
            </a:r>
            <a:r>
              <a:rPr lang="de-DE" sz="4000" dirty="0" smtClean="0"/>
              <a:t> </a:t>
            </a:r>
            <a:r>
              <a:rPr lang="de-DE" sz="4000" dirty="0" err="1" smtClean="0"/>
              <a:t>starting</a:t>
            </a:r>
            <a:r>
              <a:rPr lang="de-DE" sz="4000" dirty="0" smtClean="0"/>
              <a:t> in </a:t>
            </a:r>
            <a:r>
              <a:rPr lang="de-DE" sz="4000" dirty="0" err="1" smtClean="0"/>
              <a:t>detector</a:t>
            </a:r>
            <a:endParaRPr lang="de-DE" sz="4000" dirty="0" smtClean="0"/>
          </a:p>
          <a:p>
            <a:r>
              <a:rPr lang="de-DE" sz="4000" dirty="0" smtClean="0"/>
              <a:t>   </a:t>
            </a:r>
            <a:r>
              <a:rPr lang="de-DE" sz="4000" dirty="0" err="1" smtClean="0"/>
              <a:t>Contained</a:t>
            </a:r>
            <a:r>
              <a:rPr lang="de-DE" sz="4000" dirty="0" smtClean="0"/>
              <a:t> </a:t>
            </a:r>
            <a:r>
              <a:rPr lang="de-DE" sz="4000" dirty="0" err="1" smtClean="0"/>
              <a:t>cascades</a:t>
            </a:r>
            <a:endParaRPr lang="de-DE" sz="4000" dirty="0" smtClean="0"/>
          </a:p>
          <a:p>
            <a:pPr marL="0" indent="0">
              <a:buNone/>
            </a:pPr>
            <a:r>
              <a:rPr lang="de-DE" sz="4800" dirty="0" err="1" smtClean="0"/>
              <a:t>Selection</a:t>
            </a:r>
            <a:r>
              <a:rPr lang="de-DE" sz="4800" dirty="0" smtClean="0"/>
              <a:t> </a:t>
            </a:r>
            <a:r>
              <a:rPr lang="de-DE" sz="4800" dirty="0" err="1" smtClean="0"/>
              <a:t>criteria</a:t>
            </a:r>
            <a:r>
              <a:rPr lang="de-DE" sz="4800" dirty="0"/>
              <a:t>:</a:t>
            </a:r>
            <a:endParaRPr lang="de-DE" sz="4800" dirty="0" smtClean="0"/>
          </a:p>
          <a:p>
            <a:r>
              <a:rPr lang="de-DE" sz="4000" u="sng" dirty="0" smtClean="0"/>
              <a:t>High </a:t>
            </a:r>
            <a:r>
              <a:rPr lang="de-DE" sz="4000" u="sng" dirty="0" err="1" smtClean="0"/>
              <a:t>Energy</a:t>
            </a:r>
            <a:endParaRPr lang="de-DE" sz="4000" u="sng" dirty="0" smtClean="0"/>
          </a:p>
          <a:p>
            <a:r>
              <a:rPr lang="de-DE" sz="4000" dirty="0" err="1" smtClean="0"/>
              <a:t>Flavour</a:t>
            </a:r>
            <a:r>
              <a:rPr lang="de-DE" sz="4000" dirty="0" smtClean="0"/>
              <a:t> </a:t>
            </a:r>
            <a:r>
              <a:rPr lang="de-DE" sz="4000" dirty="0" err="1" smtClean="0"/>
              <a:t>ratio</a:t>
            </a:r>
            <a:endParaRPr lang="de-DE" sz="4000" dirty="0" smtClean="0"/>
          </a:p>
          <a:p>
            <a:r>
              <a:rPr lang="de-DE" sz="4000" dirty="0" smtClean="0"/>
              <a:t>Angular </a:t>
            </a:r>
            <a:r>
              <a:rPr lang="de-DE" sz="4000" dirty="0" err="1" smtClean="0"/>
              <a:t>distribution</a:t>
            </a:r>
            <a:r>
              <a:rPr lang="de-DE" sz="4000" dirty="0" smtClean="0"/>
              <a:t> </a:t>
            </a:r>
          </a:p>
          <a:p>
            <a:r>
              <a:rPr lang="de-DE" sz="4000" dirty="0" err="1" smtClean="0"/>
              <a:t>Accompanying</a:t>
            </a:r>
            <a:r>
              <a:rPr lang="de-DE" sz="4000" dirty="0" smtClean="0"/>
              <a:t> </a:t>
            </a:r>
            <a:r>
              <a:rPr lang="de-DE" sz="4000" dirty="0" err="1" smtClean="0"/>
              <a:t>muons</a:t>
            </a:r>
            <a:r>
              <a:rPr lang="de-DE" sz="4000" dirty="0" smtClean="0"/>
              <a:t> (</a:t>
            </a:r>
            <a:r>
              <a:rPr lang="de-DE" sz="4000" dirty="0" err="1" smtClean="0"/>
              <a:t>IceCube</a:t>
            </a:r>
            <a:r>
              <a:rPr lang="de-DE" sz="4000" dirty="0" smtClean="0"/>
              <a:t>) </a:t>
            </a:r>
            <a:r>
              <a:rPr lang="de-DE" sz="4000" dirty="0" err="1" smtClean="0"/>
              <a:t>or</a:t>
            </a:r>
            <a:r>
              <a:rPr lang="de-DE" sz="4000" dirty="0" smtClean="0"/>
              <a:t> </a:t>
            </a:r>
            <a:r>
              <a:rPr lang="de-DE" sz="4000" dirty="0" err="1" smtClean="0"/>
              <a:t>air</a:t>
            </a:r>
            <a:r>
              <a:rPr lang="de-DE" sz="4000" dirty="0" smtClean="0"/>
              <a:t> </a:t>
            </a:r>
            <a:r>
              <a:rPr lang="de-DE" sz="4000" dirty="0" err="1" smtClean="0"/>
              <a:t>showers</a:t>
            </a:r>
            <a:r>
              <a:rPr lang="de-DE" sz="4000" dirty="0" smtClean="0"/>
              <a:t> (</a:t>
            </a:r>
            <a:r>
              <a:rPr lang="de-DE" sz="4000" dirty="0" err="1" smtClean="0"/>
              <a:t>IceTop</a:t>
            </a:r>
            <a:r>
              <a:rPr lang="de-DE" sz="4000" dirty="0" smtClean="0"/>
              <a:t>)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2884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7" y="1787533"/>
            <a:ext cx="8090499" cy="767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231472" y="5328639"/>
            <a:ext cx="1638582" cy="61446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en-US" sz="63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46510" y="2289615"/>
            <a:ext cx="3558290" cy="6851244"/>
            <a:chOff x="9446510" y="2289615"/>
            <a:chExt cx="3558290" cy="6851244"/>
          </a:xfrm>
        </p:grpSpPr>
        <p:sp>
          <p:nvSpPr>
            <p:cNvPr id="7" name="Rectangle 25"/>
            <p:cNvSpPr>
              <a:spLocks/>
            </p:cNvSpPr>
            <p:nvPr/>
          </p:nvSpPr>
          <p:spPr bwMode="auto">
            <a:xfrm>
              <a:off x="10724792" y="2289615"/>
              <a:ext cx="1155873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8" name="Rectangle 26"/>
            <p:cNvSpPr>
              <a:spLocks/>
            </p:cNvSpPr>
            <p:nvPr/>
          </p:nvSpPr>
          <p:spPr bwMode="auto">
            <a:xfrm>
              <a:off x="10580436" y="8703132"/>
              <a:ext cx="2250189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9" name="Line 27"/>
            <p:cNvSpPr>
              <a:spLocks noChangeShapeType="1"/>
            </p:cNvSpPr>
            <p:nvPr/>
          </p:nvSpPr>
          <p:spPr bwMode="auto">
            <a:xfrm rot="10800000" flipH="1">
              <a:off x="10476567" y="2388589"/>
              <a:ext cx="0" cy="9468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28"/>
            <p:cNvSpPr>
              <a:spLocks noChangeShapeType="1"/>
            </p:cNvSpPr>
            <p:nvPr/>
          </p:nvSpPr>
          <p:spPr bwMode="auto">
            <a:xfrm rot="10800000">
              <a:off x="10237261" y="5826286"/>
              <a:ext cx="671841" cy="114809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Line 29"/>
            <p:cNvSpPr>
              <a:spLocks noChangeShapeType="1"/>
            </p:cNvSpPr>
            <p:nvPr/>
          </p:nvSpPr>
          <p:spPr bwMode="auto">
            <a:xfrm rot="10800000" flipH="1">
              <a:off x="10021736" y="5865876"/>
              <a:ext cx="138233" cy="955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" name="Rectangle 30"/>
            <p:cNvSpPr>
              <a:spLocks/>
            </p:cNvSpPr>
            <p:nvPr/>
          </p:nvSpPr>
          <p:spPr bwMode="auto">
            <a:xfrm>
              <a:off x="11016121" y="6644472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3" name="Rectangle 31"/>
            <p:cNvSpPr>
              <a:spLocks/>
            </p:cNvSpPr>
            <p:nvPr/>
          </p:nvSpPr>
          <p:spPr bwMode="auto">
            <a:xfrm>
              <a:off x="9755676" y="5865877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4" name="Line 32"/>
            <p:cNvSpPr>
              <a:spLocks noChangeShapeType="1"/>
            </p:cNvSpPr>
            <p:nvPr/>
          </p:nvSpPr>
          <p:spPr bwMode="auto">
            <a:xfrm rot="10800000" flipH="1">
              <a:off x="9635280" y="6857266"/>
              <a:ext cx="319570" cy="9798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rot="10800000">
              <a:off x="10097543" y="6855617"/>
              <a:ext cx="634682" cy="125367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 rot="10800000">
              <a:off x="10017278" y="6855616"/>
              <a:ext cx="111478" cy="155719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7" name="Rectangle 35"/>
            <p:cNvSpPr>
              <a:spLocks/>
            </p:cNvSpPr>
            <p:nvPr/>
          </p:nvSpPr>
          <p:spPr bwMode="auto">
            <a:xfrm>
              <a:off x="10766410" y="7832160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8" name="Rectangle 36"/>
            <p:cNvSpPr>
              <a:spLocks/>
            </p:cNvSpPr>
            <p:nvPr/>
          </p:nvSpPr>
          <p:spPr bwMode="auto">
            <a:xfrm>
              <a:off x="10195643" y="8162075"/>
              <a:ext cx="463748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9" name="Rectangle 37"/>
            <p:cNvSpPr>
              <a:spLocks/>
            </p:cNvSpPr>
            <p:nvPr/>
          </p:nvSpPr>
          <p:spPr bwMode="auto">
            <a:xfrm>
              <a:off x="9446510" y="7000779"/>
              <a:ext cx="344839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20" name="Line 38"/>
            <p:cNvSpPr>
              <a:spLocks noChangeShapeType="1"/>
            </p:cNvSpPr>
            <p:nvPr/>
          </p:nvSpPr>
          <p:spPr bwMode="auto">
            <a:xfrm rot="10800000" flipH="1">
              <a:off x="10168888" y="5088930"/>
              <a:ext cx="86209" cy="6878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39"/>
            <p:cNvSpPr>
              <a:spLocks noChangeShapeType="1"/>
            </p:cNvSpPr>
            <p:nvPr/>
          </p:nvSpPr>
          <p:spPr bwMode="auto">
            <a:xfrm flipH="1">
              <a:off x="10278880" y="3376679"/>
              <a:ext cx="164988" cy="8627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40"/>
            <p:cNvSpPr>
              <a:spLocks noChangeShapeType="1"/>
            </p:cNvSpPr>
            <p:nvPr/>
          </p:nvSpPr>
          <p:spPr bwMode="auto">
            <a:xfrm flipH="1">
              <a:off x="10255097" y="4316933"/>
              <a:ext cx="40132" cy="7703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10382925" y="4216309"/>
              <a:ext cx="60941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H="1">
              <a:off x="10125783" y="4229506"/>
              <a:ext cx="117423" cy="2639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10326443" y="5047690"/>
              <a:ext cx="136747" cy="2804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Line 44"/>
            <p:cNvSpPr>
              <a:spLocks noChangeShapeType="1"/>
            </p:cNvSpPr>
            <p:nvPr/>
          </p:nvSpPr>
          <p:spPr bwMode="auto">
            <a:xfrm>
              <a:off x="10290771" y="5100478"/>
              <a:ext cx="74318" cy="367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Rectangle 45"/>
            <p:cNvSpPr>
              <a:spLocks/>
            </p:cNvSpPr>
            <p:nvPr/>
          </p:nvSpPr>
          <p:spPr bwMode="auto">
            <a:xfrm>
              <a:off x="9827022" y="4968512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π</a:t>
              </a: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10504808" y="3411320"/>
              <a:ext cx="59455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14"/>
            <p:cNvSpPr>
              <a:spLocks/>
            </p:cNvSpPr>
            <p:nvPr/>
          </p:nvSpPr>
          <p:spPr bwMode="auto">
            <a:xfrm>
              <a:off x="11372852" y="3807906"/>
              <a:ext cx="1256185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prompt</a:t>
              </a: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10800000">
              <a:off x="10527721" y="3335563"/>
              <a:ext cx="238760" cy="4688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 rot="10800000">
              <a:off x="10797819" y="3829284"/>
              <a:ext cx="834167" cy="96259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 rot="10800000">
              <a:off x="10753051" y="3862421"/>
              <a:ext cx="159670" cy="740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Rectangle 18"/>
            <p:cNvSpPr>
              <a:spLocks/>
            </p:cNvSpPr>
            <p:nvPr/>
          </p:nvSpPr>
          <p:spPr bwMode="auto">
            <a:xfrm>
              <a:off x="10654562" y="3140061"/>
              <a:ext cx="968000" cy="4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35" name="Rectangle 19"/>
            <p:cNvSpPr>
              <a:spLocks/>
            </p:cNvSpPr>
            <p:nvPr/>
          </p:nvSpPr>
          <p:spPr bwMode="auto">
            <a:xfrm>
              <a:off x="11740919" y="4438982"/>
              <a:ext cx="1263881" cy="60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6" name="Rectangle 20"/>
            <p:cNvSpPr>
              <a:spLocks/>
            </p:cNvSpPr>
            <p:nvPr/>
          </p:nvSpPr>
          <p:spPr bwMode="auto">
            <a:xfrm>
              <a:off x="10702315" y="4491998"/>
              <a:ext cx="620776" cy="45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</a:p>
          </p:txBody>
        </p:sp>
      </p:grpSp>
      <p:sp>
        <p:nvSpPr>
          <p:cNvPr id="29" name="Freeform 28"/>
          <p:cNvSpPr/>
          <p:nvPr/>
        </p:nvSpPr>
        <p:spPr bwMode="auto">
          <a:xfrm>
            <a:off x="1494582" y="7608779"/>
            <a:ext cx="6657682" cy="582305"/>
          </a:xfrm>
          <a:custGeom>
            <a:avLst/>
            <a:gdLst>
              <a:gd name="connsiteX0" fmla="*/ 0 w 4667535"/>
              <a:gd name="connsiteY0" fmla="*/ 27295 h 382137"/>
              <a:gd name="connsiteX1" fmla="*/ 2893326 w 4667535"/>
              <a:gd name="connsiteY1" fmla="*/ 54591 h 382137"/>
              <a:gd name="connsiteX2" fmla="*/ 3712191 w 4667535"/>
              <a:gd name="connsiteY2" fmla="*/ 0 h 382137"/>
              <a:gd name="connsiteX3" fmla="*/ 4230806 w 4667535"/>
              <a:gd name="connsiteY3" fmla="*/ 54591 h 382137"/>
              <a:gd name="connsiteX4" fmla="*/ 4462818 w 4667535"/>
              <a:gd name="connsiteY4" fmla="*/ 177421 h 382137"/>
              <a:gd name="connsiteX5" fmla="*/ 4667535 w 4667535"/>
              <a:gd name="connsiteY5" fmla="*/ 382137 h 382137"/>
              <a:gd name="connsiteX0" fmla="*/ 0 w 4667535"/>
              <a:gd name="connsiteY0" fmla="*/ 42367 h 397209"/>
              <a:gd name="connsiteX1" fmla="*/ 2893326 w 4667535"/>
              <a:gd name="connsiteY1" fmla="*/ 1424 h 397209"/>
              <a:gd name="connsiteX2" fmla="*/ 3712191 w 4667535"/>
              <a:gd name="connsiteY2" fmla="*/ 15072 h 397209"/>
              <a:gd name="connsiteX3" fmla="*/ 4230806 w 4667535"/>
              <a:gd name="connsiteY3" fmla="*/ 69663 h 397209"/>
              <a:gd name="connsiteX4" fmla="*/ 4462818 w 4667535"/>
              <a:gd name="connsiteY4" fmla="*/ 192493 h 397209"/>
              <a:gd name="connsiteX5" fmla="*/ 4667535 w 4667535"/>
              <a:gd name="connsiteY5" fmla="*/ 397209 h 397209"/>
              <a:gd name="connsiteX0" fmla="*/ 0 w 4681183"/>
              <a:gd name="connsiteY0" fmla="*/ 0 h 409433"/>
              <a:gd name="connsiteX1" fmla="*/ 2906974 w 4681183"/>
              <a:gd name="connsiteY1" fmla="*/ 13648 h 409433"/>
              <a:gd name="connsiteX2" fmla="*/ 3725839 w 4681183"/>
              <a:gd name="connsiteY2" fmla="*/ 27296 h 409433"/>
              <a:gd name="connsiteX3" fmla="*/ 4244454 w 4681183"/>
              <a:gd name="connsiteY3" fmla="*/ 81887 h 409433"/>
              <a:gd name="connsiteX4" fmla="*/ 4476466 w 4681183"/>
              <a:gd name="connsiteY4" fmla="*/ 204717 h 409433"/>
              <a:gd name="connsiteX5" fmla="*/ 4681183 w 4681183"/>
              <a:gd name="connsiteY5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183" h="409433">
                <a:moveTo>
                  <a:pt x="0" y="0"/>
                </a:moveTo>
                <a:lnTo>
                  <a:pt x="2906974" y="13648"/>
                </a:lnTo>
                <a:cubicBezTo>
                  <a:pt x="3527947" y="18197"/>
                  <a:pt x="3502926" y="15923"/>
                  <a:pt x="3725839" y="27296"/>
                </a:cubicBezTo>
                <a:cubicBezTo>
                  <a:pt x="3948752" y="38669"/>
                  <a:pt x="4119350" y="52317"/>
                  <a:pt x="4244454" y="81887"/>
                </a:cubicBezTo>
                <a:cubicBezTo>
                  <a:pt x="4369559" y="111457"/>
                  <a:pt x="4403678" y="150126"/>
                  <a:pt x="4476466" y="204717"/>
                </a:cubicBezTo>
                <a:cubicBezTo>
                  <a:pt x="4549254" y="259308"/>
                  <a:pt x="4615218" y="334370"/>
                  <a:pt x="4681183" y="409433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en-US" sz="63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44890" y="7541835"/>
            <a:ext cx="3771606" cy="746869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4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Extra-terrestrial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2" name="Rectangle 1"/>
          <p:cNvSpPr>
            <a:spLocks/>
          </p:cNvSpPr>
          <p:nvPr/>
        </p:nvSpPr>
        <p:spPr bwMode="auto">
          <a:xfrm>
            <a:off x="0" y="-225425"/>
            <a:ext cx="13017500" cy="1292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3" name="TextBox 42"/>
          <p:cNvSpPr txBox="1"/>
          <p:nvPr/>
        </p:nvSpPr>
        <p:spPr>
          <a:xfrm>
            <a:off x="90630" y="40141"/>
            <a:ext cx="1231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Search for an extraterrestrial diffuse </a:t>
            </a:r>
            <a:r>
              <a:rPr lang="de-DE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/>
              </a:rPr>
              <a:t> flux</a:t>
            </a:r>
            <a:endParaRPr lang="en-US" sz="5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IceCube-59:   upward muons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00" y="1673973"/>
            <a:ext cx="5410200" cy="7467600"/>
          </a:xfrm>
        </p:spPr>
        <p:txBody>
          <a:bodyPr/>
          <a:lstStyle/>
          <a:p>
            <a:r>
              <a:rPr lang="de-DE" dirty="0" smtClean="0"/>
              <a:t>A 400 TeV muon crossing IceCube</a:t>
            </a:r>
            <a:endParaRPr lang="de-DE" dirty="0"/>
          </a:p>
          <a:p>
            <a:r>
              <a:rPr lang="de-DE" dirty="0" smtClean="0"/>
              <a:t>Most </a:t>
            </a:r>
            <a:r>
              <a:rPr lang="de-DE" dirty="0" err="1" smtClean="0"/>
              <a:t>likely</a:t>
            </a:r>
            <a:r>
              <a:rPr lang="de-DE" dirty="0" smtClean="0"/>
              <a:t>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0.5 – 1 </a:t>
            </a:r>
            <a:r>
              <a:rPr lang="de-DE" dirty="0" err="1" smtClean="0"/>
              <a:t>PeV</a:t>
            </a:r>
            <a:endParaRPr lang="de-DE" dirty="0" smtClean="0"/>
          </a:p>
          <a:p>
            <a:pPr marL="0" indent="0">
              <a:buNone/>
            </a:pPr>
            <a:endParaRPr lang="de-DE" sz="800" dirty="0"/>
          </a:p>
          <a:p>
            <a:r>
              <a:rPr lang="de-DE" sz="4400" dirty="0" smtClean="0"/>
              <a:t>1.8</a:t>
            </a:r>
            <a:r>
              <a:rPr lang="de-DE" sz="4400" dirty="0" smtClean="0">
                <a:sym typeface="Symbol"/>
              </a:rPr>
              <a:t> excess</a:t>
            </a:r>
          </a:p>
          <a:p>
            <a:pPr marL="0" indent="0">
              <a:buNone/>
            </a:pPr>
            <a:endParaRPr lang="de-DE" i="1" dirty="0" smtClean="0">
              <a:sym typeface="Symbol"/>
            </a:endParaRPr>
          </a:p>
          <a:p>
            <a:pPr marL="0" indent="0">
              <a:buNone/>
            </a:pPr>
            <a:endParaRPr lang="de-DE" sz="1000" dirty="0" smtClean="0">
              <a:sym typeface="Symbol"/>
            </a:endParaRPr>
          </a:p>
          <a:p>
            <a:pPr marL="0" indent="0">
              <a:buNone/>
            </a:pPr>
            <a:endParaRPr lang="de-DE" sz="1000" dirty="0">
              <a:sym typeface="Symbol"/>
            </a:endParaRPr>
          </a:p>
          <a:p>
            <a:pPr marL="0" indent="0">
              <a:buNone/>
            </a:pPr>
            <a:endParaRPr lang="de-DE" sz="1000" dirty="0" smtClean="0">
              <a:sym typeface="Symbol"/>
            </a:endParaRPr>
          </a:p>
          <a:p>
            <a:pPr marL="0" indent="0">
              <a:buNone/>
            </a:pPr>
            <a:endParaRPr lang="de-DE" sz="1000" dirty="0">
              <a:sym typeface="Symbol"/>
            </a:endParaRPr>
          </a:p>
          <a:p>
            <a:pPr marL="0" indent="0">
              <a:buNone/>
            </a:pPr>
            <a:endParaRPr lang="de-DE" sz="1000" dirty="0" smtClean="0">
              <a:sym typeface="Symbol"/>
            </a:endParaRPr>
          </a:p>
          <a:p>
            <a:pPr marL="0" indent="0">
              <a:buNone/>
            </a:pPr>
            <a:endParaRPr lang="de-DE" sz="1000" dirty="0" smtClean="0">
              <a:sym typeface="Symbol"/>
            </a:endParaRPr>
          </a:p>
          <a:p>
            <a:r>
              <a:rPr lang="de-DE" sz="3600" dirty="0" smtClean="0">
                <a:sym typeface="Symbol"/>
              </a:rPr>
              <a:t>IC-79 data: </a:t>
            </a:r>
            <a:r>
              <a:rPr lang="de-DE" sz="3600" dirty="0" err="1" smtClean="0">
                <a:sym typeface="Symbol"/>
              </a:rPr>
              <a:t>unblinded</a:t>
            </a:r>
            <a:r>
              <a:rPr lang="de-DE" sz="3600" dirty="0" smtClean="0">
                <a:sym typeface="Symbol"/>
              </a:rPr>
              <a:t>    but still </a:t>
            </a:r>
            <a:r>
              <a:rPr lang="de-DE" sz="3600" dirty="0" err="1" smtClean="0">
                <a:sym typeface="Symbol"/>
              </a:rPr>
              <a:t>confidental</a:t>
            </a:r>
            <a:endParaRPr lang="en-US" sz="3600" dirty="0"/>
          </a:p>
        </p:txBody>
      </p:sp>
      <p:pic>
        <p:nvPicPr>
          <p:cNvPr id="5" name="Picture 2" descr="C:\Dokumente und Einstellungen\Wiebusch\Eigene Dateien\Work\Talks\2012\ATP\Diffuse-Apollon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73973"/>
            <a:ext cx="6149234" cy="368681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2" y="5684166"/>
            <a:ext cx="6114062" cy="374133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5130800" y="5105400"/>
            <a:ext cx="533400" cy="2590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686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contained cascades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550" y="1641893"/>
            <a:ext cx="8534400" cy="7467600"/>
          </a:xfrm>
        </p:spPr>
        <p:txBody>
          <a:bodyPr/>
          <a:lstStyle/>
          <a:p>
            <a:r>
              <a:rPr lang="de-DE" sz="4800" dirty="0" smtClean="0"/>
              <a:t>IceCube-40</a:t>
            </a:r>
          </a:p>
          <a:p>
            <a:r>
              <a:rPr lang="de-DE" dirty="0" smtClean="0"/>
              <a:t>3 cascade events                                                                  2.7 </a:t>
            </a:r>
            <a:r>
              <a:rPr lang="de-DE" dirty="0" smtClean="0">
                <a:sym typeface="Symbol"/>
              </a:rPr>
              <a:t> excess</a:t>
            </a:r>
          </a:p>
          <a:p>
            <a:endParaRPr lang="de-DE" dirty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>
              <a:sym typeface="Symbol"/>
            </a:endParaRPr>
          </a:p>
          <a:p>
            <a:pPr marL="0" indent="0">
              <a:buNone/>
            </a:pPr>
            <a:endParaRPr lang="de-DE" dirty="0" smtClean="0">
              <a:sym typeface="Symbol"/>
            </a:endParaRPr>
          </a:p>
          <a:p>
            <a:r>
              <a:rPr lang="de-DE" sz="4800" dirty="0" smtClean="0">
                <a:sym typeface="Symbol"/>
              </a:rPr>
              <a:t>IceCube-59</a:t>
            </a:r>
          </a:p>
          <a:p>
            <a:r>
              <a:rPr lang="de-DE" dirty="0" smtClean="0">
                <a:sym typeface="Symbol"/>
              </a:rPr>
              <a:t>Mild excess over                                                         conventional                                                                         atm. neutrinos</a:t>
            </a:r>
            <a:endParaRPr lang="en-US" dirty="0"/>
          </a:p>
        </p:txBody>
      </p:sp>
      <p:grpSp>
        <p:nvGrpSpPr>
          <p:cNvPr id="7" name="Gruppieren 20"/>
          <p:cNvGrpSpPr>
            <a:grpSpLocks/>
          </p:cNvGrpSpPr>
          <p:nvPr/>
        </p:nvGrpSpPr>
        <p:grpSpPr bwMode="auto">
          <a:xfrm>
            <a:off x="4354094" y="1367749"/>
            <a:ext cx="5182025" cy="4149307"/>
            <a:chOff x="4415640" y="2366889"/>
            <a:chExt cx="4349924" cy="4158406"/>
          </a:xfrm>
        </p:grpSpPr>
        <p:pic>
          <p:nvPicPr>
            <p:cNvPr id="8" name="Picture 2" descr="http://wiki.icecube.wisc.edu/images/f/f2/IC40_atm_result_hilo_cre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640" y="2366889"/>
              <a:ext cx="4349924" cy="415840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lipse 16"/>
            <p:cNvSpPr/>
            <p:nvPr/>
          </p:nvSpPr>
          <p:spPr>
            <a:xfrm>
              <a:off x="7228292" y="4140863"/>
              <a:ext cx="864686" cy="1009202"/>
            </a:xfrm>
            <a:prstGeom prst="ellipse">
              <a:avLst/>
            </a:prstGeom>
            <a:noFill/>
            <a:ln w="38100">
              <a:solidFill>
                <a:srgbClr val="33333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9" y="1293295"/>
            <a:ext cx="2970657" cy="283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448" y="4073203"/>
            <a:ext cx="2989185" cy="28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607" y="6903376"/>
            <a:ext cx="2990730" cy="28502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8"/>
          <p:cNvSpPr txBox="1">
            <a:spLocks noChangeArrowheads="1"/>
          </p:cNvSpPr>
          <p:nvPr/>
        </p:nvSpPr>
        <p:spPr bwMode="auto">
          <a:xfrm>
            <a:off x="10449979" y="1641893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220 TeV</a:t>
            </a:r>
          </a:p>
        </p:txBody>
      </p:sp>
      <p:sp>
        <p:nvSpPr>
          <p:cNvPr id="15" name="Textfeld 9"/>
          <p:cNvSpPr txBox="1">
            <a:spLocks noChangeArrowheads="1"/>
          </p:cNvSpPr>
          <p:nvPr/>
        </p:nvSpPr>
        <p:spPr bwMode="auto">
          <a:xfrm>
            <a:off x="10458157" y="4273455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140 TeV</a:t>
            </a:r>
          </a:p>
        </p:txBody>
      </p:sp>
      <p:sp>
        <p:nvSpPr>
          <p:cNvPr id="16" name="Textfeld 10"/>
          <p:cNvSpPr txBox="1">
            <a:spLocks noChangeArrowheads="1"/>
          </p:cNvSpPr>
          <p:nvPr/>
        </p:nvSpPr>
        <p:spPr bwMode="auto">
          <a:xfrm>
            <a:off x="10458157" y="7303424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140 TeV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84" y="6301661"/>
            <a:ext cx="4294043" cy="312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-584200" y="2362200"/>
            <a:ext cx="1143000" cy="10802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-540753" y="7224988"/>
            <a:ext cx="1143000" cy="10802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Special Search for cosmogenic </a:t>
            </a:r>
            <a:r>
              <a:rPr lang="de-DE" sz="4800" dirty="0" smtClean="0">
                <a:sym typeface="Symbol"/>
              </a:rPr>
              <a:t></a:t>
            </a:r>
            <a:r>
              <a:rPr lang="de-DE" sz="4800" dirty="0" smtClean="0"/>
              <a:t>     </a:t>
            </a:r>
            <a:r>
              <a:rPr lang="de-DE" sz="3200" dirty="0" smtClean="0"/>
              <a:t>(Berezinsky Zatsepin)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371600"/>
            <a:ext cx="12738030" cy="7467600"/>
          </a:xfrm>
        </p:spPr>
        <p:txBody>
          <a:bodyPr/>
          <a:lstStyle/>
          <a:p>
            <a:r>
              <a:rPr lang="de-DE" dirty="0" smtClean="0">
                <a:solidFill>
                  <a:srgbClr val="0070C0"/>
                </a:solidFill>
              </a:rPr>
              <a:t>IC79/IC86</a:t>
            </a:r>
          </a:p>
          <a:p>
            <a:endParaRPr lang="de-DE" dirty="0">
              <a:solidFill>
                <a:srgbClr val="0070C0"/>
              </a:solidFill>
            </a:endParaRPr>
          </a:p>
          <a:p>
            <a:endParaRPr lang="de-DE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1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9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e-DE" sz="6000" dirty="0" smtClean="0">
                <a:solidFill>
                  <a:srgbClr val="0070C0"/>
                </a:solidFill>
              </a:rPr>
              <a:t>  2.8 </a:t>
            </a:r>
            <a:r>
              <a:rPr lang="de-DE" sz="6000" dirty="0">
                <a:solidFill>
                  <a:srgbClr val="0070C0"/>
                </a:solidFill>
                <a:sym typeface="Symbol"/>
              </a:rPr>
              <a:t> </a:t>
            </a:r>
            <a:endParaRPr lang="en-US" sz="6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r>
              <a:rPr lang="de-DE" dirty="0" smtClean="0">
                <a:solidFill>
                  <a:srgbClr val="0070C0"/>
                </a:solidFill>
              </a:rPr>
              <a:t>Both downgoing</a:t>
            </a:r>
          </a:p>
          <a:p>
            <a:r>
              <a:rPr lang="de-DE" dirty="0" smtClean="0">
                <a:solidFill>
                  <a:srgbClr val="0070C0"/>
                </a:solidFill>
              </a:rPr>
              <a:t>Unbroken E</a:t>
            </a:r>
            <a:r>
              <a:rPr lang="de-DE" baseline="30000" dirty="0" smtClean="0">
                <a:solidFill>
                  <a:srgbClr val="0070C0"/>
                </a:solidFill>
              </a:rPr>
              <a:t>-2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would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give</a:t>
            </a:r>
            <a:r>
              <a:rPr lang="de-DE" dirty="0" smtClean="0">
                <a:solidFill>
                  <a:srgbClr val="0070C0"/>
                </a:solidFill>
              </a:rPr>
              <a:t> 8-9 events at higher energy </a:t>
            </a:r>
            <a:r>
              <a:rPr lang="de-DE" dirty="0" smtClean="0">
                <a:solidFill>
                  <a:srgbClr val="0070C0"/>
                </a:solidFill>
                <a:sym typeface="Wingdings" pitchFamily="2" charset="2"/>
              </a:rPr>
              <a:t> cut-off</a:t>
            </a:r>
            <a:endParaRPr lang="de-DE" dirty="0" smtClean="0">
              <a:solidFill>
                <a:srgbClr val="0070C0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15" y="1518507"/>
            <a:ext cx="4617765" cy="4332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7797799" y="1540181"/>
            <a:ext cx="4863184" cy="4311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05737" y="1222513"/>
            <a:ext cx="11332038" cy="2312717"/>
          </a:xfrm>
          <a:prstGeom prst="rect">
            <a:avLst/>
          </a:prstGeom>
        </p:spPr>
        <p:txBody>
          <a:bodyPr lIns="184941" tIns="92471" rIns="184941" bIns="9247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7300" dirty="0"/>
              <a:t>  </a:t>
            </a:r>
            <a:r>
              <a:rPr lang="de-DE" sz="5700" dirty="0">
                <a:solidFill>
                  <a:schemeClr val="bg1"/>
                </a:solidFill>
              </a:rPr>
              <a:t>Ernie  </a:t>
            </a:r>
            <a:r>
              <a:rPr lang="de-DE" sz="5700" dirty="0"/>
              <a:t>             </a:t>
            </a:r>
            <a:r>
              <a:rPr lang="de-DE" sz="5700" dirty="0" smtClean="0">
                <a:solidFill>
                  <a:schemeClr val="bg1"/>
                </a:solidFill>
              </a:rPr>
              <a:t>Bert</a:t>
            </a:r>
          </a:p>
          <a:p>
            <a:endParaRPr lang="de-DE" sz="5700" dirty="0">
              <a:solidFill>
                <a:schemeClr val="bg1"/>
              </a:solidFill>
            </a:endParaRPr>
          </a:p>
          <a:p>
            <a:endParaRPr lang="de-DE" sz="5700" dirty="0"/>
          </a:p>
          <a:p>
            <a:endParaRPr lang="de-DE" sz="5700" dirty="0"/>
          </a:p>
          <a:p>
            <a:r>
              <a:rPr lang="de-DE" sz="5700" dirty="0"/>
              <a:t>  </a:t>
            </a:r>
            <a:r>
              <a:rPr lang="de-DE" sz="5700" dirty="0">
                <a:solidFill>
                  <a:schemeClr val="bg1"/>
                </a:solidFill>
              </a:rPr>
              <a:t>~</a:t>
            </a:r>
            <a:r>
              <a:rPr lang="de-DE" sz="5700" dirty="0" smtClean="0">
                <a:solidFill>
                  <a:schemeClr val="bg1"/>
                </a:solidFill>
              </a:rPr>
              <a:t>1.04 </a:t>
            </a:r>
            <a:r>
              <a:rPr lang="de-DE" sz="5700" dirty="0" err="1">
                <a:solidFill>
                  <a:schemeClr val="bg1"/>
                </a:solidFill>
              </a:rPr>
              <a:t>PeV</a:t>
            </a:r>
            <a:r>
              <a:rPr lang="de-DE" sz="5700" dirty="0">
                <a:solidFill>
                  <a:schemeClr val="bg1"/>
                </a:solidFill>
              </a:rPr>
              <a:t>        </a:t>
            </a:r>
            <a:r>
              <a:rPr lang="de-DE" sz="5700" dirty="0" smtClean="0">
                <a:solidFill>
                  <a:schemeClr val="bg1"/>
                </a:solidFill>
              </a:rPr>
              <a:t>~ 1.14 </a:t>
            </a:r>
            <a:r>
              <a:rPr lang="de-DE" sz="5700" dirty="0">
                <a:solidFill>
                  <a:schemeClr val="bg1"/>
                </a:solidFill>
              </a:rPr>
              <a:t>PeV</a:t>
            </a:r>
            <a:endParaRPr lang="en-US" sz="5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508000" y="-381000"/>
            <a:ext cx="14249400" cy="11430000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3778" name="Picture 1" descr="EventAnimation118545_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138" y="11290"/>
            <a:ext cx="10652196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4449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508000" y="-381000"/>
            <a:ext cx="14249400" cy="11430000"/>
          </a:xfrm>
          <a:prstGeom prst="rect">
            <a:avLst/>
          </a:prstGeom>
          <a:solidFill>
            <a:srgbClr val="11111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4802" name="Picture 1" descr="EventAnimation118545_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695" y="9031"/>
            <a:ext cx="10652196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513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812800" y="-359815"/>
            <a:ext cx="14859000" cy="104384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1506" name="Picture 2" descr="C:\Users\nb166\Pictures\plan_gross_cer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-359815"/>
            <a:ext cx="15359622" cy="104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ya_even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7011" y="2085770"/>
            <a:ext cx="5607711" cy="585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439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-279400" y="-152400"/>
            <a:ext cx="13639800" cy="10210800"/>
          </a:xfrm>
          <a:prstGeom prst="rect">
            <a:avLst/>
          </a:prstGeom>
          <a:solidFill>
            <a:srgbClr val="000099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75776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419" y="3136054"/>
            <a:ext cx="3650826" cy="40707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766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5343" y="4978401"/>
            <a:ext cx="5269653" cy="29418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768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9778" y="1702365"/>
            <a:ext cx="3226365" cy="35785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770" name="Text Box 10"/>
          <p:cNvSpPr txBox="1">
            <a:spLocks noChangeArrowheads="1"/>
          </p:cNvSpPr>
          <p:nvPr/>
        </p:nvSpPr>
        <p:spPr bwMode="auto">
          <a:xfrm>
            <a:off x="1688818" y="7328748"/>
            <a:ext cx="3470205" cy="242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3400">
                <a:solidFill>
                  <a:schemeClr val="bg1"/>
                </a:solidFill>
              </a:rPr>
              <a:t>SNR</a:t>
            </a:r>
          </a:p>
          <a:p>
            <a:endParaRPr lang="de-DE" sz="1400">
              <a:solidFill>
                <a:schemeClr val="bg1"/>
              </a:solidFill>
            </a:endParaRPr>
          </a:p>
          <a:p>
            <a:r>
              <a:rPr lang="de-DE" sz="3400">
                <a:solidFill>
                  <a:schemeClr val="bg1"/>
                </a:solidFill>
              </a:rPr>
              <a:t>Microquasars</a:t>
            </a:r>
          </a:p>
          <a:p>
            <a:r>
              <a:rPr lang="de-DE" sz="3400">
                <a:solidFill>
                  <a:schemeClr val="bg1"/>
                </a:solidFill>
              </a:rPr>
              <a:t>Young SN shells</a:t>
            </a:r>
          </a:p>
          <a:p>
            <a:r>
              <a:rPr lang="de-DE" sz="3400">
                <a:solidFill>
                  <a:schemeClr val="bg1"/>
                </a:solidFill>
              </a:rPr>
              <a:t>Pulsars</a:t>
            </a:r>
            <a:endParaRPr lang="en-GB" sz="3400">
              <a:solidFill>
                <a:schemeClr val="bg1"/>
              </a:solidFill>
            </a:endParaRPr>
          </a:p>
        </p:txBody>
      </p:sp>
      <p:sp>
        <p:nvSpPr>
          <p:cNvPr id="757771" name="Text Box 11"/>
          <p:cNvSpPr txBox="1">
            <a:spLocks noChangeArrowheads="1"/>
          </p:cNvSpPr>
          <p:nvPr/>
        </p:nvSpPr>
        <p:spPr bwMode="auto">
          <a:xfrm>
            <a:off x="1952896" y="2345832"/>
            <a:ext cx="2115703" cy="7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4000">
                <a:solidFill>
                  <a:schemeClr val="bg1"/>
                </a:solidFill>
              </a:rPr>
              <a:t>Galactic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757772" name="Text Box 12"/>
          <p:cNvSpPr txBox="1">
            <a:spLocks noChangeArrowheads="1"/>
          </p:cNvSpPr>
          <p:nvPr/>
        </p:nvSpPr>
        <p:spPr bwMode="auto">
          <a:xfrm>
            <a:off x="5774938" y="1702365"/>
            <a:ext cx="3484668" cy="7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4000">
                <a:solidFill>
                  <a:schemeClr val="bg1"/>
                </a:solidFill>
              </a:rPr>
              <a:t>Extra-Galactic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757773" name="Text Box 13"/>
          <p:cNvSpPr txBox="1">
            <a:spLocks noChangeArrowheads="1"/>
          </p:cNvSpPr>
          <p:nvPr/>
        </p:nvSpPr>
        <p:spPr bwMode="auto">
          <a:xfrm>
            <a:off x="8037689" y="4057228"/>
            <a:ext cx="3829191" cy="567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3400">
                <a:solidFill>
                  <a:schemeClr val="bg1"/>
                </a:solidFill>
              </a:rPr>
              <a:t>AGN</a:t>
            </a: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r>
              <a:rPr lang="de-DE" sz="3400">
                <a:solidFill>
                  <a:schemeClr val="bg1"/>
                </a:solidFill>
              </a:rPr>
              <a:t>Starburst Galaxies</a:t>
            </a:r>
          </a:p>
          <a:p>
            <a:r>
              <a:rPr lang="de-DE" sz="3400">
                <a:solidFill>
                  <a:schemeClr val="bg1"/>
                </a:solidFill>
              </a:rPr>
              <a:t>Galaxy Clusters</a:t>
            </a:r>
          </a:p>
          <a:p>
            <a:r>
              <a:rPr lang="de-DE" sz="3400">
                <a:solidFill>
                  <a:schemeClr val="bg1"/>
                </a:solidFill>
              </a:rPr>
              <a:t>GRB </a:t>
            </a:r>
            <a:endParaRPr lang="en-GB" sz="3400">
              <a:solidFill>
                <a:schemeClr val="bg1"/>
              </a:solidFill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370276"/>
            <a:ext cx="12470836" cy="756356"/>
          </a:xfrm>
        </p:spPr>
        <p:txBody>
          <a:bodyPr/>
          <a:lstStyle/>
          <a:p>
            <a:r>
              <a:rPr lang="de-DE" sz="6600" dirty="0"/>
              <a:t>Prominent Source </a:t>
            </a:r>
            <a:r>
              <a:rPr lang="de-DE" sz="6600" dirty="0" err="1"/>
              <a:t>Candidates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6566436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lIns="130046" tIns="65023" rIns="130046" bIns="65023"/>
          <a:lstStyle/>
          <a:p>
            <a:endParaRPr lang="en-US"/>
          </a:p>
        </p:txBody>
      </p:sp>
      <p:pic>
        <p:nvPicPr>
          <p:cNvPr id="4" name="Picture 3" descr="fram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ame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3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-279400" y="-152400"/>
            <a:ext cx="13639800" cy="10210800"/>
          </a:xfrm>
          <a:prstGeom prst="rect">
            <a:avLst/>
          </a:prstGeom>
          <a:solidFill>
            <a:srgbClr val="000099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6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370276"/>
            <a:ext cx="12470836" cy="756356"/>
          </a:xfrm>
        </p:spPr>
        <p:txBody>
          <a:bodyPr/>
          <a:lstStyle/>
          <a:p>
            <a:r>
              <a:rPr lang="de-DE" sz="6600" dirty="0"/>
              <a:t>Prominent Source </a:t>
            </a:r>
            <a:r>
              <a:rPr lang="de-DE" sz="6600" dirty="0" err="1"/>
              <a:t>Candidates</a:t>
            </a:r>
            <a:endParaRPr lang="en-GB" sz="6600" dirty="0"/>
          </a:p>
        </p:txBody>
      </p:sp>
      <p:pic>
        <p:nvPicPr>
          <p:cNvPr id="7618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419" y="3136054"/>
            <a:ext cx="3650826" cy="40707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186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5343" y="4978401"/>
            <a:ext cx="5269653" cy="29418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186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9778" y="1702365"/>
            <a:ext cx="3226365" cy="35785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1862" name="Text Box 6"/>
          <p:cNvSpPr txBox="1">
            <a:spLocks noChangeArrowheads="1"/>
          </p:cNvSpPr>
          <p:nvPr/>
        </p:nvSpPr>
        <p:spPr bwMode="auto">
          <a:xfrm>
            <a:off x="1688818" y="7328748"/>
            <a:ext cx="3470205" cy="242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3400">
                <a:solidFill>
                  <a:schemeClr val="bg1"/>
                </a:solidFill>
              </a:rPr>
              <a:t>SNR</a:t>
            </a:r>
          </a:p>
          <a:p>
            <a:endParaRPr lang="de-DE" sz="1400">
              <a:solidFill>
                <a:schemeClr val="bg1"/>
              </a:solidFill>
            </a:endParaRPr>
          </a:p>
          <a:p>
            <a:r>
              <a:rPr lang="de-DE" sz="3400">
                <a:solidFill>
                  <a:schemeClr val="bg1"/>
                </a:solidFill>
              </a:rPr>
              <a:t>Microquasars</a:t>
            </a:r>
          </a:p>
          <a:p>
            <a:r>
              <a:rPr lang="de-DE" sz="3400">
                <a:solidFill>
                  <a:schemeClr val="bg1"/>
                </a:solidFill>
              </a:rPr>
              <a:t>Young SN shells</a:t>
            </a:r>
          </a:p>
          <a:p>
            <a:r>
              <a:rPr lang="de-DE" sz="3400">
                <a:solidFill>
                  <a:schemeClr val="bg1"/>
                </a:solidFill>
              </a:rPr>
              <a:t>Pulsars</a:t>
            </a:r>
            <a:endParaRPr lang="en-GB" sz="3400">
              <a:solidFill>
                <a:schemeClr val="bg1"/>
              </a:solidFill>
            </a:endParaRPr>
          </a:p>
        </p:txBody>
      </p:sp>
      <p:sp>
        <p:nvSpPr>
          <p:cNvPr id="761863" name="Text Box 7"/>
          <p:cNvSpPr txBox="1">
            <a:spLocks noChangeArrowheads="1"/>
          </p:cNvSpPr>
          <p:nvPr/>
        </p:nvSpPr>
        <p:spPr bwMode="auto">
          <a:xfrm>
            <a:off x="1952896" y="2345832"/>
            <a:ext cx="2115703" cy="7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4000">
                <a:solidFill>
                  <a:schemeClr val="bg1"/>
                </a:solidFill>
              </a:rPr>
              <a:t>Galactic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761864" name="Text Box 8"/>
          <p:cNvSpPr txBox="1">
            <a:spLocks noChangeArrowheads="1"/>
          </p:cNvSpPr>
          <p:nvPr/>
        </p:nvSpPr>
        <p:spPr bwMode="auto">
          <a:xfrm>
            <a:off x="5774938" y="1702365"/>
            <a:ext cx="3484668" cy="7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4000">
                <a:solidFill>
                  <a:schemeClr val="bg1"/>
                </a:solidFill>
              </a:rPr>
              <a:t>Extra-Galactic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761865" name="Text Box 9"/>
          <p:cNvSpPr txBox="1">
            <a:spLocks noChangeArrowheads="1"/>
          </p:cNvSpPr>
          <p:nvPr/>
        </p:nvSpPr>
        <p:spPr bwMode="auto">
          <a:xfrm>
            <a:off x="8037689" y="4057228"/>
            <a:ext cx="3829191" cy="567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3400">
                <a:solidFill>
                  <a:schemeClr val="bg1"/>
                </a:solidFill>
              </a:rPr>
              <a:t>AGN</a:t>
            </a: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r>
              <a:rPr lang="de-DE" sz="3400">
                <a:solidFill>
                  <a:schemeClr val="bg1"/>
                </a:solidFill>
              </a:rPr>
              <a:t>Starburst Galaxies</a:t>
            </a:r>
          </a:p>
          <a:p>
            <a:r>
              <a:rPr lang="de-DE" sz="3400">
                <a:solidFill>
                  <a:schemeClr val="bg1"/>
                </a:solidFill>
              </a:rPr>
              <a:t>Galaxy Clusters</a:t>
            </a:r>
          </a:p>
          <a:p>
            <a:r>
              <a:rPr lang="de-DE" sz="3400">
                <a:solidFill>
                  <a:schemeClr val="bg1"/>
                </a:solidFill>
              </a:rPr>
              <a:t>GRB </a:t>
            </a:r>
            <a:endParaRPr lang="en-GB" sz="3400">
              <a:solidFill>
                <a:schemeClr val="bg1"/>
              </a:solidFill>
            </a:endParaRPr>
          </a:p>
        </p:txBody>
      </p:sp>
      <p:sp>
        <p:nvSpPr>
          <p:cNvPr id="761866" name="Text Box 10"/>
          <p:cNvSpPr txBox="1">
            <a:spLocks noChangeArrowheads="1"/>
          </p:cNvSpPr>
          <p:nvPr/>
        </p:nvSpPr>
        <p:spPr bwMode="auto">
          <a:xfrm>
            <a:off x="432477" y="3648569"/>
            <a:ext cx="4526620" cy="131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7700">
                <a:solidFill>
                  <a:schemeClr val="bg1"/>
                </a:solidFill>
              </a:rPr>
              <a:t>10</a:t>
            </a:r>
            <a:r>
              <a:rPr lang="de-DE" sz="7700" baseline="30000">
                <a:solidFill>
                  <a:schemeClr val="bg1"/>
                </a:solidFill>
              </a:rPr>
              <a:t>16-17</a:t>
            </a:r>
            <a:r>
              <a:rPr lang="de-DE" sz="7700">
                <a:solidFill>
                  <a:schemeClr val="bg1"/>
                </a:solidFill>
              </a:rPr>
              <a:t> eV</a:t>
            </a:r>
            <a:endParaRPr lang="en-GB" sz="7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609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6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 bwMode="auto">
          <a:xfrm>
            <a:off x="-279400" y="-152400"/>
            <a:ext cx="13639800" cy="10210800"/>
          </a:xfrm>
          <a:prstGeom prst="rect">
            <a:avLst/>
          </a:prstGeom>
          <a:solidFill>
            <a:srgbClr val="000099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94208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419" y="3136054"/>
            <a:ext cx="3650826" cy="40707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0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5343" y="4978401"/>
            <a:ext cx="5269653" cy="29418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08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9778" y="1702365"/>
            <a:ext cx="3226365" cy="35785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086" name="Text Box 6"/>
          <p:cNvSpPr txBox="1">
            <a:spLocks noChangeArrowheads="1"/>
          </p:cNvSpPr>
          <p:nvPr/>
        </p:nvSpPr>
        <p:spPr bwMode="auto">
          <a:xfrm>
            <a:off x="1688818" y="7328748"/>
            <a:ext cx="3470205" cy="242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3400">
                <a:solidFill>
                  <a:schemeClr val="bg1"/>
                </a:solidFill>
              </a:rPr>
              <a:t>SNR</a:t>
            </a:r>
          </a:p>
          <a:p>
            <a:endParaRPr lang="de-DE" sz="1400">
              <a:solidFill>
                <a:schemeClr val="bg1"/>
              </a:solidFill>
            </a:endParaRPr>
          </a:p>
          <a:p>
            <a:r>
              <a:rPr lang="de-DE" sz="3400">
                <a:solidFill>
                  <a:schemeClr val="bg1"/>
                </a:solidFill>
              </a:rPr>
              <a:t>Microquasars</a:t>
            </a:r>
          </a:p>
          <a:p>
            <a:r>
              <a:rPr lang="de-DE" sz="3400">
                <a:solidFill>
                  <a:schemeClr val="bg1"/>
                </a:solidFill>
              </a:rPr>
              <a:t>Young SN shells</a:t>
            </a:r>
          </a:p>
          <a:p>
            <a:r>
              <a:rPr lang="de-DE" sz="3400">
                <a:solidFill>
                  <a:schemeClr val="bg1"/>
                </a:solidFill>
              </a:rPr>
              <a:t>Pulsars</a:t>
            </a:r>
            <a:endParaRPr lang="en-GB" sz="3400">
              <a:solidFill>
                <a:schemeClr val="bg1"/>
              </a:solidFill>
            </a:endParaRPr>
          </a:p>
        </p:txBody>
      </p:sp>
      <p:sp>
        <p:nvSpPr>
          <p:cNvPr id="942087" name="Text Box 7"/>
          <p:cNvSpPr txBox="1">
            <a:spLocks noChangeArrowheads="1"/>
          </p:cNvSpPr>
          <p:nvPr/>
        </p:nvSpPr>
        <p:spPr bwMode="auto">
          <a:xfrm>
            <a:off x="1952896" y="2345832"/>
            <a:ext cx="2115703" cy="7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4000">
                <a:solidFill>
                  <a:schemeClr val="bg1"/>
                </a:solidFill>
              </a:rPr>
              <a:t>Galactic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942088" name="Text Box 8"/>
          <p:cNvSpPr txBox="1">
            <a:spLocks noChangeArrowheads="1"/>
          </p:cNvSpPr>
          <p:nvPr/>
        </p:nvSpPr>
        <p:spPr bwMode="auto">
          <a:xfrm>
            <a:off x="5774938" y="1702365"/>
            <a:ext cx="3484668" cy="7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4000">
                <a:solidFill>
                  <a:schemeClr val="bg1"/>
                </a:solidFill>
              </a:rPr>
              <a:t>Extra-Galactic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942089" name="Text Box 9"/>
          <p:cNvSpPr txBox="1">
            <a:spLocks noChangeArrowheads="1"/>
          </p:cNvSpPr>
          <p:nvPr/>
        </p:nvSpPr>
        <p:spPr bwMode="auto">
          <a:xfrm>
            <a:off x="8037689" y="4057228"/>
            <a:ext cx="3829191" cy="567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3400">
                <a:solidFill>
                  <a:schemeClr val="bg1"/>
                </a:solidFill>
              </a:rPr>
              <a:t>AGN</a:t>
            </a: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endParaRPr lang="de-DE" sz="1400">
              <a:solidFill>
                <a:schemeClr val="bg1"/>
              </a:solidFill>
            </a:endParaRPr>
          </a:p>
          <a:p>
            <a:r>
              <a:rPr lang="de-DE" sz="3400">
                <a:solidFill>
                  <a:schemeClr val="bg1"/>
                </a:solidFill>
              </a:rPr>
              <a:t>Starburst Galaxies</a:t>
            </a:r>
          </a:p>
          <a:p>
            <a:r>
              <a:rPr lang="de-DE" sz="3400">
                <a:solidFill>
                  <a:schemeClr val="bg1"/>
                </a:solidFill>
              </a:rPr>
              <a:t>Galaxy Clusters</a:t>
            </a:r>
          </a:p>
          <a:p>
            <a:r>
              <a:rPr lang="de-DE" sz="3400">
                <a:solidFill>
                  <a:schemeClr val="bg1"/>
                </a:solidFill>
              </a:rPr>
              <a:t>GRB </a:t>
            </a:r>
            <a:endParaRPr lang="en-GB" sz="3400">
              <a:solidFill>
                <a:schemeClr val="bg1"/>
              </a:solidFill>
            </a:endParaRPr>
          </a:p>
        </p:txBody>
      </p:sp>
      <p:sp>
        <p:nvSpPr>
          <p:cNvPr id="942090" name="Text Box 10"/>
          <p:cNvSpPr txBox="1">
            <a:spLocks noChangeArrowheads="1"/>
          </p:cNvSpPr>
          <p:nvPr/>
        </p:nvSpPr>
        <p:spPr bwMode="auto">
          <a:xfrm>
            <a:off x="432477" y="3648569"/>
            <a:ext cx="4526620" cy="131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7700">
                <a:solidFill>
                  <a:schemeClr val="bg1"/>
                </a:solidFill>
              </a:rPr>
              <a:t>10</a:t>
            </a:r>
            <a:r>
              <a:rPr lang="de-DE" sz="7700" baseline="30000">
                <a:solidFill>
                  <a:schemeClr val="bg1"/>
                </a:solidFill>
              </a:rPr>
              <a:t>16-17</a:t>
            </a:r>
            <a:r>
              <a:rPr lang="de-DE" sz="7700">
                <a:solidFill>
                  <a:schemeClr val="bg1"/>
                </a:solidFill>
              </a:rPr>
              <a:t> eV</a:t>
            </a:r>
            <a:endParaRPr lang="en-GB" sz="7700">
              <a:solidFill>
                <a:schemeClr val="bg1"/>
              </a:solidFill>
            </a:endParaRPr>
          </a:p>
        </p:txBody>
      </p:sp>
      <p:sp>
        <p:nvSpPr>
          <p:cNvPr id="942091" name="Text Box 11"/>
          <p:cNvSpPr txBox="1">
            <a:spLocks noChangeArrowheads="1"/>
          </p:cNvSpPr>
          <p:nvPr/>
        </p:nvSpPr>
        <p:spPr bwMode="auto">
          <a:xfrm>
            <a:off x="6474290" y="6208889"/>
            <a:ext cx="4526620" cy="131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7700">
                <a:solidFill>
                  <a:schemeClr val="bg1"/>
                </a:solidFill>
              </a:rPr>
              <a:t>10</a:t>
            </a:r>
            <a:r>
              <a:rPr lang="de-DE" sz="7700" baseline="30000">
                <a:solidFill>
                  <a:schemeClr val="bg1"/>
                </a:solidFill>
              </a:rPr>
              <a:t>20-21</a:t>
            </a:r>
            <a:r>
              <a:rPr lang="de-DE" sz="7700">
                <a:solidFill>
                  <a:schemeClr val="bg1"/>
                </a:solidFill>
              </a:rPr>
              <a:t> eV</a:t>
            </a:r>
            <a:endParaRPr lang="en-GB" sz="7700">
              <a:solidFill>
                <a:schemeClr val="bg1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370276"/>
            <a:ext cx="12470836" cy="756356"/>
          </a:xfrm>
        </p:spPr>
        <p:txBody>
          <a:bodyPr/>
          <a:lstStyle/>
          <a:p>
            <a:r>
              <a:rPr lang="de-DE" sz="6600" dirty="0"/>
              <a:t>Prominent Source </a:t>
            </a:r>
            <a:r>
              <a:rPr lang="de-DE" sz="6600" dirty="0" err="1"/>
              <a:t>Candidates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9659876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ame-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69" y="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3503" y="1252046"/>
            <a:ext cx="13004800" cy="8610600"/>
          </a:xfrm>
          <a:prstGeom prst="rect">
            <a:avLst/>
          </a:prstGeom>
          <a:solidFill>
            <a:srgbClr val="1C1C1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 </a:t>
            </a:r>
            <a:r>
              <a:rPr lang="de-DE" sz="3200" dirty="0"/>
              <a:t> </a:t>
            </a:r>
            <a:r>
              <a:rPr lang="de-DE" sz="3200" dirty="0" smtClean="0"/>
              <a:t>            published in SCIENCE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371600"/>
            <a:ext cx="11703050" cy="1447800"/>
          </a:xfrm>
        </p:spPr>
        <p:txBody>
          <a:bodyPr/>
          <a:lstStyle/>
          <a:p>
            <a:r>
              <a:rPr lang="de-DE" sz="3600" dirty="0">
                <a:solidFill>
                  <a:schemeClr val="tx1"/>
                </a:solidFill>
              </a:rPr>
              <a:t> </a:t>
            </a:r>
            <a:r>
              <a:rPr lang="de-DE" sz="6000" dirty="0" smtClean="0"/>
              <a:t>H</a:t>
            </a:r>
            <a:r>
              <a:rPr lang="de-DE" sz="3600" dirty="0" smtClean="0"/>
              <a:t>igh </a:t>
            </a:r>
            <a:r>
              <a:rPr lang="de-DE" sz="6000" dirty="0" smtClean="0"/>
              <a:t>E</a:t>
            </a:r>
            <a:r>
              <a:rPr lang="de-DE" sz="3600" dirty="0" smtClean="0"/>
              <a:t>nergy </a:t>
            </a:r>
            <a:r>
              <a:rPr lang="de-DE" sz="6000" dirty="0" smtClean="0"/>
              <a:t>S</a:t>
            </a:r>
            <a:r>
              <a:rPr lang="de-DE" sz="3600" dirty="0" smtClean="0"/>
              <a:t>tarting </a:t>
            </a:r>
            <a:r>
              <a:rPr lang="de-DE" sz="6000" dirty="0" smtClean="0"/>
              <a:t>E</a:t>
            </a:r>
            <a:r>
              <a:rPr lang="de-DE" sz="3600" dirty="0" smtClean="0"/>
              <a:t>vent Analysis</a:t>
            </a:r>
            <a:endParaRPr lang="en-US" sz="3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"/>
          <a:stretch/>
        </p:blipFill>
        <p:spPr bwMode="auto">
          <a:xfrm>
            <a:off x="-268605" y="2308335"/>
            <a:ext cx="7315200" cy="68448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5397500" y="8915400"/>
            <a:ext cx="1600200" cy="381000"/>
          </a:xfrm>
          <a:prstGeom prst="rect">
            <a:avLst/>
          </a:prstGeom>
          <a:solidFill>
            <a:srgbClr val="1C1C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04000" y="2706415"/>
            <a:ext cx="6400800" cy="29718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2800" dirty="0" smtClean="0"/>
              <a:t>Muon Veto</a:t>
            </a:r>
          </a:p>
          <a:p>
            <a:r>
              <a:rPr lang="de-DE" sz="2800" dirty="0" smtClean="0"/>
              <a:t> Q</a:t>
            </a:r>
            <a:r>
              <a:rPr lang="de-DE" sz="2800" baseline="-25000" dirty="0" smtClean="0"/>
              <a:t>tot</a:t>
            </a:r>
            <a:r>
              <a:rPr lang="de-DE" sz="2800" dirty="0" smtClean="0"/>
              <a:t> &gt; 6000 photoelectrons</a:t>
            </a:r>
          </a:p>
          <a:p>
            <a:r>
              <a:rPr lang="de-DE" sz="2800" dirty="0" smtClean="0"/>
              <a:t>400 Mton eff. Volume</a:t>
            </a:r>
          </a:p>
          <a:p>
            <a:r>
              <a:rPr lang="de-DE" sz="2800" dirty="0" smtClean="0"/>
              <a:t>Sensitive to all flavors above 60 TeV</a:t>
            </a:r>
          </a:p>
          <a:p>
            <a:endParaRPr lang="en-US" sz="2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693338" y="5410200"/>
            <a:ext cx="6057462" cy="4038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40" y="5664458"/>
            <a:ext cx="5608759" cy="34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24397" y="5761543"/>
            <a:ext cx="2687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100 TeV      1 PeV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467623"/>
              </p:ext>
            </p:extLst>
          </p:nvPr>
        </p:nvGraphicFramePr>
        <p:xfrm>
          <a:off x="5435600" y="1447800"/>
          <a:ext cx="7395605" cy="611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Acrobat Document" r:id="rId3" imgW="4829057" imgH="3990772" progId="AcroExch.Document.11">
                  <p:embed/>
                </p:oleObj>
              </mc:Choice>
              <mc:Fallback>
                <p:oleObj name="Acrobat Document" r:id="rId3" imgW="4829057" imgH="399077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35600" y="1447800"/>
                        <a:ext cx="7395605" cy="611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752600"/>
            <a:ext cx="7620000" cy="3352800"/>
          </a:xfrm>
        </p:spPr>
        <p:txBody>
          <a:bodyPr/>
          <a:lstStyle/>
          <a:p>
            <a:r>
              <a:rPr lang="de-DE" dirty="0" smtClean="0"/>
              <a:t>Significance of all                                                             28 events:   </a:t>
            </a:r>
            <a:r>
              <a:rPr lang="de-DE" sz="4400" dirty="0" smtClean="0"/>
              <a:t>4.1 </a:t>
            </a:r>
            <a:r>
              <a:rPr lang="de-DE" sz="4400" dirty="0" smtClean="0">
                <a:sym typeface="Symbol"/>
              </a:rPr>
              <a:t></a:t>
            </a:r>
          </a:p>
          <a:p>
            <a:r>
              <a:rPr lang="de-DE" dirty="0" smtClean="0">
                <a:sym typeface="Symbol"/>
              </a:rPr>
              <a:t>Background 10.6</a:t>
            </a:r>
            <a:r>
              <a:rPr lang="de-DE" baseline="30000" dirty="0" smtClean="0">
                <a:sym typeface="Symbol"/>
              </a:rPr>
              <a:t>+5.0</a:t>
            </a:r>
            <a:r>
              <a:rPr lang="de-DE" baseline="-25000" dirty="0" smtClean="0">
                <a:sym typeface="Symbol"/>
              </a:rPr>
              <a:t>-3.6</a:t>
            </a:r>
          </a:p>
          <a:p>
            <a:endParaRPr lang="de-DE" dirty="0" smtClean="0">
              <a:sym typeface="Symbol"/>
            </a:endParaRPr>
          </a:p>
          <a:p>
            <a:endParaRPr lang="de-DE" dirty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r>
              <a:rPr lang="de-DE" dirty="0" smtClean="0">
                <a:sym typeface="Symbol"/>
              </a:rPr>
              <a:t>Best fit for E</a:t>
            </a:r>
            <a:r>
              <a:rPr lang="de-DE" baseline="30000" dirty="0" smtClean="0">
                <a:sym typeface="Symbol"/>
              </a:rPr>
              <a:t>-2</a:t>
            </a:r>
            <a:r>
              <a:rPr lang="de-DE" dirty="0" smtClean="0">
                <a:sym typeface="Symbol"/>
              </a:rPr>
              <a:t> spectrum: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</a:t>
            </a:r>
            <a:r>
              <a:rPr lang="de-DE" sz="4000" dirty="0" smtClean="0">
                <a:sym typeface="Symbol"/>
              </a:rPr>
              <a:t>E</a:t>
            </a:r>
            <a:r>
              <a:rPr lang="de-DE" sz="4000" baseline="30000" dirty="0" smtClean="0">
                <a:sym typeface="Symbol"/>
              </a:rPr>
              <a:t>2</a:t>
            </a:r>
            <a:r>
              <a:rPr lang="de-DE" sz="4000" dirty="0" smtClean="0">
                <a:sym typeface="Symbol"/>
              </a:rPr>
              <a:t> = 1.2  10</a:t>
            </a:r>
            <a:r>
              <a:rPr lang="de-DE" sz="4000" baseline="30000" dirty="0" smtClean="0">
                <a:sym typeface="Symbol"/>
              </a:rPr>
              <a:t>-8</a:t>
            </a:r>
            <a:r>
              <a:rPr lang="de-DE" sz="4000" dirty="0" smtClean="0">
                <a:sym typeface="Symbol"/>
              </a:rPr>
              <a:t> GeV cm</a:t>
            </a:r>
            <a:r>
              <a:rPr lang="de-DE" sz="4000" baseline="30000" dirty="0" smtClean="0">
                <a:sym typeface="Symbol"/>
              </a:rPr>
              <a:t>2</a:t>
            </a:r>
            <a:r>
              <a:rPr lang="de-DE" sz="4000" dirty="0" smtClean="0">
                <a:sym typeface="Symbol"/>
              </a:rPr>
              <a:t> s-</a:t>
            </a:r>
            <a:r>
              <a:rPr lang="de-DE" sz="4000" baseline="30000" dirty="0" smtClean="0">
                <a:sym typeface="Symbol"/>
              </a:rPr>
              <a:t>1</a:t>
            </a:r>
            <a:r>
              <a:rPr lang="de-DE" sz="4000" dirty="0" smtClean="0">
                <a:sym typeface="Symbol"/>
              </a:rPr>
              <a:t> sr</a:t>
            </a:r>
            <a:r>
              <a:rPr lang="de-DE" sz="4000" baseline="30000" dirty="0" smtClean="0">
                <a:sym typeface="Symbol"/>
              </a:rPr>
              <a:t>-1</a:t>
            </a:r>
            <a:endParaRPr lang="de-DE" sz="4000" baseline="30000" dirty="0">
              <a:sym typeface="Symbol"/>
            </a:endParaRPr>
          </a:p>
          <a:p>
            <a:r>
              <a:rPr lang="de-DE" dirty="0" smtClean="0">
                <a:sym typeface="Symbol"/>
              </a:rPr>
              <a:t>Cut-off </a:t>
            </a:r>
            <a:r>
              <a:rPr lang="de-DE" dirty="0" err="1" smtClean="0">
                <a:sym typeface="Symbol"/>
              </a:rPr>
              <a:t>at</a:t>
            </a:r>
            <a:r>
              <a:rPr lang="de-DE" dirty="0" smtClean="0">
                <a:sym typeface="Symbol"/>
              </a:rPr>
              <a:t> 1.5-5 PeV</a:t>
            </a:r>
          </a:p>
          <a:p>
            <a:endParaRPr lang="de-DE" sz="2400" dirty="0">
              <a:sym typeface="Symbo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80550" y="8591550"/>
            <a:ext cx="321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Ernie and Bert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2065000" y="5410200"/>
            <a:ext cx="0" cy="3048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2600" y="228600"/>
            <a:ext cx="12827000" cy="762000"/>
          </a:xfrm>
        </p:spPr>
        <p:txBody>
          <a:bodyPr/>
          <a:lstStyle/>
          <a:p>
            <a:r>
              <a:rPr lang="de-DE" dirty="0" smtClean="0"/>
              <a:t>HESE Results:  </a:t>
            </a:r>
            <a:r>
              <a:rPr lang="de-DE" sz="4000" dirty="0" smtClean="0"/>
              <a:t>Ernie &amp; Bert + </a:t>
            </a:r>
            <a:r>
              <a:rPr lang="de-DE" sz="5400" dirty="0" smtClean="0"/>
              <a:t>26</a:t>
            </a:r>
            <a:r>
              <a:rPr lang="de-DE" sz="4000" dirty="0" smtClean="0"/>
              <a:t> additional events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44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Cover Pictures:</a:t>
            </a:r>
            <a:endParaRPr lang="en-US" dirty="0"/>
          </a:p>
        </p:txBody>
      </p:sp>
      <p:pic>
        <p:nvPicPr>
          <p:cNvPr id="22530" name="Picture 2" descr="X:\IceCube2013P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38208"/>
            <a:ext cx="5966298" cy="74016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X:\Science-Cov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1721184"/>
            <a:ext cx="5847176" cy="743571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2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sspier\AppData\Local\Microsoft\Windows\Temporary Internet Files\Content.IE5\E4EX88HA\physics_world_breakthrough_ICL_web_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0"/>
            <a:ext cx="13480388" cy="973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8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HESE Skyplot:    </a:t>
            </a:r>
            <a:r>
              <a:rPr lang="de-DE" i="1" dirty="0" smtClean="0"/>
              <a:t>Nothing significant </a:t>
            </a:r>
            <a:r>
              <a:rPr lang="de-DE" i="1" dirty="0"/>
              <a:t> </a:t>
            </a:r>
            <a:r>
              <a:rPr lang="de-DE" i="1" dirty="0" smtClean="0"/>
              <a:t>(yet?)</a:t>
            </a:r>
            <a:endParaRPr lang="en-US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 bwMode="auto">
          <a:xfrm>
            <a:off x="482600" y="1657350"/>
            <a:ext cx="12192000" cy="718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4600" y="3912234"/>
            <a:ext cx="21563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Northern Sky</a:t>
            </a:r>
          </a:p>
          <a:p>
            <a:endParaRPr lang="de-DE" sz="28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28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Southern Sky</a:t>
            </a:r>
            <a:endParaRPr lang="en-US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892800" y="1295400"/>
            <a:ext cx="7010400" cy="66294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" y="304800"/>
            <a:ext cx="12827000" cy="762000"/>
          </a:xfrm>
        </p:spPr>
        <p:txBody>
          <a:bodyPr/>
          <a:lstStyle/>
          <a:p>
            <a:r>
              <a:rPr lang="de-DE" sz="4800" dirty="0" smtClean="0"/>
              <a:t> </a:t>
            </a:r>
            <a:r>
              <a:rPr lang="de-DE" sz="6600" dirty="0" err="1" smtClean="0"/>
              <a:t>Looking</a:t>
            </a:r>
            <a:r>
              <a:rPr lang="de-DE" sz="6600" dirty="0" smtClean="0"/>
              <a:t> </a:t>
            </a:r>
            <a:r>
              <a:rPr lang="de-DE" sz="6600" dirty="0" err="1" smtClean="0"/>
              <a:t>Ahead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2268200" cy="7467600"/>
          </a:xfrm>
        </p:spPr>
        <p:txBody>
          <a:bodyPr/>
          <a:lstStyle/>
          <a:p>
            <a:r>
              <a:rPr lang="de-DE" dirty="0" smtClean="0"/>
              <a:t>One very high-energy event                                                                                                  in the 10% „burn sample“ of                                                                                        2012 data:  BigBird</a:t>
            </a:r>
          </a:p>
          <a:p>
            <a:r>
              <a:rPr lang="de-DE" dirty="0" smtClean="0"/>
              <a:t>2012 HESE results known                                                                                                   but not </a:t>
            </a:r>
            <a:r>
              <a:rPr lang="de-DE" dirty="0" err="1" smtClean="0"/>
              <a:t>public</a:t>
            </a:r>
            <a:r>
              <a:rPr lang="de-DE" dirty="0" smtClean="0"/>
              <a:t> (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confirm</a:t>
            </a:r>
            <a:r>
              <a:rPr lang="de-DE" dirty="0" smtClean="0"/>
              <a:t>                                                                            </a:t>
            </a:r>
            <a:r>
              <a:rPr lang="de-DE" dirty="0" err="1" smtClean="0"/>
              <a:t>the</a:t>
            </a:r>
            <a:r>
              <a:rPr lang="de-DE" dirty="0" smtClean="0"/>
              <a:t> 2010/11 data)</a:t>
            </a:r>
          </a:p>
          <a:p>
            <a:endParaRPr lang="de-DE" dirty="0"/>
          </a:p>
          <a:p>
            <a:r>
              <a:rPr lang="de-DE" dirty="0" smtClean="0"/>
              <a:t>Also: </a:t>
            </a:r>
          </a:p>
          <a:p>
            <a:r>
              <a:rPr lang="de-DE" dirty="0" smtClean="0"/>
              <a:t>upgoing muon analysis                                                                                                   IC79 (2010)</a:t>
            </a:r>
          </a:p>
          <a:p>
            <a:r>
              <a:rPr lang="de-DE" dirty="0" smtClean="0"/>
              <a:t>Cascade analysis IC79</a:t>
            </a:r>
          </a:p>
          <a:p>
            <a:r>
              <a:rPr lang="de-DE" sz="5400" u="sng" dirty="0" smtClean="0"/>
              <a:t>We have  &gt;5</a:t>
            </a:r>
            <a:r>
              <a:rPr lang="de-DE" sz="5400" u="sng" dirty="0" smtClean="0">
                <a:sym typeface="Symbol"/>
              </a:rPr>
              <a:t> !</a:t>
            </a:r>
            <a:endParaRPr lang="en-US" sz="5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99" y="1904998"/>
            <a:ext cx="5588824" cy="529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65837" y="5943600"/>
            <a:ext cx="2587810" cy="1020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BigBird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886200"/>
            <a:ext cx="11053762" cy="1936750"/>
          </a:xfrm>
        </p:spPr>
        <p:txBody>
          <a:bodyPr/>
          <a:lstStyle/>
          <a:p>
            <a:r>
              <a:rPr lang="de-DE" dirty="0" smtClean="0"/>
              <a:t>Future projects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6" name="Rectangle 4"/>
          <p:cNvSpPr>
            <a:spLocks noChangeArrowheads="1"/>
          </p:cNvSpPr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873477" name="Rectangle 5"/>
          <p:cNvSpPr>
            <a:spLocks noGrp="1" noChangeArrowheads="1"/>
          </p:cNvSpPr>
          <p:nvPr>
            <p:ph type="title"/>
          </p:nvPr>
        </p:nvSpPr>
        <p:spPr>
          <a:xfrm>
            <a:off x="767644" y="268676"/>
            <a:ext cx="11144956" cy="1560124"/>
          </a:xfrm>
          <a:noFill/>
          <a:ln/>
        </p:spPr>
        <p:txBody>
          <a:bodyPr lIns="130046" tIns="65023" rIns="130046" bIns="65023"/>
          <a:lstStyle/>
          <a:p>
            <a:r>
              <a:rPr lang="en-US" dirty="0" smtClean="0"/>
              <a:t>Charged cosmic rays vs. gamma rays and neutrinos</a:t>
            </a:r>
            <a:endParaRPr lang="en-US" dirty="0"/>
          </a:p>
        </p:txBody>
      </p:sp>
      <p:grpSp>
        <p:nvGrpSpPr>
          <p:cNvPr id="873478" name="Group 6"/>
          <p:cNvGrpSpPr>
            <a:grpSpLocks/>
          </p:cNvGrpSpPr>
          <p:nvPr/>
        </p:nvGrpSpPr>
        <p:grpSpPr bwMode="auto">
          <a:xfrm>
            <a:off x="1176303" y="3544711"/>
            <a:ext cx="10548338" cy="5120640"/>
            <a:chOff x="2976" y="2688"/>
            <a:chExt cx="2448" cy="1152"/>
          </a:xfrm>
        </p:grpSpPr>
        <p:sp>
          <p:nvSpPr>
            <p:cNvPr id="873479" name="Rectangle 7"/>
            <p:cNvSpPr>
              <a:spLocks noChangeArrowheads="1"/>
            </p:cNvSpPr>
            <p:nvPr/>
          </p:nvSpPr>
          <p:spPr bwMode="auto">
            <a:xfrm>
              <a:off x="2976" y="2688"/>
              <a:ext cx="2448" cy="11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873480" name="Picture 8" descr="casa_xr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688"/>
              <a:ext cx="768" cy="7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3481" name="Picture 9" descr="bluemarble2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13"/>
            <a:stretch>
              <a:fillRect/>
            </a:stretch>
          </p:blipFill>
          <p:spPr bwMode="auto">
            <a:xfrm>
              <a:off x="2976" y="3216"/>
              <a:ext cx="632" cy="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3482" name="Freeform 10"/>
            <p:cNvSpPr>
              <a:spLocks/>
            </p:cNvSpPr>
            <p:nvPr/>
          </p:nvSpPr>
          <p:spPr bwMode="auto">
            <a:xfrm>
              <a:off x="3314" y="2859"/>
              <a:ext cx="1469" cy="685"/>
            </a:xfrm>
            <a:custGeom>
              <a:avLst/>
              <a:gdLst>
                <a:gd name="T0" fmla="*/ 1454 w 1469"/>
                <a:gd name="T1" fmla="*/ 213 h 685"/>
                <a:gd name="T2" fmla="*/ 1414 w 1469"/>
                <a:gd name="T3" fmla="*/ 373 h 685"/>
                <a:gd name="T4" fmla="*/ 1334 w 1469"/>
                <a:gd name="T5" fmla="*/ 365 h 685"/>
                <a:gd name="T6" fmla="*/ 1254 w 1469"/>
                <a:gd name="T7" fmla="*/ 461 h 685"/>
                <a:gd name="T8" fmla="*/ 1286 w 1469"/>
                <a:gd name="T9" fmla="*/ 557 h 685"/>
                <a:gd name="T10" fmla="*/ 1294 w 1469"/>
                <a:gd name="T11" fmla="*/ 629 h 685"/>
                <a:gd name="T12" fmla="*/ 1302 w 1469"/>
                <a:gd name="T13" fmla="*/ 653 h 685"/>
                <a:gd name="T14" fmla="*/ 1254 w 1469"/>
                <a:gd name="T15" fmla="*/ 685 h 685"/>
                <a:gd name="T16" fmla="*/ 1126 w 1469"/>
                <a:gd name="T17" fmla="*/ 661 h 685"/>
                <a:gd name="T18" fmla="*/ 1102 w 1469"/>
                <a:gd name="T19" fmla="*/ 597 h 685"/>
                <a:gd name="T20" fmla="*/ 1006 w 1469"/>
                <a:gd name="T21" fmla="*/ 437 h 685"/>
                <a:gd name="T22" fmla="*/ 982 w 1469"/>
                <a:gd name="T23" fmla="*/ 445 h 685"/>
                <a:gd name="T24" fmla="*/ 966 w 1469"/>
                <a:gd name="T25" fmla="*/ 493 h 685"/>
                <a:gd name="T26" fmla="*/ 894 w 1469"/>
                <a:gd name="T27" fmla="*/ 445 h 685"/>
                <a:gd name="T28" fmla="*/ 806 w 1469"/>
                <a:gd name="T29" fmla="*/ 317 h 685"/>
                <a:gd name="T30" fmla="*/ 742 w 1469"/>
                <a:gd name="T31" fmla="*/ 293 h 685"/>
                <a:gd name="T32" fmla="*/ 694 w 1469"/>
                <a:gd name="T33" fmla="*/ 261 h 685"/>
                <a:gd name="T34" fmla="*/ 646 w 1469"/>
                <a:gd name="T35" fmla="*/ 245 h 685"/>
                <a:gd name="T36" fmla="*/ 614 w 1469"/>
                <a:gd name="T37" fmla="*/ 253 h 685"/>
                <a:gd name="T38" fmla="*/ 566 w 1469"/>
                <a:gd name="T39" fmla="*/ 269 h 685"/>
                <a:gd name="T40" fmla="*/ 414 w 1469"/>
                <a:gd name="T41" fmla="*/ 229 h 685"/>
                <a:gd name="T42" fmla="*/ 406 w 1469"/>
                <a:gd name="T43" fmla="*/ 85 h 685"/>
                <a:gd name="T44" fmla="*/ 262 w 1469"/>
                <a:gd name="T45" fmla="*/ 5 h 685"/>
                <a:gd name="T46" fmla="*/ 182 w 1469"/>
                <a:gd name="T47" fmla="*/ 45 h 685"/>
                <a:gd name="T48" fmla="*/ 166 w 1469"/>
                <a:gd name="T49" fmla="*/ 93 h 685"/>
                <a:gd name="T50" fmla="*/ 158 w 1469"/>
                <a:gd name="T51" fmla="*/ 117 h 685"/>
                <a:gd name="T52" fmla="*/ 150 w 1469"/>
                <a:gd name="T53" fmla="*/ 189 h 685"/>
                <a:gd name="T54" fmla="*/ 46 w 1469"/>
                <a:gd name="T55" fmla="*/ 229 h 685"/>
                <a:gd name="T56" fmla="*/ 46 w 1469"/>
                <a:gd name="T57" fmla="*/ 381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9" h="685">
                  <a:moveTo>
                    <a:pt x="1454" y="213"/>
                  </a:moveTo>
                  <a:cubicBezTo>
                    <a:pt x="1435" y="271"/>
                    <a:pt x="1469" y="336"/>
                    <a:pt x="1414" y="373"/>
                  </a:cubicBezTo>
                  <a:cubicBezTo>
                    <a:pt x="1387" y="370"/>
                    <a:pt x="1361" y="365"/>
                    <a:pt x="1334" y="365"/>
                  </a:cubicBezTo>
                  <a:cubicBezTo>
                    <a:pt x="1267" y="365"/>
                    <a:pt x="1265" y="407"/>
                    <a:pt x="1254" y="461"/>
                  </a:cubicBezTo>
                  <a:cubicBezTo>
                    <a:pt x="1262" y="509"/>
                    <a:pt x="1272" y="516"/>
                    <a:pt x="1286" y="557"/>
                  </a:cubicBezTo>
                  <a:cubicBezTo>
                    <a:pt x="1289" y="581"/>
                    <a:pt x="1290" y="605"/>
                    <a:pt x="1294" y="629"/>
                  </a:cubicBezTo>
                  <a:cubicBezTo>
                    <a:pt x="1295" y="637"/>
                    <a:pt x="1307" y="646"/>
                    <a:pt x="1302" y="653"/>
                  </a:cubicBezTo>
                  <a:cubicBezTo>
                    <a:pt x="1291" y="669"/>
                    <a:pt x="1254" y="685"/>
                    <a:pt x="1254" y="685"/>
                  </a:cubicBezTo>
                  <a:cubicBezTo>
                    <a:pt x="1210" y="679"/>
                    <a:pt x="1170" y="668"/>
                    <a:pt x="1126" y="661"/>
                  </a:cubicBezTo>
                  <a:cubicBezTo>
                    <a:pt x="1095" y="641"/>
                    <a:pt x="1090" y="632"/>
                    <a:pt x="1102" y="597"/>
                  </a:cubicBezTo>
                  <a:cubicBezTo>
                    <a:pt x="1094" y="482"/>
                    <a:pt x="1115" y="455"/>
                    <a:pt x="1006" y="437"/>
                  </a:cubicBezTo>
                  <a:cubicBezTo>
                    <a:pt x="998" y="440"/>
                    <a:pt x="987" y="438"/>
                    <a:pt x="982" y="445"/>
                  </a:cubicBezTo>
                  <a:cubicBezTo>
                    <a:pt x="972" y="459"/>
                    <a:pt x="966" y="493"/>
                    <a:pt x="966" y="493"/>
                  </a:cubicBezTo>
                  <a:cubicBezTo>
                    <a:pt x="934" y="482"/>
                    <a:pt x="918" y="469"/>
                    <a:pt x="894" y="445"/>
                  </a:cubicBezTo>
                  <a:cubicBezTo>
                    <a:pt x="872" y="379"/>
                    <a:pt x="862" y="373"/>
                    <a:pt x="806" y="317"/>
                  </a:cubicBezTo>
                  <a:cubicBezTo>
                    <a:pt x="790" y="301"/>
                    <a:pt x="762" y="304"/>
                    <a:pt x="742" y="293"/>
                  </a:cubicBezTo>
                  <a:cubicBezTo>
                    <a:pt x="725" y="284"/>
                    <a:pt x="712" y="267"/>
                    <a:pt x="694" y="261"/>
                  </a:cubicBezTo>
                  <a:cubicBezTo>
                    <a:pt x="678" y="256"/>
                    <a:pt x="646" y="245"/>
                    <a:pt x="646" y="245"/>
                  </a:cubicBezTo>
                  <a:cubicBezTo>
                    <a:pt x="635" y="248"/>
                    <a:pt x="625" y="250"/>
                    <a:pt x="614" y="253"/>
                  </a:cubicBezTo>
                  <a:cubicBezTo>
                    <a:pt x="598" y="258"/>
                    <a:pt x="566" y="269"/>
                    <a:pt x="566" y="269"/>
                  </a:cubicBezTo>
                  <a:cubicBezTo>
                    <a:pt x="512" y="265"/>
                    <a:pt x="434" y="288"/>
                    <a:pt x="414" y="229"/>
                  </a:cubicBezTo>
                  <a:cubicBezTo>
                    <a:pt x="411" y="181"/>
                    <a:pt x="413" y="133"/>
                    <a:pt x="406" y="85"/>
                  </a:cubicBezTo>
                  <a:cubicBezTo>
                    <a:pt x="398" y="31"/>
                    <a:pt x="301" y="18"/>
                    <a:pt x="262" y="5"/>
                  </a:cubicBezTo>
                  <a:cubicBezTo>
                    <a:pt x="211" y="12"/>
                    <a:pt x="205" y="0"/>
                    <a:pt x="182" y="45"/>
                  </a:cubicBezTo>
                  <a:cubicBezTo>
                    <a:pt x="174" y="60"/>
                    <a:pt x="171" y="77"/>
                    <a:pt x="166" y="93"/>
                  </a:cubicBezTo>
                  <a:cubicBezTo>
                    <a:pt x="163" y="101"/>
                    <a:pt x="158" y="117"/>
                    <a:pt x="158" y="117"/>
                  </a:cubicBezTo>
                  <a:cubicBezTo>
                    <a:pt x="155" y="141"/>
                    <a:pt x="158" y="166"/>
                    <a:pt x="150" y="189"/>
                  </a:cubicBezTo>
                  <a:cubicBezTo>
                    <a:pt x="144" y="207"/>
                    <a:pt x="64" y="223"/>
                    <a:pt x="46" y="229"/>
                  </a:cubicBezTo>
                  <a:cubicBezTo>
                    <a:pt x="0" y="298"/>
                    <a:pt x="46" y="308"/>
                    <a:pt x="46" y="381"/>
                  </a:cubicBezTo>
                </a:path>
              </a:pathLst>
            </a:custGeom>
            <a:solidFill>
              <a:srgbClr val="000000"/>
            </a:solidFill>
            <a:ln w="28575" cmpd="sng">
              <a:solidFill>
                <a:srgbClr val="FFFF99"/>
              </a:solidFill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73483" name="Line 11"/>
            <p:cNvSpPr>
              <a:spLocks noChangeShapeType="1"/>
            </p:cNvSpPr>
            <p:nvPr/>
          </p:nvSpPr>
          <p:spPr bwMode="auto">
            <a:xfrm flipH="1">
              <a:off x="3552" y="3072"/>
              <a:ext cx="1248" cy="336"/>
            </a:xfrm>
            <a:prstGeom prst="line">
              <a:avLst/>
            </a:prstGeom>
            <a:noFill/>
            <a:ln w="38100">
              <a:solidFill>
                <a:srgbClr val="FF99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73484" name="Text Box 12"/>
          <p:cNvSpPr txBox="1">
            <a:spLocks noChangeArrowheads="1"/>
          </p:cNvSpPr>
          <p:nvPr/>
        </p:nvSpPr>
        <p:spPr bwMode="auto">
          <a:xfrm>
            <a:off x="1483362" y="3339254"/>
            <a:ext cx="4275130" cy="74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Charged particles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873485" name="Text Box 13"/>
          <p:cNvSpPr txBox="1">
            <a:spLocks noChangeArrowheads="1"/>
          </p:cNvSpPr>
          <p:nvPr/>
        </p:nvSpPr>
        <p:spPr bwMode="auto">
          <a:xfrm>
            <a:off x="7317448" y="4465885"/>
            <a:ext cx="1126651" cy="100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en-GB" sz="57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,</a:t>
            </a:r>
          </a:p>
        </p:txBody>
      </p:sp>
      <p:sp>
        <p:nvSpPr>
          <p:cNvPr id="873486" name="Oval 14"/>
          <p:cNvSpPr>
            <a:spLocks noChangeArrowheads="1"/>
          </p:cNvSpPr>
          <p:nvPr/>
        </p:nvSpPr>
        <p:spPr bwMode="auto">
          <a:xfrm rot="2241903">
            <a:off x="4697593" y="5705035"/>
            <a:ext cx="1837656" cy="101537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/>
              </a:gs>
              <a:gs pos="38000">
                <a:schemeClr val="tx1">
                  <a:lumMod val="85000"/>
                  <a:lumOff val="15000"/>
                  <a:alpha val="5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extLst/>
        </p:spPr>
        <p:txBody>
          <a:bodyPr wrap="none" lIns="130046" tIns="65023" rIns="130046" bIns="65023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73487" name="Text Box 15"/>
          <p:cNvSpPr txBox="1">
            <a:spLocks noChangeArrowheads="1"/>
          </p:cNvSpPr>
          <p:nvPr/>
        </p:nvSpPr>
        <p:spPr bwMode="auto">
          <a:xfrm>
            <a:off x="4553599" y="6310490"/>
            <a:ext cx="644147" cy="100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en-GB" sz="5700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</a:t>
            </a:r>
          </a:p>
        </p:txBody>
      </p:sp>
    </p:spTree>
    <p:extLst>
      <p:ext uri="{BB962C8B-B14F-4D97-AF65-F5344CB8AC3E}">
        <p14:creationId xmlns:p14="http://schemas.microsoft.com/office/powerpoint/2010/main" val="18165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3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3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3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3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3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73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3486" grpId="0" animBg="1"/>
      <p:bldP spid="87348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GNO:  The Global Neutrino Network 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Arial" pitchFamily="34" charset="0"/>
              </a:rPr>
              <a:t>GVD</a:t>
            </a:r>
            <a:endParaRPr lang="en-US" sz="4000" dirty="0"/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73600" y="8513249"/>
            <a:ext cx="49530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5182903" y="34084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5335303" y="35608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Up-Down Arrow 2"/>
          <p:cNvSpPr/>
          <p:nvPr/>
        </p:nvSpPr>
        <p:spPr bwMode="auto">
          <a:xfrm rot="-1740000">
            <a:off x="5267104" y="4395403"/>
            <a:ext cx="788287" cy="4111000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Up-Down Arrow 22"/>
          <p:cNvSpPr/>
          <p:nvPr/>
        </p:nvSpPr>
        <p:spPr bwMode="auto">
          <a:xfrm rot="15420000">
            <a:off x="6248948" y="2255295"/>
            <a:ext cx="990599" cy="2611174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Up-Down Arrow 23"/>
          <p:cNvSpPr/>
          <p:nvPr/>
        </p:nvSpPr>
        <p:spPr bwMode="auto">
          <a:xfrm rot="1200000">
            <a:off x="7714171" y="3661118"/>
            <a:ext cx="829887" cy="4789062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70950" y="4337181"/>
            <a:ext cx="29209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GNN</a:t>
            </a:r>
            <a:endParaRPr lang="en-US" sz="9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879406" y="320694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Antares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875086" y="37338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KM3NeT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3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KM3NeT-Telescop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004799" cy="97536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3683000" y="6934200"/>
            <a:ext cx="8077200" cy="2667000"/>
          </a:xfrm>
          <a:prstGeom prst="rect">
            <a:avLst/>
          </a:prstGeom>
          <a:solidFill>
            <a:srgbClr val="3399FF">
              <a:alpha val="36863"/>
            </a:srgb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800" y="152400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smtClean="0">
                <a:solidFill>
                  <a:schemeClr val="bg1"/>
                </a:solidFill>
              </a:rPr>
              <a:t>KM3NeT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54400" y="1981200"/>
            <a:ext cx="9550400" cy="3650140"/>
          </a:xfrm>
          <a:prstGeom prst="rect">
            <a:avLst/>
          </a:prstGeom>
          <a:noFill/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Distributed infrastructure</a:t>
            </a:r>
          </a:p>
          <a:p>
            <a:pPr>
              <a:buFont typeface="Wingdings" pitchFamily="2" charset="2"/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KM3NeT-France (Toulon)  </a:t>
            </a:r>
            <a:r>
              <a:rPr lang="fr-FR" dirty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chemeClr val="bg1"/>
                </a:solidFill>
              </a:rPr>
              <a:t>~2500m</a:t>
            </a:r>
          </a:p>
          <a:p>
            <a:pPr>
              <a:buFont typeface="Wingdings" pitchFamily="2" charset="2"/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KM3NeT-Italy (Capo Passero)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	~3400m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KM3NeT-Greece (Pylos)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	~4500m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      </a:t>
            </a:r>
          </a:p>
          <a:p>
            <a:pPr marL="0" indent="0">
              <a:buNone/>
            </a:pPr>
            <a:endParaRPr lang="fr-FR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fr-FR" sz="4800" dirty="0" smtClean="0">
                <a:solidFill>
                  <a:srgbClr val="003366"/>
                </a:solidFill>
              </a:rPr>
              <a:t>   </a:t>
            </a:r>
            <a:r>
              <a:rPr lang="fr-FR" sz="1400" dirty="0" smtClean="0">
                <a:solidFill>
                  <a:srgbClr val="003366"/>
                </a:solidFill>
              </a:rPr>
              <a:t> </a:t>
            </a:r>
            <a:r>
              <a:rPr lang="fr-FR" sz="4800" dirty="0" err="1" smtClean="0">
                <a:solidFill>
                  <a:srgbClr val="003366"/>
                </a:solidFill>
              </a:rPr>
              <a:t>Until</a:t>
            </a:r>
            <a:r>
              <a:rPr lang="fr-FR" sz="4800" dirty="0" smtClean="0">
                <a:solidFill>
                  <a:srgbClr val="003366"/>
                </a:solidFill>
              </a:rPr>
              <a:t> 2015: construction of                          KM3NeT phase I detectors  in France and </a:t>
            </a:r>
            <a:r>
              <a:rPr lang="fr-FR" sz="4800" dirty="0" err="1" smtClean="0">
                <a:solidFill>
                  <a:srgbClr val="003366"/>
                </a:solidFill>
              </a:rPr>
              <a:t>Italy</a:t>
            </a:r>
            <a:r>
              <a:rPr lang="fr-FR" sz="4800" dirty="0" smtClean="0">
                <a:solidFill>
                  <a:srgbClr val="003366"/>
                </a:solidFill>
              </a:rPr>
              <a:t>  (~40 M€)</a:t>
            </a:r>
            <a:endParaRPr lang="en-US" sz="4800" dirty="0" smtClean="0"/>
          </a:p>
          <a:p>
            <a:endParaRPr lang="en-US" sz="1800" dirty="0" smtClean="0"/>
          </a:p>
          <a:p>
            <a:pPr>
              <a:buFont typeface="Wingdings" pitchFamily="2" charset="2"/>
              <a:buNone/>
            </a:pPr>
            <a:endParaRPr lang="en-US" sz="1800" i="1" dirty="0" smtClean="0"/>
          </a:p>
        </p:txBody>
      </p:sp>
      <p:pic>
        <p:nvPicPr>
          <p:cNvPr id="7" name="Picture 15" descr="km3net_logo_transp_larg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3991" y="152400"/>
            <a:ext cx="1798109" cy="17907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2065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String_Anch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6200" y="1371600"/>
            <a:ext cx="1557772" cy="81534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228600"/>
            <a:ext cx="12827000" cy="762000"/>
          </a:xfrm>
        </p:spPr>
        <p:txBody>
          <a:bodyPr/>
          <a:lstStyle/>
          <a:p>
            <a:r>
              <a:rPr lang="de-DE" dirty="0" smtClean="0"/>
              <a:t>KM3NeT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402796"/>
            <a:ext cx="8159566" cy="5072743"/>
          </a:xfrm>
        </p:spPr>
        <p:txBody>
          <a:bodyPr/>
          <a:lstStyle/>
          <a:p>
            <a:r>
              <a:rPr lang="de-DE" sz="2400" dirty="0" smtClean="0"/>
              <a:t>6 building blocks, 2 per site.   Overall volume ~ 5 km³</a:t>
            </a:r>
          </a:p>
          <a:p>
            <a:r>
              <a:rPr lang="de-DE" sz="2400" dirty="0" smtClean="0"/>
              <a:t>115 strings at 90 m distance</a:t>
            </a:r>
          </a:p>
          <a:p>
            <a:r>
              <a:rPr lang="de-DE" sz="2400" dirty="0" smtClean="0"/>
              <a:t>18 OMs per string,   36 m vertical distance</a:t>
            </a:r>
          </a:p>
          <a:p>
            <a:pPr lvl="1"/>
            <a:endParaRPr lang="de-DE" sz="2400" dirty="0" smtClean="0"/>
          </a:p>
          <a:p>
            <a:pPr lvl="1"/>
            <a:endParaRPr lang="de-DE" sz="2400" dirty="0"/>
          </a:p>
          <a:p>
            <a:pPr lvl="1"/>
            <a:endParaRPr lang="de-DE" sz="2400" dirty="0" smtClean="0"/>
          </a:p>
          <a:p>
            <a:pPr lvl="1"/>
            <a:endParaRPr lang="de-DE" sz="2400" dirty="0" smtClean="0"/>
          </a:p>
          <a:p>
            <a:pPr lvl="1"/>
            <a:endParaRPr lang="de-DE" sz="2400" dirty="0" smtClean="0"/>
          </a:p>
          <a:p>
            <a:endParaRPr lang="de-DE" sz="2800" dirty="0" smtClean="0"/>
          </a:p>
          <a:p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8150" y="3178428"/>
            <a:ext cx="7620000" cy="66323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3613857"/>
            <a:ext cx="5943600" cy="560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7880350" y="3876575"/>
            <a:ext cx="0" cy="4953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7880350" y="5829855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 km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304800"/>
            <a:ext cx="12827000" cy="1143000"/>
          </a:xfrm>
        </p:spPr>
        <p:txBody>
          <a:bodyPr/>
          <a:lstStyle/>
          <a:p>
            <a:r>
              <a:rPr lang="de-DE" dirty="0" smtClean="0"/>
              <a:t>Gigaton Volume Detector, Lake Baikal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9250" y="3295649"/>
            <a:ext cx="5930900" cy="5257800"/>
          </a:xfrm>
        </p:spPr>
        <p:txBody>
          <a:bodyPr/>
          <a:lstStyle/>
          <a:p>
            <a:pPr marL="0" indent="0">
              <a:buNone/>
            </a:pPr>
            <a:r>
              <a:rPr lang="de-DE" sz="5400" dirty="0" smtClean="0"/>
              <a:t>Stage 2</a:t>
            </a:r>
          </a:p>
          <a:p>
            <a:r>
              <a:rPr lang="de-DE" sz="2400" dirty="0" smtClean="0"/>
              <a:t>27 clusters with 8 strings each</a:t>
            </a:r>
          </a:p>
          <a:p>
            <a:r>
              <a:rPr lang="de-DE" sz="2400" dirty="0" smtClean="0"/>
              <a:t>Height 700 m  (depth 600 m– 1300 m)</a:t>
            </a:r>
          </a:p>
          <a:p>
            <a:r>
              <a:rPr lang="de-DE" sz="2400" dirty="0" smtClean="0"/>
              <a:t>48 OMs per string</a:t>
            </a:r>
          </a:p>
        </p:txBody>
      </p:sp>
      <p:pic>
        <p:nvPicPr>
          <p:cNvPr id="7" name="Рисунок 4" descr="OM_vid_subcon.png"/>
          <p:cNvPicPr>
            <a:picLocks noChangeAspect="1"/>
          </p:cNvPicPr>
          <p:nvPr/>
        </p:nvPicPr>
        <p:blipFill>
          <a:blip r:embed="rId2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4172"/>
          <a:stretch>
            <a:fillRect/>
          </a:stretch>
        </p:blipFill>
        <p:spPr bwMode="auto">
          <a:xfrm>
            <a:off x="7264400" y="6248400"/>
            <a:ext cx="3202909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92709" y="5939641"/>
            <a:ext cx="2512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PMT</a:t>
            </a:r>
            <a:r>
              <a:rPr lang="en-US" sz="66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32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32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Hamamatsu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R7081-HQE 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 = </a:t>
            </a:r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10” 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QE ~ </a:t>
            </a:r>
            <a:r>
              <a:rPr lang="ru-RU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5%</a:t>
            </a:r>
            <a:endParaRPr lang="ru-RU" sz="32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US" dirty="0"/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37239" r="2110" b="2863"/>
          <a:stretch>
            <a:fillRect/>
          </a:stretch>
        </p:blipFill>
        <p:spPr bwMode="auto">
          <a:xfrm>
            <a:off x="254000" y="1752599"/>
            <a:ext cx="6477000" cy="631396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737350" y="1733549"/>
            <a:ext cx="5930900" cy="15621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Stage 1:   volume  ~0.5 km³</a:t>
            </a:r>
          </a:p>
          <a:p>
            <a:r>
              <a:rPr lang="de-DE" dirty="0" smtClean="0"/>
              <a:t>Stage 2:  volume   ~ 1.5 km³</a:t>
            </a:r>
          </a:p>
        </p:txBody>
      </p:sp>
    </p:spTree>
    <p:extLst>
      <p:ext uri="{BB962C8B-B14F-4D97-AF65-F5344CB8AC3E}">
        <p14:creationId xmlns:p14="http://schemas.microsoft.com/office/powerpoint/2010/main" val="37619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smtClean="0"/>
              <a:t>South Pole infrastructure for neutrino (astro-)physics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2420600" cy="746760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     </a:t>
            </a:r>
            <a:r>
              <a:rPr lang="de-DE" sz="4000" dirty="0" smtClean="0"/>
              <a:t>Device	Volume		Threshold	Primary Goal</a:t>
            </a:r>
          </a:p>
          <a:p>
            <a:endParaRPr lang="de-DE" dirty="0" smtClean="0"/>
          </a:p>
          <a:p>
            <a:r>
              <a:rPr lang="de-DE" dirty="0" smtClean="0"/>
              <a:t>PINGU		few Mton		2-3 GeV		</a:t>
            </a:r>
            <a:r>
              <a:rPr lang="de-DE" dirty="0" smtClean="0">
                <a:sym typeface="Symbol"/>
              </a:rPr>
              <a:t> mass hierarchy</a:t>
            </a:r>
          </a:p>
          <a:p>
            <a:r>
              <a:rPr lang="de-DE" dirty="0" smtClean="0">
                <a:sym typeface="Symbol"/>
              </a:rPr>
              <a:t>DecaCube*	7-12 km³		~10 TeV		 astronomy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                          						cosmogenic neutrinos</a:t>
            </a:r>
          </a:p>
          <a:p>
            <a:r>
              <a:rPr lang="de-DE" dirty="0" smtClean="0">
                <a:sym typeface="Symbol"/>
              </a:rPr>
              <a:t>Surface veto	~120 km²					veto for IceCube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									CR physics</a:t>
            </a:r>
          </a:p>
          <a:p>
            <a:r>
              <a:rPr lang="de-DE" dirty="0" smtClean="0">
                <a:sym typeface="Symbol"/>
              </a:rPr>
              <a:t>ARA 		~120 km²		~50 PeV		cosmogenic neutrinos</a:t>
            </a:r>
          </a:p>
          <a:p>
            <a:endParaRPr lang="de-DE" dirty="0">
              <a:sym typeface="Symbol"/>
            </a:endParaRPr>
          </a:p>
          <a:p>
            <a:pPr marL="0" indent="0">
              <a:buNone/>
            </a:pPr>
            <a:r>
              <a:rPr lang="de-DE" sz="2400" dirty="0" smtClean="0">
                <a:sym typeface="Symbol"/>
              </a:rPr>
              <a:t>* including IceCube (1 km³ with 100 GeV threshold)</a:t>
            </a:r>
          </a:p>
          <a:p>
            <a:endParaRPr lang="de-DE" dirty="0" smtClean="0">
              <a:sym typeface="Symbo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/>
          </p:cNvSpPr>
          <p:nvPr/>
        </p:nvSpPr>
        <p:spPr bwMode="auto">
          <a:xfrm>
            <a:off x="155334" y="258011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de-DE" sz="6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PINGU: </a:t>
            </a:r>
            <a:r>
              <a:rPr lang="de-DE" sz="4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determine nu mass hierarchy</a:t>
            </a:r>
            <a:endParaRPr lang="en-US" sz="40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1818539"/>
            <a:ext cx="4695226" cy="402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7797800" y="6400800"/>
            <a:ext cx="4572000" cy="2438400"/>
          </a:xfrm>
        </p:spPr>
        <p:txBody>
          <a:bodyPr/>
          <a:lstStyle/>
          <a:p>
            <a:r>
              <a:rPr lang="de-DE" sz="2800" dirty="0" smtClean="0">
                <a:sym typeface="Symbol"/>
              </a:rPr>
              <a:t>~40 additional strings</a:t>
            </a:r>
          </a:p>
          <a:p>
            <a:r>
              <a:rPr lang="de-DE" sz="2800" dirty="0" smtClean="0">
                <a:sym typeface="Symbol"/>
              </a:rPr>
              <a:t>Proposal to be submitted to P5 process in December</a:t>
            </a:r>
          </a:p>
          <a:p>
            <a:r>
              <a:rPr lang="de-DE" sz="2800" dirty="0" smtClean="0">
                <a:sym typeface="Symbol"/>
              </a:rPr>
              <a:t>Cost 40-50 M$                   (European Counting)</a:t>
            </a:r>
            <a:endParaRPr lang="de-DE" sz="4000" dirty="0"/>
          </a:p>
          <a:p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320467" y="1489215"/>
            <a:ext cx="6326089" cy="4587875"/>
            <a:chOff x="201711" y="1441450"/>
            <a:chExt cx="6326089" cy="4587875"/>
          </a:xfrm>
        </p:grpSpPr>
        <p:pic>
          <p:nvPicPr>
            <p:cNvPr id="47" name="Picture 2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t="1698" r="30499" b="1282"/>
            <a:stretch>
              <a:fillRect/>
            </a:stretch>
          </p:blipFill>
          <p:spPr bwMode="auto">
            <a:xfrm>
              <a:off x="1041400" y="1655763"/>
              <a:ext cx="5486400" cy="400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7"/>
            <p:cNvSpPr>
              <a:spLocks/>
            </p:cNvSpPr>
            <p:nvPr/>
          </p:nvSpPr>
          <p:spPr bwMode="auto">
            <a:xfrm>
              <a:off x="4686300" y="2101850"/>
              <a:ext cx="368300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IH</a:t>
              </a:r>
            </a:p>
          </p:txBody>
        </p:sp>
        <p:sp>
          <p:nvSpPr>
            <p:cNvPr id="49" name="Rectangle 48"/>
            <p:cNvSpPr>
              <a:spLocks/>
            </p:cNvSpPr>
            <p:nvPr/>
          </p:nvSpPr>
          <p:spPr bwMode="auto">
            <a:xfrm>
              <a:off x="4686300" y="2778125"/>
              <a:ext cx="492125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NH</a:t>
              </a:r>
            </a:p>
          </p:txBody>
        </p:sp>
        <p:sp>
          <p:nvSpPr>
            <p:cNvPr id="50" name="Line 28"/>
            <p:cNvSpPr>
              <a:spLocks noChangeShapeType="1"/>
            </p:cNvSpPr>
            <p:nvPr/>
          </p:nvSpPr>
          <p:spPr bwMode="auto">
            <a:xfrm rot="10800000" flipH="1">
              <a:off x="4151313" y="2981325"/>
              <a:ext cx="490537" cy="257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 rot="10800000" flipH="1">
              <a:off x="4235450" y="2319338"/>
              <a:ext cx="400050" cy="968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sp>
          <p:nvSpPr>
            <p:cNvPr id="52" name="Line 30"/>
            <p:cNvSpPr>
              <a:spLocks noChangeShapeType="1"/>
            </p:cNvSpPr>
            <p:nvPr/>
          </p:nvSpPr>
          <p:spPr bwMode="auto">
            <a:xfrm>
              <a:off x="6519863" y="1889125"/>
              <a:ext cx="0" cy="372586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grpSp>
          <p:nvGrpSpPr>
            <p:cNvPr id="53" name="Group 36"/>
            <p:cNvGrpSpPr>
              <a:grpSpLocks/>
            </p:cNvGrpSpPr>
            <p:nvPr/>
          </p:nvGrpSpPr>
          <p:grpSpPr bwMode="auto">
            <a:xfrm>
              <a:off x="996950" y="5556250"/>
              <a:ext cx="4110038" cy="473075"/>
              <a:chOff x="36" y="0"/>
              <a:chExt cx="2589" cy="298"/>
            </a:xfrm>
          </p:grpSpPr>
          <p:sp>
            <p:nvSpPr>
              <p:cNvPr id="62" name="Rectangle 32"/>
              <p:cNvSpPr>
                <a:spLocks/>
              </p:cNvSpPr>
              <p:nvPr/>
            </p:nvSpPr>
            <p:spPr bwMode="auto">
              <a:xfrm>
                <a:off x="36" y="0"/>
                <a:ext cx="9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63" name="Rectangle 33"/>
              <p:cNvSpPr>
                <a:spLocks/>
              </p:cNvSpPr>
              <p:nvPr/>
            </p:nvSpPr>
            <p:spPr bwMode="auto">
              <a:xfrm>
                <a:off x="1124" y="8"/>
                <a:ext cx="9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64" name="Rectangle 34"/>
              <p:cNvSpPr>
                <a:spLocks/>
              </p:cNvSpPr>
              <p:nvPr/>
            </p:nvSpPr>
            <p:spPr bwMode="auto">
              <a:xfrm>
                <a:off x="2445" y="0"/>
                <a:ext cx="18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10</a:t>
                </a:r>
              </a:p>
            </p:txBody>
          </p:sp>
          <p:sp>
            <p:nvSpPr>
              <p:cNvPr id="65" name="Rectangle 35"/>
              <p:cNvSpPr>
                <a:spLocks/>
              </p:cNvSpPr>
              <p:nvPr/>
            </p:nvSpPr>
            <p:spPr bwMode="auto">
              <a:xfrm>
                <a:off x="1503" y="104"/>
                <a:ext cx="618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E</a:t>
                </a:r>
                <a:r>
                  <a:rPr lang="en-US" sz="2000" baseline="-6000">
                    <a:solidFill>
                      <a:schemeClr val="tx1"/>
                    </a:solidFill>
                    <a:latin typeface="Candara" pitchFamily="34" charset="0"/>
                    <a:ea typeface="Candara" pitchFamily="34" charset="0"/>
                    <a:cs typeface="Candara" pitchFamily="34" charset="0"/>
                    <a:sym typeface="Candara" pitchFamily="34" charset="0"/>
                  </a:rPr>
                  <a:t>ν</a:t>
                </a:r>
                <a:r>
                  <a:rPr lang="en-US" sz="2000">
                    <a:solidFill>
                      <a:schemeClr val="tx1"/>
                    </a:solidFill>
                    <a:cs typeface="Arial" pitchFamily="34" charset="0"/>
                  </a:rPr>
                  <a:t> [GeV]</a:t>
                </a:r>
              </a:p>
            </p:txBody>
          </p:sp>
        </p:grpSp>
        <p:sp>
          <p:nvSpPr>
            <p:cNvPr id="54" name="Rectangle 37"/>
            <p:cNvSpPr>
              <a:spLocks/>
            </p:cNvSpPr>
            <p:nvPr/>
          </p:nvSpPr>
          <p:spPr bwMode="auto">
            <a:xfrm rot="16200000">
              <a:off x="-268065" y="3579912"/>
              <a:ext cx="12473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P (</a:t>
              </a:r>
              <a:r>
                <a:rPr lang="en-US" sz="2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x</a:t>
              </a:r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 → </a:t>
              </a:r>
              <a:r>
                <a:rPr lang="en-US" sz="2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μ</a:t>
              </a:r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)</a:t>
              </a:r>
            </a:p>
          </p:txBody>
        </p:sp>
        <p:sp>
          <p:nvSpPr>
            <p:cNvPr id="55" name="Rectangle 38"/>
            <p:cNvSpPr>
              <a:spLocks/>
            </p:cNvSpPr>
            <p:nvPr/>
          </p:nvSpPr>
          <p:spPr bwMode="auto">
            <a:xfrm>
              <a:off x="857353" y="1670050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56" name="Rectangle 39"/>
            <p:cNvSpPr>
              <a:spLocks/>
            </p:cNvSpPr>
            <p:nvPr/>
          </p:nvSpPr>
          <p:spPr bwMode="auto">
            <a:xfrm>
              <a:off x="623754" y="3524250"/>
              <a:ext cx="3558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0.5</a:t>
              </a:r>
            </a:p>
          </p:txBody>
        </p:sp>
        <p:sp>
          <p:nvSpPr>
            <p:cNvPr id="57" name="Rectangle 40"/>
            <p:cNvSpPr>
              <a:spLocks/>
            </p:cNvSpPr>
            <p:nvPr/>
          </p:nvSpPr>
          <p:spPr bwMode="auto">
            <a:xfrm>
              <a:off x="857353" y="5378450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58" name="Line 41"/>
            <p:cNvSpPr>
              <a:spLocks noChangeShapeType="1"/>
            </p:cNvSpPr>
            <p:nvPr/>
          </p:nvSpPr>
          <p:spPr bwMode="auto">
            <a:xfrm>
              <a:off x="3733800" y="1911350"/>
              <a:ext cx="0" cy="11525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000"/>
            </a:p>
          </p:txBody>
        </p:sp>
        <p:sp>
          <p:nvSpPr>
            <p:cNvPr id="59" name="Rectangle 42"/>
            <p:cNvSpPr>
              <a:spLocks/>
            </p:cNvSpPr>
            <p:nvPr/>
          </p:nvSpPr>
          <p:spPr bwMode="auto">
            <a:xfrm>
              <a:off x="5255906" y="3638550"/>
              <a:ext cx="2276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2D99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rgbClr val="002D99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</a:p>
          </p:txBody>
        </p:sp>
        <p:sp>
          <p:nvSpPr>
            <p:cNvPr id="60" name="Rectangle 43"/>
            <p:cNvSpPr>
              <a:spLocks/>
            </p:cNvSpPr>
            <p:nvPr/>
          </p:nvSpPr>
          <p:spPr bwMode="auto">
            <a:xfrm>
              <a:off x="3664491" y="4438650"/>
              <a:ext cx="2164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A408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rgbClr val="A40800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e</a:t>
              </a:r>
            </a:p>
          </p:txBody>
        </p:sp>
        <p:sp>
          <p:nvSpPr>
            <p:cNvPr id="61" name="Rectangle 44"/>
            <p:cNvSpPr>
              <a:spLocks/>
            </p:cNvSpPr>
            <p:nvPr/>
          </p:nvSpPr>
          <p:spPr bwMode="auto">
            <a:xfrm>
              <a:off x="1187341" y="1441450"/>
              <a:ext cx="24846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P(</a:t>
              </a:r>
              <a:r>
                <a:rPr lang="en-US" sz="2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→ </a:t>
              </a:r>
              <a:r>
                <a:rPr lang="en-US" sz="2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ν</a:t>
              </a:r>
              <a:r>
                <a:rPr lang="en-US" sz="2000" baseline="-6000">
                  <a:solidFill>
                    <a:schemeClr val="tx1"/>
                  </a:solidFill>
                  <a:latin typeface="Candara Bold" pitchFamily="34" charset="0"/>
                  <a:ea typeface="Candara Bold" pitchFamily="34" charset="0"/>
                  <a:cs typeface="Candara Bold" pitchFamily="34" charset="0"/>
                  <a:sym typeface="Candara Bold" pitchFamily="34" charset="0"/>
                </a:rPr>
                <a:t>μ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) for θ=130º</a:t>
              </a:r>
            </a:p>
          </p:txBody>
        </p:sp>
      </p:grp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384360" y="6248400"/>
            <a:ext cx="7014277" cy="327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>
            <a:lvl1pPr marL="379413" indent="-341313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28E00"/>
              </a:buClr>
              <a:buSzPct val="110000"/>
              <a:buFont typeface="Helvetica" charset="0"/>
              <a:buChar char="&gt;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895350" indent="-26035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Lucida Grande" charset="0"/>
              <a:buChar char="▪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687513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016000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781300" indent="-177800" algn="l" rtl="0" eaLnBrk="0" fontAlgn="base" hangingPunct="0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32385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6957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41529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46101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Maximum difference NH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 IH for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 = 130° at 7 GeV</a:t>
            </a:r>
            <a:endParaRPr lang="de-DE" sz="24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For anti-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, NH and IH are approximately swapped  effect cancels if detector cannot distinguish </a:t>
            </a:r>
            <a:r>
              <a:rPr lang="de-DE" sz="2400" baseline="30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+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and </a:t>
            </a:r>
            <a:r>
              <a:rPr lang="de-DE" sz="2400" baseline="30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-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However: flux of atm. ~ 1.3  flux of atm. </a:t>
            </a:r>
            <a:r>
              <a:rPr lang="de-DE" sz="24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a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nti -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4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de-DE" sz="24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   and () ~ 2  (anti-) at low energies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Count N</a:t>
            </a:r>
            <a:r>
              <a:rPr lang="de-DE" sz="2400" b="1" baseline="-25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</a:t>
            </a: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(, E) from </a:t>
            </a:r>
            <a:r>
              <a:rPr lang="de-DE" sz="2400" b="1" baseline="-25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</a:t>
            </a:r>
            <a:r>
              <a:rPr lang="de-DE" sz="24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 + N  + X and compare with NH/IH predictions</a:t>
            </a:r>
            <a:endParaRPr lang="de-DE" sz="24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marL="38100" indent="0">
              <a:buFont typeface="Helvetica" charset="0"/>
              <a:buNone/>
              <a:defRPr/>
            </a:pPr>
            <a:endParaRPr lang="de-DE" sz="2000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6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PINGU: </a:t>
            </a:r>
            <a:r>
              <a:rPr lang="de-DE" dirty="0" err="1" smtClean="0"/>
              <a:t>sensitivity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hierarchy</a:t>
            </a:r>
            <a:endParaRPr lang="de-DE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198618"/>
              </p:ext>
            </p:extLst>
          </p:nvPr>
        </p:nvGraphicFramePr>
        <p:xfrm>
          <a:off x="1092200" y="1600200"/>
          <a:ext cx="10972800" cy="7917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Acrobat Document" r:id="rId3" imgW="6943506" imgH="5010015" progId="AcroExch.Document.11">
                  <p:embed/>
                </p:oleObj>
              </mc:Choice>
              <mc:Fallback>
                <p:oleObj name="Acrobat Document" r:id="rId3" imgW="6943506" imgH="501001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2200" y="1600200"/>
                        <a:ext cx="10972800" cy="7917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86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827000" cy="762000"/>
          </a:xfrm>
        </p:spPr>
        <p:txBody>
          <a:bodyPr/>
          <a:lstStyle/>
          <a:p>
            <a:r>
              <a:rPr lang="de-DE" dirty="0" smtClean="0"/>
              <a:t>DecaCube  </a:t>
            </a:r>
            <a:r>
              <a:rPr lang="de-DE" sz="4000" dirty="0" smtClean="0"/>
              <a:t>Version with 240 m spacing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414036"/>
            <a:ext cx="4800600" cy="7467600"/>
          </a:xfrm>
        </p:spPr>
        <p:txBody>
          <a:bodyPr/>
          <a:lstStyle/>
          <a:p>
            <a:r>
              <a:rPr lang="de-DE" sz="2800" dirty="0" smtClean="0"/>
              <a:t>100 strings</a:t>
            </a:r>
          </a:p>
          <a:p>
            <a:r>
              <a:rPr lang="de-DE" sz="2800" dirty="0" smtClean="0"/>
              <a:t>~ 7 km³ volume</a:t>
            </a:r>
          </a:p>
          <a:p>
            <a:r>
              <a:rPr lang="de-DE" sz="2800" dirty="0" smtClean="0"/>
              <a:t>Muons: 3 times IC</a:t>
            </a:r>
          </a:p>
          <a:p>
            <a:r>
              <a:rPr lang="de-DE" sz="2800" dirty="0" smtClean="0"/>
              <a:t>Cascades: 7 times IC</a:t>
            </a:r>
          </a:p>
          <a:p>
            <a:r>
              <a:rPr lang="de-DE" sz="2800" dirty="0" smtClean="0"/>
              <a:t>Threshold   ~ 10 TeV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4201" y="1327484"/>
            <a:ext cx="7397986" cy="720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585252"/>
              </p:ext>
            </p:extLst>
          </p:nvPr>
        </p:nvGraphicFramePr>
        <p:xfrm>
          <a:off x="25400" y="5908478"/>
          <a:ext cx="5791199" cy="2715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295400"/>
                <a:gridCol w="1371600"/>
                <a:gridCol w="1447799"/>
              </a:tblGrid>
              <a:tr h="870191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Fiducial</a:t>
                      </a:r>
                    </a:p>
                    <a:p>
                      <a:r>
                        <a:rPr lang="de-DE" sz="2400" dirty="0" smtClean="0"/>
                        <a:t>region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Volume</a:t>
                      </a:r>
                    </a:p>
                    <a:p>
                      <a:r>
                        <a:rPr lang="en-US" sz="2400" dirty="0" err="1" smtClean="0"/>
                        <a:t>Gton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#events</a:t>
                      </a:r>
                      <a:br>
                        <a:rPr lang="en-US" sz="2400" dirty="0" smtClean="0"/>
                      </a:br>
                      <a:r>
                        <a:rPr lang="en-US" sz="2400" dirty="0" smtClean="0"/>
                        <a:t>&gt;60TeV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#events</a:t>
                      </a:r>
                    </a:p>
                    <a:p>
                      <a:r>
                        <a:rPr lang="en-US" sz="2400" dirty="0" smtClean="0"/>
                        <a:t>&gt; 1PeV </a:t>
                      </a:r>
                      <a:endParaRPr lang="en-US" sz="2400" dirty="0"/>
                    </a:p>
                  </a:txBody>
                  <a:tcPr/>
                </a:tc>
              </a:tr>
              <a:tr h="47884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HESE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0.4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8842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IC+1ring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dirty="0" smtClean="0"/>
                        <a:t>1.6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8672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IC</a:t>
                      </a:r>
                      <a:r>
                        <a:rPr lang="en-US" sz="2400" baseline="0" dirty="0" smtClean="0"/>
                        <a:t>+3rings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dirty="0" smtClean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91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1371600"/>
            <a:ext cx="12868034" cy="7467600"/>
          </a:xfrm>
        </p:spPr>
        <p:txBody>
          <a:bodyPr/>
          <a:lstStyle/>
          <a:p>
            <a:r>
              <a:rPr lang="de-DE" sz="2800" dirty="0" smtClean="0"/>
              <a:t>Exotics: Record limits on exotic particles (MM), exotic physics (LVI), WIMP DM</a:t>
            </a:r>
          </a:p>
          <a:p>
            <a:r>
              <a:rPr lang="de-DE" sz="2800" dirty="0" smtClean="0"/>
              <a:t>Cosmic rays: Best measurement spectrum, anisotropies</a:t>
            </a:r>
          </a:p>
          <a:p>
            <a:r>
              <a:rPr lang="de-DE" sz="2800" dirty="0" smtClean="0">
                <a:solidFill>
                  <a:srgbClr val="FF0000"/>
                </a:solidFill>
              </a:rPr>
              <a:t>Atmospheric neutrinos: 	</a:t>
            </a:r>
            <a:r>
              <a:rPr lang="de-DE" sz="2400" dirty="0" smtClean="0">
                <a:solidFill>
                  <a:srgbClr val="FF0000"/>
                </a:solidFill>
              </a:rPr>
              <a:t>- entered the field of oscillation physics</a:t>
            </a:r>
          </a:p>
          <a:p>
            <a:pPr marL="0" indent="0">
              <a:buNone/>
            </a:pPr>
            <a:r>
              <a:rPr lang="de-DE" sz="2400" dirty="0" smtClean="0">
                <a:solidFill>
                  <a:srgbClr val="FF0000"/>
                </a:solidFill>
              </a:rPr>
              <a:t>				     	- PINGU may be able to determine mass hierarchy</a:t>
            </a:r>
          </a:p>
          <a:p>
            <a:r>
              <a:rPr lang="de-DE" dirty="0" smtClean="0"/>
              <a:t>Astrophysical Neutrinos: Factor of 1000 improvement over last 12 years</a:t>
            </a:r>
          </a:p>
          <a:p>
            <a:r>
              <a:rPr lang="de-DE" dirty="0" smtClean="0"/>
              <a:t>No indications of point sources yet</a:t>
            </a:r>
          </a:p>
          <a:p>
            <a:pPr lvl="1"/>
            <a:r>
              <a:rPr lang="de-DE" sz="2400" dirty="0" smtClean="0"/>
              <a:t>  Further factor 3 in sensitivity will bring us to the level of optimistic   predictions for some SNR</a:t>
            </a:r>
          </a:p>
          <a:p>
            <a:pPr lvl="1"/>
            <a:r>
              <a:rPr lang="de-DE" sz="2400" dirty="0" smtClean="0"/>
              <a:t>  KM3NeT and GVD look to central part of the Galaxy and could eventually find point sources</a:t>
            </a:r>
          </a:p>
          <a:p>
            <a:pPr lvl="1"/>
            <a:r>
              <a:rPr lang="de-DE" sz="3200" dirty="0" smtClean="0"/>
              <a:t>  </a:t>
            </a:r>
            <a:r>
              <a:rPr lang="de-DE" sz="2400" dirty="0" smtClean="0"/>
              <a:t>Another (better!) option: DecaCube</a:t>
            </a:r>
          </a:p>
          <a:p>
            <a:pPr lvl="1"/>
            <a:r>
              <a:rPr lang="de-DE" sz="2400" dirty="0"/>
              <a:t> </a:t>
            </a:r>
            <a:r>
              <a:rPr lang="de-DE" sz="2400" dirty="0" smtClean="0"/>
              <a:t> </a:t>
            </a:r>
            <a:r>
              <a:rPr lang="de-DE" dirty="0" smtClean="0"/>
              <a:t>IceCube constrains models for GRB</a:t>
            </a:r>
          </a:p>
          <a:p>
            <a:r>
              <a:rPr lang="de-DE" dirty="0">
                <a:solidFill>
                  <a:srgbClr val="FF0000"/>
                </a:solidFill>
              </a:rPr>
              <a:t>F</a:t>
            </a:r>
            <a:r>
              <a:rPr lang="de-DE" dirty="0" smtClean="0">
                <a:solidFill>
                  <a:srgbClr val="FF0000"/>
                </a:solidFill>
              </a:rPr>
              <a:t>irst </a:t>
            </a:r>
            <a:r>
              <a:rPr lang="de-DE" dirty="0" err="1" smtClean="0">
                <a:solidFill>
                  <a:srgbClr val="FF0000"/>
                </a:solidFill>
              </a:rPr>
              <a:t>evidence</a:t>
            </a:r>
            <a:r>
              <a:rPr lang="de-DE" dirty="0" smtClean="0">
                <a:solidFill>
                  <a:srgbClr val="FF0000"/>
                </a:solidFill>
              </a:rPr>
              <a:t> for a diffuse flux of extraterrestrial high-energy neutrinos</a:t>
            </a:r>
          </a:p>
          <a:p>
            <a:pPr marL="0" indent="0">
              <a:buNone/>
            </a:pPr>
            <a:r>
              <a:rPr lang="de-DE" sz="4000" dirty="0">
                <a:solidFill>
                  <a:srgbClr val="FF0000"/>
                </a:solidFill>
              </a:rPr>
              <a:t> </a:t>
            </a:r>
            <a:r>
              <a:rPr lang="de-DE" sz="4000" dirty="0" smtClean="0">
                <a:solidFill>
                  <a:srgbClr val="FF0000"/>
                </a:solidFill>
              </a:rPr>
              <a:t>       </a:t>
            </a:r>
            <a:endParaRPr lang="en-US" sz="5400" dirty="0"/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155334" y="258011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Summary</a:t>
            </a:r>
            <a:endParaRPr lang="en-US" sz="60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473" y="8534400"/>
            <a:ext cx="1259546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de-DE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After 40 years: we are entering a new era</a:t>
            </a:r>
            <a:r>
              <a:rPr lang="de-DE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!</a:t>
            </a:r>
            <a:endParaRPr lang="de-DE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6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27000" y="152400"/>
            <a:ext cx="13335000" cy="762000"/>
          </a:xfrm>
        </p:spPr>
        <p:txBody>
          <a:bodyPr/>
          <a:lstStyle/>
          <a:p>
            <a:r>
              <a:rPr lang="de-DE" sz="4800" dirty="0" smtClean="0"/>
              <a:t> Gamma Rays: </a:t>
            </a:r>
            <a:r>
              <a:rPr lang="de-DE" sz="4800" dirty="0" err="1" smtClean="0"/>
              <a:t>hadronic</a:t>
            </a:r>
            <a:r>
              <a:rPr lang="de-DE" sz="4800" dirty="0" smtClean="0"/>
              <a:t> </a:t>
            </a:r>
            <a:r>
              <a:rPr lang="de-DE" sz="4800" dirty="0" err="1" smtClean="0"/>
              <a:t>or</a:t>
            </a:r>
            <a:r>
              <a:rPr lang="de-DE" sz="4800" dirty="0" smtClean="0"/>
              <a:t> </a:t>
            </a:r>
            <a:r>
              <a:rPr lang="de-DE" sz="4800" dirty="0" err="1" smtClean="0"/>
              <a:t>electromagnetic</a:t>
            </a:r>
            <a:r>
              <a:rPr lang="de-DE" sz="4800" dirty="0" smtClean="0"/>
              <a:t> </a:t>
            </a:r>
            <a:r>
              <a:rPr lang="de-DE" sz="4800" dirty="0" err="1" smtClean="0"/>
              <a:t>origin</a:t>
            </a:r>
            <a:r>
              <a:rPr lang="de-DE" sz="4800" dirty="0" smtClean="0"/>
              <a:t>?</a:t>
            </a:r>
            <a:endParaRPr lang="de-DE" sz="48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4" y="1828800"/>
            <a:ext cx="10538999" cy="343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41" b="8767"/>
          <a:stretch/>
        </p:blipFill>
        <p:spPr bwMode="auto">
          <a:xfrm>
            <a:off x="8912002" y="4599005"/>
            <a:ext cx="3757200" cy="133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1" y="7667915"/>
            <a:ext cx="12166851" cy="176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07414" y="1463992"/>
            <a:ext cx="310937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 pitchFamily="34" charset="0"/>
              </a:rPr>
              <a:t>Hadronic</a:t>
            </a:r>
            <a:r>
              <a:rPr lang="de-DE" dirty="0" smtClean="0">
                <a:latin typeface="Calibri" pitchFamily="34" charset="0"/>
              </a:rPr>
              <a:t>: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2201" y="6288940"/>
            <a:ext cx="118994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err="1" smtClean="0">
                <a:latin typeface="Calibri" pitchFamily="34" charset="0"/>
              </a:rPr>
              <a:t>Electromagnetic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sz="4000" dirty="0" smtClean="0">
                <a:latin typeface="Calibri" pitchFamily="34" charset="0"/>
              </a:rPr>
              <a:t>(Inverse Compton </a:t>
            </a:r>
            <a:r>
              <a:rPr lang="de-DE" sz="4000" dirty="0" err="1" smtClean="0">
                <a:latin typeface="Calibri" pitchFamily="34" charset="0"/>
              </a:rPr>
              <a:t>Scattering</a:t>
            </a:r>
            <a:r>
              <a:rPr lang="de-DE" sz="4000" dirty="0" smtClean="0">
                <a:latin typeface="Calibri" pitchFamily="34" charset="0"/>
              </a:rPr>
              <a:t>)</a:t>
            </a:r>
            <a:r>
              <a:rPr lang="de-DE" dirty="0" smtClean="0">
                <a:latin typeface="Calibri" pitchFamily="34" charset="0"/>
              </a:rPr>
              <a:t>:</a:t>
            </a:r>
            <a:endParaRPr lang="de-DE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4339" y="-243769"/>
            <a:ext cx="13415890" cy="10241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spcCol="0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78200" y="6137177"/>
            <a:ext cx="5745484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de-DE" sz="3200" dirty="0">
                <a:solidFill>
                  <a:schemeClr val="bg1"/>
                </a:solidFill>
                <a:sym typeface="Symbol"/>
              </a:rPr>
              <a:t>a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t source: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e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: </a:t>
            </a:r>
            <a:r>
              <a:rPr lang="de-DE" sz="4000" baseline="-25000" dirty="0" smtClean="0">
                <a:solidFill>
                  <a:schemeClr val="bg1"/>
                </a:solidFill>
                <a:sym typeface="Symbol"/>
              </a:rPr>
              <a:t>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: </a:t>
            </a:r>
            <a:r>
              <a:rPr lang="de-DE" sz="4000" baseline="-25000" dirty="0" smtClean="0">
                <a:solidFill>
                  <a:schemeClr val="bg1"/>
                </a:solidFill>
                <a:sym typeface="Symbol"/>
              </a:rPr>
              <a:t>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= 1:2:0</a:t>
            </a:r>
          </a:p>
          <a:p>
            <a:pPr algn="l"/>
            <a:r>
              <a:rPr lang="de-DE" sz="3200" dirty="0">
                <a:solidFill>
                  <a:schemeClr val="bg1"/>
                </a:solidFill>
                <a:sym typeface="Symbol"/>
              </a:rPr>
              <a:t>a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t Earth:   </a:t>
            </a:r>
            <a:r>
              <a:rPr lang="de-DE" sz="40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e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 : 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 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: </a:t>
            </a:r>
            <a:r>
              <a:rPr lang="de-DE" sz="4000" baseline="-25000" dirty="0">
                <a:solidFill>
                  <a:schemeClr val="bg1"/>
                </a:solidFill>
                <a:sym typeface="Symbol"/>
              </a:rPr>
              <a:t></a:t>
            </a:r>
            <a:r>
              <a:rPr lang="de-DE" sz="4000" dirty="0">
                <a:solidFill>
                  <a:schemeClr val="bg1"/>
                </a:solidFill>
                <a:sym typeface="Symbol"/>
              </a:rPr>
              <a:t> </a:t>
            </a:r>
            <a:r>
              <a:rPr lang="de-DE" sz="3200" dirty="0" smtClean="0">
                <a:solidFill>
                  <a:schemeClr val="bg1"/>
                </a:solidFill>
                <a:sym typeface="Symbol"/>
              </a:rPr>
              <a:t>= 1:1:1</a:t>
            </a:r>
            <a:endParaRPr lang="de-DE" sz="3200" dirty="0">
              <a:solidFill>
                <a:schemeClr val="bg1"/>
              </a:solidFill>
              <a:sym typeface="Symbol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-130023" y="1035558"/>
            <a:ext cx="13416874" cy="4768483"/>
            <a:chOff x="-134402" y="-23223"/>
            <a:chExt cx="13416874" cy="4768483"/>
          </a:xfrm>
        </p:grpSpPr>
        <p:sp>
          <p:nvSpPr>
            <p:cNvPr id="50" name="Text Box 28"/>
            <p:cNvSpPr txBox="1">
              <a:spLocks noChangeArrowheads="1"/>
            </p:cNvSpPr>
            <p:nvPr/>
          </p:nvSpPr>
          <p:spPr bwMode="auto">
            <a:xfrm>
              <a:off x="-134402" y="-23223"/>
              <a:ext cx="13416874" cy="4768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pPr algn="l"/>
              <a:r>
                <a:rPr lang="de-DE" sz="7200" dirty="0" smtClean="0">
                  <a:solidFill>
                    <a:schemeClr val="bg1"/>
                  </a:solidFill>
                  <a:latin typeface="Arial" pitchFamily="34" charset="0"/>
                </a:rPr>
                <a:t>p + target</a:t>
              </a:r>
              <a:r>
                <a:rPr lang="de-DE" sz="7200" dirty="0" smtClean="0">
                  <a:solidFill>
                    <a:schemeClr val="bg1"/>
                  </a:solidFill>
                </a:rPr>
                <a:t> </a:t>
              </a:r>
              <a:r>
                <a:rPr lang="de-DE" sz="7200" dirty="0">
                  <a:solidFill>
                    <a:schemeClr val="bg1"/>
                  </a:solidFill>
                  <a:sym typeface="Symbol" pitchFamily="18" charset="2"/>
                </a:rPr>
                <a:t></a:t>
              </a:r>
              <a:r>
                <a:rPr lang="de-DE" sz="7200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de-DE" sz="7200" dirty="0" smtClean="0">
                  <a:solidFill>
                    <a:schemeClr val="bg1"/>
                  </a:solidFill>
                  <a:sym typeface="Symbol" pitchFamily="18" charset="2"/>
                </a:rPr>
                <a:t></a:t>
              </a:r>
              <a:r>
                <a:rPr lang="de-DE" sz="7200" baseline="30000" dirty="0" smtClean="0">
                  <a:solidFill>
                    <a:schemeClr val="bg1"/>
                  </a:solidFill>
                  <a:sym typeface="Symbol" pitchFamily="18" charset="2"/>
                </a:rPr>
                <a:t>+</a:t>
              </a:r>
              <a:r>
                <a:rPr lang="de-DE" sz="7200" dirty="0" smtClean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de-DE" sz="7200" dirty="0">
                  <a:solidFill>
                    <a:schemeClr val="bg1"/>
                  </a:solidFill>
                  <a:sym typeface="Symbol" pitchFamily="18" charset="2"/>
                </a:rPr>
                <a:t>+ …..</a:t>
              </a:r>
            </a:p>
            <a:p>
              <a:pPr algn="l"/>
              <a:r>
                <a:rPr lang="de-DE" sz="7200" dirty="0">
                  <a:solidFill>
                    <a:schemeClr val="bg1"/>
                  </a:solidFill>
                  <a:sym typeface="Symbol" pitchFamily="18" charset="2"/>
                </a:rPr>
                <a:t>                   </a:t>
              </a:r>
              <a:r>
                <a:rPr lang="de-DE" sz="7200" dirty="0" smtClean="0">
                  <a:solidFill>
                    <a:schemeClr val="bg1"/>
                  </a:solidFill>
                  <a:sym typeface="Symbol" pitchFamily="18" charset="2"/>
                </a:rPr>
                <a:t>   </a:t>
              </a:r>
              <a:r>
                <a:rPr lang="de-DE" sz="2800" dirty="0" smtClean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de-DE" sz="7200" dirty="0" smtClean="0">
                  <a:solidFill>
                    <a:schemeClr val="bg1"/>
                  </a:solidFill>
                  <a:sym typeface="Symbol" pitchFamily="18" charset="2"/>
                </a:rPr>
                <a:t></a:t>
              </a:r>
              <a:r>
                <a:rPr lang="de-DE" sz="7200" dirty="0" smtClean="0">
                  <a:sym typeface="Symbol" pitchFamily="18" charset="2"/>
                </a:rPr>
                <a:t> </a:t>
              </a:r>
              <a:r>
                <a:rPr lang="de-DE" sz="7200" dirty="0" smtClean="0">
                  <a:solidFill>
                    <a:schemeClr val="bg1"/>
                  </a:solidFill>
                  <a:sym typeface="Symbol" pitchFamily="18" charset="2"/>
                </a:rPr>
                <a:t></a:t>
              </a:r>
              <a:r>
                <a:rPr lang="de-DE" sz="7200" baseline="30000" dirty="0" smtClean="0">
                  <a:solidFill>
                    <a:schemeClr val="bg1"/>
                  </a:solidFill>
                  <a:sym typeface="Symbol" pitchFamily="18" charset="2"/>
                </a:rPr>
                <a:t>+</a:t>
              </a:r>
              <a:r>
                <a:rPr lang="de-DE" sz="7200" dirty="0" smtClean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de-DE" sz="7200" dirty="0">
                  <a:solidFill>
                    <a:schemeClr val="bg1"/>
                  </a:solidFill>
                  <a:sym typeface="Symbol" pitchFamily="18" charset="2"/>
                </a:rPr>
                <a:t>+ </a:t>
              </a:r>
              <a:r>
                <a:rPr lang="de-DE" sz="7200" dirty="0" smtClean="0">
                  <a:solidFill>
                    <a:schemeClr val="bg1"/>
                  </a:solidFill>
                  <a:sym typeface="Symbol" pitchFamily="18" charset="2"/>
                </a:rPr>
                <a:t></a:t>
              </a:r>
              <a:r>
                <a:rPr lang="de-DE" sz="7200" baseline="-25000" dirty="0" smtClean="0">
                  <a:solidFill>
                    <a:schemeClr val="bg1"/>
                  </a:solidFill>
                  <a:sym typeface="Symbol" pitchFamily="18" charset="2"/>
                </a:rPr>
                <a:t></a:t>
              </a:r>
            </a:p>
            <a:p>
              <a:pPr algn="l"/>
              <a:endParaRPr lang="de-DE" sz="2000" baseline="-25000" dirty="0" smtClean="0">
                <a:solidFill>
                  <a:schemeClr val="bg1"/>
                </a:solidFill>
                <a:sym typeface="Symbol" pitchFamily="18" charset="2"/>
              </a:endParaRPr>
            </a:p>
            <a:p>
              <a:pPr algn="l"/>
              <a:r>
                <a:rPr lang="de-DE" sz="7200" dirty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de-DE" sz="7200" dirty="0" smtClean="0">
                  <a:solidFill>
                    <a:schemeClr val="bg1"/>
                  </a:solidFill>
                  <a:sym typeface="Symbol" pitchFamily="18" charset="2"/>
                </a:rPr>
                <a:t>                            </a:t>
              </a:r>
              <a:r>
                <a:rPr lang="de-DE" sz="7200" dirty="0" smtClean="0">
                  <a:solidFill>
                    <a:schemeClr val="bg1"/>
                  </a:solidFill>
                  <a:sym typeface="Symbol"/>
                </a:rPr>
                <a:t> </a:t>
              </a:r>
              <a:r>
                <a:rPr lang="de-DE" sz="7200" dirty="0" smtClean="0">
                  <a:solidFill>
                    <a:schemeClr val="bg1"/>
                  </a:solidFill>
                  <a:sym typeface="Symbol" pitchFamily="18" charset="2"/>
                </a:rPr>
                <a:t>e</a:t>
              </a:r>
              <a:r>
                <a:rPr lang="de-DE" sz="7200" baseline="30000" dirty="0" smtClean="0">
                  <a:solidFill>
                    <a:schemeClr val="bg1"/>
                  </a:solidFill>
                  <a:sym typeface="Symbol" pitchFamily="18" charset="2"/>
                </a:rPr>
                <a:t>+</a:t>
              </a:r>
              <a:r>
                <a:rPr lang="de-DE" sz="5400" baseline="30000" dirty="0" smtClean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de-DE" sz="7200" dirty="0" smtClean="0">
                  <a:solidFill>
                    <a:schemeClr val="bg1"/>
                  </a:solidFill>
                  <a:sym typeface="Symbol" pitchFamily="18" charset="2"/>
                </a:rPr>
                <a:t>+</a:t>
              </a:r>
              <a:r>
                <a:rPr lang="de-DE" sz="5400" dirty="0" smtClean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de-DE" sz="7200" dirty="0" smtClean="0">
                  <a:solidFill>
                    <a:schemeClr val="bg1"/>
                  </a:solidFill>
                  <a:sym typeface="Symbol"/>
                </a:rPr>
                <a:t></a:t>
              </a:r>
              <a:r>
                <a:rPr lang="de-DE" sz="7200" baseline="-25000" dirty="0" smtClean="0">
                  <a:solidFill>
                    <a:schemeClr val="bg1"/>
                  </a:solidFill>
                  <a:sym typeface="Symbol"/>
                </a:rPr>
                <a:t>e</a:t>
              </a:r>
              <a:r>
                <a:rPr lang="de-DE" sz="5400" dirty="0" smtClean="0">
                  <a:solidFill>
                    <a:schemeClr val="bg1"/>
                  </a:solidFill>
                  <a:sym typeface="Symbol"/>
                </a:rPr>
                <a:t> </a:t>
              </a:r>
              <a:r>
                <a:rPr lang="de-DE" sz="7200" dirty="0" smtClean="0">
                  <a:solidFill>
                    <a:schemeClr val="bg1"/>
                  </a:solidFill>
                  <a:sym typeface="Symbol"/>
                </a:rPr>
                <a:t>+</a:t>
              </a:r>
              <a:r>
                <a:rPr lang="de-DE" sz="5400" dirty="0" smtClean="0">
                  <a:solidFill>
                    <a:schemeClr val="bg1"/>
                  </a:solidFill>
                  <a:sym typeface="Symbol"/>
                </a:rPr>
                <a:t> </a:t>
              </a:r>
              <a:r>
                <a:rPr lang="de-DE" sz="7200" dirty="0" smtClean="0">
                  <a:solidFill>
                    <a:schemeClr val="bg1"/>
                  </a:solidFill>
                  <a:sym typeface="Symbol"/>
                </a:rPr>
                <a:t></a:t>
              </a:r>
              <a:r>
                <a:rPr lang="de-DE" sz="7200" baseline="-25000" dirty="0" smtClean="0">
                  <a:solidFill>
                    <a:schemeClr val="bg1"/>
                  </a:solidFill>
                  <a:sym typeface="Symbol"/>
                </a:rPr>
                <a:t></a:t>
              </a:r>
              <a:endParaRPr lang="de-DE" sz="7200" baseline="-25000" dirty="0">
                <a:solidFill>
                  <a:schemeClr val="bg1"/>
                </a:solidFill>
                <a:sym typeface="Symbol" pitchFamily="18" charset="2"/>
              </a:endParaRPr>
            </a:p>
            <a:p>
              <a:pPr algn="l"/>
              <a:endParaRPr lang="en-GB" sz="7200" dirty="0">
                <a:solidFill>
                  <a:schemeClr val="bg1"/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 flipH="1" flipV="1">
              <a:off x="5572372" y="1035558"/>
              <a:ext cx="193627" cy="79324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 flipH="1" flipV="1">
              <a:off x="7150678" y="2278762"/>
              <a:ext cx="222063" cy="81419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" name="Straight Connector 3"/>
            <p:cNvCxnSpPr/>
            <p:nvPr/>
          </p:nvCxnSpPr>
          <p:spPr bwMode="auto">
            <a:xfrm>
              <a:off x="11971412" y="2685860"/>
              <a:ext cx="46816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511074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Presentation 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 title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resentation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only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, Picture &amp; 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Picture &amp; Text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Pictur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Text &amp; Tab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Text &amp; Table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Text &amp; Ta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1443</Words>
  <Characters>0</Characters>
  <Application>Microsoft Office PowerPoint</Application>
  <PresentationFormat>Benutzerdefiniert</PresentationFormat>
  <Lines>0</Lines>
  <Paragraphs>494</Paragraphs>
  <Slides>79</Slides>
  <Notes>0</Notes>
  <HiddenSlides>4</HiddenSlides>
  <MMClips>0</MMClips>
  <ScaleCrop>false</ScaleCrop>
  <HeadingPairs>
    <vt:vector size="6" baseType="variant"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79</vt:i4>
      </vt:variant>
    </vt:vector>
  </HeadingPairs>
  <TitlesOfParts>
    <vt:vector size="84" baseType="lpstr">
      <vt:lpstr>Presentation title</vt:lpstr>
      <vt:lpstr>Title only</vt:lpstr>
      <vt:lpstr>Titel, Picture &amp; Text</vt:lpstr>
      <vt:lpstr>Title, Text &amp; Table</vt:lpstr>
      <vt:lpstr>Acrobat Document</vt:lpstr>
      <vt:lpstr>                                                     High-Energy Neutrino Telescopes:  Breakthrough?  </vt:lpstr>
      <vt:lpstr>Physics with neutrino telescopes</vt:lpstr>
      <vt:lpstr>Physics with neutrino telescopes</vt:lpstr>
      <vt:lpstr>Prominent Source Candidates</vt:lpstr>
      <vt:lpstr>Prominent Source Candidates</vt:lpstr>
      <vt:lpstr>Prominent Source Candidates</vt:lpstr>
      <vt:lpstr>Charged cosmic rays vs. gamma rays and neutrinos</vt:lpstr>
      <vt:lpstr> Gamma Rays: hadronic or electromagnetic origin?</vt:lpstr>
      <vt:lpstr>PowerPoint-Präsentation</vt:lpstr>
      <vt:lpstr>The devices</vt:lpstr>
      <vt:lpstr>Detection: Signal and Background</vt:lpstr>
      <vt:lpstr>Detection Modes</vt:lpstr>
      <vt:lpstr>Detection Modes</vt:lpstr>
      <vt:lpstr>IceCube Neutrino Observatory</vt:lpstr>
      <vt:lpstr>PowerPoint-Präsentation</vt:lpstr>
      <vt:lpstr>The Drill Camp</vt:lpstr>
      <vt:lpstr>IceCube Laboratory and Data Center</vt:lpstr>
      <vt:lpstr>PowerPoint-Präsentation</vt:lpstr>
      <vt:lpstr> atmospheric neutrinos</vt:lpstr>
      <vt:lpstr>   Upward moving muon in IceCube</vt:lpstr>
      <vt:lpstr>Atmospheric neutrinos in IceCube</vt:lpstr>
      <vt:lpstr>Atmospheric neutrinos in IceCube</vt:lpstr>
      <vt:lpstr>Oscillations of atmospheric neutrinos</vt:lpstr>
      <vt:lpstr>Oscillations of atmospheric neutrinos</vt:lpstr>
      <vt:lpstr>Oscillations of atmospheric neutrinos</vt:lpstr>
      <vt:lpstr>Search for   extra-terrestrial neutrinos</vt:lpstr>
      <vt:lpstr>Point Source IceCube 4 years    IC40/59/79/86</vt:lpstr>
      <vt:lpstr>Limits for steady point sources</vt:lpstr>
      <vt:lpstr>IceCube 3 years:  upper limits and predictions</vt:lpstr>
      <vt:lpstr>Gamma Ray Bursts</vt:lpstr>
      <vt:lpstr>GRB Coincidence Search: IceCube</vt:lpstr>
      <vt:lpstr>Diffuse extraterrestrial  neutrino fluxes</vt:lpstr>
      <vt:lpstr>PowerPoint-Präsentation</vt:lpstr>
      <vt:lpstr>IceCube-59:   upward muons</vt:lpstr>
      <vt:lpstr>IceCube contained cascades</vt:lpstr>
      <vt:lpstr>Special Search for cosmogenic      (Berezinsky Zatsepin)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Follow-up Analysis: HESE               published in SCIENCE</vt:lpstr>
      <vt:lpstr>HESE Results:  Ernie &amp; Bert + 26 additional events</vt:lpstr>
      <vt:lpstr>Cover Pictures:</vt:lpstr>
      <vt:lpstr>PowerPoint-Präsentation</vt:lpstr>
      <vt:lpstr>HESE Skyplot:    Nothing significant  (yet?)</vt:lpstr>
      <vt:lpstr> Looking Ahead</vt:lpstr>
      <vt:lpstr>Future projects </vt:lpstr>
      <vt:lpstr>GNO:  The Global Neutrino Network </vt:lpstr>
      <vt:lpstr>PowerPoint-Präsentation</vt:lpstr>
      <vt:lpstr>KM3NeT</vt:lpstr>
      <vt:lpstr>Gigaton Volume Detector, Lake Baikal</vt:lpstr>
      <vt:lpstr>South Pole infrastructure for neutrino (astro-)physics</vt:lpstr>
      <vt:lpstr>PowerPoint-Präsentation</vt:lpstr>
      <vt:lpstr>PINGU: sensitivity to mass hierarchy</vt:lpstr>
      <vt:lpstr>DecaCube  Version with 240 m spacing </vt:lpstr>
      <vt:lpstr>PowerPoint-Präsentation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Spiering, Christian</dc:creator>
  <cp:lastModifiedBy>DESY LocAdmin</cp:lastModifiedBy>
  <cp:revision>318</cp:revision>
  <dcterms:modified xsi:type="dcterms:W3CDTF">2014-01-31T14:05:51Z</dcterms:modified>
</cp:coreProperties>
</file>