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media/image1.jpeg" ContentType="image/jpeg"/>
  <Override PartName="/ppt/media/image2.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media1.gif" ContentType="video/unknown"/>
  <Override PartName="/ppt/media/media2.gif" ContentType="video/unknown"/>
  <Override PartName="/ppt/media/media3.gif" ContentType="video/unknown"/>
  <Override PartName="/ppt/media/media4.gif" ContentType="video/unknown"/>
  <Override PartName="/ppt/media/image16.jpeg" ContentType="image/jpeg"/>
  <Override PartName="/ppt/media/media5.gif" ContentType="video/unknown"/>
  <Override PartName="/ppt/media/media6.gif" ContentType="video/unknown"/>
  <Override PartName="/ppt/media/media7.gif" ContentType="video/unknown"/>
  <Override PartName="/ppt/media/media8.gif" ContentType="video/unknown"/>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media9.gif" ContentType="video/unknown"/>
  <Override PartName="/ppt/media/media10.gif" ContentType="video/unknown"/>
  <Override PartName="/ppt/media/media11.gif" ContentType="video/unknown"/>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 id="444" r:id="rId196"/>
    <p:sldId id="445" r:id="rId197"/>
    <p:sldId id="446" r:id="rId198"/>
    <p:sldId id="447" r:id="rId199"/>
    <p:sldId id="448" r:id="rId200"/>
    <p:sldId id="449" r:id="rId201"/>
    <p:sldId id="450" r:id="rId202"/>
    <p:sldId id="451" r:id="rId203"/>
    <p:sldId id="452" r:id="rId204"/>
    <p:sldId id="453" r:id="rId205"/>
    <p:sldId id="454" r:id="rId206"/>
    <p:sldId id="455" r:id="rId207"/>
    <p:sldId id="456" r:id="rId208"/>
    <p:sldId id="457" r:id="rId209"/>
    <p:sldId id="458" r:id="rId210"/>
    <p:sldId id="459" r:id="rId211"/>
    <p:sldId id="460" r:id="rId212"/>
    <p:sldId id="461" r:id="rId213"/>
    <p:sldId id="462" r:id="rId214"/>
    <p:sldId id="463" r:id="rId215"/>
    <p:sldId id="464" r:id="rId216"/>
    <p:sldId id="465" r:id="rId217"/>
    <p:sldId id="466" r:id="rId218"/>
    <p:sldId id="467" r:id="rId219"/>
    <p:sldId id="468" r:id="rId220"/>
    <p:sldId id="469" r:id="rId221"/>
    <p:sldId id="470" r:id="rId222"/>
    <p:sldId id="471" r:id="rId223"/>
    <p:sldId id="472" r:id="rId224"/>
    <p:sldId id="473" r:id="rId225"/>
    <p:sldId id="474" r:id="rId226"/>
    <p:sldId id="475" r:id="rId227"/>
    <p:sldId id="476" r:id="rId228"/>
  </p:sldIdLst>
  <p:sldSz cx="9144000" cy="6858000"/>
  <p:notesSz cx="6858000" cy="9144000"/>
  <p:defaultTextStyle>
    <a:lvl1pPr marL="40639" marR="40639">
      <a:defRPr sz="2400">
        <a:uFill>
          <a:solidFill/>
        </a:uFill>
        <a:latin typeface="Times New Roman"/>
        <a:ea typeface="Times New Roman"/>
        <a:cs typeface="Times New Roman"/>
        <a:sym typeface="Times New Roman"/>
      </a:defRPr>
    </a:lvl1pPr>
    <a:lvl2pPr marL="40639" marR="40639" indent="266700">
      <a:defRPr sz="2400">
        <a:uFill>
          <a:solidFill/>
        </a:uFill>
        <a:latin typeface="Times New Roman"/>
        <a:ea typeface="Times New Roman"/>
        <a:cs typeface="Times New Roman"/>
        <a:sym typeface="Times New Roman"/>
      </a:defRPr>
    </a:lvl2pPr>
    <a:lvl3pPr marL="40639" marR="40639" indent="533400">
      <a:defRPr sz="2400">
        <a:uFill>
          <a:solidFill/>
        </a:uFill>
        <a:latin typeface="Times New Roman"/>
        <a:ea typeface="Times New Roman"/>
        <a:cs typeface="Times New Roman"/>
        <a:sym typeface="Times New Roman"/>
      </a:defRPr>
    </a:lvl3pPr>
    <a:lvl4pPr marL="40639" marR="40639" indent="800099">
      <a:defRPr sz="2400">
        <a:uFill>
          <a:solidFill/>
        </a:uFill>
        <a:latin typeface="Times New Roman"/>
        <a:ea typeface="Times New Roman"/>
        <a:cs typeface="Times New Roman"/>
        <a:sym typeface="Times New Roman"/>
      </a:defRPr>
    </a:lvl4pPr>
    <a:lvl5pPr marL="40639" marR="40639" indent="1066800">
      <a:defRPr sz="2400">
        <a:uFill>
          <a:solidFill/>
        </a:uFill>
        <a:latin typeface="Times New Roman"/>
        <a:ea typeface="Times New Roman"/>
        <a:cs typeface="Times New Roman"/>
        <a:sym typeface="Times New Roman"/>
      </a:defRPr>
    </a:lvl5pPr>
    <a:lvl6pPr marL="40639" marR="40639" indent="1333500">
      <a:defRPr sz="2400">
        <a:uFill>
          <a:solidFill/>
        </a:uFill>
        <a:latin typeface="Times New Roman"/>
        <a:ea typeface="Times New Roman"/>
        <a:cs typeface="Times New Roman"/>
        <a:sym typeface="Times New Roman"/>
      </a:defRPr>
    </a:lvl6pPr>
    <a:lvl7pPr marL="40639" marR="40639" indent="1612900">
      <a:defRPr sz="2400">
        <a:uFill>
          <a:solidFill/>
        </a:uFill>
        <a:latin typeface="Times New Roman"/>
        <a:ea typeface="Times New Roman"/>
        <a:cs typeface="Times New Roman"/>
        <a:sym typeface="Times New Roman"/>
      </a:defRPr>
    </a:lvl7pPr>
    <a:lvl8pPr marL="40639" marR="40639" indent="1879600">
      <a:defRPr sz="2400">
        <a:uFill>
          <a:solidFill/>
        </a:uFill>
        <a:latin typeface="Times New Roman"/>
        <a:ea typeface="Times New Roman"/>
        <a:cs typeface="Times New Roman"/>
        <a:sym typeface="Times New Roman"/>
      </a:defRPr>
    </a:lvl8pPr>
    <a:lvl9pPr marL="40639" marR="40639" indent="2146300">
      <a:defRPr sz="2400">
        <a:uFill>
          <a:solidFill/>
        </a:uFill>
        <a:latin typeface="Times New Roman"/>
        <a:ea typeface="Times New Roman"/>
        <a:cs typeface="Times New Roman"/>
        <a:sym typeface="Times New Roma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n" i="off">
        <a:font>
          <a:latin typeface="Times New Roman"/>
          <a:ea typeface="Times New Roman"/>
          <a:cs typeface="Times New Roman"/>
        </a:font>
        <a:srgbClr val="003DA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n" i="off">
        <a:font>
          <a:latin typeface="Times New Roman"/>
          <a:ea typeface="Times New Roman"/>
          <a:cs typeface="Times New Roman"/>
        </a:font>
        <a:srgbClr val="003DAF"/>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n" i="off">
        <a:font>
          <a:latin typeface="Times New Roman"/>
          <a:ea typeface="Times New Roman"/>
          <a:cs typeface="Times New Roman"/>
        </a:font>
        <a:srgbClr val="003DA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n" i="off">
        <a:font>
          <a:latin typeface="Times New Roman"/>
          <a:ea typeface="Times New Roman"/>
          <a:cs typeface="Times New Roman"/>
        </a:font>
        <a:srgbClr val="003DAF"/>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
          <a:latin typeface="Comic Sans MS"/>
          <a:ea typeface="Comic Sans MS"/>
          <a:cs typeface="Comic Sans MS"/>
        </a:font>
        <a:srgbClr val="FFA9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Comic Sans MS"/>
          <a:ea typeface="Comic Sans MS"/>
          <a:cs typeface="Comic Sans MS"/>
        </a:font>
        <a:srgbClr val="FFA9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Comic Sans MS"/>
          <a:ea typeface="Comic Sans MS"/>
          <a:cs typeface="Comic Sans MS"/>
        </a:font>
        <a:srgbClr val="FFA9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Comic Sans MS"/>
          <a:ea typeface="Comic Sans MS"/>
          <a:cs typeface="Comic Sans MS"/>
        </a:font>
        <a:srgbClr val="FFA9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n" i="off">
        <a:font>
          <a:latin typeface="Arial Black"/>
          <a:ea typeface="Arial Black"/>
          <a:cs typeface="Arial Black"/>
        </a:font>
        <a:srgbClr val="FF2C79"/>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n" i="off">
        <a:font>
          <a:latin typeface="Arial Black"/>
          <a:ea typeface="Arial Black"/>
          <a:cs typeface="Arial Black"/>
        </a:font>
        <a:srgbClr val="FF2C79"/>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n" i="off">
        <a:font>
          <a:latin typeface="Arial Black"/>
          <a:ea typeface="Arial Black"/>
          <a:cs typeface="Arial Black"/>
        </a:font>
        <a:srgbClr val="FF2C79"/>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n" i="off">
        <a:font>
          <a:latin typeface="Arial Black"/>
          <a:ea typeface="Arial Black"/>
          <a:cs typeface="Arial Black"/>
        </a:font>
        <a:srgbClr val="FF2C79"/>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BFC77FB-9ED0-4EC9-95AA-A1379042E648}" styleName="">
    <a:tblBg/>
    <a:wholeTbl>
      <a:tcTxStyle b="on" i="off">
        <a:font>
          <a:latin typeface="Arial Black"/>
          <a:ea typeface="Arial Black"/>
          <a:cs typeface="Arial Black"/>
        </a:font>
        <a:srgbClr val="FF2C79"/>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EFF1F3"/>
          </a:solidFill>
        </a:fill>
      </a:tcStyle>
    </a:band2H>
    <a:firstCol>
      <a:tcTxStyle b="on" i="off">
        <a:font>
          <a:latin typeface="Arial Black"/>
          <a:ea typeface="Arial Black"/>
          <a:cs typeface="Arial Black"/>
        </a:font>
        <a:srgbClr val="FF2C79"/>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Col>
    <a:lastRow>
      <a:tcTxStyle b="on" i="off">
        <a:font>
          <a:latin typeface="Arial Black"/>
          <a:ea typeface="Arial Black"/>
          <a:cs typeface="Arial Black"/>
        </a:font>
        <a:srgbClr val="FF2C79"/>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lastRow>
    <a:firstRow>
      <a:tcTxStyle b="on" i="off">
        <a:font>
          <a:latin typeface="Arial Black"/>
          <a:ea typeface="Arial Black"/>
          <a:cs typeface="Arial Black"/>
        </a:font>
        <a:srgbClr val="FF2C79"/>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Row>
  </a:tblStyle>
  <a:tblStyle styleId="{3DC5C2F9-1CAC-4260-A1DD-9FCDBB877499}" styleName="">
    <a:tblBg/>
    <a:wholeTbl>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n"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6CBB8FF1-D9AA-43F3-AF6F-95CC898621D3}" styleName="">
    <a:tblBg/>
    <a:wholeTbl>
      <a:tcTxStyle b="on" i="off">
        <a:fontRef idx="minor">
          <a:srgbClr val="003DAF"/>
        </a:fontRef>
        <a:srgbClr val="003DA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n" i="off">
        <a:fontRef idx="minor">
          <a:srgbClr val="003DAF"/>
        </a:fontRef>
        <a:srgbClr val="003DAF"/>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n" i="off">
        <a:fontRef idx="minor">
          <a:srgbClr val="003DAF"/>
        </a:fontRef>
        <a:srgbClr val="003DA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n" i="off">
        <a:fontRef idx="minor">
          <a:srgbClr val="003DAF"/>
        </a:fontRef>
        <a:srgbClr val="003DAF"/>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CEE3ECC-1B9F-4C6A-A3E1-FAA888CD643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lastRow>
    <a:fir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Row>
  </a:tblStyle>
  <a:tblStyle styleId="{D68943A1-95DD-4B1B-A6BB-E7A5F8C03163}"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1F285F97-5D12-48FF-90B1-0B489DA54A40}" styleName="">
    <a:tblBg/>
    <a:wholeTbl>
      <a:tcTxStyle b="on" i="off">
        <a:font>
          <a:latin typeface="Times New Roman"/>
          <a:ea typeface="Times New Roman"/>
          <a:cs typeface="Times New Roman"/>
        </a:font>
        <a:srgbClr val="003DA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n" i="off">
        <a:font>
          <a:latin typeface="Times New Roman"/>
          <a:ea typeface="Times New Roman"/>
          <a:cs typeface="Times New Roman"/>
        </a:font>
        <a:srgbClr val="003DAF"/>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n" i="off">
        <a:font>
          <a:latin typeface="Times New Roman"/>
          <a:ea typeface="Times New Roman"/>
          <a:cs typeface="Times New Roman"/>
        </a:font>
        <a:srgbClr val="003DA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n" i="off">
        <a:font>
          <a:latin typeface="Times New Roman"/>
          <a:ea typeface="Times New Roman"/>
          <a:cs typeface="Times New Roman"/>
        </a:font>
        <a:srgbClr val="003DAF"/>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74A5FEAF-27FF-4584-8875-905B48599C22}" styleName="">
    <a:tblBg/>
    <a:wholeTbl>
      <a:tcTxStyle b="on" i="off">
        <a:fontRef idx="minor">
          <a:srgbClr val="003DAF"/>
        </a:fontRef>
        <a:srgbClr val="003DA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n" i="off">
        <a:fontRef idx="minor">
          <a:srgbClr val="003DAF"/>
        </a:fontRef>
        <a:srgbClr val="003DAF"/>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n" i="off">
        <a:fontRef idx="minor">
          <a:srgbClr val="003DAF"/>
        </a:fontRef>
        <a:srgbClr val="003DA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n" i="off">
        <a:fontRef idx="minor">
          <a:srgbClr val="003DAF"/>
        </a:fontRef>
        <a:srgbClr val="003DAF"/>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AD6D491A-231C-4CD1-8D20-B52B2FB46D9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5FE1BD6D-265F-4412-9E90-D8ED20FC63B5}"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 Id="rId189" Type="http://schemas.openxmlformats.org/officeDocument/2006/relationships/slide" Target="slides/slide182.xml"/><Relationship Id="rId190" Type="http://schemas.openxmlformats.org/officeDocument/2006/relationships/slide" Target="slides/slide183.xml"/><Relationship Id="rId191" Type="http://schemas.openxmlformats.org/officeDocument/2006/relationships/slide" Target="slides/slide184.xml"/><Relationship Id="rId192" Type="http://schemas.openxmlformats.org/officeDocument/2006/relationships/slide" Target="slides/slide185.xml"/><Relationship Id="rId193" Type="http://schemas.openxmlformats.org/officeDocument/2006/relationships/slide" Target="slides/slide186.xml"/><Relationship Id="rId194" Type="http://schemas.openxmlformats.org/officeDocument/2006/relationships/slide" Target="slides/slide187.xml"/><Relationship Id="rId195" Type="http://schemas.openxmlformats.org/officeDocument/2006/relationships/slide" Target="slides/slide188.xml"/><Relationship Id="rId196" Type="http://schemas.openxmlformats.org/officeDocument/2006/relationships/slide" Target="slides/slide189.xml"/><Relationship Id="rId197" Type="http://schemas.openxmlformats.org/officeDocument/2006/relationships/slide" Target="slides/slide190.xml"/><Relationship Id="rId198" Type="http://schemas.openxmlformats.org/officeDocument/2006/relationships/slide" Target="slides/slide191.xml"/><Relationship Id="rId199" Type="http://schemas.openxmlformats.org/officeDocument/2006/relationships/slide" Target="slides/slide192.xml"/><Relationship Id="rId200" Type="http://schemas.openxmlformats.org/officeDocument/2006/relationships/slide" Target="slides/slide193.xml"/><Relationship Id="rId201" Type="http://schemas.openxmlformats.org/officeDocument/2006/relationships/slide" Target="slides/slide194.xml"/><Relationship Id="rId202" Type="http://schemas.openxmlformats.org/officeDocument/2006/relationships/slide" Target="slides/slide195.xml"/><Relationship Id="rId203" Type="http://schemas.openxmlformats.org/officeDocument/2006/relationships/slide" Target="slides/slide196.xml"/><Relationship Id="rId204" Type="http://schemas.openxmlformats.org/officeDocument/2006/relationships/slide" Target="slides/slide197.xml"/><Relationship Id="rId205" Type="http://schemas.openxmlformats.org/officeDocument/2006/relationships/slide" Target="slides/slide198.xml"/><Relationship Id="rId206" Type="http://schemas.openxmlformats.org/officeDocument/2006/relationships/slide" Target="slides/slide199.xml"/><Relationship Id="rId207" Type="http://schemas.openxmlformats.org/officeDocument/2006/relationships/slide" Target="slides/slide200.xml"/><Relationship Id="rId208" Type="http://schemas.openxmlformats.org/officeDocument/2006/relationships/slide" Target="slides/slide201.xml"/><Relationship Id="rId209" Type="http://schemas.openxmlformats.org/officeDocument/2006/relationships/slide" Target="slides/slide202.xml"/><Relationship Id="rId210" Type="http://schemas.openxmlformats.org/officeDocument/2006/relationships/slide" Target="slides/slide203.xml"/><Relationship Id="rId211" Type="http://schemas.openxmlformats.org/officeDocument/2006/relationships/slide" Target="slides/slide204.xml"/><Relationship Id="rId212" Type="http://schemas.openxmlformats.org/officeDocument/2006/relationships/slide" Target="slides/slide205.xml"/><Relationship Id="rId213" Type="http://schemas.openxmlformats.org/officeDocument/2006/relationships/slide" Target="slides/slide206.xml"/><Relationship Id="rId214" Type="http://schemas.openxmlformats.org/officeDocument/2006/relationships/slide" Target="slides/slide207.xml"/><Relationship Id="rId215" Type="http://schemas.openxmlformats.org/officeDocument/2006/relationships/slide" Target="slides/slide208.xml"/><Relationship Id="rId216" Type="http://schemas.openxmlformats.org/officeDocument/2006/relationships/slide" Target="slides/slide209.xml"/><Relationship Id="rId217" Type="http://schemas.openxmlformats.org/officeDocument/2006/relationships/slide" Target="slides/slide210.xml"/><Relationship Id="rId218" Type="http://schemas.openxmlformats.org/officeDocument/2006/relationships/slide" Target="slides/slide211.xml"/><Relationship Id="rId219" Type="http://schemas.openxmlformats.org/officeDocument/2006/relationships/slide" Target="slides/slide212.xml"/><Relationship Id="rId220" Type="http://schemas.openxmlformats.org/officeDocument/2006/relationships/slide" Target="slides/slide213.xml"/><Relationship Id="rId221" Type="http://schemas.openxmlformats.org/officeDocument/2006/relationships/slide" Target="slides/slide214.xml"/><Relationship Id="rId222" Type="http://schemas.openxmlformats.org/officeDocument/2006/relationships/slide" Target="slides/slide215.xml"/><Relationship Id="rId223" Type="http://schemas.openxmlformats.org/officeDocument/2006/relationships/slide" Target="slides/slide216.xml"/><Relationship Id="rId224" Type="http://schemas.openxmlformats.org/officeDocument/2006/relationships/slide" Target="slides/slide217.xml"/><Relationship Id="rId225" Type="http://schemas.openxmlformats.org/officeDocument/2006/relationships/slide" Target="slides/slide218.xml"/><Relationship Id="rId226" Type="http://schemas.openxmlformats.org/officeDocument/2006/relationships/slide" Target="slides/slide219.xml"/><Relationship Id="rId227" Type="http://schemas.openxmlformats.org/officeDocument/2006/relationships/slide" Target="slides/slide220.xml"/><Relationship Id="rId228" Type="http://schemas.openxmlformats.org/officeDocument/2006/relationships/slide" Target="slides/slide22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p:nvPr>
            <p:ph type="sldImg"/>
          </p:nvPr>
        </p:nvSpPr>
        <p:spPr>
          <a:xfrm>
            <a:off x="1143000" y="685800"/>
            <a:ext cx="4572000" cy="3429000"/>
          </a:xfrm>
          <a:prstGeom prst="rect">
            <a:avLst/>
          </a:prstGeom>
        </p:spPr>
        <p:txBody>
          <a:bodyPr/>
          <a:lstStyle/>
          <a:p>
            <a:pPr lvl="0"/>
          </a:p>
        </p:txBody>
      </p:sp>
      <p:sp>
        <p:nvSpPr>
          <p:cNvPr id="262" name="Shape 262"/>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defRPr sz="1600">
        <a:latin typeface="Lucida Grande"/>
        <a:ea typeface="Lucida Grande"/>
        <a:cs typeface="Lucida Grande"/>
        <a:sym typeface="Lucida Grande"/>
      </a:defRPr>
    </a:lvl1pPr>
    <a:lvl2pPr indent="228600" defTabSz="457200">
      <a:defRPr sz="1600">
        <a:latin typeface="Lucida Grande"/>
        <a:ea typeface="Lucida Grande"/>
        <a:cs typeface="Lucida Grande"/>
        <a:sym typeface="Lucida Grande"/>
      </a:defRPr>
    </a:lvl2pPr>
    <a:lvl3pPr indent="457200" defTabSz="457200">
      <a:defRPr sz="1600">
        <a:latin typeface="Lucida Grande"/>
        <a:ea typeface="Lucida Grande"/>
        <a:cs typeface="Lucida Grande"/>
        <a:sym typeface="Lucida Grande"/>
      </a:defRPr>
    </a:lvl3pPr>
    <a:lvl4pPr indent="685800" defTabSz="457200">
      <a:defRPr sz="1600">
        <a:latin typeface="Lucida Grande"/>
        <a:ea typeface="Lucida Grande"/>
        <a:cs typeface="Lucida Grande"/>
        <a:sym typeface="Lucida Grande"/>
      </a:defRPr>
    </a:lvl4pPr>
    <a:lvl5pPr indent="914400" defTabSz="457200">
      <a:defRPr sz="1600">
        <a:latin typeface="Lucida Grande"/>
        <a:ea typeface="Lucida Grande"/>
        <a:cs typeface="Lucida Grande"/>
        <a:sym typeface="Lucida Grande"/>
      </a:defRPr>
    </a:lvl5pPr>
    <a:lvl6pPr indent="1143000" defTabSz="457200">
      <a:defRPr sz="1600">
        <a:latin typeface="Lucida Grande"/>
        <a:ea typeface="Lucida Grande"/>
        <a:cs typeface="Lucida Grande"/>
        <a:sym typeface="Lucida Grande"/>
      </a:defRPr>
    </a:lvl6pPr>
    <a:lvl7pPr indent="1371600" defTabSz="457200">
      <a:defRPr sz="1600">
        <a:latin typeface="Lucida Grande"/>
        <a:ea typeface="Lucida Grande"/>
        <a:cs typeface="Lucida Grande"/>
        <a:sym typeface="Lucida Grande"/>
      </a:defRPr>
    </a:lvl7pPr>
    <a:lvl8pPr indent="1600200" defTabSz="457200">
      <a:defRPr sz="1600">
        <a:latin typeface="Lucida Grande"/>
        <a:ea typeface="Lucida Grande"/>
        <a:cs typeface="Lucida Grande"/>
        <a:sym typeface="Lucida Grande"/>
      </a:defRPr>
    </a:lvl8pPr>
    <a:lvl9pPr indent="1828800" defTabSz="457200">
      <a:defRPr sz="16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jpeg"/></Relationships>

</file>

<file path=ppt/slideLayouts/_rels/slideLayout4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1_Per_099rv1">
    <p:spTree>
      <p:nvGrpSpPr>
        <p:cNvPr id="1" name=""/>
        <p:cNvGrpSpPr/>
        <p:nvPr/>
      </p:nvGrpSpPr>
      <p:grpSpPr>
        <a:xfrm>
          <a:off x="0" y="0"/>
          <a:ext cx="0" cy="0"/>
          <a:chOff x="0" y="0"/>
          <a:chExt cx="0" cy="0"/>
        </a:xfrm>
      </p:grpSpPr>
      <p:sp>
        <p:nvSpPr>
          <p:cNvPr id="9" name="Shape 9"/>
          <p:cNvSpPr/>
          <p:nvPr/>
        </p:nvSpPr>
        <p:spPr>
          <a:xfrm flipH="1" flipV="1">
            <a:off x="576262" y="793750"/>
            <a:ext cx="7962901" cy="1589"/>
          </a:xfrm>
          <a:prstGeom prst="line">
            <a:avLst/>
          </a:prstGeom>
          <a:ln w="76200">
            <a:solidFill>
              <a:srgbClr val="003DAF"/>
            </a:solidFill>
            <a:round/>
          </a:ln>
        </p:spPr>
        <p:txBody>
          <a:bodyPr lIns="0" tIns="0" rIns="0" bIns="0"/>
          <a:lstStyle/>
          <a:p>
            <a:pPr lvl="0" marL="0" marR="0" defTabSz="457200">
              <a:defRPr sz="1200">
                <a:uFillTx/>
                <a:latin typeface="Helvetica"/>
                <a:ea typeface="Helvetica"/>
                <a:cs typeface="Helvetica"/>
                <a:sym typeface="Helvetica"/>
              </a:defRPr>
            </a:pPr>
          </a:p>
        </p:txBody>
      </p:sp>
      <p:pic>
        <p:nvPicPr>
          <p:cNvPr id="10" name="image.png"/>
          <p:cNvPicPr/>
          <p:nvPr/>
        </p:nvPicPr>
        <p:blipFill>
          <a:blip r:embed="rId2">
            <a:extLst/>
          </a:blip>
          <a:stretch>
            <a:fillRect/>
          </a:stretch>
        </p:blipFill>
        <p:spPr>
          <a:xfrm>
            <a:off x="6970712" y="107950"/>
            <a:ext cx="2032001" cy="638175"/>
          </a:xfrm>
          <a:prstGeom prst="rect">
            <a:avLst/>
          </a:prstGeom>
          <a:ln w="12700">
            <a:miter lim="400000"/>
          </a:ln>
        </p:spPr>
      </p:pic>
      <p:sp>
        <p:nvSpPr>
          <p:cNvPr id="11" name="Shape 11"/>
          <p:cNvSpPr/>
          <p:nvPr>
            <p:ph type="title"/>
          </p:nvPr>
        </p:nvSpPr>
        <p:spPr>
          <a:xfrm>
            <a:off x="541337" y="0"/>
            <a:ext cx="6424613" cy="695325"/>
          </a:xfrm>
          <a:prstGeom prst="rect">
            <a:avLst/>
          </a:prstGeom>
        </p:spPr>
        <p:txBody>
          <a:bodyPr>
            <a:noAutofit/>
          </a:bodyPr>
          <a:lstStyle>
            <a:lvl1pPr marL="52363" marR="52363" defTabSz="914400">
              <a:defRPr sz="3000"/>
            </a:lvl1pPr>
          </a:lstStyle>
          <a:p>
            <a:pPr lvl="0">
              <a:defRPr b="0" sz="1800">
                <a:solidFill>
                  <a:srgbClr val="000000"/>
                </a:solidFill>
                <a:uFillTx/>
              </a:defRPr>
            </a:pPr>
            <a:r>
              <a:rPr b="1" sz="3000">
                <a:solidFill>
                  <a:srgbClr val="00B800"/>
                </a:solidFill>
                <a:uFill>
                  <a:solidFill>
                    <a:srgbClr val="00B800"/>
                  </a:solidFill>
                </a:uFill>
              </a:rPr>
              <a:t>Text del títol</a:t>
            </a:r>
          </a:p>
        </p:txBody>
      </p:sp>
      <p:sp>
        <p:nvSpPr>
          <p:cNvPr id="12" name="Shape 12"/>
          <p:cNvSpPr/>
          <p:nvPr>
            <p:ph type="body" idx="1"/>
          </p:nvPr>
        </p:nvSpPr>
        <p:spPr>
          <a:xfrm>
            <a:off x="579437" y="942975"/>
            <a:ext cx="8018463" cy="5915025"/>
          </a:xfrm>
          <a:prstGeom prst="rect">
            <a:avLst/>
          </a:prstGeom>
        </p:spPr>
        <p:txBody>
          <a:bodyPr>
            <a:noAutofit/>
          </a:bodyPr>
          <a:lstStyle>
            <a:lvl1pPr marL="395263" marR="52363" indent="-342899" defTabSz="914400">
              <a:spcBef>
                <a:spcPts val="400"/>
              </a:spcBef>
              <a:buClrTx/>
              <a:defRPr sz="1900"/>
            </a:lvl1pPr>
            <a:lvl2pPr marL="795314" marR="52363" indent="-285750" defTabSz="914400">
              <a:spcBef>
                <a:spcPts val="300"/>
              </a:spcBef>
              <a:buClrTx/>
              <a:buChar char="—"/>
              <a:defRPr sz="1600"/>
            </a:lvl2pPr>
            <a:lvl3pPr marL="1195364" marR="52363" indent="-228600" defTabSz="914400">
              <a:spcBef>
                <a:spcPts val="300"/>
              </a:spcBef>
              <a:buClrTx/>
              <a:defRPr sz="1300"/>
            </a:lvl3pPr>
            <a:lvl4pPr marL="1652563" marR="52363" indent="-228600" defTabSz="914400">
              <a:spcBef>
                <a:spcPts val="300"/>
              </a:spcBef>
              <a:buClrTx/>
              <a:buChar char="—"/>
              <a:defRPr sz="1300"/>
            </a:lvl4pPr>
            <a:lvl5pPr marL="2109764" marR="52363" indent="-228600" defTabSz="914400">
              <a:spcBef>
                <a:spcPts val="400"/>
              </a:spcBef>
              <a:buClrTx/>
              <a:buChar char="»"/>
              <a:defRPr b="0" sz="2000">
                <a:solidFill>
                  <a:srgbClr val="000000"/>
                </a:solidFill>
                <a:uFill>
                  <a:solidFill>
                    <a:srgbClr val="000000"/>
                  </a:solidFill>
                </a:uFill>
              </a:defRPr>
            </a:lvl5pPr>
          </a:lstStyle>
          <a:p>
            <a:pPr lvl="0">
              <a:defRPr b="0" sz="1800">
                <a:solidFill>
                  <a:srgbClr val="000000"/>
                </a:solidFill>
                <a:uFillTx/>
              </a:defRPr>
            </a:pPr>
            <a:r>
              <a:rPr b="1" sz="1900">
                <a:solidFill>
                  <a:srgbClr val="003DAF"/>
                </a:solidFill>
                <a:uFill>
                  <a:solidFill>
                    <a:srgbClr val="003DAF"/>
                  </a:solidFill>
                </a:uFill>
              </a:rPr>
              <a:t>Nivell del cos u</a:t>
            </a:r>
            <a:endParaRPr b="1" sz="1900">
              <a:solidFill>
                <a:srgbClr val="003DAF"/>
              </a:solidFill>
              <a:uFill>
                <a:solidFill>
                  <a:srgbClr val="003DAF"/>
                </a:solidFill>
              </a:uFill>
            </a:endParaRPr>
          </a:p>
          <a:p>
            <a:pPr lvl="1">
              <a:defRPr b="0" sz="1800">
                <a:solidFill>
                  <a:srgbClr val="000000"/>
                </a:solidFill>
                <a:uFillTx/>
              </a:defRPr>
            </a:pPr>
            <a:r>
              <a:rPr b="1" sz="1600">
                <a:solidFill>
                  <a:srgbClr val="003DAF"/>
                </a:solidFill>
                <a:uFill>
                  <a:solidFill>
                    <a:srgbClr val="003DAF"/>
                  </a:solidFill>
                </a:uFill>
              </a:rPr>
              <a:t>Nivell del cos dos</a:t>
            </a:r>
            <a:endParaRPr b="1" sz="1600">
              <a:solidFill>
                <a:srgbClr val="003DAF"/>
              </a:solidFill>
              <a:uFill>
                <a:solidFill>
                  <a:srgbClr val="003DAF"/>
                </a:solidFill>
              </a:uFill>
            </a:endParaRPr>
          </a:p>
          <a:p>
            <a:pPr lvl="2">
              <a:defRPr b="0" sz="1800">
                <a:solidFill>
                  <a:srgbClr val="000000"/>
                </a:solidFill>
                <a:uFillTx/>
              </a:defRPr>
            </a:pPr>
            <a:r>
              <a:rPr b="1" sz="1300">
                <a:solidFill>
                  <a:srgbClr val="003DAF"/>
                </a:solidFill>
                <a:uFill>
                  <a:solidFill>
                    <a:srgbClr val="003DAF"/>
                  </a:solidFill>
                </a:uFill>
              </a:rPr>
              <a:t>Nivell del cos tres</a:t>
            </a:r>
            <a:endParaRPr b="1" sz="1300">
              <a:solidFill>
                <a:srgbClr val="003DAF"/>
              </a:solidFill>
              <a:uFill>
                <a:solidFill>
                  <a:srgbClr val="003DAF"/>
                </a:solidFill>
              </a:uFill>
            </a:endParaRPr>
          </a:p>
          <a:p>
            <a:pPr lvl="3">
              <a:defRPr b="0" sz="1800">
                <a:solidFill>
                  <a:srgbClr val="000000"/>
                </a:solidFill>
                <a:uFillTx/>
              </a:defRPr>
            </a:pPr>
            <a:r>
              <a:rPr b="1" sz="1300">
                <a:solidFill>
                  <a:srgbClr val="003DAF"/>
                </a:solidFill>
                <a:uFill>
                  <a:solidFill>
                    <a:srgbClr val="003DAF"/>
                  </a:solidFill>
                </a:uFill>
              </a:rPr>
              <a:t>Nivell del cos quatre</a:t>
            </a:r>
            <a:endParaRPr b="1" sz="1300">
              <a:solidFill>
                <a:srgbClr val="003DAF"/>
              </a:solidFill>
              <a:uFill>
                <a:solidFill>
                  <a:srgbClr val="003DAF"/>
                </a:solidFill>
              </a:uFill>
            </a:endParaRPr>
          </a:p>
          <a:p>
            <a:pPr lvl="4">
              <a:defRPr sz="1800">
                <a:uFillTx/>
              </a:defRPr>
            </a:pPr>
            <a:r>
              <a:rPr sz="2000">
                <a:uFill>
                  <a:solidFill/>
                </a:uFill>
              </a:rPr>
              <a:t>Nivell del cos cinc</a:t>
            </a:r>
          </a:p>
        </p:txBody>
      </p:sp>
      <p:sp>
        <p:nvSpPr>
          <p:cNvPr id="13" name="Shape 13"/>
          <p:cNvSpPr/>
          <p:nvPr>
            <p:ph type="sldNum" sz="quarter" idx="2"/>
          </p:nvPr>
        </p:nvSpPr>
        <p:spPr>
          <a:xfrm>
            <a:off x="8019256" y="6572250"/>
            <a:ext cx="228601" cy="222666"/>
          </a:xfrm>
          <a:prstGeom prst="rect">
            <a:avLst/>
          </a:prstGeom>
        </p:spPr>
        <p:txBody>
          <a:bodyPr>
            <a:spAutoFit/>
          </a:bodyPr>
          <a:lstStyle>
            <a:lvl1pPr algn="ctr" defTabSz="457200">
              <a:defRPr sz="1100"/>
            </a:lvl1pPr>
          </a:lstStyle>
          <a:p>
            <a:pPr lvl="0"/>
            <a:fld id="{86CB4B4D-7CA3-9044-876B-883B54F8677D}" type="slidenum"/>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2_Per_099rv1">
    <p:spTree>
      <p:nvGrpSpPr>
        <p:cNvPr id="1" name=""/>
        <p:cNvGrpSpPr/>
        <p:nvPr/>
      </p:nvGrpSpPr>
      <p:grpSpPr>
        <a:xfrm>
          <a:off x="0" y="0"/>
          <a:ext cx="0" cy="0"/>
          <a:chOff x="0" y="0"/>
          <a:chExt cx="0" cy="0"/>
        </a:xfrm>
      </p:grpSpPr>
      <p:sp>
        <p:nvSpPr>
          <p:cNvPr id="45" name="Shape 45"/>
          <p:cNvSpPr/>
          <p:nvPr/>
        </p:nvSpPr>
        <p:spPr>
          <a:xfrm flipH="1" flipV="1">
            <a:off x="576262" y="793750"/>
            <a:ext cx="7962901" cy="1589"/>
          </a:xfrm>
          <a:prstGeom prst="line">
            <a:avLst/>
          </a:prstGeom>
          <a:ln w="76200">
            <a:solidFill>
              <a:srgbClr val="003DAF"/>
            </a:solidFill>
            <a:round/>
          </a:ln>
        </p:spPr>
        <p:txBody>
          <a:bodyPr lIns="0" tIns="0" rIns="0" bIns="0"/>
          <a:lstStyle/>
          <a:p>
            <a:pPr lvl="0" marL="0" marR="0" defTabSz="457200">
              <a:defRPr sz="1200">
                <a:uFillTx/>
                <a:latin typeface="Helvetica"/>
                <a:ea typeface="Helvetica"/>
                <a:cs typeface="Helvetica"/>
                <a:sym typeface="Helvetica"/>
              </a:defRPr>
            </a:pPr>
          </a:p>
        </p:txBody>
      </p:sp>
      <p:pic>
        <p:nvPicPr>
          <p:cNvPr id="46" name="image.png"/>
          <p:cNvPicPr/>
          <p:nvPr/>
        </p:nvPicPr>
        <p:blipFill>
          <a:blip r:embed="rId2">
            <a:extLst/>
          </a:blip>
          <a:stretch>
            <a:fillRect/>
          </a:stretch>
        </p:blipFill>
        <p:spPr>
          <a:xfrm>
            <a:off x="6970712" y="107950"/>
            <a:ext cx="2032001" cy="638175"/>
          </a:xfrm>
          <a:prstGeom prst="rect">
            <a:avLst/>
          </a:prstGeom>
          <a:ln w="12700">
            <a:miter lim="400000"/>
          </a:ln>
        </p:spPr>
      </p:pic>
      <p:sp>
        <p:nvSpPr>
          <p:cNvPr id="47" name="Shape 47"/>
          <p:cNvSpPr/>
          <p:nvPr>
            <p:ph type="title"/>
          </p:nvPr>
        </p:nvSpPr>
        <p:spPr>
          <a:xfrm>
            <a:off x="0" y="0"/>
            <a:ext cx="7031038" cy="768350"/>
          </a:xfrm>
          <a:prstGeom prst="rect">
            <a:avLst/>
          </a:prstGeom>
        </p:spPr>
        <p:txBody>
          <a:bodyPr>
            <a:noAutofit/>
          </a:bodyPr>
          <a:lstStyle>
            <a:lvl1pPr marL="52346" marR="52346" defTabSz="914400">
              <a:defRPr sz="3400">
                <a:effectLst>
                  <a:outerShdw sx="100000" sy="100000" kx="0" ky="0" algn="b" rotWithShape="0" blurRad="12700" dist="25400" dir="2700000">
                    <a:srgbClr val="CBCBCB"/>
                  </a:outerShdw>
                </a:effectLst>
              </a:defRPr>
            </a:lvl1pPr>
          </a:lstStyle>
          <a:p>
            <a:pPr lvl="0">
              <a:defRPr b="0" sz="1800">
                <a:solidFill>
                  <a:srgbClr val="000000"/>
                </a:solidFill>
                <a:effectLst/>
                <a:uFillTx/>
              </a:defRPr>
            </a:pPr>
            <a:r>
              <a:rPr b="1" sz="3400">
                <a:solidFill>
                  <a:srgbClr val="00B800"/>
                </a:solidFill>
                <a:effectLst>
                  <a:outerShdw sx="100000" sy="100000" kx="0" ky="0" algn="b" rotWithShape="0" blurRad="12700" dist="25400" dir="2700000">
                    <a:srgbClr val="CBCBCB"/>
                  </a:outerShdw>
                </a:effectLst>
                <a:uFill>
                  <a:solidFill>
                    <a:srgbClr val="00B800"/>
                  </a:solidFill>
                </a:uFill>
              </a:rPr>
              <a:t>Text del títol</a:t>
            </a:r>
          </a:p>
        </p:txBody>
      </p:sp>
      <p:sp>
        <p:nvSpPr>
          <p:cNvPr id="48" name="Shape 48"/>
          <p:cNvSpPr/>
          <p:nvPr>
            <p:ph type="body" idx="1"/>
          </p:nvPr>
        </p:nvSpPr>
        <p:spPr>
          <a:xfrm>
            <a:off x="533400" y="908050"/>
            <a:ext cx="8020050" cy="5949950"/>
          </a:xfrm>
          <a:prstGeom prst="rect">
            <a:avLst/>
          </a:prstGeom>
        </p:spPr>
        <p:txBody>
          <a:bodyPr>
            <a:noAutofit/>
          </a:bodyPr>
          <a:lstStyle>
            <a:lvl1pPr marL="395246" marR="52346" indent="-342900" defTabSz="914400">
              <a:spcBef>
                <a:spcPts val="400"/>
              </a:spcBef>
              <a:buClrTx/>
              <a:defRPr sz="1800"/>
            </a:lvl1pPr>
            <a:lvl2pPr marL="795296" marR="52346" indent="-285750" defTabSz="914400">
              <a:spcBef>
                <a:spcPts val="300"/>
              </a:spcBef>
              <a:buClrTx/>
              <a:buChar char="—"/>
              <a:defRPr sz="1600"/>
            </a:lvl2pPr>
            <a:lvl3pPr marL="1195346" marR="52346" indent="-228600" defTabSz="914400">
              <a:spcBef>
                <a:spcPts val="300"/>
              </a:spcBef>
              <a:buClrTx/>
              <a:defRPr sz="1600"/>
            </a:lvl3pPr>
            <a:lvl4pPr marL="1652546" marR="52346" indent="-228599" defTabSz="914400">
              <a:spcBef>
                <a:spcPts val="300"/>
              </a:spcBef>
              <a:buClrTx/>
              <a:buChar char="—"/>
              <a:defRPr sz="1600"/>
            </a:lvl4pPr>
            <a:lvl5pPr marL="2109746" marR="52346" indent="-228600" defTabSz="914400">
              <a:spcBef>
                <a:spcPts val="400"/>
              </a:spcBef>
              <a:buClrTx/>
              <a:buChar char="»"/>
              <a:defRPr b="0" sz="2000">
                <a:solidFill>
                  <a:srgbClr val="000000"/>
                </a:solidFill>
                <a:uFill>
                  <a:solidFill>
                    <a:srgbClr val="000000"/>
                  </a:solidFill>
                </a:uFill>
              </a:defRPr>
            </a:lvl5pPr>
          </a:lstStyle>
          <a:p>
            <a:pPr lvl="0">
              <a:defRPr b="0">
                <a:solidFill>
                  <a:srgbClr val="000000"/>
                </a:solidFill>
                <a:uFillTx/>
              </a:defRPr>
            </a:pPr>
            <a:r>
              <a:rPr b="1">
                <a:solidFill>
                  <a:srgbClr val="003DAF"/>
                </a:solidFill>
                <a:uFill>
                  <a:solidFill>
                    <a:srgbClr val="003DAF"/>
                  </a:solidFill>
                </a:uFill>
              </a:rPr>
              <a:t>Nivell del cos u</a:t>
            </a:r>
            <a:endParaRPr b="1">
              <a:solidFill>
                <a:srgbClr val="003DAF"/>
              </a:solidFill>
              <a:uFill>
                <a:solidFill>
                  <a:srgbClr val="003DAF"/>
                </a:solidFill>
              </a:uFill>
            </a:endParaRPr>
          </a:p>
          <a:p>
            <a:pPr lvl="1">
              <a:defRPr b="0" sz="1800">
                <a:solidFill>
                  <a:srgbClr val="000000"/>
                </a:solidFill>
                <a:uFillTx/>
              </a:defRPr>
            </a:pPr>
            <a:r>
              <a:rPr b="1" sz="1600">
                <a:solidFill>
                  <a:srgbClr val="003DAF"/>
                </a:solidFill>
                <a:uFill>
                  <a:solidFill>
                    <a:srgbClr val="003DAF"/>
                  </a:solidFill>
                </a:uFill>
              </a:rPr>
              <a:t>Nivell del cos dos</a:t>
            </a:r>
            <a:endParaRPr b="1" sz="1600">
              <a:solidFill>
                <a:srgbClr val="003DAF"/>
              </a:solidFill>
              <a:uFill>
                <a:solidFill>
                  <a:srgbClr val="003DAF"/>
                </a:solidFill>
              </a:uFill>
            </a:endParaRPr>
          </a:p>
          <a:p>
            <a:pPr lvl="2">
              <a:defRPr b="0" sz="1800">
                <a:solidFill>
                  <a:srgbClr val="000000"/>
                </a:solidFill>
                <a:uFillTx/>
              </a:defRPr>
            </a:pPr>
            <a:r>
              <a:rPr b="1" sz="1600">
                <a:solidFill>
                  <a:srgbClr val="003DAF"/>
                </a:solidFill>
                <a:uFill>
                  <a:solidFill>
                    <a:srgbClr val="003DAF"/>
                  </a:solidFill>
                </a:uFill>
              </a:rPr>
              <a:t>Nivell del cos tres</a:t>
            </a:r>
            <a:endParaRPr b="1" sz="1600">
              <a:solidFill>
                <a:srgbClr val="003DAF"/>
              </a:solidFill>
              <a:uFill>
                <a:solidFill>
                  <a:srgbClr val="003DAF"/>
                </a:solidFill>
              </a:uFill>
            </a:endParaRPr>
          </a:p>
          <a:p>
            <a:pPr lvl="3">
              <a:defRPr b="0" sz="1800">
                <a:solidFill>
                  <a:srgbClr val="000000"/>
                </a:solidFill>
                <a:uFillTx/>
              </a:defRPr>
            </a:pPr>
            <a:r>
              <a:rPr b="1" sz="1600">
                <a:solidFill>
                  <a:srgbClr val="003DAF"/>
                </a:solidFill>
                <a:uFill>
                  <a:solidFill>
                    <a:srgbClr val="003DAF"/>
                  </a:solidFill>
                </a:uFill>
              </a:rPr>
              <a:t>Nivell del cos quatre</a:t>
            </a:r>
            <a:endParaRPr b="1" sz="1600">
              <a:solidFill>
                <a:srgbClr val="003DAF"/>
              </a:solidFill>
              <a:uFill>
                <a:solidFill>
                  <a:srgbClr val="003DAF"/>
                </a:solidFill>
              </a:uFill>
            </a:endParaRPr>
          </a:p>
          <a:p>
            <a:pPr lvl="4">
              <a:defRPr sz="1800">
                <a:uFillTx/>
              </a:defRPr>
            </a:pPr>
            <a:r>
              <a:rPr sz="2000">
                <a:uFill>
                  <a:solidFill/>
                </a:uFill>
              </a:rPr>
              <a:t>Nivell del cos cinc</a:t>
            </a:r>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2_Lab Master">
    <p:bg>
      <p:bgPr>
        <a:solidFill>
          <a:srgbClr val="000000"/>
        </a:solidFill>
      </p:bgPr>
    </p:bg>
    <p:spTree>
      <p:nvGrpSpPr>
        <p:cNvPr id="1" name=""/>
        <p:cNvGrpSpPr/>
        <p:nvPr/>
      </p:nvGrpSpPr>
      <p:grpSpPr>
        <a:xfrm>
          <a:off x="0" y="0"/>
          <a:ext cx="0" cy="0"/>
          <a:chOff x="0" y="0"/>
          <a:chExt cx="0" cy="0"/>
        </a:xfrm>
      </p:grpSpPr>
      <p:sp>
        <p:nvSpPr>
          <p:cNvPr id="50" name="Shape 50"/>
          <p:cNvSpPr/>
          <p:nvPr>
            <p:ph type="title"/>
          </p:nvPr>
        </p:nvSpPr>
        <p:spPr>
          <a:xfrm>
            <a:off x="1149350" y="5980112"/>
            <a:ext cx="7129463" cy="822326"/>
          </a:xfrm>
          <a:prstGeom prst="rect">
            <a:avLst/>
          </a:prstGeom>
        </p:spPr>
        <p:txBody>
          <a:bodyPr lIns="50800" tIns="50800" rIns="50800" bIns="50800">
            <a:noAutofit/>
          </a:bodyPr>
          <a:lstStyle>
            <a:lvl1pPr marL="39688" marR="39688" defTabSz="914400">
              <a:lnSpc>
                <a:spcPct val="100000"/>
              </a:lnSpc>
              <a:defRPr sz="2800">
                <a:solidFill>
                  <a:srgbClr val="FFFFFF"/>
                </a:solidFill>
                <a:uFill>
                  <a:solidFill>
                    <a:srgbClr val="FFFFFF"/>
                  </a:solidFill>
                </a:uFill>
                <a:latin typeface="+mn-lt"/>
                <a:ea typeface="+mn-ea"/>
                <a:cs typeface="+mn-cs"/>
                <a:sym typeface="Arial"/>
              </a:defRPr>
            </a:lvl1pPr>
          </a:lstStyle>
          <a:p>
            <a:pPr lvl="0">
              <a:defRPr b="0" sz="1800">
                <a:solidFill>
                  <a:srgbClr val="000000"/>
                </a:solidFill>
                <a:uFillTx/>
              </a:defRPr>
            </a:pPr>
            <a:r>
              <a:rPr b="1" sz="2800">
                <a:solidFill>
                  <a:srgbClr val="FFFFFF"/>
                </a:solidFill>
                <a:uFill>
                  <a:solidFill>
                    <a:srgbClr val="FFFFFF"/>
                  </a:solidFill>
                </a:uFill>
              </a:rPr>
              <a:t>Text del títol</a:t>
            </a:r>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1_Default Design">
    <p:spTree>
      <p:nvGrpSpPr>
        <p:cNvPr id="1" name=""/>
        <p:cNvGrpSpPr/>
        <p:nvPr/>
      </p:nvGrpSpPr>
      <p:grpSpPr>
        <a:xfrm>
          <a:off x="0" y="0"/>
          <a:ext cx="0" cy="0"/>
          <a:chOff x="0" y="0"/>
          <a:chExt cx="0" cy="0"/>
        </a:xfrm>
      </p:grpSpPr>
      <p:sp>
        <p:nvSpPr>
          <p:cNvPr id="52" name="Shape 52"/>
          <p:cNvSpPr/>
          <p:nvPr>
            <p:ph type="title"/>
          </p:nvPr>
        </p:nvSpPr>
        <p:spPr>
          <a:xfrm>
            <a:off x="457200" y="0"/>
            <a:ext cx="8229600" cy="1692275"/>
          </a:xfrm>
          <a:prstGeom prst="rect">
            <a:avLst/>
          </a:prstGeom>
        </p:spPr>
        <p:txBody>
          <a:bodyPr lIns="50800" tIns="50800" rIns="50800" bIns="50800">
            <a:noAutofit/>
          </a:bodyPr>
          <a:lstStyle>
            <a:lvl1pPr marL="40639" marR="40639" defTabSz="914400">
              <a:lnSpc>
                <a:spcPct val="100000"/>
              </a:lnSpc>
              <a:defRPr b="0" sz="4400">
                <a:solidFill>
                  <a:srgbClr val="000000"/>
                </a:solidFill>
                <a:uFill>
                  <a:solidFill>
                    <a:srgbClr val="000000"/>
                  </a:solidFill>
                </a:uFill>
                <a:latin typeface="+mn-lt"/>
                <a:ea typeface="+mn-ea"/>
                <a:cs typeface="+mn-cs"/>
                <a:sym typeface="Arial"/>
              </a:defRPr>
            </a:lvl1pPr>
          </a:lstStyle>
          <a:p>
            <a:pPr lvl="0">
              <a:defRPr sz="1800">
                <a:uFillTx/>
              </a:defRPr>
            </a:pPr>
            <a:r>
              <a:rPr sz="4400">
                <a:uFill>
                  <a:solidFill/>
                </a:uFill>
              </a:rPr>
              <a:t>Text del títol</a:t>
            </a:r>
          </a:p>
        </p:txBody>
      </p:sp>
      <p:sp>
        <p:nvSpPr>
          <p:cNvPr id="53" name="Shape 53"/>
          <p:cNvSpPr/>
          <p:nvPr>
            <p:ph type="body" idx="1"/>
          </p:nvPr>
        </p:nvSpPr>
        <p:spPr>
          <a:xfrm>
            <a:off x="457200" y="1600200"/>
            <a:ext cx="8229600" cy="5257800"/>
          </a:xfrm>
          <a:prstGeom prst="rect">
            <a:avLst/>
          </a:prstGeom>
        </p:spPr>
        <p:txBody>
          <a:bodyPr lIns="0" tIns="0" rIns="0" bIns="0">
            <a:noAutofit/>
          </a:bodyPr>
          <a:lstStyle>
            <a:lvl1pPr marL="383540" marR="40639" indent="-342900" defTabSz="914400">
              <a:spcBef>
                <a:spcPts val="700"/>
              </a:spcBef>
              <a:buClrTx/>
              <a:defRPr b="0" sz="3200">
                <a:solidFill>
                  <a:srgbClr val="000000"/>
                </a:solidFill>
                <a:uFill>
                  <a:solidFill>
                    <a:srgbClr val="000000"/>
                  </a:solidFill>
                </a:uFill>
                <a:latin typeface="+mn-lt"/>
                <a:ea typeface="+mn-ea"/>
                <a:cs typeface="+mn-cs"/>
                <a:sym typeface="Arial"/>
              </a:defRPr>
            </a:lvl1pPr>
            <a:lvl2pPr marL="783590" marR="40639" indent="-285750" defTabSz="914400">
              <a:spcBef>
                <a:spcPts val="600"/>
              </a:spcBef>
              <a:buClrTx/>
              <a:buChar char="–"/>
              <a:defRPr b="0" sz="2800">
                <a:solidFill>
                  <a:srgbClr val="000000"/>
                </a:solidFill>
                <a:uFill>
                  <a:solidFill>
                    <a:srgbClr val="000000"/>
                  </a:solidFill>
                </a:uFill>
                <a:latin typeface="+mn-lt"/>
                <a:ea typeface="+mn-ea"/>
                <a:cs typeface="+mn-cs"/>
                <a:sym typeface="Arial"/>
              </a:defRPr>
            </a:lvl2pPr>
            <a:lvl3pPr marL="1183639" marR="40639" indent="-228600" defTabSz="914400">
              <a:buClrTx/>
              <a:defRPr b="0">
                <a:solidFill>
                  <a:srgbClr val="000000"/>
                </a:solidFill>
                <a:uFill>
                  <a:solidFill>
                    <a:srgbClr val="000000"/>
                  </a:solidFill>
                </a:uFill>
                <a:latin typeface="+mn-lt"/>
                <a:ea typeface="+mn-ea"/>
                <a:cs typeface="+mn-cs"/>
                <a:sym typeface="Arial"/>
              </a:defRPr>
            </a:lvl3pPr>
            <a:lvl4pPr marL="1640839" marR="40639" indent="-228600" defTabSz="914400">
              <a:spcBef>
                <a:spcPts val="400"/>
              </a:spcBef>
              <a:buClrTx/>
              <a:buChar char="–"/>
              <a:defRPr b="0" sz="2000">
                <a:solidFill>
                  <a:srgbClr val="000000"/>
                </a:solidFill>
                <a:uFill>
                  <a:solidFill>
                    <a:srgbClr val="000000"/>
                  </a:solidFill>
                </a:uFill>
                <a:latin typeface="+mn-lt"/>
                <a:ea typeface="+mn-ea"/>
                <a:cs typeface="+mn-cs"/>
                <a:sym typeface="Arial"/>
              </a:defRPr>
            </a:lvl4pPr>
            <a:lvl5pPr marL="2098039" marR="40639" indent="-228600" defTabSz="914400">
              <a:spcBef>
                <a:spcPts val="400"/>
              </a:spcBef>
              <a:buClrTx/>
              <a:buChar char="»"/>
              <a:defRPr b="0" sz="2000">
                <a:solidFill>
                  <a:srgbClr val="000000"/>
                </a:solidFill>
                <a:uFill>
                  <a:solidFill>
                    <a:srgbClr val="000000"/>
                  </a:solidFill>
                </a:uFill>
                <a:latin typeface="+mn-lt"/>
                <a:ea typeface="+mn-ea"/>
                <a:cs typeface="+mn-cs"/>
                <a:sym typeface="Arial"/>
              </a:defRPr>
            </a:lvl5pPr>
          </a:lstStyle>
          <a:p>
            <a:pPr lvl="0">
              <a:defRPr sz="1800">
                <a:uFillTx/>
              </a:defRPr>
            </a:pPr>
            <a:r>
              <a:rPr sz="3200">
                <a:uFill>
                  <a:solidFill/>
                </a:uFill>
              </a:rPr>
              <a:t>Nivell del cos u</a:t>
            </a:r>
            <a:endParaRPr sz="3200">
              <a:uFill>
                <a:solidFill/>
              </a:uFill>
            </a:endParaRPr>
          </a:p>
          <a:p>
            <a:pPr lvl="1">
              <a:defRPr sz="1800">
                <a:uFillTx/>
              </a:defRPr>
            </a:pPr>
            <a:r>
              <a:rPr sz="2800">
                <a:uFill>
                  <a:solidFill/>
                </a:uFill>
              </a:rPr>
              <a:t>Nivell del cos dos</a:t>
            </a:r>
            <a:endParaRPr sz="2800">
              <a:uFill>
                <a:solidFill/>
              </a:uFill>
            </a:endParaRPr>
          </a:p>
          <a:p>
            <a:pPr lvl="2">
              <a:defRPr sz="1800">
                <a:uFillTx/>
              </a:defRPr>
            </a:pPr>
            <a:r>
              <a:rPr sz="2400">
                <a:uFill>
                  <a:solidFill/>
                </a:uFill>
              </a:rPr>
              <a:t>Nivell del cos tres</a:t>
            </a:r>
            <a:endParaRPr sz="2400">
              <a:uFill>
                <a:solidFill/>
              </a:uFill>
            </a:endParaRPr>
          </a:p>
          <a:p>
            <a:pPr lvl="3">
              <a:defRPr sz="1800">
                <a:uFillTx/>
              </a:defRPr>
            </a:pPr>
            <a:r>
              <a:rPr sz="2000">
                <a:uFill>
                  <a:solidFill/>
                </a:uFill>
              </a:rPr>
              <a:t>Nivell del cos quatre</a:t>
            </a:r>
            <a:endParaRPr sz="2000">
              <a:uFill>
                <a:solidFill/>
              </a:uFill>
            </a:endParaRPr>
          </a:p>
          <a:p>
            <a:pPr lvl="4">
              <a:defRPr sz="1800">
                <a:uFillTx/>
              </a:defRPr>
            </a:pPr>
            <a:r>
              <a:rPr sz="2000">
                <a:uFill>
                  <a:solidFill/>
                </a:uFill>
              </a:rPr>
              <a:t>Nivell del cos cinc</a:t>
            </a:r>
          </a:p>
        </p:txBody>
      </p:sp>
      <p:sp>
        <p:nvSpPr>
          <p:cNvPr id="54" name="Shape 54"/>
          <p:cNvSpPr/>
          <p:nvPr>
            <p:ph type="sldNum" sz="quarter" idx="2"/>
          </p:nvPr>
        </p:nvSpPr>
        <p:spPr>
          <a:xfrm>
            <a:off x="7463966" y="6245225"/>
            <a:ext cx="312068" cy="298984"/>
          </a:xfrm>
          <a:prstGeom prst="rect">
            <a:avLst/>
          </a:prstGeom>
        </p:spPr>
        <p:txBody>
          <a:bodyPr lIns="0" tIns="0" rIns="0" bIns="0">
            <a:spAutoFit/>
          </a:bodyPr>
          <a:lstStyle>
            <a:lvl1pPr algn="ctr" defTabSz="457200">
              <a:defRPr>
                <a:latin typeface="+mn-lt"/>
                <a:ea typeface="+mn-ea"/>
                <a:cs typeface="+mn-cs"/>
                <a:sym typeface="Arial"/>
              </a:defRPr>
            </a:lvl1pPr>
          </a:lstStyle>
          <a:p>
            <a:pPr lvl="0"/>
            <a:fld id="{86CB4B4D-7CA3-9044-876B-883B54F8677D}" type="slidenum"/>
          </a:p>
        </p:txBody>
      </p:sp>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4_Default Design">
    <p:spTree>
      <p:nvGrpSpPr>
        <p:cNvPr id="1" name=""/>
        <p:cNvGrpSpPr/>
        <p:nvPr/>
      </p:nvGrpSpPr>
      <p:grpSpPr>
        <a:xfrm>
          <a:off x="0" y="0"/>
          <a:ext cx="0" cy="0"/>
          <a:chOff x="0" y="0"/>
          <a:chExt cx="0" cy="0"/>
        </a:xfrm>
      </p:grpSpPr>
      <p:sp>
        <p:nvSpPr>
          <p:cNvPr id="56" name="Shape 56"/>
          <p:cNvSpPr/>
          <p:nvPr/>
        </p:nvSpPr>
        <p:spPr>
          <a:xfrm>
            <a:off x="533400" y="1295400"/>
            <a:ext cx="8077200" cy="1588"/>
          </a:xfrm>
          <a:prstGeom prst="line">
            <a:avLst/>
          </a:prstGeom>
          <a:ln w="254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57" name="Shape 57"/>
          <p:cNvSpPr/>
          <p:nvPr/>
        </p:nvSpPr>
        <p:spPr>
          <a:xfrm>
            <a:off x="533400" y="1371600"/>
            <a:ext cx="8077200" cy="1588"/>
          </a:xfrm>
          <a:prstGeom prst="line">
            <a:avLst/>
          </a:prstGeom>
          <a:ln w="25400">
            <a:solidFill>
              <a:srgbClr val="FF26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58" name="Shape 58"/>
          <p:cNvSpPr/>
          <p:nvPr/>
        </p:nvSpPr>
        <p:spPr>
          <a:xfrm>
            <a:off x="533400" y="1219200"/>
            <a:ext cx="8077200" cy="1588"/>
          </a:xfrm>
          <a:prstGeom prst="line">
            <a:avLst/>
          </a:prstGeom>
          <a:ln w="25400">
            <a:solidFill>
              <a:srgbClr val="FF2600"/>
            </a:solidFill>
            <a:round/>
          </a:ln>
        </p:spPr>
        <p:txBody>
          <a:bodyPr lIns="0" tIns="0" rIns="0" bIns="0"/>
          <a:lstStyle/>
          <a:p>
            <a:pPr lvl="0" marL="0" marR="0" defTabSz="457200">
              <a:defRPr sz="1200">
                <a:uFillTx/>
                <a:latin typeface="Helvetica"/>
                <a:ea typeface="Helvetica"/>
                <a:cs typeface="Helvetica"/>
                <a:sym typeface="Helvetica"/>
              </a:defRPr>
            </a:pPr>
          </a:p>
        </p:txBody>
      </p:sp>
      <p:pic>
        <p:nvPicPr>
          <p:cNvPr id="59" name="DES-Logo-cropped.jpg"/>
          <p:cNvPicPr/>
          <p:nvPr/>
        </p:nvPicPr>
        <p:blipFill>
          <a:blip r:embed="rId2">
            <a:extLst/>
          </a:blip>
          <a:stretch>
            <a:fillRect/>
          </a:stretch>
        </p:blipFill>
        <p:spPr>
          <a:xfrm>
            <a:off x="0" y="0"/>
            <a:ext cx="1200150" cy="1524000"/>
          </a:xfrm>
          <a:prstGeom prst="rect">
            <a:avLst/>
          </a:prstGeom>
          <a:ln w="12700">
            <a:miter lim="400000"/>
          </a:ln>
        </p:spPr>
      </p:pic>
      <p:sp>
        <p:nvSpPr>
          <p:cNvPr id="60" name="Shape 60"/>
          <p:cNvSpPr/>
          <p:nvPr>
            <p:ph type="title"/>
          </p:nvPr>
        </p:nvSpPr>
        <p:spPr>
          <a:xfrm>
            <a:off x="1219200" y="0"/>
            <a:ext cx="5867400" cy="1295400"/>
          </a:xfrm>
          <a:prstGeom prst="rect">
            <a:avLst/>
          </a:prstGeom>
        </p:spPr>
        <p:txBody>
          <a:bodyPr lIns="50800" tIns="50800" rIns="50800" bIns="50800">
            <a:noAutofit/>
          </a:bodyPr>
          <a:lstStyle>
            <a:lvl1pPr marL="40531" marR="40531" defTabSz="914400">
              <a:lnSpc>
                <a:spcPct val="100000"/>
              </a:lnSpc>
              <a:defRPr b="0" sz="3200">
                <a:solidFill>
                  <a:srgbClr val="000000"/>
                </a:solidFill>
                <a:uFill>
                  <a:solidFill>
                    <a:srgbClr val="000000"/>
                  </a:solidFill>
                </a:uFill>
                <a:latin typeface="+mn-lt"/>
                <a:ea typeface="+mn-ea"/>
                <a:cs typeface="+mn-cs"/>
                <a:sym typeface="Arial"/>
              </a:defRPr>
            </a:lvl1pPr>
          </a:lstStyle>
          <a:p>
            <a:pPr lvl="0">
              <a:defRPr sz="1800">
                <a:uFillTx/>
              </a:defRPr>
            </a:pPr>
            <a:r>
              <a:rPr sz="3200">
                <a:uFill>
                  <a:solidFill/>
                </a:uFill>
              </a:rPr>
              <a:t>Text del títol</a:t>
            </a:r>
          </a:p>
        </p:txBody>
      </p:sp>
      <p:sp>
        <p:nvSpPr>
          <p:cNvPr id="61" name="Shape 61"/>
          <p:cNvSpPr/>
          <p:nvPr>
            <p:ph type="body" idx="1"/>
          </p:nvPr>
        </p:nvSpPr>
        <p:spPr>
          <a:xfrm>
            <a:off x="457200" y="1600200"/>
            <a:ext cx="8229600" cy="5257800"/>
          </a:xfrm>
          <a:prstGeom prst="rect">
            <a:avLst/>
          </a:prstGeom>
        </p:spPr>
        <p:txBody>
          <a:bodyPr lIns="0" tIns="0" rIns="0" bIns="0">
            <a:noAutofit/>
          </a:bodyPr>
          <a:lstStyle>
            <a:lvl1pPr marL="383431" marR="40531" indent="-342900" defTabSz="914400">
              <a:buClrTx/>
              <a:defRPr b="0">
                <a:solidFill>
                  <a:srgbClr val="000000"/>
                </a:solidFill>
                <a:uFill>
                  <a:solidFill>
                    <a:srgbClr val="000000"/>
                  </a:solidFill>
                </a:uFill>
                <a:latin typeface="+mn-lt"/>
                <a:ea typeface="+mn-ea"/>
                <a:cs typeface="+mn-cs"/>
                <a:sym typeface="Arial"/>
              </a:defRPr>
            </a:lvl1pPr>
            <a:lvl2pPr marL="783482" marR="40531" indent="-285750" defTabSz="914400">
              <a:spcBef>
                <a:spcPts val="400"/>
              </a:spcBef>
              <a:buClrTx/>
              <a:buChar char="–"/>
              <a:defRPr b="0" sz="2000">
                <a:solidFill>
                  <a:srgbClr val="000000"/>
                </a:solidFill>
                <a:uFill>
                  <a:solidFill>
                    <a:srgbClr val="000000"/>
                  </a:solidFill>
                </a:uFill>
                <a:latin typeface="+mn-lt"/>
                <a:ea typeface="+mn-ea"/>
                <a:cs typeface="+mn-cs"/>
                <a:sym typeface="Arial"/>
              </a:defRPr>
            </a:lvl2pPr>
            <a:lvl3pPr marL="1183532" marR="40531" indent="-228600" defTabSz="914400">
              <a:spcBef>
                <a:spcPts val="400"/>
              </a:spcBef>
              <a:buClrTx/>
              <a:defRPr b="0" sz="1800">
                <a:solidFill>
                  <a:srgbClr val="000000"/>
                </a:solidFill>
                <a:uFill>
                  <a:solidFill>
                    <a:srgbClr val="000000"/>
                  </a:solidFill>
                </a:uFill>
                <a:latin typeface="+mn-lt"/>
                <a:ea typeface="+mn-ea"/>
                <a:cs typeface="+mn-cs"/>
                <a:sym typeface="Arial"/>
              </a:defRPr>
            </a:lvl3pPr>
            <a:lvl4pPr marL="1640732" marR="40531" indent="-228600" defTabSz="914400">
              <a:spcBef>
                <a:spcPts val="300"/>
              </a:spcBef>
              <a:buClrTx/>
              <a:buChar char="–"/>
              <a:defRPr b="0" sz="1600">
                <a:solidFill>
                  <a:srgbClr val="000000"/>
                </a:solidFill>
                <a:uFill>
                  <a:solidFill>
                    <a:srgbClr val="000000"/>
                  </a:solidFill>
                </a:uFill>
                <a:latin typeface="+mn-lt"/>
                <a:ea typeface="+mn-ea"/>
                <a:cs typeface="+mn-cs"/>
                <a:sym typeface="Arial"/>
              </a:defRPr>
            </a:lvl4pPr>
            <a:lvl5pPr marL="2097932" marR="40531" indent="-228600" defTabSz="914400">
              <a:spcBef>
                <a:spcPts val="300"/>
              </a:spcBef>
              <a:buClrTx/>
              <a:buChar char="»"/>
              <a:defRPr b="0" sz="1400">
                <a:solidFill>
                  <a:srgbClr val="000000"/>
                </a:solidFill>
                <a:uFill>
                  <a:solidFill>
                    <a:srgbClr val="000000"/>
                  </a:solidFill>
                </a:uFill>
                <a:latin typeface="+mn-lt"/>
                <a:ea typeface="+mn-ea"/>
                <a:cs typeface="+mn-cs"/>
                <a:sym typeface="Arial"/>
              </a:defRPr>
            </a:lvl5pPr>
          </a:lstStyle>
          <a:p>
            <a:pPr lvl="0">
              <a:defRPr sz="1800">
                <a:uFillTx/>
              </a:defRPr>
            </a:pPr>
            <a:r>
              <a:rPr sz="2400">
                <a:uFill>
                  <a:solidFill/>
                </a:uFill>
              </a:rPr>
              <a:t>Nivell del cos u</a:t>
            </a:r>
            <a:endParaRPr sz="2400">
              <a:uFill>
                <a:solidFill/>
              </a:uFill>
            </a:endParaRPr>
          </a:p>
          <a:p>
            <a:pPr lvl="1">
              <a:defRPr sz="1800">
                <a:uFillTx/>
              </a:defRPr>
            </a:pPr>
            <a:r>
              <a:rPr sz="2000">
                <a:uFill>
                  <a:solidFill/>
                </a:uFill>
              </a:rPr>
              <a:t>Nivell del cos dos</a:t>
            </a:r>
            <a:endParaRPr sz="2000">
              <a:uFill>
                <a:solidFill/>
              </a:uFill>
            </a:endParaRPr>
          </a:p>
          <a:p>
            <a:pPr lvl="2">
              <a:defRPr>
                <a:uFillTx/>
              </a:defRPr>
            </a:pPr>
            <a:r>
              <a:rPr>
                <a:uFill>
                  <a:solidFill/>
                </a:uFill>
              </a:rPr>
              <a:t>Nivell del cos tres</a:t>
            </a:r>
            <a:endParaRPr>
              <a:uFill>
                <a:solidFill/>
              </a:uFill>
            </a:endParaRPr>
          </a:p>
          <a:p>
            <a:pPr lvl="3">
              <a:defRPr sz="1800">
                <a:uFillTx/>
              </a:defRPr>
            </a:pPr>
            <a:r>
              <a:rPr sz="1600">
                <a:uFill>
                  <a:solidFill/>
                </a:uFill>
              </a:rPr>
              <a:t>Nivell del cos quatre</a:t>
            </a:r>
            <a:endParaRPr sz="1600">
              <a:uFill>
                <a:solidFill/>
              </a:uFill>
            </a:endParaRPr>
          </a:p>
          <a:p>
            <a:pPr lvl="4">
              <a:defRPr sz="1800">
                <a:uFillTx/>
              </a:defRPr>
            </a:pPr>
            <a:r>
              <a:rPr sz="1400">
                <a:uFill>
                  <a:solidFill/>
                </a:uFill>
              </a:rPr>
              <a:t>Nivell del cos cinc</a:t>
            </a:r>
          </a:p>
        </p:txBody>
      </p:sp>
      <p:sp>
        <p:nvSpPr>
          <p:cNvPr id="62" name="Shape 62"/>
          <p:cNvSpPr/>
          <p:nvPr>
            <p:ph type="sldNum" sz="quarter" idx="2"/>
          </p:nvPr>
        </p:nvSpPr>
        <p:spPr>
          <a:xfrm>
            <a:off x="7463966" y="6245225"/>
            <a:ext cx="312068" cy="298984"/>
          </a:xfrm>
          <a:prstGeom prst="rect">
            <a:avLst/>
          </a:prstGeom>
        </p:spPr>
        <p:txBody>
          <a:bodyPr lIns="0" tIns="0" rIns="0" bIns="0">
            <a:spAutoFit/>
          </a:bodyPr>
          <a:lstStyle>
            <a:lvl1pPr algn="ctr" defTabSz="457200">
              <a:defRPr>
                <a:latin typeface="+mn-lt"/>
                <a:ea typeface="+mn-ea"/>
                <a:cs typeface="+mn-cs"/>
                <a:sym typeface="Arial"/>
              </a:defRPr>
            </a:lvl1pPr>
          </a:lstStyle>
          <a:p>
            <a:pPr lvl="0"/>
            <a:fld id="{86CB4B4D-7CA3-9044-876B-883B54F8677D}" type="slidenum"/>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DES-CD0-v3-template">
    <p:spTree>
      <p:nvGrpSpPr>
        <p:cNvPr id="1" name=""/>
        <p:cNvGrpSpPr/>
        <p:nvPr/>
      </p:nvGrpSpPr>
      <p:grpSpPr>
        <a:xfrm>
          <a:off x="0" y="0"/>
          <a:ext cx="0" cy="0"/>
          <a:chOff x="0" y="0"/>
          <a:chExt cx="0" cy="0"/>
        </a:xfrm>
      </p:grpSpPr>
      <p:sp>
        <p:nvSpPr>
          <p:cNvPr id="64" name="Shape 64"/>
          <p:cNvSpPr/>
          <p:nvPr/>
        </p:nvSpPr>
        <p:spPr>
          <a:xfrm>
            <a:off x="6705600" y="6305550"/>
            <a:ext cx="2133600" cy="476250"/>
          </a:xfrm>
          <a:prstGeom prst="rect">
            <a:avLst/>
          </a:prstGeom>
          <a:ln w="12700">
            <a:miter lim="400000"/>
          </a:ln>
        </p:spPr>
        <p:txBody>
          <a:bodyPr lIns="0" tIns="0" rIns="0" bIns="0"/>
          <a:lstStyle/>
          <a:p>
            <a:pPr lvl="0" marL="40531" marR="40531" algn="r">
              <a:buClr>
                <a:srgbClr val="000000"/>
              </a:buClr>
              <a:buFont typeface="Arial"/>
              <a:defRPr sz="1200">
                <a:latin typeface="+mn-lt"/>
                <a:ea typeface="+mn-ea"/>
                <a:cs typeface="+mn-cs"/>
                <a:sym typeface="Arial"/>
              </a:defRPr>
            </a:pPr>
          </a:p>
        </p:txBody>
      </p:sp>
      <p:sp>
        <p:nvSpPr>
          <p:cNvPr id="65" name="Shape 65"/>
          <p:cNvSpPr/>
          <p:nvPr/>
        </p:nvSpPr>
        <p:spPr>
          <a:xfrm>
            <a:off x="533400" y="1295400"/>
            <a:ext cx="8077200" cy="1588"/>
          </a:xfrm>
          <a:prstGeom prst="line">
            <a:avLst/>
          </a:prstGeom>
          <a:ln w="254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66" name="Shape 66"/>
          <p:cNvSpPr/>
          <p:nvPr/>
        </p:nvSpPr>
        <p:spPr>
          <a:xfrm>
            <a:off x="533400" y="1371600"/>
            <a:ext cx="8077200" cy="1588"/>
          </a:xfrm>
          <a:prstGeom prst="line">
            <a:avLst/>
          </a:prstGeom>
          <a:ln w="25400">
            <a:solidFill>
              <a:srgbClr val="FF26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67" name="Shape 67"/>
          <p:cNvSpPr/>
          <p:nvPr/>
        </p:nvSpPr>
        <p:spPr>
          <a:xfrm>
            <a:off x="533400" y="1219200"/>
            <a:ext cx="8077200" cy="1588"/>
          </a:xfrm>
          <a:prstGeom prst="line">
            <a:avLst/>
          </a:prstGeom>
          <a:ln w="25400">
            <a:solidFill>
              <a:srgbClr val="FF2600"/>
            </a:solidFill>
            <a:round/>
          </a:ln>
        </p:spPr>
        <p:txBody>
          <a:bodyPr lIns="0" tIns="0" rIns="0" bIns="0"/>
          <a:lstStyle/>
          <a:p>
            <a:pPr lvl="0" marL="0" marR="0" defTabSz="457200">
              <a:defRPr sz="1200">
                <a:uFillTx/>
                <a:latin typeface="Helvetica"/>
                <a:ea typeface="Helvetica"/>
                <a:cs typeface="Helvetica"/>
                <a:sym typeface="Helvetica"/>
              </a:defRPr>
            </a:pPr>
          </a:p>
        </p:txBody>
      </p:sp>
      <p:pic>
        <p:nvPicPr>
          <p:cNvPr id="68" name="DES-Logo-cropped.jpg"/>
          <p:cNvPicPr/>
          <p:nvPr/>
        </p:nvPicPr>
        <p:blipFill>
          <a:blip r:embed="rId2">
            <a:extLst/>
          </a:blip>
          <a:stretch>
            <a:fillRect/>
          </a:stretch>
        </p:blipFill>
        <p:spPr>
          <a:xfrm>
            <a:off x="0" y="0"/>
            <a:ext cx="1200150" cy="1524000"/>
          </a:xfrm>
          <a:prstGeom prst="rect">
            <a:avLst/>
          </a:prstGeom>
          <a:ln w="12700">
            <a:miter lim="400000"/>
          </a:ln>
        </p:spPr>
      </p:pic>
      <p:sp>
        <p:nvSpPr>
          <p:cNvPr id="69" name="Shape 69"/>
          <p:cNvSpPr/>
          <p:nvPr/>
        </p:nvSpPr>
        <p:spPr>
          <a:xfrm>
            <a:off x="2879725" y="6500812"/>
            <a:ext cx="3441140" cy="27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0000"/>
              </a:buClr>
              <a:buFont typeface="Arial"/>
              <a:defRPr sz="1200">
                <a:latin typeface="+mn-lt"/>
                <a:ea typeface="+mn-ea"/>
                <a:cs typeface="+mn-cs"/>
                <a:sym typeface="Arial"/>
              </a:defRPr>
            </a:lvl1pPr>
          </a:lstStyle>
          <a:p>
            <a:pPr lvl="0">
              <a:defRPr sz="1800">
                <a:uFillTx/>
              </a:defRPr>
            </a:pPr>
            <a:r>
              <a:rPr sz="1200">
                <a:uFill>
                  <a:solidFill/>
                </a:uFill>
              </a:rPr>
              <a:t>Josh Frieman, DOE-NSF Review, May 1-3, 2007</a:t>
            </a:r>
          </a:p>
        </p:txBody>
      </p:sp>
      <p:sp>
        <p:nvSpPr>
          <p:cNvPr id="70" name="Shape 70"/>
          <p:cNvSpPr/>
          <p:nvPr>
            <p:ph type="title"/>
          </p:nvPr>
        </p:nvSpPr>
        <p:spPr>
          <a:xfrm>
            <a:off x="1219200" y="0"/>
            <a:ext cx="5867400" cy="1295400"/>
          </a:xfrm>
          <a:prstGeom prst="rect">
            <a:avLst/>
          </a:prstGeom>
        </p:spPr>
        <p:txBody>
          <a:bodyPr lIns="50800" tIns="50800" rIns="50800" bIns="50800">
            <a:noAutofit/>
          </a:bodyPr>
          <a:lstStyle>
            <a:lvl1pPr marL="40531" marR="40531" defTabSz="914400">
              <a:lnSpc>
                <a:spcPct val="100000"/>
              </a:lnSpc>
              <a:defRPr b="0" sz="3200">
                <a:solidFill>
                  <a:srgbClr val="000000"/>
                </a:solidFill>
                <a:uFill>
                  <a:solidFill>
                    <a:srgbClr val="000000"/>
                  </a:solidFill>
                </a:uFill>
                <a:latin typeface="+mn-lt"/>
                <a:ea typeface="+mn-ea"/>
                <a:cs typeface="+mn-cs"/>
                <a:sym typeface="Arial"/>
              </a:defRPr>
            </a:lvl1pPr>
          </a:lstStyle>
          <a:p>
            <a:pPr lvl="0">
              <a:defRPr sz="1800">
                <a:uFillTx/>
              </a:defRPr>
            </a:pPr>
            <a:r>
              <a:rPr sz="3200">
                <a:uFill>
                  <a:solidFill/>
                </a:uFill>
              </a:rPr>
              <a:t>Text del títol</a:t>
            </a:r>
          </a:p>
        </p:txBody>
      </p:sp>
      <p:sp>
        <p:nvSpPr>
          <p:cNvPr id="71" name="Shape 71"/>
          <p:cNvSpPr/>
          <p:nvPr>
            <p:ph type="body" idx="1"/>
          </p:nvPr>
        </p:nvSpPr>
        <p:spPr>
          <a:xfrm>
            <a:off x="457200" y="1600200"/>
            <a:ext cx="8229600" cy="5257800"/>
          </a:xfrm>
          <a:prstGeom prst="rect">
            <a:avLst/>
          </a:prstGeom>
        </p:spPr>
        <p:txBody>
          <a:bodyPr lIns="0" tIns="0" rIns="0" bIns="0">
            <a:noAutofit/>
          </a:bodyPr>
          <a:lstStyle>
            <a:lvl1pPr marL="383431" marR="40531" indent="-342900" defTabSz="914400">
              <a:buClrTx/>
              <a:defRPr b="0">
                <a:solidFill>
                  <a:srgbClr val="000000"/>
                </a:solidFill>
                <a:uFill>
                  <a:solidFill>
                    <a:srgbClr val="000000"/>
                  </a:solidFill>
                </a:uFill>
                <a:latin typeface="+mn-lt"/>
                <a:ea typeface="+mn-ea"/>
                <a:cs typeface="+mn-cs"/>
                <a:sym typeface="Arial"/>
              </a:defRPr>
            </a:lvl1pPr>
            <a:lvl2pPr marL="783482" marR="40531" indent="-285750" defTabSz="914400">
              <a:spcBef>
                <a:spcPts val="400"/>
              </a:spcBef>
              <a:buClrTx/>
              <a:buChar char="–"/>
              <a:defRPr b="0" sz="2000">
                <a:solidFill>
                  <a:srgbClr val="000000"/>
                </a:solidFill>
                <a:uFill>
                  <a:solidFill>
                    <a:srgbClr val="000000"/>
                  </a:solidFill>
                </a:uFill>
                <a:latin typeface="+mn-lt"/>
                <a:ea typeface="+mn-ea"/>
                <a:cs typeface="+mn-cs"/>
                <a:sym typeface="Arial"/>
              </a:defRPr>
            </a:lvl2pPr>
            <a:lvl3pPr marL="1183532" marR="40531" indent="-228600" defTabSz="914400">
              <a:spcBef>
                <a:spcPts val="400"/>
              </a:spcBef>
              <a:buClrTx/>
              <a:defRPr b="0" sz="1800">
                <a:solidFill>
                  <a:srgbClr val="000000"/>
                </a:solidFill>
                <a:uFill>
                  <a:solidFill>
                    <a:srgbClr val="000000"/>
                  </a:solidFill>
                </a:uFill>
                <a:latin typeface="+mn-lt"/>
                <a:ea typeface="+mn-ea"/>
                <a:cs typeface="+mn-cs"/>
                <a:sym typeface="Arial"/>
              </a:defRPr>
            </a:lvl3pPr>
            <a:lvl4pPr marL="1640732" marR="40531" indent="-228600" defTabSz="914400">
              <a:spcBef>
                <a:spcPts val="300"/>
              </a:spcBef>
              <a:buClrTx/>
              <a:buChar char="–"/>
              <a:defRPr b="0" sz="1600">
                <a:solidFill>
                  <a:srgbClr val="000000"/>
                </a:solidFill>
                <a:uFill>
                  <a:solidFill>
                    <a:srgbClr val="000000"/>
                  </a:solidFill>
                </a:uFill>
                <a:latin typeface="+mn-lt"/>
                <a:ea typeface="+mn-ea"/>
                <a:cs typeface="+mn-cs"/>
                <a:sym typeface="Arial"/>
              </a:defRPr>
            </a:lvl4pPr>
            <a:lvl5pPr marL="2097932" marR="40531" indent="-228600" defTabSz="914400">
              <a:spcBef>
                <a:spcPts val="300"/>
              </a:spcBef>
              <a:buClrTx/>
              <a:buChar char="»"/>
              <a:defRPr b="0" sz="1400">
                <a:solidFill>
                  <a:srgbClr val="000000"/>
                </a:solidFill>
                <a:uFill>
                  <a:solidFill>
                    <a:srgbClr val="000000"/>
                  </a:solidFill>
                </a:uFill>
                <a:latin typeface="+mn-lt"/>
                <a:ea typeface="+mn-ea"/>
                <a:cs typeface="+mn-cs"/>
                <a:sym typeface="Arial"/>
              </a:defRPr>
            </a:lvl5pPr>
          </a:lstStyle>
          <a:p>
            <a:pPr lvl="0">
              <a:defRPr sz="1800">
                <a:uFillTx/>
              </a:defRPr>
            </a:pPr>
            <a:r>
              <a:rPr sz="2400">
                <a:uFill>
                  <a:solidFill/>
                </a:uFill>
              </a:rPr>
              <a:t>Nivell del cos u</a:t>
            </a:r>
            <a:endParaRPr sz="2400">
              <a:uFill>
                <a:solidFill/>
              </a:uFill>
            </a:endParaRPr>
          </a:p>
          <a:p>
            <a:pPr lvl="1">
              <a:defRPr sz="1800">
                <a:uFillTx/>
              </a:defRPr>
            </a:pPr>
            <a:r>
              <a:rPr sz="2000">
                <a:uFill>
                  <a:solidFill/>
                </a:uFill>
              </a:rPr>
              <a:t>Nivell del cos dos</a:t>
            </a:r>
            <a:endParaRPr sz="2000">
              <a:uFill>
                <a:solidFill/>
              </a:uFill>
            </a:endParaRPr>
          </a:p>
          <a:p>
            <a:pPr lvl="2">
              <a:defRPr>
                <a:uFillTx/>
              </a:defRPr>
            </a:pPr>
            <a:r>
              <a:rPr>
                <a:uFill>
                  <a:solidFill/>
                </a:uFill>
              </a:rPr>
              <a:t>Nivell del cos tres</a:t>
            </a:r>
            <a:endParaRPr>
              <a:uFill>
                <a:solidFill/>
              </a:uFill>
            </a:endParaRPr>
          </a:p>
          <a:p>
            <a:pPr lvl="3">
              <a:defRPr sz="1800">
                <a:uFillTx/>
              </a:defRPr>
            </a:pPr>
            <a:r>
              <a:rPr sz="1600">
                <a:uFill>
                  <a:solidFill/>
                </a:uFill>
              </a:rPr>
              <a:t>Nivell del cos quatre</a:t>
            </a:r>
            <a:endParaRPr sz="1600">
              <a:uFill>
                <a:solidFill/>
              </a:uFill>
            </a:endParaRPr>
          </a:p>
          <a:p>
            <a:pPr lvl="4">
              <a:defRPr sz="1800">
                <a:uFillTx/>
              </a:defRPr>
            </a:pPr>
            <a:r>
              <a:rPr sz="1400">
                <a:uFill>
                  <a:solidFill/>
                </a:uFill>
              </a:rPr>
              <a:t>Nivell del cos cinc</a:t>
            </a:r>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5_Default Design">
    <p:spTree>
      <p:nvGrpSpPr>
        <p:cNvPr id="1" name=""/>
        <p:cNvGrpSpPr/>
        <p:nvPr/>
      </p:nvGrpSpPr>
      <p:grpSpPr>
        <a:xfrm>
          <a:off x="0" y="0"/>
          <a:ext cx="0" cy="0"/>
          <a:chOff x="0" y="0"/>
          <a:chExt cx="0" cy="0"/>
        </a:xfrm>
      </p:grpSpPr>
      <p:sp>
        <p:nvSpPr>
          <p:cNvPr id="73" name="Shape 73"/>
          <p:cNvSpPr/>
          <p:nvPr/>
        </p:nvSpPr>
        <p:spPr>
          <a:xfrm>
            <a:off x="533400" y="1295400"/>
            <a:ext cx="8077200" cy="1588"/>
          </a:xfrm>
          <a:prstGeom prst="line">
            <a:avLst/>
          </a:prstGeom>
          <a:ln w="254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74" name="Shape 74"/>
          <p:cNvSpPr/>
          <p:nvPr/>
        </p:nvSpPr>
        <p:spPr>
          <a:xfrm>
            <a:off x="533400" y="1371600"/>
            <a:ext cx="8077200" cy="1588"/>
          </a:xfrm>
          <a:prstGeom prst="line">
            <a:avLst/>
          </a:prstGeom>
          <a:ln w="25400">
            <a:solidFill>
              <a:srgbClr val="FF26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75" name="Shape 75"/>
          <p:cNvSpPr/>
          <p:nvPr/>
        </p:nvSpPr>
        <p:spPr>
          <a:xfrm>
            <a:off x="533400" y="1219200"/>
            <a:ext cx="8077200" cy="1588"/>
          </a:xfrm>
          <a:prstGeom prst="line">
            <a:avLst/>
          </a:prstGeom>
          <a:ln w="25400">
            <a:solidFill>
              <a:srgbClr val="FF2600"/>
            </a:solidFill>
            <a:round/>
          </a:ln>
        </p:spPr>
        <p:txBody>
          <a:bodyPr lIns="0" tIns="0" rIns="0" bIns="0"/>
          <a:lstStyle/>
          <a:p>
            <a:pPr lvl="0" marL="0" marR="0" defTabSz="457200">
              <a:defRPr sz="1200">
                <a:uFillTx/>
                <a:latin typeface="Helvetica"/>
                <a:ea typeface="Helvetica"/>
                <a:cs typeface="Helvetica"/>
                <a:sym typeface="Helvetica"/>
              </a:defRPr>
            </a:pPr>
          </a:p>
        </p:txBody>
      </p:sp>
      <p:pic>
        <p:nvPicPr>
          <p:cNvPr id="76" name="DES-Logo-cropped.jpg"/>
          <p:cNvPicPr/>
          <p:nvPr/>
        </p:nvPicPr>
        <p:blipFill>
          <a:blip r:embed="rId2">
            <a:extLst/>
          </a:blip>
          <a:stretch>
            <a:fillRect/>
          </a:stretch>
        </p:blipFill>
        <p:spPr>
          <a:xfrm>
            <a:off x="0" y="0"/>
            <a:ext cx="1200150" cy="1524000"/>
          </a:xfrm>
          <a:prstGeom prst="rect">
            <a:avLst/>
          </a:prstGeom>
          <a:ln w="12700">
            <a:miter lim="400000"/>
          </a:ln>
        </p:spPr>
      </p:pic>
      <p:sp>
        <p:nvSpPr>
          <p:cNvPr id="77" name="Shape 77"/>
          <p:cNvSpPr/>
          <p:nvPr>
            <p:ph type="title"/>
          </p:nvPr>
        </p:nvSpPr>
        <p:spPr>
          <a:xfrm>
            <a:off x="1219200" y="0"/>
            <a:ext cx="5867400" cy="1295400"/>
          </a:xfrm>
          <a:prstGeom prst="rect">
            <a:avLst/>
          </a:prstGeom>
        </p:spPr>
        <p:txBody>
          <a:bodyPr lIns="50800" tIns="50800" rIns="50800" bIns="50800">
            <a:noAutofit/>
          </a:bodyPr>
          <a:lstStyle>
            <a:lvl1pPr marL="40531" marR="40531" defTabSz="914400">
              <a:lnSpc>
                <a:spcPct val="100000"/>
              </a:lnSpc>
              <a:defRPr b="0" sz="3200">
                <a:solidFill>
                  <a:srgbClr val="000000"/>
                </a:solidFill>
                <a:uFill>
                  <a:solidFill>
                    <a:srgbClr val="000000"/>
                  </a:solidFill>
                </a:uFill>
                <a:latin typeface="+mn-lt"/>
                <a:ea typeface="+mn-ea"/>
                <a:cs typeface="+mn-cs"/>
                <a:sym typeface="Arial"/>
              </a:defRPr>
            </a:lvl1pPr>
          </a:lstStyle>
          <a:p>
            <a:pPr lvl="0">
              <a:defRPr sz="1800">
                <a:uFillTx/>
              </a:defRPr>
            </a:pPr>
            <a:r>
              <a:rPr sz="3200">
                <a:uFill>
                  <a:solidFill/>
                </a:uFill>
              </a:rPr>
              <a:t>Text del títol</a:t>
            </a:r>
          </a:p>
        </p:txBody>
      </p:sp>
      <p:sp>
        <p:nvSpPr>
          <p:cNvPr id="78" name="Shape 78"/>
          <p:cNvSpPr/>
          <p:nvPr>
            <p:ph type="body" idx="1"/>
          </p:nvPr>
        </p:nvSpPr>
        <p:spPr>
          <a:xfrm>
            <a:off x="457200" y="1600200"/>
            <a:ext cx="8229600" cy="5257800"/>
          </a:xfrm>
          <a:prstGeom prst="rect">
            <a:avLst/>
          </a:prstGeom>
        </p:spPr>
        <p:txBody>
          <a:bodyPr lIns="0" tIns="0" rIns="0" bIns="0">
            <a:noAutofit/>
          </a:bodyPr>
          <a:lstStyle>
            <a:lvl1pPr marL="383431" marR="40531" indent="-342900" defTabSz="914400">
              <a:buClrTx/>
              <a:defRPr b="0">
                <a:solidFill>
                  <a:srgbClr val="000000"/>
                </a:solidFill>
                <a:uFill>
                  <a:solidFill>
                    <a:srgbClr val="000000"/>
                  </a:solidFill>
                </a:uFill>
                <a:latin typeface="+mn-lt"/>
                <a:ea typeface="+mn-ea"/>
                <a:cs typeface="+mn-cs"/>
                <a:sym typeface="Arial"/>
              </a:defRPr>
            </a:lvl1pPr>
            <a:lvl2pPr marL="783482" marR="40531" indent="-285750" defTabSz="914400">
              <a:spcBef>
                <a:spcPts val="400"/>
              </a:spcBef>
              <a:buClrTx/>
              <a:buChar char="–"/>
              <a:defRPr b="0" sz="2000">
                <a:solidFill>
                  <a:srgbClr val="000000"/>
                </a:solidFill>
                <a:uFill>
                  <a:solidFill>
                    <a:srgbClr val="000000"/>
                  </a:solidFill>
                </a:uFill>
                <a:latin typeface="+mn-lt"/>
                <a:ea typeface="+mn-ea"/>
                <a:cs typeface="+mn-cs"/>
                <a:sym typeface="Arial"/>
              </a:defRPr>
            </a:lvl2pPr>
            <a:lvl3pPr marL="1183532" marR="40531" indent="-228600" defTabSz="914400">
              <a:spcBef>
                <a:spcPts val="400"/>
              </a:spcBef>
              <a:buClrTx/>
              <a:defRPr b="0" sz="1800">
                <a:solidFill>
                  <a:srgbClr val="000000"/>
                </a:solidFill>
                <a:uFill>
                  <a:solidFill>
                    <a:srgbClr val="000000"/>
                  </a:solidFill>
                </a:uFill>
                <a:latin typeface="+mn-lt"/>
                <a:ea typeface="+mn-ea"/>
                <a:cs typeface="+mn-cs"/>
                <a:sym typeface="Arial"/>
              </a:defRPr>
            </a:lvl3pPr>
            <a:lvl4pPr marL="1640732" marR="40531" indent="-228600" defTabSz="914400">
              <a:spcBef>
                <a:spcPts val="300"/>
              </a:spcBef>
              <a:buClrTx/>
              <a:buChar char="–"/>
              <a:defRPr b="0" sz="1600">
                <a:solidFill>
                  <a:srgbClr val="000000"/>
                </a:solidFill>
                <a:uFill>
                  <a:solidFill>
                    <a:srgbClr val="000000"/>
                  </a:solidFill>
                </a:uFill>
                <a:latin typeface="+mn-lt"/>
                <a:ea typeface="+mn-ea"/>
                <a:cs typeface="+mn-cs"/>
                <a:sym typeface="Arial"/>
              </a:defRPr>
            </a:lvl4pPr>
            <a:lvl5pPr marL="2097932" marR="40531" indent="-228600" defTabSz="914400">
              <a:spcBef>
                <a:spcPts val="300"/>
              </a:spcBef>
              <a:buClrTx/>
              <a:buChar char="»"/>
              <a:defRPr b="0" sz="1400">
                <a:solidFill>
                  <a:srgbClr val="000000"/>
                </a:solidFill>
                <a:uFill>
                  <a:solidFill>
                    <a:srgbClr val="000000"/>
                  </a:solidFill>
                </a:uFill>
                <a:latin typeface="+mn-lt"/>
                <a:ea typeface="+mn-ea"/>
                <a:cs typeface="+mn-cs"/>
                <a:sym typeface="Arial"/>
              </a:defRPr>
            </a:lvl5pPr>
          </a:lstStyle>
          <a:p>
            <a:pPr lvl="0">
              <a:defRPr sz="1800">
                <a:uFillTx/>
              </a:defRPr>
            </a:pPr>
            <a:r>
              <a:rPr sz="2400">
                <a:uFill>
                  <a:solidFill/>
                </a:uFill>
              </a:rPr>
              <a:t>Nivell del cos u</a:t>
            </a:r>
            <a:endParaRPr sz="2400">
              <a:uFill>
                <a:solidFill/>
              </a:uFill>
            </a:endParaRPr>
          </a:p>
          <a:p>
            <a:pPr lvl="1">
              <a:defRPr sz="1800">
                <a:uFillTx/>
              </a:defRPr>
            </a:pPr>
            <a:r>
              <a:rPr sz="2000">
                <a:uFill>
                  <a:solidFill/>
                </a:uFill>
              </a:rPr>
              <a:t>Nivell del cos dos</a:t>
            </a:r>
            <a:endParaRPr sz="2000">
              <a:uFill>
                <a:solidFill/>
              </a:uFill>
            </a:endParaRPr>
          </a:p>
          <a:p>
            <a:pPr lvl="2">
              <a:defRPr>
                <a:uFillTx/>
              </a:defRPr>
            </a:pPr>
            <a:r>
              <a:rPr>
                <a:uFill>
                  <a:solidFill/>
                </a:uFill>
              </a:rPr>
              <a:t>Nivell del cos tres</a:t>
            </a:r>
            <a:endParaRPr>
              <a:uFill>
                <a:solidFill/>
              </a:uFill>
            </a:endParaRPr>
          </a:p>
          <a:p>
            <a:pPr lvl="3">
              <a:defRPr sz="1800">
                <a:uFillTx/>
              </a:defRPr>
            </a:pPr>
            <a:r>
              <a:rPr sz="1600">
                <a:uFill>
                  <a:solidFill/>
                </a:uFill>
              </a:rPr>
              <a:t>Nivell del cos quatre</a:t>
            </a:r>
            <a:endParaRPr sz="1600">
              <a:uFill>
                <a:solidFill/>
              </a:uFill>
            </a:endParaRPr>
          </a:p>
          <a:p>
            <a:pPr lvl="4">
              <a:defRPr sz="1800">
                <a:uFillTx/>
              </a:defRPr>
            </a:pPr>
            <a:r>
              <a:rPr sz="1400">
                <a:uFill>
                  <a:solidFill/>
                </a:uFill>
              </a:rPr>
              <a:t>Nivell del cos cinc</a:t>
            </a:r>
          </a:p>
        </p:txBody>
      </p:sp>
      <p:sp>
        <p:nvSpPr>
          <p:cNvPr id="79" name="Shape 79"/>
          <p:cNvSpPr/>
          <p:nvPr>
            <p:ph type="sldNum" sz="quarter" idx="2"/>
          </p:nvPr>
        </p:nvSpPr>
        <p:spPr>
          <a:xfrm>
            <a:off x="7463966" y="6245225"/>
            <a:ext cx="312068" cy="298984"/>
          </a:xfrm>
          <a:prstGeom prst="rect">
            <a:avLst/>
          </a:prstGeom>
        </p:spPr>
        <p:txBody>
          <a:bodyPr lIns="0" tIns="0" rIns="0" bIns="0">
            <a:spAutoFit/>
          </a:bodyPr>
          <a:lstStyle>
            <a:lvl1pPr algn="ctr" defTabSz="457200">
              <a:defRPr>
                <a:latin typeface="+mn-lt"/>
                <a:ea typeface="+mn-ea"/>
                <a:cs typeface="+mn-cs"/>
                <a:sym typeface="Arial"/>
              </a:defRPr>
            </a:lvl1pPr>
          </a:lstStyle>
          <a:p>
            <a:pPr lvl="0"/>
            <a:fld id="{86CB4B4D-7CA3-9044-876B-883B54F8677D}" type="slidenum"/>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Bullets">
    <p:bg>
      <p:bgPr>
        <a:solidFill>
          <a:srgbClr val="000000"/>
        </a:solidFill>
      </p:bgPr>
    </p:bg>
    <p:spTree>
      <p:nvGrpSpPr>
        <p:cNvPr id="1" name=""/>
        <p:cNvGrpSpPr/>
        <p:nvPr/>
      </p:nvGrpSpPr>
      <p:grpSpPr>
        <a:xfrm>
          <a:off x="0" y="0"/>
          <a:ext cx="0" cy="0"/>
          <a:chOff x="0" y="0"/>
          <a:chExt cx="0" cy="0"/>
        </a:xfrm>
      </p:grpSpPr>
      <p:sp>
        <p:nvSpPr>
          <p:cNvPr id="81" name="Shape 81"/>
          <p:cNvSpPr/>
          <p:nvPr>
            <p:ph type="body" idx="1"/>
          </p:nvPr>
        </p:nvSpPr>
        <p:spPr>
          <a:xfrm>
            <a:off x="889000" y="889000"/>
            <a:ext cx="7366000" cy="5080000"/>
          </a:xfrm>
          <a:prstGeom prst="rect">
            <a:avLst/>
          </a:prstGeom>
        </p:spPr>
        <p:txBody>
          <a:bodyPr anchor="ctr"/>
          <a:lstStyle>
            <a:lvl1pPr marL="698500" indent="-444500" defTabSz="406400">
              <a:spcBef>
                <a:spcPts val="3300"/>
              </a:spcBef>
              <a:buClrTx/>
              <a:buSzPct val="171000"/>
              <a:defRPr b="0" sz="2800">
                <a:solidFill>
                  <a:srgbClr val="FFFFFF"/>
                </a:solidFill>
                <a:uFillTx/>
                <a:latin typeface="Gill Sans"/>
                <a:ea typeface="Gill Sans"/>
                <a:cs typeface="Gill Sans"/>
                <a:sym typeface="Gill Sans"/>
              </a:defRPr>
            </a:lvl1pPr>
            <a:lvl2pPr marL="1041400" indent="-444500" defTabSz="406400">
              <a:spcBef>
                <a:spcPts val="3300"/>
              </a:spcBef>
              <a:buClrTx/>
              <a:buSzPct val="171000"/>
              <a:defRPr b="0" sz="2800">
                <a:solidFill>
                  <a:srgbClr val="FFFFFF"/>
                </a:solidFill>
                <a:uFillTx/>
                <a:latin typeface="Gill Sans"/>
                <a:ea typeface="Gill Sans"/>
                <a:cs typeface="Gill Sans"/>
                <a:sym typeface="Gill Sans"/>
              </a:defRPr>
            </a:lvl2pPr>
            <a:lvl3pPr marL="1384300" indent="-444500" defTabSz="406400">
              <a:spcBef>
                <a:spcPts val="3300"/>
              </a:spcBef>
              <a:buClrTx/>
              <a:buSzPct val="171000"/>
              <a:defRPr b="0" sz="2800">
                <a:solidFill>
                  <a:srgbClr val="FFFFFF"/>
                </a:solidFill>
                <a:uFillTx/>
                <a:latin typeface="Gill Sans"/>
                <a:ea typeface="Gill Sans"/>
                <a:cs typeface="Gill Sans"/>
                <a:sym typeface="Gill Sans"/>
              </a:defRPr>
            </a:lvl3pPr>
            <a:lvl4pPr marL="1739900" indent="-444500" defTabSz="406400">
              <a:spcBef>
                <a:spcPts val="3300"/>
              </a:spcBef>
              <a:buClrTx/>
              <a:buSzPct val="171000"/>
              <a:defRPr b="0" sz="2800">
                <a:solidFill>
                  <a:srgbClr val="FFFFFF"/>
                </a:solidFill>
                <a:uFillTx/>
                <a:latin typeface="Gill Sans"/>
                <a:ea typeface="Gill Sans"/>
                <a:cs typeface="Gill Sans"/>
                <a:sym typeface="Gill Sans"/>
              </a:defRPr>
            </a:lvl4pPr>
            <a:lvl5pPr marL="2082800" indent="-444500" defTabSz="406400">
              <a:spcBef>
                <a:spcPts val="3300"/>
              </a:spcBef>
              <a:buClrTx/>
              <a:buSzPct val="171000"/>
              <a:defRPr b="0" sz="2800">
                <a:solidFill>
                  <a:srgbClr val="FFFFFF"/>
                </a:solidFill>
                <a:uFillTx/>
                <a:latin typeface="Gill Sans"/>
                <a:ea typeface="Gill Sans"/>
                <a:cs typeface="Gill Sans"/>
                <a:sym typeface="Gill Sans"/>
              </a:defRPr>
            </a:lvl5pPr>
          </a:lstStyle>
          <a:p>
            <a:pPr lvl="0">
              <a:defRPr sz="1800">
                <a:solidFill>
                  <a:srgbClr val="000000"/>
                </a:solidFill>
              </a:defRPr>
            </a:pPr>
            <a:r>
              <a:rPr sz="2800">
                <a:solidFill>
                  <a:srgbClr val="FFFFFF"/>
                </a:solidFill>
              </a:rPr>
              <a:t>Nivell del cos u</a:t>
            </a:r>
            <a:endParaRPr sz="2800">
              <a:solidFill>
                <a:srgbClr val="FFFFFF"/>
              </a:solidFill>
            </a:endParaRPr>
          </a:p>
          <a:p>
            <a:pPr lvl="1">
              <a:defRPr sz="1800">
                <a:solidFill>
                  <a:srgbClr val="000000"/>
                </a:solidFill>
              </a:defRPr>
            </a:pPr>
            <a:r>
              <a:rPr sz="2800">
                <a:solidFill>
                  <a:srgbClr val="FFFFFF"/>
                </a:solidFill>
              </a:rPr>
              <a:t>Nivell del cos dos</a:t>
            </a:r>
            <a:endParaRPr sz="2800">
              <a:solidFill>
                <a:srgbClr val="FFFFFF"/>
              </a:solidFill>
            </a:endParaRPr>
          </a:p>
          <a:p>
            <a:pPr lvl="2">
              <a:defRPr sz="1800">
                <a:solidFill>
                  <a:srgbClr val="000000"/>
                </a:solidFill>
              </a:defRPr>
            </a:pPr>
            <a:r>
              <a:rPr sz="2800">
                <a:solidFill>
                  <a:srgbClr val="FFFFFF"/>
                </a:solidFill>
              </a:rPr>
              <a:t>Nivell del cos tres</a:t>
            </a:r>
            <a:endParaRPr sz="2800">
              <a:solidFill>
                <a:srgbClr val="FFFFFF"/>
              </a:solidFill>
            </a:endParaRPr>
          </a:p>
          <a:p>
            <a:pPr lvl="3">
              <a:defRPr sz="1800">
                <a:solidFill>
                  <a:srgbClr val="000000"/>
                </a:solidFill>
              </a:defRPr>
            </a:pPr>
            <a:r>
              <a:rPr sz="2800">
                <a:solidFill>
                  <a:srgbClr val="FFFFFF"/>
                </a:solidFill>
              </a:rPr>
              <a:t>Nivell del cos quatre</a:t>
            </a:r>
            <a:endParaRPr sz="2800">
              <a:solidFill>
                <a:srgbClr val="FFFFFF"/>
              </a:solidFill>
            </a:endParaRPr>
          </a:p>
          <a:p>
            <a:pPr lvl="4">
              <a:defRPr sz="1800">
                <a:solidFill>
                  <a:srgbClr val="000000"/>
                </a:solidFill>
              </a:defRPr>
            </a:pPr>
            <a:r>
              <a:rPr sz="2800">
                <a:solidFill>
                  <a:srgbClr val="FFFFFF"/>
                </a:solidFill>
              </a:rPr>
              <a:t>Nivell del cos cinc</a:t>
            </a:r>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Office Theme">
    <p:spTree>
      <p:nvGrpSpPr>
        <p:cNvPr id="1" name=""/>
        <p:cNvGrpSpPr/>
        <p:nvPr/>
      </p:nvGrpSpPr>
      <p:grpSpPr>
        <a:xfrm>
          <a:off x="0" y="0"/>
          <a:ext cx="0" cy="0"/>
          <a:chOff x="0" y="0"/>
          <a:chExt cx="0" cy="0"/>
        </a:xfrm>
      </p:grpSpPr>
      <p:sp>
        <p:nvSpPr>
          <p:cNvPr id="83" name="Shape 83"/>
          <p:cNvSpPr/>
          <p:nvPr>
            <p:ph type="title"/>
          </p:nvPr>
        </p:nvSpPr>
        <p:spPr>
          <a:xfrm>
            <a:off x="457200" y="92074"/>
            <a:ext cx="8229600" cy="1508126"/>
          </a:xfrm>
          <a:prstGeom prst="rect">
            <a:avLst/>
          </a:prstGeom>
        </p:spPr>
        <p:txBody>
          <a:bodyPr lIns="0" tIns="0" rIns="0" bIns="0">
            <a:noAutofit/>
          </a:bodyPr>
          <a:lstStyle>
            <a:lvl1pPr marL="40639" marR="40639" defTabSz="457200">
              <a:lnSpc>
                <a:spcPct val="100000"/>
              </a:lnSpc>
              <a:defRPr b="0" sz="4400">
                <a:solidFill>
                  <a:srgbClr val="000000"/>
                </a:solidFill>
                <a:uFill>
                  <a:solidFill>
                    <a:srgbClr val="000000"/>
                  </a:solidFill>
                </a:uFill>
                <a:latin typeface="Calibri"/>
                <a:ea typeface="Calibri"/>
                <a:cs typeface="Calibri"/>
                <a:sym typeface="Calibri"/>
              </a:defRPr>
            </a:lvl1pPr>
          </a:lstStyle>
          <a:p>
            <a:pPr lvl="0">
              <a:defRPr sz="1800">
                <a:uFillTx/>
              </a:defRPr>
            </a:pPr>
            <a:r>
              <a:rPr sz="4400">
                <a:uFill>
                  <a:solidFill/>
                </a:uFill>
              </a:rPr>
              <a:t>Text del títol</a:t>
            </a:r>
          </a:p>
        </p:txBody>
      </p:sp>
      <p:sp>
        <p:nvSpPr>
          <p:cNvPr id="84" name="Shape 84"/>
          <p:cNvSpPr/>
          <p:nvPr>
            <p:ph type="body" idx="1"/>
          </p:nvPr>
        </p:nvSpPr>
        <p:spPr>
          <a:xfrm>
            <a:off x="457200" y="1600200"/>
            <a:ext cx="8229600" cy="5257800"/>
          </a:xfrm>
          <a:prstGeom prst="rect">
            <a:avLst/>
          </a:prstGeom>
        </p:spPr>
        <p:txBody>
          <a:bodyPr lIns="0" tIns="0" rIns="0" bIns="0">
            <a:noAutofit/>
          </a:bodyPr>
          <a:lstStyle>
            <a:lvl1pPr marL="383540" marR="40639" indent="-342900" defTabSz="457200">
              <a:spcBef>
                <a:spcPts val="700"/>
              </a:spcBef>
              <a:buClr>
                <a:srgbClr val="000000"/>
              </a:buClr>
              <a:buFont typeface="Arial"/>
              <a:defRPr b="0" sz="3200">
                <a:solidFill>
                  <a:srgbClr val="000000"/>
                </a:solidFill>
                <a:uFill>
                  <a:solidFill>
                    <a:srgbClr val="000000"/>
                  </a:solidFill>
                </a:uFill>
                <a:latin typeface="Calibri"/>
                <a:ea typeface="Calibri"/>
                <a:cs typeface="Calibri"/>
                <a:sym typeface="Calibri"/>
              </a:defRPr>
            </a:lvl1pPr>
            <a:lvl2pPr marL="783590" marR="40639" indent="-285750" defTabSz="457200">
              <a:spcBef>
                <a:spcPts val="700"/>
              </a:spcBef>
              <a:buClr>
                <a:srgbClr val="000000"/>
              </a:buClr>
              <a:buFont typeface="Arial"/>
              <a:buChar char="–"/>
              <a:defRPr b="0" sz="2800">
                <a:solidFill>
                  <a:srgbClr val="000000"/>
                </a:solidFill>
                <a:uFill>
                  <a:solidFill>
                    <a:srgbClr val="000000"/>
                  </a:solidFill>
                </a:uFill>
                <a:latin typeface="Calibri"/>
                <a:ea typeface="Calibri"/>
                <a:cs typeface="Calibri"/>
                <a:sym typeface="Calibri"/>
              </a:defRPr>
            </a:lvl2pPr>
            <a:lvl3pPr marL="1183639" marR="40639" indent="-228600" defTabSz="457200">
              <a:buClr>
                <a:srgbClr val="000000"/>
              </a:buClr>
              <a:buFont typeface="Arial"/>
              <a:defRPr b="0">
                <a:solidFill>
                  <a:srgbClr val="000000"/>
                </a:solidFill>
                <a:uFill>
                  <a:solidFill>
                    <a:srgbClr val="000000"/>
                  </a:solidFill>
                </a:uFill>
                <a:latin typeface="Calibri"/>
                <a:ea typeface="Calibri"/>
                <a:cs typeface="Calibri"/>
                <a:sym typeface="Calibri"/>
              </a:defRPr>
            </a:lvl3pPr>
            <a:lvl4pPr marL="1640839" marR="40639" indent="-228600" defTabSz="457200">
              <a:spcBef>
                <a:spcPts val="400"/>
              </a:spcBef>
              <a:buClr>
                <a:srgbClr val="000000"/>
              </a:buClr>
              <a:buFont typeface="Arial"/>
              <a:buChar char="–"/>
              <a:defRPr b="0" sz="2000">
                <a:solidFill>
                  <a:srgbClr val="000000"/>
                </a:solidFill>
                <a:uFill>
                  <a:solidFill>
                    <a:srgbClr val="000000"/>
                  </a:solidFill>
                </a:uFill>
                <a:latin typeface="Calibri"/>
                <a:ea typeface="Calibri"/>
                <a:cs typeface="Calibri"/>
                <a:sym typeface="Calibri"/>
              </a:defRPr>
            </a:lvl4pPr>
            <a:lvl5pPr marL="2098039" marR="40639" indent="-228600" defTabSz="457200">
              <a:spcBef>
                <a:spcPts val="400"/>
              </a:spcBef>
              <a:buClr>
                <a:srgbClr val="000000"/>
              </a:buClr>
              <a:buFont typeface="Arial"/>
              <a:buChar char="»"/>
              <a:defRPr b="0" sz="2000">
                <a:solidFill>
                  <a:srgbClr val="000000"/>
                </a:solidFill>
                <a:uFill>
                  <a:solidFill>
                    <a:srgbClr val="000000"/>
                  </a:solidFill>
                </a:uFill>
                <a:latin typeface="Calibri"/>
                <a:ea typeface="Calibri"/>
                <a:cs typeface="Calibri"/>
                <a:sym typeface="Calibri"/>
              </a:defRPr>
            </a:lvl5pPr>
          </a:lstStyle>
          <a:p>
            <a:pPr lvl="0">
              <a:defRPr sz="1800">
                <a:uFillTx/>
              </a:defRPr>
            </a:pPr>
            <a:r>
              <a:rPr sz="3200">
                <a:uFill>
                  <a:solidFill/>
                </a:uFill>
              </a:rPr>
              <a:t>Nivell del cos u</a:t>
            </a:r>
            <a:endParaRPr sz="3200">
              <a:uFill>
                <a:solidFill/>
              </a:uFill>
            </a:endParaRPr>
          </a:p>
          <a:p>
            <a:pPr lvl="1">
              <a:defRPr sz="1800">
                <a:uFillTx/>
              </a:defRPr>
            </a:pPr>
            <a:r>
              <a:rPr sz="2800">
                <a:uFill>
                  <a:solidFill/>
                </a:uFill>
              </a:rPr>
              <a:t>Nivell del cos dos</a:t>
            </a:r>
            <a:endParaRPr sz="2800">
              <a:uFill>
                <a:solidFill/>
              </a:uFill>
            </a:endParaRPr>
          </a:p>
          <a:p>
            <a:pPr lvl="2">
              <a:defRPr sz="1800">
                <a:uFillTx/>
              </a:defRPr>
            </a:pPr>
            <a:r>
              <a:rPr sz="2400">
                <a:uFill>
                  <a:solidFill/>
                </a:uFill>
              </a:rPr>
              <a:t>Nivell del cos tres</a:t>
            </a:r>
            <a:endParaRPr sz="2400">
              <a:uFill>
                <a:solidFill/>
              </a:uFill>
            </a:endParaRPr>
          </a:p>
          <a:p>
            <a:pPr lvl="3">
              <a:defRPr sz="1800">
                <a:uFillTx/>
              </a:defRPr>
            </a:pPr>
            <a:r>
              <a:rPr sz="2000">
                <a:uFill>
                  <a:solidFill/>
                </a:uFill>
              </a:rPr>
              <a:t>Nivell del cos quatre</a:t>
            </a:r>
            <a:endParaRPr sz="2000">
              <a:uFill>
                <a:solidFill/>
              </a:uFill>
            </a:endParaRPr>
          </a:p>
          <a:p>
            <a:pPr lvl="4">
              <a:defRPr sz="1800">
                <a:uFillTx/>
              </a:defRPr>
            </a:pPr>
            <a:r>
              <a:rPr sz="2000">
                <a:uFill>
                  <a:solidFill/>
                </a:uFill>
              </a:rPr>
              <a:t>Nivell del cos cinc</a:t>
            </a:r>
          </a:p>
        </p:txBody>
      </p:sp>
      <p:sp>
        <p:nvSpPr>
          <p:cNvPr id="85" name="Shape 85"/>
          <p:cNvSpPr/>
          <p:nvPr>
            <p:ph type="sldNum" sz="quarter" idx="2"/>
          </p:nvPr>
        </p:nvSpPr>
        <p:spPr>
          <a:xfrm>
            <a:off x="7485608" y="6399212"/>
            <a:ext cx="268784" cy="279401"/>
          </a:xfrm>
          <a:prstGeom prst="rect">
            <a:avLst/>
          </a:prstGeom>
        </p:spPr>
        <p:txBody>
          <a:bodyPr lIns="0" tIns="0" rIns="0" bIns="0" anchor="ctr">
            <a:spAutoFit/>
          </a:bodyPr>
          <a:lstStyle>
            <a:lvl1pPr algn="ctr" defTabSz="584200">
              <a:defRPr sz="1200">
                <a:solidFill>
                  <a:srgbClr val="9B9B9B"/>
                </a:solidFill>
                <a:uFill>
                  <a:solidFill>
                    <a:srgbClr val="9B9B9B"/>
                  </a:solidFill>
                </a:uFill>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3_Default Design">
    <p:spTree>
      <p:nvGrpSpPr>
        <p:cNvPr id="1" name=""/>
        <p:cNvGrpSpPr/>
        <p:nvPr/>
      </p:nvGrpSpPr>
      <p:grpSpPr>
        <a:xfrm>
          <a:off x="0" y="0"/>
          <a:ext cx="0" cy="0"/>
          <a:chOff x="0" y="0"/>
          <a:chExt cx="0" cy="0"/>
        </a:xfrm>
      </p:grpSpPr>
      <p:sp>
        <p:nvSpPr>
          <p:cNvPr id="87" name="Shape 87"/>
          <p:cNvSpPr/>
          <p:nvPr>
            <p:ph type="title"/>
          </p:nvPr>
        </p:nvSpPr>
        <p:spPr>
          <a:xfrm>
            <a:off x="685800" y="381000"/>
            <a:ext cx="7772400" cy="1600200"/>
          </a:xfrm>
          <a:prstGeom prst="rect">
            <a:avLst/>
          </a:prstGeom>
        </p:spPr>
        <p:txBody>
          <a:bodyPr lIns="0" tIns="0" rIns="0" bIns="0"/>
          <a:lstStyle>
            <a:lvl1pPr marL="40639" marR="40639" defTabSz="914400">
              <a:lnSpc>
                <a:spcPct val="100000"/>
              </a:lnSpc>
              <a:defRPr b="0" sz="4400">
                <a:solidFill>
                  <a:srgbClr val="FFA900"/>
                </a:solidFill>
                <a:uFill>
                  <a:solidFill>
                    <a:srgbClr val="FFA900"/>
                  </a:solidFill>
                </a:uFill>
                <a:latin typeface="Comic Sans MS"/>
                <a:ea typeface="Comic Sans MS"/>
                <a:cs typeface="Comic Sans MS"/>
                <a:sym typeface="Comic Sans MS"/>
              </a:defRPr>
            </a:lvl1pPr>
          </a:lstStyle>
          <a:p>
            <a:pPr lvl="0">
              <a:defRPr sz="1800">
                <a:solidFill>
                  <a:srgbClr val="000000"/>
                </a:solidFill>
                <a:uFillTx/>
              </a:defRPr>
            </a:pPr>
            <a:r>
              <a:rPr sz="4400">
                <a:solidFill>
                  <a:srgbClr val="FFA900"/>
                </a:solidFill>
                <a:uFill>
                  <a:solidFill>
                    <a:srgbClr val="FFA900"/>
                  </a:solidFill>
                </a:uFill>
              </a:rPr>
              <a:t>Text del títol</a:t>
            </a:r>
          </a:p>
        </p:txBody>
      </p:sp>
      <p:sp>
        <p:nvSpPr>
          <p:cNvPr id="88" name="Shape 88"/>
          <p:cNvSpPr/>
          <p:nvPr>
            <p:ph type="body" idx="1"/>
          </p:nvPr>
        </p:nvSpPr>
        <p:spPr>
          <a:xfrm>
            <a:off x="685800" y="1981200"/>
            <a:ext cx="7772400" cy="4876800"/>
          </a:xfrm>
          <a:prstGeom prst="rect">
            <a:avLst/>
          </a:prstGeom>
        </p:spPr>
        <p:txBody>
          <a:bodyPr lIns="0" tIns="0" rIns="0" bIns="0"/>
          <a:lstStyle>
            <a:lvl1pPr marL="383540" marR="40639" indent="-342900" defTabSz="914400">
              <a:spcBef>
                <a:spcPts val="800"/>
              </a:spcBef>
              <a:buClrTx/>
              <a:defRPr b="0" sz="3200">
                <a:solidFill>
                  <a:srgbClr val="FFA900"/>
                </a:solidFill>
                <a:uFill>
                  <a:solidFill>
                    <a:srgbClr val="FFA900"/>
                  </a:solidFill>
                </a:uFill>
                <a:latin typeface="Comic Sans MS"/>
                <a:ea typeface="Comic Sans MS"/>
                <a:cs typeface="Comic Sans MS"/>
                <a:sym typeface="Comic Sans MS"/>
              </a:defRPr>
            </a:lvl1pPr>
            <a:lvl2pPr marL="783590" marR="40639" indent="-285750" defTabSz="914400">
              <a:spcBef>
                <a:spcPts val="700"/>
              </a:spcBef>
              <a:buClrTx/>
              <a:buChar char="–"/>
              <a:defRPr b="0" sz="2800">
                <a:solidFill>
                  <a:srgbClr val="FFA900"/>
                </a:solidFill>
                <a:uFill>
                  <a:solidFill>
                    <a:srgbClr val="FFA900"/>
                  </a:solidFill>
                </a:uFill>
                <a:latin typeface="Comic Sans MS"/>
                <a:ea typeface="Comic Sans MS"/>
                <a:cs typeface="Comic Sans MS"/>
                <a:sym typeface="Comic Sans MS"/>
              </a:defRPr>
            </a:lvl2pPr>
            <a:lvl3pPr marL="1183639" marR="40639" indent="-228600" defTabSz="914400">
              <a:spcBef>
                <a:spcPts val="600"/>
              </a:spcBef>
              <a:buClrTx/>
              <a:defRPr b="0">
                <a:solidFill>
                  <a:srgbClr val="FFA900"/>
                </a:solidFill>
                <a:uFill>
                  <a:solidFill>
                    <a:srgbClr val="FFA900"/>
                  </a:solidFill>
                </a:uFill>
                <a:latin typeface="Comic Sans MS"/>
                <a:ea typeface="Comic Sans MS"/>
                <a:cs typeface="Comic Sans MS"/>
                <a:sym typeface="Comic Sans MS"/>
              </a:defRPr>
            </a:lvl3pPr>
            <a:lvl4pPr marL="1640839" marR="40639" indent="-228600" defTabSz="914400">
              <a:buClrTx/>
              <a:buChar char="–"/>
              <a:defRPr b="0" sz="2000">
                <a:solidFill>
                  <a:srgbClr val="FFA900"/>
                </a:solidFill>
                <a:uFill>
                  <a:solidFill>
                    <a:srgbClr val="FFA900"/>
                  </a:solidFill>
                </a:uFill>
                <a:latin typeface="Comic Sans MS"/>
                <a:ea typeface="Comic Sans MS"/>
                <a:cs typeface="Comic Sans MS"/>
                <a:sym typeface="Comic Sans MS"/>
              </a:defRPr>
            </a:lvl4pPr>
            <a:lvl5pPr marL="2098039" marR="40639" indent="-228600" defTabSz="914400">
              <a:buClrTx/>
              <a:buChar char="»"/>
              <a:defRPr b="0" sz="2000">
                <a:solidFill>
                  <a:srgbClr val="FFA900"/>
                </a:solidFill>
                <a:uFill>
                  <a:solidFill>
                    <a:srgbClr val="FFA900"/>
                  </a:solidFill>
                </a:uFill>
                <a:latin typeface="Comic Sans MS"/>
                <a:ea typeface="Comic Sans MS"/>
                <a:cs typeface="Comic Sans MS"/>
                <a:sym typeface="Comic Sans MS"/>
              </a:defRPr>
            </a:lvl5pPr>
          </a:lstStyle>
          <a:p>
            <a:pPr lvl="0">
              <a:defRPr sz="1800">
                <a:solidFill>
                  <a:srgbClr val="000000"/>
                </a:solidFill>
                <a:uFillTx/>
              </a:defRPr>
            </a:pPr>
            <a:r>
              <a:rPr sz="3200">
                <a:solidFill>
                  <a:srgbClr val="FFA900"/>
                </a:solidFill>
                <a:uFill>
                  <a:solidFill>
                    <a:srgbClr val="FFA900"/>
                  </a:solidFill>
                </a:uFill>
              </a:rPr>
              <a:t>Nivell del cos u</a:t>
            </a:r>
            <a:endParaRPr sz="3200">
              <a:solidFill>
                <a:srgbClr val="FFA900"/>
              </a:solidFill>
              <a:uFill>
                <a:solidFill>
                  <a:srgbClr val="FFA900"/>
                </a:solidFill>
              </a:uFill>
            </a:endParaRPr>
          </a:p>
          <a:p>
            <a:pPr lvl="1">
              <a:defRPr sz="1800">
                <a:solidFill>
                  <a:srgbClr val="000000"/>
                </a:solidFill>
                <a:uFillTx/>
              </a:defRPr>
            </a:pPr>
            <a:r>
              <a:rPr sz="2800">
                <a:solidFill>
                  <a:srgbClr val="FFA900"/>
                </a:solidFill>
                <a:uFill>
                  <a:solidFill>
                    <a:srgbClr val="FFA900"/>
                  </a:solidFill>
                </a:uFill>
              </a:rPr>
              <a:t>Nivell del cos dos</a:t>
            </a:r>
            <a:endParaRPr sz="2800">
              <a:solidFill>
                <a:srgbClr val="FFA900"/>
              </a:solidFill>
              <a:uFill>
                <a:solidFill>
                  <a:srgbClr val="FFA900"/>
                </a:solidFill>
              </a:uFill>
            </a:endParaRPr>
          </a:p>
          <a:p>
            <a:pPr lvl="2">
              <a:defRPr sz="1800">
                <a:solidFill>
                  <a:srgbClr val="000000"/>
                </a:solidFill>
                <a:uFillTx/>
              </a:defRPr>
            </a:pPr>
            <a:r>
              <a:rPr sz="2400">
                <a:solidFill>
                  <a:srgbClr val="FFA900"/>
                </a:solidFill>
                <a:uFill>
                  <a:solidFill>
                    <a:srgbClr val="FFA900"/>
                  </a:solidFill>
                </a:uFill>
              </a:rPr>
              <a:t>Nivell del cos tres</a:t>
            </a:r>
            <a:endParaRPr sz="2400">
              <a:solidFill>
                <a:srgbClr val="FFA900"/>
              </a:solidFill>
              <a:uFill>
                <a:solidFill>
                  <a:srgbClr val="FFA900"/>
                </a:solidFill>
              </a:uFill>
            </a:endParaRPr>
          </a:p>
          <a:p>
            <a:pPr lvl="3">
              <a:defRPr sz="1800">
                <a:solidFill>
                  <a:srgbClr val="000000"/>
                </a:solidFill>
                <a:uFillTx/>
              </a:defRPr>
            </a:pPr>
            <a:r>
              <a:rPr sz="2000">
                <a:solidFill>
                  <a:srgbClr val="FFA900"/>
                </a:solidFill>
                <a:uFill>
                  <a:solidFill>
                    <a:srgbClr val="FFA900"/>
                  </a:solidFill>
                </a:uFill>
              </a:rPr>
              <a:t>Nivell del cos quatre</a:t>
            </a:r>
            <a:endParaRPr sz="2000">
              <a:solidFill>
                <a:srgbClr val="FFA900"/>
              </a:solidFill>
              <a:uFill>
                <a:solidFill>
                  <a:srgbClr val="FFA900"/>
                </a:solidFill>
              </a:uFill>
            </a:endParaRPr>
          </a:p>
          <a:p>
            <a:pPr lvl="4">
              <a:defRPr sz="1800">
                <a:solidFill>
                  <a:srgbClr val="000000"/>
                </a:solidFill>
                <a:uFillTx/>
              </a:defRPr>
            </a:pPr>
            <a:r>
              <a:rPr sz="2000">
                <a:solidFill>
                  <a:srgbClr val="FFA900"/>
                </a:solidFill>
                <a:uFill>
                  <a:solidFill>
                    <a:srgbClr val="FFA900"/>
                  </a:solidFill>
                </a:uFill>
              </a:rPr>
              <a:t>Nivell del cos cinc</a:t>
            </a:r>
          </a:p>
        </p:txBody>
      </p:sp>
      <p:sp>
        <p:nvSpPr>
          <p:cNvPr id="89" name="Shape 89"/>
          <p:cNvSpPr/>
          <p:nvPr>
            <p:ph type="sldNum" sz="quarter" idx="2"/>
          </p:nvPr>
        </p:nvSpPr>
        <p:spPr>
          <a:xfrm>
            <a:off x="7359650" y="6248400"/>
            <a:ext cx="292100" cy="297247"/>
          </a:xfrm>
          <a:prstGeom prst="rect">
            <a:avLst/>
          </a:prstGeom>
        </p:spPr>
        <p:txBody>
          <a:bodyPr lIns="0" tIns="0" rIns="0" bIns="0"/>
          <a:lstStyle>
            <a:lvl1pPr algn="ctr" defTabSz="457200"/>
          </a:lstStyle>
          <a:p>
            <a:pPr lvl="0"/>
            <a:fld id="{86CB4B4D-7CA3-9044-876B-883B54F8677D}" type="slidenum"/>
          </a:p>
        </p:txBody>
      </p:sp>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0" showMasterPhAnim="1">
  <p:cSld name="4_Default Design">
    <p:spTree>
      <p:nvGrpSpPr>
        <p:cNvPr id="1" name=""/>
        <p:cNvGrpSpPr/>
        <p:nvPr/>
      </p:nvGrpSpPr>
      <p:grpSpPr>
        <a:xfrm>
          <a:off x="0" y="0"/>
          <a:ext cx="0" cy="0"/>
          <a:chOff x="0" y="0"/>
          <a:chExt cx="0" cy="0"/>
        </a:xfrm>
      </p:grpSpPr>
      <p:sp>
        <p:nvSpPr>
          <p:cNvPr id="91" name="Shape 91"/>
          <p:cNvSpPr/>
          <p:nvPr/>
        </p:nvSpPr>
        <p:spPr>
          <a:xfrm>
            <a:off x="533400" y="1295400"/>
            <a:ext cx="8077200" cy="1588"/>
          </a:xfrm>
          <a:prstGeom prst="line">
            <a:avLst/>
          </a:prstGeom>
          <a:ln w="254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92" name="Shape 92"/>
          <p:cNvSpPr/>
          <p:nvPr/>
        </p:nvSpPr>
        <p:spPr>
          <a:xfrm>
            <a:off x="533400" y="13716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sp>
        <p:nvSpPr>
          <p:cNvPr id="93" name="Shape 93"/>
          <p:cNvSpPr/>
          <p:nvPr/>
        </p:nvSpPr>
        <p:spPr>
          <a:xfrm>
            <a:off x="533400" y="12192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pic>
        <p:nvPicPr>
          <p:cNvPr id="94" name="DES-Logo-cropped.jpg"/>
          <p:cNvPicPr/>
          <p:nvPr/>
        </p:nvPicPr>
        <p:blipFill>
          <a:blip r:embed="rId2">
            <a:extLst/>
          </a:blip>
          <a:stretch>
            <a:fillRect/>
          </a:stretch>
        </p:blipFill>
        <p:spPr>
          <a:xfrm>
            <a:off x="0" y="0"/>
            <a:ext cx="1200150" cy="1524000"/>
          </a:xfrm>
          <a:prstGeom prst="rect">
            <a:avLst/>
          </a:prstGeom>
          <a:ln w="12700">
            <a:miter lim="400000"/>
          </a:ln>
        </p:spPr>
      </p:pic>
      <p:sp>
        <p:nvSpPr>
          <p:cNvPr id="95" name="Shape 95"/>
          <p:cNvSpPr/>
          <p:nvPr>
            <p:ph type="title"/>
          </p:nvPr>
        </p:nvSpPr>
        <p:spPr>
          <a:xfrm>
            <a:off x="1219200" y="0"/>
            <a:ext cx="5867400" cy="1295400"/>
          </a:xfrm>
          <a:prstGeom prst="rect">
            <a:avLst/>
          </a:prstGeom>
        </p:spPr>
        <p:txBody>
          <a:bodyPr lIns="0" tIns="0" rIns="0" bIns="0"/>
          <a:lstStyle>
            <a:lvl1pPr marL="40531" marR="40531" defTabSz="914400">
              <a:lnSpc>
                <a:spcPct val="100000"/>
              </a:lnSpc>
              <a:defRPr b="0" sz="3200">
                <a:solidFill>
                  <a:srgbClr val="000000"/>
                </a:solidFill>
                <a:uFill>
                  <a:solidFill>
                    <a:srgbClr val="000000"/>
                  </a:solidFill>
                </a:uFill>
                <a:latin typeface="+mn-lt"/>
                <a:ea typeface="+mn-ea"/>
                <a:cs typeface="+mn-cs"/>
                <a:sym typeface="Arial"/>
              </a:defRPr>
            </a:lvl1pPr>
          </a:lstStyle>
          <a:p>
            <a:pPr lvl="0">
              <a:defRPr sz="1800">
                <a:uFillTx/>
              </a:defRPr>
            </a:pPr>
            <a:r>
              <a:rPr sz="3200">
                <a:uFill>
                  <a:solidFill/>
                </a:uFill>
              </a:rPr>
              <a:t>Text del títol</a:t>
            </a:r>
          </a:p>
        </p:txBody>
      </p:sp>
      <p:sp>
        <p:nvSpPr>
          <p:cNvPr id="96" name="Shape 96"/>
          <p:cNvSpPr/>
          <p:nvPr>
            <p:ph type="body" idx="1"/>
          </p:nvPr>
        </p:nvSpPr>
        <p:spPr>
          <a:xfrm>
            <a:off x="457200" y="1600200"/>
            <a:ext cx="8229600" cy="5257800"/>
          </a:xfrm>
          <a:prstGeom prst="rect">
            <a:avLst/>
          </a:prstGeom>
        </p:spPr>
        <p:txBody>
          <a:bodyPr lIns="0" tIns="0" rIns="0" bIns="0"/>
          <a:lstStyle>
            <a:lvl1pPr marL="383431" marR="40531" indent="-342900" defTabSz="914400">
              <a:buClrTx/>
              <a:defRPr b="0">
                <a:solidFill>
                  <a:srgbClr val="000000"/>
                </a:solidFill>
                <a:uFill>
                  <a:solidFill>
                    <a:srgbClr val="000000"/>
                  </a:solidFill>
                </a:uFill>
                <a:latin typeface="+mn-lt"/>
                <a:ea typeface="+mn-ea"/>
                <a:cs typeface="+mn-cs"/>
                <a:sym typeface="Arial"/>
              </a:defRPr>
            </a:lvl1pPr>
            <a:lvl2pPr marL="783482" marR="40531" indent="-285750" defTabSz="914400">
              <a:spcBef>
                <a:spcPts val="400"/>
              </a:spcBef>
              <a:buClrTx/>
              <a:buChar char="–"/>
              <a:defRPr b="0" sz="2000">
                <a:solidFill>
                  <a:srgbClr val="000000"/>
                </a:solidFill>
                <a:uFill>
                  <a:solidFill>
                    <a:srgbClr val="000000"/>
                  </a:solidFill>
                </a:uFill>
                <a:latin typeface="+mn-lt"/>
                <a:ea typeface="+mn-ea"/>
                <a:cs typeface="+mn-cs"/>
                <a:sym typeface="Arial"/>
              </a:defRPr>
            </a:lvl2pPr>
            <a:lvl3pPr marL="1183532" marR="40531" indent="-228600" defTabSz="914400">
              <a:spcBef>
                <a:spcPts val="400"/>
              </a:spcBef>
              <a:buClrTx/>
              <a:defRPr b="0" sz="1800">
                <a:solidFill>
                  <a:srgbClr val="000000"/>
                </a:solidFill>
                <a:uFill>
                  <a:solidFill>
                    <a:srgbClr val="000000"/>
                  </a:solidFill>
                </a:uFill>
                <a:latin typeface="+mn-lt"/>
                <a:ea typeface="+mn-ea"/>
                <a:cs typeface="+mn-cs"/>
                <a:sym typeface="Arial"/>
              </a:defRPr>
            </a:lvl3pPr>
            <a:lvl4pPr marL="1640732" marR="40531" indent="-228600" defTabSz="914400">
              <a:spcBef>
                <a:spcPts val="300"/>
              </a:spcBef>
              <a:buClrTx/>
              <a:buChar char="–"/>
              <a:defRPr b="0" sz="1600">
                <a:solidFill>
                  <a:srgbClr val="000000"/>
                </a:solidFill>
                <a:uFill>
                  <a:solidFill>
                    <a:srgbClr val="000000"/>
                  </a:solidFill>
                </a:uFill>
                <a:latin typeface="+mn-lt"/>
                <a:ea typeface="+mn-ea"/>
                <a:cs typeface="+mn-cs"/>
                <a:sym typeface="Arial"/>
              </a:defRPr>
            </a:lvl4pPr>
            <a:lvl5pPr marL="2097932" marR="40531" indent="-228600" defTabSz="914400">
              <a:spcBef>
                <a:spcPts val="300"/>
              </a:spcBef>
              <a:buClrTx/>
              <a:buChar char="»"/>
              <a:defRPr b="0" sz="1400">
                <a:solidFill>
                  <a:srgbClr val="000000"/>
                </a:solidFill>
                <a:uFill>
                  <a:solidFill>
                    <a:srgbClr val="000000"/>
                  </a:solidFill>
                </a:uFill>
                <a:latin typeface="+mn-lt"/>
                <a:ea typeface="+mn-ea"/>
                <a:cs typeface="+mn-cs"/>
                <a:sym typeface="Arial"/>
              </a:defRPr>
            </a:lvl5pPr>
          </a:lstStyle>
          <a:p>
            <a:pPr lvl="0">
              <a:defRPr sz="1800">
                <a:uFillTx/>
              </a:defRPr>
            </a:pPr>
            <a:r>
              <a:rPr sz="2400">
                <a:uFill>
                  <a:solidFill/>
                </a:uFill>
              </a:rPr>
              <a:t>Nivell del cos u</a:t>
            </a:r>
            <a:endParaRPr sz="2400">
              <a:uFill>
                <a:solidFill/>
              </a:uFill>
            </a:endParaRPr>
          </a:p>
          <a:p>
            <a:pPr lvl="1">
              <a:defRPr sz="1800">
                <a:uFillTx/>
              </a:defRPr>
            </a:pPr>
            <a:r>
              <a:rPr sz="2000">
                <a:uFill>
                  <a:solidFill/>
                </a:uFill>
              </a:rPr>
              <a:t>Nivell del cos dos</a:t>
            </a:r>
            <a:endParaRPr sz="2000">
              <a:uFill>
                <a:solidFill/>
              </a:uFill>
            </a:endParaRPr>
          </a:p>
          <a:p>
            <a:pPr lvl="2">
              <a:defRPr>
                <a:uFillTx/>
              </a:defRPr>
            </a:pPr>
            <a:r>
              <a:rPr>
                <a:uFill>
                  <a:solidFill/>
                </a:uFill>
              </a:rPr>
              <a:t>Nivell del cos tres</a:t>
            </a:r>
            <a:endParaRPr>
              <a:uFill>
                <a:solidFill/>
              </a:uFill>
            </a:endParaRPr>
          </a:p>
          <a:p>
            <a:pPr lvl="3">
              <a:defRPr sz="1800">
                <a:uFillTx/>
              </a:defRPr>
            </a:pPr>
            <a:r>
              <a:rPr sz="1600">
                <a:uFill>
                  <a:solidFill/>
                </a:uFill>
              </a:rPr>
              <a:t>Nivell del cos quatre</a:t>
            </a:r>
            <a:endParaRPr sz="1600">
              <a:uFill>
                <a:solidFill/>
              </a:uFill>
            </a:endParaRPr>
          </a:p>
          <a:p>
            <a:pPr lvl="4">
              <a:defRPr sz="1800">
                <a:uFillTx/>
              </a:defRPr>
            </a:pPr>
            <a:r>
              <a:rPr sz="1400">
                <a:uFill>
                  <a:solidFill/>
                </a:uFill>
              </a:rPr>
              <a:t>Nivell del cos cinc</a:t>
            </a:r>
          </a:p>
        </p:txBody>
      </p:sp>
      <p:sp>
        <p:nvSpPr>
          <p:cNvPr id="97" name="Shape 97"/>
          <p:cNvSpPr/>
          <p:nvPr>
            <p:ph type="sldNum" sz="quarter" idx="2"/>
          </p:nvPr>
        </p:nvSpPr>
        <p:spPr>
          <a:xfrm>
            <a:off x="7463966" y="6245225"/>
            <a:ext cx="312068" cy="298984"/>
          </a:xfrm>
          <a:prstGeom prst="rect">
            <a:avLst/>
          </a:prstGeom>
        </p:spPr>
        <p:txBody>
          <a:bodyPr lIns="0" tIns="0" rIns="0" bIns="0"/>
          <a:lstStyle>
            <a:lvl1pPr algn="ctr" defTabSz="457200">
              <a:defRPr>
                <a:latin typeface="+mn-lt"/>
                <a:ea typeface="+mn-ea"/>
                <a:cs typeface="+mn-cs"/>
                <a:sym typeface="Arial"/>
              </a:defRPr>
            </a:lvl1p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3_Default Design">
    <p:spTree>
      <p:nvGrpSpPr>
        <p:cNvPr id="1" name=""/>
        <p:cNvGrpSpPr/>
        <p:nvPr/>
      </p:nvGrpSpPr>
      <p:grpSpPr>
        <a:xfrm>
          <a:off x="0" y="0"/>
          <a:ext cx="0" cy="0"/>
          <a:chOff x="0" y="0"/>
          <a:chExt cx="0" cy="0"/>
        </a:xfrm>
      </p:grpSpPr>
      <p:sp>
        <p:nvSpPr>
          <p:cNvPr id="15" name="Shape 15"/>
          <p:cNvSpPr/>
          <p:nvPr>
            <p:ph type="title"/>
          </p:nvPr>
        </p:nvSpPr>
        <p:spPr>
          <a:xfrm>
            <a:off x="685800" y="381000"/>
            <a:ext cx="7772400" cy="1600200"/>
          </a:xfrm>
          <a:prstGeom prst="rect">
            <a:avLst/>
          </a:prstGeom>
        </p:spPr>
        <p:txBody>
          <a:bodyPr lIns="50800" tIns="50800" rIns="50800" bIns="50800">
            <a:noAutofit/>
          </a:bodyPr>
          <a:lstStyle>
            <a:lvl1pPr marL="40639" marR="40639" defTabSz="914400">
              <a:lnSpc>
                <a:spcPct val="100000"/>
              </a:lnSpc>
              <a:defRPr b="0" sz="4400">
                <a:solidFill>
                  <a:srgbClr val="FFA900"/>
                </a:solidFill>
                <a:uFill>
                  <a:solidFill>
                    <a:srgbClr val="FFA900"/>
                  </a:solidFill>
                </a:uFill>
                <a:latin typeface="Comic Sans MS"/>
                <a:ea typeface="Comic Sans MS"/>
                <a:cs typeface="Comic Sans MS"/>
                <a:sym typeface="Comic Sans MS"/>
              </a:defRPr>
            </a:lvl1pPr>
          </a:lstStyle>
          <a:p>
            <a:pPr lvl="0">
              <a:defRPr sz="1800">
                <a:solidFill>
                  <a:srgbClr val="000000"/>
                </a:solidFill>
                <a:uFillTx/>
              </a:defRPr>
            </a:pPr>
            <a:r>
              <a:rPr sz="4400">
                <a:solidFill>
                  <a:srgbClr val="FFA900"/>
                </a:solidFill>
                <a:uFill>
                  <a:solidFill>
                    <a:srgbClr val="FFA900"/>
                  </a:solidFill>
                </a:uFill>
              </a:rPr>
              <a:t>Text del títol</a:t>
            </a:r>
          </a:p>
        </p:txBody>
      </p:sp>
      <p:sp>
        <p:nvSpPr>
          <p:cNvPr id="16" name="Shape 16"/>
          <p:cNvSpPr/>
          <p:nvPr>
            <p:ph type="body" idx="1"/>
          </p:nvPr>
        </p:nvSpPr>
        <p:spPr>
          <a:xfrm>
            <a:off x="685800" y="1981200"/>
            <a:ext cx="7772400" cy="4876800"/>
          </a:xfrm>
          <a:prstGeom prst="rect">
            <a:avLst/>
          </a:prstGeom>
        </p:spPr>
        <p:txBody>
          <a:bodyPr lIns="0" tIns="0" rIns="0" bIns="0">
            <a:noAutofit/>
          </a:bodyPr>
          <a:lstStyle>
            <a:lvl1pPr marL="383540" marR="40639" indent="-342900" defTabSz="914400">
              <a:spcBef>
                <a:spcPts val="800"/>
              </a:spcBef>
              <a:buClrTx/>
              <a:defRPr b="0" sz="3200">
                <a:solidFill>
                  <a:srgbClr val="FFA900"/>
                </a:solidFill>
                <a:uFill>
                  <a:solidFill>
                    <a:srgbClr val="FFA900"/>
                  </a:solidFill>
                </a:uFill>
                <a:latin typeface="Comic Sans MS"/>
                <a:ea typeface="Comic Sans MS"/>
                <a:cs typeface="Comic Sans MS"/>
                <a:sym typeface="Comic Sans MS"/>
              </a:defRPr>
            </a:lvl1pPr>
            <a:lvl2pPr marL="783590" marR="40639" indent="-285750" defTabSz="914400">
              <a:spcBef>
                <a:spcPts val="700"/>
              </a:spcBef>
              <a:buClrTx/>
              <a:buChar char="–"/>
              <a:defRPr b="0" sz="2800">
                <a:solidFill>
                  <a:srgbClr val="FFA900"/>
                </a:solidFill>
                <a:uFill>
                  <a:solidFill>
                    <a:srgbClr val="FFA900"/>
                  </a:solidFill>
                </a:uFill>
                <a:latin typeface="Comic Sans MS"/>
                <a:ea typeface="Comic Sans MS"/>
                <a:cs typeface="Comic Sans MS"/>
                <a:sym typeface="Comic Sans MS"/>
              </a:defRPr>
            </a:lvl2pPr>
            <a:lvl3pPr marL="1183639" marR="40639" indent="-228600" defTabSz="914400">
              <a:spcBef>
                <a:spcPts val="600"/>
              </a:spcBef>
              <a:buClrTx/>
              <a:defRPr b="0">
                <a:solidFill>
                  <a:srgbClr val="FFA900"/>
                </a:solidFill>
                <a:uFill>
                  <a:solidFill>
                    <a:srgbClr val="FFA900"/>
                  </a:solidFill>
                </a:uFill>
                <a:latin typeface="Comic Sans MS"/>
                <a:ea typeface="Comic Sans MS"/>
                <a:cs typeface="Comic Sans MS"/>
                <a:sym typeface="Comic Sans MS"/>
              </a:defRPr>
            </a:lvl3pPr>
            <a:lvl4pPr marL="1640839" marR="40639" indent="-228600" defTabSz="914400">
              <a:buClrTx/>
              <a:buChar char="–"/>
              <a:defRPr b="0" sz="2000">
                <a:solidFill>
                  <a:srgbClr val="FFA900"/>
                </a:solidFill>
                <a:uFill>
                  <a:solidFill>
                    <a:srgbClr val="FFA900"/>
                  </a:solidFill>
                </a:uFill>
                <a:latin typeface="Comic Sans MS"/>
                <a:ea typeface="Comic Sans MS"/>
                <a:cs typeface="Comic Sans MS"/>
                <a:sym typeface="Comic Sans MS"/>
              </a:defRPr>
            </a:lvl4pPr>
            <a:lvl5pPr marL="2098039" marR="40639" indent="-228600" defTabSz="914400">
              <a:buClrTx/>
              <a:buChar char="»"/>
              <a:defRPr b="0" sz="2000">
                <a:solidFill>
                  <a:srgbClr val="FFA900"/>
                </a:solidFill>
                <a:uFill>
                  <a:solidFill>
                    <a:srgbClr val="FFA900"/>
                  </a:solidFill>
                </a:uFill>
                <a:latin typeface="Comic Sans MS"/>
                <a:ea typeface="Comic Sans MS"/>
                <a:cs typeface="Comic Sans MS"/>
                <a:sym typeface="Comic Sans MS"/>
              </a:defRPr>
            </a:lvl5pPr>
          </a:lstStyle>
          <a:p>
            <a:pPr lvl="0">
              <a:defRPr sz="1800">
                <a:solidFill>
                  <a:srgbClr val="000000"/>
                </a:solidFill>
                <a:uFillTx/>
              </a:defRPr>
            </a:pPr>
            <a:r>
              <a:rPr sz="3200">
                <a:solidFill>
                  <a:srgbClr val="FFA900"/>
                </a:solidFill>
                <a:uFill>
                  <a:solidFill>
                    <a:srgbClr val="FFA900"/>
                  </a:solidFill>
                </a:uFill>
              </a:rPr>
              <a:t>Nivell del cos u</a:t>
            </a:r>
            <a:endParaRPr sz="3200">
              <a:solidFill>
                <a:srgbClr val="FFA900"/>
              </a:solidFill>
              <a:uFill>
                <a:solidFill>
                  <a:srgbClr val="FFA900"/>
                </a:solidFill>
              </a:uFill>
            </a:endParaRPr>
          </a:p>
          <a:p>
            <a:pPr lvl="1">
              <a:defRPr sz="1800">
                <a:solidFill>
                  <a:srgbClr val="000000"/>
                </a:solidFill>
                <a:uFillTx/>
              </a:defRPr>
            </a:pPr>
            <a:r>
              <a:rPr sz="2800">
                <a:solidFill>
                  <a:srgbClr val="FFA900"/>
                </a:solidFill>
                <a:uFill>
                  <a:solidFill>
                    <a:srgbClr val="FFA900"/>
                  </a:solidFill>
                </a:uFill>
              </a:rPr>
              <a:t>Nivell del cos dos</a:t>
            </a:r>
            <a:endParaRPr sz="2800">
              <a:solidFill>
                <a:srgbClr val="FFA900"/>
              </a:solidFill>
              <a:uFill>
                <a:solidFill>
                  <a:srgbClr val="FFA900"/>
                </a:solidFill>
              </a:uFill>
            </a:endParaRPr>
          </a:p>
          <a:p>
            <a:pPr lvl="2">
              <a:defRPr sz="1800">
                <a:solidFill>
                  <a:srgbClr val="000000"/>
                </a:solidFill>
                <a:uFillTx/>
              </a:defRPr>
            </a:pPr>
            <a:r>
              <a:rPr sz="2400">
                <a:solidFill>
                  <a:srgbClr val="FFA900"/>
                </a:solidFill>
                <a:uFill>
                  <a:solidFill>
                    <a:srgbClr val="FFA900"/>
                  </a:solidFill>
                </a:uFill>
              </a:rPr>
              <a:t>Nivell del cos tres</a:t>
            </a:r>
            <a:endParaRPr sz="2400">
              <a:solidFill>
                <a:srgbClr val="FFA900"/>
              </a:solidFill>
              <a:uFill>
                <a:solidFill>
                  <a:srgbClr val="FFA900"/>
                </a:solidFill>
              </a:uFill>
            </a:endParaRPr>
          </a:p>
          <a:p>
            <a:pPr lvl="3">
              <a:defRPr sz="1800">
                <a:solidFill>
                  <a:srgbClr val="000000"/>
                </a:solidFill>
                <a:uFillTx/>
              </a:defRPr>
            </a:pPr>
            <a:r>
              <a:rPr sz="2000">
                <a:solidFill>
                  <a:srgbClr val="FFA900"/>
                </a:solidFill>
                <a:uFill>
                  <a:solidFill>
                    <a:srgbClr val="FFA900"/>
                  </a:solidFill>
                </a:uFill>
              </a:rPr>
              <a:t>Nivell del cos quatre</a:t>
            </a:r>
            <a:endParaRPr sz="2000">
              <a:solidFill>
                <a:srgbClr val="FFA900"/>
              </a:solidFill>
              <a:uFill>
                <a:solidFill>
                  <a:srgbClr val="FFA900"/>
                </a:solidFill>
              </a:uFill>
            </a:endParaRPr>
          </a:p>
          <a:p>
            <a:pPr lvl="4">
              <a:defRPr sz="1800">
                <a:solidFill>
                  <a:srgbClr val="000000"/>
                </a:solidFill>
                <a:uFillTx/>
              </a:defRPr>
            </a:pPr>
            <a:r>
              <a:rPr sz="2000">
                <a:solidFill>
                  <a:srgbClr val="FFA900"/>
                </a:solidFill>
                <a:uFill>
                  <a:solidFill>
                    <a:srgbClr val="FFA900"/>
                  </a:solidFill>
                </a:uFill>
              </a:rPr>
              <a:t>Nivell del cos cinc</a:t>
            </a:r>
          </a:p>
        </p:txBody>
      </p:sp>
      <p:sp>
        <p:nvSpPr>
          <p:cNvPr id="17" name="Shape 17"/>
          <p:cNvSpPr/>
          <p:nvPr>
            <p:ph type="sldNum" sz="quarter" idx="2"/>
          </p:nvPr>
        </p:nvSpPr>
        <p:spPr>
          <a:xfrm>
            <a:off x="7359650" y="6248400"/>
            <a:ext cx="292100" cy="297247"/>
          </a:xfrm>
          <a:prstGeom prst="rect">
            <a:avLst/>
          </a:prstGeom>
        </p:spPr>
        <p:txBody>
          <a:bodyPr lIns="0" tIns="0" rIns="0" bIns="0">
            <a:spAutoFit/>
          </a:bodyPr>
          <a:lstStyle>
            <a:lvl1pPr algn="ctr" defTabSz="457200"/>
          </a:lstStyle>
          <a:p>
            <a:pPr lvl="0"/>
            <a:fld id="{86CB4B4D-7CA3-9044-876B-883B54F8677D}" type="slidenum"/>
          </a:p>
        </p:txBody>
      </p:sp>
    </p:spTree>
  </p:cSld>
  <p:clrMapOvr>
    <a:masterClrMapping/>
  </p:clrMapOvr>
  <p:transitio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showMasterPhAnim="1">
  <p:cSld name="DES-CD0-v3-template copy 1">
    <p:spTree>
      <p:nvGrpSpPr>
        <p:cNvPr id="1" name=""/>
        <p:cNvGrpSpPr/>
        <p:nvPr/>
      </p:nvGrpSpPr>
      <p:grpSpPr>
        <a:xfrm>
          <a:off x="0" y="0"/>
          <a:ext cx="0" cy="0"/>
          <a:chOff x="0" y="0"/>
          <a:chExt cx="0" cy="0"/>
        </a:xfrm>
      </p:grpSpPr>
      <p:sp>
        <p:nvSpPr>
          <p:cNvPr id="99" name="Shape 99"/>
          <p:cNvSpPr/>
          <p:nvPr/>
        </p:nvSpPr>
        <p:spPr>
          <a:xfrm>
            <a:off x="533400" y="1295400"/>
            <a:ext cx="8077200" cy="1588"/>
          </a:xfrm>
          <a:prstGeom prst="line">
            <a:avLst/>
          </a:prstGeom>
          <a:ln w="254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00" name="Shape 100"/>
          <p:cNvSpPr/>
          <p:nvPr/>
        </p:nvSpPr>
        <p:spPr>
          <a:xfrm>
            <a:off x="533400" y="13716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sp>
        <p:nvSpPr>
          <p:cNvPr id="101" name="Shape 101"/>
          <p:cNvSpPr/>
          <p:nvPr/>
        </p:nvSpPr>
        <p:spPr>
          <a:xfrm>
            <a:off x="533400" y="12192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pic>
        <p:nvPicPr>
          <p:cNvPr id="102" name="DES-Logo-cropped.jpg"/>
          <p:cNvPicPr/>
          <p:nvPr/>
        </p:nvPicPr>
        <p:blipFill>
          <a:blip r:embed="rId2">
            <a:extLst/>
          </a:blip>
          <a:stretch>
            <a:fillRect/>
          </a:stretch>
        </p:blipFill>
        <p:spPr>
          <a:xfrm>
            <a:off x="0" y="0"/>
            <a:ext cx="1200150" cy="1524000"/>
          </a:xfrm>
          <a:prstGeom prst="rect">
            <a:avLst/>
          </a:prstGeom>
          <a:ln w="12700">
            <a:miter lim="400000"/>
          </a:ln>
        </p:spPr>
      </p:pic>
      <p:sp>
        <p:nvSpPr>
          <p:cNvPr id="103" name="Shape 103"/>
          <p:cNvSpPr/>
          <p:nvPr/>
        </p:nvSpPr>
        <p:spPr>
          <a:xfrm>
            <a:off x="2879725" y="6500812"/>
            <a:ext cx="3441140" cy="27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a:buClr>
                <a:srgbClr val="000000"/>
              </a:buClr>
              <a:buFont typeface="Arial"/>
              <a:defRPr sz="1200">
                <a:latin typeface="+mn-lt"/>
                <a:ea typeface="+mn-ea"/>
                <a:cs typeface="+mn-cs"/>
                <a:sym typeface="Arial"/>
              </a:defRPr>
            </a:lvl1pPr>
          </a:lstStyle>
          <a:p>
            <a:pPr lvl="0">
              <a:defRPr sz="1800">
                <a:uFillTx/>
              </a:defRPr>
            </a:pPr>
            <a:r>
              <a:rPr sz="1200">
                <a:uFill>
                  <a:solidFill/>
                </a:uFill>
              </a:rPr>
              <a:t>Josh Frieman, DOE-NSF Review, May 1-3, 2007</a:t>
            </a:r>
          </a:p>
        </p:txBody>
      </p:sp>
      <p:sp>
        <p:nvSpPr>
          <p:cNvPr id="104" name="Shape 104"/>
          <p:cNvSpPr/>
          <p:nvPr>
            <p:ph type="title"/>
          </p:nvPr>
        </p:nvSpPr>
        <p:spPr>
          <a:xfrm>
            <a:off x="1219200" y="0"/>
            <a:ext cx="5867400" cy="1295400"/>
          </a:xfrm>
          <a:prstGeom prst="rect">
            <a:avLst/>
          </a:prstGeom>
        </p:spPr>
        <p:txBody>
          <a:bodyPr lIns="0" tIns="0" rIns="0" bIns="0"/>
          <a:lstStyle>
            <a:lvl1pPr marL="40531" marR="40531" defTabSz="914400">
              <a:lnSpc>
                <a:spcPct val="100000"/>
              </a:lnSpc>
              <a:defRPr b="0" sz="3200">
                <a:solidFill>
                  <a:srgbClr val="000000"/>
                </a:solidFill>
                <a:uFill>
                  <a:solidFill>
                    <a:srgbClr val="000000"/>
                  </a:solidFill>
                </a:uFill>
                <a:latin typeface="+mn-lt"/>
                <a:ea typeface="+mn-ea"/>
                <a:cs typeface="+mn-cs"/>
                <a:sym typeface="Arial"/>
              </a:defRPr>
            </a:lvl1pPr>
          </a:lstStyle>
          <a:p>
            <a:pPr lvl="0">
              <a:defRPr sz="1800">
                <a:uFillTx/>
              </a:defRPr>
            </a:pPr>
            <a:r>
              <a:rPr sz="3200">
                <a:uFill>
                  <a:solidFill/>
                </a:uFill>
              </a:rPr>
              <a:t>Text del títol</a:t>
            </a:r>
          </a:p>
        </p:txBody>
      </p:sp>
      <p:sp>
        <p:nvSpPr>
          <p:cNvPr id="105" name="Shape 105"/>
          <p:cNvSpPr/>
          <p:nvPr>
            <p:ph type="body" idx="1"/>
          </p:nvPr>
        </p:nvSpPr>
        <p:spPr>
          <a:xfrm>
            <a:off x="457200" y="1600200"/>
            <a:ext cx="8229600" cy="5257800"/>
          </a:xfrm>
          <a:prstGeom prst="rect">
            <a:avLst/>
          </a:prstGeom>
        </p:spPr>
        <p:txBody>
          <a:bodyPr lIns="0" tIns="0" rIns="0" bIns="0"/>
          <a:lstStyle>
            <a:lvl1pPr marL="383431" marR="40531" indent="-342900" defTabSz="914400">
              <a:buClrTx/>
              <a:defRPr b="0">
                <a:solidFill>
                  <a:srgbClr val="000000"/>
                </a:solidFill>
                <a:uFill>
                  <a:solidFill>
                    <a:srgbClr val="000000"/>
                  </a:solidFill>
                </a:uFill>
                <a:latin typeface="+mn-lt"/>
                <a:ea typeface="+mn-ea"/>
                <a:cs typeface="+mn-cs"/>
                <a:sym typeface="Arial"/>
              </a:defRPr>
            </a:lvl1pPr>
            <a:lvl2pPr marL="783482" marR="40531" indent="-285750" defTabSz="914400">
              <a:spcBef>
                <a:spcPts val="400"/>
              </a:spcBef>
              <a:buClrTx/>
              <a:buChar char="–"/>
              <a:defRPr b="0" sz="2000">
                <a:solidFill>
                  <a:srgbClr val="000000"/>
                </a:solidFill>
                <a:uFill>
                  <a:solidFill>
                    <a:srgbClr val="000000"/>
                  </a:solidFill>
                </a:uFill>
                <a:latin typeface="+mn-lt"/>
                <a:ea typeface="+mn-ea"/>
                <a:cs typeface="+mn-cs"/>
                <a:sym typeface="Arial"/>
              </a:defRPr>
            </a:lvl2pPr>
            <a:lvl3pPr marL="1183532" marR="40531" indent="-228600" defTabSz="914400">
              <a:spcBef>
                <a:spcPts val="400"/>
              </a:spcBef>
              <a:buClrTx/>
              <a:defRPr b="0" sz="1800">
                <a:solidFill>
                  <a:srgbClr val="000000"/>
                </a:solidFill>
                <a:uFill>
                  <a:solidFill>
                    <a:srgbClr val="000000"/>
                  </a:solidFill>
                </a:uFill>
                <a:latin typeface="+mn-lt"/>
                <a:ea typeface="+mn-ea"/>
                <a:cs typeface="+mn-cs"/>
                <a:sym typeface="Arial"/>
              </a:defRPr>
            </a:lvl3pPr>
            <a:lvl4pPr marL="1640732" marR="40531" indent="-228600" defTabSz="914400">
              <a:spcBef>
                <a:spcPts val="300"/>
              </a:spcBef>
              <a:buClrTx/>
              <a:buChar char="–"/>
              <a:defRPr b="0" sz="1600">
                <a:solidFill>
                  <a:srgbClr val="000000"/>
                </a:solidFill>
                <a:uFill>
                  <a:solidFill>
                    <a:srgbClr val="000000"/>
                  </a:solidFill>
                </a:uFill>
                <a:latin typeface="+mn-lt"/>
                <a:ea typeface="+mn-ea"/>
                <a:cs typeface="+mn-cs"/>
                <a:sym typeface="Arial"/>
              </a:defRPr>
            </a:lvl4pPr>
            <a:lvl5pPr marL="2097932" marR="40531" indent="-228600" defTabSz="914400">
              <a:spcBef>
                <a:spcPts val="300"/>
              </a:spcBef>
              <a:buClrTx/>
              <a:buChar char="»"/>
              <a:defRPr b="0" sz="1400">
                <a:solidFill>
                  <a:srgbClr val="000000"/>
                </a:solidFill>
                <a:uFill>
                  <a:solidFill>
                    <a:srgbClr val="000000"/>
                  </a:solidFill>
                </a:uFill>
                <a:latin typeface="+mn-lt"/>
                <a:ea typeface="+mn-ea"/>
                <a:cs typeface="+mn-cs"/>
                <a:sym typeface="Arial"/>
              </a:defRPr>
            </a:lvl5pPr>
          </a:lstStyle>
          <a:p>
            <a:pPr lvl="0">
              <a:defRPr sz="1800">
                <a:uFillTx/>
              </a:defRPr>
            </a:pPr>
            <a:r>
              <a:rPr sz="2400">
                <a:uFill>
                  <a:solidFill/>
                </a:uFill>
              </a:rPr>
              <a:t>Nivell del cos u</a:t>
            </a:r>
            <a:endParaRPr sz="2400">
              <a:uFill>
                <a:solidFill/>
              </a:uFill>
            </a:endParaRPr>
          </a:p>
          <a:p>
            <a:pPr lvl="1">
              <a:defRPr sz="1800">
                <a:uFillTx/>
              </a:defRPr>
            </a:pPr>
            <a:r>
              <a:rPr sz="2000">
                <a:uFill>
                  <a:solidFill/>
                </a:uFill>
              </a:rPr>
              <a:t>Nivell del cos dos</a:t>
            </a:r>
            <a:endParaRPr sz="2000">
              <a:uFill>
                <a:solidFill/>
              </a:uFill>
            </a:endParaRPr>
          </a:p>
          <a:p>
            <a:pPr lvl="2">
              <a:defRPr>
                <a:uFillTx/>
              </a:defRPr>
            </a:pPr>
            <a:r>
              <a:rPr>
                <a:uFill>
                  <a:solidFill/>
                </a:uFill>
              </a:rPr>
              <a:t>Nivell del cos tres</a:t>
            </a:r>
            <a:endParaRPr>
              <a:uFill>
                <a:solidFill/>
              </a:uFill>
            </a:endParaRPr>
          </a:p>
          <a:p>
            <a:pPr lvl="3">
              <a:defRPr sz="1800">
                <a:uFillTx/>
              </a:defRPr>
            </a:pPr>
            <a:r>
              <a:rPr sz="1600">
                <a:uFill>
                  <a:solidFill/>
                </a:uFill>
              </a:rPr>
              <a:t>Nivell del cos quatre</a:t>
            </a:r>
            <a:endParaRPr sz="1600">
              <a:uFill>
                <a:solidFill/>
              </a:uFill>
            </a:endParaRPr>
          </a:p>
          <a:p>
            <a:pPr lvl="4">
              <a:defRPr sz="1800">
                <a:uFillTx/>
              </a:defRPr>
            </a:pPr>
            <a:r>
              <a:rPr sz="1400">
                <a:uFill>
                  <a:solidFill/>
                </a:uFill>
              </a:rPr>
              <a:t>Nivell del cos cinc</a:t>
            </a:r>
          </a:p>
        </p:txBody>
      </p:sp>
    </p:spTree>
  </p:cSld>
  <p:clrMapOvr>
    <a:masterClrMapping/>
  </p:clrMapOvr>
  <p:transitio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0" showMasterPhAnim="1">
  <p:cSld name="5_Default Design">
    <p:spTree>
      <p:nvGrpSpPr>
        <p:cNvPr id="1" name=""/>
        <p:cNvGrpSpPr/>
        <p:nvPr/>
      </p:nvGrpSpPr>
      <p:grpSpPr>
        <a:xfrm>
          <a:off x="0" y="0"/>
          <a:ext cx="0" cy="0"/>
          <a:chOff x="0" y="0"/>
          <a:chExt cx="0" cy="0"/>
        </a:xfrm>
      </p:grpSpPr>
      <p:sp>
        <p:nvSpPr>
          <p:cNvPr id="107" name="Shape 107"/>
          <p:cNvSpPr/>
          <p:nvPr/>
        </p:nvSpPr>
        <p:spPr>
          <a:xfrm>
            <a:off x="533400" y="1295400"/>
            <a:ext cx="8077200" cy="1588"/>
          </a:xfrm>
          <a:prstGeom prst="line">
            <a:avLst/>
          </a:prstGeom>
          <a:ln w="254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08" name="Shape 108"/>
          <p:cNvSpPr/>
          <p:nvPr/>
        </p:nvSpPr>
        <p:spPr>
          <a:xfrm>
            <a:off x="533400" y="13716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sp>
        <p:nvSpPr>
          <p:cNvPr id="109" name="Shape 109"/>
          <p:cNvSpPr/>
          <p:nvPr/>
        </p:nvSpPr>
        <p:spPr>
          <a:xfrm>
            <a:off x="533400" y="12192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pic>
        <p:nvPicPr>
          <p:cNvPr id="110" name="DES-Logo-cropped.jpg"/>
          <p:cNvPicPr/>
          <p:nvPr/>
        </p:nvPicPr>
        <p:blipFill>
          <a:blip r:embed="rId2">
            <a:extLst/>
          </a:blip>
          <a:stretch>
            <a:fillRect/>
          </a:stretch>
        </p:blipFill>
        <p:spPr>
          <a:xfrm>
            <a:off x="0" y="0"/>
            <a:ext cx="1200150" cy="1524000"/>
          </a:xfrm>
          <a:prstGeom prst="rect">
            <a:avLst/>
          </a:prstGeom>
          <a:ln w="12700">
            <a:miter lim="400000"/>
          </a:ln>
        </p:spPr>
      </p:pic>
      <p:sp>
        <p:nvSpPr>
          <p:cNvPr id="111" name="Shape 111"/>
          <p:cNvSpPr/>
          <p:nvPr>
            <p:ph type="title"/>
          </p:nvPr>
        </p:nvSpPr>
        <p:spPr>
          <a:xfrm>
            <a:off x="1219200" y="0"/>
            <a:ext cx="5867400" cy="1295400"/>
          </a:xfrm>
          <a:prstGeom prst="rect">
            <a:avLst/>
          </a:prstGeom>
        </p:spPr>
        <p:txBody>
          <a:bodyPr lIns="0" tIns="0" rIns="0" bIns="0">
            <a:noAutofit/>
          </a:bodyPr>
          <a:lstStyle>
            <a:lvl1pPr marL="40531" marR="40531" defTabSz="914400">
              <a:lnSpc>
                <a:spcPct val="100000"/>
              </a:lnSpc>
              <a:defRPr b="0" sz="3200">
                <a:solidFill>
                  <a:srgbClr val="000000"/>
                </a:solidFill>
                <a:uFill>
                  <a:solidFill>
                    <a:srgbClr val="000000"/>
                  </a:solidFill>
                </a:uFill>
                <a:latin typeface="+mn-lt"/>
                <a:ea typeface="+mn-ea"/>
                <a:cs typeface="+mn-cs"/>
                <a:sym typeface="Arial"/>
              </a:defRPr>
            </a:lvl1pPr>
          </a:lstStyle>
          <a:p>
            <a:pPr lvl="0">
              <a:defRPr sz="1800">
                <a:uFillTx/>
              </a:defRPr>
            </a:pPr>
            <a:r>
              <a:rPr sz="3200">
                <a:uFill>
                  <a:solidFill/>
                </a:uFill>
              </a:rPr>
              <a:t>Text del títol</a:t>
            </a:r>
          </a:p>
        </p:txBody>
      </p:sp>
      <p:sp>
        <p:nvSpPr>
          <p:cNvPr id="112" name="Shape 112"/>
          <p:cNvSpPr/>
          <p:nvPr>
            <p:ph type="body" idx="1"/>
          </p:nvPr>
        </p:nvSpPr>
        <p:spPr>
          <a:xfrm>
            <a:off x="457200" y="1600200"/>
            <a:ext cx="8229600" cy="5257800"/>
          </a:xfrm>
          <a:prstGeom prst="rect">
            <a:avLst/>
          </a:prstGeom>
        </p:spPr>
        <p:txBody>
          <a:bodyPr lIns="0" tIns="0" rIns="0" bIns="0">
            <a:noAutofit/>
          </a:bodyPr>
          <a:lstStyle>
            <a:lvl1pPr marL="383431" marR="40531" indent="-342900" defTabSz="914400">
              <a:buClrTx/>
              <a:defRPr b="0">
                <a:solidFill>
                  <a:srgbClr val="000000"/>
                </a:solidFill>
                <a:uFill>
                  <a:solidFill>
                    <a:srgbClr val="000000"/>
                  </a:solidFill>
                </a:uFill>
                <a:latin typeface="+mn-lt"/>
                <a:ea typeface="+mn-ea"/>
                <a:cs typeface="+mn-cs"/>
                <a:sym typeface="Arial"/>
              </a:defRPr>
            </a:lvl1pPr>
            <a:lvl2pPr marL="783482" marR="40531" indent="-285750" defTabSz="914400">
              <a:spcBef>
                <a:spcPts val="400"/>
              </a:spcBef>
              <a:buClrTx/>
              <a:buChar char="–"/>
              <a:defRPr b="0" sz="2000">
                <a:solidFill>
                  <a:srgbClr val="000000"/>
                </a:solidFill>
                <a:uFill>
                  <a:solidFill>
                    <a:srgbClr val="000000"/>
                  </a:solidFill>
                </a:uFill>
                <a:latin typeface="+mn-lt"/>
                <a:ea typeface="+mn-ea"/>
                <a:cs typeface="+mn-cs"/>
                <a:sym typeface="Arial"/>
              </a:defRPr>
            </a:lvl2pPr>
            <a:lvl3pPr marL="1183532" marR="40531" indent="-228600" defTabSz="914400">
              <a:spcBef>
                <a:spcPts val="400"/>
              </a:spcBef>
              <a:buClrTx/>
              <a:defRPr b="0" sz="1800">
                <a:solidFill>
                  <a:srgbClr val="000000"/>
                </a:solidFill>
                <a:uFill>
                  <a:solidFill>
                    <a:srgbClr val="000000"/>
                  </a:solidFill>
                </a:uFill>
                <a:latin typeface="+mn-lt"/>
                <a:ea typeface="+mn-ea"/>
                <a:cs typeface="+mn-cs"/>
                <a:sym typeface="Arial"/>
              </a:defRPr>
            </a:lvl3pPr>
            <a:lvl4pPr marL="1640732" marR="40531" indent="-228600" defTabSz="914400">
              <a:spcBef>
                <a:spcPts val="300"/>
              </a:spcBef>
              <a:buClrTx/>
              <a:buChar char="–"/>
              <a:defRPr b="0" sz="1600">
                <a:solidFill>
                  <a:srgbClr val="000000"/>
                </a:solidFill>
                <a:uFill>
                  <a:solidFill>
                    <a:srgbClr val="000000"/>
                  </a:solidFill>
                </a:uFill>
                <a:latin typeface="+mn-lt"/>
                <a:ea typeface="+mn-ea"/>
                <a:cs typeface="+mn-cs"/>
                <a:sym typeface="Arial"/>
              </a:defRPr>
            </a:lvl4pPr>
            <a:lvl5pPr marL="2097932" marR="40531" indent="-228600" defTabSz="914400">
              <a:spcBef>
                <a:spcPts val="300"/>
              </a:spcBef>
              <a:buClrTx/>
              <a:buChar char="»"/>
              <a:defRPr b="0" sz="1400">
                <a:solidFill>
                  <a:srgbClr val="000000"/>
                </a:solidFill>
                <a:uFill>
                  <a:solidFill>
                    <a:srgbClr val="000000"/>
                  </a:solidFill>
                </a:uFill>
                <a:latin typeface="+mn-lt"/>
                <a:ea typeface="+mn-ea"/>
                <a:cs typeface="+mn-cs"/>
                <a:sym typeface="Arial"/>
              </a:defRPr>
            </a:lvl5pPr>
          </a:lstStyle>
          <a:p>
            <a:pPr lvl="0">
              <a:defRPr sz="1800">
                <a:uFillTx/>
              </a:defRPr>
            </a:pPr>
            <a:r>
              <a:rPr sz="2400">
                <a:uFill>
                  <a:solidFill/>
                </a:uFill>
              </a:rPr>
              <a:t>Nivell del cos u</a:t>
            </a:r>
            <a:endParaRPr sz="2400">
              <a:uFill>
                <a:solidFill/>
              </a:uFill>
            </a:endParaRPr>
          </a:p>
          <a:p>
            <a:pPr lvl="1">
              <a:defRPr sz="1800">
                <a:uFillTx/>
              </a:defRPr>
            </a:pPr>
            <a:r>
              <a:rPr sz="2000">
                <a:uFill>
                  <a:solidFill/>
                </a:uFill>
              </a:rPr>
              <a:t>Nivell del cos dos</a:t>
            </a:r>
            <a:endParaRPr sz="2000">
              <a:uFill>
                <a:solidFill/>
              </a:uFill>
            </a:endParaRPr>
          </a:p>
          <a:p>
            <a:pPr lvl="2">
              <a:defRPr>
                <a:uFillTx/>
              </a:defRPr>
            </a:pPr>
            <a:r>
              <a:rPr>
                <a:uFill>
                  <a:solidFill/>
                </a:uFill>
              </a:rPr>
              <a:t>Nivell del cos tres</a:t>
            </a:r>
            <a:endParaRPr>
              <a:uFill>
                <a:solidFill/>
              </a:uFill>
            </a:endParaRPr>
          </a:p>
          <a:p>
            <a:pPr lvl="3">
              <a:defRPr sz="1800">
                <a:uFillTx/>
              </a:defRPr>
            </a:pPr>
            <a:r>
              <a:rPr sz="1600">
                <a:uFill>
                  <a:solidFill/>
                </a:uFill>
              </a:rPr>
              <a:t>Nivell del cos quatre</a:t>
            </a:r>
            <a:endParaRPr sz="1600">
              <a:uFill>
                <a:solidFill/>
              </a:uFill>
            </a:endParaRPr>
          </a:p>
          <a:p>
            <a:pPr lvl="4">
              <a:defRPr sz="1800">
                <a:uFillTx/>
              </a:defRPr>
            </a:pPr>
            <a:r>
              <a:rPr sz="1400">
                <a:uFill>
                  <a:solidFill/>
                </a:uFill>
              </a:rPr>
              <a:t>Nivell del cos cinc</a:t>
            </a:r>
          </a:p>
        </p:txBody>
      </p:sp>
      <p:sp>
        <p:nvSpPr>
          <p:cNvPr id="113" name="Shape 113"/>
          <p:cNvSpPr/>
          <p:nvPr>
            <p:ph type="sldNum" sz="quarter" idx="2"/>
          </p:nvPr>
        </p:nvSpPr>
        <p:spPr>
          <a:xfrm>
            <a:off x="7463966" y="6245225"/>
            <a:ext cx="312068" cy="298984"/>
          </a:xfrm>
          <a:prstGeom prst="rect">
            <a:avLst/>
          </a:prstGeom>
        </p:spPr>
        <p:txBody>
          <a:bodyPr lIns="0" tIns="0" rIns="0" bIns="0">
            <a:spAutoFit/>
          </a:bodyPr>
          <a:lstStyle>
            <a:lvl1pPr algn="ctr" defTabSz="457200">
              <a:defRPr>
                <a:latin typeface="+mn-lt"/>
                <a:ea typeface="+mn-ea"/>
                <a:cs typeface="+mn-cs"/>
                <a:sym typeface="Arial"/>
              </a:defRPr>
            </a:lvl1pPr>
          </a:lstStyle>
          <a:p>
            <a:pPr lvl="0"/>
            <a:fld id="{86CB4B4D-7CA3-9044-876B-883B54F8677D}" type="slidenum"/>
          </a:p>
        </p:txBody>
      </p:sp>
    </p:spTree>
  </p:cSld>
  <p:clrMapOvr>
    <a:masterClrMapping/>
  </p:clrMapOvr>
  <p:transitio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0" showMasterPhAnim="1">
  <p:cSld name="DES-CD0-v3-template">
    <p:spTree>
      <p:nvGrpSpPr>
        <p:cNvPr id="1" name=""/>
        <p:cNvGrpSpPr/>
        <p:nvPr/>
      </p:nvGrpSpPr>
      <p:grpSpPr>
        <a:xfrm>
          <a:off x="0" y="0"/>
          <a:ext cx="0" cy="0"/>
          <a:chOff x="0" y="0"/>
          <a:chExt cx="0" cy="0"/>
        </a:xfrm>
      </p:grpSpPr>
      <p:sp>
        <p:nvSpPr>
          <p:cNvPr id="115" name="Shape 115"/>
          <p:cNvSpPr/>
          <p:nvPr/>
        </p:nvSpPr>
        <p:spPr>
          <a:xfrm>
            <a:off x="533400" y="1295400"/>
            <a:ext cx="8077200" cy="1588"/>
          </a:xfrm>
          <a:prstGeom prst="line">
            <a:avLst/>
          </a:prstGeom>
          <a:ln w="28575">
            <a:solidFill/>
            <a:round/>
          </a:ln>
        </p:spPr>
        <p:txBody>
          <a:bodyPr lIns="0" tIns="0" rIns="0" bIns="0" anchor="ctr"/>
          <a:lstStyle/>
          <a:p>
            <a:pPr lvl="0" marL="0" marR="0" defTabSz="457200">
              <a:defRPr sz="1200">
                <a:uFillTx/>
                <a:latin typeface="Helvetica"/>
                <a:ea typeface="Helvetica"/>
                <a:cs typeface="Helvetica"/>
                <a:sym typeface="Helvetica"/>
              </a:defRPr>
            </a:pPr>
          </a:p>
        </p:txBody>
      </p:sp>
      <p:sp>
        <p:nvSpPr>
          <p:cNvPr id="116" name="Shape 116"/>
          <p:cNvSpPr/>
          <p:nvPr/>
        </p:nvSpPr>
        <p:spPr>
          <a:xfrm>
            <a:off x="533400" y="1371600"/>
            <a:ext cx="8077200" cy="1588"/>
          </a:xfrm>
          <a:prstGeom prst="line">
            <a:avLst/>
          </a:prstGeom>
          <a:ln w="28575">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sp>
        <p:nvSpPr>
          <p:cNvPr id="117" name="Shape 117"/>
          <p:cNvSpPr/>
          <p:nvPr/>
        </p:nvSpPr>
        <p:spPr>
          <a:xfrm>
            <a:off x="533400" y="1219200"/>
            <a:ext cx="8077200" cy="1588"/>
          </a:xfrm>
          <a:prstGeom prst="line">
            <a:avLst/>
          </a:prstGeom>
          <a:ln w="28575">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pic>
        <p:nvPicPr>
          <p:cNvPr id="118" name="DES-Logo-cropped.jpg"/>
          <p:cNvPicPr/>
          <p:nvPr/>
        </p:nvPicPr>
        <p:blipFill>
          <a:blip r:embed="rId2">
            <a:extLst/>
          </a:blip>
          <a:stretch>
            <a:fillRect/>
          </a:stretch>
        </p:blipFill>
        <p:spPr>
          <a:xfrm>
            <a:off x="0" y="0"/>
            <a:ext cx="1200150" cy="1524000"/>
          </a:xfrm>
          <a:prstGeom prst="rect">
            <a:avLst/>
          </a:prstGeom>
          <a:ln w="12700">
            <a:miter lim="400000"/>
          </a:ln>
        </p:spPr>
      </p:pic>
      <p:sp>
        <p:nvSpPr>
          <p:cNvPr id="119" name="Shape 119"/>
          <p:cNvSpPr/>
          <p:nvPr>
            <p:ph type="title"/>
          </p:nvPr>
        </p:nvSpPr>
        <p:spPr>
          <a:xfrm>
            <a:off x="1219200" y="0"/>
            <a:ext cx="5867400" cy="1295400"/>
          </a:xfrm>
          <a:prstGeom prst="rect">
            <a:avLst/>
          </a:prstGeom>
        </p:spPr>
        <p:txBody>
          <a:bodyPr lIns="0" tIns="0" rIns="0" bIns="0">
            <a:noAutofit/>
          </a:bodyPr>
          <a:lstStyle>
            <a:lvl1pPr marL="40531" marR="40531" defTabSz="914400">
              <a:lnSpc>
                <a:spcPct val="100000"/>
              </a:lnSpc>
              <a:defRPr b="0" sz="3200">
                <a:solidFill>
                  <a:srgbClr val="000000"/>
                </a:solidFill>
                <a:uFill>
                  <a:solidFill>
                    <a:srgbClr val="000000"/>
                  </a:solidFill>
                </a:uFill>
                <a:latin typeface="+mn-lt"/>
                <a:ea typeface="+mn-ea"/>
                <a:cs typeface="+mn-cs"/>
                <a:sym typeface="Arial"/>
              </a:defRPr>
            </a:lvl1pPr>
          </a:lstStyle>
          <a:p>
            <a:pPr lvl="0">
              <a:defRPr sz="1800">
                <a:uFillTx/>
              </a:defRPr>
            </a:pPr>
            <a:r>
              <a:rPr sz="3200">
                <a:uFill>
                  <a:solidFill/>
                </a:uFill>
              </a:rPr>
              <a:t>Text del títol</a:t>
            </a:r>
          </a:p>
        </p:txBody>
      </p:sp>
      <p:sp>
        <p:nvSpPr>
          <p:cNvPr id="120" name="Shape 120"/>
          <p:cNvSpPr/>
          <p:nvPr>
            <p:ph type="body" idx="1"/>
          </p:nvPr>
        </p:nvSpPr>
        <p:spPr>
          <a:xfrm>
            <a:off x="457200" y="1600200"/>
            <a:ext cx="8229600" cy="5257800"/>
          </a:xfrm>
          <a:prstGeom prst="rect">
            <a:avLst/>
          </a:prstGeom>
        </p:spPr>
        <p:txBody>
          <a:bodyPr lIns="0" tIns="0" rIns="0" bIns="0">
            <a:noAutofit/>
          </a:bodyPr>
          <a:lstStyle>
            <a:lvl1pPr marL="383431" marR="40531" indent="-342900" defTabSz="914400">
              <a:buClrTx/>
              <a:defRPr b="0">
                <a:solidFill>
                  <a:srgbClr val="000000"/>
                </a:solidFill>
                <a:uFill>
                  <a:solidFill>
                    <a:srgbClr val="000000"/>
                  </a:solidFill>
                </a:uFill>
                <a:latin typeface="+mn-lt"/>
                <a:ea typeface="+mn-ea"/>
                <a:cs typeface="+mn-cs"/>
                <a:sym typeface="Arial"/>
              </a:defRPr>
            </a:lvl1pPr>
            <a:lvl2pPr marL="783482" marR="40531" indent="-285750" defTabSz="914400">
              <a:spcBef>
                <a:spcPts val="400"/>
              </a:spcBef>
              <a:buClrTx/>
              <a:buChar char="–"/>
              <a:defRPr b="0" sz="2000">
                <a:solidFill>
                  <a:srgbClr val="000000"/>
                </a:solidFill>
                <a:uFill>
                  <a:solidFill>
                    <a:srgbClr val="000000"/>
                  </a:solidFill>
                </a:uFill>
                <a:latin typeface="+mn-lt"/>
                <a:ea typeface="+mn-ea"/>
                <a:cs typeface="+mn-cs"/>
                <a:sym typeface="Arial"/>
              </a:defRPr>
            </a:lvl2pPr>
            <a:lvl3pPr marL="1183532" marR="40531" indent="-228600" defTabSz="914400">
              <a:spcBef>
                <a:spcPts val="400"/>
              </a:spcBef>
              <a:buClrTx/>
              <a:defRPr b="0" sz="1800">
                <a:solidFill>
                  <a:srgbClr val="000000"/>
                </a:solidFill>
                <a:uFill>
                  <a:solidFill>
                    <a:srgbClr val="000000"/>
                  </a:solidFill>
                </a:uFill>
                <a:latin typeface="+mn-lt"/>
                <a:ea typeface="+mn-ea"/>
                <a:cs typeface="+mn-cs"/>
                <a:sym typeface="Arial"/>
              </a:defRPr>
            </a:lvl3pPr>
            <a:lvl4pPr marL="1640732" marR="40531" indent="-228600" defTabSz="914400">
              <a:spcBef>
                <a:spcPts val="300"/>
              </a:spcBef>
              <a:buClrTx/>
              <a:buChar char="–"/>
              <a:defRPr b="0" sz="1600">
                <a:solidFill>
                  <a:srgbClr val="000000"/>
                </a:solidFill>
                <a:uFill>
                  <a:solidFill>
                    <a:srgbClr val="000000"/>
                  </a:solidFill>
                </a:uFill>
                <a:latin typeface="+mn-lt"/>
                <a:ea typeface="+mn-ea"/>
                <a:cs typeface="+mn-cs"/>
                <a:sym typeface="Arial"/>
              </a:defRPr>
            </a:lvl4pPr>
            <a:lvl5pPr marL="2097932" marR="40531" indent="-228600" defTabSz="914400">
              <a:spcBef>
                <a:spcPts val="300"/>
              </a:spcBef>
              <a:buClrTx/>
              <a:buChar char="»"/>
              <a:defRPr b="0" sz="1400">
                <a:solidFill>
                  <a:srgbClr val="000000"/>
                </a:solidFill>
                <a:uFill>
                  <a:solidFill>
                    <a:srgbClr val="000000"/>
                  </a:solidFill>
                </a:uFill>
                <a:latin typeface="+mn-lt"/>
                <a:ea typeface="+mn-ea"/>
                <a:cs typeface="+mn-cs"/>
                <a:sym typeface="Arial"/>
              </a:defRPr>
            </a:lvl5pPr>
          </a:lstStyle>
          <a:p>
            <a:pPr lvl="0">
              <a:defRPr sz="1800">
                <a:uFillTx/>
              </a:defRPr>
            </a:pPr>
            <a:r>
              <a:rPr sz="2400">
                <a:uFill>
                  <a:solidFill/>
                </a:uFill>
              </a:rPr>
              <a:t>Nivell del cos u</a:t>
            </a:r>
            <a:endParaRPr sz="2400">
              <a:uFill>
                <a:solidFill/>
              </a:uFill>
            </a:endParaRPr>
          </a:p>
          <a:p>
            <a:pPr lvl="1">
              <a:defRPr sz="1800">
                <a:uFillTx/>
              </a:defRPr>
            </a:pPr>
            <a:r>
              <a:rPr sz="2000">
                <a:uFill>
                  <a:solidFill/>
                </a:uFill>
              </a:rPr>
              <a:t>Nivell del cos dos</a:t>
            </a:r>
            <a:endParaRPr sz="2000">
              <a:uFill>
                <a:solidFill/>
              </a:uFill>
            </a:endParaRPr>
          </a:p>
          <a:p>
            <a:pPr lvl="2">
              <a:defRPr>
                <a:uFillTx/>
              </a:defRPr>
            </a:pPr>
            <a:r>
              <a:rPr>
                <a:uFill>
                  <a:solidFill/>
                </a:uFill>
              </a:rPr>
              <a:t>Nivell del cos tres</a:t>
            </a:r>
            <a:endParaRPr>
              <a:uFill>
                <a:solidFill/>
              </a:uFill>
            </a:endParaRPr>
          </a:p>
          <a:p>
            <a:pPr lvl="3">
              <a:defRPr sz="1800">
                <a:uFillTx/>
              </a:defRPr>
            </a:pPr>
            <a:r>
              <a:rPr sz="1600">
                <a:uFill>
                  <a:solidFill/>
                </a:uFill>
              </a:rPr>
              <a:t>Nivell del cos quatre</a:t>
            </a:r>
            <a:endParaRPr sz="1600">
              <a:uFill>
                <a:solidFill/>
              </a:uFill>
            </a:endParaRPr>
          </a:p>
          <a:p>
            <a:pPr lvl="4">
              <a:defRPr sz="1800">
                <a:uFillTx/>
              </a:defRPr>
            </a:pPr>
            <a:r>
              <a:rPr sz="1400">
                <a:uFill>
                  <a:solidFill/>
                </a:uFill>
              </a:rPr>
              <a:t>Nivell del cos cinc</a:t>
            </a:r>
          </a:p>
        </p:txBody>
      </p:sp>
    </p:spTree>
  </p:cSld>
  <p:clrMapOvr>
    <a:masterClrMapping/>
  </p:clrMapOvr>
  <p:transitio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0" showMasterPhAnim="1">
  <p:cSld name="Default - Title Only">
    <p:spTree>
      <p:nvGrpSpPr>
        <p:cNvPr id="1" name=""/>
        <p:cNvGrpSpPr/>
        <p:nvPr/>
      </p:nvGrpSpPr>
      <p:grpSpPr>
        <a:xfrm>
          <a:off x="0" y="0"/>
          <a:ext cx="0" cy="0"/>
          <a:chOff x="0" y="0"/>
          <a:chExt cx="0" cy="0"/>
        </a:xfrm>
      </p:grpSpPr>
      <p:sp>
        <p:nvSpPr>
          <p:cNvPr id="122" name="Shape 122"/>
          <p:cNvSpPr/>
          <p:nvPr/>
        </p:nvSpPr>
        <p:spPr>
          <a:xfrm>
            <a:off x="533401" y="1295400"/>
            <a:ext cx="8077201" cy="0"/>
          </a:xfrm>
          <a:prstGeom prst="line">
            <a:avLst/>
          </a:prstGeom>
          <a:ln w="28575">
            <a:solidFill/>
            <a:round/>
          </a:ln>
        </p:spPr>
        <p:txBody>
          <a:bodyPr lIns="0" tIns="0" rIns="0" bIns="0" anchor="ctr"/>
          <a:lstStyle/>
          <a:p>
            <a:pPr lvl="0" marL="0" marR="0" defTabSz="457200">
              <a:defRPr sz="1200">
                <a:uFillTx/>
                <a:latin typeface="Helvetica"/>
                <a:ea typeface="Helvetica"/>
                <a:cs typeface="Helvetica"/>
                <a:sym typeface="Helvetica"/>
              </a:defRPr>
            </a:pPr>
          </a:p>
        </p:txBody>
      </p:sp>
      <p:sp>
        <p:nvSpPr>
          <p:cNvPr id="123" name="Shape 123"/>
          <p:cNvSpPr/>
          <p:nvPr/>
        </p:nvSpPr>
        <p:spPr>
          <a:xfrm>
            <a:off x="533401" y="1371600"/>
            <a:ext cx="8077201" cy="0"/>
          </a:xfrm>
          <a:prstGeom prst="line">
            <a:avLst/>
          </a:prstGeom>
          <a:ln w="28575">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sp>
        <p:nvSpPr>
          <p:cNvPr id="124" name="Shape 124"/>
          <p:cNvSpPr/>
          <p:nvPr/>
        </p:nvSpPr>
        <p:spPr>
          <a:xfrm>
            <a:off x="533401" y="1219200"/>
            <a:ext cx="8077201" cy="0"/>
          </a:xfrm>
          <a:prstGeom prst="line">
            <a:avLst/>
          </a:prstGeom>
          <a:ln w="28575">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pic>
        <p:nvPicPr>
          <p:cNvPr id="125" name="DES-Logo-cropped.jpg"/>
          <p:cNvPicPr/>
          <p:nvPr/>
        </p:nvPicPr>
        <p:blipFill>
          <a:blip r:embed="rId2">
            <a:extLst/>
          </a:blip>
          <a:stretch>
            <a:fillRect/>
          </a:stretch>
        </p:blipFill>
        <p:spPr>
          <a:xfrm>
            <a:off x="0" y="0"/>
            <a:ext cx="1200150" cy="1524000"/>
          </a:xfrm>
          <a:prstGeom prst="rect">
            <a:avLst/>
          </a:prstGeom>
          <a:ln w="12700">
            <a:miter lim="400000"/>
          </a:ln>
        </p:spPr>
      </p:pic>
      <p:sp>
        <p:nvSpPr>
          <p:cNvPr id="126" name="Shape 126"/>
          <p:cNvSpPr/>
          <p:nvPr/>
        </p:nvSpPr>
        <p:spPr>
          <a:xfrm>
            <a:off x="6705600" y="6397625"/>
            <a:ext cx="2146300" cy="476250"/>
          </a:xfrm>
          <a:prstGeom prst="rect">
            <a:avLst/>
          </a:prstGeom>
          <a:ln w="12700">
            <a:miter lim="400000"/>
          </a:ln>
        </p:spPr>
        <p:txBody>
          <a:bodyPr lIns="38100" tIns="38100" rIns="38100" bIns="38100"/>
          <a:lstStyle/>
          <a:p>
            <a:pPr lvl="0" marL="0" marR="0" algn="r">
              <a:buClr>
                <a:srgbClr val="000000"/>
              </a:buClr>
              <a:defRPr sz="1800">
                <a:latin typeface="+mn-lt"/>
                <a:ea typeface="+mn-ea"/>
                <a:cs typeface="+mn-cs"/>
                <a:sym typeface="Arial"/>
              </a:defRPr>
            </a:pPr>
          </a:p>
        </p:txBody>
      </p:sp>
      <p:sp>
        <p:nvSpPr>
          <p:cNvPr id="127" name="Shape 127"/>
          <p:cNvSpPr/>
          <p:nvPr>
            <p:ph type="title"/>
          </p:nvPr>
        </p:nvSpPr>
        <p:spPr>
          <a:xfrm>
            <a:off x="1219200" y="0"/>
            <a:ext cx="5867400" cy="1295400"/>
          </a:xfrm>
          <a:prstGeom prst="rect">
            <a:avLst/>
          </a:prstGeom>
        </p:spPr>
        <p:txBody>
          <a:bodyPr>
            <a:noAutofit/>
          </a:bodyPr>
          <a:lstStyle>
            <a:lvl1pPr defTabSz="914400">
              <a:lnSpc>
                <a:spcPct val="100000"/>
              </a:lnSpc>
              <a:defRPr b="0" sz="3200">
                <a:solidFill>
                  <a:srgbClr val="000000"/>
                </a:solidFill>
                <a:uFill>
                  <a:solidFill>
                    <a:srgbClr val="000000"/>
                  </a:solidFill>
                </a:uFill>
                <a:latin typeface="+mn-lt"/>
                <a:ea typeface="+mn-ea"/>
                <a:cs typeface="+mn-cs"/>
                <a:sym typeface="Arial"/>
              </a:defRPr>
            </a:lvl1pPr>
          </a:lstStyle>
          <a:p>
            <a:pPr lvl="0">
              <a:defRPr sz="1800">
                <a:uFillTx/>
              </a:defRPr>
            </a:pPr>
            <a:r>
              <a:rPr sz="3200">
                <a:uFill>
                  <a:solidFill/>
                </a:uFill>
              </a:rPr>
              <a:t>Text del títol</a:t>
            </a:r>
          </a:p>
        </p:txBody>
      </p:sp>
      <p:sp>
        <p:nvSpPr>
          <p:cNvPr id="128" name="Shape 128"/>
          <p:cNvSpPr/>
          <p:nvPr>
            <p:ph type="sldNum" sz="quarter" idx="2"/>
          </p:nvPr>
        </p:nvSpPr>
        <p:spPr>
          <a:xfrm>
            <a:off x="8400132" y="6442075"/>
            <a:ext cx="286668" cy="273584"/>
          </a:xfrm>
          <a:prstGeom prst="rect">
            <a:avLst/>
          </a:prstGeom>
        </p:spPr>
        <p:txBody>
          <a:bodyPr>
            <a:spAutoFit/>
          </a:bodyPr>
          <a:lstStyle>
            <a:lvl1pPr defTabSz="914400">
              <a:defRPr>
                <a:latin typeface="+mn-lt"/>
                <a:ea typeface="+mn-ea"/>
                <a:cs typeface="+mn-cs"/>
                <a:sym typeface="Arial"/>
              </a:defRPr>
            </a:lvl1pPr>
          </a:lstStyle>
          <a:p>
            <a:pPr lvl="0"/>
            <a:fld id="{86CB4B4D-7CA3-9044-876B-883B54F8677D}" type="slidenum"/>
          </a:p>
        </p:txBody>
      </p:sp>
    </p:spTree>
  </p:cSld>
  <p:clrMapOvr>
    <a:masterClrMapping/>
  </p:clrMapOvr>
  <p:transitio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solidFill>
          <a:srgbClr val="000000"/>
        </a:solidFill>
      </p:bgPr>
    </p:bg>
    <p:spTree>
      <p:nvGrpSpPr>
        <p:cNvPr id="1" name=""/>
        <p:cNvGrpSpPr/>
        <p:nvPr/>
      </p:nvGrpSpPr>
      <p:grpSpPr>
        <a:xfrm>
          <a:off x="0" y="0"/>
          <a:ext cx="0" cy="0"/>
          <a:chOff x="0" y="0"/>
          <a:chExt cx="0" cy="0"/>
        </a:xfrm>
      </p:grpSpPr>
      <p:sp>
        <p:nvSpPr>
          <p:cNvPr id="130" name="Shape 130"/>
          <p:cNvSpPr/>
          <p:nvPr/>
        </p:nvSpPr>
        <p:spPr>
          <a:xfrm>
            <a:off x="304800" y="6323806"/>
            <a:ext cx="1917700" cy="304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41359" marR="41359" defTabSz="457200">
              <a:lnSpc>
                <a:spcPct val="93000"/>
              </a:lnSpc>
              <a:spcBef>
                <a:spcPts val="600"/>
              </a:spcBef>
              <a:buClr>
                <a:srgbClr val="000000"/>
              </a:buClr>
              <a:buFont typeface="Times New Roman"/>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1400">
                <a:solidFill>
                  <a:srgbClr val="FFFFFF"/>
                </a:solidFill>
                <a:uFill>
                  <a:solidFill>
                    <a:srgbClr val="FFFFFF"/>
                  </a:solidFill>
                </a:uFill>
                <a:latin typeface="+mn-lt"/>
                <a:ea typeface="+mn-ea"/>
                <a:cs typeface="+mn-cs"/>
                <a:sym typeface="Arial"/>
              </a:defRPr>
            </a:lvl1pPr>
          </a:lstStyle>
          <a:p>
            <a:pPr lvl="0">
              <a:defRPr sz="1800">
                <a:solidFill>
                  <a:srgbClr val="000000"/>
                </a:solidFill>
                <a:uFillTx/>
              </a:defRPr>
            </a:pPr>
            <a:r>
              <a:rPr sz="1400">
                <a:solidFill>
                  <a:srgbClr val="FFFFFF"/>
                </a:solidFill>
                <a:uFill>
                  <a:solidFill>
                    <a:srgbClr val="FFFFFF"/>
                  </a:solidFill>
                </a:uFill>
              </a:rPr>
              <a:t>03/06/10</a:t>
            </a:r>
          </a:p>
        </p:txBody>
      </p:sp>
      <p:sp>
        <p:nvSpPr>
          <p:cNvPr id="131" name="Shape 131"/>
          <p:cNvSpPr/>
          <p:nvPr>
            <p:ph type="title"/>
          </p:nvPr>
        </p:nvSpPr>
        <p:spPr>
          <a:xfrm>
            <a:off x="82550" y="0"/>
            <a:ext cx="8986838" cy="801688"/>
          </a:xfrm>
          <a:prstGeom prst="rect">
            <a:avLst/>
          </a:prstGeom>
        </p:spPr>
        <p:txBody>
          <a:bodyPr lIns="0" tIns="0" rIns="0" bIns="0">
            <a:noAutofit/>
          </a:bodyPr>
          <a:lstStyle>
            <a:lvl1pPr algn="l" defTabSz="457200">
              <a:lnSpc>
                <a:spcPct val="67000"/>
              </a:lnSpc>
              <a:defRPr sz="3200">
                <a:solidFill>
                  <a:srgbClr val="FFE100"/>
                </a:solidFill>
                <a:uFill>
                  <a:solidFill>
                    <a:srgbClr val="FFE100"/>
                  </a:solidFill>
                </a:uFill>
                <a:latin typeface="Arial Narrow"/>
                <a:ea typeface="Arial Narrow"/>
                <a:cs typeface="Arial Narrow"/>
                <a:sym typeface="Arial Narrow"/>
              </a:defRPr>
            </a:lvl1pPr>
          </a:lstStyle>
          <a:p>
            <a:pPr lvl="0">
              <a:defRPr b="0" sz="1800">
                <a:solidFill>
                  <a:srgbClr val="000000"/>
                </a:solidFill>
                <a:uFillTx/>
              </a:defRPr>
            </a:pPr>
            <a:r>
              <a:rPr b="1" sz="3200">
                <a:solidFill>
                  <a:srgbClr val="FFE100"/>
                </a:solidFill>
                <a:uFill>
                  <a:solidFill>
                    <a:srgbClr val="FFE100"/>
                  </a:solidFill>
                </a:uFill>
              </a:rPr>
              <a:t>Text del títol</a:t>
            </a:r>
          </a:p>
        </p:txBody>
      </p:sp>
      <p:sp>
        <p:nvSpPr>
          <p:cNvPr id="132" name="Shape 132"/>
          <p:cNvSpPr/>
          <p:nvPr>
            <p:ph type="body" idx="1"/>
          </p:nvPr>
        </p:nvSpPr>
        <p:spPr>
          <a:xfrm>
            <a:off x="457200" y="1143000"/>
            <a:ext cx="8456613" cy="5715000"/>
          </a:xfrm>
          <a:prstGeom prst="rect">
            <a:avLst/>
          </a:prstGeom>
        </p:spPr>
        <p:txBody>
          <a:bodyPr lIns="0" tIns="0" rIns="0" bIns="0">
            <a:noAutofit/>
          </a:bodyPr>
          <a:lstStyle>
            <a:lvl1pPr marL="342900" indent="-342900" defTabSz="457200">
              <a:lnSpc>
                <a:spcPct val="93000"/>
              </a:lnSpc>
              <a:spcBef>
                <a:spcPts val="700"/>
              </a:spcBef>
              <a:buClr>
                <a:srgbClr val="000000"/>
              </a:buClr>
              <a:buSzTx/>
              <a:buFont typeface="Times New Roman"/>
              <a:buNone/>
              <a:defRPr b="0" sz="2800">
                <a:solidFill>
                  <a:srgbClr val="FFFFFF"/>
                </a:solidFill>
                <a:uFill>
                  <a:solidFill>
                    <a:srgbClr val="FFFFFF"/>
                  </a:solidFill>
                </a:uFill>
              </a:defRPr>
            </a:lvl1pPr>
            <a:lvl2pPr marL="742950" indent="-285750" defTabSz="457200">
              <a:lnSpc>
                <a:spcPct val="93000"/>
              </a:lnSpc>
              <a:spcBef>
                <a:spcPts val="600"/>
              </a:spcBef>
              <a:buClr>
                <a:srgbClr val="000000"/>
              </a:buClr>
              <a:buSzTx/>
              <a:buFont typeface="Times New Roman"/>
              <a:buNone/>
              <a:defRPr b="0" sz="2600">
                <a:solidFill>
                  <a:srgbClr val="FFFFFF"/>
                </a:solidFill>
                <a:uFill>
                  <a:solidFill>
                    <a:srgbClr val="FFFFFF"/>
                  </a:solidFill>
                </a:uFill>
              </a:defRPr>
            </a:lvl2pPr>
            <a:lvl3pPr marL="1143000" indent="-228600" defTabSz="457200">
              <a:lnSpc>
                <a:spcPct val="93000"/>
              </a:lnSpc>
              <a:spcBef>
                <a:spcPts val="600"/>
              </a:spcBef>
              <a:buClr>
                <a:srgbClr val="000000"/>
              </a:buClr>
              <a:buSzTx/>
              <a:buFont typeface="Times New Roman"/>
              <a:buNone/>
              <a:defRPr b="0">
                <a:solidFill>
                  <a:srgbClr val="FFFFFF"/>
                </a:solidFill>
                <a:uFill>
                  <a:solidFill>
                    <a:srgbClr val="FFFFFF"/>
                  </a:solidFill>
                </a:uFill>
                <a:latin typeface="+mn-lt"/>
                <a:ea typeface="+mn-ea"/>
                <a:cs typeface="+mn-cs"/>
                <a:sym typeface="Arial"/>
              </a:defRPr>
            </a:lvl3pPr>
            <a:lvl4pPr marL="1600200" indent="-228600" defTabSz="457200">
              <a:lnSpc>
                <a:spcPct val="93000"/>
              </a:lnSpc>
              <a:buClr>
                <a:srgbClr val="000000"/>
              </a:buClr>
              <a:buSzTx/>
              <a:buFont typeface="Times New Roman"/>
              <a:buNone/>
              <a:defRPr b="0" sz="2000">
                <a:solidFill>
                  <a:srgbClr val="FFFFFF"/>
                </a:solidFill>
                <a:uFill>
                  <a:solidFill>
                    <a:srgbClr val="FFFFFF"/>
                  </a:solidFill>
                </a:uFill>
                <a:latin typeface="+mn-lt"/>
                <a:ea typeface="+mn-ea"/>
                <a:cs typeface="+mn-cs"/>
                <a:sym typeface="Arial"/>
              </a:defRPr>
            </a:lvl4pPr>
            <a:lvl5pPr marL="2057400" indent="-228600" defTabSz="457200">
              <a:lnSpc>
                <a:spcPct val="93000"/>
              </a:lnSpc>
              <a:buClr>
                <a:srgbClr val="000000"/>
              </a:buClr>
              <a:buSzTx/>
              <a:buFont typeface="Times New Roman"/>
              <a:buNone/>
              <a:defRPr b="0" sz="2000">
                <a:solidFill>
                  <a:srgbClr val="FFFFFF"/>
                </a:solidFill>
                <a:uFill>
                  <a:solidFill>
                    <a:srgbClr val="FFFFFF"/>
                  </a:solidFill>
                </a:uFill>
                <a:latin typeface="+mn-lt"/>
                <a:ea typeface="+mn-ea"/>
                <a:cs typeface="+mn-cs"/>
                <a:sym typeface="Arial"/>
              </a:defRPr>
            </a:lvl5pPr>
          </a:lstStyle>
          <a:p>
            <a:pPr lvl="0">
              <a:defRPr sz="1800">
                <a:solidFill>
                  <a:srgbClr val="000000"/>
                </a:solidFill>
                <a:uFillTx/>
              </a:defRPr>
            </a:pPr>
            <a:r>
              <a:rPr sz="2800">
                <a:solidFill>
                  <a:srgbClr val="FFFFFF"/>
                </a:solidFill>
                <a:uFill>
                  <a:solidFill>
                    <a:srgbClr val="FFFFFF"/>
                  </a:solidFill>
                </a:uFill>
              </a:rPr>
              <a:t>Nivell del cos u</a:t>
            </a:r>
            <a:endParaRPr sz="2800">
              <a:solidFill>
                <a:srgbClr val="FFFFFF"/>
              </a:solidFill>
              <a:uFill>
                <a:solidFill>
                  <a:srgbClr val="FFFFFF"/>
                </a:solidFill>
              </a:uFill>
            </a:endParaRPr>
          </a:p>
          <a:p>
            <a:pPr lvl="1">
              <a:defRPr sz="1800">
                <a:solidFill>
                  <a:srgbClr val="000000"/>
                </a:solidFill>
                <a:uFillTx/>
              </a:defRPr>
            </a:pPr>
            <a:r>
              <a:rPr sz="2600">
                <a:solidFill>
                  <a:srgbClr val="FFFFFF"/>
                </a:solidFill>
                <a:uFill>
                  <a:solidFill>
                    <a:srgbClr val="FFFFFF"/>
                  </a:solidFill>
                </a:uFill>
              </a:rPr>
              <a:t>Nivell del cos dos</a:t>
            </a:r>
            <a:endParaRPr sz="26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Nivell del cos tres</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Nivell del cos quatre</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Nivell del cos cinc</a:t>
            </a:r>
          </a:p>
        </p:txBody>
      </p:sp>
      <p:sp>
        <p:nvSpPr>
          <p:cNvPr id="133" name="Shape 133"/>
          <p:cNvSpPr/>
          <p:nvPr>
            <p:ph type="sldNum" sz="quarter" idx="2"/>
          </p:nvPr>
        </p:nvSpPr>
        <p:spPr>
          <a:xfrm>
            <a:off x="7962106" y="6326714"/>
            <a:ext cx="312069" cy="298984"/>
          </a:xfrm>
          <a:prstGeom prst="rect">
            <a:avLst/>
          </a:prstGeom>
        </p:spPr>
        <p:txBody>
          <a:bodyPr lIns="0" tIns="0" rIns="0" bIns="0" anchor="ctr">
            <a:spAutoFit/>
          </a:bodyPr>
          <a:lstStyle>
            <a:lvl1pPr algn="l" defTabSz="584200">
              <a:lnSpc>
                <a:spcPct val="80000"/>
              </a:lnSpc>
              <a:spcBef>
                <a:spcPts val="600"/>
              </a:spcBef>
              <a:buClr>
                <a:srgbClr val="000000"/>
              </a:buClr>
              <a:buFont typeface="Arial"/>
              <a:tabLst>
                <a:tab pos="4673600" algn="l"/>
                <a:tab pos="5524500" algn="l"/>
              </a:tabLst>
              <a:defRPr>
                <a:solidFill>
                  <a:srgbClr val="FFFFFF"/>
                </a:solidFill>
                <a:uFill>
                  <a:solidFill>
                    <a:srgbClr val="FFFFFF"/>
                  </a:solidFill>
                </a:uFill>
                <a:latin typeface="+mn-lt"/>
                <a:ea typeface="+mn-ea"/>
                <a:cs typeface="+mn-cs"/>
                <a:sym typeface="Arial"/>
              </a:defRPr>
            </a:lvl1pPr>
          </a:lstStyle>
          <a:p>
            <a:pPr lvl="0"/>
            <a:fld id="{86CB4B4D-7CA3-9044-876B-883B54F8677D}" type="slidenum"/>
          </a:p>
        </p:txBody>
      </p:sp>
    </p:spTree>
  </p:cSld>
  <p:clrMapOvr>
    <a:masterClrMapping/>
  </p:clrMapOvr>
  <p:transitio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0" showMasterPhAnim="1">
  <p:cSld name="Default - Title and Content">
    <p:spTree>
      <p:nvGrpSpPr>
        <p:cNvPr id="1" name=""/>
        <p:cNvGrpSpPr/>
        <p:nvPr/>
      </p:nvGrpSpPr>
      <p:grpSpPr>
        <a:xfrm>
          <a:off x="0" y="0"/>
          <a:ext cx="0" cy="0"/>
          <a:chOff x="0" y="0"/>
          <a:chExt cx="0" cy="0"/>
        </a:xfrm>
      </p:grpSpPr>
      <p:sp>
        <p:nvSpPr>
          <p:cNvPr id="135" name="Shape 135"/>
          <p:cNvSpPr/>
          <p:nvPr>
            <p:ph type="title"/>
          </p:nvPr>
        </p:nvSpPr>
        <p:spPr>
          <a:xfrm>
            <a:off x="457200" y="274637"/>
            <a:ext cx="8229600" cy="1143001"/>
          </a:xfrm>
          <a:prstGeom prst="rect">
            <a:avLst/>
          </a:prstGeom>
          <a:ln>
            <a:round/>
          </a:ln>
        </p:spPr>
        <p:txBody>
          <a:bodyPr>
            <a:noAutofit/>
          </a:bodyPr>
          <a:lstStyle>
            <a:lvl1pPr defTabSz="457200">
              <a:lnSpc>
                <a:spcPct val="100000"/>
              </a:lnSpc>
              <a:defRPr b="0" sz="4400">
                <a:solidFill>
                  <a:srgbClr val="000000"/>
                </a:solidFill>
                <a:uFill>
                  <a:solidFill>
                    <a:srgbClr val="000000"/>
                  </a:solidFill>
                </a:uFill>
                <a:latin typeface="Calibri"/>
                <a:ea typeface="Calibri"/>
                <a:cs typeface="Calibri"/>
                <a:sym typeface="Calibri"/>
              </a:defRPr>
            </a:lvl1pPr>
          </a:lstStyle>
          <a:p>
            <a:pPr lvl="0">
              <a:defRPr sz="1800">
                <a:uFillTx/>
              </a:defRPr>
            </a:pPr>
            <a:r>
              <a:rPr sz="4400">
                <a:uFill>
                  <a:solidFill/>
                </a:uFill>
              </a:rPr>
              <a:t>Text del títol</a:t>
            </a:r>
          </a:p>
        </p:txBody>
      </p:sp>
      <p:sp>
        <p:nvSpPr>
          <p:cNvPr id="136" name="Shape 136"/>
          <p:cNvSpPr/>
          <p:nvPr>
            <p:ph type="body" idx="1"/>
          </p:nvPr>
        </p:nvSpPr>
        <p:spPr>
          <a:xfrm>
            <a:off x="457200" y="1600199"/>
            <a:ext cx="8229600" cy="4525964"/>
          </a:xfrm>
          <a:prstGeom prst="rect">
            <a:avLst/>
          </a:prstGeom>
          <a:ln>
            <a:round/>
          </a:ln>
        </p:spPr>
        <p:txBody>
          <a:bodyPr>
            <a:noAutofit/>
          </a:bodyPr>
          <a:lstStyle>
            <a:lvl1pPr marL="342900" indent="-342900" defTabSz="457200">
              <a:spcBef>
                <a:spcPts val="700"/>
              </a:spcBef>
              <a:buClr>
                <a:srgbClr val="000000"/>
              </a:buClr>
              <a:buFont typeface="Arial"/>
              <a:defRPr b="0" sz="3200">
                <a:solidFill>
                  <a:srgbClr val="000000"/>
                </a:solidFill>
                <a:uFill>
                  <a:solidFill>
                    <a:srgbClr val="000000"/>
                  </a:solidFill>
                </a:uFill>
                <a:latin typeface="Calibri"/>
                <a:ea typeface="Calibri"/>
                <a:cs typeface="Calibri"/>
                <a:sym typeface="Calibri"/>
              </a:defRPr>
            </a:lvl1pPr>
            <a:lvl2pPr marL="742950" indent="-285750" defTabSz="457200">
              <a:spcBef>
                <a:spcPts val="600"/>
              </a:spcBef>
              <a:buClr>
                <a:srgbClr val="000000"/>
              </a:buClr>
              <a:buFont typeface="Arial"/>
              <a:buChar char="–"/>
              <a:defRPr b="0" sz="2800">
                <a:solidFill>
                  <a:srgbClr val="000000"/>
                </a:solidFill>
                <a:uFill>
                  <a:solidFill>
                    <a:srgbClr val="000000"/>
                  </a:solidFill>
                </a:uFill>
                <a:latin typeface="Calibri"/>
                <a:ea typeface="Calibri"/>
                <a:cs typeface="Calibri"/>
                <a:sym typeface="Calibri"/>
              </a:defRPr>
            </a:lvl2pPr>
            <a:lvl3pPr marL="1143000" indent="-228600" defTabSz="457200">
              <a:buClr>
                <a:srgbClr val="000000"/>
              </a:buClr>
              <a:buFont typeface="Arial"/>
              <a:defRPr b="0">
                <a:solidFill>
                  <a:srgbClr val="000000"/>
                </a:solidFill>
                <a:uFill>
                  <a:solidFill>
                    <a:srgbClr val="000000"/>
                  </a:solidFill>
                </a:uFill>
                <a:latin typeface="Calibri"/>
                <a:ea typeface="Calibri"/>
                <a:cs typeface="Calibri"/>
                <a:sym typeface="Calibri"/>
              </a:defRPr>
            </a:lvl3pPr>
            <a:lvl4pPr marL="1600200" indent="-228600" defTabSz="457200">
              <a:spcBef>
                <a:spcPts val="400"/>
              </a:spcBef>
              <a:buClr>
                <a:srgbClr val="000000"/>
              </a:buClr>
              <a:buFont typeface="Arial"/>
              <a:buChar char="–"/>
              <a:defRPr b="0" sz="2000">
                <a:solidFill>
                  <a:srgbClr val="000000"/>
                </a:solidFill>
                <a:uFill>
                  <a:solidFill>
                    <a:srgbClr val="000000"/>
                  </a:solidFill>
                </a:uFill>
                <a:latin typeface="Calibri"/>
                <a:ea typeface="Calibri"/>
                <a:cs typeface="Calibri"/>
                <a:sym typeface="Calibri"/>
              </a:defRPr>
            </a:lvl4pPr>
            <a:lvl5pPr marL="2057400" indent="-228600" defTabSz="457200">
              <a:spcBef>
                <a:spcPts val="400"/>
              </a:spcBef>
              <a:buClr>
                <a:srgbClr val="000000"/>
              </a:buClr>
              <a:buFont typeface="Arial"/>
              <a:buChar char="»"/>
              <a:defRPr b="0" sz="2000">
                <a:solidFill>
                  <a:srgbClr val="000000"/>
                </a:solidFill>
                <a:uFill>
                  <a:solidFill>
                    <a:srgbClr val="000000"/>
                  </a:solidFill>
                </a:uFill>
                <a:latin typeface="Calibri"/>
                <a:ea typeface="Calibri"/>
                <a:cs typeface="Calibri"/>
                <a:sym typeface="Calibri"/>
              </a:defRPr>
            </a:lvl5pPr>
          </a:lstStyle>
          <a:p>
            <a:pPr lvl="0">
              <a:defRPr sz="1800">
                <a:uFillTx/>
              </a:defRPr>
            </a:pPr>
            <a:r>
              <a:rPr sz="3200">
                <a:uFill>
                  <a:solidFill/>
                </a:uFill>
              </a:rPr>
              <a:t>Nivell del cos u</a:t>
            </a:r>
            <a:endParaRPr sz="3200">
              <a:uFill>
                <a:solidFill/>
              </a:uFill>
            </a:endParaRPr>
          </a:p>
          <a:p>
            <a:pPr lvl="1">
              <a:defRPr sz="1800">
                <a:uFillTx/>
              </a:defRPr>
            </a:pPr>
            <a:r>
              <a:rPr sz="2800">
                <a:uFill>
                  <a:solidFill/>
                </a:uFill>
              </a:rPr>
              <a:t>Nivell del cos dos</a:t>
            </a:r>
            <a:endParaRPr sz="2800">
              <a:uFill>
                <a:solidFill/>
              </a:uFill>
            </a:endParaRPr>
          </a:p>
          <a:p>
            <a:pPr lvl="2">
              <a:defRPr sz="1800">
                <a:uFillTx/>
              </a:defRPr>
            </a:pPr>
            <a:r>
              <a:rPr sz="2400">
                <a:uFill>
                  <a:solidFill/>
                </a:uFill>
              </a:rPr>
              <a:t>Nivell del cos tres</a:t>
            </a:r>
            <a:endParaRPr sz="2400">
              <a:uFill>
                <a:solidFill/>
              </a:uFill>
            </a:endParaRPr>
          </a:p>
          <a:p>
            <a:pPr lvl="3">
              <a:defRPr sz="1800">
                <a:uFillTx/>
              </a:defRPr>
            </a:pPr>
            <a:r>
              <a:rPr sz="2000">
                <a:uFill>
                  <a:solidFill/>
                </a:uFill>
              </a:rPr>
              <a:t>Nivell del cos quatre</a:t>
            </a:r>
            <a:endParaRPr sz="2000">
              <a:uFill>
                <a:solidFill/>
              </a:uFill>
            </a:endParaRPr>
          </a:p>
          <a:p>
            <a:pPr lvl="4">
              <a:defRPr sz="1800">
                <a:uFillTx/>
              </a:defRPr>
            </a:pPr>
            <a:r>
              <a:rPr sz="2000">
                <a:uFill>
                  <a:solidFill/>
                </a:uFill>
              </a:rPr>
              <a:t>Nivell del cos cinc</a:t>
            </a:r>
          </a:p>
        </p:txBody>
      </p:sp>
      <p:sp>
        <p:nvSpPr>
          <p:cNvPr id="137" name="Shape 137"/>
          <p:cNvSpPr/>
          <p:nvPr>
            <p:ph type="sldNum" sz="quarter" idx="2"/>
          </p:nvPr>
        </p:nvSpPr>
        <p:spPr>
          <a:xfrm>
            <a:off x="8443416" y="6467475"/>
            <a:ext cx="243384" cy="254000"/>
          </a:xfrm>
          <a:prstGeom prst="rect">
            <a:avLst/>
          </a:prstGeom>
          <a:ln>
            <a:round/>
          </a:ln>
        </p:spPr>
        <p:txBody>
          <a:bodyPr anchor="ctr">
            <a:spAutoFit/>
          </a:bodyPr>
          <a:lstStyle>
            <a:lvl1pPr defTabSz="457200">
              <a:defRPr sz="1200">
                <a:solidFill>
                  <a:srgbClr val="9A9A9A"/>
                </a:solidFill>
                <a:uFill>
                  <a:solidFill>
                    <a:srgbClr val="9A9A9A"/>
                  </a:solidFill>
                </a:uFill>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0" showMasterPhAnim="1">
  <p:cSld name="Title Only">
    <p:spTree>
      <p:nvGrpSpPr>
        <p:cNvPr id="1" name=""/>
        <p:cNvGrpSpPr/>
        <p:nvPr/>
      </p:nvGrpSpPr>
      <p:grpSpPr>
        <a:xfrm>
          <a:off x="0" y="0"/>
          <a:ext cx="0" cy="0"/>
          <a:chOff x="0" y="0"/>
          <a:chExt cx="0" cy="0"/>
        </a:xfrm>
      </p:grpSpPr>
      <p:sp>
        <p:nvSpPr>
          <p:cNvPr id="139" name="Shape 139"/>
          <p:cNvSpPr/>
          <p:nvPr/>
        </p:nvSpPr>
        <p:spPr>
          <a:xfrm>
            <a:off x="533401" y="1295400"/>
            <a:ext cx="8077201" cy="0"/>
          </a:xfrm>
          <a:prstGeom prst="line">
            <a:avLst/>
          </a:prstGeom>
          <a:ln w="28575">
            <a:solidFill/>
            <a:round/>
          </a:ln>
        </p:spPr>
        <p:txBody>
          <a:bodyPr lIns="45719" rIns="45719"/>
          <a:lstStyle/>
          <a:p>
            <a:pPr lvl="0" marL="0" marR="0" defTabSz="457200">
              <a:defRPr sz="1200">
                <a:uFillTx/>
                <a:latin typeface="Helvetica"/>
                <a:ea typeface="Helvetica"/>
                <a:cs typeface="Helvetica"/>
                <a:sym typeface="Helvetica"/>
              </a:defRPr>
            </a:pPr>
          </a:p>
        </p:txBody>
      </p:sp>
      <p:sp>
        <p:nvSpPr>
          <p:cNvPr id="140" name="Shape 140"/>
          <p:cNvSpPr/>
          <p:nvPr/>
        </p:nvSpPr>
        <p:spPr>
          <a:xfrm>
            <a:off x="533401" y="1371600"/>
            <a:ext cx="8077201" cy="0"/>
          </a:xfrm>
          <a:prstGeom prst="line">
            <a:avLst/>
          </a:prstGeom>
          <a:ln w="28575">
            <a:solidFill>
              <a:srgbClr val="FF0000"/>
            </a:solidFill>
            <a:round/>
          </a:ln>
        </p:spPr>
        <p:txBody>
          <a:bodyPr lIns="45719" rIns="45719"/>
          <a:lstStyle/>
          <a:p>
            <a:pPr lvl="0" marL="0" marR="0" defTabSz="457200">
              <a:defRPr sz="1200">
                <a:uFillTx/>
                <a:latin typeface="Helvetica"/>
                <a:ea typeface="Helvetica"/>
                <a:cs typeface="Helvetica"/>
                <a:sym typeface="Helvetica"/>
              </a:defRPr>
            </a:pPr>
          </a:p>
        </p:txBody>
      </p:sp>
      <p:sp>
        <p:nvSpPr>
          <p:cNvPr id="141" name="Shape 141"/>
          <p:cNvSpPr/>
          <p:nvPr/>
        </p:nvSpPr>
        <p:spPr>
          <a:xfrm>
            <a:off x="533401" y="1219200"/>
            <a:ext cx="8077201" cy="0"/>
          </a:xfrm>
          <a:prstGeom prst="line">
            <a:avLst/>
          </a:prstGeom>
          <a:ln w="28575">
            <a:solidFill>
              <a:srgbClr val="FF0000"/>
            </a:solidFill>
            <a:round/>
          </a:ln>
        </p:spPr>
        <p:txBody>
          <a:bodyPr lIns="45719" rIns="45719"/>
          <a:lstStyle/>
          <a:p>
            <a:pPr lvl="0" marL="0" marR="0" defTabSz="457200">
              <a:defRPr sz="1200">
                <a:uFillTx/>
                <a:latin typeface="Helvetica"/>
                <a:ea typeface="Helvetica"/>
                <a:cs typeface="Helvetica"/>
                <a:sym typeface="Helvetica"/>
              </a:defRPr>
            </a:pPr>
          </a:p>
        </p:txBody>
      </p:sp>
      <p:pic>
        <p:nvPicPr>
          <p:cNvPr id="142" name="image2.jpg" descr="DES-Logo-cropped"/>
          <p:cNvPicPr/>
          <p:nvPr/>
        </p:nvPicPr>
        <p:blipFill>
          <a:blip r:embed="rId2">
            <a:extLst/>
          </a:blip>
          <a:stretch>
            <a:fillRect/>
          </a:stretch>
        </p:blipFill>
        <p:spPr>
          <a:xfrm>
            <a:off x="0" y="0"/>
            <a:ext cx="1200150" cy="1524000"/>
          </a:xfrm>
          <a:prstGeom prst="rect">
            <a:avLst/>
          </a:prstGeom>
          <a:ln w="12700">
            <a:miter lim="400000"/>
          </a:ln>
        </p:spPr>
      </p:pic>
      <p:sp>
        <p:nvSpPr>
          <p:cNvPr id="143" name="Shape 143"/>
          <p:cNvSpPr/>
          <p:nvPr/>
        </p:nvSpPr>
        <p:spPr>
          <a:xfrm>
            <a:off x="6705600" y="6397625"/>
            <a:ext cx="2133600"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0" marR="0" algn="r">
              <a:defRPr sz="1400">
                <a:uFillTx/>
                <a:latin typeface="+mn-lt"/>
                <a:ea typeface="+mn-ea"/>
                <a:cs typeface="+mn-cs"/>
                <a:sym typeface="Arial"/>
              </a:defRPr>
            </a:lvl1pPr>
          </a:lstStyle>
          <a:p>
            <a:pPr lvl="0">
              <a:defRPr sz="1800"/>
            </a:pPr>
            <a:r>
              <a:rPr sz="1400"/>
              <a:t>‹#›</a:t>
            </a:r>
          </a:p>
        </p:txBody>
      </p:sp>
      <p:sp>
        <p:nvSpPr>
          <p:cNvPr id="144" name="Shape 144"/>
          <p:cNvSpPr/>
          <p:nvPr>
            <p:ph type="title"/>
          </p:nvPr>
        </p:nvSpPr>
        <p:spPr>
          <a:xfrm>
            <a:off x="1219200" y="0"/>
            <a:ext cx="5867400" cy="1295400"/>
          </a:xfrm>
          <a:prstGeom prst="rect">
            <a:avLst/>
          </a:prstGeom>
        </p:spPr>
        <p:txBody>
          <a:bodyPr lIns="45660" tIns="45660" rIns="45660" bIns="45660">
            <a:noAutofit/>
          </a:bodyPr>
          <a:lstStyle>
            <a:lvl1pPr defTabSz="914400">
              <a:lnSpc>
                <a:spcPct val="100000"/>
              </a:lnSpc>
              <a:defRPr b="0" sz="3200">
                <a:solidFill>
                  <a:srgbClr val="000000"/>
                </a:solidFill>
                <a:uFillTx/>
                <a:latin typeface="+mn-lt"/>
                <a:ea typeface="+mn-ea"/>
                <a:cs typeface="+mn-cs"/>
                <a:sym typeface="Arial"/>
              </a:defRPr>
            </a:lvl1pPr>
          </a:lstStyle>
          <a:p>
            <a:pPr lvl="0">
              <a:defRPr sz="1800"/>
            </a:pPr>
            <a:r>
              <a:rPr sz="3200"/>
              <a:t>Text del títol</a:t>
            </a:r>
          </a:p>
        </p:txBody>
      </p:sp>
      <p:sp>
        <p:nvSpPr>
          <p:cNvPr id="145" name="Shape 145"/>
          <p:cNvSpPr/>
          <p:nvPr>
            <p:ph type="sldNum" sz="quarter" idx="2"/>
          </p:nvPr>
        </p:nvSpPr>
        <p:spPr>
          <a:xfrm>
            <a:off x="6553200" y="6245225"/>
            <a:ext cx="2133600" cy="288706"/>
          </a:xfrm>
          <a:prstGeom prst="rect">
            <a:avLst/>
          </a:prstGeom>
        </p:spPr>
        <p:txBody>
          <a:bodyPr wrap="square" lIns="45660" tIns="45660" rIns="45660" bIns="45660">
            <a:spAutoFit/>
          </a:bodyPr>
          <a:lstStyle>
            <a:lvl1pPr defTabSz="914400">
              <a:defRPr>
                <a:uFillTx/>
                <a:latin typeface="+mn-lt"/>
                <a:ea typeface="+mn-ea"/>
                <a:cs typeface="+mn-cs"/>
                <a:sym typeface="Arial"/>
              </a:defRPr>
            </a:lvl1pPr>
          </a:lstStyle>
          <a:p>
            <a:pPr lvl="0"/>
            <a:fld id="{86CB4B4D-7CA3-9044-876B-883B54F8677D}" type="slidenum"/>
          </a:p>
        </p:txBody>
      </p:sp>
    </p:spTree>
  </p:cSld>
  <p:clrMapOvr>
    <a:masterClrMapping/>
  </p:clrMapOvr>
  <p:transitio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sp>
        <p:nvSpPr>
          <p:cNvPr id="147" name="Shape 147"/>
          <p:cNvSpPr/>
          <p:nvPr/>
        </p:nvSpPr>
        <p:spPr>
          <a:xfrm>
            <a:off x="533400" y="1295400"/>
            <a:ext cx="8077200" cy="1588"/>
          </a:xfrm>
          <a:prstGeom prst="line">
            <a:avLst/>
          </a:prstGeom>
          <a:ln w="28575">
            <a:solidFill/>
            <a:round/>
          </a:ln>
        </p:spPr>
        <p:txBody>
          <a:bodyPr lIns="0" tIns="0" rIns="0" bIns="0" anchor="ctr"/>
          <a:lstStyle/>
          <a:p>
            <a:pPr lvl="0" marL="0" marR="0" defTabSz="457200">
              <a:defRPr sz="1200">
                <a:uFillTx/>
                <a:latin typeface="Helvetica"/>
                <a:ea typeface="Helvetica"/>
                <a:cs typeface="Helvetica"/>
                <a:sym typeface="Helvetica"/>
              </a:defRPr>
            </a:pPr>
          </a:p>
        </p:txBody>
      </p:sp>
      <p:sp>
        <p:nvSpPr>
          <p:cNvPr id="148" name="Shape 148"/>
          <p:cNvSpPr/>
          <p:nvPr/>
        </p:nvSpPr>
        <p:spPr>
          <a:xfrm>
            <a:off x="533400" y="1371600"/>
            <a:ext cx="8077200" cy="1588"/>
          </a:xfrm>
          <a:prstGeom prst="line">
            <a:avLst/>
          </a:prstGeom>
          <a:ln w="28575">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sp>
        <p:nvSpPr>
          <p:cNvPr id="149" name="Shape 149"/>
          <p:cNvSpPr/>
          <p:nvPr/>
        </p:nvSpPr>
        <p:spPr>
          <a:xfrm>
            <a:off x="533400" y="1219200"/>
            <a:ext cx="8077200" cy="1588"/>
          </a:xfrm>
          <a:prstGeom prst="line">
            <a:avLst/>
          </a:prstGeom>
          <a:ln w="28575">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pic>
        <p:nvPicPr>
          <p:cNvPr id="150" name="DES-Logo-cropped.jpg"/>
          <p:cNvPicPr/>
          <p:nvPr/>
        </p:nvPicPr>
        <p:blipFill>
          <a:blip r:embed="rId2">
            <a:extLst/>
          </a:blip>
          <a:stretch>
            <a:fillRect/>
          </a:stretch>
        </p:blipFill>
        <p:spPr>
          <a:xfrm>
            <a:off x="0" y="0"/>
            <a:ext cx="1200150" cy="1524000"/>
          </a:xfrm>
          <a:prstGeom prst="rect">
            <a:avLst/>
          </a:prstGeom>
          <a:ln w="12700">
            <a:miter lim="400000"/>
          </a:ln>
        </p:spPr>
      </p:pic>
      <p:sp>
        <p:nvSpPr>
          <p:cNvPr id="151" name="Shape 151"/>
          <p:cNvSpPr/>
          <p:nvPr>
            <p:ph type="title"/>
          </p:nvPr>
        </p:nvSpPr>
        <p:spPr>
          <a:xfrm>
            <a:off x="1219200" y="0"/>
            <a:ext cx="5867400" cy="1295400"/>
          </a:xfrm>
          <a:prstGeom prst="rect">
            <a:avLst/>
          </a:prstGeom>
        </p:spPr>
        <p:txBody>
          <a:bodyPr lIns="0" tIns="0" rIns="0" bIns="0"/>
          <a:lstStyle>
            <a:lvl1pPr marL="40531" marR="40531" defTabSz="914400">
              <a:lnSpc>
                <a:spcPct val="100000"/>
              </a:lnSpc>
              <a:defRPr b="0" sz="3200">
                <a:solidFill>
                  <a:srgbClr val="000000"/>
                </a:solidFill>
                <a:uFill>
                  <a:solidFill>
                    <a:srgbClr val="000000"/>
                  </a:solidFill>
                </a:uFill>
                <a:latin typeface="+mn-lt"/>
                <a:ea typeface="+mn-ea"/>
                <a:cs typeface="+mn-cs"/>
                <a:sym typeface="Arial"/>
              </a:defRPr>
            </a:lvl1pPr>
          </a:lstStyle>
          <a:p>
            <a:pPr lvl="0">
              <a:defRPr sz="1800">
                <a:uFillTx/>
              </a:defRPr>
            </a:pPr>
            <a:r>
              <a:rPr sz="3200">
                <a:uFill>
                  <a:solidFill/>
                </a:uFill>
              </a:rPr>
              <a:t>Text del títol</a:t>
            </a:r>
          </a:p>
        </p:txBody>
      </p:sp>
      <p:sp>
        <p:nvSpPr>
          <p:cNvPr id="152" name="Shape 152"/>
          <p:cNvSpPr/>
          <p:nvPr>
            <p:ph type="body" idx="1"/>
          </p:nvPr>
        </p:nvSpPr>
        <p:spPr>
          <a:xfrm>
            <a:off x="457200" y="1600200"/>
            <a:ext cx="8229600" cy="5257800"/>
          </a:xfrm>
          <a:prstGeom prst="rect">
            <a:avLst/>
          </a:prstGeom>
        </p:spPr>
        <p:txBody>
          <a:bodyPr lIns="0" tIns="0" rIns="0" bIns="0"/>
          <a:lstStyle>
            <a:lvl1pPr marL="383431" marR="40531" indent="-342900" defTabSz="914400">
              <a:buClrTx/>
              <a:defRPr b="0">
                <a:solidFill>
                  <a:srgbClr val="000000"/>
                </a:solidFill>
                <a:uFill>
                  <a:solidFill>
                    <a:srgbClr val="000000"/>
                  </a:solidFill>
                </a:uFill>
                <a:latin typeface="+mn-lt"/>
                <a:ea typeface="+mn-ea"/>
                <a:cs typeface="+mn-cs"/>
                <a:sym typeface="Arial"/>
              </a:defRPr>
            </a:lvl1pPr>
            <a:lvl2pPr marL="783482" marR="40531" indent="-285750" defTabSz="914400">
              <a:spcBef>
                <a:spcPts val="400"/>
              </a:spcBef>
              <a:buClrTx/>
              <a:buChar char="–"/>
              <a:defRPr b="0" sz="2000">
                <a:solidFill>
                  <a:srgbClr val="000000"/>
                </a:solidFill>
                <a:uFill>
                  <a:solidFill>
                    <a:srgbClr val="000000"/>
                  </a:solidFill>
                </a:uFill>
                <a:latin typeface="+mn-lt"/>
                <a:ea typeface="+mn-ea"/>
                <a:cs typeface="+mn-cs"/>
                <a:sym typeface="Arial"/>
              </a:defRPr>
            </a:lvl2pPr>
            <a:lvl3pPr marL="1183532" marR="40531" indent="-228600" defTabSz="914400">
              <a:spcBef>
                <a:spcPts val="400"/>
              </a:spcBef>
              <a:buClrTx/>
              <a:defRPr b="0" sz="1800">
                <a:solidFill>
                  <a:srgbClr val="000000"/>
                </a:solidFill>
                <a:uFill>
                  <a:solidFill>
                    <a:srgbClr val="000000"/>
                  </a:solidFill>
                </a:uFill>
                <a:latin typeface="+mn-lt"/>
                <a:ea typeface="+mn-ea"/>
                <a:cs typeface="+mn-cs"/>
                <a:sym typeface="Arial"/>
              </a:defRPr>
            </a:lvl3pPr>
            <a:lvl4pPr marL="1640732" marR="40531" indent="-228600" defTabSz="914400">
              <a:spcBef>
                <a:spcPts val="300"/>
              </a:spcBef>
              <a:buClrTx/>
              <a:buChar char="–"/>
              <a:defRPr b="0" sz="1600">
                <a:solidFill>
                  <a:srgbClr val="000000"/>
                </a:solidFill>
                <a:uFill>
                  <a:solidFill>
                    <a:srgbClr val="000000"/>
                  </a:solidFill>
                </a:uFill>
                <a:latin typeface="+mn-lt"/>
                <a:ea typeface="+mn-ea"/>
                <a:cs typeface="+mn-cs"/>
                <a:sym typeface="Arial"/>
              </a:defRPr>
            </a:lvl4pPr>
            <a:lvl5pPr marL="2097932" marR="40531" indent="-228600" defTabSz="914400">
              <a:spcBef>
                <a:spcPts val="300"/>
              </a:spcBef>
              <a:buClrTx/>
              <a:buChar char="»"/>
              <a:defRPr b="0" sz="1400">
                <a:solidFill>
                  <a:srgbClr val="000000"/>
                </a:solidFill>
                <a:uFill>
                  <a:solidFill>
                    <a:srgbClr val="000000"/>
                  </a:solidFill>
                </a:uFill>
                <a:latin typeface="+mn-lt"/>
                <a:ea typeface="+mn-ea"/>
                <a:cs typeface="+mn-cs"/>
                <a:sym typeface="Arial"/>
              </a:defRPr>
            </a:lvl5pPr>
          </a:lstStyle>
          <a:p>
            <a:pPr lvl="0">
              <a:defRPr sz="1800">
                <a:uFillTx/>
              </a:defRPr>
            </a:pPr>
            <a:r>
              <a:rPr sz="2400">
                <a:uFill>
                  <a:solidFill/>
                </a:uFill>
              </a:rPr>
              <a:t>Nivell del cos u</a:t>
            </a:r>
            <a:endParaRPr sz="2400">
              <a:uFill>
                <a:solidFill/>
              </a:uFill>
            </a:endParaRPr>
          </a:p>
          <a:p>
            <a:pPr lvl="1">
              <a:defRPr sz="1800">
                <a:uFillTx/>
              </a:defRPr>
            </a:pPr>
            <a:r>
              <a:rPr sz="2000">
                <a:uFill>
                  <a:solidFill/>
                </a:uFill>
              </a:rPr>
              <a:t>Nivell del cos dos</a:t>
            </a:r>
            <a:endParaRPr sz="2000">
              <a:uFill>
                <a:solidFill/>
              </a:uFill>
            </a:endParaRPr>
          </a:p>
          <a:p>
            <a:pPr lvl="2">
              <a:defRPr>
                <a:uFillTx/>
              </a:defRPr>
            </a:pPr>
            <a:r>
              <a:rPr>
                <a:uFill>
                  <a:solidFill/>
                </a:uFill>
              </a:rPr>
              <a:t>Nivell del cos tres</a:t>
            </a:r>
            <a:endParaRPr>
              <a:uFill>
                <a:solidFill/>
              </a:uFill>
            </a:endParaRPr>
          </a:p>
          <a:p>
            <a:pPr lvl="3">
              <a:defRPr sz="1800">
                <a:uFillTx/>
              </a:defRPr>
            </a:pPr>
            <a:r>
              <a:rPr sz="1600">
                <a:uFill>
                  <a:solidFill/>
                </a:uFill>
              </a:rPr>
              <a:t>Nivell del cos quatre</a:t>
            </a:r>
            <a:endParaRPr sz="1600">
              <a:uFill>
                <a:solidFill/>
              </a:uFill>
            </a:endParaRPr>
          </a:p>
          <a:p>
            <a:pPr lvl="4">
              <a:defRPr sz="1800">
                <a:uFillTx/>
              </a:defRPr>
            </a:pPr>
            <a:r>
              <a:rPr sz="1400">
                <a:uFill>
                  <a:solidFill/>
                </a:uFill>
              </a:rPr>
              <a:t>Nivell del cos cinc</a:t>
            </a:r>
          </a:p>
        </p:txBody>
      </p:sp>
      <p:sp>
        <p:nvSpPr>
          <p:cNvPr id="153" name="Shape 153"/>
          <p:cNvSpPr/>
          <p:nvPr>
            <p:ph type="sldNum" sz="quarter" idx="2"/>
          </p:nvPr>
        </p:nvSpPr>
        <p:spPr>
          <a:xfrm>
            <a:off x="7463966" y="6351587"/>
            <a:ext cx="312068" cy="298984"/>
          </a:xfrm>
          <a:prstGeom prst="rect">
            <a:avLst/>
          </a:prstGeom>
        </p:spPr>
        <p:txBody>
          <a:bodyPr lIns="0" tIns="0" rIns="0" bIns="0"/>
          <a:lstStyle>
            <a:lvl1pPr algn="ctr" defTabSz="584200">
              <a:defRPr>
                <a:latin typeface="+mn-lt"/>
                <a:ea typeface="+mn-ea"/>
                <a:cs typeface="+mn-cs"/>
                <a:sym typeface="Arial"/>
              </a:defRPr>
            </a:lvl1pPr>
          </a:lstStyle>
          <a:p>
            <a:pPr lvl="0"/>
            <a:fld id="{86CB4B4D-7CA3-9044-876B-883B54F8677D}" type="slidenum"/>
          </a:p>
        </p:txBody>
      </p:sp>
    </p:spTree>
  </p:cSld>
  <p:clrMapOvr>
    <a:masterClrMapping/>
  </p:clrMapOvr>
  <p:transitio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0" showMasterPhAnim="1">
  <p:cSld name="DES-CD0-v3-template">
    <p:spTree>
      <p:nvGrpSpPr>
        <p:cNvPr id="1" name=""/>
        <p:cNvGrpSpPr/>
        <p:nvPr/>
      </p:nvGrpSpPr>
      <p:grpSpPr>
        <a:xfrm>
          <a:off x="0" y="0"/>
          <a:ext cx="0" cy="0"/>
          <a:chOff x="0" y="0"/>
          <a:chExt cx="0" cy="0"/>
        </a:xfrm>
      </p:grpSpPr>
      <p:sp>
        <p:nvSpPr>
          <p:cNvPr id="155" name="Shape 155"/>
          <p:cNvSpPr/>
          <p:nvPr/>
        </p:nvSpPr>
        <p:spPr>
          <a:xfrm>
            <a:off x="533400" y="1295400"/>
            <a:ext cx="8077200" cy="1588"/>
          </a:xfrm>
          <a:prstGeom prst="line">
            <a:avLst/>
          </a:prstGeom>
          <a:ln w="254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56" name="Shape 156"/>
          <p:cNvSpPr/>
          <p:nvPr/>
        </p:nvSpPr>
        <p:spPr>
          <a:xfrm>
            <a:off x="533400" y="13716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sp>
        <p:nvSpPr>
          <p:cNvPr id="157" name="Shape 157"/>
          <p:cNvSpPr/>
          <p:nvPr/>
        </p:nvSpPr>
        <p:spPr>
          <a:xfrm>
            <a:off x="533400" y="12192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pic>
        <p:nvPicPr>
          <p:cNvPr id="158" name="DES-Logo-cropped.jpg"/>
          <p:cNvPicPr/>
          <p:nvPr/>
        </p:nvPicPr>
        <p:blipFill>
          <a:blip r:embed="rId2">
            <a:extLst/>
          </a:blip>
          <a:stretch>
            <a:fillRect/>
          </a:stretch>
        </p:blipFill>
        <p:spPr>
          <a:xfrm>
            <a:off x="0" y="0"/>
            <a:ext cx="1200150" cy="1524000"/>
          </a:xfrm>
          <a:prstGeom prst="rect">
            <a:avLst/>
          </a:prstGeom>
          <a:ln w="12700">
            <a:miter lim="400000"/>
          </a:ln>
        </p:spPr>
      </p:pic>
      <p:sp>
        <p:nvSpPr>
          <p:cNvPr id="159" name="Shape 159"/>
          <p:cNvSpPr/>
          <p:nvPr/>
        </p:nvSpPr>
        <p:spPr>
          <a:xfrm>
            <a:off x="2879725" y="6500812"/>
            <a:ext cx="3441140" cy="27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a:buClr>
                <a:srgbClr val="000000"/>
              </a:buClr>
              <a:buFont typeface="Arial"/>
              <a:defRPr sz="1200">
                <a:latin typeface="+mn-lt"/>
                <a:ea typeface="+mn-ea"/>
                <a:cs typeface="+mn-cs"/>
                <a:sym typeface="Arial"/>
              </a:defRPr>
            </a:lvl1pPr>
          </a:lstStyle>
          <a:p>
            <a:pPr lvl="0">
              <a:defRPr sz="1800">
                <a:uFillTx/>
              </a:defRPr>
            </a:pPr>
            <a:r>
              <a:rPr sz="1200">
                <a:uFill>
                  <a:solidFill/>
                </a:uFill>
              </a:rPr>
              <a:t>Josh Frieman, DOE-NSF Review, May 1-3, 2007</a:t>
            </a:r>
          </a:p>
        </p:txBody>
      </p:sp>
      <p:sp>
        <p:nvSpPr>
          <p:cNvPr id="160" name="Shape 160"/>
          <p:cNvSpPr/>
          <p:nvPr>
            <p:ph type="title"/>
          </p:nvPr>
        </p:nvSpPr>
        <p:spPr>
          <a:xfrm>
            <a:off x="1219200" y="0"/>
            <a:ext cx="5867400" cy="1295400"/>
          </a:xfrm>
          <a:prstGeom prst="rect">
            <a:avLst/>
          </a:prstGeom>
        </p:spPr>
        <p:txBody>
          <a:bodyPr lIns="0" tIns="0" rIns="0" bIns="0">
            <a:noAutofit/>
          </a:bodyPr>
          <a:lstStyle>
            <a:lvl1pPr marL="40531" marR="40531" defTabSz="914400">
              <a:lnSpc>
                <a:spcPct val="100000"/>
              </a:lnSpc>
              <a:defRPr b="0" sz="3200">
                <a:solidFill>
                  <a:srgbClr val="000000"/>
                </a:solidFill>
                <a:uFill>
                  <a:solidFill>
                    <a:srgbClr val="000000"/>
                  </a:solidFill>
                </a:uFill>
                <a:latin typeface="+mn-lt"/>
                <a:ea typeface="+mn-ea"/>
                <a:cs typeface="+mn-cs"/>
                <a:sym typeface="Arial"/>
              </a:defRPr>
            </a:lvl1pPr>
          </a:lstStyle>
          <a:p>
            <a:pPr lvl="0">
              <a:defRPr sz="1800">
                <a:uFillTx/>
              </a:defRPr>
            </a:pPr>
            <a:r>
              <a:rPr sz="3200">
                <a:uFill>
                  <a:solidFill/>
                </a:uFill>
              </a:rPr>
              <a:t>Text del títol</a:t>
            </a:r>
          </a:p>
        </p:txBody>
      </p:sp>
      <p:sp>
        <p:nvSpPr>
          <p:cNvPr id="161" name="Shape 161"/>
          <p:cNvSpPr/>
          <p:nvPr>
            <p:ph type="body" idx="1"/>
          </p:nvPr>
        </p:nvSpPr>
        <p:spPr>
          <a:xfrm>
            <a:off x="457200" y="1600200"/>
            <a:ext cx="8229600" cy="5257800"/>
          </a:xfrm>
          <a:prstGeom prst="rect">
            <a:avLst/>
          </a:prstGeom>
        </p:spPr>
        <p:txBody>
          <a:bodyPr lIns="0" tIns="0" rIns="0" bIns="0">
            <a:noAutofit/>
          </a:bodyPr>
          <a:lstStyle>
            <a:lvl1pPr marL="383431" marR="40531" indent="-342900" defTabSz="914400">
              <a:buClrTx/>
              <a:defRPr b="0">
                <a:solidFill>
                  <a:srgbClr val="000000"/>
                </a:solidFill>
                <a:uFill>
                  <a:solidFill>
                    <a:srgbClr val="000000"/>
                  </a:solidFill>
                </a:uFill>
                <a:latin typeface="+mn-lt"/>
                <a:ea typeface="+mn-ea"/>
                <a:cs typeface="+mn-cs"/>
                <a:sym typeface="Arial"/>
              </a:defRPr>
            </a:lvl1pPr>
            <a:lvl2pPr marL="783482" marR="40531" indent="-285750" defTabSz="914400">
              <a:spcBef>
                <a:spcPts val="400"/>
              </a:spcBef>
              <a:buClrTx/>
              <a:buChar char="–"/>
              <a:defRPr b="0" sz="2000">
                <a:solidFill>
                  <a:srgbClr val="000000"/>
                </a:solidFill>
                <a:uFill>
                  <a:solidFill>
                    <a:srgbClr val="000000"/>
                  </a:solidFill>
                </a:uFill>
                <a:latin typeface="+mn-lt"/>
                <a:ea typeface="+mn-ea"/>
                <a:cs typeface="+mn-cs"/>
                <a:sym typeface="Arial"/>
              </a:defRPr>
            </a:lvl2pPr>
            <a:lvl3pPr marL="1183532" marR="40531" indent="-228600" defTabSz="914400">
              <a:spcBef>
                <a:spcPts val="400"/>
              </a:spcBef>
              <a:buClrTx/>
              <a:defRPr b="0" sz="1800">
                <a:solidFill>
                  <a:srgbClr val="000000"/>
                </a:solidFill>
                <a:uFill>
                  <a:solidFill>
                    <a:srgbClr val="000000"/>
                  </a:solidFill>
                </a:uFill>
                <a:latin typeface="+mn-lt"/>
                <a:ea typeface="+mn-ea"/>
                <a:cs typeface="+mn-cs"/>
                <a:sym typeface="Arial"/>
              </a:defRPr>
            </a:lvl3pPr>
            <a:lvl4pPr marL="1640732" marR="40531" indent="-228600" defTabSz="914400">
              <a:spcBef>
                <a:spcPts val="300"/>
              </a:spcBef>
              <a:buClrTx/>
              <a:buChar char="–"/>
              <a:defRPr b="0" sz="1600">
                <a:solidFill>
                  <a:srgbClr val="000000"/>
                </a:solidFill>
                <a:uFill>
                  <a:solidFill>
                    <a:srgbClr val="000000"/>
                  </a:solidFill>
                </a:uFill>
                <a:latin typeface="+mn-lt"/>
                <a:ea typeface="+mn-ea"/>
                <a:cs typeface="+mn-cs"/>
                <a:sym typeface="Arial"/>
              </a:defRPr>
            </a:lvl4pPr>
            <a:lvl5pPr marL="2097932" marR="40531" indent="-228600" defTabSz="914400">
              <a:spcBef>
                <a:spcPts val="300"/>
              </a:spcBef>
              <a:buClrTx/>
              <a:buChar char="»"/>
              <a:defRPr b="0" sz="1400">
                <a:solidFill>
                  <a:srgbClr val="000000"/>
                </a:solidFill>
                <a:uFill>
                  <a:solidFill>
                    <a:srgbClr val="000000"/>
                  </a:solidFill>
                </a:uFill>
                <a:latin typeface="+mn-lt"/>
                <a:ea typeface="+mn-ea"/>
                <a:cs typeface="+mn-cs"/>
                <a:sym typeface="Arial"/>
              </a:defRPr>
            </a:lvl5pPr>
          </a:lstStyle>
          <a:p>
            <a:pPr lvl="0">
              <a:defRPr sz="1800">
                <a:uFillTx/>
              </a:defRPr>
            </a:pPr>
            <a:r>
              <a:rPr sz="2400">
                <a:uFill>
                  <a:solidFill/>
                </a:uFill>
              </a:rPr>
              <a:t>Nivell del cos u</a:t>
            </a:r>
            <a:endParaRPr sz="2400">
              <a:uFill>
                <a:solidFill/>
              </a:uFill>
            </a:endParaRPr>
          </a:p>
          <a:p>
            <a:pPr lvl="1">
              <a:defRPr sz="1800">
                <a:uFillTx/>
              </a:defRPr>
            </a:pPr>
            <a:r>
              <a:rPr sz="2000">
                <a:uFill>
                  <a:solidFill/>
                </a:uFill>
              </a:rPr>
              <a:t>Nivell del cos dos</a:t>
            </a:r>
            <a:endParaRPr sz="2000">
              <a:uFill>
                <a:solidFill/>
              </a:uFill>
            </a:endParaRPr>
          </a:p>
          <a:p>
            <a:pPr lvl="2">
              <a:defRPr>
                <a:uFillTx/>
              </a:defRPr>
            </a:pPr>
            <a:r>
              <a:rPr>
                <a:uFill>
                  <a:solidFill/>
                </a:uFill>
              </a:rPr>
              <a:t>Nivell del cos tres</a:t>
            </a:r>
            <a:endParaRPr>
              <a:uFill>
                <a:solidFill/>
              </a:uFill>
            </a:endParaRPr>
          </a:p>
          <a:p>
            <a:pPr lvl="3">
              <a:defRPr sz="1800">
                <a:uFillTx/>
              </a:defRPr>
            </a:pPr>
            <a:r>
              <a:rPr sz="1600">
                <a:uFill>
                  <a:solidFill/>
                </a:uFill>
              </a:rPr>
              <a:t>Nivell del cos quatre</a:t>
            </a:r>
            <a:endParaRPr sz="1600">
              <a:uFill>
                <a:solidFill/>
              </a:uFill>
            </a:endParaRPr>
          </a:p>
          <a:p>
            <a:pPr lvl="4">
              <a:defRPr sz="1800">
                <a:uFillTx/>
              </a:defRPr>
            </a:pPr>
            <a:r>
              <a:rPr sz="1400">
                <a:uFill>
                  <a:solidFill/>
                </a:uFill>
              </a:rPr>
              <a:t>Nivell del cos cinc</a:t>
            </a:r>
          </a:p>
        </p:txBody>
      </p:sp>
    </p:spTree>
  </p:cSld>
  <p:clrMapOvr>
    <a:masterClrMapping/>
  </p:clrMapOvr>
  <p:transitio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spTree>
      <p:nvGrpSpPr>
        <p:cNvPr id="1" name=""/>
        <p:cNvGrpSpPr/>
        <p:nvPr/>
      </p:nvGrpSpPr>
      <p:grpSpPr>
        <a:xfrm>
          <a:off x="0" y="0"/>
          <a:ext cx="0" cy="0"/>
          <a:chOff x="0" y="0"/>
          <a:chExt cx="0" cy="0"/>
        </a:xfrm>
      </p:grpSpPr>
      <p:sp>
        <p:nvSpPr>
          <p:cNvPr id="163" name="Shape 163"/>
          <p:cNvSpPr/>
          <p:nvPr>
            <p:ph type="title"/>
          </p:nvPr>
        </p:nvSpPr>
        <p:spPr>
          <a:xfrm>
            <a:off x="892968" y="1151929"/>
            <a:ext cx="7358064" cy="2321720"/>
          </a:xfrm>
          <a:prstGeom prst="rect">
            <a:avLst/>
          </a:prstGeom>
        </p:spPr>
        <p:txBody>
          <a:bodyPr lIns="35718" tIns="35718" rIns="35718" bIns="35718" anchor="b">
            <a:noAutofit/>
          </a:bodyPr>
          <a:lstStyle>
            <a:lvl1pPr defTabSz="584200">
              <a:lnSpc>
                <a:spcPct val="100000"/>
              </a:lnSpc>
              <a:defRPr b="0" sz="5800">
                <a:solidFill>
                  <a:srgbClr val="000000"/>
                </a:solidFill>
                <a:uFillTx/>
                <a:latin typeface="Gill Sans"/>
                <a:ea typeface="Gill Sans"/>
                <a:cs typeface="Gill Sans"/>
                <a:sym typeface="Gill Sans"/>
              </a:defRPr>
            </a:lvl1pPr>
          </a:lstStyle>
          <a:p>
            <a:pPr lvl="0">
              <a:defRPr sz="1800"/>
            </a:pPr>
            <a:r>
              <a:rPr sz="5800"/>
              <a:t>Text del títol</a:t>
            </a:r>
          </a:p>
        </p:txBody>
      </p:sp>
      <p:sp>
        <p:nvSpPr>
          <p:cNvPr id="164" name="Shape 164"/>
          <p:cNvSpPr/>
          <p:nvPr>
            <p:ph type="body" idx="1"/>
          </p:nvPr>
        </p:nvSpPr>
        <p:spPr>
          <a:xfrm>
            <a:off x="892968" y="3536156"/>
            <a:ext cx="7358064" cy="794743"/>
          </a:xfrm>
          <a:prstGeom prst="rect">
            <a:avLst/>
          </a:prstGeom>
        </p:spPr>
        <p:txBody>
          <a:bodyPr lIns="35718" tIns="35718" rIns="35718" bIns="35718">
            <a:noAutofit/>
          </a:bodyPr>
          <a:lstStyle>
            <a:lvl1pPr marL="0" indent="0" algn="ctr" defTabSz="584200">
              <a:spcBef>
                <a:spcPts val="0"/>
              </a:spcBef>
              <a:buClrTx/>
              <a:buSzTx/>
              <a:buNone/>
              <a:defRPr b="0">
                <a:solidFill>
                  <a:srgbClr val="000000"/>
                </a:solidFill>
                <a:uFillTx/>
                <a:latin typeface="Gill Sans"/>
                <a:ea typeface="Gill Sans"/>
                <a:cs typeface="Gill Sans"/>
                <a:sym typeface="Gill Sans"/>
              </a:defRPr>
            </a:lvl1pPr>
            <a:lvl2pPr marL="0" indent="0" algn="ctr" defTabSz="584200">
              <a:spcBef>
                <a:spcPts val="0"/>
              </a:spcBef>
              <a:buClrTx/>
              <a:buSzTx/>
              <a:buNone/>
              <a:defRPr b="0">
                <a:solidFill>
                  <a:srgbClr val="000000"/>
                </a:solidFill>
                <a:uFillTx/>
                <a:latin typeface="Gill Sans"/>
                <a:ea typeface="Gill Sans"/>
                <a:cs typeface="Gill Sans"/>
                <a:sym typeface="Gill Sans"/>
              </a:defRPr>
            </a:lvl2pPr>
            <a:lvl3pPr marL="0" indent="0" algn="ctr" defTabSz="584200">
              <a:spcBef>
                <a:spcPts val="0"/>
              </a:spcBef>
              <a:buClrTx/>
              <a:buSzTx/>
              <a:buNone/>
              <a:defRPr b="0">
                <a:solidFill>
                  <a:srgbClr val="000000"/>
                </a:solidFill>
                <a:uFillTx/>
                <a:latin typeface="Gill Sans"/>
                <a:ea typeface="Gill Sans"/>
                <a:cs typeface="Gill Sans"/>
                <a:sym typeface="Gill Sans"/>
              </a:defRPr>
            </a:lvl3pPr>
            <a:lvl4pPr marL="0" indent="0" algn="ctr" defTabSz="584200">
              <a:spcBef>
                <a:spcPts val="0"/>
              </a:spcBef>
              <a:buClrTx/>
              <a:buSzTx/>
              <a:buNone/>
              <a:defRPr b="0">
                <a:solidFill>
                  <a:srgbClr val="000000"/>
                </a:solidFill>
                <a:uFillTx/>
                <a:latin typeface="Gill Sans"/>
                <a:ea typeface="Gill Sans"/>
                <a:cs typeface="Gill Sans"/>
                <a:sym typeface="Gill Sans"/>
              </a:defRPr>
            </a:lvl4pPr>
            <a:lvl5pPr marL="0" indent="0" algn="ctr" defTabSz="584200">
              <a:spcBef>
                <a:spcPts val="0"/>
              </a:spcBef>
              <a:buClrTx/>
              <a:buSzTx/>
              <a:buNone/>
              <a:defRPr b="0">
                <a:solidFill>
                  <a:srgbClr val="000000"/>
                </a:solidFill>
                <a:uFillTx/>
                <a:latin typeface="Gill Sans"/>
                <a:ea typeface="Gill Sans"/>
                <a:cs typeface="Gill Sans"/>
                <a:sym typeface="Gill Sans"/>
              </a:defRPr>
            </a:lvl5pPr>
          </a:lstStyle>
          <a:p>
            <a:pPr lvl="0">
              <a:defRPr sz="1800"/>
            </a:pPr>
            <a:r>
              <a:rPr sz="2400"/>
              <a:t>Nivell del cos u</a:t>
            </a:r>
            <a:endParaRPr sz="2400"/>
          </a:p>
          <a:p>
            <a:pPr lvl="1">
              <a:defRPr sz="1800"/>
            </a:pPr>
            <a:r>
              <a:rPr sz="2400"/>
              <a:t>Nivell del cos dos</a:t>
            </a:r>
            <a:endParaRPr sz="2400"/>
          </a:p>
          <a:p>
            <a:pPr lvl="2">
              <a:defRPr sz="1800"/>
            </a:pPr>
            <a:r>
              <a:rPr sz="2400"/>
              <a:t>Nivell del cos tres</a:t>
            </a:r>
            <a:endParaRPr sz="2400"/>
          </a:p>
          <a:p>
            <a:pPr lvl="3">
              <a:defRPr sz="1800"/>
            </a:pPr>
            <a:r>
              <a:rPr sz="2400"/>
              <a:t>Nivell del cos quatre</a:t>
            </a:r>
            <a:endParaRPr sz="2400"/>
          </a:p>
          <a:p>
            <a:pPr lvl="4">
              <a:defRPr sz="1800"/>
            </a:pPr>
            <a:r>
              <a:rPr sz="2400"/>
              <a:t>Nivell del cos cinc</a:t>
            </a:r>
          </a:p>
        </p:txBody>
      </p:sp>
      <p:sp>
        <p:nvSpPr>
          <p:cNvPr id="165" name="Shape 165"/>
          <p:cNvSpPr/>
          <p:nvPr>
            <p:ph type="sldNum" sz="quarter" idx="2"/>
          </p:nvPr>
        </p:nvSpPr>
        <p:spPr>
          <a:xfrm>
            <a:off x="4449266" y="6509742"/>
            <a:ext cx="236538" cy="249238"/>
          </a:xfrm>
          <a:prstGeom prst="rect">
            <a:avLst/>
          </a:prstGeom>
        </p:spPr>
        <p:txBody>
          <a:bodyPr lIns="35718" tIns="35718" rIns="35718" bIns="35718">
            <a:spAutoFit/>
          </a:bodyPr>
          <a:lstStyle>
            <a:lvl1pPr algn="ctr" defTabSz="584200">
              <a:defRPr sz="1200">
                <a:uFillTx/>
                <a:latin typeface="Gill Sans"/>
                <a:ea typeface="Gill Sans"/>
                <a:cs typeface="Gill Sans"/>
                <a:sym typeface="Gill Sans"/>
              </a:defRPr>
            </a:lvl1p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 Top">
    <p:spTree>
      <p:nvGrpSpPr>
        <p:cNvPr id="1" name=""/>
        <p:cNvGrpSpPr/>
        <p:nvPr/>
      </p:nvGrpSpPr>
      <p:grpSpPr>
        <a:xfrm>
          <a:off x="0" y="0"/>
          <a:ext cx="0" cy="0"/>
          <a:chOff x="0" y="0"/>
          <a:chExt cx="0" cy="0"/>
        </a:xfrm>
      </p:grpSpPr>
      <p:sp>
        <p:nvSpPr>
          <p:cNvPr id="19" name="Shape 19"/>
          <p:cNvSpPr/>
          <p:nvPr>
            <p:ph type="title"/>
          </p:nvPr>
        </p:nvSpPr>
        <p:spPr>
          <a:xfrm>
            <a:off x="152400" y="0"/>
            <a:ext cx="8915400" cy="990600"/>
          </a:xfrm>
          <a:prstGeom prst="rect">
            <a:avLst/>
          </a:prstGeom>
        </p:spPr>
        <p:txBody>
          <a:bodyPr lIns="50800" tIns="50800" rIns="50800" bIns="50800">
            <a:noAutofit/>
          </a:bodyPr>
          <a:lstStyle>
            <a:lvl1pPr marL="40639" marR="40639" defTabSz="914400">
              <a:lnSpc>
                <a:spcPct val="100000"/>
              </a:lnSpc>
              <a:defRPr sz="2800">
                <a:solidFill>
                  <a:srgbClr val="434ED6"/>
                </a:solidFill>
                <a:uFill>
                  <a:solidFill>
                    <a:srgbClr val="434ED6"/>
                  </a:solidFill>
                </a:uFill>
                <a:latin typeface="Arial Black"/>
                <a:ea typeface="Arial Black"/>
                <a:cs typeface="Arial Black"/>
                <a:sym typeface="Arial Black"/>
              </a:defRPr>
            </a:lvl1pPr>
          </a:lstStyle>
          <a:p>
            <a:pPr lvl="0">
              <a:defRPr b="0" sz="1800">
                <a:solidFill>
                  <a:srgbClr val="000000"/>
                </a:solidFill>
                <a:uFillTx/>
              </a:defRPr>
            </a:pPr>
            <a:r>
              <a:rPr b="1" sz="2800">
                <a:solidFill>
                  <a:srgbClr val="434ED6"/>
                </a:solidFill>
                <a:uFill>
                  <a:solidFill>
                    <a:srgbClr val="434ED6"/>
                  </a:solidFill>
                </a:uFill>
              </a:rPr>
              <a:t>Text del títol</a:t>
            </a:r>
          </a:p>
        </p:txBody>
      </p:sp>
      <p:sp>
        <p:nvSpPr>
          <p:cNvPr id="20" name="Shape 20"/>
          <p:cNvSpPr/>
          <p:nvPr>
            <p:ph type="sldNum" sz="quarter" idx="2"/>
          </p:nvPr>
        </p:nvSpPr>
        <p:spPr>
          <a:xfrm>
            <a:off x="7359650" y="6553200"/>
            <a:ext cx="292100" cy="297247"/>
          </a:xfrm>
          <a:prstGeom prst="rect">
            <a:avLst/>
          </a:prstGeom>
        </p:spPr>
        <p:txBody>
          <a:bodyPr lIns="0" tIns="0" rIns="0" bIns="0">
            <a:spAutoFit/>
          </a:bodyPr>
          <a:lstStyle>
            <a:lvl1pPr algn="ctr" defTabSz="457200"/>
          </a:lstStyle>
          <a:p>
            <a:pPr lvl="0"/>
            <a:fld id="{86CB4B4D-7CA3-9044-876B-883B54F8677D}" type="slidenum"/>
          </a:p>
        </p:txBody>
      </p:sp>
    </p:spTree>
  </p:cSld>
  <p:clrMapOvr>
    <a:masterClrMapping/>
  </p:clrMapOvr>
  <p:transitio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0" showMasterPhAnim="1">
  <p:cSld name="3_Default Design">
    <p:spTree>
      <p:nvGrpSpPr>
        <p:cNvPr id="1" name=""/>
        <p:cNvGrpSpPr/>
        <p:nvPr/>
      </p:nvGrpSpPr>
      <p:grpSpPr>
        <a:xfrm>
          <a:off x="0" y="0"/>
          <a:ext cx="0" cy="0"/>
          <a:chOff x="0" y="0"/>
          <a:chExt cx="0" cy="0"/>
        </a:xfrm>
      </p:grpSpPr>
      <p:sp>
        <p:nvSpPr>
          <p:cNvPr id="167" name="Shape 167"/>
          <p:cNvSpPr/>
          <p:nvPr>
            <p:ph type="title"/>
          </p:nvPr>
        </p:nvSpPr>
        <p:spPr>
          <a:xfrm>
            <a:off x="686039" y="381000"/>
            <a:ext cx="7771922" cy="1600200"/>
          </a:xfrm>
          <a:prstGeom prst="rect">
            <a:avLst/>
          </a:prstGeom>
        </p:spPr>
        <p:txBody>
          <a:bodyPr lIns="0" tIns="0" rIns="0" bIns="0">
            <a:noAutofit/>
          </a:bodyPr>
          <a:lstStyle>
            <a:lvl1pPr marL="40640" marR="40640" defTabSz="914400">
              <a:lnSpc>
                <a:spcPct val="100000"/>
              </a:lnSpc>
              <a:defRPr b="0" sz="4400">
                <a:solidFill>
                  <a:srgbClr val="FFA900"/>
                </a:solidFill>
                <a:uFill>
                  <a:solidFill>
                    <a:srgbClr val="FFA900"/>
                  </a:solidFill>
                </a:uFill>
                <a:latin typeface="Comic Sans MS"/>
                <a:ea typeface="Comic Sans MS"/>
                <a:cs typeface="Comic Sans MS"/>
                <a:sym typeface="Comic Sans MS"/>
              </a:defRPr>
            </a:lvl1pPr>
          </a:lstStyle>
          <a:p>
            <a:pPr lvl="0">
              <a:defRPr sz="1800">
                <a:solidFill>
                  <a:srgbClr val="000000"/>
                </a:solidFill>
                <a:uFillTx/>
              </a:defRPr>
            </a:pPr>
            <a:r>
              <a:rPr sz="4400">
                <a:solidFill>
                  <a:srgbClr val="FFA900"/>
                </a:solidFill>
                <a:uFill>
                  <a:solidFill>
                    <a:srgbClr val="FFA900"/>
                  </a:solidFill>
                </a:uFill>
              </a:rPr>
              <a:t>Text del títol</a:t>
            </a:r>
          </a:p>
        </p:txBody>
      </p:sp>
      <p:sp>
        <p:nvSpPr>
          <p:cNvPr id="168" name="Shape 168"/>
          <p:cNvSpPr/>
          <p:nvPr>
            <p:ph type="body" idx="1"/>
          </p:nvPr>
        </p:nvSpPr>
        <p:spPr>
          <a:xfrm>
            <a:off x="686039" y="1981200"/>
            <a:ext cx="7771922" cy="4876800"/>
          </a:xfrm>
          <a:prstGeom prst="rect">
            <a:avLst/>
          </a:prstGeom>
        </p:spPr>
        <p:txBody>
          <a:bodyPr lIns="0" tIns="0" rIns="0" bIns="0">
            <a:noAutofit/>
          </a:bodyPr>
          <a:lstStyle>
            <a:lvl1pPr marL="383540" marR="40640" indent="-342900" defTabSz="914400">
              <a:spcBef>
                <a:spcPts val="800"/>
              </a:spcBef>
              <a:buClrTx/>
              <a:defRPr b="0" sz="3200">
                <a:solidFill>
                  <a:srgbClr val="FFA900"/>
                </a:solidFill>
                <a:uFill>
                  <a:solidFill>
                    <a:srgbClr val="FFA900"/>
                  </a:solidFill>
                </a:uFill>
                <a:latin typeface="Comic Sans MS"/>
                <a:ea typeface="Comic Sans MS"/>
                <a:cs typeface="Comic Sans MS"/>
                <a:sym typeface="Comic Sans MS"/>
              </a:defRPr>
            </a:lvl1pPr>
            <a:lvl2pPr marL="783590" marR="40640" indent="-285750" defTabSz="914400">
              <a:spcBef>
                <a:spcPts val="700"/>
              </a:spcBef>
              <a:buClrTx/>
              <a:buChar char="–"/>
              <a:defRPr b="0" sz="2800">
                <a:solidFill>
                  <a:srgbClr val="FFA900"/>
                </a:solidFill>
                <a:uFill>
                  <a:solidFill>
                    <a:srgbClr val="FFA900"/>
                  </a:solidFill>
                </a:uFill>
                <a:latin typeface="Comic Sans MS"/>
                <a:ea typeface="Comic Sans MS"/>
                <a:cs typeface="Comic Sans MS"/>
                <a:sym typeface="Comic Sans MS"/>
              </a:defRPr>
            </a:lvl2pPr>
            <a:lvl3pPr marL="1183639" marR="40640" indent="-228600" defTabSz="914400">
              <a:spcBef>
                <a:spcPts val="600"/>
              </a:spcBef>
              <a:buClrTx/>
              <a:defRPr b="0">
                <a:solidFill>
                  <a:srgbClr val="FFA900"/>
                </a:solidFill>
                <a:uFill>
                  <a:solidFill>
                    <a:srgbClr val="FFA900"/>
                  </a:solidFill>
                </a:uFill>
                <a:latin typeface="Comic Sans MS"/>
                <a:ea typeface="Comic Sans MS"/>
                <a:cs typeface="Comic Sans MS"/>
                <a:sym typeface="Comic Sans MS"/>
              </a:defRPr>
            </a:lvl3pPr>
            <a:lvl4pPr marL="1640839" marR="40640" indent="-228600" defTabSz="914400">
              <a:buClrTx/>
              <a:buChar char="–"/>
              <a:defRPr b="0" sz="2000">
                <a:solidFill>
                  <a:srgbClr val="FFA900"/>
                </a:solidFill>
                <a:uFill>
                  <a:solidFill>
                    <a:srgbClr val="FFA900"/>
                  </a:solidFill>
                </a:uFill>
                <a:latin typeface="Comic Sans MS"/>
                <a:ea typeface="Comic Sans MS"/>
                <a:cs typeface="Comic Sans MS"/>
                <a:sym typeface="Comic Sans MS"/>
              </a:defRPr>
            </a:lvl4pPr>
            <a:lvl5pPr marL="2098039" marR="40640" indent="-228600" defTabSz="914400">
              <a:buClrTx/>
              <a:buChar char="»"/>
              <a:defRPr b="0" sz="2000">
                <a:solidFill>
                  <a:srgbClr val="FFA900"/>
                </a:solidFill>
                <a:uFill>
                  <a:solidFill>
                    <a:srgbClr val="FFA900"/>
                  </a:solidFill>
                </a:uFill>
                <a:latin typeface="Comic Sans MS"/>
                <a:ea typeface="Comic Sans MS"/>
                <a:cs typeface="Comic Sans MS"/>
                <a:sym typeface="Comic Sans MS"/>
              </a:defRPr>
            </a:lvl5pPr>
          </a:lstStyle>
          <a:p>
            <a:pPr lvl="0">
              <a:defRPr sz="1800">
                <a:solidFill>
                  <a:srgbClr val="000000"/>
                </a:solidFill>
                <a:uFillTx/>
              </a:defRPr>
            </a:pPr>
            <a:r>
              <a:rPr sz="3200">
                <a:solidFill>
                  <a:srgbClr val="FFA900"/>
                </a:solidFill>
                <a:uFill>
                  <a:solidFill>
                    <a:srgbClr val="FFA900"/>
                  </a:solidFill>
                </a:uFill>
              </a:rPr>
              <a:t>Nivell del cos u</a:t>
            </a:r>
            <a:endParaRPr sz="3200">
              <a:solidFill>
                <a:srgbClr val="FFA900"/>
              </a:solidFill>
              <a:uFill>
                <a:solidFill>
                  <a:srgbClr val="FFA900"/>
                </a:solidFill>
              </a:uFill>
            </a:endParaRPr>
          </a:p>
          <a:p>
            <a:pPr lvl="1">
              <a:defRPr sz="1800">
                <a:solidFill>
                  <a:srgbClr val="000000"/>
                </a:solidFill>
                <a:uFillTx/>
              </a:defRPr>
            </a:pPr>
            <a:r>
              <a:rPr sz="2800">
                <a:solidFill>
                  <a:srgbClr val="FFA900"/>
                </a:solidFill>
                <a:uFill>
                  <a:solidFill>
                    <a:srgbClr val="FFA900"/>
                  </a:solidFill>
                </a:uFill>
              </a:rPr>
              <a:t>Nivell del cos dos</a:t>
            </a:r>
            <a:endParaRPr sz="2800">
              <a:solidFill>
                <a:srgbClr val="FFA900"/>
              </a:solidFill>
              <a:uFill>
                <a:solidFill>
                  <a:srgbClr val="FFA900"/>
                </a:solidFill>
              </a:uFill>
            </a:endParaRPr>
          </a:p>
          <a:p>
            <a:pPr lvl="2">
              <a:defRPr sz="1800">
                <a:solidFill>
                  <a:srgbClr val="000000"/>
                </a:solidFill>
                <a:uFillTx/>
              </a:defRPr>
            </a:pPr>
            <a:r>
              <a:rPr sz="2400">
                <a:solidFill>
                  <a:srgbClr val="FFA900"/>
                </a:solidFill>
                <a:uFill>
                  <a:solidFill>
                    <a:srgbClr val="FFA900"/>
                  </a:solidFill>
                </a:uFill>
              </a:rPr>
              <a:t>Nivell del cos tres</a:t>
            </a:r>
            <a:endParaRPr sz="2400">
              <a:solidFill>
                <a:srgbClr val="FFA900"/>
              </a:solidFill>
              <a:uFill>
                <a:solidFill>
                  <a:srgbClr val="FFA900"/>
                </a:solidFill>
              </a:uFill>
            </a:endParaRPr>
          </a:p>
          <a:p>
            <a:pPr lvl="3">
              <a:defRPr sz="1800">
                <a:solidFill>
                  <a:srgbClr val="000000"/>
                </a:solidFill>
                <a:uFillTx/>
              </a:defRPr>
            </a:pPr>
            <a:r>
              <a:rPr sz="2000">
                <a:solidFill>
                  <a:srgbClr val="FFA900"/>
                </a:solidFill>
                <a:uFill>
                  <a:solidFill>
                    <a:srgbClr val="FFA900"/>
                  </a:solidFill>
                </a:uFill>
              </a:rPr>
              <a:t>Nivell del cos quatre</a:t>
            </a:r>
            <a:endParaRPr sz="2000">
              <a:solidFill>
                <a:srgbClr val="FFA900"/>
              </a:solidFill>
              <a:uFill>
                <a:solidFill>
                  <a:srgbClr val="FFA900"/>
                </a:solidFill>
              </a:uFill>
            </a:endParaRPr>
          </a:p>
          <a:p>
            <a:pPr lvl="4">
              <a:defRPr sz="1800">
                <a:solidFill>
                  <a:srgbClr val="000000"/>
                </a:solidFill>
                <a:uFillTx/>
              </a:defRPr>
            </a:pPr>
            <a:r>
              <a:rPr sz="2000">
                <a:solidFill>
                  <a:srgbClr val="FFA900"/>
                </a:solidFill>
                <a:uFill>
                  <a:solidFill>
                    <a:srgbClr val="FFA900"/>
                  </a:solidFill>
                </a:uFill>
              </a:rPr>
              <a:t>Nivell del cos cinc</a:t>
            </a:r>
          </a:p>
        </p:txBody>
      </p:sp>
      <p:sp>
        <p:nvSpPr>
          <p:cNvPr id="169" name="Shape 169"/>
          <p:cNvSpPr/>
          <p:nvPr>
            <p:ph type="sldNum" sz="quarter" idx="2"/>
          </p:nvPr>
        </p:nvSpPr>
        <p:spPr>
          <a:xfrm>
            <a:off x="7359650" y="6367462"/>
            <a:ext cx="292100" cy="297248"/>
          </a:xfrm>
          <a:prstGeom prst="rect">
            <a:avLst/>
          </a:prstGeom>
        </p:spPr>
        <p:txBody>
          <a:bodyPr lIns="0" tIns="0" rIns="0" bIns="0">
            <a:spAutoFit/>
          </a:bodyPr>
          <a:lstStyle>
            <a:lvl1pPr algn="ctr" defTabSz="584200"/>
          </a:lstStyle>
          <a:p>
            <a:pPr lvl="0"/>
            <a:fld id="{86CB4B4D-7CA3-9044-876B-883B54F8677D}" type="slidenum"/>
          </a:p>
        </p:txBody>
      </p:sp>
    </p:spTree>
  </p:cSld>
  <p:clrMapOvr>
    <a:masterClrMapping/>
  </p:clrMapOvr>
  <p:transitio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sp>
        <p:nvSpPr>
          <p:cNvPr id="171" name="Shape 171"/>
          <p:cNvSpPr/>
          <p:nvPr>
            <p:ph type="title"/>
          </p:nvPr>
        </p:nvSpPr>
        <p:spPr>
          <a:xfrm>
            <a:off x="685800" y="381000"/>
            <a:ext cx="7772400" cy="1600200"/>
          </a:xfrm>
          <a:prstGeom prst="rect">
            <a:avLst/>
          </a:prstGeom>
        </p:spPr>
        <p:txBody>
          <a:bodyPr lIns="0" tIns="0" rIns="0" bIns="0">
            <a:noAutofit/>
          </a:bodyPr>
          <a:lstStyle>
            <a:lvl1pPr marL="40639" marR="40639" defTabSz="914400">
              <a:lnSpc>
                <a:spcPct val="100000"/>
              </a:lnSpc>
              <a:defRPr b="0" sz="4400">
                <a:solidFill>
                  <a:srgbClr val="000000"/>
                </a:solidFill>
                <a:uFill>
                  <a:solidFill>
                    <a:srgbClr val="000000"/>
                  </a:solidFill>
                </a:uFill>
                <a:latin typeface="+mn-lt"/>
                <a:ea typeface="+mn-ea"/>
                <a:cs typeface="+mn-cs"/>
                <a:sym typeface="Arial"/>
              </a:defRPr>
            </a:lvl1pPr>
          </a:lstStyle>
          <a:p>
            <a:pPr lvl="0">
              <a:defRPr sz="1800">
                <a:uFillTx/>
              </a:defRPr>
            </a:pPr>
            <a:r>
              <a:rPr sz="4400">
                <a:uFill>
                  <a:solidFill/>
                </a:uFill>
              </a:rPr>
              <a:t>Text del títol</a:t>
            </a:r>
          </a:p>
        </p:txBody>
      </p:sp>
      <p:sp>
        <p:nvSpPr>
          <p:cNvPr id="172" name="Shape 172"/>
          <p:cNvSpPr/>
          <p:nvPr>
            <p:ph type="body" idx="1"/>
          </p:nvPr>
        </p:nvSpPr>
        <p:spPr>
          <a:xfrm>
            <a:off x="685800" y="1981200"/>
            <a:ext cx="7772400" cy="4876800"/>
          </a:xfrm>
          <a:prstGeom prst="rect">
            <a:avLst/>
          </a:prstGeom>
        </p:spPr>
        <p:txBody>
          <a:bodyPr lIns="0" tIns="0" rIns="0" bIns="0">
            <a:noAutofit/>
          </a:bodyPr>
          <a:lstStyle>
            <a:lvl1pPr marL="383540" marR="40639" indent="-342900" defTabSz="914400">
              <a:spcBef>
                <a:spcPts val="700"/>
              </a:spcBef>
              <a:buClrTx/>
              <a:defRPr b="0" sz="3200">
                <a:solidFill>
                  <a:srgbClr val="000000"/>
                </a:solidFill>
                <a:uFill>
                  <a:solidFill>
                    <a:srgbClr val="000000"/>
                  </a:solidFill>
                </a:uFill>
                <a:latin typeface="+mn-lt"/>
                <a:ea typeface="+mn-ea"/>
                <a:cs typeface="+mn-cs"/>
                <a:sym typeface="Arial"/>
              </a:defRPr>
            </a:lvl1pPr>
            <a:lvl2pPr marL="783590" marR="40639" indent="-285750" defTabSz="914400">
              <a:spcBef>
                <a:spcPts val="600"/>
              </a:spcBef>
              <a:buClrTx/>
              <a:buChar char="–"/>
              <a:defRPr b="0" sz="2800">
                <a:solidFill>
                  <a:srgbClr val="000000"/>
                </a:solidFill>
                <a:uFill>
                  <a:solidFill>
                    <a:srgbClr val="000000"/>
                  </a:solidFill>
                </a:uFill>
                <a:latin typeface="+mn-lt"/>
                <a:ea typeface="+mn-ea"/>
                <a:cs typeface="+mn-cs"/>
                <a:sym typeface="Arial"/>
              </a:defRPr>
            </a:lvl2pPr>
            <a:lvl3pPr marL="1183639" marR="40639" indent="-228600" defTabSz="914400">
              <a:buClrTx/>
              <a:defRPr b="0">
                <a:solidFill>
                  <a:srgbClr val="000000"/>
                </a:solidFill>
                <a:uFill>
                  <a:solidFill>
                    <a:srgbClr val="000000"/>
                  </a:solidFill>
                </a:uFill>
                <a:latin typeface="+mn-lt"/>
                <a:ea typeface="+mn-ea"/>
                <a:cs typeface="+mn-cs"/>
                <a:sym typeface="Arial"/>
              </a:defRPr>
            </a:lvl3pPr>
            <a:lvl4pPr marL="1640839" marR="40639" indent="-228600" defTabSz="914400">
              <a:spcBef>
                <a:spcPts val="400"/>
              </a:spcBef>
              <a:buClrTx/>
              <a:buChar char="–"/>
              <a:defRPr b="0" sz="2000">
                <a:solidFill>
                  <a:srgbClr val="000000"/>
                </a:solidFill>
                <a:uFill>
                  <a:solidFill>
                    <a:srgbClr val="000000"/>
                  </a:solidFill>
                </a:uFill>
                <a:latin typeface="+mn-lt"/>
                <a:ea typeface="+mn-ea"/>
                <a:cs typeface="+mn-cs"/>
                <a:sym typeface="Arial"/>
              </a:defRPr>
            </a:lvl4pPr>
            <a:lvl5pPr marL="2098039" marR="40639" indent="-228600" defTabSz="914400">
              <a:spcBef>
                <a:spcPts val="400"/>
              </a:spcBef>
              <a:buClrTx/>
              <a:buChar char="»"/>
              <a:defRPr b="0" sz="2000">
                <a:solidFill>
                  <a:srgbClr val="000000"/>
                </a:solidFill>
                <a:uFill>
                  <a:solidFill>
                    <a:srgbClr val="000000"/>
                  </a:solidFill>
                </a:uFill>
                <a:latin typeface="+mn-lt"/>
                <a:ea typeface="+mn-ea"/>
                <a:cs typeface="+mn-cs"/>
                <a:sym typeface="Arial"/>
              </a:defRPr>
            </a:lvl5pPr>
          </a:lstStyle>
          <a:p>
            <a:pPr lvl="0">
              <a:defRPr sz="1800">
                <a:uFillTx/>
              </a:defRPr>
            </a:pPr>
            <a:r>
              <a:rPr sz="3200">
                <a:uFill>
                  <a:solidFill/>
                </a:uFill>
              </a:rPr>
              <a:t>Nivell del cos u</a:t>
            </a:r>
            <a:endParaRPr sz="3200">
              <a:uFill>
                <a:solidFill/>
              </a:uFill>
            </a:endParaRPr>
          </a:p>
          <a:p>
            <a:pPr lvl="1">
              <a:defRPr sz="1800">
                <a:uFillTx/>
              </a:defRPr>
            </a:pPr>
            <a:r>
              <a:rPr sz="2800">
                <a:uFill>
                  <a:solidFill/>
                </a:uFill>
              </a:rPr>
              <a:t>Nivell del cos dos</a:t>
            </a:r>
            <a:endParaRPr sz="2800">
              <a:uFill>
                <a:solidFill/>
              </a:uFill>
            </a:endParaRPr>
          </a:p>
          <a:p>
            <a:pPr lvl="2">
              <a:defRPr sz="1800">
                <a:uFillTx/>
              </a:defRPr>
            </a:pPr>
            <a:r>
              <a:rPr sz="2400">
                <a:uFill>
                  <a:solidFill/>
                </a:uFill>
              </a:rPr>
              <a:t>Nivell del cos tres</a:t>
            </a:r>
            <a:endParaRPr sz="2400">
              <a:uFill>
                <a:solidFill/>
              </a:uFill>
            </a:endParaRPr>
          </a:p>
          <a:p>
            <a:pPr lvl="3">
              <a:defRPr sz="1800">
                <a:uFillTx/>
              </a:defRPr>
            </a:pPr>
            <a:r>
              <a:rPr sz="2000">
                <a:uFill>
                  <a:solidFill/>
                </a:uFill>
              </a:rPr>
              <a:t>Nivell del cos quatre</a:t>
            </a:r>
            <a:endParaRPr sz="2000">
              <a:uFill>
                <a:solidFill/>
              </a:uFill>
            </a:endParaRPr>
          </a:p>
          <a:p>
            <a:pPr lvl="4">
              <a:defRPr sz="1800">
                <a:uFillTx/>
              </a:defRPr>
            </a:pPr>
            <a:r>
              <a:rPr sz="2000">
                <a:uFill>
                  <a:solidFill/>
                </a:uFill>
              </a:rPr>
              <a:t>Nivell del cos cinc</a:t>
            </a:r>
          </a:p>
        </p:txBody>
      </p:sp>
      <p:sp>
        <p:nvSpPr>
          <p:cNvPr id="173" name="Shape 173"/>
          <p:cNvSpPr/>
          <p:nvPr>
            <p:ph type="sldNum" sz="quarter" idx="2"/>
          </p:nvPr>
        </p:nvSpPr>
        <p:spPr>
          <a:xfrm>
            <a:off x="7349666" y="6248400"/>
            <a:ext cx="312068" cy="298984"/>
          </a:xfrm>
          <a:prstGeom prst="rect">
            <a:avLst/>
          </a:prstGeom>
        </p:spPr>
        <p:txBody>
          <a:bodyPr lIns="0" tIns="0" rIns="0" bIns="0">
            <a:spAutoFit/>
          </a:bodyPr>
          <a:lstStyle>
            <a:lvl1pPr algn="ctr" defTabSz="584200">
              <a:defRPr>
                <a:latin typeface="+mn-lt"/>
                <a:ea typeface="+mn-ea"/>
                <a:cs typeface="+mn-cs"/>
                <a:sym typeface="Arial"/>
              </a:defRPr>
            </a:lvl1pPr>
          </a:lstStyle>
          <a:p>
            <a:pPr lvl="0"/>
            <a:fld id="{86CB4B4D-7CA3-9044-876B-883B54F8677D}" type="slidenum"/>
          </a:p>
        </p:txBody>
      </p:sp>
    </p:spTree>
  </p:cSld>
  <p:clrMapOvr>
    <a:masterClrMapping/>
  </p:clrMapOvr>
  <p:transitio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gradFill flip="none" rotWithShape="1">
          <a:gsLst>
            <a:gs pos="0">
              <a:srgbClr val="021EAA"/>
            </a:gs>
            <a:gs pos="100000">
              <a:srgbClr val="000A58"/>
            </a:gs>
          </a:gsLst>
          <a:lin ang="16200000" scaled="0"/>
        </a:gradFill>
      </p:bgPr>
    </p:bg>
    <p:spTree>
      <p:nvGrpSpPr>
        <p:cNvPr id="1" name=""/>
        <p:cNvGrpSpPr/>
        <p:nvPr/>
      </p:nvGrpSpPr>
      <p:grpSpPr>
        <a:xfrm>
          <a:off x="0" y="0"/>
          <a:ext cx="0" cy="0"/>
          <a:chOff x="0" y="0"/>
          <a:chExt cx="0" cy="0"/>
        </a:xfrm>
      </p:grpSpPr>
      <p:sp>
        <p:nvSpPr>
          <p:cNvPr id="175" name="Shape 175"/>
          <p:cNvSpPr/>
          <p:nvPr>
            <p:ph type="title"/>
          </p:nvPr>
        </p:nvSpPr>
        <p:spPr>
          <a:xfrm>
            <a:off x="685800" y="366712"/>
            <a:ext cx="7758113" cy="1614488"/>
          </a:xfrm>
          <a:prstGeom prst="rect">
            <a:avLst/>
          </a:prstGeom>
        </p:spPr>
        <p:txBody>
          <a:bodyPr lIns="0" tIns="0" rIns="0" bIns="0">
            <a:noAutofit/>
          </a:bodyPr>
          <a:lstStyle>
            <a:lvl1pPr marL="39199" marR="39199" defTabSz="457200">
              <a:lnSpc>
                <a:spcPct val="100000"/>
              </a:lnSpc>
              <a:defRPr b="0" sz="4400">
                <a:solidFill>
                  <a:srgbClr val="000000"/>
                </a:solidFill>
                <a:uFill>
                  <a:solidFill>
                    <a:srgbClr val="000000"/>
                  </a:solidFill>
                </a:uFill>
              </a:defRPr>
            </a:lvl1pPr>
          </a:lstStyle>
          <a:p>
            <a:pPr lvl="0">
              <a:defRPr sz="1800">
                <a:uFillTx/>
              </a:defRPr>
            </a:pPr>
            <a:r>
              <a:rPr sz="4400">
                <a:uFill>
                  <a:solidFill/>
                </a:uFill>
              </a:rPr>
              <a:t>Text del títol</a:t>
            </a:r>
          </a:p>
        </p:txBody>
      </p:sp>
      <p:sp>
        <p:nvSpPr>
          <p:cNvPr id="176" name="Shape 176"/>
          <p:cNvSpPr/>
          <p:nvPr>
            <p:ph type="body" idx="1"/>
          </p:nvPr>
        </p:nvSpPr>
        <p:spPr>
          <a:xfrm>
            <a:off x="685800" y="1981200"/>
            <a:ext cx="7758113" cy="4876800"/>
          </a:xfrm>
          <a:prstGeom prst="rect">
            <a:avLst/>
          </a:prstGeom>
        </p:spPr>
        <p:txBody>
          <a:bodyPr lIns="0" tIns="0" rIns="0" bIns="0">
            <a:noAutofit/>
          </a:bodyPr>
          <a:lstStyle>
            <a:lvl1pPr marL="367812" marR="39199" indent="-328612" defTabSz="457200">
              <a:spcBef>
                <a:spcPts val="800"/>
              </a:spcBef>
              <a:buClr>
                <a:srgbClr val="000000"/>
              </a:buClr>
              <a:buFont typeface="Times New Roman"/>
              <a:defRPr b="0" sz="3200">
                <a:solidFill>
                  <a:srgbClr val="000000"/>
                </a:solidFill>
                <a:uFill>
                  <a:solidFill>
                    <a:srgbClr val="000000"/>
                  </a:solidFill>
                </a:uFill>
              </a:defRPr>
            </a:lvl1pPr>
            <a:lvl2pPr marL="767862" marR="39199" indent="-271462" defTabSz="457200">
              <a:spcBef>
                <a:spcPts val="700"/>
              </a:spcBef>
              <a:buClr>
                <a:srgbClr val="000000"/>
              </a:buClr>
              <a:buFont typeface="Times New Roman"/>
              <a:buChar char="–"/>
              <a:defRPr b="0" sz="2800">
                <a:solidFill>
                  <a:srgbClr val="000000"/>
                </a:solidFill>
                <a:uFill>
                  <a:solidFill>
                    <a:srgbClr val="000000"/>
                  </a:solidFill>
                </a:uFill>
              </a:defRPr>
            </a:lvl2pPr>
            <a:lvl3pPr marL="1182200" marR="39199" indent="-228600" defTabSz="457200">
              <a:spcBef>
                <a:spcPts val="600"/>
              </a:spcBef>
              <a:buClr>
                <a:srgbClr val="000000"/>
              </a:buClr>
              <a:buFont typeface="Times New Roman"/>
              <a:defRPr b="0">
                <a:solidFill>
                  <a:srgbClr val="000000"/>
                </a:solidFill>
                <a:uFill>
                  <a:solidFill>
                    <a:srgbClr val="000000"/>
                  </a:solidFill>
                </a:uFill>
              </a:defRPr>
            </a:lvl3pPr>
            <a:lvl4pPr marL="1639399" marR="39199" indent="-228599" defTabSz="457200">
              <a:buClr>
                <a:srgbClr val="000000"/>
              </a:buClr>
              <a:buFont typeface="Times New Roman"/>
              <a:buChar char="–"/>
              <a:defRPr b="0" sz="2000">
                <a:solidFill>
                  <a:srgbClr val="000000"/>
                </a:solidFill>
                <a:uFill>
                  <a:solidFill>
                    <a:srgbClr val="000000"/>
                  </a:solidFill>
                </a:uFill>
              </a:defRPr>
            </a:lvl4pPr>
            <a:lvl5pPr marL="2096599" marR="39199" indent="-228600" defTabSz="457200">
              <a:buClr>
                <a:srgbClr val="000000"/>
              </a:buClr>
              <a:buFont typeface="Times New Roman"/>
              <a:buChar char="»"/>
              <a:defRPr b="0" sz="2000">
                <a:solidFill>
                  <a:srgbClr val="000000"/>
                </a:solidFill>
                <a:uFill>
                  <a:solidFill>
                    <a:srgbClr val="000000"/>
                  </a:solidFill>
                </a:uFill>
              </a:defRPr>
            </a:lvl5pPr>
          </a:lstStyle>
          <a:p>
            <a:pPr lvl="0">
              <a:defRPr sz="1800">
                <a:uFillTx/>
              </a:defRPr>
            </a:pPr>
            <a:r>
              <a:rPr sz="3200">
                <a:uFill>
                  <a:solidFill/>
                </a:uFill>
              </a:rPr>
              <a:t>Nivell del cos u</a:t>
            </a:r>
            <a:endParaRPr sz="3200">
              <a:uFill>
                <a:solidFill/>
              </a:uFill>
            </a:endParaRPr>
          </a:p>
          <a:p>
            <a:pPr lvl="1">
              <a:defRPr sz="1800">
                <a:uFillTx/>
              </a:defRPr>
            </a:pPr>
            <a:r>
              <a:rPr sz="2800">
                <a:uFill>
                  <a:solidFill/>
                </a:uFill>
              </a:rPr>
              <a:t>Nivell del cos dos</a:t>
            </a:r>
            <a:endParaRPr sz="2800">
              <a:uFill>
                <a:solidFill/>
              </a:uFill>
            </a:endParaRPr>
          </a:p>
          <a:p>
            <a:pPr lvl="2">
              <a:defRPr sz="1800">
                <a:uFillTx/>
              </a:defRPr>
            </a:pPr>
            <a:r>
              <a:rPr sz="2400">
                <a:uFill>
                  <a:solidFill/>
                </a:uFill>
              </a:rPr>
              <a:t>Nivell del cos tres</a:t>
            </a:r>
            <a:endParaRPr sz="2400">
              <a:uFill>
                <a:solidFill/>
              </a:uFill>
            </a:endParaRPr>
          </a:p>
          <a:p>
            <a:pPr lvl="3">
              <a:defRPr sz="1800">
                <a:uFillTx/>
              </a:defRPr>
            </a:pPr>
            <a:r>
              <a:rPr sz="2000">
                <a:uFill>
                  <a:solidFill/>
                </a:uFill>
              </a:rPr>
              <a:t>Nivell del cos quatre</a:t>
            </a:r>
            <a:endParaRPr sz="2000">
              <a:uFill>
                <a:solidFill/>
              </a:uFill>
            </a:endParaRPr>
          </a:p>
          <a:p>
            <a:pPr lvl="4">
              <a:defRPr sz="1800">
                <a:uFillTx/>
              </a:defRPr>
            </a:pPr>
            <a:r>
              <a:rPr sz="2000">
                <a:uFill>
                  <a:solidFill/>
                </a:uFill>
              </a:rPr>
              <a:t>Nivell del cos cinc</a:t>
            </a:r>
          </a:p>
        </p:txBody>
      </p:sp>
      <p:sp>
        <p:nvSpPr>
          <p:cNvPr id="177" name="Shape 177"/>
          <p:cNvSpPr/>
          <p:nvPr>
            <p:ph type="sldNum" sz="quarter" idx="2"/>
          </p:nvPr>
        </p:nvSpPr>
        <p:spPr>
          <a:xfrm>
            <a:off x="7342522" y="6248400"/>
            <a:ext cx="312069" cy="298984"/>
          </a:xfrm>
          <a:prstGeom prst="rect">
            <a:avLst/>
          </a:prstGeom>
        </p:spPr>
        <p:txBody>
          <a:bodyPr lIns="0" tIns="0" rIns="0" bIns="0">
            <a:spAutoFit/>
          </a:bodyPr>
          <a:lstStyle>
            <a:lvl1pPr algn="ctr" defTabSz="584200">
              <a:defRPr>
                <a:latin typeface="+mn-lt"/>
                <a:ea typeface="+mn-ea"/>
                <a:cs typeface="+mn-cs"/>
                <a:sym typeface="Arial"/>
              </a:defRPr>
            </a:lvl1pPr>
          </a:lstStyle>
          <a:p>
            <a:pPr lvl="0"/>
            <a:fld id="{86CB4B4D-7CA3-9044-876B-883B54F8677D}" type="slidenum"/>
          </a:p>
        </p:txBody>
      </p:sp>
    </p:spTree>
  </p:cSld>
  <p:clrMapOvr>
    <a:masterClrMapping/>
  </p:clrMapOvr>
  <p:transitio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0" showMasterPhAnim="1">
  <p:cSld name="1_Blank Presentation">
    <p:spTree>
      <p:nvGrpSpPr>
        <p:cNvPr id="1" name=""/>
        <p:cNvGrpSpPr/>
        <p:nvPr/>
      </p:nvGrpSpPr>
      <p:grpSpPr>
        <a:xfrm>
          <a:off x="0" y="0"/>
          <a:ext cx="0" cy="0"/>
          <a:chOff x="0" y="0"/>
          <a:chExt cx="0" cy="0"/>
        </a:xfrm>
      </p:grpSpPr>
      <p:sp>
        <p:nvSpPr>
          <p:cNvPr id="179" name="Shape 179"/>
          <p:cNvSpPr/>
          <p:nvPr>
            <p:ph type="title"/>
          </p:nvPr>
        </p:nvSpPr>
        <p:spPr>
          <a:xfrm>
            <a:off x="685800" y="381000"/>
            <a:ext cx="7772400" cy="1600200"/>
          </a:xfrm>
          <a:prstGeom prst="rect">
            <a:avLst/>
          </a:prstGeom>
        </p:spPr>
        <p:txBody>
          <a:bodyPr lIns="0" tIns="0" rIns="0" bIns="0">
            <a:noAutofit/>
          </a:bodyPr>
          <a:lstStyle>
            <a:lvl1pPr marL="40639" marR="40639" defTabSz="914400">
              <a:lnSpc>
                <a:spcPct val="100000"/>
              </a:lnSpc>
              <a:defRPr b="0" sz="4400">
                <a:solidFill>
                  <a:srgbClr val="000000"/>
                </a:solidFill>
                <a:uFill>
                  <a:solidFill>
                    <a:srgbClr val="000000"/>
                  </a:solidFill>
                </a:uFill>
                <a:latin typeface="+mn-lt"/>
                <a:ea typeface="+mn-ea"/>
                <a:cs typeface="+mn-cs"/>
                <a:sym typeface="Arial"/>
              </a:defRPr>
            </a:lvl1pPr>
          </a:lstStyle>
          <a:p>
            <a:pPr lvl="0">
              <a:defRPr sz="1800">
                <a:uFillTx/>
              </a:defRPr>
            </a:pPr>
            <a:r>
              <a:rPr sz="4400">
                <a:uFill>
                  <a:solidFill/>
                </a:uFill>
              </a:rPr>
              <a:t>Text del títol</a:t>
            </a:r>
          </a:p>
        </p:txBody>
      </p:sp>
      <p:sp>
        <p:nvSpPr>
          <p:cNvPr id="180" name="Shape 180"/>
          <p:cNvSpPr/>
          <p:nvPr>
            <p:ph type="body" idx="1"/>
          </p:nvPr>
        </p:nvSpPr>
        <p:spPr>
          <a:xfrm>
            <a:off x="685800" y="1981200"/>
            <a:ext cx="7772400" cy="4876800"/>
          </a:xfrm>
          <a:prstGeom prst="rect">
            <a:avLst/>
          </a:prstGeom>
        </p:spPr>
        <p:txBody>
          <a:bodyPr lIns="0" tIns="0" rIns="0" bIns="0">
            <a:noAutofit/>
          </a:bodyPr>
          <a:lstStyle>
            <a:lvl1pPr marL="383540" marR="40639" indent="-342900" defTabSz="914400">
              <a:spcBef>
                <a:spcPts val="700"/>
              </a:spcBef>
              <a:buClrTx/>
              <a:defRPr b="0" sz="3200">
                <a:solidFill>
                  <a:srgbClr val="000000"/>
                </a:solidFill>
                <a:uFill>
                  <a:solidFill>
                    <a:srgbClr val="000000"/>
                  </a:solidFill>
                </a:uFill>
                <a:latin typeface="+mn-lt"/>
                <a:ea typeface="+mn-ea"/>
                <a:cs typeface="+mn-cs"/>
                <a:sym typeface="Arial"/>
              </a:defRPr>
            </a:lvl1pPr>
            <a:lvl2pPr marL="783590" marR="40639" indent="-285750" defTabSz="914400">
              <a:spcBef>
                <a:spcPts val="600"/>
              </a:spcBef>
              <a:buClrTx/>
              <a:buChar char="–"/>
              <a:defRPr b="0" sz="2800">
                <a:solidFill>
                  <a:srgbClr val="000000"/>
                </a:solidFill>
                <a:uFill>
                  <a:solidFill>
                    <a:srgbClr val="000000"/>
                  </a:solidFill>
                </a:uFill>
                <a:latin typeface="+mn-lt"/>
                <a:ea typeface="+mn-ea"/>
                <a:cs typeface="+mn-cs"/>
                <a:sym typeface="Arial"/>
              </a:defRPr>
            </a:lvl2pPr>
            <a:lvl3pPr marL="1183639" marR="40639" indent="-228600" defTabSz="914400">
              <a:buClrTx/>
              <a:defRPr b="0">
                <a:solidFill>
                  <a:srgbClr val="000000"/>
                </a:solidFill>
                <a:uFill>
                  <a:solidFill>
                    <a:srgbClr val="000000"/>
                  </a:solidFill>
                </a:uFill>
                <a:latin typeface="+mn-lt"/>
                <a:ea typeface="+mn-ea"/>
                <a:cs typeface="+mn-cs"/>
                <a:sym typeface="Arial"/>
              </a:defRPr>
            </a:lvl3pPr>
            <a:lvl4pPr marL="1640839" marR="40639" indent="-228600" defTabSz="914400">
              <a:spcBef>
                <a:spcPts val="400"/>
              </a:spcBef>
              <a:buClrTx/>
              <a:buChar char="–"/>
              <a:defRPr b="0" sz="2000">
                <a:solidFill>
                  <a:srgbClr val="000000"/>
                </a:solidFill>
                <a:uFill>
                  <a:solidFill>
                    <a:srgbClr val="000000"/>
                  </a:solidFill>
                </a:uFill>
                <a:latin typeface="+mn-lt"/>
                <a:ea typeface="+mn-ea"/>
                <a:cs typeface="+mn-cs"/>
                <a:sym typeface="Arial"/>
              </a:defRPr>
            </a:lvl4pPr>
            <a:lvl5pPr marL="2098039" marR="40639" indent="-228600" defTabSz="914400">
              <a:spcBef>
                <a:spcPts val="400"/>
              </a:spcBef>
              <a:buClrTx/>
              <a:buChar char="»"/>
              <a:defRPr b="0" sz="2000">
                <a:solidFill>
                  <a:srgbClr val="000000"/>
                </a:solidFill>
                <a:uFill>
                  <a:solidFill>
                    <a:srgbClr val="000000"/>
                  </a:solidFill>
                </a:uFill>
                <a:latin typeface="+mn-lt"/>
                <a:ea typeface="+mn-ea"/>
                <a:cs typeface="+mn-cs"/>
                <a:sym typeface="Arial"/>
              </a:defRPr>
            </a:lvl5pPr>
          </a:lstStyle>
          <a:p>
            <a:pPr lvl="0">
              <a:defRPr sz="1800">
                <a:uFillTx/>
              </a:defRPr>
            </a:pPr>
            <a:r>
              <a:rPr sz="3200">
                <a:uFill>
                  <a:solidFill/>
                </a:uFill>
              </a:rPr>
              <a:t>Nivell del cos u</a:t>
            </a:r>
            <a:endParaRPr sz="3200">
              <a:uFill>
                <a:solidFill/>
              </a:uFill>
            </a:endParaRPr>
          </a:p>
          <a:p>
            <a:pPr lvl="1">
              <a:defRPr sz="1800">
                <a:uFillTx/>
              </a:defRPr>
            </a:pPr>
            <a:r>
              <a:rPr sz="2800">
                <a:uFill>
                  <a:solidFill/>
                </a:uFill>
              </a:rPr>
              <a:t>Nivell del cos dos</a:t>
            </a:r>
            <a:endParaRPr sz="2800">
              <a:uFill>
                <a:solidFill/>
              </a:uFill>
            </a:endParaRPr>
          </a:p>
          <a:p>
            <a:pPr lvl="2">
              <a:defRPr sz="1800">
                <a:uFillTx/>
              </a:defRPr>
            </a:pPr>
            <a:r>
              <a:rPr sz="2400">
                <a:uFill>
                  <a:solidFill/>
                </a:uFill>
              </a:rPr>
              <a:t>Nivell del cos tres</a:t>
            </a:r>
            <a:endParaRPr sz="2400">
              <a:uFill>
                <a:solidFill/>
              </a:uFill>
            </a:endParaRPr>
          </a:p>
          <a:p>
            <a:pPr lvl="3">
              <a:defRPr sz="1800">
                <a:uFillTx/>
              </a:defRPr>
            </a:pPr>
            <a:r>
              <a:rPr sz="2000">
                <a:uFill>
                  <a:solidFill/>
                </a:uFill>
              </a:rPr>
              <a:t>Nivell del cos quatre</a:t>
            </a:r>
            <a:endParaRPr sz="2000">
              <a:uFill>
                <a:solidFill/>
              </a:uFill>
            </a:endParaRPr>
          </a:p>
          <a:p>
            <a:pPr lvl="4">
              <a:defRPr sz="1800">
                <a:uFillTx/>
              </a:defRPr>
            </a:pPr>
            <a:r>
              <a:rPr sz="2000">
                <a:uFill>
                  <a:solidFill/>
                </a:uFill>
              </a:rPr>
              <a:t>Nivell del cos cinc</a:t>
            </a:r>
          </a:p>
        </p:txBody>
      </p:sp>
    </p:spTree>
  </p:cSld>
  <p:clrMapOvr>
    <a:masterClrMapping/>
  </p:clrMapOvr>
  <p:transitio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type="tx" showMasterSp="0" showMasterPhAnim="1">
  <p:cSld name="DES-CD0-v3-template copy 1">
    <p:spTree>
      <p:nvGrpSpPr>
        <p:cNvPr id="1" name=""/>
        <p:cNvGrpSpPr/>
        <p:nvPr/>
      </p:nvGrpSpPr>
      <p:grpSpPr>
        <a:xfrm>
          <a:off x="0" y="0"/>
          <a:ext cx="0" cy="0"/>
          <a:chOff x="0" y="0"/>
          <a:chExt cx="0" cy="0"/>
        </a:xfrm>
      </p:grpSpPr>
      <p:sp>
        <p:nvSpPr>
          <p:cNvPr id="182" name="Shape 182"/>
          <p:cNvSpPr/>
          <p:nvPr/>
        </p:nvSpPr>
        <p:spPr>
          <a:xfrm>
            <a:off x="533400" y="1295400"/>
            <a:ext cx="8077200" cy="1588"/>
          </a:xfrm>
          <a:prstGeom prst="line">
            <a:avLst/>
          </a:prstGeom>
          <a:ln w="254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83" name="Shape 183"/>
          <p:cNvSpPr/>
          <p:nvPr/>
        </p:nvSpPr>
        <p:spPr>
          <a:xfrm>
            <a:off x="533400" y="1371600"/>
            <a:ext cx="8077200" cy="1588"/>
          </a:xfrm>
          <a:prstGeom prst="line">
            <a:avLst/>
          </a:prstGeom>
          <a:ln w="25400">
            <a:solidFill>
              <a:srgbClr val="FF26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84" name="Shape 184"/>
          <p:cNvSpPr/>
          <p:nvPr/>
        </p:nvSpPr>
        <p:spPr>
          <a:xfrm>
            <a:off x="533400" y="1219200"/>
            <a:ext cx="8077200" cy="1588"/>
          </a:xfrm>
          <a:prstGeom prst="line">
            <a:avLst/>
          </a:prstGeom>
          <a:ln w="25400">
            <a:solidFill>
              <a:srgbClr val="FF2600"/>
            </a:solidFill>
            <a:round/>
          </a:ln>
        </p:spPr>
        <p:txBody>
          <a:bodyPr lIns="0" tIns="0" rIns="0" bIns="0"/>
          <a:lstStyle/>
          <a:p>
            <a:pPr lvl="0" marL="0" marR="0" defTabSz="457200">
              <a:defRPr sz="1200">
                <a:uFillTx/>
                <a:latin typeface="Helvetica"/>
                <a:ea typeface="Helvetica"/>
                <a:cs typeface="Helvetica"/>
                <a:sym typeface="Helvetica"/>
              </a:defRPr>
            </a:pPr>
          </a:p>
        </p:txBody>
      </p:sp>
      <p:pic>
        <p:nvPicPr>
          <p:cNvPr id="185" name="DES-Logo-cropped.jpg"/>
          <p:cNvPicPr/>
          <p:nvPr/>
        </p:nvPicPr>
        <p:blipFill>
          <a:blip r:embed="rId2">
            <a:extLst/>
          </a:blip>
          <a:stretch>
            <a:fillRect/>
          </a:stretch>
        </p:blipFill>
        <p:spPr>
          <a:xfrm>
            <a:off x="0" y="0"/>
            <a:ext cx="1200150" cy="1524000"/>
          </a:xfrm>
          <a:prstGeom prst="rect">
            <a:avLst/>
          </a:prstGeom>
          <a:ln w="12700">
            <a:miter lim="400000"/>
          </a:ln>
        </p:spPr>
      </p:pic>
      <p:sp>
        <p:nvSpPr>
          <p:cNvPr id="186" name="Shape 186"/>
          <p:cNvSpPr/>
          <p:nvPr/>
        </p:nvSpPr>
        <p:spPr>
          <a:xfrm>
            <a:off x="2879725" y="6500812"/>
            <a:ext cx="3441140" cy="27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a:buClr>
                <a:srgbClr val="000000"/>
              </a:buClr>
              <a:buFont typeface="Arial"/>
              <a:defRPr sz="1200">
                <a:latin typeface="+mn-lt"/>
                <a:ea typeface="+mn-ea"/>
                <a:cs typeface="+mn-cs"/>
                <a:sym typeface="Arial"/>
              </a:defRPr>
            </a:lvl1pPr>
          </a:lstStyle>
          <a:p>
            <a:pPr lvl="0">
              <a:defRPr sz="1800">
                <a:uFillTx/>
              </a:defRPr>
            </a:pPr>
            <a:r>
              <a:rPr sz="1200">
                <a:uFill>
                  <a:solidFill/>
                </a:uFill>
              </a:rPr>
              <a:t>Josh Frieman, DOE-NSF Review, May 1-3, 2007</a:t>
            </a:r>
          </a:p>
        </p:txBody>
      </p:sp>
      <p:sp>
        <p:nvSpPr>
          <p:cNvPr id="187" name="Shape 187"/>
          <p:cNvSpPr/>
          <p:nvPr>
            <p:ph type="title"/>
          </p:nvPr>
        </p:nvSpPr>
        <p:spPr>
          <a:xfrm>
            <a:off x="1219200" y="0"/>
            <a:ext cx="5867400" cy="1295400"/>
          </a:xfrm>
          <a:prstGeom prst="rect">
            <a:avLst/>
          </a:prstGeom>
        </p:spPr>
        <p:txBody>
          <a:bodyPr lIns="0" tIns="0" rIns="0" bIns="0">
            <a:noAutofit/>
          </a:bodyPr>
          <a:lstStyle>
            <a:lvl1pPr marL="40531" marR="40531" defTabSz="914400">
              <a:lnSpc>
                <a:spcPct val="100000"/>
              </a:lnSpc>
              <a:defRPr b="0" sz="3200">
                <a:solidFill>
                  <a:srgbClr val="000000"/>
                </a:solidFill>
                <a:uFill>
                  <a:solidFill>
                    <a:srgbClr val="000000"/>
                  </a:solidFill>
                </a:uFill>
                <a:latin typeface="+mn-lt"/>
                <a:ea typeface="+mn-ea"/>
                <a:cs typeface="+mn-cs"/>
                <a:sym typeface="Arial"/>
              </a:defRPr>
            </a:lvl1pPr>
          </a:lstStyle>
          <a:p>
            <a:pPr lvl="0">
              <a:defRPr sz="1800">
                <a:uFillTx/>
              </a:defRPr>
            </a:pPr>
            <a:r>
              <a:rPr sz="3200">
                <a:uFill>
                  <a:solidFill/>
                </a:uFill>
              </a:rPr>
              <a:t>Text del títol</a:t>
            </a:r>
          </a:p>
        </p:txBody>
      </p:sp>
      <p:sp>
        <p:nvSpPr>
          <p:cNvPr id="188" name="Shape 188"/>
          <p:cNvSpPr/>
          <p:nvPr>
            <p:ph type="body" idx="1"/>
          </p:nvPr>
        </p:nvSpPr>
        <p:spPr>
          <a:xfrm>
            <a:off x="457200" y="1600200"/>
            <a:ext cx="8229600" cy="5257800"/>
          </a:xfrm>
          <a:prstGeom prst="rect">
            <a:avLst/>
          </a:prstGeom>
        </p:spPr>
        <p:txBody>
          <a:bodyPr lIns="0" tIns="0" rIns="0" bIns="0">
            <a:noAutofit/>
          </a:bodyPr>
          <a:lstStyle>
            <a:lvl1pPr marL="383431" marR="40531" indent="-342900" defTabSz="914400">
              <a:buClrTx/>
              <a:defRPr b="0">
                <a:solidFill>
                  <a:srgbClr val="000000"/>
                </a:solidFill>
                <a:uFill>
                  <a:solidFill>
                    <a:srgbClr val="000000"/>
                  </a:solidFill>
                </a:uFill>
                <a:latin typeface="+mn-lt"/>
                <a:ea typeface="+mn-ea"/>
                <a:cs typeface="+mn-cs"/>
                <a:sym typeface="Arial"/>
              </a:defRPr>
            </a:lvl1pPr>
            <a:lvl2pPr marL="783482" marR="40531" indent="-285750" defTabSz="914400">
              <a:spcBef>
                <a:spcPts val="400"/>
              </a:spcBef>
              <a:buClrTx/>
              <a:buChar char="–"/>
              <a:defRPr b="0" sz="2000">
                <a:solidFill>
                  <a:srgbClr val="000000"/>
                </a:solidFill>
                <a:uFill>
                  <a:solidFill>
                    <a:srgbClr val="000000"/>
                  </a:solidFill>
                </a:uFill>
                <a:latin typeface="+mn-lt"/>
                <a:ea typeface="+mn-ea"/>
                <a:cs typeface="+mn-cs"/>
                <a:sym typeface="Arial"/>
              </a:defRPr>
            </a:lvl2pPr>
            <a:lvl3pPr marL="1183532" marR="40531" indent="-228600" defTabSz="914400">
              <a:spcBef>
                <a:spcPts val="400"/>
              </a:spcBef>
              <a:buClrTx/>
              <a:defRPr b="0" sz="1800">
                <a:solidFill>
                  <a:srgbClr val="000000"/>
                </a:solidFill>
                <a:uFill>
                  <a:solidFill>
                    <a:srgbClr val="000000"/>
                  </a:solidFill>
                </a:uFill>
                <a:latin typeface="+mn-lt"/>
                <a:ea typeface="+mn-ea"/>
                <a:cs typeface="+mn-cs"/>
                <a:sym typeface="Arial"/>
              </a:defRPr>
            </a:lvl3pPr>
            <a:lvl4pPr marL="1640732" marR="40531" indent="-228600" defTabSz="914400">
              <a:spcBef>
                <a:spcPts val="300"/>
              </a:spcBef>
              <a:buClrTx/>
              <a:buChar char="–"/>
              <a:defRPr b="0" sz="1600">
                <a:solidFill>
                  <a:srgbClr val="000000"/>
                </a:solidFill>
                <a:uFill>
                  <a:solidFill>
                    <a:srgbClr val="000000"/>
                  </a:solidFill>
                </a:uFill>
                <a:latin typeface="+mn-lt"/>
                <a:ea typeface="+mn-ea"/>
                <a:cs typeface="+mn-cs"/>
                <a:sym typeface="Arial"/>
              </a:defRPr>
            </a:lvl4pPr>
            <a:lvl5pPr marL="2097932" marR="40531" indent="-228600" defTabSz="914400">
              <a:spcBef>
                <a:spcPts val="300"/>
              </a:spcBef>
              <a:buClrTx/>
              <a:buChar char="»"/>
              <a:defRPr b="0" sz="1400">
                <a:solidFill>
                  <a:srgbClr val="000000"/>
                </a:solidFill>
                <a:uFill>
                  <a:solidFill>
                    <a:srgbClr val="000000"/>
                  </a:solidFill>
                </a:uFill>
                <a:latin typeface="+mn-lt"/>
                <a:ea typeface="+mn-ea"/>
                <a:cs typeface="+mn-cs"/>
                <a:sym typeface="Arial"/>
              </a:defRPr>
            </a:lvl5pPr>
          </a:lstStyle>
          <a:p>
            <a:pPr lvl="0">
              <a:defRPr sz="1800">
                <a:uFillTx/>
              </a:defRPr>
            </a:pPr>
            <a:r>
              <a:rPr sz="2400">
                <a:uFill>
                  <a:solidFill/>
                </a:uFill>
              </a:rPr>
              <a:t>Nivell del cos u</a:t>
            </a:r>
            <a:endParaRPr sz="2400">
              <a:uFill>
                <a:solidFill/>
              </a:uFill>
            </a:endParaRPr>
          </a:p>
          <a:p>
            <a:pPr lvl="1">
              <a:defRPr sz="1800">
                <a:uFillTx/>
              </a:defRPr>
            </a:pPr>
            <a:r>
              <a:rPr sz="2000">
                <a:uFill>
                  <a:solidFill/>
                </a:uFill>
              </a:rPr>
              <a:t>Nivell del cos dos</a:t>
            </a:r>
            <a:endParaRPr sz="2000">
              <a:uFill>
                <a:solidFill/>
              </a:uFill>
            </a:endParaRPr>
          </a:p>
          <a:p>
            <a:pPr lvl="2">
              <a:defRPr>
                <a:uFillTx/>
              </a:defRPr>
            </a:pPr>
            <a:r>
              <a:rPr>
                <a:uFill>
                  <a:solidFill/>
                </a:uFill>
              </a:rPr>
              <a:t>Nivell del cos tres</a:t>
            </a:r>
            <a:endParaRPr>
              <a:uFill>
                <a:solidFill/>
              </a:uFill>
            </a:endParaRPr>
          </a:p>
          <a:p>
            <a:pPr lvl="3">
              <a:defRPr sz="1800">
                <a:uFillTx/>
              </a:defRPr>
            </a:pPr>
            <a:r>
              <a:rPr sz="1600">
                <a:uFill>
                  <a:solidFill/>
                </a:uFill>
              </a:rPr>
              <a:t>Nivell del cos quatre</a:t>
            </a:r>
            <a:endParaRPr sz="1600">
              <a:uFill>
                <a:solidFill/>
              </a:uFill>
            </a:endParaRPr>
          </a:p>
          <a:p>
            <a:pPr lvl="4">
              <a:defRPr sz="1800">
                <a:uFillTx/>
              </a:defRPr>
            </a:pPr>
            <a:r>
              <a:rPr sz="1400">
                <a:uFill>
                  <a:solidFill/>
                </a:uFill>
              </a:rPr>
              <a:t>Nivell del cos cinc</a:t>
            </a:r>
          </a:p>
        </p:txBody>
      </p:sp>
    </p:spTree>
  </p:cSld>
  <p:clrMapOvr>
    <a:masterClrMapping/>
  </p:clrMapOvr>
  <p:transitio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type="tx" showMasterSp="0" showMasterPhAnim="1">
  <p:cSld name="Default - Title Slide">
    <p:spTree>
      <p:nvGrpSpPr>
        <p:cNvPr id="1" name=""/>
        <p:cNvGrpSpPr/>
        <p:nvPr/>
      </p:nvGrpSpPr>
      <p:grpSpPr>
        <a:xfrm>
          <a:off x="0" y="0"/>
          <a:ext cx="0" cy="0"/>
          <a:chOff x="0" y="0"/>
          <a:chExt cx="0" cy="0"/>
        </a:xfrm>
      </p:grpSpPr>
      <p:sp>
        <p:nvSpPr>
          <p:cNvPr id="190" name="Shape 190"/>
          <p:cNvSpPr/>
          <p:nvPr>
            <p:ph type="title"/>
          </p:nvPr>
        </p:nvSpPr>
        <p:spPr>
          <a:xfrm>
            <a:off x="685800" y="2130425"/>
            <a:ext cx="7772400" cy="1470025"/>
          </a:xfrm>
          <a:prstGeom prst="rect">
            <a:avLst/>
          </a:prstGeom>
          <a:ln>
            <a:round/>
          </a:ln>
        </p:spPr>
        <p:txBody>
          <a:bodyPr>
            <a:noAutofit/>
          </a:bodyPr>
          <a:lstStyle>
            <a:lvl1pPr defTabSz="457200">
              <a:lnSpc>
                <a:spcPct val="100000"/>
              </a:lnSpc>
              <a:defRPr b="0" sz="4400">
                <a:solidFill>
                  <a:srgbClr val="000000"/>
                </a:solidFill>
                <a:uFill>
                  <a:solidFill>
                    <a:srgbClr val="000000"/>
                  </a:solidFill>
                </a:uFill>
                <a:latin typeface="Calibri"/>
                <a:ea typeface="Calibri"/>
                <a:cs typeface="Calibri"/>
                <a:sym typeface="Calibri"/>
              </a:defRPr>
            </a:lvl1pPr>
          </a:lstStyle>
          <a:p>
            <a:pPr lvl="0">
              <a:defRPr sz="1800">
                <a:uFillTx/>
              </a:defRPr>
            </a:pPr>
            <a:r>
              <a:rPr sz="4400">
                <a:uFill>
                  <a:solidFill/>
                </a:uFill>
              </a:rPr>
              <a:t>Text del títol</a:t>
            </a:r>
          </a:p>
        </p:txBody>
      </p:sp>
      <p:sp>
        <p:nvSpPr>
          <p:cNvPr id="191" name="Shape 191"/>
          <p:cNvSpPr/>
          <p:nvPr>
            <p:ph type="body" idx="1"/>
          </p:nvPr>
        </p:nvSpPr>
        <p:spPr>
          <a:xfrm>
            <a:off x="1371600" y="3886200"/>
            <a:ext cx="6400800" cy="1752600"/>
          </a:xfrm>
          <a:prstGeom prst="rect">
            <a:avLst/>
          </a:prstGeom>
          <a:ln>
            <a:round/>
          </a:ln>
        </p:spPr>
        <p:txBody>
          <a:bodyPr>
            <a:noAutofit/>
          </a:bodyPr>
          <a:lstStyle>
            <a:lvl1pPr marL="0" indent="0" algn="ctr" defTabSz="457200">
              <a:spcBef>
                <a:spcPts val="700"/>
              </a:spcBef>
              <a:buClr>
                <a:srgbClr val="9A9A9A"/>
              </a:buClr>
              <a:buSzTx/>
              <a:buNone/>
              <a:defRPr b="0" sz="3200">
                <a:solidFill>
                  <a:srgbClr val="9A9A9A"/>
                </a:solidFill>
                <a:uFill>
                  <a:solidFill>
                    <a:srgbClr val="9A9A9A"/>
                  </a:solidFill>
                </a:uFill>
                <a:latin typeface="Calibri"/>
                <a:ea typeface="Calibri"/>
                <a:cs typeface="Calibri"/>
                <a:sym typeface="Calibri"/>
              </a:defRPr>
            </a:lvl1pPr>
            <a:lvl2pPr marL="457200" indent="0" algn="ctr" defTabSz="457200">
              <a:spcBef>
                <a:spcPts val="600"/>
              </a:spcBef>
              <a:buClr>
                <a:srgbClr val="9A9A9A"/>
              </a:buClr>
              <a:buSzTx/>
              <a:buNone/>
              <a:defRPr b="0" sz="2800">
                <a:solidFill>
                  <a:srgbClr val="9A9A9A"/>
                </a:solidFill>
                <a:uFill>
                  <a:solidFill>
                    <a:srgbClr val="9A9A9A"/>
                  </a:solidFill>
                </a:uFill>
                <a:latin typeface="Calibri"/>
                <a:ea typeface="Calibri"/>
                <a:cs typeface="Calibri"/>
                <a:sym typeface="Calibri"/>
              </a:defRPr>
            </a:lvl2pPr>
            <a:lvl3pPr marL="914400" indent="0" algn="ctr" defTabSz="457200">
              <a:buClr>
                <a:srgbClr val="9A9A9A"/>
              </a:buClr>
              <a:buSzTx/>
              <a:buNone/>
              <a:defRPr b="0">
                <a:solidFill>
                  <a:srgbClr val="9A9A9A"/>
                </a:solidFill>
                <a:uFill>
                  <a:solidFill>
                    <a:srgbClr val="9A9A9A"/>
                  </a:solidFill>
                </a:uFill>
                <a:latin typeface="Calibri"/>
                <a:ea typeface="Calibri"/>
                <a:cs typeface="Calibri"/>
                <a:sym typeface="Calibri"/>
              </a:defRPr>
            </a:lvl3pPr>
            <a:lvl4pPr marL="1371600" indent="0" algn="ctr" defTabSz="457200">
              <a:spcBef>
                <a:spcPts val="400"/>
              </a:spcBef>
              <a:buClr>
                <a:srgbClr val="9A9A9A"/>
              </a:buClr>
              <a:buSzTx/>
              <a:buNone/>
              <a:defRPr b="0" sz="2000">
                <a:solidFill>
                  <a:srgbClr val="9A9A9A"/>
                </a:solidFill>
                <a:uFill>
                  <a:solidFill>
                    <a:srgbClr val="9A9A9A"/>
                  </a:solidFill>
                </a:uFill>
                <a:latin typeface="Calibri"/>
                <a:ea typeface="Calibri"/>
                <a:cs typeface="Calibri"/>
                <a:sym typeface="Calibri"/>
              </a:defRPr>
            </a:lvl4pPr>
            <a:lvl5pPr marL="1828800" indent="0" algn="ctr" defTabSz="457200">
              <a:spcBef>
                <a:spcPts val="400"/>
              </a:spcBef>
              <a:buClr>
                <a:srgbClr val="9A9A9A"/>
              </a:buClr>
              <a:buSzTx/>
              <a:buNone/>
              <a:defRPr b="0" sz="2000">
                <a:solidFill>
                  <a:srgbClr val="9A9A9A"/>
                </a:solidFill>
                <a:uFill>
                  <a:solidFill>
                    <a:srgbClr val="9A9A9A"/>
                  </a:solidFill>
                </a:uFill>
                <a:latin typeface="Calibri"/>
                <a:ea typeface="Calibri"/>
                <a:cs typeface="Calibri"/>
                <a:sym typeface="Calibri"/>
              </a:defRPr>
            </a:lvl5pPr>
          </a:lstStyle>
          <a:p>
            <a:pPr lvl="0">
              <a:defRPr sz="1800">
                <a:solidFill>
                  <a:srgbClr val="000000"/>
                </a:solidFill>
                <a:uFillTx/>
              </a:defRPr>
            </a:pPr>
            <a:r>
              <a:rPr sz="3200">
                <a:solidFill>
                  <a:srgbClr val="9A9A9A"/>
                </a:solidFill>
                <a:uFill>
                  <a:solidFill>
                    <a:srgbClr val="9A9A9A"/>
                  </a:solidFill>
                </a:uFill>
              </a:rPr>
              <a:t>Nivell del cos u</a:t>
            </a:r>
            <a:endParaRPr sz="3200">
              <a:solidFill>
                <a:srgbClr val="9A9A9A"/>
              </a:solidFill>
              <a:uFill>
                <a:solidFill>
                  <a:srgbClr val="9A9A9A"/>
                </a:solidFill>
              </a:uFill>
            </a:endParaRPr>
          </a:p>
          <a:p>
            <a:pPr lvl="1">
              <a:defRPr sz="1800">
                <a:solidFill>
                  <a:srgbClr val="000000"/>
                </a:solidFill>
                <a:uFillTx/>
              </a:defRPr>
            </a:pPr>
            <a:r>
              <a:rPr sz="2800">
                <a:solidFill>
                  <a:srgbClr val="9A9A9A"/>
                </a:solidFill>
                <a:uFill>
                  <a:solidFill>
                    <a:srgbClr val="9A9A9A"/>
                  </a:solidFill>
                </a:uFill>
              </a:rPr>
              <a:t>Nivell del cos dos</a:t>
            </a:r>
            <a:endParaRPr sz="2800">
              <a:solidFill>
                <a:srgbClr val="9A9A9A"/>
              </a:solidFill>
              <a:uFill>
                <a:solidFill>
                  <a:srgbClr val="9A9A9A"/>
                </a:solidFill>
              </a:uFill>
            </a:endParaRPr>
          </a:p>
          <a:p>
            <a:pPr lvl="2">
              <a:defRPr sz="1800">
                <a:solidFill>
                  <a:srgbClr val="000000"/>
                </a:solidFill>
                <a:uFillTx/>
              </a:defRPr>
            </a:pPr>
            <a:r>
              <a:rPr sz="2400">
                <a:solidFill>
                  <a:srgbClr val="9A9A9A"/>
                </a:solidFill>
                <a:uFill>
                  <a:solidFill>
                    <a:srgbClr val="9A9A9A"/>
                  </a:solidFill>
                </a:uFill>
              </a:rPr>
              <a:t>Nivell del cos tres</a:t>
            </a:r>
            <a:endParaRPr sz="2400">
              <a:solidFill>
                <a:srgbClr val="9A9A9A"/>
              </a:solidFill>
              <a:uFill>
                <a:solidFill>
                  <a:srgbClr val="9A9A9A"/>
                </a:solidFill>
              </a:uFill>
            </a:endParaRPr>
          </a:p>
          <a:p>
            <a:pPr lvl="3">
              <a:defRPr sz="1800">
                <a:solidFill>
                  <a:srgbClr val="000000"/>
                </a:solidFill>
                <a:uFillTx/>
              </a:defRPr>
            </a:pPr>
            <a:r>
              <a:rPr sz="2000">
                <a:solidFill>
                  <a:srgbClr val="9A9A9A"/>
                </a:solidFill>
                <a:uFill>
                  <a:solidFill>
                    <a:srgbClr val="9A9A9A"/>
                  </a:solidFill>
                </a:uFill>
              </a:rPr>
              <a:t>Nivell del cos quatre</a:t>
            </a:r>
            <a:endParaRPr sz="2000">
              <a:solidFill>
                <a:srgbClr val="9A9A9A"/>
              </a:solidFill>
              <a:uFill>
                <a:solidFill>
                  <a:srgbClr val="9A9A9A"/>
                </a:solidFill>
              </a:uFill>
            </a:endParaRPr>
          </a:p>
          <a:p>
            <a:pPr lvl="4">
              <a:defRPr sz="1800">
                <a:solidFill>
                  <a:srgbClr val="000000"/>
                </a:solidFill>
                <a:uFillTx/>
              </a:defRPr>
            </a:pPr>
            <a:r>
              <a:rPr sz="2000">
                <a:solidFill>
                  <a:srgbClr val="9A9A9A"/>
                </a:solidFill>
                <a:uFill>
                  <a:solidFill>
                    <a:srgbClr val="9A9A9A"/>
                  </a:solidFill>
                </a:uFill>
              </a:rPr>
              <a:t>Nivell del cos cinc</a:t>
            </a:r>
          </a:p>
        </p:txBody>
      </p:sp>
      <p:sp>
        <p:nvSpPr>
          <p:cNvPr id="192" name="Shape 192"/>
          <p:cNvSpPr/>
          <p:nvPr>
            <p:ph type="sldNum" sz="quarter" idx="2"/>
          </p:nvPr>
        </p:nvSpPr>
        <p:spPr>
          <a:xfrm>
            <a:off x="8443416" y="6467475"/>
            <a:ext cx="243384" cy="254000"/>
          </a:xfrm>
          <a:prstGeom prst="rect">
            <a:avLst/>
          </a:prstGeom>
          <a:ln>
            <a:round/>
          </a:ln>
        </p:spPr>
        <p:txBody>
          <a:bodyPr anchor="ctr">
            <a:spAutoFit/>
          </a:bodyPr>
          <a:lstStyle>
            <a:lvl1pPr defTabSz="457200">
              <a:defRPr sz="1200">
                <a:solidFill>
                  <a:srgbClr val="9A9A9A"/>
                </a:solidFill>
                <a:uFill>
                  <a:solidFill>
                    <a:srgbClr val="9A9A9A"/>
                  </a:solidFill>
                </a:uFill>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type="tx" showMasterSp="0" showMasterPhAnim="1">
  <p:cSld name="Default - Title Slide">
    <p:spTree>
      <p:nvGrpSpPr>
        <p:cNvPr id="1" name=""/>
        <p:cNvGrpSpPr/>
        <p:nvPr/>
      </p:nvGrpSpPr>
      <p:grpSpPr>
        <a:xfrm>
          <a:off x="0" y="0"/>
          <a:ext cx="0" cy="0"/>
          <a:chOff x="0" y="0"/>
          <a:chExt cx="0" cy="0"/>
        </a:xfrm>
      </p:grpSpPr>
      <p:sp>
        <p:nvSpPr>
          <p:cNvPr id="194" name="Shape 194"/>
          <p:cNvSpPr/>
          <p:nvPr>
            <p:ph type="title"/>
          </p:nvPr>
        </p:nvSpPr>
        <p:spPr>
          <a:xfrm>
            <a:off x="685800" y="2130425"/>
            <a:ext cx="7772400" cy="1470025"/>
          </a:xfrm>
          <a:prstGeom prst="rect">
            <a:avLst/>
          </a:prstGeom>
          <a:ln>
            <a:round/>
          </a:ln>
        </p:spPr>
        <p:txBody>
          <a:bodyPr>
            <a:noAutofit/>
          </a:bodyPr>
          <a:lstStyle>
            <a:lvl1pPr defTabSz="457200">
              <a:lnSpc>
                <a:spcPct val="100000"/>
              </a:lnSpc>
              <a:defRPr b="0" sz="4400">
                <a:solidFill>
                  <a:srgbClr val="000000"/>
                </a:solidFill>
                <a:uFill>
                  <a:solidFill>
                    <a:srgbClr val="000000"/>
                  </a:solidFill>
                </a:uFill>
                <a:latin typeface="Calibri"/>
                <a:ea typeface="Calibri"/>
                <a:cs typeface="Calibri"/>
                <a:sym typeface="Calibri"/>
              </a:defRPr>
            </a:lvl1pPr>
          </a:lstStyle>
          <a:p>
            <a:pPr lvl="0">
              <a:defRPr sz="1800">
                <a:uFillTx/>
              </a:defRPr>
            </a:pPr>
            <a:r>
              <a:rPr sz="4400">
                <a:uFill>
                  <a:solidFill/>
                </a:uFill>
              </a:rPr>
              <a:t>Text del títol</a:t>
            </a:r>
          </a:p>
        </p:txBody>
      </p:sp>
      <p:sp>
        <p:nvSpPr>
          <p:cNvPr id="195" name="Shape 195"/>
          <p:cNvSpPr/>
          <p:nvPr>
            <p:ph type="body" idx="1"/>
          </p:nvPr>
        </p:nvSpPr>
        <p:spPr>
          <a:xfrm>
            <a:off x="1371600" y="3886200"/>
            <a:ext cx="6400800" cy="1752600"/>
          </a:xfrm>
          <a:prstGeom prst="rect">
            <a:avLst/>
          </a:prstGeom>
          <a:ln>
            <a:round/>
          </a:ln>
        </p:spPr>
        <p:txBody>
          <a:bodyPr>
            <a:noAutofit/>
          </a:bodyPr>
          <a:lstStyle>
            <a:lvl1pPr marL="0" indent="0" algn="ctr" defTabSz="457200">
              <a:spcBef>
                <a:spcPts val="700"/>
              </a:spcBef>
              <a:buClr>
                <a:srgbClr val="9A9A9A"/>
              </a:buClr>
              <a:buSzTx/>
              <a:buNone/>
              <a:defRPr b="0" sz="3200">
                <a:solidFill>
                  <a:srgbClr val="9A9A9A"/>
                </a:solidFill>
                <a:uFill>
                  <a:solidFill>
                    <a:srgbClr val="9A9A9A"/>
                  </a:solidFill>
                </a:uFill>
                <a:latin typeface="Calibri"/>
                <a:ea typeface="Calibri"/>
                <a:cs typeface="Calibri"/>
                <a:sym typeface="Calibri"/>
              </a:defRPr>
            </a:lvl1pPr>
            <a:lvl2pPr marL="457200" indent="0" algn="ctr" defTabSz="457200">
              <a:spcBef>
                <a:spcPts val="600"/>
              </a:spcBef>
              <a:buClr>
                <a:srgbClr val="9A9A9A"/>
              </a:buClr>
              <a:buSzTx/>
              <a:buNone/>
              <a:defRPr b="0" sz="2800">
                <a:solidFill>
                  <a:srgbClr val="9A9A9A"/>
                </a:solidFill>
                <a:uFill>
                  <a:solidFill>
                    <a:srgbClr val="9A9A9A"/>
                  </a:solidFill>
                </a:uFill>
                <a:latin typeface="Calibri"/>
                <a:ea typeface="Calibri"/>
                <a:cs typeface="Calibri"/>
                <a:sym typeface="Calibri"/>
              </a:defRPr>
            </a:lvl2pPr>
            <a:lvl3pPr marL="914400" indent="0" algn="ctr" defTabSz="457200">
              <a:buClr>
                <a:srgbClr val="9A9A9A"/>
              </a:buClr>
              <a:buSzTx/>
              <a:buNone/>
              <a:defRPr b="0">
                <a:solidFill>
                  <a:srgbClr val="9A9A9A"/>
                </a:solidFill>
                <a:uFill>
                  <a:solidFill>
                    <a:srgbClr val="9A9A9A"/>
                  </a:solidFill>
                </a:uFill>
                <a:latin typeface="Calibri"/>
                <a:ea typeface="Calibri"/>
                <a:cs typeface="Calibri"/>
                <a:sym typeface="Calibri"/>
              </a:defRPr>
            </a:lvl3pPr>
            <a:lvl4pPr marL="1371600" indent="0" algn="ctr" defTabSz="457200">
              <a:spcBef>
                <a:spcPts val="400"/>
              </a:spcBef>
              <a:buClr>
                <a:srgbClr val="9A9A9A"/>
              </a:buClr>
              <a:buSzTx/>
              <a:buNone/>
              <a:defRPr b="0" sz="2000">
                <a:solidFill>
                  <a:srgbClr val="9A9A9A"/>
                </a:solidFill>
                <a:uFill>
                  <a:solidFill>
                    <a:srgbClr val="9A9A9A"/>
                  </a:solidFill>
                </a:uFill>
                <a:latin typeface="Calibri"/>
                <a:ea typeface="Calibri"/>
                <a:cs typeface="Calibri"/>
                <a:sym typeface="Calibri"/>
              </a:defRPr>
            </a:lvl4pPr>
            <a:lvl5pPr marL="1828800" indent="0" algn="ctr" defTabSz="457200">
              <a:spcBef>
                <a:spcPts val="400"/>
              </a:spcBef>
              <a:buClr>
                <a:srgbClr val="9A9A9A"/>
              </a:buClr>
              <a:buSzTx/>
              <a:buNone/>
              <a:defRPr b="0" sz="2000">
                <a:solidFill>
                  <a:srgbClr val="9A9A9A"/>
                </a:solidFill>
                <a:uFill>
                  <a:solidFill>
                    <a:srgbClr val="9A9A9A"/>
                  </a:solidFill>
                </a:uFill>
                <a:latin typeface="Calibri"/>
                <a:ea typeface="Calibri"/>
                <a:cs typeface="Calibri"/>
                <a:sym typeface="Calibri"/>
              </a:defRPr>
            </a:lvl5pPr>
          </a:lstStyle>
          <a:p>
            <a:pPr lvl="0">
              <a:defRPr sz="1800">
                <a:solidFill>
                  <a:srgbClr val="000000"/>
                </a:solidFill>
                <a:uFillTx/>
              </a:defRPr>
            </a:pPr>
            <a:r>
              <a:rPr sz="3200">
                <a:solidFill>
                  <a:srgbClr val="9A9A9A"/>
                </a:solidFill>
                <a:uFill>
                  <a:solidFill>
                    <a:srgbClr val="9A9A9A"/>
                  </a:solidFill>
                </a:uFill>
              </a:rPr>
              <a:t>Nivell del cos u</a:t>
            </a:r>
            <a:endParaRPr sz="3200">
              <a:solidFill>
                <a:srgbClr val="9A9A9A"/>
              </a:solidFill>
              <a:uFill>
                <a:solidFill>
                  <a:srgbClr val="9A9A9A"/>
                </a:solidFill>
              </a:uFill>
            </a:endParaRPr>
          </a:p>
          <a:p>
            <a:pPr lvl="1">
              <a:defRPr sz="1800">
                <a:solidFill>
                  <a:srgbClr val="000000"/>
                </a:solidFill>
                <a:uFillTx/>
              </a:defRPr>
            </a:pPr>
            <a:r>
              <a:rPr sz="2800">
                <a:solidFill>
                  <a:srgbClr val="9A9A9A"/>
                </a:solidFill>
                <a:uFill>
                  <a:solidFill>
                    <a:srgbClr val="9A9A9A"/>
                  </a:solidFill>
                </a:uFill>
              </a:rPr>
              <a:t>Nivell del cos dos</a:t>
            </a:r>
            <a:endParaRPr sz="2800">
              <a:solidFill>
                <a:srgbClr val="9A9A9A"/>
              </a:solidFill>
              <a:uFill>
                <a:solidFill>
                  <a:srgbClr val="9A9A9A"/>
                </a:solidFill>
              </a:uFill>
            </a:endParaRPr>
          </a:p>
          <a:p>
            <a:pPr lvl="2">
              <a:defRPr sz="1800">
                <a:solidFill>
                  <a:srgbClr val="000000"/>
                </a:solidFill>
                <a:uFillTx/>
              </a:defRPr>
            </a:pPr>
            <a:r>
              <a:rPr sz="2400">
                <a:solidFill>
                  <a:srgbClr val="9A9A9A"/>
                </a:solidFill>
                <a:uFill>
                  <a:solidFill>
                    <a:srgbClr val="9A9A9A"/>
                  </a:solidFill>
                </a:uFill>
              </a:rPr>
              <a:t>Nivell del cos tres</a:t>
            </a:r>
            <a:endParaRPr sz="2400">
              <a:solidFill>
                <a:srgbClr val="9A9A9A"/>
              </a:solidFill>
              <a:uFill>
                <a:solidFill>
                  <a:srgbClr val="9A9A9A"/>
                </a:solidFill>
              </a:uFill>
            </a:endParaRPr>
          </a:p>
          <a:p>
            <a:pPr lvl="3">
              <a:defRPr sz="1800">
                <a:solidFill>
                  <a:srgbClr val="000000"/>
                </a:solidFill>
                <a:uFillTx/>
              </a:defRPr>
            </a:pPr>
            <a:r>
              <a:rPr sz="2000">
                <a:solidFill>
                  <a:srgbClr val="9A9A9A"/>
                </a:solidFill>
                <a:uFill>
                  <a:solidFill>
                    <a:srgbClr val="9A9A9A"/>
                  </a:solidFill>
                </a:uFill>
              </a:rPr>
              <a:t>Nivell del cos quatre</a:t>
            </a:r>
            <a:endParaRPr sz="2000">
              <a:solidFill>
                <a:srgbClr val="9A9A9A"/>
              </a:solidFill>
              <a:uFill>
                <a:solidFill>
                  <a:srgbClr val="9A9A9A"/>
                </a:solidFill>
              </a:uFill>
            </a:endParaRPr>
          </a:p>
          <a:p>
            <a:pPr lvl="4">
              <a:defRPr sz="1800">
                <a:solidFill>
                  <a:srgbClr val="000000"/>
                </a:solidFill>
                <a:uFillTx/>
              </a:defRPr>
            </a:pPr>
            <a:r>
              <a:rPr sz="2000">
                <a:solidFill>
                  <a:srgbClr val="9A9A9A"/>
                </a:solidFill>
                <a:uFill>
                  <a:solidFill>
                    <a:srgbClr val="9A9A9A"/>
                  </a:solidFill>
                </a:uFill>
              </a:rPr>
              <a:t>Nivell del cos cinc</a:t>
            </a:r>
          </a:p>
        </p:txBody>
      </p:sp>
      <p:sp>
        <p:nvSpPr>
          <p:cNvPr id="196" name="Shape 196"/>
          <p:cNvSpPr/>
          <p:nvPr>
            <p:ph type="sldNum" sz="quarter" idx="2"/>
          </p:nvPr>
        </p:nvSpPr>
        <p:spPr>
          <a:xfrm>
            <a:off x="8443416" y="6467475"/>
            <a:ext cx="243384" cy="254000"/>
          </a:xfrm>
          <a:prstGeom prst="rect">
            <a:avLst/>
          </a:prstGeom>
          <a:ln>
            <a:round/>
          </a:ln>
        </p:spPr>
        <p:txBody>
          <a:bodyPr anchor="ctr">
            <a:spAutoFit/>
          </a:bodyPr>
          <a:lstStyle>
            <a:lvl1pPr defTabSz="457200">
              <a:defRPr sz="1200">
                <a:solidFill>
                  <a:srgbClr val="9A9A9A"/>
                </a:solidFill>
                <a:uFill>
                  <a:solidFill>
                    <a:srgbClr val="9A9A9A"/>
                  </a:solidFill>
                </a:uFill>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type="tx" showMasterSp="0" showMasterPhAnim="1">
  <p:cSld name="Default - Blank">
    <p:spTree>
      <p:nvGrpSpPr>
        <p:cNvPr id="1" name=""/>
        <p:cNvGrpSpPr/>
        <p:nvPr/>
      </p:nvGrpSpPr>
      <p:grpSpPr>
        <a:xfrm>
          <a:off x="0" y="0"/>
          <a:ext cx="0" cy="0"/>
          <a:chOff x="0" y="0"/>
          <a:chExt cx="0" cy="0"/>
        </a:xfrm>
      </p:grpSpPr>
      <p:sp>
        <p:nvSpPr>
          <p:cNvPr id="198" name="Shape 198"/>
          <p:cNvSpPr/>
          <p:nvPr>
            <p:ph type="sldNum" sz="quarter" idx="2"/>
          </p:nvPr>
        </p:nvSpPr>
        <p:spPr>
          <a:xfrm>
            <a:off x="8443416" y="6467475"/>
            <a:ext cx="243384" cy="254000"/>
          </a:xfrm>
          <a:prstGeom prst="rect">
            <a:avLst/>
          </a:prstGeom>
          <a:ln>
            <a:round/>
          </a:ln>
        </p:spPr>
        <p:txBody>
          <a:bodyPr anchor="ctr">
            <a:spAutoFit/>
          </a:bodyPr>
          <a:lstStyle>
            <a:lvl1pPr defTabSz="457200">
              <a:defRPr sz="1200">
                <a:solidFill>
                  <a:srgbClr val="9A9A9A"/>
                </a:solidFill>
                <a:uFill>
                  <a:solidFill>
                    <a:srgbClr val="9A9A9A"/>
                  </a:solidFill>
                </a:uFill>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type="tx" showMasterSp="0" showMasterPhAnim="1">
  <p:cSld name="Title Slide">
    <p:spTree>
      <p:nvGrpSpPr>
        <p:cNvPr id="1" name=""/>
        <p:cNvGrpSpPr/>
        <p:nvPr/>
      </p:nvGrpSpPr>
      <p:grpSpPr>
        <a:xfrm>
          <a:off x="0" y="0"/>
          <a:ext cx="0" cy="0"/>
          <a:chOff x="0" y="0"/>
          <a:chExt cx="0" cy="0"/>
        </a:xfrm>
      </p:grpSpPr>
      <p:sp>
        <p:nvSpPr>
          <p:cNvPr id="200" name="Shape 200"/>
          <p:cNvSpPr/>
          <p:nvPr>
            <p:ph type="title"/>
          </p:nvPr>
        </p:nvSpPr>
        <p:spPr>
          <a:xfrm>
            <a:off x="685800" y="1844675"/>
            <a:ext cx="7772400" cy="2041525"/>
          </a:xfrm>
          <a:prstGeom prst="rect">
            <a:avLst/>
          </a:prstGeom>
        </p:spPr>
        <p:txBody>
          <a:bodyPr lIns="45719" tIns="45719" rIns="45719" bIns="45719"/>
          <a:lstStyle>
            <a:lvl1pPr defTabSz="457200">
              <a:lnSpc>
                <a:spcPct val="100000"/>
              </a:lnSpc>
              <a:defRPr b="0" sz="4400">
                <a:solidFill>
                  <a:srgbClr val="000000"/>
                </a:solidFill>
                <a:uFillTx/>
                <a:latin typeface="Calibri"/>
                <a:ea typeface="Calibri"/>
                <a:cs typeface="Calibri"/>
                <a:sym typeface="Calibri"/>
              </a:defRPr>
            </a:lvl1pPr>
          </a:lstStyle>
          <a:p>
            <a:pPr lvl="0">
              <a:defRPr sz="1800"/>
            </a:pPr>
            <a:r>
              <a:rPr sz="4400"/>
              <a:t>Text del títol</a:t>
            </a:r>
          </a:p>
        </p:txBody>
      </p:sp>
      <p:sp>
        <p:nvSpPr>
          <p:cNvPr id="201" name="Shape 201"/>
          <p:cNvSpPr/>
          <p:nvPr>
            <p:ph type="body" idx="1"/>
          </p:nvPr>
        </p:nvSpPr>
        <p:spPr>
          <a:xfrm>
            <a:off x="1371600" y="3886200"/>
            <a:ext cx="6400800" cy="2971800"/>
          </a:xfrm>
          <a:prstGeom prst="rect">
            <a:avLst/>
          </a:prstGeom>
        </p:spPr>
        <p:txBody>
          <a:bodyPr lIns="45719" tIns="45719" rIns="45719" bIns="45719"/>
          <a:lstStyle>
            <a:lvl1pPr marL="0" indent="0" algn="ctr" defTabSz="457200">
              <a:spcBef>
                <a:spcPts val="700"/>
              </a:spcBef>
              <a:buClrTx/>
              <a:buSzTx/>
              <a:buNone/>
              <a:defRPr b="0" sz="3200">
                <a:solidFill>
                  <a:srgbClr val="888888"/>
                </a:solidFill>
                <a:uFillTx/>
                <a:latin typeface="Calibri"/>
                <a:ea typeface="Calibri"/>
                <a:cs typeface="Calibri"/>
                <a:sym typeface="Calibri"/>
              </a:defRPr>
            </a:lvl1pPr>
            <a:lvl2pPr marL="0" indent="457200" algn="ctr" defTabSz="457200">
              <a:spcBef>
                <a:spcPts val="700"/>
              </a:spcBef>
              <a:buClrTx/>
              <a:buSzTx/>
              <a:buNone/>
              <a:defRPr b="0" sz="3200">
                <a:solidFill>
                  <a:srgbClr val="888888"/>
                </a:solidFill>
                <a:uFillTx/>
                <a:latin typeface="Calibri"/>
                <a:ea typeface="Calibri"/>
                <a:cs typeface="Calibri"/>
                <a:sym typeface="Calibri"/>
              </a:defRPr>
            </a:lvl2pPr>
            <a:lvl3pPr marL="0" indent="914400" algn="ctr" defTabSz="457200">
              <a:spcBef>
                <a:spcPts val="700"/>
              </a:spcBef>
              <a:buClrTx/>
              <a:buSzTx/>
              <a:buNone/>
              <a:defRPr b="0" sz="3200">
                <a:solidFill>
                  <a:srgbClr val="888888"/>
                </a:solidFill>
                <a:uFillTx/>
                <a:latin typeface="Calibri"/>
                <a:ea typeface="Calibri"/>
                <a:cs typeface="Calibri"/>
                <a:sym typeface="Calibri"/>
              </a:defRPr>
            </a:lvl3pPr>
            <a:lvl4pPr marL="0" indent="1371600" algn="ctr" defTabSz="457200">
              <a:spcBef>
                <a:spcPts val="700"/>
              </a:spcBef>
              <a:buClrTx/>
              <a:buSzTx/>
              <a:buNone/>
              <a:defRPr b="0" sz="3200">
                <a:solidFill>
                  <a:srgbClr val="888888"/>
                </a:solidFill>
                <a:uFillTx/>
                <a:latin typeface="Calibri"/>
                <a:ea typeface="Calibri"/>
                <a:cs typeface="Calibri"/>
                <a:sym typeface="Calibri"/>
              </a:defRPr>
            </a:lvl4pPr>
            <a:lvl5pPr marL="0" indent="1828800" algn="ctr" defTabSz="457200">
              <a:spcBef>
                <a:spcPts val="700"/>
              </a:spcBef>
              <a:buClrTx/>
              <a:buSzTx/>
              <a:buNone/>
              <a:defRPr b="0" sz="3200">
                <a:solidFill>
                  <a:srgbClr val="888888"/>
                </a:solidFill>
                <a:uFillTx/>
                <a:latin typeface="Calibri"/>
                <a:ea typeface="Calibri"/>
                <a:cs typeface="Calibri"/>
                <a:sym typeface="Calibri"/>
              </a:defRPr>
            </a:lvl5pPr>
          </a:lstStyle>
          <a:p>
            <a:pPr lvl="0">
              <a:defRPr sz="1800">
                <a:solidFill>
                  <a:srgbClr val="000000"/>
                </a:solidFill>
              </a:defRPr>
            </a:pPr>
            <a:r>
              <a:rPr sz="3200">
                <a:solidFill>
                  <a:srgbClr val="888888"/>
                </a:solidFill>
              </a:rPr>
              <a:t>Nivell del cos u</a:t>
            </a:r>
            <a:endParaRPr sz="3200">
              <a:solidFill>
                <a:srgbClr val="888888"/>
              </a:solidFill>
            </a:endParaRPr>
          </a:p>
          <a:p>
            <a:pPr lvl="1">
              <a:defRPr sz="1800">
                <a:solidFill>
                  <a:srgbClr val="000000"/>
                </a:solidFill>
              </a:defRPr>
            </a:pPr>
            <a:r>
              <a:rPr sz="3200">
                <a:solidFill>
                  <a:srgbClr val="888888"/>
                </a:solidFill>
              </a:rPr>
              <a:t>Nivell del cos dos</a:t>
            </a:r>
            <a:endParaRPr sz="3200">
              <a:solidFill>
                <a:srgbClr val="888888"/>
              </a:solidFill>
            </a:endParaRPr>
          </a:p>
          <a:p>
            <a:pPr lvl="2">
              <a:defRPr sz="1800">
                <a:solidFill>
                  <a:srgbClr val="000000"/>
                </a:solidFill>
              </a:defRPr>
            </a:pPr>
            <a:r>
              <a:rPr sz="3200">
                <a:solidFill>
                  <a:srgbClr val="888888"/>
                </a:solidFill>
              </a:rPr>
              <a:t>Nivell del cos tres</a:t>
            </a:r>
            <a:endParaRPr sz="3200">
              <a:solidFill>
                <a:srgbClr val="888888"/>
              </a:solidFill>
            </a:endParaRPr>
          </a:p>
          <a:p>
            <a:pPr lvl="3">
              <a:defRPr sz="1800">
                <a:solidFill>
                  <a:srgbClr val="000000"/>
                </a:solidFill>
              </a:defRPr>
            </a:pPr>
            <a:r>
              <a:rPr sz="3200">
                <a:solidFill>
                  <a:srgbClr val="888888"/>
                </a:solidFill>
              </a:rPr>
              <a:t>Nivell del cos quatre</a:t>
            </a:r>
            <a:endParaRPr sz="3200">
              <a:solidFill>
                <a:srgbClr val="888888"/>
              </a:solidFill>
            </a:endParaRPr>
          </a:p>
          <a:p>
            <a:pPr lvl="4">
              <a:defRPr sz="1800">
                <a:solidFill>
                  <a:srgbClr val="000000"/>
                </a:solidFill>
              </a:defRPr>
            </a:pPr>
            <a:r>
              <a:rPr sz="3200">
                <a:solidFill>
                  <a:srgbClr val="888888"/>
                </a:solidFill>
              </a:rPr>
              <a:t>Nivell del cos cinc</a:t>
            </a:r>
          </a:p>
        </p:txBody>
      </p:sp>
      <p:sp>
        <p:nvSpPr>
          <p:cNvPr id="202" name="Shape 202"/>
          <p:cNvSpPr/>
          <p:nvPr>
            <p:ph type="sldNum" sz="quarter" idx="2"/>
          </p:nvPr>
        </p:nvSpPr>
        <p:spPr>
          <a:xfrm>
            <a:off x="6553200" y="6404292"/>
            <a:ext cx="2133600" cy="269241"/>
          </a:xfrm>
          <a:prstGeom prst="rect">
            <a:avLst/>
          </a:prstGeom>
        </p:spPr>
        <p:txBody>
          <a:bodyPr wrap="square" lIns="45719" tIns="45719" rIns="45719" bIns="45719" anchor="ctr">
            <a:spAutoFit/>
          </a:bodyPr>
          <a:lstStyle>
            <a:lvl1pPr defTabSz="457200">
              <a:defRPr sz="1200">
                <a:solidFill>
                  <a:srgbClr val="888888"/>
                </a:solidFill>
                <a:uFillTx/>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spTree>
      <p:nvGrpSpPr>
        <p:cNvPr id="1" name=""/>
        <p:cNvGrpSpPr/>
        <p:nvPr/>
      </p:nvGrpSpPr>
      <p:grpSpPr>
        <a:xfrm>
          <a:off x="0" y="0"/>
          <a:ext cx="0" cy="0"/>
          <a:chOff x="0" y="0"/>
          <a:chExt cx="0" cy="0"/>
        </a:xfrm>
      </p:grpSpPr>
      <p:sp>
        <p:nvSpPr>
          <p:cNvPr id="204" name="Shape 204"/>
          <p:cNvSpPr/>
          <p:nvPr>
            <p:ph type="title"/>
          </p:nvPr>
        </p:nvSpPr>
        <p:spPr>
          <a:xfrm>
            <a:off x="457200" y="92076"/>
            <a:ext cx="8229600" cy="1508125"/>
          </a:xfrm>
          <a:prstGeom prst="rect">
            <a:avLst/>
          </a:prstGeom>
        </p:spPr>
        <p:txBody>
          <a:bodyPr lIns="45719" tIns="45719" rIns="45719" bIns="45719"/>
          <a:lstStyle>
            <a:lvl1pPr defTabSz="457200">
              <a:lnSpc>
                <a:spcPct val="100000"/>
              </a:lnSpc>
              <a:defRPr b="0" sz="4400">
                <a:solidFill>
                  <a:srgbClr val="000000"/>
                </a:solidFill>
                <a:uFillTx/>
                <a:latin typeface="Calibri"/>
                <a:ea typeface="Calibri"/>
                <a:cs typeface="Calibri"/>
                <a:sym typeface="Calibri"/>
              </a:defRPr>
            </a:lvl1pPr>
          </a:lstStyle>
          <a:p>
            <a:pPr lvl="0">
              <a:defRPr sz="1800"/>
            </a:pPr>
            <a:r>
              <a:rPr sz="4400"/>
              <a:t>Text del títol</a:t>
            </a:r>
          </a:p>
        </p:txBody>
      </p:sp>
      <p:sp>
        <p:nvSpPr>
          <p:cNvPr id="205" name="Shape 205"/>
          <p:cNvSpPr/>
          <p:nvPr>
            <p:ph type="body" idx="1"/>
          </p:nvPr>
        </p:nvSpPr>
        <p:spPr>
          <a:xfrm>
            <a:off x="457200" y="1600200"/>
            <a:ext cx="8229600" cy="5257800"/>
          </a:xfrm>
          <a:prstGeom prst="rect">
            <a:avLst/>
          </a:prstGeom>
        </p:spPr>
        <p:txBody>
          <a:bodyPr lIns="45719" tIns="45719" rIns="45719" bIns="45719"/>
          <a:lstStyle>
            <a:lvl1pPr marL="342900" indent="-342900" defTabSz="457200">
              <a:spcBef>
                <a:spcPts val="700"/>
              </a:spcBef>
              <a:buClrTx/>
              <a:buFont typeface="Arial"/>
              <a:defRPr b="0" sz="3200">
                <a:solidFill>
                  <a:srgbClr val="000000"/>
                </a:solidFill>
                <a:uFillTx/>
                <a:latin typeface="Calibri"/>
                <a:ea typeface="Calibri"/>
                <a:cs typeface="Calibri"/>
                <a:sym typeface="Calibri"/>
              </a:defRPr>
            </a:lvl1pPr>
            <a:lvl2pPr marL="783771" indent="-326571" defTabSz="457200">
              <a:spcBef>
                <a:spcPts val="700"/>
              </a:spcBef>
              <a:buClrTx/>
              <a:buFont typeface="Arial"/>
              <a:buChar char="–"/>
              <a:defRPr b="0" sz="3200">
                <a:solidFill>
                  <a:srgbClr val="000000"/>
                </a:solidFill>
                <a:uFillTx/>
                <a:latin typeface="Calibri"/>
                <a:ea typeface="Calibri"/>
                <a:cs typeface="Calibri"/>
                <a:sym typeface="Calibri"/>
              </a:defRPr>
            </a:lvl2pPr>
            <a:lvl3pPr marL="1219200" indent="-304800" defTabSz="457200">
              <a:spcBef>
                <a:spcPts val="700"/>
              </a:spcBef>
              <a:buClrTx/>
              <a:buFont typeface="Arial"/>
              <a:defRPr b="0" sz="3200">
                <a:solidFill>
                  <a:srgbClr val="000000"/>
                </a:solidFill>
                <a:uFillTx/>
                <a:latin typeface="Calibri"/>
                <a:ea typeface="Calibri"/>
                <a:cs typeface="Calibri"/>
                <a:sym typeface="Calibri"/>
              </a:defRPr>
            </a:lvl3pPr>
            <a:lvl4pPr marL="1737360" indent="-365760" defTabSz="457200">
              <a:spcBef>
                <a:spcPts val="700"/>
              </a:spcBef>
              <a:buClrTx/>
              <a:buFont typeface="Arial"/>
              <a:buChar char="–"/>
              <a:defRPr b="0" sz="3200">
                <a:solidFill>
                  <a:srgbClr val="000000"/>
                </a:solidFill>
                <a:uFillTx/>
                <a:latin typeface="Calibri"/>
                <a:ea typeface="Calibri"/>
                <a:cs typeface="Calibri"/>
                <a:sym typeface="Calibri"/>
              </a:defRPr>
            </a:lvl4pPr>
            <a:lvl5pPr marL="2194560" indent="-365760" defTabSz="457200">
              <a:spcBef>
                <a:spcPts val="700"/>
              </a:spcBef>
              <a:buClrTx/>
              <a:buFont typeface="Arial"/>
              <a:buChar char="»"/>
              <a:defRPr b="0" sz="3200">
                <a:solidFill>
                  <a:srgbClr val="000000"/>
                </a:solidFill>
                <a:uFillTx/>
                <a:latin typeface="Calibri"/>
                <a:ea typeface="Calibri"/>
                <a:cs typeface="Calibri"/>
                <a:sym typeface="Calibri"/>
              </a:defRPr>
            </a:lvl5pPr>
          </a:lstStyle>
          <a:p>
            <a:pPr lvl="0">
              <a:defRPr sz="1800"/>
            </a:pPr>
            <a:r>
              <a:rPr sz="3200"/>
              <a:t>Nivell del cos u</a:t>
            </a:r>
            <a:endParaRPr sz="3200"/>
          </a:p>
          <a:p>
            <a:pPr lvl="1">
              <a:defRPr sz="1800"/>
            </a:pPr>
            <a:r>
              <a:rPr sz="3200"/>
              <a:t>Nivell del cos dos</a:t>
            </a:r>
            <a:endParaRPr sz="3200"/>
          </a:p>
          <a:p>
            <a:pPr lvl="2">
              <a:defRPr sz="1800"/>
            </a:pPr>
            <a:r>
              <a:rPr sz="3200"/>
              <a:t>Nivell del cos tres</a:t>
            </a:r>
            <a:endParaRPr sz="3200"/>
          </a:p>
          <a:p>
            <a:pPr lvl="3">
              <a:defRPr sz="1800"/>
            </a:pPr>
            <a:r>
              <a:rPr sz="3200"/>
              <a:t>Nivell del cos quatre</a:t>
            </a:r>
            <a:endParaRPr sz="3200"/>
          </a:p>
          <a:p>
            <a:pPr lvl="4">
              <a:defRPr sz="1800"/>
            </a:pPr>
            <a:r>
              <a:rPr sz="3200"/>
              <a:t>Nivell del cos cinc</a:t>
            </a:r>
          </a:p>
        </p:txBody>
      </p:sp>
      <p:sp>
        <p:nvSpPr>
          <p:cNvPr id="206" name="Shape 206"/>
          <p:cNvSpPr/>
          <p:nvPr>
            <p:ph type="sldNum" sz="quarter" idx="2"/>
          </p:nvPr>
        </p:nvSpPr>
        <p:spPr>
          <a:xfrm>
            <a:off x="6553200" y="6404292"/>
            <a:ext cx="2133600" cy="269241"/>
          </a:xfrm>
          <a:prstGeom prst="rect">
            <a:avLst/>
          </a:prstGeom>
        </p:spPr>
        <p:txBody>
          <a:bodyPr wrap="square" lIns="45719" tIns="45719" rIns="45719" bIns="45719" anchor="ctr">
            <a:spAutoFit/>
          </a:bodyPr>
          <a:lstStyle>
            <a:lvl1pPr defTabSz="457200">
              <a:defRPr sz="1200">
                <a:solidFill>
                  <a:srgbClr val="888888"/>
                </a:solidFill>
                <a:uFillTx/>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Title - Top">
    <p:bg>
      <p:bgPr>
        <a:solidFill>
          <a:srgbClr val="0433FF"/>
        </a:solidFill>
      </p:bgPr>
    </p:bg>
    <p:spTree>
      <p:nvGrpSpPr>
        <p:cNvPr id="1" name=""/>
        <p:cNvGrpSpPr/>
        <p:nvPr/>
      </p:nvGrpSpPr>
      <p:grpSpPr>
        <a:xfrm>
          <a:off x="0" y="0"/>
          <a:ext cx="0" cy="0"/>
          <a:chOff x="0" y="0"/>
          <a:chExt cx="0" cy="0"/>
        </a:xfrm>
      </p:grpSpPr>
      <p:sp>
        <p:nvSpPr>
          <p:cNvPr id="22" name="Shape 22"/>
          <p:cNvSpPr/>
          <p:nvPr>
            <p:ph type="title"/>
          </p:nvPr>
        </p:nvSpPr>
        <p:spPr>
          <a:xfrm>
            <a:off x="152400" y="0"/>
            <a:ext cx="8915400" cy="990600"/>
          </a:xfrm>
          <a:prstGeom prst="rect">
            <a:avLst/>
          </a:prstGeom>
        </p:spPr>
        <p:txBody>
          <a:bodyPr lIns="50800" tIns="50800" rIns="50800" bIns="50800">
            <a:noAutofit/>
          </a:bodyPr>
          <a:lstStyle>
            <a:lvl1pPr marL="40639" marR="40639" defTabSz="914400">
              <a:lnSpc>
                <a:spcPct val="100000"/>
              </a:lnSpc>
              <a:defRPr sz="2800">
                <a:solidFill>
                  <a:srgbClr val="00FDFF"/>
                </a:solidFill>
                <a:uFill>
                  <a:solidFill>
                    <a:srgbClr val="00FDFF"/>
                  </a:solidFill>
                </a:uFill>
                <a:latin typeface="Arial Black"/>
                <a:ea typeface="Arial Black"/>
                <a:cs typeface="Arial Black"/>
                <a:sym typeface="Arial Black"/>
              </a:defRPr>
            </a:lvl1pPr>
          </a:lstStyle>
          <a:p>
            <a:pPr lvl="0">
              <a:defRPr b="0" sz="1800">
                <a:solidFill>
                  <a:srgbClr val="000000"/>
                </a:solidFill>
                <a:uFillTx/>
              </a:defRPr>
            </a:pPr>
            <a:r>
              <a:rPr b="1" sz="2800">
                <a:solidFill>
                  <a:srgbClr val="00FDFF"/>
                </a:solidFill>
                <a:uFill>
                  <a:solidFill>
                    <a:srgbClr val="00FDFF"/>
                  </a:solidFill>
                </a:uFill>
              </a:rPr>
              <a:t>Text del títol</a:t>
            </a:r>
          </a:p>
        </p:txBody>
      </p:sp>
    </p:spTree>
  </p:cSld>
  <p:clrMapOvr>
    <a:masterClrMapping/>
  </p:clrMapOvr>
  <p:transitio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
        <p:nvSpPr>
          <p:cNvPr id="208" name="Shape 208"/>
          <p:cNvSpPr/>
          <p:nvPr>
            <p:ph type="sldNum" sz="quarter" idx="2"/>
          </p:nvPr>
        </p:nvSpPr>
        <p:spPr>
          <a:xfrm>
            <a:off x="6553200" y="6404292"/>
            <a:ext cx="2133600" cy="269241"/>
          </a:xfrm>
          <a:prstGeom prst="rect">
            <a:avLst/>
          </a:prstGeom>
        </p:spPr>
        <p:txBody>
          <a:bodyPr wrap="square" lIns="45719" tIns="45719" rIns="45719" bIns="45719" anchor="ctr">
            <a:spAutoFit/>
          </a:bodyPr>
          <a:lstStyle>
            <a:lvl1pPr defTabSz="457200">
              <a:defRPr sz="1200">
                <a:solidFill>
                  <a:srgbClr val="888888"/>
                </a:solidFill>
                <a:uFillTx/>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sp>
        <p:nvSpPr>
          <p:cNvPr id="210" name="Shape 210"/>
          <p:cNvSpPr/>
          <p:nvPr>
            <p:ph type="title"/>
          </p:nvPr>
        </p:nvSpPr>
        <p:spPr>
          <a:xfrm>
            <a:off x="685800" y="381000"/>
            <a:ext cx="7772400" cy="1600200"/>
          </a:xfrm>
          <a:prstGeom prst="rect">
            <a:avLst/>
          </a:prstGeom>
        </p:spPr>
        <p:txBody>
          <a:bodyPr lIns="0" tIns="0" rIns="0" bIns="0"/>
          <a:lstStyle>
            <a:lvl1pPr marR="40639" indent="40639" defTabSz="914400">
              <a:lnSpc>
                <a:spcPct val="100000"/>
              </a:lnSpc>
              <a:defRPr b="0" sz="4400">
                <a:solidFill>
                  <a:srgbClr val="000000"/>
                </a:solidFill>
                <a:uFill>
                  <a:solidFill>
                    <a:srgbClr val="000000"/>
                  </a:solidFill>
                </a:uFill>
                <a:latin typeface="Calibri"/>
                <a:ea typeface="Calibri"/>
                <a:cs typeface="Calibri"/>
                <a:sym typeface="Calibri"/>
              </a:defRPr>
            </a:lvl1pPr>
          </a:lstStyle>
          <a:p>
            <a:pPr lvl="0">
              <a:defRPr sz="1800">
                <a:uFillTx/>
              </a:defRPr>
            </a:pPr>
            <a:r>
              <a:rPr sz="4400">
                <a:uFill>
                  <a:solidFill/>
                </a:uFill>
              </a:rPr>
              <a:t>Text del títol</a:t>
            </a:r>
          </a:p>
        </p:txBody>
      </p:sp>
      <p:sp>
        <p:nvSpPr>
          <p:cNvPr id="211" name="Shape 211"/>
          <p:cNvSpPr/>
          <p:nvPr>
            <p:ph type="body" idx="1"/>
          </p:nvPr>
        </p:nvSpPr>
        <p:spPr>
          <a:xfrm>
            <a:off x="685800" y="1981200"/>
            <a:ext cx="7772400" cy="4876800"/>
          </a:xfrm>
          <a:prstGeom prst="rect">
            <a:avLst/>
          </a:prstGeom>
        </p:spPr>
        <p:txBody>
          <a:bodyPr lIns="45719" tIns="45719" rIns="45719" bIns="45719"/>
          <a:lstStyle>
            <a:lvl1pPr marL="383540" marR="40639" indent="-342900" defTabSz="914400">
              <a:spcBef>
                <a:spcPts val="700"/>
              </a:spcBef>
              <a:buClrTx/>
              <a:defRPr b="0" sz="3200">
                <a:solidFill>
                  <a:srgbClr val="000000"/>
                </a:solidFill>
                <a:uFill>
                  <a:solidFill>
                    <a:srgbClr val="000000"/>
                  </a:solidFill>
                </a:uFill>
                <a:latin typeface="Calibri"/>
                <a:ea typeface="Calibri"/>
                <a:cs typeface="Calibri"/>
                <a:sym typeface="Calibri"/>
              </a:defRPr>
            </a:lvl1pPr>
            <a:lvl2pPr marL="824411" marR="40639" indent="-326571" defTabSz="914400">
              <a:spcBef>
                <a:spcPts val="700"/>
              </a:spcBef>
              <a:buClrTx/>
              <a:buChar char="–"/>
              <a:defRPr b="0" sz="3200">
                <a:solidFill>
                  <a:srgbClr val="000000"/>
                </a:solidFill>
                <a:uFill>
                  <a:solidFill>
                    <a:srgbClr val="000000"/>
                  </a:solidFill>
                </a:uFill>
                <a:latin typeface="Calibri"/>
                <a:ea typeface="Calibri"/>
                <a:cs typeface="Calibri"/>
                <a:sym typeface="Calibri"/>
              </a:defRPr>
            </a:lvl2pPr>
            <a:lvl3pPr marL="1259838" marR="40639" indent="-304800" defTabSz="914400">
              <a:spcBef>
                <a:spcPts val="700"/>
              </a:spcBef>
              <a:buClrTx/>
              <a:defRPr b="0" sz="3200">
                <a:solidFill>
                  <a:srgbClr val="000000"/>
                </a:solidFill>
                <a:uFill>
                  <a:solidFill>
                    <a:srgbClr val="000000"/>
                  </a:solidFill>
                </a:uFill>
                <a:latin typeface="Calibri"/>
                <a:ea typeface="Calibri"/>
                <a:cs typeface="Calibri"/>
                <a:sym typeface="Calibri"/>
              </a:defRPr>
            </a:lvl3pPr>
            <a:lvl4pPr marL="1777999" marR="40639" indent="-365760" defTabSz="914400">
              <a:spcBef>
                <a:spcPts val="700"/>
              </a:spcBef>
              <a:buClrTx/>
              <a:buChar char="–"/>
              <a:defRPr b="0" sz="3200">
                <a:solidFill>
                  <a:srgbClr val="000000"/>
                </a:solidFill>
                <a:uFill>
                  <a:solidFill>
                    <a:srgbClr val="000000"/>
                  </a:solidFill>
                </a:uFill>
                <a:latin typeface="Calibri"/>
                <a:ea typeface="Calibri"/>
                <a:cs typeface="Calibri"/>
                <a:sym typeface="Calibri"/>
              </a:defRPr>
            </a:lvl4pPr>
            <a:lvl5pPr marL="2235199" marR="40639" indent="-365760" defTabSz="914400">
              <a:spcBef>
                <a:spcPts val="700"/>
              </a:spcBef>
              <a:buClrTx/>
              <a:buChar char="»"/>
              <a:defRPr b="0" sz="3200">
                <a:solidFill>
                  <a:srgbClr val="000000"/>
                </a:solidFill>
                <a:uFill>
                  <a:solidFill>
                    <a:srgbClr val="000000"/>
                  </a:solidFill>
                </a:uFill>
                <a:latin typeface="Calibri"/>
                <a:ea typeface="Calibri"/>
                <a:cs typeface="Calibri"/>
                <a:sym typeface="Calibri"/>
              </a:defRPr>
            </a:lvl5pPr>
          </a:lstStyle>
          <a:p>
            <a:pPr lvl="0">
              <a:defRPr sz="1800">
                <a:uFillTx/>
              </a:defRPr>
            </a:pPr>
            <a:r>
              <a:rPr sz="3200">
                <a:uFill>
                  <a:solidFill/>
                </a:uFill>
              </a:rPr>
              <a:t>Nivell del cos u</a:t>
            </a:r>
            <a:endParaRPr sz="3200">
              <a:uFill>
                <a:solidFill/>
              </a:uFill>
            </a:endParaRPr>
          </a:p>
          <a:p>
            <a:pPr lvl="1">
              <a:defRPr sz="1800">
                <a:uFillTx/>
              </a:defRPr>
            </a:pPr>
            <a:r>
              <a:rPr sz="3200">
                <a:uFill>
                  <a:solidFill/>
                </a:uFill>
              </a:rPr>
              <a:t>Nivell del cos dos</a:t>
            </a:r>
            <a:endParaRPr sz="3200">
              <a:uFill>
                <a:solidFill/>
              </a:uFill>
            </a:endParaRPr>
          </a:p>
          <a:p>
            <a:pPr lvl="2">
              <a:defRPr sz="1800">
                <a:uFillTx/>
              </a:defRPr>
            </a:pPr>
            <a:r>
              <a:rPr sz="3200">
                <a:uFill>
                  <a:solidFill/>
                </a:uFill>
              </a:rPr>
              <a:t>Nivell del cos tres</a:t>
            </a:r>
            <a:endParaRPr sz="3200">
              <a:uFill>
                <a:solidFill/>
              </a:uFill>
            </a:endParaRPr>
          </a:p>
          <a:p>
            <a:pPr lvl="3">
              <a:defRPr sz="1800">
                <a:uFillTx/>
              </a:defRPr>
            </a:pPr>
            <a:r>
              <a:rPr sz="3200">
                <a:uFill>
                  <a:solidFill/>
                </a:uFill>
              </a:rPr>
              <a:t>Nivell del cos quatre</a:t>
            </a:r>
            <a:endParaRPr sz="3200">
              <a:uFill>
                <a:solidFill/>
              </a:uFill>
            </a:endParaRPr>
          </a:p>
          <a:p>
            <a:pPr lvl="4">
              <a:defRPr sz="1800">
                <a:uFillTx/>
              </a:defRPr>
            </a:pPr>
            <a:r>
              <a:rPr sz="3200">
                <a:uFill>
                  <a:solidFill/>
                </a:uFill>
              </a:rPr>
              <a:t>Nivell del cos cinc</a:t>
            </a:r>
          </a:p>
        </p:txBody>
      </p:sp>
      <p:sp>
        <p:nvSpPr>
          <p:cNvPr id="212" name="Shape 212"/>
          <p:cNvSpPr/>
          <p:nvPr>
            <p:ph type="sldNum" sz="quarter" idx="2"/>
          </p:nvPr>
        </p:nvSpPr>
        <p:spPr>
          <a:xfrm>
            <a:off x="7349666" y="6248400"/>
            <a:ext cx="312069" cy="177800"/>
          </a:xfrm>
          <a:prstGeom prst="rect">
            <a:avLst/>
          </a:prstGeom>
        </p:spPr>
        <p:txBody>
          <a:bodyPr wrap="square" lIns="0" tIns="0" rIns="0" bIns="0">
            <a:spAutoFit/>
          </a:bodyPr>
          <a:lstStyle>
            <a:lvl1pPr algn="ctr" defTabSz="457200">
              <a:defRPr sz="1200">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type="tx" showMasterSp="0" showMasterPhAnim="1">
  <p:cSld name="Title - Top">
    <p:spTree>
      <p:nvGrpSpPr>
        <p:cNvPr id="1" name=""/>
        <p:cNvGrpSpPr/>
        <p:nvPr/>
      </p:nvGrpSpPr>
      <p:grpSpPr>
        <a:xfrm>
          <a:off x="0" y="0"/>
          <a:ext cx="0" cy="0"/>
          <a:chOff x="0" y="0"/>
          <a:chExt cx="0" cy="0"/>
        </a:xfrm>
      </p:grpSpPr>
      <p:sp>
        <p:nvSpPr>
          <p:cNvPr id="214" name="Shape 214"/>
          <p:cNvSpPr/>
          <p:nvPr>
            <p:ph type="title"/>
          </p:nvPr>
        </p:nvSpPr>
        <p:spPr>
          <a:xfrm>
            <a:off x="152400" y="0"/>
            <a:ext cx="8915400" cy="990600"/>
          </a:xfrm>
          <a:prstGeom prst="rect">
            <a:avLst/>
          </a:prstGeom>
        </p:spPr>
        <p:txBody>
          <a:bodyPr lIns="0" tIns="0" rIns="0" bIns="0"/>
          <a:lstStyle>
            <a:lvl1pPr marR="40639" indent="40639" defTabSz="914400">
              <a:lnSpc>
                <a:spcPct val="100000"/>
              </a:lnSpc>
              <a:defRPr sz="2800">
                <a:solidFill>
                  <a:srgbClr val="434ED6"/>
                </a:solidFill>
                <a:uFill>
                  <a:solidFill>
                    <a:srgbClr val="434ED6"/>
                  </a:solidFill>
                </a:uFill>
                <a:latin typeface="Calibri"/>
                <a:ea typeface="Calibri"/>
                <a:cs typeface="Calibri"/>
                <a:sym typeface="Calibri"/>
              </a:defRPr>
            </a:lvl1pPr>
          </a:lstStyle>
          <a:p>
            <a:pPr lvl="0">
              <a:defRPr b="0" sz="1800">
                <a:solidFill>
                  <a:srgbClr val="000000"/>
                </a:solidFill>
                <a:uFillTx/>
              </a:defRPr>
            </a:pPr>
            <a:r>
              <a:rPr b="1" sz="2800">
                <a:solidFill>
                  <a:srgbClr val="434ED6"/>
                </a:solidFill>
                <a:uFill>
                  <a:solidFill>
                    <a:srgbClr val="434ED6"/>
                  </a:solidFill>
                </a:uFill>
              </a:rPr>
              <a:t>Text del títol</a:t>
            </a:r>
          </a:p>
        </p:txBody>
      </p:sp>
      <p:sp>
        <p:nvSpPr>
          <p:cNvPr id="215" name="Shape 215"/>
          <p:cNvSpPr/>
          <p:nvPr>
            <p:ph type="sldNum" sz="quarter" idx="2"/>
          </p:nvPr>
        </p:nvSpPr>
        <p:spPr>
          <a:xfrm>
            <a:off x="7359650" y="6553200"/>
            <a:ext cx="292100" cy="184026"/>
          </a:xfrm>
          <a:prstGeom prst="rect">
            <a:avLst/>
          </a:prstGeom>
        </p:spPr>
        <p:txBody>
          <a:bodyPr wrap="square" lIns="0" tIns="0" rIns="0" bIns="0">
            <a:spAutoFit/>
          </a:bodyPr>
          <a:lstStyle>
            <a:lvl1pPr algn="ctr" defTabSz="457200">
              <a:defRPr sz="1200"/>
            </a:lvl1pPr>
          </a:lstStyle>
          <a:p>
            <a:pPr lvl="0"/>
            <a:fld id="{86CB4B4D-7CA3-9044-876B-883B54F8677D}" type="slidenum"/>
          </a:p>
        </p:txBody>
      </p:sp>
    </p:spTree>
  </p:cSld>
  <p:clrMapOvr>
    <a:masterClrMapping/>
  </p:clrMapOvr>
  <p:transitio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gradFill flip="none" rotWithShape="1">
          <a:gsLst>
            <a:gs pos="0">
              <a:srgbClr val="021EAA"/>
            </a:gs>
            <a:gs pos="100000">
              <a:srgbClr val="000A58"/>
            </a:gs>
          </a:gsLst>
          <a:lin ang="16200000" scaled="0"/>
        </a:gradFill>
      </p:bgPr>
    </p:bg>
    <p:spTree>
      <p:nvGrpSpPr>
        <p:cNvPr id="1" name=""/>
        <p:cNvGrpSpPr/>
        <p:nvPr/>
      </p:nvGrpSpPr>
      <p:grpSpPr>
        <a:xfrm>
          <a:off x="0" y="0"/>
          <a:ext cx="0" cy="0"/>
          <a:chOff x="0" y="0"/>
          <a:chExt cx="0" cy="0"/>
        </a:xfrm>
      </p:grpSpPr>
      <p:sp>
        <p:nvSpPr>
          <p:cNvPr id="217" name="Shape 217"/>
          <p:cNvSpPr/>
          <p:nvPr>
            <p:ph type="title"/>
          </p:nvPr>
        </p:nvSpPr>
        <p:spPr>
          <a:xfrm>
            <a:off x="685800" y="366712"/>
            <a:ext cx="7758113" cy="1614488"/>
          </a:xfrm>
          <a:prstGeom prst="rect">
            <a:avLst/>
          </a:prstGeom>
        </p:spPr>
        <p:txBody>
          <a:bodyPr lIns="0" tIns="0" rIns="0" bIns="0"/>
          <a:lstStyle>
            <a:lvl1pPr marL="39199" marR="39199" defTabSz="457200">
              <a:lnSpc>
                <a:spcPct val="100000"/>
              </a:lnSpc>
              <a:defRPr b="0" sz="4400">
                <a:solidFill>
                  <a:srgbClr val="000000"/>
                </a:solidFill>
                <a:uFill>
                  <a:solidFill>
                    <a:srgbClr val="000000"/>
                  </a:solidFill>
                </a:uFill>
              </a:defRPr>
            </a:lvl1pPr>
          </a:lstStyle>
          <a:p>
            <a:pPr lvl="0">
              <a:defRPr sz="1800">
                <a:uFillTx/>
              </a:defRPr>
            </a:pPr>
            <a:r>
              <a:rPr sz="4400">
                <a:uFill>
                  <a:solidFill/>
                </a:uFill>
              </a:rPr>
              <a:t>Text del títol</a:t>
            </a:r>
          </a:p>
        </p:txBody>
      </p:sp>
      <p:sp>
        <p:nvSpPr>
          <p:cNvPr id="218" name="Shape 218"/>
          <p:cNvSpPr/>
          <p:nvPr>
            <p:ph type="body" idx="1"/>
          </p:nvPr>
        </p:nvSpPr>
        <p:spPr>
          <a:xfrm>
            <a:off x="685800" y="1981200"/>
            <a:ext cx="7758113" cy="4876800"/>
          </a:xfrm>
          <a:prstGeom prst="rect">
            <a:avLst/>
          </a:prstGeom>
        </p:spPr>
        <p:txBody>
          <a:bodyPr lIns="0" tIns="0" rIns="0" bIns="0"/>
          <a:lstStyle>
            <a:lvl1pPr marL="367812" marR="39199" indent="-328612" defTabSz="457200">
              <a:spcBef>
                <a:spcPts val="800"/>
              </a:spcBef>
              <a:buClr>
                <a:srgbClr val="000000"/>
              </a:buClr>
              <a:buFont typeface="Times New Roman"/>
              <a:defRPr b="0" sz="3200">
                <a:solidFill>
                  <a:srgbClr val="000000"/>
                </a:solidFill>
                <a:uFill>
                  <a:solidFill>
                    <a:srgbClr val="000000"/>
                  </a:solidFill>
                </a:uFill>
              </a:defRPr>
            </a:lvl1pPr>
            <a:lvl2pPr marL="767862" marR="39199" indent="-271462" defTabSz="457200">
              <a:spcBef>
                <a:spcPts val="700"/>
              </a:spcBef>
              <a:buClr>
                <a:srgbClr val="000000"/>
              </a:buClr>
              <a:buFont typeface="Times New Roman"/>
              <a:buChar char="–"/>
              <a:defRPr b="0" sz="2800">
                <a:solidFill>
                  <a:srgbClr val="000000"/>
                </a:solidFill>
                <a:uFill>
                  <a:solidFill>
                    <a:srgbClr val="000000"/>
                  </a:solidFill>
                </a:uFill>
              </a:defRPr>
            </a:lvl2pPr>
            <a:lvl3pPr marL="1182200" marR="39199" indent="-228600" defTabSz="457200">
              <a:spcBef>
                <a:spcPts val="600"/>
              </a:spcBef>
              <a:buClr>
                <a:srgbClr val="000000"/>
              </a:buClr>
              <a:buFont typeface="Times New Roman"/>
              <a:defRPr b="0">
                <a:solidFill>
                  <a:srgbClr val="000000"/>
                </a:solidFill>
                <a:uFill>
                  <a:solidFill>
                    <a:srgbClr val="000000"/>
                  </a:solidFill>
                </a:uFill>
              </a:defRPr>
            </a:lvl3pPr>
            <a:lvl4pPr marL="1639399" marR="39199" indent="-228599" defTabSz="457200">
              <a:buClr>
                <a:srgbClr val="000000"/>
              </a:buClr>
              <a:buFont typeface="Times New Roman"/>
              <a:buChar char="–"/>
              <a:defRPr b="0" sz="2000">
                <a:solidFill>
                  <a:srgbClr val="000000"/>
                </a:solidFill>
                <a:uFill>
                  <a:solidFill>
                    <a:srgbClr val="000000"/>
                  </a:solidFill>
                </a:uFill>
              </a:defRPr>
            </a:lvl4pPr>
            <a:lvl5pPr marL="2096599" marR="39199" indent="-228600" defTabSz="457200">
              <a:buClr>
                <a:srgbClr val="000000"/>
              </a:buClr>
              <a:buFont typeface="Times New Roman"/>
              <a:buChar char="»"/>
              <a:defRPr b="0" sz="2000">
                <a:solidFill>
                  <a:srgbClr val="000000"/>
                </a:solidFill>
                <a:uFill>
                  <a:solidFill>
                    <a:srgbClr val="000000"/>
                  </a:solidFill>
                </a:uFill>
              </a:defRPr>
            </a:lvl5pPr>
          </a:lstStyle>
          <a:p>
            <a:pPr lvl="0">
              <a:defRPr sz="1800">
                <a:uFillTx/>
              </a:defRPr>
            </a:pPr>
            <a:r>
              <a:rPr sz="3200">
                <a:uFill>
                  <a:solidFill/>
                </a:uFill>
              </a:rPr>
              <a:t>Nivell del cos u</a:t>
            </a:r>
            <a:endParaRPr sz="3200">
              <a:uFill>
                <a:solidFill/>
              </a:uFill>
            </a:endParaRPr>
          </a:p>
          <a:p>
            <a:pPr lvl="1">
              <a:defRPr sz="1800">
                <a:uFillTx/>
              </a:defRPr>
            </a:pPr>
            <a:r>
              <a:rPr sz="2800">
                <a:uFill>
                  <a:solidFill/>
                </a:uFill>
              </a:rPr>
              <a:t>Nivell del cos dos</a:t>
            </a:r>
            <a:endParaRPr sz="2800">
              <a:uFill>
                <a:solidFill/>
              </a:uFill>
            </a:endParaRPr>
          </a:p>
          <a:p>
            <a:pPr lvl="2">
              <a:defRPr sz="1800">
                <a:uFillTx/>
              </a:defRPr>
            </a:pPr>
            <a:r>
              <a:rPr sz="2400">
                <a:uFill>
                  <a:solidFill/>
                </a:uFill>
              </a:rPr>
              <a:t>Nivell del cos tres</a:t>
            </a:r>
            <a:endParaRPr sz="2400">
              <a:uFill>
                <a:solidFill/>
              </a:uFill>
            </a:endParaRPr>
          </a:p>
          <a:p>
            <a:pPr lvl="3">
              <a:defRPr sz="1800">
                <a:uFillTx/>
              </a:defRPr>
            </a:pPr>
            <a:r>
              <a:rPr sz="2000">
                <a:uFill>
                  <a:solidFill/>
                </a:uFill>
              </a:rPr>
              <a:t>Nivell del cos quatre</a:t>
            </a:r>
            <a:endParaRPr sz="2000">
              <a:uFill>
                <a:solidFill/>
              </a:uFill>
            </a:endParaRPr>
          </a:p>
          <a:p>
            <a:pPr lvl="4">
              <a:defRPr sz="1800">
                <a:uFillTx/>
              </a:defRPr>
            </a:pPr>
            <a:r>
              <a:rPr sz="2000">
                <a:uFill>
                  <a:solidFill/>
                </a:uFill>
              </a:rPr>
              <a:t>Nivell del cos cinc</a:t>
            </a:r>
          </a:p>
        </p:txBody>
      </p:sp>
      <p:sp>
        <p:nvSpPr>
          <p:cNvPr id="219" name="Shape 219"/>
          <p:cNvSpPr/>
          <p:nvPr>
            <p:ph type="sldNum" sz="quarter" idx="2"/>
          </p:nvPr>
        </p:nvSpPr>
        <p:spPr>
          <a:xfrm>
            <a:off x="7342522" y="6248400"/>
            <a:ext cx="312069" cy="298984"/>
          </a:xfrm>
          <a:prstGeom prst="rect">
            <a:avLst/>
          </a:prstGeom>
        </p:spPr>
        <p:txBody>
          <a:bodyPr lIns="0" tIns="0" rIns="0" bIns="0"/>
          <a:lstStyle>
            <a:lvl1pPr algn="ctr" defTabSz="584200">
              <a:defRPr>
                <a:latin typeface="+mn-lt"/>
                <a:ea typeface="+mn-ea"/>
                <a:cs typeface="+mn-cs"/>
                <a:sym typeface="Arial"/>
              </a:defRPr>
            </a:lvl1pPr>
          </a:lstStyle>
          <a:p>
            <a:pPr lvl="0"/>
            <a:fld id="{86CB4B4D-7CA3-9044-876B-883B54F8677D}" type="slidenum"/>
          </a:p>
        </p:txBody>
      </p:sp>
    </p:spTree>
  </p:cSld>
  <p:clrMapOvr>
    <a:masterClrMapping/>
  </p:clrMapOvr>
  <p:transitio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type="tx" showMasterSp="0" showMasterPhAnim="1">
  <p:cSld name="Office Theme">
    <p:spTree>
      <p:nvGrpSpPr>
        <p:cNvPr id="1" name=""/>
        <p:cNvGrpSpPr/>
        <p:nvPr/>
      </p:nvGrpSpPr>
      <p:grpSpPr>
        <a:xfrm>
          <a:off x="0" y="0"/>
          <a:ext cx="0" cy="0"/>
          <a:chOff x="0" y="0"/>
          <a:chExt cx="0" cy="0"/>
        </a:xfrm>
      </p:grpSpPr>
      <p:sp>
        <p:nvSpPr>
          <p:cNvPr id="221" name="Shape 221"/>
          <p:cNvSpPr/>
          <p:nvPr>
            <p:ph type="title"/>
          </p:nvPr>
        </p:nvSpPr>
        <p:spPr>
          <a:xfrm>
            <a:off x="457200" y="92074"/>
            <a:ext cx="8229600" cy="1508126"/>
          </a:xfrm>
          <a:prstGeom prst="rect">
            <a:avLst/>
          </a:prstGeom>
        </p:spPr>
        <p:txBody>
          <a:bodyPr lIns="0" tIns="0" rIns="0" bIns="0"/>
          <a:lstStyle>
            <a:lvl1pPr marL="40639" marR="40639" defTabSz="457200">
              <a:lnSpc>
                <a:spcPct val="100000"/>
              </a:lnSpc>
              <a:defRPr b="0" sz="4400">
                <a:solidFill>
                  <a:srgbClr val="000000"/>
                </a:solidFill>
                <a:uFill>
                  <a:solidFill>
                    <a:srgbClr val="000000"/>
                  </a:solidFill>
                </a:uFill>
                <a:latin typeface="Calibri"/>
                <a:ea typeface="Calibri"/>
                <a:cs typeface="Calibri"/>
                <a:sym typeface="Calibri"/>
              </a:defRPr>
            </a:lvl1pPr>
          </a:lstStyle>
          <a:p>
            <a:pPr lvl="0">
              <a:defRPr sz="1800">
                <a:uFillTx/>
              </a:defRPr>
            </a:pPr>
            <a:r>
              <a:rPr sz="4400">
                <a:uFill>
                  <a:solidFill/>
                </a:uFill>
              </a:rPr>
              <a:t>Text del títol</a:t>
            </a:r>
          </a:p>
        </p:txBody>
      </p:sp>
      <p:sp>
        <p:nvSpPr>
          <p:cNvPr id="222" name="Shape 222"/>
          <p:cNvSpPr/>
          <p:nvPr>
            <p:ph type="body" idx="1"/>
          </p:nvPr>
        </p:nvSpPr>
        <p:spPr>
          <a:xfrm>
            <a:off x="457200" y="1600200"/>
            <a:ext cx="8229600" cy="5257800"/>
          </a:xfrm>
          <a:prstGeom prst="rect">
            <a:avLst/>
          </a:prstGeom>
        </p:spPr>
        <p:txBody>
          <a:bodyPr lIns="0" tIns="0" rIns="0" bIns="0"/>
          <a:lstStyle>
            <a:lvl1pPr marL="383540" marR="40639" indent="-342900" defTabSz="457200">
              <a:spcBef>
                <a:spcPts val="700"/>
              </a:spcBef>
              <a:buClr>
                <a:srgbClr val="000000"/>
              </a:buClr>
              <a:buFont typeface="Arial"/>
              <a:defRPr b="0" sz="3200">
                <a:solidFill>
                  <a:srgbClr val="000000"/>
                </a:solidFill>
                <a:uFill>
                  <a:solidFill>
                    <a:srgbClr val="000000"/>
                  </a:solidFill>
                </a:uFill>
                <a:latin typeface="Calibri"/>
                <a:ea typeface="Calibri"/>
                <a:cs typeface="Calibri"/>
                <a:sym typeface="Calibri"/>
              </a:defRPr>
            </a:lvl1pPr>
            <a:lvl2pPr marL="783590" marR="40639" indent="-285750" defTabSz="457200">
              <a:spcBef>
                <a:spcPts val="700"/>
              </a:spcBef>
              <a:buClr>
                <a:srgbClr val="000000"/>
              </a:buClr>
              <a:buFont typeface="Arial"/>
              <a:buChar char="–"/>
              <a:defRPr b="0" sz="2800">
                <a:solidFill>
                  <a:srgbClr val="000000"/>
                </a:solidFill>
                <a:uFill>
                  <a:solidFill>
                    <a:srgbClr val="000000"/>
                  </a:solidFill>
                </a:uFill>
                <a:latin typeface="Calibri"/>
                <a:ea typeface="Calibri"/>
                <a:cs typeface="Calibri"/>
                <a:sym typeface="Calibri"/>
              </a:defRPr>
            </a:lvl2pPr>
            <a:lvl3pPr marL="1183639" marR="40639" indent="-228600" defTabSz="457200">
              <a:buClr>
                <a:srgbClr val="000000"/>
              </a:buClr>
              <a:buFont typeface="Arial"/>
              <a:defRPr b="0">
                <a:solidFill>
                  <a:srgbClr val="000000"/>
                </a:solidFill>
                <a:uFill>
                  <a:solidFill>
                    <a:srgbClr val="000000"/>
                  </a:solidFill>
                </a:uFill>
                <a:latin typeface="Calibri"/>
                <a:ea typeface="Calibri"/>
                <a:cs typeface="Calibri"/>
                <a:sym typeface="Calibri"/>
              </a:defRPr>
            </a:lvl3pPr>
            <a:lvl4pPr marL="1640839" marR="40639" indent="-228600" defTabSz="457200">
              <a:spcBef>
                <a:spcPts val="400"/>
              </a:spcBef>
              <a:buClr>
                <a:srgbClr val="000000"/>
              </a:buClr>
              <a:buFont typeface="Arial"/>
              <a:buChar char="–"/>
              <a:defRPr b="0" sz="2000">
                <a:solidFill>
                  <a:srgbClr val="000000"/>
                </a:solidFill>
                <a:uFill>
                  <a:solidFill>
                    <a:srgbClr val="000000"/>
                  </a:solidFill>
                </a:uFill>
                <a:latin typeface="Calibri"/>
                <a:ea typeface="Calibri"/>
                <a:cs typeface="Calibri"/>
                <a:sym typeface="Calibri"/>
              </a:defRPr>
            </a:lvl4pPr>
            <a:lvl5pPr marL="2098039" marR="40639" indent="-228600" defTabSz="457200">
              <a:spcBef>
                <a:spcPts val="400"/>
              </a:spcBef>
              <a:buClr>
                <a:srgbClr val="000000"/>
              </a:buClr>
              <a:buFont typeface="Arial"/>
              <a:buChar char="»"/>
              <a:defRPr b="0" sz="2000">
                <a:solidFill>
                  <a:srgbClr val="000000"/>
                </a:solidFill>
                <a:uFill>
                  <a:solidFill>
                    <a:srgbClr val="000000"/>
                  </a:solidFill>
                </a:uFill>
                <a:latin typeface="Calibri"/>
                <a:ea typeface="Calibri"/>
                <a:cs typeface="Calibri"/>
                <a:sym typeface="Calibri"/>
              </a:defRPr>
            </a:lvl5pPr>
          </a:lstStyle>
          <a:p>
            <a:pPr lvl="0">
              <a:defRPr sz="1800">
                <a:uFillTx/>
              </a:defRPr>
            </a:pPr>
            <a:r>
              <a:rPr sz="3200">
                <a:uFill>
                  <a:solidFill/>
                </a:uFill>
              </a:rPr>
              <a:t>Nivell del cos u</a:t>
            </a:r>
            <a:endParaRPr sz="3200">
              <a:uFill>
                <a:solidFill/>
              </a:uFill>
            </a:endParaRPr>
          </a:p>
          <a:p>
            <a:pPr lvl="1">
              <a:defRPr sz="1800">
                <a:uFillTx/>
              </a:defRPr>
            </a:pPr>
            <a:r>
              <a:rPr sz="2800">
                <a:uFill>
                  <a:solidFill/>
                </a:uFill>
              </a:rPr>
              <a:t>Nivell del cos dos</a:t>
            </a:r>
            <a:endParaRPr sz="2800">
              <a:uFill>
                <a:solidFill/>
              </a:uFill>
            </a:endParaRPr>
          </a:p>
          <a:p>
            <a:pPr lvl="2">
              <a:defRPr sz="1800">
                <a:uFillTx/>
              </a:defRPr>
            </a:pPr>
            <a:r>
              <a:rPr sz="2400">
                <a:uFill>
                  <a:solidFill/>
                </a:uFill>
              </a:rPr>
              <a:t>Nivell del cos tres</a:t>
            </a:r>
            <a:endParaRPr sz="2400">
              <a:uFill>
                <a:solidFill/>
              </a:uFill>
            </a:endParaRPr>
          </a:p>
          <a:p>
            <a:pPr lvl="3">
              <a:defRPr sz="1800">
                <a:uFillTx/>
              </a:defRPr>
            </a:pPr>
            <a:r>
              <a:rPr sz="2000">
                <a:uFill>
                  <a:solidFill/>
                </a:uFill>
              </a:rPr>
              <a:t>Nivell del cos quatre</a:t>
            </a:r>
            <a:endParaRPr sz="2000">
              <a:uFill>
                <a:solidFill/>
              </a:uFill>
            </a:endParaRPr>
          </a:p>
          <a:p>
            <a:pPr lvl="4">
              <a:defRPr sz="1800">
                <a:uFillTx/>
              </a:defRPr>
            </a:pPr>
            <a:r>
              <a:rPr sz="2000">
                <a:uFill>
                  <a:solidFill/>
                </a:uFill>
              </a:rPr>
              <a:t>Nivell del cos cinc</a:t>
            </a:r>
          </a:p>
        </p:txBody>
      </p:sp>
      <p:sp>
        <p:nvSpPr>
          <p:cNvPr id="223" name="Shape 223"/>
          <p:cNvSpPr/>
          <p:nvPr>
            <p:ph type="sldNum" sz="quarter" idx="2"/>
          </p:nvPr>
        </p:nvSpPr>
        <p:spPr>
          <a:xfrm>
            <a:off x="7485608" y="6399212"/>
            <a:ext cx="268784" cy="279401"/>
          </a:xfrm>
          <a:prstGeom prst="rect">
            <a:avLst/>
          </a:prstGeom>
        </p:spPr>
        <p:txBody>
          <a:bodyPr lIns="0" tIns="0" rIns="0" bIns="0" anchor="ctr"/>
          <a:lstStyle>
            <a:lvl1pPr algn="ctr" defTabSz="584200">
              <a:defRPr sz="1200">
                <a:solidFill>
                  <a:srgbClr val="9B9B9B"/>
                </a:solidFill>
                <a:uFill>
                  <a:solidFill>
                    <a:srgbClr val="9B9B9B"/>
                  </a:solidFill>
                </a:uFill>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sp>
        <p:nvSpPr>
          <p:cNvPr id="225" name="Shape 225"/>
          <p:cNvSpPr/>
          <p:nvPr>
            <p:ph type="title"/>
          </p:nvPr>
        </p:nvSpPr>
        <p:spPr>
          <a:xfrm>
            <a:off x="685800" y="381000"/>
            <a:ext cx="7772400" cy="1600200"/>
          </a:xfrm>
          <a:prstGeom prst="rect">
            <a:avLst/>
          </a:prstGeom>
        </p:spPr>
        <p:txBody>
          <a:bodyPr lIns="0" tIns="0" rIns="0" bIns="0"/>
          <a:lstStyle>
            <a:lvl1pPr marL="40639" marR="40639" defTabSz="914400">
              <a:lnSpc>
                <a:spcPct val="100000"/>
              </a:lnSpc>
              <a:defRPr b="0" sz="4400">
                <a:solidFill>
                  <a:srgbClr val="000000"/>
                </a:solidFill>
                <a:uFill>
                  <a:solidFill>
                    <a:srgbClr val="000000"/>
                  </a:solidFill>
                </a:uFill>
                <a:latin typeface="+mn-lt"/>
                <a:ea typeface="+mn-ea"/>
                <a:cs typeface="+mn-cs"/>
                <a:sym typeface="Arial"/>
              </a:defRPr>
            </a:lvl1pPr>
          </a:lstStyle>
          <a:p>
            <a:pPr lvl="0">
              <a:defRPr sz="1800">
                <a:uFillTx/>
              </a:defRPr>
            </a:pPr>
            <a:r>
              <a:rPr sz="4400">
                <a:uFill>
                  <a:solidFill/>
                </a:uFill>
              </a:rPr>
              <a:t>Text del títol</a:t>
            </a:r>
          </a:p>
        </p:txBody>
      </p:sp>
      <p:sp>
        <p:nvSpPr>
          <p:cNvPr id="226" name="Shape 226"/>
          <p:cNvSpPr/>
          <p:nvPr>
            <p:ph type="body" idx="1"/>
          </p:nvPr>
        </p:nvSpPr>
        <p:spPr>
          <a:xfrm>
            <a:off x="685800" y="1981200"/>
            <a:ext cx="7772400" cy="4876800"/>
          </a:xfrm>
          <a:prstGeom prst="rect">
            <a:avLst/>
          </a:prstGeom>
        </p:spPr>
        <p:txBody>
          <a:bodyPr lIns="0" tIns="0" rIns="0" bIns="0"/>
          <a:lstStyle>
            <a:lvl1pPr marL="383540" marR="40639" indent="-342900" defTabSz="914400">
              <a:spcBef>
                <a:spcPts val="700"/>
              </a:spcBef>
              <a:buClrTx/>
              <a:defRPr b="0" sz="3200">
                <a:solidFill>
                  <a:srgbClr val="000000"/>
                </a:solidFill>
                <a:uFill>
                  <a:solidFill>
                    <a:srgbClr val="000000"/>
                  </a:solidFill>
                </a:uFill>
                <a:latin typeface="+mn-lt"/>
                <a:ea typeface="+mn-ea"/>
                <a:cs typeface="+mn-cs"/>
                <a:sym typeface="Arial"/>
              </a:defRPr>
            </a:lvl1pPr>
            <a:lvl2pPr marL="783590" marR="40639" indent="-285750" defTabSz="914400">
              <a:spcBef>
                <a:spcPts val="600"/>
              </a:spcBef>
              <a:buClrTx/>
              <a:buChar char="–"/>
              <a:defRPr b="0" sz="2800">
                <a:solidFill>
                  <a:srgbClr val="000000"/>
                </a:solidFill>
                <a:uFill>
                  <a:solidFill>
                    <a:srgbClr val="000000"/>
                  </a:solidFill>
                </a:uFill>
                <a:latin typeface="+mn-lt"/>
                <a:ea typeface="+mn-ea"/>
                <a:cs typeface="+mn-cs"/>
                <a:sym typeface="Arial"/>
              </a:defRPr>
            </a:lvl2pPr>
            <a:lvl3pPr marL="1183639" marR="40639" indent="-228600" defTabSz="914400">
              <a:buClrTx/>
              <a:defRPr b="0">
                <a:solidFill>
                  <a:srgbClr val="000000"/>
                </a:solidFill>
                <a:uFill>
                  <a:solidFill>
                    <a:srgbClr val="000000"/>
                  </a:solidFill>
                </a:uFill>
                <a:latin typeface="+mn-lt"/>
                <a:ea typeface="+mn-ea"/>
                <a:cs typeface="+mn-cs"/>
                <a:sym typeface="Arial"/>
              </a:defRPr>
            </a:lvl3pPr>
            <a:lvl4pPr marL="1640839" marR="40639" indent="-228600" defTabSz="914400">
              <a:spcBef>
                <a:spcPts val="400"/>
              </a:spcBef>
              <a:buClrTx/>
              <a:buChar char="–"/>
              <a:defRPr b="0" sz="2000">
                <a:solidFill>
                  <a:srgbClr val="000000"/>
                </a:solidFill>
                <a:uFill>
                  <a:solidFill>
                    <a:srgbClr val="000000"/>
                  </a:solidFill>
                </a:uFill>
                <a:latin typeface="+mn-lt"/>
                <a:ea typeface="+mn-ea"/>
                <a:cs typeface="+mn-cs"/>
                <a:sym typeface="Arial"/>
              </a:defRPr>
            </a:lvl4pPr>
            <a:lvl5pPr marL="2098039" marR="40639" indent="-228600" defTabSz="914400">
              <a:spcBef>
                <a:spcPts val="400"/>
              </a:spcBef>
              <a:buClrTx/>
              <a:buChar char="»"/>
              <a:defRPr b="0" sz="2000">
                <a:solidFill>
                  <a:srgbClr val="000000"/>
                </a:solidFill>
                <a:uFill>
                  <a:solidFill>
                    <a:srgbClr val="000000"/>
                  </a:solidFill>
                </a:uFill>
                <a:latin typeface="+mn-lt"/>
                <a:ea typeface="+mn-ea"/>
                <a:cs typeface="+mn-cs"/>
                <a:sym typeface="Arial"/>
              </a:defRPr>
            </a:lvl5pPr>
          </a:lstStyle>
          <a:p>
            <a:pPr lvl="0">
              <a:defRPr sz="1800">
                <a:uFillTx/>
              </a:defRPr>
            </a:pPr>
            <a:r>
              <a:rPr sz="3200">
                <a:uFill>
                  <a:solidFill/>
                </a:uFill>
              </a:rPr>
              <a:t>Nivell del cos u</a:t>
            </a:r>
            <a:endParaRPr sz="3200">
              <a:uFill>
                <a:solidFill/>
              </a:uFill>
            </a:endParaRPr>
          </a:p>
          <a:p>
            <a:pPr lvl="1">
              <a:defRPr sz="1800">
                <a:uFillTx/>
              </a:defRPr>
            </a:pPr>
            <a:r>
              <a:rPr sz="2800">
                <a:uFill>
                  <a:solidFill/>
                </a:uFill>
              </a:rPr>
              <a:t>Nivell del cos dos</a:t>
            </a:r>
            <a:endParaRPr sz="2800">
              <a:uFill>
                <a:solidFill/>
              </a:uFill>
            </a:endParaRPr>
          </a:p>
          <a:p>
            <a:pPr lvl="2">
              <a:defRPr sz="1800">
                <a:uFillTx/>
              </a:defRPr>
            </a:pPr>
            <a:r>
              <a:rPr sz="2400">
                <a:uFill>
                  <a:solidFill/>
                </a:uFill>
              </a:rPr>
              <a:t>Nivell del cos tres</a:t>
            </a:r>
            <a:endParaRPr sz="2400">
              <a:uFill>
                <a:solidFill/>
              </a:uFill>
            </a:endParaRPr>
          </a:p>
          <a:p>
            <a:pPr lvl="3">
              <a:defRPr sz="1800">
                <a:uFillTx/>
              </a:defRPr>
            </a:pPr>
            <a:r>
              <a:rPr sz="2000">
                <a:uFill>
                  <a:solidFill/>
                </a:uFill>
              </a:rPr>
              <a:t>Nivell del cos quatre</a:t>
            </a:r>
            <a:endParaRPr sz="2000">
              <a:uFill>
                <a:solidFill/>
              </a:uFill>
            </a:endParaRPr>
          </a:p>
          <a:p>
            <a:pPr lvl="4">
              <a:defRPr sz="1800">
                <a:uFillTx/>
              </a:defRPr>
            </a:pPr>
            <a:r>
              <a:rPr sz="2000">
                <a:uFill>
                  <a:solidFill/>
                </a:uFill>
              </a:rPr>
              <a:t>Nivell del cos cinc</a:t>
            </a:r>
          </a:p>
        </p:txBody>
      </p:sp>
      <p:sp>
        <p:nvSpPr>
          <p:cNvPr id="227" name="Shape 227"/>
          <p:cNvSpPr/>
          <p:nvPr>
            <p:ph type="sldNum" sz="quarter" idx="2"/>
          </p:nvPr>
        </p:nvSpPr>
        <p:spPr>
          <a:xfrm>
            <a:off x="7349666" y="6248400"/>
            <a:ext cx="312068" cy="298984"/>
          </a:xfrm>
          <a:prstGeom prst="rect">
            <a:avLst/>
          </a:prstGeom>
        </p:spPr>
        <p:txBody>
          <a:bodyPr lIns="0" tIns="0" rIns="0" bIns="0"/>
          <a:lstStyle>
            <a:lvl1pPr algn="ctr" defTabSz="584200">
              <a:defRPr>
                <a:latin typeface="+mn-lt"/>
                <a:ea typeface="+mn-ea"/>
                <a:cs typeface="+mn-cs"/>
                <a:sym typeface="Arial"/>
              </a:defRPr>
            </a:lvl1pPr>
          </a:lstStyle>
          <a:p>
            <a:pPr lvl="0"/>
            <a:fld id="{86CB4B4D-7CA3-9044-876B-883B54F8677D}" type="slidenum"/>
          </a:p>
        </p:txBody>
      </p:sp>
    </p:spTree>
  </p:cSld>
  <p:clrMapOvr>
    <a:masterClrMapping/>
  </p:clrMapOvr>
  <p:transitio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spTree>
      <p:nvGrpSpPr>
        <p:cNvPr id="1" name=""/>
        <p:cNvGrpSpPr/>
        <p:nvPr/>
      </p:nvGrpSpPr>
      <p:grpSpPr>
        <a:xfrm>
          <a:off x="0" y="0"/>
          <a:ext cx="0" cy="0"/>
          <a:chOff x="0" y="0"/>
          <a:chExt cx="0" cy="0"/>
        </a:xfrm>
      </p:grpSpPr>
      <p:sp>
        <p:nvSpPr>
          <p:cNvPr id="229" name="Shape 229"/>
          <p:cNvSpPr/>
          <p:nvPr>
            <p:ph type="title"/>
          </p:nvPr>
        </p:nvSpPr>
        <p:spPr>
          <a:prstGeom prst="rect">
            <a:avLst/>
          </a:prstGeom>
        </p:spPr>
        <p:txBody>
          <a:bodyPr/>
          <a:lstStyle/>
          <a:p>
            <a:pPr lvl="0">
              <a:defRPr b="0" sz="1800">
                <a:solidFill>
                  <a:srgbClr val="000000"/>
                </a:solidFill>
                <a:uFillTx/>
              </a:defRPr>
            </a:pPr>
            <a:r>
              <a:rPr b="1" sz="3600">
                <a:solidFill>
                  <a:srgbClr val="00B800"/>
                </a:solidFill>
                <a:uFill>
                  <a:solidFill>
                    <a:srgbClr val="00B800"/>
                  </a:solidFill>
                </a:uFill>
              </a:rPr>
              <a:t>Text del títol</a:t>
            </a:r>
          </a:p>
        </p:txBody>
      </p:sp>
      <p:sp>
        <p:nvSpPr>
          <p:cNvPr id="230" name="Shape 230"/>
          <p:cNvSpPr/>
          <p:nvPr>
            <p:ph type="body" idx="1"/>
          </p:nvPr>
        </p:nvSpPr>
        <p:spPr>
          <a:prstGeom prst="rect">
            <a:avLst/>
          </a:prstGeom>
        </p:spPr>
        <p:txBody>
          <a:bodyPr/>
          <a:lstStyle>
            <a:lvl2pPr marL="784903" indent="-302861">
              <a:spcBef>
                <a:spcPts val="400"/>
              </a:spcBef>
              <a:buChar char="—"/>
              <a:defRPr sz="2000"/>
            </a:lvl2pPr>
            <a:lvl4pPr marL="1690315" indent="-242606">
              <a:spcBef>
                <a:spcPts val="400"/>
              </a:spcBef>
              <a:buChar char="—"/>
              <a:defRPr sz="2000"/>
            </a:lvl4pPr>
            <a:lvl5pPr marL="2172357" indent="-241023">
              <a:buClr>
                <a:srgbClr val="000000"/>
              </a:buClr>
              <a:buChar char="»"/>
              <a:defRPr b="0" sz="2100">
                <a:solidFill>
                  <a:srgbClr val="000000"/>
                </a:solidFill>
                <a:uFill>
                  <a:solidFill>
                    <a:srgbClr val="000000"/>
                  </a:solidFill>
                </a:uFill>
              </a:defRPr>
            </a:lvl5pPr>
          </a:lstStyle>
          <a:p>
            <a:pPr lvl="0">
              <a:defRPr b="0" sz="1800">
                <a:solidFill>
                  <a:srgbClr val="000000"/>
                </a:solidFill>
                <a:uFillTx/>
              </a:defRPr>
            </a:pPr>
            <a:r>
              <a:rPr b="1" sz="2400">
                <a:solidFill>
                  <a:srgbClr val="003DAF"/>
                </a:solidFill>
                <a:uFill>
                  <a:solidFill>
                    <a:srgbClr val="003DAF"/>
                  </a:solidFill>
                </a:uFill>
              </a:rPr>
              <a:t>Nivell del cos u</a:t>
            </a:r>
            <a:endParaRPr b="1" sz="2400">
              <a:solidFill>
                <a:srgbClr val="003DAF"/>
              </a:solidFill>
              <a:uFill>
                <a:solidFill>
                  <a:srgbClr val="003DAF"/>
                </a:solidFill>
              </a:uFill>
            </a:endParaRPr>
          </a:p>
          <a:p>
            <a:pPr lvl="1">
              <a:defRPr b="0" sz="1800">
                <a:solidFill>
                  <a:srgbClr val="000000"/>
                </a:solidFill>
                <a:uFillTx/>
              </a:defRPr>
            </a:pPr>
            <a:r>
              <a:rPr b="1" sz="2000">
                <a:solidFill>
                  <a:srgbClr val="003DAF"/>
                </a:solidFill>
                <a:uFill>
                  <a:solidFill>
                    <a:srgbClr val="003DAF"/>
                  </a:solidFill>
                </a:uFill>
              </a:rPr>
              <a:t>Nivell del cos dos</a:t>
            </a:r>
            <a:endParaRPr b="1" sz="2000">
              <a:solidFill>
                <a:srgbClr val="003DAF"/>
              </a:solidFill>
              <a:uFill>
                <a:solidFill>
                  <a:srgbClr val="003DAF"/>
                </a:solidFill>
              </a:uFill>
            </a:endParaRPr>
          </a:p>
          <a:p>
            <a:pPr lvl="2">
              <a:defRPr b="0" sz="1800">
                <a:solidFill>
                  <a:srgbClr val="000000"/>
                </a:solidFill>
                <a:uFillTx/>
              </a:defRPr>
            </a:pPr>
            <a:r>
              <a:rPr b="1" sz="2400">
                <a:solidFill>
                  <a:srgbClr val="003DAF"/>
                </a:solidFill>
                <a:uFill>
                  <a:solidFill>
                    <a:srgbClr val="003DAF"/>
                  </a:solidFill>
                </a:uFill>
              </a:rPr>
              <a:t>Nivell del cos tres</a:t>
            </a:r>
            <a:endParaRPr b="1" sz="2400">
              <a:solidFill>
                <a:srgbClr val="003DAF"/>
              </a:solidFill>
              <a:uFill>
                <a:solidFill>
                  <a:srgbClr val="003DAF"/>
                </a:solidFill>
              </a:uFill>
            </a:endParaRPr>
          </a:p>
          <a:p>
            <a:pPr lvl="3">
              <a:defRPr b="0" sz="1800">
                <a:solidFill>
                  <a:srgbClr val="000000"/>
                </a:solidFill>
                <a:uFillTx/>
              </a:defRPr>
            </a:pPr>
            <a:r>
              <a:rPr b="1" sz="2000">
                <a:solidFill>
                  <a:srgbClr val="003DAF"/>
                </a:solidFill>
                <a:uFill>
                  <a:solidFill>
                    <a:srgbClr val="003DAF"/>
                  </a:solidFill>
                </a:uFill>
              </a:rPr>
              <a:t>Nivell del cos quatre</a:t>
            </a:r>
            <a:endParaRPr b="1" sz="2000">
              <a:solidFill>
                <a:srgbClr val="003DAF"/>
              </a:solidFill>
              <a:uFill>
                <a:solidFill>
                  <a:srgbClr val="003DAF"/>
                </a:solidFill>
              </a:uFill>
            </a:endParaRPr>
          </a:p>
          <a:p>
            <a:pPr lvl="4">
              <a:defRPr sz="1800">
                <a:uFillTx/>
              </a:defRPr>
            </a:pPr>
            <a:r>
              <a:rPr sz="2100">
                <a:uFill>
                  <a:solidFill/>
                </a:uFill>
              </a:rPr>
              <a:t>Nivell del cos cinc</a:t>
            </a:r>
          </a:p>
        </p:txBody>
      </p:sp>
      <p:sp>
        <p:nvSpPr>
          <p:cNvPr id="231" name="Shape 231"/>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type="tx" showMasterSp="0" showMasterPhAnim="1">
  <p:cSld name="Default - Title Only">
    <p:spTree>
      <p:nvGrpSpPr>
        <p:cNvPr id="1" name=""/>
        <p:cNvGrpSpPr/>
        <p:nvPr/>
      </p:nvGrpSpPr>
      <p:grpSpPr>
        <a:xfrm>
          <a:off x="0" y="0"/>
          <a:ext cx="0" cy="0"/>
          <a:chOff x="0" y="0"/>
          <a:chExt cx="0" cy="0"/>
        </a:xfrm>
      </p:grpSpPr>
      <p:sp>
        <p:nvSpPr>
          <p:cNvPr id="233" name="Shape 233"/>
          <p:cNvSpPr/>
          <p:nvPr/>
        </p:nvSpPr>
        <p:spPr>
          <a:xfrm flipH="1" flipV="1">
            <a:off x="604838" y="846153"/>
            <a:ext cx="8361362" cy="1588"/>
          </a:xfrm>
          <a:prstGeom prst="line">
            <a:avLst/>
          </a:prstGeom>
          <a:ln w="76200">
            <a:solidFill>
              <a:srgbClr val="003DAF"/>
            </a:solidFill>
            <a:round/>
          </a:ln>
        </p:spPr>
        <p:txBody>
          <a:bodyPr lIns="45718" tIns="45718" rIns="45718" bIns="45718"/>
          <a:lstStyle/>
          <a:p>
            <a:pPr lvl="0" marL="0" marR="0" defTabSz="457200">
              <a:defRPr sz="1200">
                <a:uFillTx/>
                <a:latin typeface="Helvetica"/>
                <a:ea typeface="Helvetica"/>
                <a:cs typeface="Helvetica"/>
                <a:sym typeface="Helvetica"/>
              </a:defRPr>
            </a:pPr>
          </a:p>
        </p:txBody>
      </p:sp>
      <p:sp>
        <p:nvSpPr>
          <p:cNvPr id="234" name="Shape 234"/>
          <p:cNvSpPr/>
          <p:nvPr>
            <p:ph type="title"/>
          </p:nvPr>
        </p:nvSpPr>
        <p:spPr>
          <a:prstGeom prst="rect">
            <a:avLst/>
          </a:prstGeom>
        </p:spPr>
        <p:txBody>
          <a:bodyPr/>
          <a:lstStyle>
            <a:lvl1pPr defTabSz="965667">
              <a:defRPr b="0">
                <a:latin typeface="Times New Roman Bold"/>
                <a:ea typeface="Times New Roman Bold"/>
                <a:cs typeface="Times New Roman Bold"/>
                <a:sym typeface="Times New Roman Bold"/>
              </a:defRPr>
            </a:lvl1pPr>
          </a:lstStyle>
          <a:p>
            <a:pPr lvl="0">
              <a:defRPr sz="1800">
                <a:solidFill>
                  <a:srgbClr val="000000"/>
                </a:solidFill>
                <a:uFillTx/>
              </a:defRPr>
            </a:pPr>
            <a:r>
              <a:rPr sz="3600">
                <a:solidFill>
                  <a:srgbClr val="00B800"/>
                </a:solidFill>
                <a:uFill>
                  <a:solidFill>
                    <a:srgbClr val="00B800"/>
                  </a:solidFill>
                </a:uFill>
              </a:rPr>
              <a:t>Text del títol</a:t>
            </a:r>
          </a:p>
        </p:txBody>
      </p:sp>
      <p:sp>
        <p:nvSpPr>
          <p:cNvPr id="235" name="Shape 235"/>
          <p:cNvSpPr/>
          <p:nvPr>
            <p:ph type="sldNum" sz="quarter" idx="2"/>
          </p:nvPr>
        </p:nvSpPr>
        <p:spPr>
          <a:xfrm>
            <a:off x="8130258" y="6591300"/>
            <a:ext cx="266702" cy="271847"/>
          </a:xfrm>
          <a:prstGeom prst="rect">
            <a:avLst/>
          </a:prstGeom>
        </p:spPr>
        <p:txBody>
          <a:bodyPr wrap="square"/>
          <a:lstStyle/>
          <a:p>
            <a:pPr lvl="0"/>
            <a:fld id="{86CB4B4D-7CA3-9044-876B-883B54F8677D}" type="slidenum"/>
          </a:p>
        </p:txBody>
      </p:sp>
    </p:spTree>
  </p:cSld>
  <p:clrMapOvr>
    <a:masterClrMapping/>
  </p:clrMapOvr>
  <p:transitio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spTree>
      <p:nvGrpSpPr>
        <p:cNvPr id="1" name=""/>
        <p:cNvGrpSpPr/>
        <p:nvPr/>
      </p:nvGrpSpPr>
      <p:grpSpPr>
        <a:xfrm>
          <a:off x="0" y="0"/>
          <a:ext cx="0" cy="0"/>
          <a:chOff x="0" y="0"/>
          <a:chExt cx="0" cy="0"/>
        </a:xfrm>
      </p:grpSpPr>
      <p:sp>
        <p:nvSpPr>
          <p:cNvPr id="237" name="Shape 237"/>
          <p:cNvSpPr/>
          <p:nvPr/>
        </p:nvSpPr>
        <p:spPr>
          <a:xfrm flipH="1" flipV="1">
            <a:off x="604838" y="846157"/>
            <a:ext cx="8361362" cy="1589"/>
          </a:xfrm>
          <a:prstGeom prst="line">
            <a:avLst/>
          </a:prstGeom>
          <a:ln w="76200">
            <a:solidFill>
              <a:srgbClr val="00279F"/>
            </a:solidFill>
            <a:round/>
          </a:ln>
        </p:spPr>
        <p:txBody>
          <a:bodyPr lIns="45719" rIns="45719"/>
          <a:lstStyle/>
          <a:p>
            <a:pPr lvl="0" marL="0" marR="0" defTabSz="457200">
              <a:defRPr sz="1200">
                <a:uFillTx/>
                <a:latin typeface="Helvetica"/>
                <a:ea typeface="Helvetica"/>
                <a:cs typeface="Helvetica"/>
                <a:sym typeface="Helvetica"/>
              </a:defRPr>
            </a:pPr>
          </a:p>
        </p:txBody>
      </p:sp>
      <p:pic>
        <p:nvPicPr>
          <p:cNvPr id="238" name="image1.jpg"/>
          <p:cNvPicPr/>
          <p:nvPr/>
        </p:nvPicPr>
        <p:blipFill>
          <a:blip r:embed="rId2">
            <a:extLst/>
          </a:blip>
          <a:stretch>
            <a:fillRect/>
          </a:stretch>
        </p:blipFill>
        <p:spPr>
          <a:xfrm>
            <a:off x="0" y="6400250"/>
            <a:ext cx="9144000" cy="493879"/>
          </a:xfrm>
          <a:prstGeom prst="rect">
            <a:avLst/>
          </a:prstGeom>
          <a:ln w="12700">
            <a:miter lim="400000"/>
          </a:ln>
        </p:spPr>
      </p:pic>
      <p:pic>
        <p:nvPicPr>
          <p:cNvPr id="239" name="image2.jpg" descr="NewDM SpectroScopic.jpg"/>
          <p:cNvPicPr/>
          <p:nvPr/>
        </p:nvPicPr>
        <p:blipFill>
          <a:blip r:embed="rId3">
            <a:extLst/>
          </a:blip>
          <a:stretch>
            <a:fillRect/>
          </a:stretch>
        </p:blipFill>
        <p:spPr>
          <a:xfrm>
            <a:off x="7934531" y="1"/>
            <a:ext cx="1192535" cy="968382"/>
          </a:xfrm>
          <a:prstGeom prst="rect">
            <a:avLst/>
          </a:prstGeom>
          <a:ln w="12700">
            <a:miter lim="400000"/>
          </a:ln>
        </p:spPr>
      </p:pic>
      <p:sp>
        <p:nvSpPr>
          <p:cNvPr id="240" name="Shape 240"/>
          <p:cNvSpPr/>
          <p:nvPr>
            <p:ph type="title"/>
          </p:nvPr>
        </p:nvSpPr>
        <p:spPr>
          <a:xfrm>
            <a:off x="4" y="0"/>
            <a:ext cx="7934531" cy="857250"/>
          </a:xfrm>
          <a:prstGeom prst="rect">
            <a:avLst/>
          </a:prstGeom>
        </p:spPr>
        <p:txBody>
          <a:bodyPr lIns="46902" tIns="46902" rIns="46902" bIns="46902">
            <a:noAutofit/>
          </a:bodyPr>
          <a:lstStyle>
            <a:lvl1pPr defTabSz="965140">
              <a:defRPr b="0">
                <a:solidFill>
                  <a:srgbClr val="000000"/>
                </a:solidFill>
                <a:uFillTx/>
                <a:latin typeface="Arial Bold"/>
                <a:ea typeface="Arial Bold"/>
                <a:cs typeface="Arial Bold"/>
                <a:sym typeface="Arial Bold"/>
              </a:defRPr>
            </a:lvl1pPr>
          </a:lstStyle>
          <a:p>
            <a:pPr lvl="0">
              <a:defRPr sz="1800"/>
            </a:pPr>
            <a:r>
              <a:rPr sz="3600"/>
              <a:t>Text del títol</a:t>
            </a:r>
          </a:p>
        </p:txBody>
      </p:sp>
      <p:sp>
        <p:nvSpPr>
          <p:cNvPr id="241" name="Shape 241"/>
          <p:cNvSpPr/>
          <p:nvPr>
            <p:ph type="body" idx="1"/>
          </p:nvPr>
        </p:nvSpPr>
        <p:spPr>
          <a:xfrm>
            <a:off x="531832" y="968383"/>
            <a:ext cx="8448676" cy="5889617"/>
          </a:xfrm>
          <a:prstGeom prst="rect">
            <a:avLst/>
          </a:prstGeom>
        </p:spPr>
        <p:txBody>
          <a:bodyPr lIns="46902" tIns="46902" rIns="46902" bIns="46902">
            <a:noAutofit/>
          </a:bodyPr>
          <a:lstStyle>
            <a:lvl1pPr marL="361333" indent="-361333" defTabSz="965140">
              <a:buClrTx/>
              <a:defRPr b="0" sz="2300">
                <a:solidFill>
                  <a:srgbClr val="00279F"/>
                </a:solidFill>
                <a:uFillTx/>
                <a:latin typeface="Arial Bold"/>
                <a:ea typeface="Arial Bold"/>
                <a:cs typeface="Arial Bold"/>
                <a:sym typeface="Arial Bold"/>
              </a:defRPr>
            </a:lvl1pPr>
            <a:lvl2pPr marL="848198" indent="-366421" defTabSz="965140">
              <a:buClrTx/>
              <a:buChar char="—"/>
              <a:defRPr b="0" sz="2300">
                <a:solidFill>
                  <a:srgbClr val="00279F"/>
                </a:solidFill>
                <a:uFillTx/>
                <a:latin typeface="Arial Bold"/>
                <a:ea typeface="Arial Bold"/>
                <a:cs typeface="Arial Bold"/>
                <a:sym typeface="Arial Bold"/>
              </a:defRPr>
            </a:lvl2pPr>
            <a:lvl3pPr marL="1291046" indent="-325911" defTabSz="965140">
              <a:buClrTx/>
              <a:defRPr b="0" sz="2300">
                <a:solidFill>
                  <a:srgbClr val="00279F"/>
                </a:solidFill>
                <a:uFillTx/>
                <a:latin typeface="Arial Bold"/>
                <a:ea typeface="Arial Bold"/>
                <a:cs typeface="Arial Bold"/>
                <a:sym typeface="Arial Bold"/>
              </a:defRPr>
            </a:lvl3pPr>
            <a:lvl4pPr marL="1818711" indent="-371795" defTabSz="965140">
              <a:buClrTx/>
              <a:buChar char="—"/>
              <a:defRPr b="0" sz="2300">
                <a:solidFill>
                  <a:srgbClr val="00279F"/>
                </a:solidFill>
                <a:uFillTx/>
                <a:latin typeface="Arial Bold"/>
                <a:ea typeface="Arial Bold"/>
                <a:cs typeface="Arial Bold"/>
                <a:sym typeface="Arial Bold"/>
              </a:defRPr>
            </a:lvl4pPr>
            <a:lvl5pPr marL="2299646" indent="-369366" defTabSz="965140">
              <a:buClrTx/>
              <a:buChar char="»"/>
              <a:defRPr b="0" sz="2300">
                <a:solidFill>
                  <a:srgbClr val="00279F"/>
                </a:solidFill>
                <a:uFillTx/>
                <a:latin typeface="Arial Bold"/>
                <a:ea typeface="Arial Bold"/>
                <a:cs typeface="Arial Bold"/>
                <a:sym typeface="Arial Bold"/>
              </a:defRPr>
            </a:lvl5pPr>
          </a:lstStyle>
          <a:p>
            <a:pPr lvl="0">
              <a:defRPr sz="1800">
                <a:solidFill>
                  <a:srgbClr val="000000"/>
                </a:solidFill>
              </a:defRPr>
            </a:pPr>
            <a:r>
              <a:rPr sz="2300">
                <a:solidFill>
                  <a:srgbClr val="00279F"/>
                </a:solidFill>
              </a:rPr>
              <a:t>Nivell del cos u</a:t>
            </a:r>
            <a:endParaRPr sz="2300">
              <a:solidFill>
                <a:srgbClr val="00279F"/>
              </a:solidFill>
            </a:endParaRPr>
          </a:p>
          <a:p>
            <a:pPr lvl="1">
              <a:defRPr sz="1800">
                <a:solidFill>
                  <a:srgbClr val="000000"/>
                </a:solidFill>
              </a:defRPr>
            </a:pPr>
            <a:r>
              <a:rPr sz="2300">
                <a:solidFill>
                  <a:srgbClr val="00279F"/>
                </a:solidFill>
              </a:rPr>
              <a:t>Nivell del cos dos</a:t>
            </a:r>
            <a:endParaRPr sz="2300">
              <a:solidFill>
                <a:srgbClr val="00279F"/>
              </a:solidFill>
            </a:endParaRPr>
          </a:p>
          <a:p>
            <a:pPr lvl="2">
              <a:defRPr sz="1800">
                <a:solidFill>
                  <a:srgbClr val="000000"/>
                </a:solidFill>
              </a:defRPr>
            </a:pPr>
            <a:r>
              <a:rPr sz="2300">
                <a:solidFill>
                  <a:srgbClr val="00279F"/>
                </a:solidFill>
              </a:rPr>
              <a:t>Nivell del cos tres</a:t>
            </a:r>
            <a:endParaRPr sz="2300">
              <a:solidFill>
                <a:srgbClr val="00279F"/>
              </a:solidFill>
            </a:endParaRPr>
          </a:p>
          <a:p>
            <a:pPr lvl="3">
              <a:defRPr sz="1800">
                <a:solidFill>
                  <a:srgbClr val="000000"/>
                </a:solidFill>
              </a:defRPr>
            </a:pPr>
            <a:r>
              <a:rPr sz="2300">
                <a:solidFill>
                  <a:srgbClr val="00279F"/>
                </a:solidFill>
              </a:rPr>
              <a:t>Nivell del cos quatre</a:t>
            </a:r>
            <a:endParaRPr sz="2300">
              <a:solidFill>
                <a:srgbClr val="00279F"/>
              </a:solidFill>
            </a:endParaRPr>
          </a:p>
          <a:p>
            <a:pPr lvl="4">
              <a:defRPr sz="1800">
                <a:solidFill>
                  <a:srgbClr val="000000"/>
                </a:solidFill>
              </a:defRPr>
            </a:pPr>
            <a:r>
              <a:rPr sz="2300">
                <a:solidFill>
                  <a:srgbClr val="00279F"/>
                </a:solidFill>
              </a:rPr>
              <a:t>Nivell del cos cinc</a:t>
            </a:r>
          </a:p>
        </p:txBody>
      </p:sp>
      <p:sp>
        <p:nvSpPr>
          <p:cNvPr id="242" name="Shape 242"/>
          <p:cNvSpPr/>
          <p:nvPr>
            <p:ph type="sldNum" sz="quarter" idx="2"/>
          </p:nvPr>
        </p:nvSpPr>
        <p:spPr>
          <a:xfrm>
            <a:off x="7924806" y="6429380"/>
            <a:ext cx="957944" cy="288666"/>
          </a:xfrm>
          <a:prstGeom prst="rect">
            <a:avLst/>
          </a:prstGeom>
        </p:spPr>
        <p:txBody>
          <a:bodyPr wrap="square" lIns="45641" tIns="45641" rIns="45641" bIns="45641">
            <a:spAutoFit/>
          </a:bodyPr>
          <a:lstStyle>
            <a:lvl1pPr defTabSz="913330">
              <a:defRPr>
                <a:uFillTx/>
                <a:latin typeface="+mn-lt"/>
                <a:ea typeface="+mn-ea"/>
                <a:cs typeface="+mn-cs"/>
                <a:sym typeface="Arial"/>
              </a:defRPr>
            </a:lvl1pPr>
          </a:lstStyle>
          <a:p>
            <a:pPr lvl="0"/>
            <a:fld id="{86CB4B4D-7CA3-9044-876B-883B54F8677D}" type="slidenum"/>
          </a:p>
        </p:txBody>
      </p:sp>
    </p:spTree>
  </p:cSld>
  <p:clrMapOvr>
    <a:masterClrMapping/>
  </p:clrMapOvr>
  <p:transitio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type="tx" showMasterSp="0" showMasterPhAnim="1">
  <p:cSld name="Title - Top">
    <p:spTree>
      <p:nvGrpSpPr>
        <p:cNvPr id="1" name=""/>
        <p:cNvGrpSpPr/>
        <p:nvPr/>
      </p:nvGrpSpPr>
      <p:grpSpPr>
        <a:xfrm>
          <a:off x="0" y="0"/>
          <a:ext cx="0" cy="0"/>
          <a:chOff x="0" y="0"/>
          <a:chExt cx="0" cy="0"/>
        </a:xfrm>
      </p:grpSpPr>
      <p:sp>
        <p:nvSpPr>
          <p:cNvPr id="244" name="Shape 244"/>
          <p:cNvSpPr/>
          <p:nvPr>
            <p:ph type="title"/>
          </p:nvPr>
        </p:nvSpPr>
        <p:spPr>
          <a:xfrm>
            <a:off x="152400" y="0"/>
            <a:ext cx="8915400" cy="990600"/>
          </a:xfrm>
          <a:prstGeom prst="rect">
            <a:avLst/>
          </a:prstGeom>
        </p:spPr>
        <p:txBody>
          <a:bodyPr lIns="0" tIns="0" rIns="0" bIns="0"/>
          <a:lstStyle>
            <a:lvl1pPr marL="40639" marR="40639" defTabSz="914400">
              <a:lnSpc>
                <a:spcPct val="100000"/>
              </a:lnSpc>
              <a:defRPr sz="2800">
                <a:solidFill>
                  <a:srgbClr val="434ED6"/>
                </a:solidFill>
                <a:uFill>
                  <a:solidFill>
                    <a:srgbClr val="434ED6"/>
                  </a:solidFill>
                </a:uFill>
                <a:latin typeface="Arial Black"/>
                <a:ea typeface="Arial Black"/>
                <a:cs typeface="Arial Black"/>
                <a:sym typeface="Arial Black"/>
              </a:defRPr>
            </a:lvl1pPr>
          </a:lstStyle>
          <a:p>
            <a:pPr lvl="0">
              <a:defRPr b="0" sz="1800">
                <a:solidFill>
                  <a:srgbClr val="000000"/>
                </a:solidFill>
                <a:uFillTx/>
              </a:defRPr>
            </a:pPr>
            <a:r>
              <a:rPr b="1" sz="2800">
                <a:solidFill>
                  <a:srgbClr val="434ED6"/>
                </a:solidFill>
                <a:uFill>
                  <a:solidFill>
                    <a:srgbClr val="434ED6"/>
                  </a:solidFill>
                </a:uFill>
              </a:rPr>
              <a:t>Text del títol</a:t>
            </a:r>
          </a:p>
        </p:txBody>
      </p:sp>
      <p:sp>
        <p:nvSpPr>
          <p:cNvPr id="245" name="Shape 245"/>
          <p:cNvSpPr/>
          <p:nvPr>
            <p:ph type="sldNum" sz="quarter" idx="2"/>
          </p:nvPr>
        </p:nvSpPr>
        <p:spPr>
          <a:xfrm>
            <a:off x="7359650" y="6553200"/>
            <a:ext cx="292100" cy="297247"/>
          </a:xfrm>
          <a:prstGeom prst="rect">
            <a:avLst/>
          </a:prstGeom>
        </p:spPr>
        <p:txBody>
          <a:bodyPr lIns="0" tIns="0" rIns="0" bIns="0"/>
          <a:lstStyle>
            <a:lvl1pPr algn="ctr" defTabSz="457200"/>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1_LBNL">
    <p:spTree>
      <p:nvGrpSpPr>
        <p:cNvPr id="1" name=""/>
        <p:cNvGrpSpPr/>
        <p:nvPr/>
      </p:nvGrpSpPr>
      <p:grpSpPr>
        <a:xfrm>
          <a:off x="0" y="0"/>
          <a:ext cx="0" cy="0"/>
          <a:chOff x="0" y="0"/>
          <a:chExt cx="0" cy="0"/>
        </a:xfrm>
      </p:grpSpPr>
      <p:sp>
        <p:nvSpPr>
          <p:cNvPr id="24" name="Shape 24"/>
          <p:cNvSpPr/>
          <p:nvPr/>
        </p:nvSpPr>
        <p:spPr>
          <a:xfrm flipH="1">
            <a:off x="-28575" y="933450"/>
            <a:ext cx="9172575" cy="1587"/>
          </a:xfrm>
          <a:prstGeom prst="line">
            <a:avLst/>
          </a:prstGeom>
          <a:ln w="76200">
            <a:solidFill>
              <a:srgbClr val="003DAF"/>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25" name="Shape 25"/>
          <p:cNvSpPr/>
          <p:nvPr/>
        </p:nvSpPr>
        <p:spPr>
          <a:xfrm>
            <a:off x="2374900" y="6534150"/>
            <a:ext cx="6769100" cy="29724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23" marR="40623" algn="r">
              <a:buClr>
                <a:srgbClr val="000000"/>
              </a:buClr>
              <a:buFont typeface="Times New Roman"/>
              <a:defRPr sz="1400"/>
            </a:lvl1pPr>
          </a:lstStyle>
          <a:p>
            <a:pPr lvl="0">
              <a:defRPr sz="1800">
                <a:uFillTx/>
              </a:defRPr>
            </a:pPr>
            <a:r>
              <a:rPr sz="1400">
                <a:uFill>
                  <a:solidFill/>
                </a:uFill>
              </a:rPr>
              <a:t>Competition Sensitive                                                                             </a:t>
            </a:r>
          </a:p>
        </p:txBody>
      </p:sp>
      <p:pic>
        <p:nvPicPr>
          <p:cNvPr id="26" name="image.jpg"/>
          <p:cNvPicPr/>
          <p:nvPr/>
        </p:nvPicPr>
        <p:blipFill>
          <a:blip r:embed="rId2">
            <a:extLst/>
          </a:blip>
          <a:stretch>
            <a:fillRect/>
          </a:stretch>
        </p:blipFill>
        <p:spPr>
          <a:xfrm>
            <a:off x="6734175" y="138112"/>
            <a:ext cx="2409825" cy="790576"/>
          </a:xfrm>
          <a:prstGeom prst="rect">
            <a:avLst/>
          </a:prstGeom>
          <a:ln w="12700">
            <a:miter lim="400000"/>
          </a:ln>
        </p:spPr>
      </p:pic>
      <p:sp>
        <p:nvSpPr>
          <p:cNvPr id="27" name="Shape 27"/>
          <p:cNvSpPr/>
          <p:nvPr>
            <p:ph type="title"/>
          </p:nvPr>
        </p:nvSpPr>
        <p:spPr>
          <a:xfrm>
            <a:off x="254000" y="0"/>
            <a:ext cx="7505700" cy="838200"/>
          </a:xfrm>
          <a:prstGeom prst="rect">
            <a:avLst/>
          </a:prstGeom>
        </p:spPr>
        <p:txBody>
          <a:bodyPr>
            <a:noAutofit/>
          </a:bodyPr>
          <a:lstStyle>
            <a:lvl1pPr marL="52371" marR="52371" defTabSz="914400">
              <a:defRPr sz="3200">
                <a:solidFill>
                  <a:srgbClr val="003DAF"/>
                </a:solidFill>
                <a:uFill>
                  <a:solidFill>
                    <a:srgbClr val="003DAF"/>
                  </a:solidFill>
                </a:uFill>
                <a:latin typeface="+mn-lt"/>
                <a:ea typeface="+mn-ea"/>
                <a:cs typeface="+mn-cs"/>
                <a:sym typeface="Arial"/>
              </a:defRPr>
            </a:lvl1pPr>
          </a:lstStyle>
          <a:p>
            <a:pPr lvl="0">
              <a:defRPr b="0" sz="1800">
                <a:solidFill>
                  <a:srgbClr val="000000"/>
                </a:solidFill>
                <a:uFillTx/>
              </a:defRPr>
            </a:pPr>
            <a:r>
              <a:rPr b="1" sz="3200">
                <a:solidFill>
                  <a:srgbClr val="003DAF"/>
                </a:solidFill>
                <a:uFill>
                  <a:solidFill>
                    <a:srgbClr val="003DAF"/>
                  </a:solidFill>
                </a:uFill>
              </a:rPr>
              <a:t>Text del títol</a:t>
            </a:r>
          </a:p>
        </p:txBody>
      </p:sp>
      <p:sp>
        <p:nvSpPr>
          <p:cNvPr id="28" name="Shape 28"/>
          <p:cNvSpPr/>
          <p:nvPr>
            <p:ph type="body" idx="1"/>
          </p:nvPr>
        </p:nvSpPr>
        <p:spPr>
          <a:xfrm>
            <a:off x="533400" y="1193800"/>
            <a:ext cx="7759700" cy="5664200"/>
          </a:xfrm>
          <a:prstGeom prst="rect">
            <a:avLst/>
          </a:prstGeom>
        </p:spPr>
        <p:txBody>
          <a:bodyPr>
            <a:noAutofit/>
          </a:bodyPr>
          <a:lstStyle>
            <a:lvl1pPr marL="395271" marR="52371" indent="-342900" defTabSz="914400">
              <a:buClrTx/>
              <a:defRPr>
                <a:solidFill>
                  <a:srgbClr val="000000"/>
                </a:solidFill>
                <a:uFill>
                  <a:solidFill>
                    <a:srgbClr val="000000"/>
                  </a:solidFill>
                </a:uFill>
                <a:latin typeface="+mn-lt"/>
                <a:ea typeface="+mn-ea"/>
                <a:cs typeface="+mn-cs"/>
                <a:sym typeface="Arial"/>
              </a:defRPr>
            </a:lvl1pPr>
            <a:lvl2pPr marL="795321" marR="52371" indent="-285750" defTabSz="914400">
              <a:buClrTx/>
              <a:buChar char="—"/>
              <a:defRPr>
                <a:solidFill>
                  <a:srgbClr val="000000"/>
                </a:solidFill>
                <a:uFill>
                  <a:solidFill>
                    <a:srgbClr val="000000"/>
                  </a:solidFill>
                </a:uFill>
                <a:latin typeface="+mn-lt"/>
                <a:ea typeface="+mn-ea"/>
                <a:cs typeface="+mn-cs"/>
                <a:sym typeface="Arial"/>
              </a:defRPr>
            </a:lvl2pPr>
            <a:lvl3pPr marL="1195371" marR="52371" indent="-228600" defTabSz="914400">
              <a:spcBef>
                <a:spcPts val="400"/>
              </a:spcBef>
              <a:buClrTx/>
              <a:defRPr sz="2000">
                <a:solidFill>
                  <a:srgbClr val="000000"/>
                </a:solidFill>
                <a:uFill>
                  <a:solidFill>
                    <a:srgbClr val="000000"/>
                  </a:solidFill>
                </a:uFill>
                <a:latin typeface="+mn-lt"/>
                <a:ea typeface="+mn-ea"/>
                <a:cs typeface="+mn-cs"/>
                <a:sym typeface="Arial"/>
              </a:defRPr>
            </a:lvl3pPr>
            <a:lvl4pPr marL="1652572" marR="52371" indent="-228600" defTabSz="914400">
              <a:spcBef>
                <a:spcPts val="400"/>
              </a:spcBef>
              <a:buClrTx/>
              <a:buChar char="–"/>
              <a:defRPr b="0" sz="2000">
                <a:solidFill>
                  <a:srgbClr val="000000"/>
                </a:solidFill>
                <a:uFill>
                  <a:solidFill>
                    <a:srgbClr val="000000"/>
                  </a:solidFill>
                </a:uFill>
              </a:defRPr>
            </a:lvl4pPr>
            <a:lvl5pPr marL="2109772" marR="52371" indent="-228600" defTabSz="914400">
              <a:spcBef>
                <a:spcPts val="400"/>
              </a:spcBef>
              <a:buClrTx/>
              <a:buChar char="»"/>
              <a:defRPr b="0" sz="2000">
                <a:solidFill>
                  <a:srgbClr val="000000"/>
                </a:solidFill>
                <a:uFill>
                  <a:solidFill>
                    <a:srgbClr val="000000"/>
                  </a:solidFill>
                </a:uFill>
              </a:defRPr>
            </a:lvl5pPr>
          </a:lstStyle>
          <a:p>
            <a:pPr lvl="0">
              <a:defRPr b="0" sz="1800">
                <a:uFillTx/>
              </a:defRPr>
            </a:pPr>
            <a:r>
              <a:rPr b="1" sz="2400">
                <a:uFill>
                  <a:solidFill/>
                </a:uFill>
              </a:rPr>
              <a:t>Nivell del cos u</a:t>
            </a:r>
            <a:endParaRPr b="1" sz="2400">
              <a:uFill>
                <a:solidFill/>
              </a:uFill>
            </a:endParaRPr>
          </a:p>
          <a:p>
            <a:pPr lvl="1">
              <a:defRPr b="0" sz="1800">
                <a:uFillTx/>
              </a:defRPr>
            </a:pPr>
            <a:r>
              <a:rPr b="1" sz="2400">
                <a:uFill>
                  <a:solidFill/>
                </a:uFill>
              </a:rPr>
              <a:t>Nivell del cos dos</a:t>
            </a:r>
            <a:endParaRPr b="1" sz="2400">
              <a:uFill>
                <a:solidFill/>
              </a:uFill>
            </a:endParaRPr>
          </a:p>
          <a:p>
            <a:pPr lvl="2">
              <a:defRPr b="0" sz="1800">
                <a:uFillTx/>
              </a:defRPr>
            </a:pPr>
            <a:r>
              <a:rPr b="1" sz="2000">
                <a:uFill>
                  <a:solidFill/>
                </a:uFill>
              </a:rPr>
              <a:t>Nivell del cos tres</a:t>
            </a:r>
            <a:endParaRPr b="1" sz="2000">
              <a:uFill>
                <a:solidFill/>
              </a:uFill>
            </a:endParaRPr>
          </a:p>
          <a:p>
            <a:pPr lvl="3">
              <a:defRPr sz="1800">
                <a:uFillTx/>
              </a:defRPr>
            </a:pPr>
            <a:r>
              <a:rPr sz="2000">
                <a:uFill>
                  <a:solidFill/>
                </a:uFill>
              </a:rPr>
              <a:t>Nivell del cos quatre</a:t>
            </a:r>
            <a:endParaRPr sz="2000">
              <a:uFill>
                <a:solidFill/>
              </a:uFill>
            </a:endParaRPr>
          </a:p>
          <a:p>
            <a:pPr lvl="4">
              <a:defRPr sz="1800">
                <a:uFillTx/>
              </a:defRPr>
            </a:pPr>
            <a:r>
              <a:rPr sz="2000">
                <a:uFill>
                  <a:solidFill/>
                </a:uFill>
              </a:rPr>
              <a:t>Nivell del cos cinc</a:t>
            </a:r>
          </a:p>
        </p:txBody>
      </p:sp>
    </p:spTree>
  </p:cSld>
  <p:clrMapOvr>
    <a:masterClrMapping/>
  </p:clrMapOvr>
  <p:transitio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sp>
        <p:nvSpPr>
          <p:cNvPr id="247" name="Shape 247"/>
          <p:cNvSpPr/>
          <p:nvPr>
            <p:ph type="title"/>
          </p:nvPr>
        </p:nvSpPr>
        <p:spPr>
          <a:xfrm>
            <a:off x="685800" y="381000"/>
            <a:ext cx="7772400" cy="1600200"/>
          </a:xfrm>
          <a:prstGeom prst="rect">
            <a:avLst/>
          </a:prstGeom>
        </p:spPr>
        <p:txBody>
          <a:bodyPr lIns="0" tIns="0" rIns="0" bIns="0">
            <a:noAutofit/>
          </a:bodyPr>
          <a:lstStyle>
            <a:lvl1pPr marL="40639" marR="40639" defTabSz="914400">
              <a:lnSpc>
                <a:spcPct val="100000"/>
              </a:lnSpc>
              <a:defRPr b="0" sz="4400">
                <a:solidFill>
                  <a:srgbClr val="000000"/>
                </a:solidFill>
                <a:uFill>
                  <a:solidFill>
                    <a:srgbClr val="000000"/>
                  </a:solidFill>
                </a:uFill>
              </a:defRPr>
            </a:lvl1pPr>
          </a:lstStyle>
          <a:p>
            <a:pPr lvl="0">
              <a:defRPr sz="1800">
                <a:uFillTx/>
              </a:defRPr>
            </a:pPr>
            <a:r>
              <a:rPr sz="4400">
                <a:uFill>
                  <a:solidFill/>
                </a:uFill>
              </a:rPr>
              <a:t>Text del títol</a:t>
            </a:r>
          </a:p>
        </p:txBody>
      </p:sp>
      <p:sp>
        <p:nvSpPr>
          <p:cNvPr id="248" name="Shape 248"/>
          <p:cNvSpPr/>
          <p:nvPr>
            <p:ph type="body" idx="1"/>
          </p:nvPr>
        </p:nvSpPr>
        <p:spPr>
          <a:xfrm>
            <a:off x="685800" y="1981200"/>
            <a:ext cx="7772400" cy="4876800"/>
          </a:xfrm>
          <a:prstGeom prst="rect">
            <a:avLst/>
          </a:prstGeom>
        </p:spPr>
        <p:txBody>
          <a:bodyPr lIns="0" tIns="0" rIns="0" bIns="0">
            <a:noAutofit/>
          </a:bodyPr>
          <a:lstStyle>
            <a:lvl1pPr marL="383540" marR="40639" indent="-342900" defTabSz="914400">
              <a:spcBef>
                <a:spcPts val="700"/>
              </a:spcBef>
              <a:buClrTx/>
              <a:defRPr b="0" sz="3200">
                <a:solidFill>
                  <a:srgbClr val="000000"/>
                </a:solidFill>
                <a:uFill>
                  <a:solidFill>
                    <a:srgbClr val="000000"/>
                  </a:solidFill>
                </a:uFill>
              </a:defRPr>
            </a:lvl1pPr>
            <a:lvl2pPr marL="783590" marR="40639" indent="-285750" defTabSz="914400">
              <a:spcBef>
                <a:spcPts val="600"/>
              </a:spcBef>
              <a:buClrTx/>
              <a:buChar char="–"/>
              <a:defRPr b="0" sz="2800">
                <a:solidFill>
                  <a:srgbClr val="000000"/>
                </a:solidFill>
                <a:uFill>
                  <a:solidFill>
                    <a:srgbClr val="000000"/>
                  </a:solidFill>
                </a:uFill>
              </a:defRPr>
            </a:lvl2pPr>
            <a:lvl3pPr marL="1183639" marR="40639" indent="-228600" defTabSz="914400">
              <a:buClrTx/>
              <a:defRPr b="0">
                <a:solidFill>
                  <a:srgbClr val="000000"/>
                </a:solidFill>
                <a:uFill>
                  <a:solidFill>
                    <a:srgbClr val="000000"/>
                  </a:solidFill>
                </a:uFill>
              </a:defRPr>
            </a:lvl3pPr>
            <a:lvl4pPr marL="1640839" marR="40639" indent="-228600" defTabSz="914400">
              <a:spcBef>
                <a:spcPts val="400"/>
              </a:spcBef>
              <a:buClrTx/>
              <a:buChar char="–"/>
              <a:defRPr b="0" sz="2000">
                <a:solidFill>
                  <a:srgbClr val="000000"/>
                </a:solidFill>
                <a:uFill>
                  <a:solidFill>
                    <a:srgbClr val="000000"/>
                  </a:solidFill>
                </a:uFill>
              </a:defRPr>
            </a:lvl4pPr>
            <a:lvl5pPr marL="2098039" marR="40639" indent="-228600" defTabSz="914400">
              <a:spcBef>
                <a:spcPts val="400"/>
              </a:spcBef>
              <a:buClrTx/>
              <a:buChar char="»"/>
              <a:defRPr b="0" sz="2000">
                <a:solidFill>
                  <a:srgbClr val="000000"/>
                </a:solidFill>
                <a:uFill>
                  <a:solidFill>
                    <a:srgbClr val="000000"/>
                  </a:solidFill>
                </a:uFill>
              </a:defRPr>
            </a:lvl5pPr>
          </a:lstStyle>
          <a:p>
            <a:pPr lvl="0">
              <a:defRPr sz="1800">
                <a:uFillTx/>
              </a:defRPr>
            </a:pPr>
            <a:r>
              <a:rPr sz="3200">
                <a:uFill>
                  <a:solidFill/>
                </a:uFill>
              </a:rPr>
              <a:t>Nivell del cos u</a:t>
            </a:r>
            <a:endParaRPr sz="3200">
              <a:uFill>
                <a:solidFill/>
              </a:uFill>
            </a:endParaRPr>
          </a:p>
          <a:p>
            <a:pPr lvl="1">
              <a:defRPr sz="1800">
                <a:uFillTx/>
              </a:defRPr>
            </a:pPr>
            <a:r>
              <a:rPr sz="2800">
                <a:uFill>
                  <a:solidFill/>
                </a:uFill>
              </a:rPr>
              <a:t>Nivell del cos dos</a:t>
            </a:r>
            <a:endParaRPr sz="2800">
              <a:uFill>
                <a:solidFill/>
              </a:uFill>
            </a:endParaRPr>
          </a:p>
          <a:p>
            <a:pPr lvl="2">
              <a:defRPr sz="1800">
                <a:uFillTx/>
              </a:defRPr>
            </a:pPr>
            <a:r>
              <a:rPr sz="2400">
                <a:uFill>
                  <a:solidFill/>
                </a:uFill>
              </a:rPr>
              <a:t>Nivell del cos tres</a:t>
            </a:r>
            <a:endParaRPr sz="2400">
              <a:uFill>
                <a:solidFill/>
              </a:uFill>
            </a:endParaRPr>
          </a:p>
          <a:p>
            <a:pPr lvl="3">
              <a:defRPr sz="1800">
                <a:uFillTx/>
              </a:defRPr>
            </a:pPr>
            <a:r>
              <a:rPr sz="2000">
                <a:uFill>
                  <a:solidFill/>
                </a:uFill>
              </a:rPr>
              <a:t>Nivell del cos quatre</a:t>
            </a:r>
            <a:endParaRPr sz="2000">
              <a:uFill>
                <a:solidFill/>
              </a:uFill>
            </a:endParaRPr>
          </a:p>
          <a:p>
            <a:pPr lvl="4">
              <a:defRPr sz="1800">
                <a:uFillTx/>
              </a:defRPr>
            </a:pPr>
            <a:r>
              <a:rPr sz="2000">
                <a:uFill>
                  <a:solidFill/>
                </a:uFill>
              </a:rPr>
              <a:t>Nivell del cos cinc</a:t>
            </a:r>
          </a:p>
        </p:txBody>
      </p:sp>
    </p:spTree>
  </p:cSld>
  <p:clrMapOvr>
    <a:masterClrMapping/>
  </p:clrMapOvr>
  <p:transitio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sp>
        <p:nvSpPr>
          <p:cNvPr id="250" name="Shape 250"/>
          <p:cNvSpPr/>
          <p:nvPr>
            <p:ph type="sldNum" sz="quarter" idx="2"/>
          </p:nvPr>
        </p:nvSpPr>
        <p:spPr>
          <a:xfrm>
            <a:off x="6553200" y="6245225"/>
            <a:ext cx="2133600" cy="288824"/>
          </a:xfrm>
          <a:prstGeom prst="rect">
            <a:avLst/>
          </a:prstGeom>
        </p:spPr>
        <p:txBody>
          <a:bodyPr wrap="square" lIns="45719" tIns="45719" rIns="45719" bIns="45719">
            <a:spAutoFit/>
          </a:bodyPr>
          <a:lstStyle>
            <a:lvl1pPr defTabSz="914400">
              <a:defRPr>
                <a:uFillTx/>
                <a:latin typeface="+mn-lt"/>
                <a:ea typeface="+mn-ea"/>
                <a:cs typeface="+mn-cs"/>
                <a:sym typeface="Arial"/>
              </a:defRPr>
            </a:lvl1pPr>
          </a:lstStyle>
          <a:p>
            <a:pPr lvl="0"/>
            <a:fld id="{86CB4B4D-7CA3-9044-876B-883B54F8677D}" type="slidenum"/>
          </a:p>
        </p:txBody>
      </p:sp>
      <p:sp>
        <p:nvSpPr>
          <p:cNvPr id="251" name="Shape 251"/>
          <p:cNvSpPr/>
          <p:nvPr>
            <p:ph type="title"/>
          </p:nvPr>
        </p:nvSpPr>
        <p:spPr>
          <a:xfrm>
            <a:off x="457200" y="92074"/>
            <a:ext cx="8229600" cy="1508126"/>
          </a:xfrm>
          <a:prstGeom prst="rect">
            <a:avLst/>
          </a:prstGeom>
        </p:spPr>
        <p:txBody>
          <a:bodyPr lIns="45719" tIns="45719" rIns="45719" bIns="45719">
            <a:noAutofit/>
          </a:bodyPr>
          <a:lstStyle>
            <a:lvl1pPr defTabSz="914400">
              <a:lnSpc>
                <a:spcPct val="100000"/>
              </a:lnSpc>
              <a:defRPr b="0" sz="4400">
                <a:solidFill>
                  <a:srgbClr val="000000"/>
                </a:solidFill>
                <a:uFillTx/>
                <a:latin typeface="+mn-lt"/>
                <a:ea typeface="+mn-ea"/>
                <a:cs typeface="+mn-cs"/>
                <a:sym typeface="Arial"/>
              </a:defRPr>
            </a:lvl1pPr>
          </a:lstStyle>
          <a:p>
            <a:pPr lvl="0">
              <a:defRPr sz="1800"/>
            </a:pPr>
            <a:r>
              <a:rPr sz="4400"/>
              <a:t>Text del títol</a:t>
            </a:r>
          </a:p>
        </p:txBody>
      </p:sp>
      <p:sp>
        <p:nvSpPr>
          <p:cNvPr id="252" name="Shape 252"/>
          <p:cNvSpPr/>
          <p:nvPr>
            <p:ph type="body" idx="1"/>
          </p:nvPr>
        </p:nvSpPr>
        <p:spPr>
          <a:xfrm>
            <a:off x="457200" y="1600200"/>
            <a:ext cx="8229600" cy="5257800"/>
          </a:xfrm>
          <a:prstGeom prst="rect">
            <a:avLst/>
          </a:prstGeom>
        </p:spPr>
        <p:txBody>
          <a:bodyPr lIns="45719" tIns="45719" rIns="45719" bIns="45719">
            <a:noAutofit/>
          </a:bodyPr>
          <a:lstStyle>
            <a:lvl1pPr marL="342900" indent="-342900" defTabSz="914400">
              <a:spcBef>
                <a:spcPts val="700"/>
              </a:spcBef>
              <a:buClrTx/>
              <a:buChar char="»"/>
              <a:defRPr b="0" sz="3200">
                <a:solidFill>
                  <a:srgbClr val="000000"/>
                </a:solidFill>
                <a:uFillTx/>
                <a:latin typeface="+mn-lt"/>
                <a:ea typeface="+mn-ea"/>
                <a:cs typeface="+mn-cs"/>
                <a:sym typeface="Arial"/>
              </a:defRPr>
            </a:lvl1pPr>
            <a:lvl2pPr marL="783771" indent="-326571" defTabSz="914400">
              <a:spcBef>
                <a:spcPts val="700"/>
              </a:spcBef>
              <a:buClrTx/>
              <a:buChar char="–"/>
              <a:defRPr b="0" sz="3200">
                <a:solidFill>
                  <a:srgbClr val="000000"/>
                </a:solidFill>
                <a:uFillTx/>
                <a:latin typeface="+mn-lt"/>
                <a:ea typeface="+mn-ea"/>
                <a:cs typeface="+mn-cs"/>
                <a:sym typeface="Arial"/>
              </a:defRPr>
            </a:lvl2pPr>
            <a:lvl3pPr marL="1219200" indent="-304800" defTabSz="914400">
              <a:spcBef>
                <a:spcPts val="700"/>
              </a:spcBef>
              <a:buClrTx/>
              <a:defRPr b="0" sz="3200">
                <a:solidFill>
                  <a:srgbClr val="000000"/>
                </a:solidFill>
                <a:uFillTx/>
                <a:latin typeface="+mn-lt"/>
                <a:ea typeface="+mn-ea"/>
                <a:cs typeface="+mn-cs"/>
                <a:sym typeface="Arial"/>
              </a:defRPr>
            </a:lvl3pPr>
            <a:lvl4pPr marL="1737360" indent="-365760" defTabSz="914400">
              <a:spcBef>
                <a:spcPts val="700"/>
              </a:spcBef>
              <a:buClrTx/>
              <a:buChar char="–"/>
              <a:defRPr b="0" sz="3200">
                <a:solidFill>
                  <a:srgbClr val="000000"/>
                </a:solidFill>
                <a:uFillTx/>
                <a:latin typeface="+mn-lt"/>
                <a:ea typeface="+mn-ea"/>
                <a:cs typeface="+mn-cs"/>
                <a:sym typeface="Arial"/>
              </a:defRPr>
            </a:lvl4pPr>
            <a:lvl5pPr marL="2235200" indent="-406400" defTabSz="914400">
              <a:spcBef>
                <a:spcPts val="700"/>
              </a:spcBef>
              <a:buClrTx/>
              <a:buChar char="»"/>
              <a:defRPr b="0" sz="3200">
                <a:solidFill>
                  <a:srgbClr val="000000"/>
                </a:solidFill>
                <a:uFillTx/>
                <a:latin typeface="+mn-lt"/>
                <a:ea typeface="+mn-ea"/>
                <a:cs typeface="+mn-cs"/>
                <a:sym typeface="Arial"/>
              </a:defRPr>
            </a:lvl5pPr>
          </a:lstStyle>
          <a:p>
            <a:pPr lvl="0">
              <a:defRPr sz="1800"/>
            </a:pPr>
            <a:r>
              <a:rPr sz="3200"/>
              <a:t>Nivell del cos u</a:t>
            </a:r>
            <a:endParaRPr sz="3200"/>
          </a:p>
          <a:p>
            <a:pPr lvl="1">
              <a:defRPr sz="1800"/>
            </a:pPr>
            <a:r>
              <a:rPr sz="3200"/>
              <a:t>Nivell del cos dos</a:t>
            </a:r>
            <a:endParaRPr sz="3200"/>
          </a:p>
          <a:p>
            <a:pPr lvl="2">
              <a:defRPr sz="1800"/>
            </a:pPr>
            <a:r>
              <a:rPr sz="3200"/>
              <a:t>Nivell del cos tres</a:t>
            </a:r>
            <a:endParaRPr sz="3200"/>
          </a:p>
          <a:p>
            <a:pPr lvl="3">
              <a:defRPr sz="1800"/>
            </a:pPr>
            <a:r>
              <a:rPr sz="3200"/>
              <a:t>Nivell del cos quatre</a:t>
            </a:r>
            <a:endParaRPr sz="3200"/>
          </a:p>
          <a:p>
            <a:pPr lvl="4">
              <a:defRPr sz="1800"/>
            </a:pPr>
            <a:r>
              <a:rPr sz="3200"/>
              <a:t>Nivell del cos cinc</a:t>
            </a:r>
          </a:p>
        </p:txBody>
      </p:sp>
    </p:spTree>
  </p:cSld>
  <p:clrMapOvr>
    <a:masterClrMapping/>
  </p:clrMapOvr>
  <p:transitio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sp>
        <p:nvSpPr>
          <p:cNvPr id="254" name="Shape 254"/>
          <p:cNvSpPr/>
          <p:nvPr>
            <p:ph type="sldNum" sz="quarter" idx="2"/>
          </p:nvPr>
        </p:nvSpPr>
        <p:spPr>
          <a:xfrm>
            <a:off x="6553200" y="6245225"/>
            <a:ext cx="2133600" cy="288824"/>
          </a:xfrm>
          <a:prstGeom prst="rect">
            <a:avLst/>
          </a:prstGeom>
        </p:spPr>
        <p:txBody>
          <a:bodyPr wrap="square" lIns="45719" tIns="45719" rIns="45719" bIns="45719">
            <a:spAutoFit/>
          </a:bodyPr>
          <a:lstStyle>
            <a:lvl1pPr defTabSz="914400">
              <a:defRPr>
                <a:uFillTx/>
                <a:latin typeface="+mn-lt"/>
                <a:ea typeface="+mn-ea"/>
                <a:cs typeface="+mn-cs"/>
                <a:sym typeface="Arial"/>
              </a:defRPr>
            </a:lvl1pPr>
          </a:lstStyle>
          <a:p>
            <a:pPr lvl="0"/>
            <a:fld id="{86CB4B4D-7CA3-9044-876B-883B54F8677D}" type="slidenum"/>
          </a:p>
        </p:txBody>
      </p:sp>
      <p:sp>
        <p:nvSpPr>
          <p:cNvPr id="255" name="Shape 255"/>
          <p:cNvSpPr/>
          <p:nvPr>
            <p:ph type="title"/>
          </p:nvPr>
        </p:nvSpPr>
        <p:spPr>
          <a:xfrm>
            <a:off x="457200" y="92074"/>
            <a:ext cx="8229600" cy="1508126"/>
          </a:xfrm>
          <a:prstGeom prst="rect">
            <a:avLst/>
          </a:prstGeom>
        </p:spPr>
        <p:txBody>
          <a:bodyPr lIns="45719" tIns="45719" rIns="45719" bIns="45719">
            <a:noAutofit/>
          </a:bodyPr>
          <a:lstStyle>
            <a:lvl1pPr defTabSz="914400">
              <a:lnSpc>
                <a:spcPct val="100000"/>
              </a:lnSpc>
              <a:defRPr b="0" sz="4400">
                <a:solidFill>
                  <a:srgbClr val="000000"/>
                </a:solidFill>
                <a:uFillTx/>
                <a:latin typeface="+mn-lt"/>
                <a:ea typeface="+mn-ea"/>
                <a:cs typeface="+mn-cs"/>
                <a:sym typeface="Arial"/>
              </a:defRPr>
            </a:lvl1pPr>
          </a:lstStyle>
          <a:p>
            <a:pPr lvl="0">
              <a:defRPr sz="1800"/>
            </a:pPr>
            <a:r>
              <a:rPr sz="4400"/>
              <a:t>Text del títol</a:t>
            </a:r>
          </a:p>
        </p:txBody>
      </p:sp>
      <p:sp>
        <p:nvSpPr>
          <p:cNvPr id="256" name="Shape 256"/>
          <p:cNvSpPr/>
          <p:nvPr>
            <p:ph type="body" idx="1"/>
          </p:nvPr>
        </p:nvSpPr>
        <p:spPr>
          <a:xfrm>
            <a:off x="457200" y="1600200"/>
            <a:ext cx="8229600" cy="5257800"/>
          </a:xfrm>
          <a:prstGeom prst="rect">
            <a:avLst/>
          </a:prstGeom>
        </p:spPr>
        <p:txBody>
          <a:bodyPr lIns="45719" tIns="45719" rIns="45719" bIns="45719">
            <a:noAutofit/>
          </a:bodyPr>
          <a:lstStyle>
            <a:lvl1pPr marL="342900" indent="-342900" defTabSz="914400">
              <a:spcBef>
                <a:spcPts val="700"/>
              </a:spcBef>
              <a:buClrTx/>
              <a:buChar char="»"/>
              <a:defRPr b="0" sz="3200">
                <a:solidFill>
                  <a:srgbClr val="000000"/>
                </a:solidFill>
                <a:uFillTx/>
                <a:latin typeface="+mn-lt"/>
                <a:ea typeface="+mn-ea"/>
                <a:cs typeface="+mn-cs"/>
                <a:sym typeface="Arial"/>
              </a:defRPr>
            </a:lvl1pPr>
            <a:lvl2pPr marL="783771" indent="-326571" defTabSz="914400">
              <a:spcBef>
                <a:spcPts val="700"/>
              </a:spcBef>
              <a:buClrTx/>
              <a:buChar char="–"/>
              <a:defRPr b="0" sz="3200">
                <a:solidFill>
                  <a:srgbClr val="000000"/>
                </a:solidFill>
                <a:uFillTx/>
                <a:latin typeface="+mn-lt"/>
                <a:ea typeface="+mn-ea"/>
                <a:cs typeface="+mn-cs"/>
                <a:sym typeface="Arial"/>
              </a:defRPr>
            </a:lvl2pPr>
            <a:lvl3pPr marL="1219200" indent="-304800" defTabSz="914400">
              <a:spcBef>
                <a:spcPts val="700"/>
              </a:spcBef>
              <a:buClrTx/>
              <a:defRPr b="0" sz="3200">
                <a:solidFill>
                  <a:srgbClr val="000000"/>
                </a:solidFill>
                <a:uFillTx/>
                <a:latin typeface="+mn-lt"/>
                <a:ea typeface="+mn-ea"/>
                <a:cs typeface="+mn-cs"/>
                <a:sym typeface="Arial"/>
              </a:defRPr>
            </a:lvl3pPr>
            <a:lvl4pPr marL="1737360" indent="-365760" defTabSz="914400">
              <a:spcBef>
                <a:spcPts val="700"/>
              </a:spcBef>
              <a:buClrTx/>
              <a:buChar char="–"/>
              <a:defRPr b="0" sz="3200">
                <a:solidFill>
                  <a:srgbClr val="000000"/>
                </a:solidFill>
                <a:uFillTx/>
                <a:latin typeface="+mn-lt"/>
                <a:ea typeface="+mn-ea"/>
                <a:cs typeface="+mn-cs"/>
                <a:sym typeface="Arial"/>
              </a:defRPr>
            </a:lvl4pPr>
            <a:lvl5pPr marL="2235200" indent="-406400" defTabSz="914400">
              <a:spcBef>
                <a:spcPts val="700"/>
              </a:spcBef>
              <a:buClrTx/>
              <a:buChar char="»"/>
              <a:defRPr b="0" sz="3200">
                <a:solidFill>
                  <a:srgbClr val="000000"/>
                </a:solidFill>
                <a:uFillTx/>
                <a:latin typeface="+mn-lt"/>
                <a:ea typeface="+mn-ea"/>
                <a:cs typeface="+mn-cs"/>
                <a:sym typeface="Arial"/>
              </a:defRPr>
            </a:lvl5pPr>
          </a:lstStyle>
          <a:p>
            <a:pPr lvl="0">
              <a:defRPr sz="1800"/>
            </a:pPr>
            <a:r>
              <a:rPr sz="3200"/>
              <a:t>Nivell del cos u</a:t>
            </a:r>
            <a:endParaRPr sz="3200"/>
          </a:p>
          <a:p>
            <a:pPr lvl="1">
              <a:defRPr sz="1800"/>
            </a:pPr>
            <a:r>
              <a:rPr sz="3200"/>
              <a:t>Nivell del cos dos</a:t>
            </a:r>
            <a:endParaRPr sz="3200"/>
          </a:p>
          <a:p>
            <a:pPr lvl="2">
              <a:defRPr sz="1800"/>
            </a:pPr>
            <a:r>
              <a:rPr sz="3200"/>
              <a:t>Nivell del cos tres</a:t>
            </a:r>
            <a:endParaRPr sz="3200"/>
          </a:p>
          <a:p>
            <a:pPr lvl="3">
              <a:defRPr sz="1800"/>
            </a:pPr>
            <a:r>
              <a:rPr sz="3200"/>
              <a:t>Nivell del cos quatre</a:t>
            </a:r>
            <a:endParaRPr sz="3200"/>
          </a:p>
          <a:p>
            <a:pPr lvl="4">
              <a:defRPr sz="1800"/>
            </a:pPr>
            <a:r>
              <a:rPr sz="3200"/>
              <a:t>Nivell del cos cinc</a:t>
            </a:r>
          </a:p>
        </p:txBody>
      </p:sp>
    </p:spTree>
  </p:cSld>
  <p:clrMapOvr>
    <a:masterClrMapping/>
  </p:clrMapOvr>
  <p:transitio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sp>
        <p:nvSpPr>
          <p:cNvPr id="258" name="Shape 258"/>
          <p:cNvSpPr/>
          <p:nvPr>
            <p:ph type="sldNum" sz="quarter" idx="2"/>
          </p:nvPr>
        </p:nvSpPr>
        <p:spPr>
          <a:xfrm>
            <a:off x="6553200" y="6245225"/>
            <a:ext cx="2133600" cy="288824"/>
          </a:xfrm>
          <a:prstGeom prst="rect">
            <a:avLst/>
          </a:prstGeom>
        </p:spPr>
        <p:txBody>
          <a:bodyPr wrap="square" lIns="45719" tIns="45719" rIns="45719" bIns="45719">
            <a:spAutoFit/>
          </a:bodyPr>
          <a:lstStyle>
            <a:lvl1pPr defTabSz="914400">
              <a:defRPr>
                <a:uFillTx/>
                <a:latin typeface="+mn-lt"/>
                <a:ea typeface="+mn-ea"/>
                <a:cs typeface="+mn-cs"/>
                <a:sym typeface="Arial"/>
              </a:defRPr>
            </a:lvl1pPr>
          </a:lstStyle>
          <a:p>
            <a:pPr lvl="0"/>
            <a:fld id="{86CB4B4D-7CA3-9044-876B-883B54F8677D}" type="slidenum"/>
          </a:p>
        </p:txBody>
      </p:sp>
      <p:sp>
        <p:nvSpPr>
          <p:cNvPr id="259" name="Shape 259"/>
          <p:cNvSpPr/>
          <p:nvPr>
            <p:ph type="title"/>
          </p:nvPr>
        </p:nvSpPr>
        <p:spPr>
          <a:xfrm>
            <a:off x="457200" y="92074"/>
            <a:ext cx="8229600" cy="1508126"/>
          </a:xfrm>
          <a:prstGeom prst="rect">
            <a:avLst/>
          </a:prstGeom>
        </p:spPr>
        <p:txBody>
          <a:bodyPr lIns="45719" tIns="45719" rIns="45719" bIns="45719">
            <a:noAutofit/>
          </a:bodyPr>
          <a:lstStyle>
            <a:lvl1pPr defTabSz="914400">
              <a:lnSpc>
                <a:spcPct val="100000"/>
              </a:lnSpc>
              <a:defRPr b="0" sz="4400">
                <a:solidFill>
                  <a:srgbClr val="000000"/>
                </a:solidFill>
                <a:uFillTx/>
                <a:latin typeface="+mn-lt"/>
                <a:ea typeface="+mn-ea"/>
                <a:cs typeface="+mn-cs"/>
                <a:sym typeface="Arial"/>
              </a:defRPr>
            </a:lvl1pPr>
          </a:lstStyle>
          <a:p>
            <a:pPr lvl="0">
              <a:defRPr sz="1800"/>
            </a:pPr>
            <a:r>
              <a:rPr sz="4400"/>
              <a:t>Text del títol</a:t>
            </a:r>
          </a:p>
        </p:txBody>
      </p:sp>
      <p:sp>
        <p:nvSpPr>
          <p:cNvPr id="260" name="Shape 260"/>
          <p:cNvSpPr/>
          <p:nvPr>
            <p:ph type="body" idx="1"/>
          </p:nvPr>
        </p:nvSpPr>
        <p:spPr>
          <a:xfrm>
            <a:off x="457200" y="1600200"/>
            <a:ext cx="8229600" cy="5257800"/>
          </a:xfrm>
          <a:prstGeom prst="rect">
            <a:avLst/>
          </a:prstGeom>
        </p:spPr>
        <p:txBody>
          <a:bodyPr lIns="45719" tIns="45719" rIns="45719" bIns="45719">
            <a:noAutofit/>
          </a:bodyPr>
          <a:lstStyle>
            <a:lvl1pPr marL="342900" indent="-342900" defTabSz="914400">
              <a:spcBef>
                <a:spcPts val="700"/>
              </a:spcBef>
              <a:buClrTx/>
              <a:buChar char="»"/>
              <a:defRPr b="0" sz="3200">
                <a:solidFill>
                  <a:srgbClr val="000000"/>
                </a:solidFill>
                <a:uFillTx/>
                <a:latin typeface="+mn-lt"/>
                <a:ea typeface="+mn-ea"/>
                <a:cs typeface="+mn-cs"/>
                <a:sym typeface="Arial"/>
              </a:defRPr>
            </a:lvl1pPr>
            <a:lvl2pPr marL="783771" indent="-326571" defTabSz="914400">
              <a:spcBef>
                <a:spcPts val="700"/>
              </a:spcBef>
              <a:buClrTx/>
              <a:buChar char="–"/>
              <a:defRPr b="0" sz="3200">
                <a:solidFill>
                  <a:srgbClr val="000000"/>
                </a:solidFill>
                <a:uFillTx/>
                <a:latin typeface="+mn-lt"/>
                <a:ea typeface="+mn-ea"/>
                <a:cs typeface="+mn-cs"/>
                <a:sym typeface="Arial"/>
              </a:defRPr>
            </a:lvl2pPr>
            <a:lvl3pPr marL="1219200" indent="-304800" defTabSz="914400">
              <a:spcBef>
                <a:spcPts val="700"/>
              </a:spcBef>
              <a:buClrTx/>
              <a:defRPr b="0" sz="3200">
                <a:solidFill>
                  <a:srgbClr val="000000"/>
                </a:solidFill>
                <a:uFillTx/>
                <a:latin typeface="+mn-lt"/>
                <a:ea typeface="+mn-ea"/>
                <a:cs typeface="+mn-cs"/>
                <a:sym typeface="Arial"/>
              </a:defRPr>
            </a:lvl3pPr>
            <a:lvl4pPr marL="1737360" indent="-365760" defTabSz="914400">
              <a:spcBef>
                <a:spcPts val="700"/>
              </a:spcBef>
              <a:buClrTx/>
              <a:buChar char="–"/>
              <a:defRPr b="0" sz="3200">
                <a:solidFill>
                  <a:srgbClr val="000000"/>
                </a:solidFill>
                <a:uFillTx/>
                <a:latin typeface="+mn-lt"/>
                <a:ea typeface="+mn-ea"/>
                <a:cs typeface="+mn-cs"/>
                <a:sym typeface="Arial"/>
              </a:defRPr>
            </a:lvl4pPr>
            <a:lvl5pPr marL="2235200" indent="-406400" defTabSz="914400">
              <a:spcBef>
                <a:spcPts val="700"/>
              </a:spcBef>
              <a:buClrTx/>
              <a:buChar char="»"/>
              <a:defRPr b="0" sz="3200">
                <a:solidFill>
                  <a:srgbClr val="000000"/>
                </a:solidFill>
                <a:uFillTx/>
                <a:latin typeface="+mn-lt"/>
                <a:ea typeface="+mn-ea"/>
                <a:cs typeface="+mn-cs"/>
                <a:sym typeface="Arial"/>
              </a:defRPr>
            </a:lvl5pPr>
          </a:lstStyle>
          <a:p>
            <a:pPr lvl="0">
              <a:defRPr sz="1800"/>
            </a:pPr>
            <a:r>
              <a:rPr sz="3200"/>
              <a:t>Nivell del cos u</a:t>
            </a:r>
            <a:endParaRPr sz="3200"/>
          </a:p>
          <a:p>
            <a:pPr lvl="1">
              <a:defRPr sz="1800"/>
            </a:pPr>
            <a:r>
              <a:rPr sz="3200"/>
              <a:t>Nivell del cos dos</a:t>
            </a:r>
            <a:endParaRPr sz="3200"/>
          </a:p>
          <a:p>
            <a:pPr lvl="2">
              <a:defRPr sz="1800"/>
            </a:pPr>
            <a:r>
              <a:rPr sz="3200"/>
              <a:t>Nivell del cos tres</a:t>
            </a:r>
            <a:endParaRPr sz="3200"/>
          </a:p>
          <a:p>
            <a:pPr lvl="3">
              <a:defRPr sz="1800"/>
            </a:pPr>
            <a:r>
              <a:rPr sz="3200"/>
              <a:t>Nivell del cos quatre</a:t>
            </a:r>
            <a:endParaRPr sz="3200"/>
          </a:p>
          <a:p>
            <a:pPr lvl="4">
              <a:defRPr sz="1800"/>
            </a:pPr>
            <a:r>
              <a:rPr sz="3200"/>
              <a:t>Nivell del cos cinc</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1_LBNL - No Graphics">
    <p:spTree>
      <p:nvGrpSpPr>
        <p:cNvPr id="1" name=""/>
        <p:cNvGrpSpPr/>
        <p:nvPr/>
      </p:nvGrpSpPr>
      <p:grpSpPr>
        <a:xfrm>
          <a:off x="0" y="0"/>
          <a:ext cx="0" cy="0"/>
          <a:chOff x="0" y="0"/>
          <a:chExt cx="0" cy="0"/>
        </a:xfrm>
      </p:grpSpPr>
      <p:sp>
        <p:nvSpPr>
          <p:cNvPr id="30" name="Shape 30"/>
          <p:cNvSpPr/>
          <p:nvPr>
            <p:ph type="title"/>
          </p:nvPr>
        </p:nvSpPr>
        <p:spPr>
          <a:xfrm>
            <a:off x="254000" y="0"/>
            <a:ext cx="7505700" cy="838200"/>
          </a:xfrm>
          <a:prstGeom prst="rect">
            <a:avLst/>
          </a:prstGeom>
        </p:spPr>
        <p:txBody>
          <a:bodyPr>
            <a:noAutofit/>
          </a:bodyPr>
          <a:lstStyle>
            <a:lvl1pPr marL="52371" marR="52371" defTabSz="914400">
              <a:defRPr sz="3200">
                <a:solidFill>
                  <a:srgbClr val="003DAF"/>
                </a:solidFill>
                <a:uFill>
                  <a:solidFill>
                    <a:srgbClr val="003DAF"/>
                  </a:solidFill>
                </a:uFill>
                <a:latin typeface="+mn-lt"/>
                <a:ea typeface="+mn-ea"/>
                <a:cs typeface="+mn-cs"/>
                <a:sym typeface="Arial"/>
              </a:defRPr>
            </a:lvl1pPr>
          </a:lstStyle>
          <a:p>
            <a:pPr lvl="0">
              <a:defRPr b="0" sz="1800">
                <a:solidFill>
                  <a:srgbClr val="000000"/>
                </a:solidFill>
                <a:uFillTx/>
              </a:defRPr>
            </a:pPr>
            <a:r>
              <a:rPr b="1" sz="3200">
                <a:solidFill>
                  <a:srgbClr val="003DAF"/>
                </a:solidFill>
                <a:uFill>
                  <a:solidFill>
                    <a:srgbClr val="003DAF"/>
                  </a:solidFill>
                </a:uFill>
              </a:rPr>
              <a:t>Text del títol</a:t>
            </a:r>
          </a:p>
        </p:txBody>
      </p:sp>
      <p:sp>
        <p:nvSpPr>
          <p:cNvPr id="31" name="Shape 31"/>
          <p:cNvSpPr/>
          <p:nvPr>
            <p:ph type="body" idx="1"/>
          </p:nvPr>
        </p:nvSpPr>
        <p:spPr>
          <a:xfrm>
            <a:off x="533400" y="1193800"/>
            <a:ext cx="7759700" cy="5664200"/>
          </a:xfrm>
          <a:prstGeom prst="rect">
            <a:avLst/>
          </a:prstGeom>
        </p:spPr>
        <p:txBody>
          <a:bodyPr>
            <a:noAutofit/>
          </a:bodyPr>
          <a:lstStyle>
            <a:lvl1pPr marL="395271" marR="52371" indent="-342900" defTabSz="914400">
              <a:buClrTx/>
              <a:defRPr>
                <a:solidFill>
                  <a:srgbClr val="000000"/>
                </a:solidFill>
                <a:uFill>
                  <a:solidFill>
                    <a:srgbClr val="000000"/>
                  </a:solidFill>
                </a:uFill>
                <a:latin typeface="+mn-lt"/>
                <a:ea typeface="+mn-ea"/>
                <a:cs typeface="+mn-cs"/>
                <a:sym typeface="Arial"/>
              </a:defRPr>
            </a:lvl1pPr>
            <a:lvl2pPr marL="795321" marR="52371" indent="-285750" defTabSz="914400">
              <a:buClrTx/>
              <a:buChar char="—"/>
              <a:defRPr>
                <a:solidFill>
                  <a:srgbClr val="000000"/>
                </a:solidFill>
                <a:uFill>
                  <a:solidFill>
                    <a:srgbClr val="000000"/>
                  </a:solidFill>
                </a:uFill>
                <a:latin typeface="+mn-lt"/>
                <a:ea typeface="+mn-ea"/>
                <a:cs typeface="+mn-cs"/>
                <a:sym typeface="Arial"/>
              </a:defRPr>
            </a:lvl2pPr>
            <a:lvl3pPr marL="1195371" marR="52371" indent="-228600" defTabSz="914400">
              <a:spcBef>
                <a:spcPts val="400"/>
              </a:spcBef>
              <a:buClrTx/>
              <a:defRPr sz="2000">
                <a:solidFill>
                  <a:srgbClr val="000000"/>
                </a:solidFill>
                <a:uFill>
                  <a:solidFill>
                    <a:srgbClr val="000000"/>
                  </a:solidFill>
                </a:uFill>
                <a:latin typeface="+mn-lt"/>
                <a:ea typeface="+mn-ea"/>
                <a:cs typeface="+mn-cs"/>
                <a:sym typeface="Arial"/>
              </a:defRPr>
            </a:lvl3pPr>
            <a:lvl4pPr marL="1652572" marR="52371" indent="-228600" defTabSz="914400">
              <a:spcBef>
                <a:spcPts val="400"/>
              </a:spcBef>
              <a:buClrTx/>
              <a:buChar char="–"/>
              <a:defRPr b="0" sz="2000">
                <a:solidFill>
                  <a:srgbClr val="000000"/>
                </a:solidFill>
                <a:uFill>
                  <a:solidFill>
                    <a:srgbClr val="000000"/>
                  </a:solidFill>
                </a:uFill>
              </a:defRPr>
            </a:lvl4pPr>
            <a:lvl5pPr marL="2109772" marR="52371" indent="-228600" defTabSz="914400">
              <a:spcBef>
                <a:spcPts val="400"/>
              </a:spcBef>
              <a:buClrTx/>
              <a:buChar char="»"/>
              <a:defRPr b="0" sz="2000">
                <a:solidFill>
                  <a:srgbClr val="000000"/>
                </a:solidFill>
                <a:uFill>
                  <a:solidFill>
                    <a:srgbClr val="000000"/>
                  </a:solidFill>
                </a:uFill>
              </a:defRPr>
            </a:lvl5pPr>
          </a:lstStyle>
          <a:p>
            <a:pPr lvl="0">
              <a:defRPr b="0" sz="1800">
                <a:uFillTx/>
              </a:defRPr>
            </a:pPr>
            <a:r>
              <a:rPr b="1" sz="2400">
                <a:uFill>
                  <a:solidFill/>
                </a:uFill>
              </a:rPr>
              <a:t>Nivell del cos u</a:t>
            </a:r>
            <a:endParaRPr b="1" sz="2400">
              <a:uFill>
                <a:solidFill/>
              </a:uFill>
            </a:endParaRPr>
          </a:p>
          <a:p>
            <a:pPr lvl="1">
              <a:defRPr b="0" sz="1800">
                <a:uFillTx/>
              </a:defRPr>
            </a:pPr>
            <a:r>
              <a:rPr b="1" sz="2400">
                <a:uFill>
                  <a:solidFill/>
                </a:uFill>
              </a:rPr>
              <a:t>Nivell del cos dos</a:t>
            </a:r>
            <a:endParaRPr b="1" sz="2400">
              <a:uFill>
                <a:solidFill/>
              </a:uFill>
            </a:endParaRPr>
          </a:p>
          <a:p>
            <a:pPr lvl="2">
              <a:defRPr b="0" sz="1800">
                <a:uFillTx/>
              </a:defRPr>
            </a:pPr>
            <a:r>
              <a:rPr b="1" sz="2000">
                <a:uFill>
                  <a:solidFill/>
                </a:uFill>
              </a:rPr>
              <a:t>Nivell del cos tres</a:t>
            </a:r>
            <a:endParaRPr b="1" sz="2000">
              <a:uFill>
                <a:solidFill/>
              </a:uFill>
            </a:endParaRPr>
          </a:p>
          <a:p>
            <a:pPr lvl="3">
              <a:defRPr sz="1800">
                <a:uFillTx/>
              </a:defRPr>
            </a:pPr>
            <a:r>
              <a:rPr sz="2000">
                <a:uFill>
                  <a:solidFill/>
                </a:uFill>
              </a:rPr>
              <a:t>Nivell del cos quatre</a:t>
            </a:r>
            <a:endParaRPr sz="2000">
              <a:uFill>
                <a:solidFill/>
              </a:uFill>
            </a:endParaRPr>
          </a:p>
          <a:p>
            <a:pPr lvl="4">
              <a:defRPr sz="1800">
                <a:uFillTx/>
              </a:defRPr>
            </a:pPr>
            <a:r>
              <a:rPr sz="2000">
                <a:uFill>
                  <a:solidFill/>
                </a:uFill>
              </a:rPr>
              <a:t>Nivell del cos cinc</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dbllinec.ppt - Double Lines">
    <p:spTree>
      <p:nvGrpSpPr>
        <p:cNvPr id="1" name=""/>
        <p:cNvGrpSpPr/>
        <p:nvPr/>
      </p:nvGrpSpPr>
      <p:grpSpPr>
        <a:xfrm>
          <a:off x="0" y="0"/>
          <a:ext cx="0" cy="0"/>
          <a:chOff x="0" y="0"/>
          <a:chExt cx="0" cy="0"/>
        </a:xfrm>
      </p:grpSpPr>
      <p:sp>
        <p:nvSpPr>
          <p:cNvPr id="33" name="Shape 33"/>
          <p:cNvSpPr/>
          <p:nvPr/>
        </p:nvSpPr>
        <p:spPr>
          <a:xfrm>
            <a:off x="0" y="6597650"/>
            <a:ext cx="8728075" cy="26035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ctr">
              <a:buClr>
                <a:srgbClr val="FF2734"/>
              </a:buClr>
              <a:buFont typeface="Times New Roman"/>
              <a:defRPr sz="1800">
                <a:uFillTx/>
              </a:defRPr>
            </a:pPr>
            <a:r>
              <a:rPr b="1" sz="1100">
                <a:solidFill>
                  <a:srgbClr val="FF2734"/>
                </a:solidFill>
                <a:uFill>
                  <a:solidFill>
                    <a:srgbClr val="FF2734"/>
                  </a:solidFill>
                </a:uFill>
              </a:rPr>
              <a:t>This information is in the Public Domain. For an electronic copy see:  </a:t>
            </a:r>
            <a:r>
              <a:rPr b="1" i="1" sz="1100">
                <a:uFill>
                  <a:solidFill/>
                </a:uFill>
              </a:rPr>
              <a:t>http://snap.lbl.gov/pub/bscw.cgi/198989</a:t>
            </a:r>
          </a:p>
        </p:txBody>
      </p:sp>
      <p:sp>
        <p:nvSpPr>
          <p:cNvPr id="34" name="Shape 34"/>
          <p:cNvSpPr/>
          <p:nvPr>
            <p:ph type="title"/>
          </p:nvPr>
        </p:nvSpPr>
        <p:spPr>
          <a:xfrm>
            <a:off x="0" y="-952500"/>
            <a:ext cx="7505700" cy="736600"/>
          </a:xfrm>
          <a:prstGeom prst="rect">
            <a:avLst/>
          </a:prstGeom>
        </p:spPr>
        <p:txBody>
          <a:bodyPr lIns="50800" tIns="50800" rIns="50800" bIns="50800">
            <a:noAutofit/>
          </a:bodyPr>
          <a:lstStyle>
            <a:lvl1pPr marL="39688" marR="39688" defTabSz="914400">
              <a:defRPr b="0" sz="3200">
                <a:solidFill>
                  <a:srgbClr val="003DAF"/>
                </a:solidFill>
                <a:uFill>
                  <a:solidFill>
                    <a:srgbClr val="003DAF"/>
                  </a:solidFill>
                </a:uFill>
              </a:defRPr>
            </a:lvl1pPr>
          </a:lstStyle>
          <a:p>
            <a:pPr lvl="0">
              <a:defRPr sz="1800">
                <a:solidFill>
                  <a:srgbClr val="000000"/>
                </a:solidFill>
                <a:uFillTx/>
              </a:defRPr>
            </a:pPr>
            <a:r>
              <a:rPr sz="3200">
                <a:solidFill>
                  <a:srgbClr val="003DAF"/>
                </a:solidFill>
                <a:uFill>
                  <a:solidFill>
                    <a:srgbClr val="003DAF"/>
                  </a:solidFill>
                </a:uFill>
              </a:rPr>
              <a:t>Text del títol</a:t>
            </a:r>
          </a:p>
        </p:txBody>
      </p:sp>
      <p:sp>
        <p:nvSpPr>
          <p:cNvPr id="35" name="Shape 35"/>
          <p:cNvSpPr/>
          <p:nvPr>
            <p:ph type="body" idx="1"/>
          </p:nvPr>
        </p:nvSpPr>
        <p:spPr>
          <a:xfrm>
            <a:off x="571500" y="1193800"/>
            <a:ext cx="7759700" cy="5664200"/>
          </a:xfrm>
          <a:prstGeom prst="rect">
            <a:avLst/>
          </a:prstGeom>
        </p:spPr>
        <p:txBody>
          <a:bodyPr lIns="0" tIns="0" rIns="0" bIns="0">
            <a:noAutofit/>
          </a:bodyPr>
          <a:lstStyle>
            <a:lvl1pPr marL="382588" marR="39688" indent="-342900" defTabSz="914400">
              <a:spcBef>
                <a:spcPts val="800"/>
              </a:spcBef>
              <a:buClrTx/>
              <a:buSzPct val="125000"/>
              <a:defRPr>
                <a:latin typeface="+mn-lt"/>
                <a:ea typeface="+mn-ea"/>
                <a:cs typeface="+mn-cs"/>
                <a:sym typeface="Arial"/>
              </a:defRPr>
            </a:lvl1pPr>
            <a:lvl2pPr marL="782637" marR="39688" indent="-285750" defTabSz="914400">
              <a:spcBef>
                <a:spcPts val="600"/>
              </a:spcBef>
              <a:buClrTx/>
              <a:buChar char="–"/>
              <a:defRPr sz="2000">
                <a:latin typeface="+mn-lt"/>
                <a:ea typeface="+mn-ea"/>
                <a:cs typeface="+mn-cs"/>
                <a:sym typeface="Arial"/>
              </a:defRPr>
            </a:lvl2pPr>
            <a:lvl3pPr marL="1201737" marR="39688" indent="-228600" defTabSz="914400">
              <a:spcBef>
                <a:spcPts val="600"/>
              </a:spcBef>
              <a:buClrTx/>
              <a:defRPr sz="2000">
                <a:latin typeface="+mn-lt"/>
                <a:ea typeface="+mn-ea"/>
                <a:cs typeface="+mn-cs"/>
                <a:sym typeface="Arial"/>
              </a:defRPr>
            </a:lvl3pPr>
            <a:lvl4pPr marL="1639887" marR="39688" indent="-228600" defTabSz="914400">
              <a:spcBef>
                <a:spcPts val="400"/>
              </a:spcBef>
              <a:buClrTx/>
              <a:buChar char="–"/>
              <a:defRPr b="0" sz="2000">
                <a:solidFill>
                  <a:srgbClr val="000000"/>
                </a:solidFill>
                <a:uFill>
                  <a:solidFill>
                    <a:srgbClr val="000000"/>
                  </a:solidFill>
                </a:uFill>
              </a:defRPr>
            </a:lvl4pPr>
            <a:lvl5pPr marL="2097087" marR="39688" indent="-228600" defTabSz="914400">
              <a:spcBef>
                <a:spcPts val="400"/>
              </a:spcBef>
              <a:buClrTx/>
              <a:defRPr b="0" sz="2000">
                <a:solidFill>
                  <a:srgbClr val="000000"/>
                </a:solidFill>
                <a:uFill>
                  <a:solidFill>
                    <a:srgbClr val="000000"/>
                  </a:solidFill>
                </a:uFill>
              </a:defRPr>
            </a:lvl5pPr>
          </a:lstStyle>
          <a:p>
            <a:pPr lvl="0">
              <a:defRPr b="0" sz="1800">
                <a:solidFill>
                  <a:srgbClr val="000000"/>
                </a:solidFill>
                <a:uFillTx/>
              </a:defRPr>
            </a:pPr>
            <a:r>
              <a:rPr b="1" sz="2400">
                <a:solidFill>
                  <a:srgbClr val="003DAF"/>
                </a:solidFill>
                <a:uFill>
                  <a:solidFill>
                    <a:srgbClr val="003DAF"/>
                  </a:solidFill>
                </a:uFill>
              </a:rPr>
              <a:t>Nivell del cos u</a:t>
            </a:r>
            <a:endParaRPr b="1" sz="2400">
              <a:solidFill>
                <a:srgbClr val="003DAF"/>
              </a:solidFill>
              <a:uFill>
                <a:solidFill>
                  <a:srgbClr val="003DAF"/>
                </a:solidFill>
              </a:uFill>
            </a:endParaRPr>
          </a:p>
          <a:p>
            <a:pPr lvl="1">
              <a:defRPr b="0" sz="1800">
                <a:solidFill>
                  <a:srgbClr val="000000"/>
                </a:solidFill>
                <a:uFillTx/>
              </a:defRPr>
            </a:pPr>
            <a:r>
              <a:rPr b="1" sz="2000">
                <a:solidFill>
                  <a:srgbClr val="003DAF"/>
                </a:solidFill>
                <a:uFill>
                  <a:solidFill>
                    <a:srgbClr val="003DAF"/>
                  </a:solidFill>
                </a:uFill>
              </a:rPr>
              <a:t>Nivell del cos dos</a:t>
            </a:r>
            <a:endParaRPr b="1" sz="2000">
              <a:solidFill>
                <a:srgbClr val="003DAF"/>
              </a:solidFill>
              <a:uFill>
                <a:solidFill>
                  <a:srgbClr val="003DAF"/>
                </a:solidFill>
              </a:uFill>
            </a:endParaRPr>
          </a:p>
          <a:p>
            <a:pPr lvl="2">
              <a:defRPr b="0" sz="1800">
                <a:solidFill>
                  <a:srgbClr val="000000"/>
                </a:solidFill>
                <a:uFillTx/>
              </a:defRPr>
            </a:pPr>
            <a:r>
              <a:rPr b="1" sz="2000">
                <a:solidFill>
                  <a:srgbClr val="003DAF"/>
                </a:solidFill>
                <a:uFill>
                  <a:solidFill>
                    <a:srgbClr val="003DAF"/>
                  </a:solidFill>
                </a:uFill>
              </a:rPr>
              <a:t>Nivell del cos tres</a:t>
            </a:r>
            <a:endParaRPr b="1" sz="2000">
              <a:solidFill>
                <a:srgbClr val="003DAF"/>
              </a:solidFill>
              <a:uFill>
                <a:solidFill>
                  <a:srgbClr val="003DAF"/>
                </a:solidFill>
              </a:uFill>
            </a:endParaRPr>
          </a:p>
          <a:p>
            <a:pPr lvl="3">
              <a:defRPr sz="1800">
                <a:uFillTx/>
              </a:defRPr>
            </a:pPr>
            <a:r>
              <a:rPr sz="2000">
                <a:uFill>
                  <a:solidFill/>
                </a:uFill>
              </a:rPr>
              <a:t>Nivell del cos quatre</a:t>
            </a:r>
            <a:endParaRPr sz="2000">
              <a:uFill>
                <a:solidFill/>
              </a:uFill>
            </a:endParaRPr>
          </a:p>
          <a:p>
            <a:pPr lvl="4">
              <a:defRPr sz="1800">
                <a:uFillTx/>
              </a:defRPr>
            </a:pPr>
            <a:r>
              <a:rPr sz="2000">
                <a:uFill>
                  <a:solidFill/>
                </a:uFill>
              </a:rPr>
              <a:t>Nivell del cos cinc</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solidFill>
          <a:srgbClr val="8086D2"/>
        </a:solidFill>
      </p:bgPr>
    </p:bg>
    <p:spTree>
      <p:nvGrpSpPr>
        <p:cNvPr id="1" name=""/>
        <p:cNvGrpSpPr/>
        <p:nvPr/>
      </p:nvGrpSpPr>
      <p:grpSpPr>
        <a:xfrm>
          <a:off x="0" y="0"/>
          <a:ext cx="0" cy="0"/>
          <a:chOff x="0" y="0"/>
          <a:chExt cx="0" cy="0"/>
        </a:xfrm>
      </p:grpSpPr>
      <p:sp>
        <p:nvSpPr>
          <p:cNvPr id="37" name="Shape 37"/>
          <p:cNvSpPr/>
          <p:nvPr>
            <p:ph type="title"/>
          </p:nvPr>
        </p:nvSpPr>
        <p:spPr>
          <a:xfrm>
            <a:off x="685800" y="152400"/>
            <a:ext cx="7772400" cy="1066800"/>
          </a:xfrm>
          <a:prstGeom prst="rect">
            <a:avLst/>
          </a:prstGeom>
        </p:spPr>
        <p:txBody>
          <a:bodyPr lIns="50800" tIns="50800" rIns="50800" bIns="50800">
            <a:noAutofit/>
          </a:bodyPr>
          <a:lstStyle>
            <a:lvl1pPr marL="40639" marR="40639" defTabSz="914400">
              <a:lnSpc>
                <a:spcPct val="100000"/>
              </a:lnSpc>
              <a:defRPr b="0" sz="4400">
                <a:solidFill>
                  <a:srgbClr val="FFFDA9"/>
                </a:solidFill>
                <a:uFill>
                  <a:solidFill>
                    <a:srgbClr val="FFFDA9"/>
                  </a:solidFill>
                </a:uFill>
                <a:latin typeface="+mn-lt"/>
                <a:ea typeface="+mn-ea"/>
                <a:cs typeface="+mn-cs"/>
                <a:sym typeface="Arial"/>
              </a:defRPr>
            </a:lvl1pPr>
          </a:lstStyle>
          <a:p>
            <a:pPr lvl="0">
              <a:defRPr sz="1800">
                <a:solidFill>
                  <a:srgbClr val="000000"/>
                </a:solidFill>
                <a:uFillTx/>
              </a:defRPr>
            </a:pPr>
            <a:r>
              <a:rPr sz="4400">
                <a:solidFill>
                  <a:srgbClr val="FFFDA9"/>
                </a:solidFill>
                <a:uFill>
                  <a:solidFill>
                    <a:srgbClr val="FFFDA9"/>
                  </a:solidFill>
                </a:uFill>
              </a:rPr>
              <a:t>Text del títol</a:t>
            </a:r>
          </a:p>
        </p:txBody>
      </p:sp>
      <p:sp>
        <p:nvSpPr>
          <p:cNvPr id="38" name="Shape 38"/>
          <p:cNvSpPr/>
          <p:nvPr>
            <p:ph type="body" idx="1"/>
          </p:nvPr>
        </p:nvSpPr>
        <p:spPr>
          <a:xfrm>
            <a:off x="685800" y="1219200"/>
            <a:ext cx="7772400" cy="5638800"/>
          </a:xfrm>
          <a:prstGeom prst="rect">
            <a:avLst/>
          </a:prstGeom>
        </p:spPr>
        <p:txBody>
          <a:bodyPr lIns="0" tIns="0" rIns="0" bIns="0">
            <a:noAutofit/>
          </a:bodyPr>
          <a:lstStyle>
            <a:lvl1pPr marL="383540" marR="40639" indent="-342900" defTabSz="914400">
              <a:spcBef>
                <a:spcPts val="700"/>
              </a:spcBef>
              <a:buClr>
                <a:srgbClr val="FFFFFF"/>
              </a:buClr>
              <a:buFont typeface="Webdings"/>
              <a:buChar char=""/>
              <a:defRPr b="0" sz="3200">
                <a:solidFill>
                  <a:srgbClr val="FFFFFF"/>
                </a:solidFill>
                <a:uFill>
                  <a:solidFill>
                    <a:srgbClr val="FFFFFF"/>
                  </a:solidFill>
                </a:uFill>
                <a:latin typeface="+mn-lt"/>
                <a:ea typeface="+mn-ea"/>
                <a:cs typeface="+mn-cs"/>
                <a:sym typeface="Arial"/>
              </a:defRPr>
            </a:lvl1pPr>
            <a:lvl2pPr marL="783590" marR="40639" indent="-285750" defTabSz="914400">
              <a:spcBef>
                <a:spcPts val="600"/>
              </a:spcBef>
              <a:buClrTx/>
              <a:buChar char="–"/>
              <a:defRPr b="0" sz="2800">
                <a:solidFill>
                  <a:srgbClr val="FFFFFF"/>
                </a:solidFill>
                <a:uFill>
                  <a:solidFill>
                    <a:srgbClr val="FFFFFF"/>
                  </a:solidFill>
                </a:uFill>
                <a:latin typeface="+mn-lt"/>
                <a:ea typeface="+mn-ea"/>
                <a:cs typeface="+mn-cs"/>
                <a:sym typeface="Arial"/>
              </a:defRPr>
            </a:lvl2pPr>
            <a:lvl3pPr marL="1183639" marR="40639" indent="-228600" defTabSz="914400">
              <a:buClrTx/>
              <a:defRPr b="0">
                <a:solidFill>
                  <a:srgbClr val="FFFFFF"/>
                </a:solidFill>
                <a:uFill>
                  <a:solidFill>
                    <a:srgbClr val="FFFFFF"/>
                  </a:solidFill>
                </a:uFill>
                <a:latin typeface="+mn-lt"/>
                <a:ea typeface="+mn-ea"/>
                <a:cs typeface="+mn-cs"/>
                <a:sym typeface="Arial"/>
              </a:defRPr>
            </a:lvl3pPr>
            <a:lvl4pPr marL="1640839" marR="40639" indent="-228600" defTabSz="914400">
              <a:spcBef>
                <a:spcPts val="400"/>
              </a:spcBef>
              <a:buClrTx/>
              <a:buChar char="–"/>
              <a:defRPr b="0" sz="2000">
                <a:solidFill>
                  <a:srgbClr val="FFFFFF"/>
                </a:solidFill>
                <a:uFill>
                  <a:solidFill>
                    <a:srgbClr val="FFFFFF"/>
                  </a:solidFill>
                </a:uFill>
                <a:latin typeface="+mn-lt"/>
                <a:ea typeface="+mn-ea"/>
                <a:cs typeface="+mn-cs"/>
                <a:sym typeface="Arial"/>
              </a:defRPr>
            </a:lvl4pPr>
            <a:lvl5pPr marL="2098039" marR="40639" indent="-228600" defTabSz="914400">
              <a:spcBef>
                <a:spcPts val="400"/>
              </a:spcBef>
              <a:buClrTx/>
              <a:buChar char="»"/>
              <a:defRPr b="0" sz="2000">
                <a:solidFill>
                  <a:srgbClr val="FFFFFF"/>
                </a:solidFill>
                <a:uFill>
                  <a:solidFill>
                    <a:srgbClr val="FFFFFF"/>
                  </a:solidFill>
                </a:uFill>
                <a:latin typeface="+mn-lt"/>
                <a:ea typeface="+mn-ea"/>
                <a:cs typeface="+mn-cs"/>
                <a:sym typeface="Arial"/>
              </a:defRPr>
            </a:lvl5pPr>
          </a:lstStyle>
          <a:p>
            <a:pPr lvl="0">
              <a:defRPr sz="1800">
                <a:solidFill>
                  <a:srgbClr val="000000"/>
                </a:solidFill>
                <a:uFillTx/>
              </a:defRPr>
            </a:pPr>
            <a:r>
              <a:rPr sz="3200">
                <a:solidFill>
                  <a:srgbClr val="FFFFFF"/>
                </a:solidFill>
                <a:uFill>
                  <a:solidFill>
                    <a:srgbClr val="FFFFFF"/>
                  </a:solidFill>
                </a:uFill>
              </a:rPr>
              <a:t>Nivell del cos u</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Nivell del cos dos</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Nivell del cos tres</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Nivell del cos quatre</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Nivell del cos cinc</a:t>
            </a:r>
          </a:p>
        </p:txBody>
      </p:sp>
      <p:sp>
        <p:nvSpPr>
          <p:cNvPr id="39" name="Shape 39"/>
          <p:cNvSpPr/>
          <p:nvPr>
            <p:ph type="sldNum" sz="quarter" idx="2"/>
          </p:nvPr>
        </p:nvSpPr>
        <p:spPr>
          <a:xfrm>
            <a:off x="7349666" y="6553200"/>
            <a:ext cx="312068" cy="298984"/>
          </a:xfrm>
          <a:prstGeom prst="rect">
            <a:avLst/>
          </a:prstGeom>
        </p:spPr>
        <p:txBody>
          <a:bodyPr lIns="0" tIns="0" rIns="0" bIns="0">
            <a:spAutoFit/>
          </a:bodyPr>
          <a:lstStyle>
            <a:lvl1pPr algn="ctr" defTabSz="457200">
              <a:defRPr>
                <a:solidFill>
                  <a:srgbClr val="FFFFFF"/>
                </a:solidFill>
                <a:uFill>
                  <a:solidFill>
                    <a:srgbClr val="FFFFFF"/>
                  </a:solidFill>
                </a:uFill>
                <a:latin typeface="+mn-lt"/>
                <a:ea typeface="+mn-ea"/>
                <a:cs typeface="+mn-cs"/>
                <a:sym typeface="Arial"/>
              </a:defRPr>
            </a:lvl1pPr>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bg>
      <p:bgPr>
        <a:solidFill>
          <a:srgbClr val="4349AA"/>
        </a:solidFill>
      </p:bgPr>
    </p:bg>
    <p:spTree>
      <p:nvGrpSpPr>
        <p:cNvPr id="1" name=""/>
        <p:cNvGrpSpPr/>
        <p:nvPr/>
      </p:nvGrpSpPr>
      <p:grpSpPr>
        <a:xfrm>
          <a:off x="0" y="0"/>
          <a:ext cx="0" cy="0"/>
          <a:chOff x="0" y="0"/>
          <a:chExt cx="0" cy="0"/>
        </a:xfrm>
      </p:grpSpPr>
      <p:sp>
        <p:nvSpPr>
          <p:cNvPr id="41" name="Shape 41"/>
          <p:cNvSpPr/>
          <p:nvPr>
            <p:ph type="title"/>
          </p:nvPr>
        </p:nvSpPr>
        <p:spPr>
          <a:xfrm>
            <a:off x="685800" y="1828800"/>
            <a:ext cx="7772400" cy="2057400"/>
          </a:xfrm>
          <a:prstGeom prst="rect">
            <a:avLst/>
          </a:prstGeom>
        </p:spPr>
        <p:txBody>
          <a:bodyPr lIns="50800" tIns="50800" rIns="50800" bIns="50800">
            <a:noAutofit/>
          </a:bodyPr>
          <a:lstStyle>
            <a:lvl1pPr marL="40639" marR="40639" defTabSz="914400">
              <a:lnSpc>
                <a:spcPct val="100000"/>
              </a:lnSpc>
              <a:defRPr b="0" sz="4400">
                <a:solidFill>
                  <a:srgbClr val="000000"/>
                </a:solidFill>
                <a:uFill>
                  <a:solidFill>
                    <a:srgbClr val="000000"/>
                  </a:solidFill>
                </a:uFill>
                <a:latin typeface="+mn-lt"/>
                <a:ea typeface="+mn-ea"/>
                <a:cs typeface="+mn-cs"/>
                <a:sym typeface="Arial"/>
              </a:defRPr>
            </a:lvl1pPr>
          </a:lstStyle>
          <a:p>
            <a:pPr lvl="0">
              <a:defRPr sz="1800">
                <a:uFillTx/>
              </a:defRPr>
            </a:pPr>
            <a:r>
              <a:rPr sz="4400">
                <a:uFill>
                  <a:solidFill/>
                </a:uFill>
              </a:rPr>
              <a:t>Text del títol</a:t>
            </a:r>
          </a:p>
        </p:txBody>
      </p:sp>
      <p:sp>
        <p:nvSpPr>
          <p:cNvPr id="42" name="Shape 42"/>
          <p:cNvSpPr/>
          <p:nvPr>
            <p:ph type="body" idx="1"/>
          </p:nvPr>
        </p:nvSpPr>
        <p:spPr>
          <a:xfrm>
            <a:off x="1371600" y="3886200"/>
            <a:ext cx="6400800" cy="2971800"/>
          </a:xfrm>
          <a:prstGeom prst="rect">
            <a:avLst/>
          </a:prstGeom>
        </p:spPr>
        <p:txBody>
          <a:bodyPr lIns="0" tIns="0" rIns="0" bIns="0">
            <a:noAutofit/>
          </a:bodyPr>
          <a:lstStyle>
            <a:lvl1pPr marL="40639" marR="40639" indent="0" algn="ctr" defTabSz="914400">
              <a:spcBef>
                <a:spcPts val="700"/>
              </a:spcBef>
              <a:buClr>
                <a:srgbClr val="000000"/>
              </a:buClr>
              <a:buSzTx/>
              <a:buFont typeface="Webdings"/>
              <a:buNone/>
              <a:defRPr b="0" sz="3200">
                <a:solidFill>
                  <a:srgbClr val="000000"/>
                </a:solidFill>
                <a:uFill>
                  <a:solidFill>
                    <a:srgbClr val="000000"/>
                  </a:solidFill>
                </a:uFill>
                <a:latin typeface="+mn-lt"/>
                <a:ea typeface="+mn-ea"/>
                <a:cs typeface="+mn-cs"/>
                <a:sym typeface="Arial"/>
              </a:defRPr>
            </a:lvl1pPr>
            <a:lvl2pPr marL="497840" marR="40639" indent="0" algn="ctr" defTabSz="914400">
              <a:spcBef>
                <a:spcPts val="600"/>
              </a:spcBef>
              <a:buClrTx/>
              <a:buSzTx/>
              <a:buNone/>
              <a:defRPr b="0" sz="2800">
                <a:solidFill>
                  <a:srgbClr val="000000"/>
                </a:solidFill>
                <a:uFill>
                  <a:solidFill>
                    <a:srgbClr val="000000"/>
                  </a:solidFill>
                </a:uFill>
                <a:latin typeface="+mn-lt"/>
                <a:ea typeface="+mn-ea"/>
                <a:cs typeface="+mn-cs"/>
                <a:sym typeface="Arial"/>
              </a:defRPr>
            </a:lvl2pPr>
            <a:lvl3pPr marL="955039" marR="40639" indent="0" algn="ctr" defTabSz="914400">
              <a:buClrTx/>
              <a:buSzTx/>
              <a:buNone/>
              <a:defRPr b="0">
                <a:solidFill>
                  <a:srgbClr val="000000"/>
                </a:solidFill>
                <a:uFill>
                  <a:solidFill>
                    <a:srgbClr val="000000"/>
                  </a:solidFill>
                </a:uFill>
                <a:latin typeface="+mn-lt"/>
                <a:ea typeface="+mn-ea"/>
                <a:cs typeface="+mn-cs"/>
                <a:sym typeface="Arial"/>
              </a:defRPr>
            </a:lvl3pPr>
            <a:lvl4pPr marL="1412239" marR="40639" indent="0" algn="ctr" defTabSz="914400">
              <a:spcBef>
                <a:spcPts val="400"/>
              </a:spcBef>
              <a:buClrTx/>
              <a:buSzTx/>
              <a:buNone/>
              <a:defRPr b="0" sz="2000">
                <a:solidFill>
                  <a:srgbClr val="000000"/>
                </a:solidFill>
                <a:uFill>
                  <a:solidFill>
                    <a:srgbClr val="000000"/>
                  </a:solidFill>
                </a:uFill>
                <a:latin typeface="+mn-lt"/>
                <a:ea typeface="+mn-ea"/>
                <a:cs typeface="+mn-cs"/>
                <a:sym typeface="Arial"/>
              </a:defRPr>
            </a:lvl4pPr>
            <a:lvl5pPr marL="1869439" marR="40639" indent="0" algn="ctr" defTabSz="914400">
              <a:spcBef>
                <a:spcPts val="400"/>
              </a:spcBef>
              <a:buClrTx/>
              <a:buSzTx/>
              <a:buNone/>
              <a:defRPr b="0" sz="2000">
                <a:solidFill>
                  <a:srgbClr val="000000"/>
                </a:solidFill>
                <a:uFill>
                  <a:solidFill>
                    <a:srgbClr val="000000"/>
                  </a:solidFill>
                </a:uFill>
                <a:latin typeface="+mn-lt"/>
                <a:ea typeface="+mn-ea"/>
                <a:cs typeface="+mn-cs"/>
                <a:sym typeface="Arial"/>
              </a:defRPr>
            </a:lvl5pPr>
          </a:lstStyle>
          <a:p>
            <a:pPr lvl="0">
              <a:defRPr sz="1800">
                <a:uFillTx/>
              </a:defRPr>
            </a:pPr>
            <a:r>
              <a:rPr sz="3200">
                <a:uFill>
                  <a:solidFill/>
                </a:uFill>
              </a:rPr>
              <a:t>Nivell del cos u</a:t>
            </a:r>
            <a:endParaRPr sz="3200">
              <a:uFill>
                <a:solidFill/>
              </a:uFill>
            </a:endParaRPr>
          </a:p>
          <a:p>
            <a:pPr lvl="1">
              <a:defRPr sz="1800">
                <a:uFillTx/>
              </a:defRPr>
            </a:pPr>
            <a:r>
              <a:rPr sz="2800">
                <a:uFill>
                  <a:solidFill/>
                </a:uFill>
              </a:rPr>
              <a:t>Nivell del cos dos</a:t>
            </a:r>
            <a:endParaRPr sz="2800">
              <a:uFill>
                <a:solidFill/>
              </a:uFill>
            </a:endParaRPr>
          </a:p>
          <a:p>
            <a:pPr lvl="2">
              <a:defRPr sz="1800">
                <a:uFillTx/>
              </a:defRPr>
            </a:pPr>
            <a:r>
              <a:rPr sz="2400">
                <a:uFill>
                  <a:solidFill/>
                </a:uFill>
              </a:rPr>
              <a:t>Nivell del cos tres</a:t>
            </a:r>
            <a:endParaRPr sz="2400">
              <a:uFill>
                <a:solidFill/>
              </a:uFill>
            </a:endParaRPr>
          </a:p>
          <a:p>
            <a:pPr lvl="3">
              <a:defRPr sz="1800">
                <a:uFillTx/>
              </a:defRPr>
            </a:pPr>
            <a:r>
              <a:rPr sz="2000">
                <a:uFill>
                  <a:solidFill/>
                </a:uFill>
              </a:rPr>
              <a:t>Nivell del cos quatre</a:t>
            </a:r>
            <a:endParaRPr sz="2000">
              <a:uFill>
                <a:solidFill/>
              </a:uFill>
            </a:endParaRPr>
          </a:p>
          <a:p>
            <a:pPr lvl="4">
              <a:defRPr sz="1800">
                <a:uFillTx/>
              </a:defRPr>
            </a:pPr>
            <a:r>
              <a:rPr sz="2000">
                <a:uFill>
                  <a:solidFill/>
                </a:uFill>
              </a:rPr>
              <a:t>Nivell del cos cinc</a:t>
            </a:r>
          </a:p>
        </p:txBody>
      </p:sp>
      <p:sp>
        <p:nvSpPr>
          <p:cNvPr id="43" name="Shape 43"/>
          <p:cNvSpPr/>
          <p:nvPr>
            <p:ph type="sldNum" sz="quarter" idx="2"/>
          </p:nvPr>
        </p:nvSpPr>
        <p:spPr>
          <a:xfrm>
            <a:off x="7359650" y="6248400"/>
            <a:ext cx="292100" cy="330200"/>
          </a:xfrm>
          <a:prstGeom prst="rect">
            <a:avLst/>
          </a:prstGeom>
        </p:spPr>
        <p:txBody>
          <a:bodyPr lIns="0" tIns="0" rIns="0" bIns="0">
            <a:spAutoFit/>
          </a:bodyPr>
          <a:lstStyle>
            <a:lvl1pPr algn="ctr" defTabSz="457200">
              <a:defRPr>
                <a:latin typeface="Times Roman"/>
                <a:ea typeface="Times Roman"/>
                <a:cs typeface="Times Roman"/>
                <a:sym typeface="Times Roman"/>
              </a:defRPr>
            </a:lvl1p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 Id="rId24" Type="http://schemas.openxmlformats.org/officeDocument/2006/relationships/slideLayout" Target="../slideLayouts/slideLayout21.xml"/><Relationship Id="rId25" Type="http://schemas.openxmlformats.org/officeDocument/2006/relationships/slideLayout" Target="../slideLayouts/slideLayout22.xml"/><Relationship Id="rId26" Type="http://schemas.openxmlformats.org/officeDocument/2006/relationships/slideLayout" Target="../slideLayouts/slideLayout23.xml"/><Relationship Id="rId27" Type="http://schemas.openxmlformats.org/officeDocument/2006/relationships/slideLayout" Target="../slideLayouts/slideLayout24.xml"/><Relationship Id="rId28" Type="http://schemas.openxmlformats.org/officeDocument/2006/relationships/slideLayout" Target="../slideLayouts/slideLayout25.xml"/><Relationship Id="rId29" Type="http://schemas.openxmlformats.org/officeDocument/2006/relationships/slideLayout" Target="../slideLayouts/slideLayout26.xml"/><Relationship Id="rId30" Type="http://schemas.openxmlformats.org/officeDocument/2006/relationships/slideLayout" Target="../slideLayouts/slideLayout27.xml"/><Relationship Id="rId31" Type="http://schemas.openxmlformats.org/officeDocument/2006/relationships/slideLayout" Target="../slideLayouts/slideLayout28.xml"/><Relationship Id="rId32" Type="http://schemas.openxmlformats.org/officeDocument/2006/relationships/slideLayout" Target="../slideLayouts/slideLayout29.xml"/><Relationship Id="rId33" Type="http://schemas.openxmlformats.org/officeDocument/2006/relationships/slideLayout" Target="../slideLayouts/slideLayout30.xml"/><Relationship Id="rId34" Type="http://schemas.openxmlformats.org/officeDocument/2006/relationships/slideLayout" Target="../slideLayouts/slideLayout31.xml"/><Relationship Id="rId35" Type="http://schemas.openxmlformats.org/officeDocument/2006/relationships/slideLayout" Target="../slideLayouts/slideLayout32.xml"/><Relationship Id="rId36" Type="http://schemas.openxmlformats.org/officeDocument/2006/relationships/slideLayout" Target="../slideLayouts/slideLayout33.xml"/><Relationship Id="rId37" Type="http://schemas.openxmlformats.org/officeDocument/2006/relationships/slideLayout" Target="../slideLayouts/slideLayout34.xml"/><Relationship Id="rId38" Type="http://schemas.openxmlformats.org/officeDocument/2006/relationships/slideLayout" Target="../slideLayouts/slideLayout35.xml"/><Relationship Id="rId39" Type="http://schemas.openxmlformats.org/officeDocument/2006/relationships/slideLayout" Target="../slideLayouts/slideLayout36.xml"/><Relationship Id="rId40" Type="http://schemas.openxmlformats.org/officeDocument/2006/relationships/slideLayout" Target="../slideLayouts/slideLayout37.xml"/><Relationship Id="rId41" Type="http://schemas.openxmlformats.org/officeDocument/2006/relationships/slideLayout" Target="../slideLayouts/slideLayout38.xml"/><Relationship Id="rId42" Type="http://schemas.openxmlformats.org/officeDocument/2006/relationships/slideLayout" Target="../slideLayouts/slideLayout39.xml"/><Relationship Id="rId43" Type="http://schemas.openxmlformats.org/officeDocument/2006/relationships/slideLayout" Target="../slideLayouts/slideLayout40.xml"/><Relationship Id="rId44" Type="http://schemas.openxmlformats.org/officeDocument/2006/relationships/slideLayout" Target="../slideLayouts/slideLayout41.xml"/><Relationship Id="rId45" Type="http://schemas.openxmlformats.org/officeDocument/2006/relationships/slideLayout" Target="../slideLayouts/slideLayout42.xml"/><Relationship Id="rId46" Type="http://schemas.openxmlformats.org/officeDocument/2006/relationships/slideLayout" Target="../slideLayouts/slideLayout43.xml"/><Relationship Id="rId47" Type="http://schemas.openxmlformats.org/officeDocument/2006/relationships/slideLayout" Target="../slideLayouts/slideLayout44.xml"/><Relationship Id="rId48" Type="http://schemas.openxmlformats.org/officeDocument/2006/relationships/slideLayout" Target="../slideLayouts/slideLayout45.xml"/><Relationship Id="rId49" Type="http://schemas.openxmlformats.org/officeDocument/2006/relationships/slideLayout" Target="../slideLayouts/slideLayout46.xml"/><Relationship Id="rId50" Type="http://schemas.openxmlformats.org/officeDocument/2006/relationships/slideLayout" Target="../slideLayouts/slideLayout47.xml"/><Relationship Id="rId51" Type="http://schemas.openxmlformats.org/officeDocument/2006/relationships/slideLayout" Target="../slideLayouts/slideLayout48.xml"/><Relationship Id="rId52" Type="http://schemas.openxmlformats.org/officeDocument/2006/relationships/slideLayout" Target="../slideLayouts/slideLayout49.xml"/><Relationship Id="rId53" Type="http://schemas.openxmlformats.org/officeDocument/2006/relationships/slideLayout" Target="../slideLayouts/slideLayout50.xml"/><Relationship Id="rId54" Type="http://schemas.openxmlformats.org/officeDocument/2006/relationships/slideLayout" Target="../slideLayouts/slideLayout51.xml"/><Relationship Id="rId55" Type="http://schemas.openxmlformats.org/officeDocument/2006/relationships/slideLayout" Target="../slideLayouts/slideLayout52.xml"/><Relationship Id="rId56"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nvSpPr>
        <p:spPr>
          <a:xfrm flipH="1" flipV="1">
            <a:off x="604839" y="846150"/>
            <a:ext cx="8361361" cy="1588"/>
          </a:xfrm>
          <a:prstGeom prst="line">
            <a:avLst/>
          </a:prstGeom>
          <a:ln w="76200">
            <a:solidFill>
              <a:srgbClr val="003DAF"/>
            </a:solidFill>
            <a:round/>
          </a:ln>
        </p:spPr>
        <p:txBody>
          <a:bodyPr lIns="0" tIns="0" rIns="0" bIns="0" anchor="ctr"/>
          <a:lstStyle/>
          <a:p>
            <a:pPr lvl="0" marL="0" marR="0" defTabSz="457200">
              <a:defRPr sz="1200">
                <a:uFillTx/>
                <a:latin typeface="Helvetica"/>
                <a:ea typeface="Helvetica"/>
                <a:cs typeface="Helvetica"/>
                <a:sym typeface="Helvetica"/>
              </a:defRPr>
            </a:pPr>
          </a:p>
        </p:txBody>
      </p:sp>
      <p:pic>
        <p:nvPicPr>
          <p:cNvPr id="3" name="image1.jpg"/>
          <p:cNvPicPr/>
          <p:nvPr/>
        </p:nvPicPr>
        <p:blipFill>
          <a:blip r:embed="rId2">
            <a:extLst/>
          </a:blip>
          <a:srcRect l="0" t="92999" r="0" b="0"/>
          <a:stretch>
            <a:fillRect/>
          </a:stretch>
        </p:blipFill>
        <p:spPr>
          <a:xfrm>
            <a:off x="0" y="6400249"/>
            <a:ext cx="9144000" cy="493879"/>
          </a:xfrm>
          <a:prstGeom prst="rect">
            <a:avLst/>
          </a:prstGeom>
          <a:ln w="12700">
            <a:round/>
          </a:ln>
        </p:spPr>
      </p:pic>
      <p:pic>
        <p:nvPicPr>
          <p:cNvPr id="4" name="image2.jpg"/>
          <p:cNvPicPr/>
          <p:nvPr/>
        </p:nvPicPr>
        <p:blipFill>
          <a:blip r:embed="rId3">
            <a:extLst/>
          </a:blip>
          <a:stretch>
            <a:fillRect/>
          </a:stretch>
        </p:blipFill>
        <p:spPr>
          <a:xfrm>
            <a:off x="7934531" y="1"/>
            <a:ext cx="1192535" cy="968382"/>
          </a:xfrm>
          <a:prstGeom prst="rect">
            <a:avLst/>
          </a:prstGeom>
          <a:ln w="12700">
            <a:round/>
          </a:ln>
        </p:spPr>
      </p:pic>
      <p:sp>
        <p:nvSpPr>
          <p:cNvPr id="5" name="Shape 5"/>
          <p:cNvSpPr/>
          <p:nvPr>
            <p:ph type="title"/>
          </p:nvPr>
        </p:nvSpPr>
        <p:spPr>
          <a:xfrm>
            <a:off x="0" y="0"/>
            <a:ext cx="9144000" cy="85725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normAutofit fontScale="100000" lnSpcReduction="0"/>
          </a:bodyPr>
          <a:lstStyle/>
          <a:p>
            <a:pPr lvl="0">
              <a:defRPr b="0" sz="1800">
                <a:solidFill>
                  <a:srgbClr val="000000"/>
                </a:solidFill>
                <a:uFillTx/>
              </a:defRPr>
            </a:pPr>
            <a:r>
              <a:rPr b="1" sz="3600">
                <a:solidFill>
                  <a:srgbClr val="00B800"/>
                </a:solidFill>
                <a:uFill>
                  <a:solidFill>
                    <a:srgbClr val="00B800"/>
                  </a:solidFill>
                </a:uFill>
              </a:rPr>
              <a:t>Text del títol</a:t>
            </a:r>
          </a:p>
        </p:txBody>
      </p:sp>
      <p:sp>
        <p:nvSpPr>
          <p:cNvPr id="6" name="Shape 6"/>
          <p:cNvSpPr/>
          <p:nvPr>
            <p:ph type="body" idx="1"/>
          </p:nvPr>
        </p:nvSpPr>
        <p:spPr>
          <a:xfrm>
            <a:off x="531826" y="968382"/>
            <a:ext cx="8448676" cy="588961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ormAutofit fontScale="100000" lnSpcReduction="0"/>
          </a:bodyPr>
          <a:lstStyle>
            <a:lvl2pPr marL="784903" indent="-302861">
              <a:spcBef>
                <a:spcPts val="400"/>
              </a:spcBef>
              <a:buChar char="—"/>
              <a:defRPr sz="2000"/>
            </a:lvl2pPr>
            <a:lvl4pPr marL="1690315" indent="-242606">
              <a:spcBef>
                <a:spcPts val="400"/>
              </a:spcBef>
              <a:buChar char="—"/>
              <a:defRPr sz="2000"/>
            </a:lvl4pPr>
            <a:lvl5pPr marL="2172357" indent="-241023">
              <a:buClr>
                <a:srgbClr val="000000"/>
              </a:buClr>
              <a:buChar char="»"/>
              <a:defRPr b="0" sz="2100">
                <a:solidFill>
                  <a:srgbClr val="000000"/>
                </a:solidFill>
                <a:uFill>
                  <a:solidFill>
                    <a:srgbClr val="000000"/>
                  </a:solidFill>
                </a:uFill>
              </a:defRPr>
            </a:lvl5pPr>
          </a:lstStyle>
          <a:p>
            <a:pPr lvl="0">
              <a:defRPr b="0" sz="1800">
                <a:solidFill>
                  <a:srgbClr val="000000"/>
                </a:solidFill>
                <a:uFillTx/>
              </a:defRPr>
            </a:pPr>
            <a:r>
              <a:rPr b="1" sz="2400">
                <a:solidFill>
                  <a:srgbClr val="003DAF"/>
                </a:solidFill>
                <a:uFill>
                  <a:solidFill>
                    <a:srgbClr val="003DAF"/>
                  </a:solidFill>
                </a:uFill>
              </a:rPr>
              <a:t>Nivell del cos u</a:t>
            </a:r>
            <a:endParaRPr b="1" sz="2400">
              <a:solidFill>
                <a:srgbClr val="003DAF"/>
              </a:solidFill>
              <a:uFill>
                <a:solidFill>
                  <a:srgbClr val="003DAF"/>
                </a:solidFill>
              </a:uFill>
            </a:endParaRPr>
          </a:p>
          <a:p>
            <a:pPr lvl="1">
              <a:defRPr b="0" sz="1800">
                <a:solidFill>
                  <a:srgbClr val="000000"/>
                </a:solidFill>
                <a:uFillTx/>
              </a:defRPr>
            </a:pPr>
            <a:r>
              <a:rPr b="1" sz="2000">
                <a:solidFill>
                  <a:srgbClr val="003DAF"/>
                </a:solidFill>
                <a:uFill>
                  <a:solidFill>
                    <a:srgbClr val="003DAF"/>
                  </a:solidFill>
                </a:uFill>
              </a:rPr>
              <a:t>Nivell del cos dos</a:t>
            </a:r>
            <a:endParaRPr b="1" sz="2000">
              <a:solidFill>
                <a:srgbClr val="003DAF"/>
              </a:solidFill>
              <a:uFill>
                <a:solidFill>
                  <a:srgbClr val="003DAF"/>
                </a:solidFill>
              </a:uFill>
            </a:endParaRPr>
          </a:p>
          <a:p>
            <a:pPr lvl="2">
              <a:defRPr b="0" sz="1800">
                <a:solidFill>
                  <a:srgbClr val="000000"/>
                </a:solidFill>
                <a:uFillTx/>
              </a:defRPr>
            </a:pPr>
            <a:r>
              <a:rPr b="1" sz="2400">
                <a:solidFill>
                  <a:srgbClr val="003DAF"/>
                </a:solidFill>
                <a:uFill>
                  <a:solidFill>
                    <a:srgbClr val="003DAF"/>
                  </a:solidFill>
                </a:uFill>
              </a:rPr>
              <a:t>Nivell del cos tres</a:t>
            </a:r>
            <a:endParaRPr b="1" sz="2400">
              <a:solidFill>
                <a:srgbClr val="003DAF"/>
              </a:solidFill>
              <a:uFill>
                <a:solidFill>
                  <a:srgbClr val="003DAF"/>
                </a:solidFill>
              </a:uFill>
            </a:endParaRPr>
          </a:p>
          <a:p>
            <a:pPr lvl="3">
              <a:defRPr b="0" sz="1800">
                <a:solidFill>
                  <a:srgbClr val="000000"/>
                </a:solidFill>
                <a:uFillTx/>
              </a:defRPr>
            </a:pPr>
            <a:r>
              <a:rPr b="1" sz="2000">
                <a:solidFill>
                  <a:srgbClr val="003DAF"/>
                </a:solidFill>
                <a:uFill>
                  <a:solidFill>
                    <a:srgbClr val="003DAF"/>
                  </a:solidFill>
                </a:uFill>
              </a:rPr>
              <a:t>Nivell del cos quatre</a:t>
            </a:r>
            <a:endParaRPr b="1" sz="2000">
              <a:solidFill>
                <a:srgbClr val="003DAF"/>
              </a:solidFill>
              <a:uFill>
                <a:solidFill>
                  <a:srgbClr val="003DAF"/>
                </a:solidFill>
              </a:uFill>
            </a:endParaRPr>
          </a:p>
          <a:p>
            <a:pPr lvl="4">
              <a:defRPr sz="1800">
                <a:uFillTx/>
              </a:defRPr>
            </a:pPr>
            <a:r>
              <a:rPr sz="2100">
                <a:uFill>
                  <a:solidFill/>
                </a:uFill>
              </a:rPr>
              <a:t>Nivell del cos cinc</a:t>
            </a:r>
          </a:p>
        </p:txBody>
      </p:sp>
      <p:sp>
        <p:nvSpPr>
          <p:cNvPr id="7" name="Shape 7"/>
          <p:cNvSpPr/>
          <p:nvPr>
            <p:ph type="sldNum" sz="quarter" idx="2"/>
          </p:nvPr>
        </p:nvSpPr>
        <p:spPr>
          <a:xfrm>
            <a:off x="8145634" y="6591300"/>
            <a:ext cx="266701" cy="271847"/>
          </a:xfrm>
          <a:prstGeom prst="rect">
            <a:avLst/>
          </a:prstGeom>
          <a:ln w="12700">
            <a:miter lim="400000"/>
          </a:ln>
        </p:spPr>
        <p:txBody>
          <a:bodyPr wrap="none" lIns="38100" tIns="38100" rIns="38100" bIns="38100">
            <a:normAutofit fontScale="100000" lnSpcReduction="0"/>
          </a:bodyPr>
          <a:lstStyle>
            <a:lvl1pPr marL="0" marR="0" algn="r" defTabSz="457159">
              <a:defRPr sz="1400"/>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 id="2147483686" r:id="rId41"/>
    <p:sldLayoutId id="2147483687" r:id="rId42"/>
    <p:sldLayoutId id="2147483688" r:id="rId43"/>
    <p:sldLayoutId id="2147483689" r:id="rId44"/>
    <p:sldLayoutId id="2147483690" r:id="rId45"/>
    <p:sldLayoutId id="2147483691" r:id="rId46"/>
    <p:sldLayoutId id="2147483692" r:id="rId47"/>
    <p:sldLayoutId id="2147483693" r:id="rId48"/>
    <p:sldLayoutId id="2147483694" r:id="rId49"/>
    <p:sldLayoutId id="2147483695" r:id="rId50"/>
    <p:sldLayoutId id="2147483696" r:id="rId51"/>
    <p:sldLayoutId id="2147483697" r:id="rId52"/>
    <p:sldLayoutId id="2147483698" r:id="rId53"/>
    <p:sldLayoutId id="2147483699" r:id="rId54"/>
    <p:sldLayoutId id="2147483700" r:id="rId55"/>
    <p:sldLayoutId id="2147483701" r:id="rId56"/>
  </p:sldLayoutIdLst>
  <p:transition spd="med" advClick="1"/>
  <p:txStyles>
    <p:titleStyle>
      <a:lvl1pPr algn="ctr" defTabSz="965668">
        <a:lnSpc>
          <a:spcPct val="85000"/>
        </a:lnSpc>
        <a:defRPr b="1" sz="3600">
          <a:solidFill>
            <a:srgbClr val="00B800"/>
          </a:solidFill>
          <a:uFill>
            <a:solidFill>
              <a:srgbClr val="00B800"/>
            </a:solidFill>
          </a:uFill>
          <a:latin typeface="Times New Roman"/>
          <a:ea typeface="Times New Roman"/>
          <a:cs typeface="Times New Roman"/>
          <a:sym typeface="Times New Roman"/>
        </a:defRPr>
      </a:lvl1pPr>
      <a:lvl2pPr indent="228600" algn="ctr" defTabSz="965668">
        <a:lnSpc>
          <a:spcPct val="85000"/>
        </a:lnSpc>
        <a:defRPr b="1" sz="3600">
          <a:solidFill>
            <a:srgbClr val="00B800"/>
          </a:solidFill>
          <a:uFill>
            <a:solidFill>
              <a:srgbClr val="00B800"/>
            </a:solidFill>
          </a:uFill>
          <a:latin typeface="Times New Roman"/>
          <a:ea typeface="Times New Roman"/>
          <a:cs typeface="Times New Roman"/>
          <a:sym typeface="Times New Roman"/>
        </a:defRPr>
      </a:lvl2pPr>
      <a:lvl3pPr indent="457200" algn="ctr" defTabSz="965668">
        <a:lnSpc>
          <a:spcPct val="85000"/>
        </a:lnSpc>
        <a:defRPr b="1" sz="3600">
          <a:solidFill>
            <a:srgbClr val="00B800"/>
          </a:solidFill>
          <a:uFill>
            <a:solidFill>
              <a:srgbClr val="00B800"/>
            </a:solidFill>
          </a:uFill>
          <a:latin typeface="Times New Roman"/>
          <a:ea typeface="Times New Roman"/>
          <a:cs typeface="Times New Roman"/>
          <a:sym typeface="Times New Roman"/>
        </a:defRPr>
      </a:lvl3pPr>
      <a:lvl4pPr indent="685800" algn="ctr" defTabSz="965668">
        <a:lnSpc>
          <a:spcPct val="85000"/>
        </a:lnSpc>
        <a:defRPr b="1" sz="3600">
          <a:solidFill>
            <a:srgbClr val="00B800"/>
          </a:solidFill>
          <a:uFill>
            <a:solidFill>
              <a:srgbClr val="00B800"/>
            </a:solidFill>
          </a:uFill>
          <a:latin typeface="Times New Roman"/>
          <a:ea typeface="Times New Roman"/>
          <a:cs typeface="Times New Roman"/>
          <a:sym typeface="Times New Roman"/>
        </a:defRPr>
      </a:lvl4pPr>
      <a:lvl5pPr indent="914400" algn="ctr" defTabSz="965668">
        <a:lnSpc>
          <a:spcPct val="85000"/>
        </a:lnSpc>
        <a:defRPr b="1" sz="3600">
          <a:solidFill>
            <a:srgbClr val="00B800"/>
          </a:solidFill>
          <a:uFill>
            <a:solidFill>
              <a:srgbClr val="00B800"/>
            </a:solidFill>
          </a:uFill>
          <a:latin typeface="Times New Roman"/>
          <a:ea typeface="Times New Roman"/>
          <a:cs typeface="Times New Roman"/>
          <a:sym typeface="Times New Roman"/>
        </a:defRPr>
      </a:lvl5pPr>
      <a:lvl6pPr indent="1143000" algn="ctr" defTabSz="965668">
        <a:lnSpc>
          <a:spcPct val="85000"/>
        </a:lnSpc>
        <a:defRPr b="1" sz="3600">
          <a:solidFill>
            <a:srgbClr val="00B800"/>
          </a:solidFill>
          <a:uFill>
            <a:solidFill>
              <a:srgbClr val="00B800"/>
            </a:solidFill>
          </a:uFill>
          <a:latin typeface="Times New Roman"/>
          <a:ea typeface="Times New Roman"/>
          <a:cs typeface="Times New Roman"/>
          <a:sym typeface="Times New Roman"/>
        </a:defRPr>
      </a:lvl6pPr>
      <a:lvl7pPr indent="1371600" algn="ctr" defTabSz="965668">
        <a:lnSpc>
          <a:spcPct val="85000"/>
        </a:lnSpc>
        <a:defRPr b="1" sz="3600">
          <a:solidFill>
            <a:srgbClr val="00B800"/>
          </a:solidFill>
          <a:uFill>
            <a:solidFill>
              <a:srgbClr val="00B800"/>
            </a:solidFill>
          </a:uFill>
          <a:latin typeface="Times New Roman"/>
          <a:ea typeface="Times New Roman"/>
          <a:cs typeface="Times New Roman"/>
          <a:sym typeface="Times New Roman"/>
        </a:defRPr>
      </a:lvl7pPr>
      <a:lvl8pPr indent="1600200" algn="ctr" defTabSz="965668">
        <a:lnSpc>
          <a:spcPct val="85000"/>
        </a:lnSpc>
        <a:defRPr b="1" sz="3600">
          <a:solidFill>
            <a:srgbClr val="00B800"/>
          </a:solidFill>
          <a:uFill>
            <a:solidFill>
              <a:srgbClr val="00B800"/>
            </a:solidFill>
          </a:uFill>
          <a:latin typeface="Times New Roman"/>
          <a:ea typeface="Times New Roman"/>
          <a:cs typeface="Times New Roman"/>
          <a:sym typeface="Times New Roman"/>
        </a:defRPr>
      </a:lvl8pPr>
      <a:lvl9pPr indent="1828800" algn="ctr" defTabSz="965668">
        <a:lnSpc>
          <a:spcPct val="85000"/>
        </a:lnSpc>
        <a:defRPr b="1" sz="3600">
          <a:solidFill>
            <a:srgbClr val="00B800"/>
          </a:solidFill>
          <a:uFill>
            <a:solidFill>
              <a:srgbClr val="00B800"/>
            </a:solidFill>
          </a:uFill>
          <a:latin typeface="Times New Roman"/>
          <a:ea typeface="Times New Roman"/>
          <a:cs typeface="Times New Roman"/>
          <a:sym typeface="Times New Roman"/>
        </a:defRPr>
      </a:lvl9pPr>
    </p:titleStyle>
    <p:bodyStyle>
      <a:lvl1pPr marL="361531" indent="-361531" defTabSz="965668">
        <a:spcBef>
          <a:spcPts val="500"/>
        </a:spcBef>
        <a:buClr>
          <a:srgbClr val="003DAF"/>
        </a:buClr>
        <a:buSzPct val="100000"/>
        <a:buChar char="•"/>
        <a:defRPr b="1" sz="2400">
          <a:solidFill>
            <a:srgbClr val="003DAF"/>
          </a:solidFill>
          <a:uFill>
            <a:solidFill>
              <a:srgbClr val="003DAF"/>
            </a:solidFill>
          </a:uFill>
          <a:latin typeface="Times New Roman"/>
          <a:ea typeface="Times New Roman"/>
          <a:cs typeface="Times New Roman"/>
          <a:sym typeface="Times New Roman"/>
        </a:defRPr>
      </a:lvl1pPr>
      <a:lvl2pPr marL="845475" indent="-363434" defTabSz="965668">
        <a:spcBef>
          <a:spcPts val="500"/>
        </a:spcBef>
        <a:buClr>
          <a:srgbClr val="003DAF"/>
        </a:buClr>
        <a:buSzPct val="100000"/>
        <a:buChar char="•"/>
        <a:defRPr b="1" sz="2400">
          <a:solidFill>
            <a:srgbClr val="003DAF"/>
          </a:solidFill>
          <a:uFill>
            <a:solidFill>
              <a:srgbClr val="003DAF"/>
            </a:solidFill>
          </a:uFill>
          <a:latin typeface="Times New Roman"/>
          <a:ea typeface="Times New Roman"/>
          <a:cs typeface="Times New Roman"/>
          <a:sym typeface="Times New Roman"/>
        </a:defRPr>
      </a:lvl2pPr>
      <a:lvl3pPr marL="1206687" indent="-241022" defTabSz="965668">
        <a:spcBef>
          <a:spcPts val="500"/>
        </a:spcBef>
        <a:buClr>
          <a:srgbClr val="003DAF"/>
        </a:buClr>
        <a:buSzPct val="100000"/>
        <a:buChar char="•"/>
        <a:defRPr b="1" sz="2400">
          <a:solidFill>
            <a:srgbClr val="003DAF"/>
          </a:solidFill>
          <a:uFill>
            <a:solidFill>
              <a:srgbClr val="003DAF"/>
            </a:solidFill>
          </a:uFill>
          <a:latin typeface="Times New Roman"/>
          <a:ea typeface="Times New Roman"/>
          <a:cs typeface="Times New Roman"/>
          <a:sym typeface="Times New Roman"/>
        </a:defRPr>
      </a:lvl3pPr>
      <a:lvl4pPr marL="1738837" indent="-291127" defTabSz="965668">
        <a:spcBef>
          <a:spcPts val="500"/>
        </a:spcBef>
        <a:buClr>
          <a:srgbClr val="003DAF"/>
        </a:buClr>
        <a:buSzPct val="100000"/>
        <a:buChar char="•"/>
        <a:defRPr b="1" sz="2400">
          <a:solidFill>
            <a:srgbClr val="003DAF"/>
          </a:solidFill>
          <a:uFill>
            <a:solidFill>
              <a:srgbClr val="003DAF"/>
            </a:solidFill>
          </a:uFill>
          <a:latin typeface="Times New Roman"/>
          <a:ea typeface="Times New Roman"/>
          <a:cs typeface="Times New Roman"/>
          <a:sym typeface="Times New Roman"/>
        </a:defRPr>
      </a:lvl4pPr>
      <a:lvl5pPr marL="2206789" indent="-275455" defTabSz="965668">
        <a:spcBef>
          <a:spcPts val="500"/>
        </a:spcBef>
        <a:buClr>
          <a:srgbClr val="003DAF"/>
        </a:buClr>
        <a:buSzPct val="100000"/>
        <a:buChar char="•"/>
        <a:defRPr b="1" sz="2400">
          <a:solidFill>
            <a:srgbClr val="003DAF"/>
          </a:solidFill>
          <a:uFill>
            <a:solidFill>
              <a:srgbClr val="003DAF"/>
            </a:solidFill>
          </a:uFill>
          <a:latin typeface="Times New Roman"/>
          <a:ea typeface="Times New Roman"/>
          <a:cs typeface="Times New Roman"/>
          <a:sym typeface="Times New Roman"/>
        </a:defRPr>
      </a:lvl5pPr>
      <a:lvl6pPr marL="3104242" indent="-653142" defTabSz="965668">
        <a:spcBef>
          <a:spcPts val="500"/>
        </a:spcBef>
        <a:buClr>
          <a:srgbClr val="003DAF"/>
        </a:buClr>
        <a:buSzPct val="171000"/>
        <a:buChar char="•"/>
        <a:defRPr b="1" sz="2400">
          <a:solidFill>
            <a:srgbClr val="003DAF"/>
          </a:solidFill>
          <a:uFill>
            <a:solidFill>
              <a:srgbClr val="003DAF"/>
            </a:solidFill>
          </a:uFill>
          <a:latin typeface="Times New Roman"/>
          <a:ea typeface="Times New Roman"/>
          <a:cs typeface="Times New Roman"/>
          <a:sym typeface="Times New Roman"/>
        </a:defRPr>
      </a:lvl6pPr>
      <a:lvl7pPr marL="3459842" indent="-653142" defTabSz="965668">
        <a:spcBef>
          <a:spcPts val="500"/>
        </a:spcBef>
        <a:buClr>
          <a:srgbClr val="003DAF"/>
        </a:buClr>
        <a:buSzPct val="171000"/>
        <a:buChar char="•"/>
        <a:defRPr b="1" sz="2400">
          <a:solidFill>
            <a:srgbClr val="003DAF"/>
          </a:solidFill>
          <a:uFill>
            <a:solidFill>
              <a:srgbClr val="003DAF"/>
            </a:solidFill>
          </a:uFill>
          <a:latin typeface="Times New Roman"/>
          <a:ea typeface="Times New Roman"/>
          <a:cs typeface="Times New Roman"/>
          <a:sym typeface="Times New Roman"/>
        </a:defRPr>
      </a:lvl7pPr>
      <a:lvl8pPr marL="3815442" indent="-653142" defTabSz="965668">
        <a:spcBef>
          <a:spcPts val="500"/>
        </a:spcBef>
        <a:buClr>
          <a:srgbClr val="003DAF"/>
        </a:buClr>
        <a:buSzPct val="171000"/>
        <a:buChar char="•"/>
        <a:defRPr b="1" sz="2400">
          <a:solidFill>
            <a:srgbClr val="003DAF"/>
          </a:solidFill>
          <a:uFill>
            <a:solidFill>
              <a:srgbClr val="003DAF"/>
            </a:solidFill>
          </a:uFill>
          <a:latin typeface="Times New Roman"/>
          <a:ea typeface="Times New Roman"/>
          <a:cs typeface="Times New Roman"/>
          <a:sym typeface="Times New Roman"/>
        </a:defRPr>
      </a:lvl8pPr>
      <a:lvl9pPr marL="4171042" indent="-653142" defTabSz="965668">
        <a:spcBef>
          <a:spcPts val="500"/>
        </a:spcBef>
        <a:buClr>
          <a:srgbClr val="003DAF"/>
        </a:buClr>
        <a:buSzPct val="171000"/>
        <a:buChar char="•"/>
        <a:defRPr b="1" sz="2400">
          <a:solidFill>
            <a:srgbClr val="003DAF"/>
          </a:solidFill>
          <a:uFill>
            <a:solidFill>
              <a:srgbClr val="003DAF"/>
            </a:solidFill>
          </a:uFill>
          <a:latin typeface="Times New Roman"/>
          <a:ea typeface="Times New Roman"/>
          <a:cs typeface="Times New Roman"/>
          <a:sym typeface="Times New Roman"/>
        </a:defRPr>
      </a:lvl9pPr>
    </p:bodyStyle>
    <p:otherStyle>
      <a:lvl1pPr algn="r" defTabSz="457159">
        <a:defRPr sz="1400">
          <a:solidFill>
            <a:schemeClr val="tx1"/>
          </a:solidFill>
          <a:uFill>
            <a:solidFill/>
          </a:uFill>
          <a:latin typeface="+mn-lt"/>
          <a:ea typeface="+mn-ea"/>
          <a:cs typeface="+mn-cs"/>
          <a:sym typeface="Times New Roman"/>
        </a:defRPr>
      </a:lvl1pPr>
      <a:lvl2pPr algn="r" defTabSz="457159">
        <a:defRPr sz="1400">
          <a:solidFill>
            <a:schemeClr val="tx1"/>
          </a:solidFill>
          <a:uFill>
            <a:solidFill/>
          </a:uFill>
          <a:latin typeface="+mn-lt"/>
          <a:ea typeface="+mn-ea"/>
          <a:cs typeface="+mn-cs"/>
          <a:sym typeface="Times New Roman"/>
        </a:defRPr>
      </a:lvl2pPr>
      <a:lvl3pPr algn="r" defTabSz="457159">
        <a:defRPr sz="1400">
          <a:solidFill>
            <a:schemeClr val="tx1"/>
          </a:solidFill>
          <a:uFill>
            <a:solidFill/>
          </a:uFill>
          <a:latin typeface="+mn-lt"/>
          <a:ea typeface="+mn-ea"/>
          <a:cs typeface="+mn-cs"/>
          <a:sym typeface="Times New Roman"/>
        </a:defRPr>
      </a:lvl3pPr>
      <a:lvl4pPr algn="r" defTabSz="457159">
        <a:defRPr sz="1400">
          <a:solidFill>
            <a:schemeClr val="tx1"/>
          </a:solidFill>
          <a:uFill>
            <a:solidFill/>
          </a:uFill>
          <a:latin typeface="+mn-lt"/>
          <a:ea typeface="+mn-ea"/>
          <a:cs typeface="+mn-cs"/>
          <a:sym typeface="Times New Roman"/>
        </a:defRPr>
      </a:lvl4pPr>
      <a:lvl5pPr algn="r" defTabSz="457159">
        <a:defRPr sz="1400">
          <a:solidFill>
            <a:schemeClr val="tx1"/>
          </a:solidFill>
          <a:uFill>
            <a:solidFill/>
          </a:uFill>
          <a:latin typeface="+mn-lt"/>
          <a:ea typeface="+mn-ea"/>
          <a:cs typeface="+mn-cs"/>
          <a:sym typeface="Times New Roman"/>
        </a:defRPr>
      </a:lvl5pPr>
      <a:lvl6pPr algn="r" defTabSz="457159">
        <a:defRPr sz="1400">
          <a:solidFill>
            <a:schemeClr val="tx1"/>
          </a:solidFill>
          <a:uFill>
            <a:solidFill/>
          </a:uFill>
          <a:latin typeface="+mn-lt"/>
          <a:ea typeface="+mn-ea"/>
          <a:cs typeface="+mn-cs"/>
          <a:sym typeface="Times New Roman"/>
        </a:defRPr>
      </a:lvl6pPr>
      <a:lvl7pPr algn="r" defTabSz="457159">
        <a:defRPr sz="1400">
          <a:solidFill>
            <a:schemeClr val="tx1"/>
          </a:solidFill>
          <a:uFill>
            <a:solidFill/>
          </a:uFill>
          <a:latin typeface="+mn-lt"/>
          <a:ea typeface="+mn-ea"/>
          <a:cs typeface="+mn-cs"/>
          <a:sym typeface="Times New Roman"/>
        </a:defRPr>
      </a:lvl7pPr>
      <a:lvl8pPr algn="r" defTabSz="457159">
        <a:defRPr sz="1400">
          <a:solidFill>
            <a:schemeClr val="tx1"/>
          </a:solidFill>
          <a:uFill>
            <a:solidFill/>
          </a:uFill>
          <a:latin typeface="+mn-lt"/>
          <a:ea typeface="+mn-ea"/>
          <a:cs typeface="+mn-cs"/>
          <a:sym typeface="Times New Roman"/>
        </a:defRPr>
      </a:lvl8pPr>
      <a:lvl9pPr algn="r" defTabSz="457159">
        <a:defRPr sz="1400">
          <a:solidFill>
            <a:schemeClr val="tx1"/>
          </a:solidFill>
          <a:uFill>
            <a:solidFill/>
          </a:uFill>
          <a:latin typeface="+mn-lt"/>
          <a:ea typeface="+mn-ea"/>
          <a:cs typeface="+mn-cs"/>
          <a:sym typeface="Times New Roma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8.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10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media/media9.gif"/><Relationship Id="rId3" Type="http://schemas.microsoft.com/office/2007/relationships/media" Target="../media/media9.gif"/><Relationship Id="rId4" Type="http://schemas.openxmlformats.org/officeDocument/2006/relationships/image" Target="../media/image86.png"/></Relationships>

</file>

<file path=ppt/slides/_rels/slide10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media/media10.gif"/><Relationship Id="rId3" Type="http://schemas.microsoft.com/office/2007/relationships/media" Target="../media/media10.gif"/><Relationship Id="rId4" Type="http://schemas.openxmlformats.org/officeDocument/2006/relationships/image" Target="../media/image87.png"/></Relationships>

</file>

<file path=ppt/slides/_rels/slide10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media/media11.gif"/><Relationship Id="rId3" Type="http://schemas.microsoft.com/office/2007/relationships/media" Target="../media/media11.gif"/><Relationship Id="rId4" Type="http://schemas.openxmlformats.org/officeDocument/2006/relationships/image" Target="../media/image88.png"/><Relationship Id="rId5" Type="http://schemas.openxmlformats.org/officeDocument/2006/relationships/hyperlink" Target="http://scholar.harvard.edu/files/deisenstein/files/acoustic_anim.gif" TargetMode="External"/></Relationships>

</file>

<file path=ppt/slides/_rels/slide10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10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 Id="rId3" Type="http://schemas.openxmlformats.org/officeDocument/2006/relationships/image" Target="../media/image91.png"/><Relationship Id="rId4" Type="http://schemas.openxmlformats.org/officeDocument/2006/relationships/image" Target="../media/image92.png"/></Relationships>

</file>

<file path=ppt/slides/_rels/slide10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94.png"/><Relationship Id="rId4" Type="http://schemas.openxmlformats.org/officeDocument/2006/relationships/image" Target="../media/image95.png"/></Relationships>

</file>

<file path=ppt/slides/_rels/slide10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10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10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10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 Id="rId3" Type="http://schemas.openxmlformats.org/officeDocument/2006/relationships/image" Target="../media/image25.tif"/></Relationships>

</file>

<file path=ppt/slides/_rels/slide11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1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1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1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1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 Id="rId3" Type="http://schemas.openxmlformats.org/officeDocument/2006/relationships/image" Target="../media/image103.png"/></Relationships>

</file>

<file path=ppt/slides/_rels/slide1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11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 Id="rId3" Type="http://schemas.openxmlformats.org/officeDocument/2006/relationships/image" Target="../media/image30.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12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Relationship Id="rId3" Type="http://schemas.openxmlformats.org/officeDocument/2006/relationships/image" Target="../media/image27.tif"/></Relationships>

</file>

<file path=ppt/slides/_rels/slide1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 Id="rId3" Type="http://schemas.openxmlformats.org/officeDocument/2006/relationships/image" Target="../media/image107.png"/></Relationships>

</file>

<file path=ppt/slides/_rels/slide12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29.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30.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08.png"/><Relationship Id="rId3" Type="http://schemas.openxmlformats.org/officeDocument/2006/relationships/image" Target="../media/image17.png"/></Relationships>

</file>

<file path=ppt/slides/_rels/slide131.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09.png"/></Relationships>

</file>

<file path=ppt/slides/_rels/slide132.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33.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1.jpeg"/><Relationship Id="rId3" Type="http://schemas.openxmlformats.org/officeDocument/2006/relationships/image" Target="../media/image110.png"/><Relationship Id="rId4" Type="http://schemas.openxmlformats.org/officeDocument/2006/relationships/image" Target="../media/image111.png"/></Relationships>

</file>

<file path=ppt/slides/_rels/slide134.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12.png"/></Relationships>

</file>

<file path=ppt/slides/_rels/slide135.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13.png"/><Relationship Id="rId3" Type="http://schemas.openxmlformats.org/officeDocument/2006/relationships/image" Target="../media/image4.jpeg"/></Relationships>

</file>

<file path=ppt/slides/_rels/slide136.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jpeg"/></Relationships>

</file>

<file path=ppt/slides/_rels/slide13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eg"/><Relationship Id="rId3" Type="http://schemas.openxmlformats.org/officeDocument/2006/relationships/image" Target="../media/image32.jpeg"/><Relationship Id="rId4" Type="http://schemas.openxmlformats.org/officeDocument/2006/relationships/image" Target="../media/image28.tif"/></Relationships>

</file>

<file path=ppt/slides/_rels/slide13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eg"/></Relationships>

</file>

<file path=ppt/slides/_rels/slide139.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jpeg"/><Relationship Id="rId3" Type="http://schemas.openxmlformats.org/officeDocument/2006/relationships/image" Target="../media/image33.jpe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29.tif"/><Relationship Id="rId7" Type="http://schemas.openxmlformats.org/officeDocument/2006/relationships/image" Target="../media/image34.jpeg"/><Relationship Id="rId8" Type="http://schemas.openxmlformats.org/officeDocument/2006/relationships/image" Target="../media/image35.jpeg"/><Relationship Id="rId9" Type="http://schemas.openxmlformats.org/officeDocument/2006/relationships/image" Target="../media/image36.jpeg"/><Relationship Id="rId10" Type="http://schemas.openxmlformats.org/officeDocument/2006/relationships/image" Target="../media/image37.jpeg"/><Relationship Id="rId11" Type="http://schemas.openxmlformats.org/officeDocument/2006/relationships/image" Target="../media/image38.jpeg"/><Relationship Id="rId12" Type="http://schemas.openxmlformats.org/officeDocument/2006/relationships/image" Target="../media/image39.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50.xml"/></Relationships>

</file>

<file path=ppt/slides/_rels/slide14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eg"/><Relationship Id="rId3" Type="http://schemas.openxmlformats.org/officeDocument/2006/relationships/image" Target="../media/image116.png"/><Relationship Id="rId4" Type="http://schemas.openxmlformats.org/officeDocument/2006/relationships/image" Target="../media/image117.png"/></Relationships>

</file>

<file path=ppt/slides/_rels/slide141.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18.png"/><Relationship Id="rId3" Type="http://schemas.openxmlformats.org/officeDocument/2006/relationships/image" Target="../media/image4.jpeg"/><Relationship Id="rId4" Type="http://schemas.openxmlformats.org/officeDocument/2006/relationships/image" Target="../media/image119.png"/><Relationship Id="rId5" Type="http://schemas.openxmlformats.org/officeDocument/2006/relationships/image" Target="../media/image120.png"/></Relationships>

</file>

<file path=ppt/slides/_rels/slide14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eg"/><Relationship Id="rId3" Type="http://schemas.openxmlformats.org/officeDocument/2006/relationships/image" Target="../media/image121.png"/></Relationships>

</file>

<file path=ppt/slides/_rels/slide143.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22.png"/><Relationship Id="rId3" Type="http://schemas.openxmlformats.org/officeDocument/2006/relationships/image" Target="../media/image4.jpeg"/><Relationship Id="rId4" Type="http://schemas.openxmlformats.org/officeDocument/2006/relationships/image" Target="../media/image123.png"/></Relationships>

</file>

<file path=ppt/slides/_rels/slide144.xml.rels><?xml version="1.0" encoding="UTF-8" standalone="yes"?><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png"/></Relationships>

</file>

<file path=ppt/slides/_rels/slide145.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4.jpeg"/><Relationship Id="rId3" Type="http://schemas.openxmlformats.org/officeDocument/2006/relationships/image" Target="../media/image124.png"/><Relationship Id="rId4" Type="http://schemas.openxmlformats.org/officeDocument/2006/relationships/image" Target="../media/image125.png"/></Relationships>

</file>

<file path=ppt/slides/_rels/slide146.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4.jpeg"/><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s>

</file>

<file path=ppt/slides/_rels/slide147.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4.jpeg"/><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7.png"/></Relationships>

</file>

<file path=ppt/slides/_rels/slide148.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4.jpeg"/><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8.png"/></Relationships>

</file>

<file path=ppt/slides/_rels/slide149.xml.rels><?xml version="1.0" encoding="UTF-8" standalone="yes"?><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29.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9.jpeg"/></Relationships>

</file>

<file path=ppt/slides/_rels/slide150.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jpeg"/><Relationship Id="rId3" Type="http://schemas.openxmlformats.org/officeDocument/2006/relationships/image" Target="../media/image130.png"/></Relationships>

</file>

<file path=ppt/slides/_rels/slide151.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31.png"/><Relationship Id="rId3" Type="http://schemas.openxmlformats.org/officeDocument/2006/relationships/image" Target="../media/image4.jpeg"/></Relationships>

</file>

<file path=ppt/slides/_rels/slide152.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jpeg"/><Relationship Id="rId3" Type="http://schemas.openxmlformats.org/officeDocument/2006/relationships/image" Target="../media/image132.png"/></Relationships>

</file>

<file path=ppt/slides/_rels/slide153.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33.png"/><Relationship Id="rId3" Type="http://schemas.openxmlformats.org/officeDocument/2006/relationships/image" Target="../media/image134.png"/><Relationship Id="rId4" Type="http://schemas.openxmlformats.org/officeDocument/2006/relationships/hyperlink" Target="http://arxiv.org/abs/1405.4285" TargetMode="External"/></Relationships>

</file>

<file path=ppt/slides/_rels/slide154.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0.tif"/><Relationship Id="rId3" Type="http://schemas.openxmlformats.org/officeDocument/2006/relationships/image" Target="../media/image134.png"/></Relationships>

</file>

<file path=ppt/slides/_rels/slide15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tif"/><Relationship Id="rId3" Type="http://schemas.openxmlformats.org/officeDocument/2006/relationships/hyperlink" Target="http://arxiv.org/abs/1406.4407" TargetMode="External"/></Relationships>

</file>

<file path=ppt/slides/_rels/slide156.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jpeg"/><Relationship Id="rId3" Type="http://schemas.openxmlformats.org/officeDocument/2006/relationships/image" Target="../media/image135.png"/></Relationships>

</file>

<file path=ppt/slides/_rels/slide157.xml.rels><?xml version="1.0" encoding="UTF-8" standalone="yes"?><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36.png"/><Relationship Id="rId3" Type="http://schemas.openxmlformats.org/officeDocument/2006/relationships/image" Target="../media/image137.png"/></Relationships>

</file>

<file path=ppt/slides/_rels/slide158.xml.rels><?xml version="1.0" encoding="UTF-8" standalone="yes"?><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38.png"/></Relationships>

</file>

<file path=ppt/slides/_rels/slide159.xml.rels><?xml version="1.0" encoding="UTF-8" standalone="yes"?><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39.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19.png"/></Relationships>

</file>

<file path=ppt/slides/_rels/slide160.xml.rels><?xml version="1.0" encoding="UTF-8" standalone="yes"?><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40.png"/><Relationship Id="rId3" Type="http://schemas.openxmlformats.org/officeDocument/2006/relationships/image" Target="../media/image141.png"/></Relationships>

</file>

<file path=ppt/slides/_rels/slide161.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jpeg"/></Relationships>

</file>

<file path=ppt/slides/_rels/slide162.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jpeg"/><Relationship Id="rId3" Type="http://schemas.openxmlformats.org/officeDocument/2006/relationships/image" Target="../media/image142.png"/><Relationship Id="rId4" Type="http://schemas.openxmlformats.org/officeDocument/2006/relationships/image" Target="../media/image143.png"/></Relationships>

</file>

<file path=ppt/slides/_rels/slide163.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44.png"/><Relationship Id="rId3" Type="http://schemas.openxmlformats.org/officeDocument/2006/relationships/image" Target="../media/image32.tif"/></Relationships>

</file>

<file path=ppt/slides/_rels/slide16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eg"/><Relationship Id="rId3" Type="http://schemas.openxmlformats.org/officeDocument/2006/relationships/image" Target="../media/image33.tif"/></Relationships>

</file>

<file path=ppt/slides/_rels/slide165.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4.jpeg"/></Relationships>

</file>

<file path=ppt/slides/_rels/slide166.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6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Relationship Id="rId3" Type="http://schemas.openxmlformats.org/officeDocument/2006/relationships/image" Target="../media/image145.png"/></Relationships>

</file>

<file path=ppt/slides/_rels/slide168.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46.png"/><Relationship Id="rId3" Type="http://schemas.openxmlformats.org/officeDocument/2006/relationships/image" Target="../media/image147.png"/><Relationship Id="rId4" Type="http://schemas.openxmlformats.org/officeDocument/2006/relationships/image" Target="../media/image148.png"/><Relationship Id="rId5" Type="http://schemas.openxmlformats.org/officeDocument/2006/relationships/image" Target="../media/image149.png"/><Relationship Id="rId6" Type="http://schemas.openxmlformats.org/officeDocument/2006/relationships/image" Target="../media/image150.png"/><Relationship Id="rId7" Type="http://schemas.openxmlformats.org/officeDocument/2006/relationships/image" Target="../media/image151.png"/></Relationships>

</file>

<file path=ppt/slides/_rels/slide169.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10.jpeg"/></Relationships>

</file>

<file path=ppt/slides/_rels/slide17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7.png"/><Relationship Id="rId3" Type="http://schemas.openxmlformats.org/officeDocument/2006/relationships/image" Target="../media/image158.png"/><Relationship Id="rId4" Type="http://schemas.openxmlformats.org/officeDocument/2006/relationships/image" Target="../media/image40.jpeg"/></Relationships>

</file>

<file path=ppt/slides/_rels/slide171.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09.png"/></Relationships>

</file>

<file path=ppt/slides/_rels/slide172.xml.rels><?xml version="1.0" encoding="UTF-8" standalone="yes"?><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59.png"/></Relationships>

</file>

<file path=ppt/slides/_rels/slide173.xml.rels><?xml version="1.0" encoding="UTF-8" standalone="yes"?><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60.png"/></Relationships>

</file>

<file path=ppt/slides/_rels/slide174.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50.png"/><Relationship Id="rId3" Type="http://schemas.openxmlformats.org/officeDocument/2006/relationships/image" Target="../media/image41.jpeg"/><Relationship Id="rId4" Type="http://schemas.openxmlformats.org/officeDocument/2006/relationships/image" Target="../media/image161.png"/><Relationship Id="rId5" Type="http://schemas.openxmlformats.org/officeDocument/2006/relationships/image" Target="../media/image162.png"/></Relationships>

</file>

<file path=ppt/slides/_rels/slide175.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63.png"/><Relationship Id="rId3" Type="http://schemas.openxmlformats.org/officeDocument/2006/relationships/image" Target="../media/image164.png"/><Relationship Id="rId4" Type="http://schemas.openxmlformats.org/officeDocument/2006/relationships/image" Target="../media/image165.png"/></Relationships>

</file>

<file path=ppt/slides/_rels/slide176.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47.png"/><Relationship Id="rId3" Type="http://schemas.openxmlformats.org/officeDocument/2006/relationships/image" Target="../media/image166.png"/></Relationships>

</file>

<file path=ppt/slides/_rels/slide177.xml.rels><?xml version="1.0" encoding="UTF-8" standalone="yes"?><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67.png"/><Relationship Id="rId3" Type="http://schemas.openxmlformats.org/officeDocument/2006/relationships/image" Target="../media/image166.png"/></Relationships>

</file>

<file path=ppt/slides/_rels/slide17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jpeg"/><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168.png"/></Relationships>

</file>

<file path=ppt/slides/_rels/slide17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9.png"/><Relationship Id="rId3" Type="http://schemas.openxmlformats.org/officeDocument/2006/relationships/image" Target="../media/image35.tif"/><Relationship Id="rId4" Type="http://schemas.openxmlformats.org/officeDocument/2006/relationships/image" Target="../media/image36.tif"/><Relationship Id="rId5" Type="http://schemas.openxmlformats.org/officeDocument/2006/relationships/image" Target="../media/image170.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20.png"/></Relationships>

</file>

<file path=ppt/slides/_rels/slide180.xml.rels><?xml version="1.0" encoding="UTF-8" standalone="yes"?><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71.png"/></Relationships>

</file>

<file path=ppt/slides/_rels/slide18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37.tif"/><Relationship Id="rId6" Type="http://schemas.openxmlformats.org/officeDocument/2006/relationships/image" Target="../media/image175.png"/></Relationships>

</file>

<file path=ppt/slides/_rels/slide18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tif"/><Relationship Id="rId3" Type="http://schemas.openxmlformats.org/officeDocument/2006/relationships/image" Target="../media/image176.png"/><Relationship Id="rId4" Type="http://schemas.openxmlformats.org/officeDocument/2006/relationships/hyperlink" Target="http://www.youtube.com/watch?v=-MENpAmO26Y" TargetMode="External"/></Relationships>

</file>

<file path=ppt/slides/_rels/slide183.xml.rels><?xml version="1.0" encoding="UTF-8" standalone="yes"?><Relationships xmlns="http://schemas.openxmlformats.org/package/2006/relationships"><Relationship Id="rId1" Type="http://schemas.openxmlformats.org/officeDocument/2006/relationships/slideLayout" Target="../slideLayouts/slideLayout37.xml"/></Relationships>

</file>

<file path=ppt/slides/_rels/slide184.xml.rels><?xml version="1.0" encoding="UTF-8" standalone="yes"?><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77.png"/><Relationship Id="rId3" Type="http://schemas.openxmlformats.org/officeDocument/2006/relationships/image" Target="../media/image178.png"/><Relationship Id="rId4" Type="http://schemas.openxmlformats.org/officeDocument/2006/relationships/image" Target="../media/image179.png"/></Relationships>

</file>

<file path=ppt/slides/_rels/slide185.xml.rels><?xml version="1.0" encoding="UTF-8" standalone="yes"?><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80.png"/></Relationships>

</file>

<file path=ppt/slides/_rels/slide186.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46.jpeg"/></Relationships>

</file>

<file path=ppt/slides/_rels/slide187.xml.rels><?xml version="1.0" encoding="UTF-8" standalone="yes"?><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145.png"/><Relationship Id="rId3" Type="http://schemas.openxmlformats.org/officeDocument/2006/relationships/image" Target="../media/image181.png"/></Relationships>

</file>

<file path=ppt/slides/_rels/slide188.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46.jpeg"/></Relationships>

</file>

<file path=ppt/slides/_rels/slide189.xml.rels><?xml version="1.0" encoding="UTF-8" standalone="yes"?><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145.png"/><Relationship Id="rId3" Type="http://schemas.openxmlformats.org/officeDocument/2006/relationships/image" Target="../media/image182.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11.jpeg"/></Relationships>

</file>

<file path=ppt/slides/_rels/slide190.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83.png"/><Relationship Id="rId3" Type="http://schemas.openxmlformats.org/officeDocument/2006/relationships/image" Target="../media/image47.jpeg"/></Relationships>

</file>

<file path=ppt/slides/_rels/slide191.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84.png"/><Relationship Id="rId3" Type="http://schemas.openxmlformats.org/officeDocument/2006/relationships/image" Target="../media/image48.jpeg"/></Relationships>

</file>

<file path=ppt/slides/_rels/slide192.xml.rels><?xml version="1.0" encoding="UTF-8" standalone="yes"?><Relationships xmlns="http://schemas.openxmlformats.org/package/2006/relationships"><Relationship Id="rId1" Type="http://schemas.openxmlformats.org/officeDocument/2006/relationships/slideLayout" Target="../slideLayouts/slideLayout31.xml"/></Relationships>

</file>

<file path=ppt/slides/_rels/slide193.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85.png"/></Relationships>

</file>

<file path=ppt/slides/_rels/slide19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6.png"/><Relationship Id="rId3" Type="http://schemas.openxmlformats.org/officeDocument/2006/relationships/image" Target="../media/image187.png"/><Relationship Id="rId4" Type="http://schemas.openxmlformats.org/officeDocument/2006/relationships/image" Target="../media/image188.png"/></Relationships>

</file>

<file path=ppt/slides/_rels/slide19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9.png"/></Relationships>

</file>

<file path=ppt/slides/_rels/slide19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198.xml.rels><?xml version="1.0" encoding="UTF-8" standalone="yes"?><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90.png"/><Relationship Id="rId3" Type="http://schemas.openxmlformats.org/officeDocument/2006/relationships/image" Target="../media/image191.png"/><Relationship Id="rId4" Type="http://schemas.openxmlformats.org/officeDocument/2006/relationships/image" Target="../media/image192.png"/></Relationships>

</file>

<file path=ppt/slides/_rels/slide19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11.jpeg"/><Relationship Id="rId3" Type="http://schemas.openxmlformats.org/officeDocument/2006/relationships/image" Target="../media/image21.png"/><Relationship Id="rId4" Type="http://schemas.openxmlformats.org/officeDocument/2006/relationships/image" Target="../media/image12.jpeg"/></Relationships>

</file>

<file path=ppt/slides/_rels/slide200.xml.rels><?xml version="1.0" encoding="UTF-8" standalone="yes"?><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45.png"/></Relationships>

</file>

<file path=ppt/slides/_rels/slide201.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02.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93.png"/></Relationships>

</file>

<file path=ppt/slides/_rels/slide203.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204.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205.xml.rels><?xml version="1.0" encoding="UTF-8" standalone="yes"?><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94.png"/></Relationships>

</file>

<file path=ppt/slides/_rels/slide206.xml.rels><?xml version="1.0" encoding="UTF-8" standalone="yes"?><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195.png"/></Relationships>

</file>

<file path=ppt/slides/_rels/slide207.xml.rels><?xml version="1.0" encoding="UTF-8" standalone="yes"?><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196.png"/><Relationship Id="rId3" Type="http://schemas.openxmlformats.org/officeDocument/2006/relationships/image" Target="../media/image197.png"/></Relationships>

</file>

<file path=ppt/slides/_rels/slide208.xml.rels><?xml version="1.0" encoding="UTF-8" standalone="yes"?><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198.png"/><Relationship Id="rId3" Type="http://schemas.openxmlformats.org/officeDocument/2006/relationships/image" Target="../media/image199.png"/></Relationships>

</file>

<file path=ppt/slides/_rels/slide209.xml.rels><?xml version="1.0" encoding="UTF-8" standalone="yes"?><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200.png"/><Relationship Id="rId3" Type="http://schemas.openxmlformats.org/officeDocument/2006/relationships/image" Target="../media/image201.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11.jpeg"/><Relationship Id="rId3" Type="http://schemas.openxmlformats.org/officeDocument/2006/relationships/image" Target="../media/image21.png"/><Relationship Id="rId4" Type="http://schemas.openxmlformats.org/officeDocument/2006/relationships/image" Target="../media/image12.jpeg"/><Relationship Id="rId5" Type="http://schemas.openxmlformats.org/officeDocument/2006/relationships/image" Target="../media/image22.png"/><Relationship Id="rId6" Type="http://schemas.openxmlformats.org/officeDocument/2006/relationships/image" Target="../media/image23.png"/></Relationships>

</file>

<file path=ppt/slides/_rels/slide210.xml.rels><?xml version="1.0" encoding="UTF-8" standalone="yes"?><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202.png"/><Relationship Id="rId3" Type="http://schemas.openxmlformats.org/officeDocument/2006/relationships/image" Target="../media/image203.png"/></Relationships>

</file>

<file path=ppt/slides/_rels/slide211.xml.rels><?xml version="1.0" encoding="UTF-8" standalone="yes"?><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204.png"/></Relationships>

</file>

<file path=ppt/slides/_rels/slide212.xml.rels><?xml version="1.0" encoding="UTF-8" standalone="yes"?><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205.png"/></Relationships>

</file>

<file path=ppt/slides/_rels/slide213.xml.rels><?xml version="1.0" encoding="UTF-8" standalone="yes"?><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206.png"/><Relationship Id="rId3" Type="http://schemas.openxmlformats.org/officeDocument/2006/relationships/image" Target="../media/image207.png"/></Relationships>

</file>

<file path=ppt/slides/_rels/slide214.xml.rels><?xml version="1.0" encoding="UTF-8" standalone="yes"?><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208.png"/></Relationships>

</file>

<file path=ppt/slides/_rels/slide215.xml.rels><?xml version="1.0" encoding="UTF-8" standalone="yes"?><Relationships xmlns="http://schemas.openxmlformats.org/package/2006/relationships"><Relationship Id="rId1" Type="http://schemas.openxmlformats.org/officeDocument/2006/relationships/slideLayout" Target="../slideLayouts/slideLayout46.xml"/></Relationships>

</file>

<file path=ppt/slides/_rels/slide216.xml.rels><?xml version="1.0" encoding="UTF-8" standalone="yes"?><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209.png"/></Relationships>

</file>

<file path=ppt/slides/_rels/slide217.xml.rels><?xml version="1.0" encoding="UTF-8" standalone="yes"?><Relationships xmlns="http://schemas.openxmlformats.org/package/2006/relationships"><Relationship Id="rId1" Type="http://schemas.openxmlformats.org/officeDocument/2006/relationships/slideLayout" Target="../slideLayouts/slideLayout46.xml"/></Relationships>

</file>

<file path=ppt/slides/_rels/slide218.xml.rels><?xml version="1.0" encoding="UTF-8" standalone="yes"?><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39.tif"/></Relationships>

</file>

<file path=ppt/slides/_rels/slide219.xml.rels><?xml version="1.0" encoding="UTF-8" standalone="yes"?><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40.t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24.png"/><Relationship Id="rId3" Type="http://schemas.openxmlformats.org/officeDocument/2006/relationships/image" Target="../media/image13.jpeg"/></Relationships>

</file>

<file path=ppt/slides/_rels/slide220.xml.rels><?xml version="1.0" encoding="UTF-8" standalone="yes"?><Relationships xmlns="http://schemas.openxmlformats.org/package/2006/relationships"><Relationship Id="rId1" Type="http://schemas.openxmlformats.org/officeDocument/2006/relationships/slideLayout" Target="../slideLayouts/slideLayout44.xml"/></Relationships>

</file>

<file path=ppt/slides/_rels/slide221.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1.gif"/><Relationship Id="rId3" Type="http://schemas.openxmlformats.org/officeDocument/2006/relationships/image" Target="../media/image14.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25.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2.tif"/></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26.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6.tif"/></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7.tif"/><Relationship Id="rId3" Type="http://schemas.openxmlformats.org/officeDocument/2006/relationships/image" Target="../media/image8.tif"/></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9.tif"/><Relationship Id="rId3" Type="http://schemas.openxmlformats.org/officeDocument/2006/relationships/image" Target="../media/image10.tif"/><Relationship Id="rId4" Type="http://schemas.openxmlformats.org/officeDocument/2006/relationships/image" Target="../media/image11.tif"/><Relationship Id="rId5" Type="http://schemas.openxmlformats.org/officeDocument/2006/relationships/image" Target="../media/image12.tif"/><Relationship Id="rId6" Type="http://schemas.openxmlformats.org/officeDocument/2006/relationships/image" Target="../media/image27.png"/><Relationship Id="rId7" Type="http://schemas.openxmlformats.org/officeDocument/2006/relationships/image" Target="../media/image28.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13.tif"/><Relationship Id="rId3" Type="http://schemas.openxmlformats.org/officeDocument/2006/relationships/image" Target="../media/image14.tif"/></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15.jpeg"/><Relationship Id="rId3" Type="http://schemas.openxmlformats.org/officeDocument/2006/relationships/image" Target="../media/image15.tif"/><Relationship Id="rId4" Type="http://schemas.openxmlformats.org/officeDocument/2006/relationships/image" Target="../media/image16.tif"/><Relationship Id="rId5" Type="http://schemas.openxmlformats.org/officeDocument/2006/relationships/image" Target="../media/image29.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15.tif"/></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30.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17.tif"/><Relationship Id="rId3" Type="http://schemas.openxmlformats.org/officeDocument/2006/relationships/image" Target="../media/image18.tif"/><Relationship Id="rId4" Type="http://schemas.openxmlformats.org/officeDocument/2006/relationships/image" Target="../media/image19.tif"/><Relationship Id="rId5" Type="http://schemas.openxmlformats.org/officeDocument/2006/relationships/image" Target="../media/image31.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video" Target="../media/media1.gif"/><Relationship Id="rId3" Type="http://schemas.microsoft.com/office/2007/relationships/media" Target="../media/media1.gif"/><Relationship Id="rId4" Type="http://schemas.openxmlformats.org/officeDocument/2006/relationships/image" Target="../media/image32.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50.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50.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15.tif"/></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2.gif"/><Relationship Id="rId3" Type="http://schemas.openxmlformats.org/officeDocument/2006/relationships/image" Target="../media/image3.g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33.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34.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10.tif"/><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15.tif"/></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video" Target="../media/media2.gif"/><Relationship Id="rId3" Type="http://schemas.microsoft.com/office/2007/relationships/media" Target="../media/media2.gif"/><Relationship Id="rId4" Type="http://schemas.openxmlformats.org/officeDocument/2006/relationships/image" Target="../media/image40.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video" Target="../media/media3.gif"/><Relationship Id="rId3" Type="http://schemas.microsoft.com/office/2007/relationships/media" Target="../media/media3.gif"/><Relationship Id="rId4" Type="http://schemas.openxmlformats.org/officeDocument/2006/relationships/image" Target="../media/image41.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video" Target="../media/media4.gif"/><Relationship Id="rId3" Type="http://schemas.microsoft.com/office/2007/relationships/media" Target="../media/media4.gif"/><Relationship Id="rId4" Type="http://schemas.openxmlformats.org/officeDocument/2006/relationships/image" Target="../media/image42.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15.tif"/></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43.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20.t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16.jpeg"/><Relationship Id="rId3" Type="http://schemas.openxmlformats.org/officeDocument/2006/relationships/hyperlink" Target="http://background.uchicago.edu/index.html" TargetMode="External"/></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video" Target="../media/media5.gif"/><Relationship Id="rId3" Type="http://schemas.microsoft.com/office/2007/relationships/media" Target="../media/media5.gif"/><Relationship Id="rId4" Type="http://schemas.openxmlformats.org/officeDocument/2006/relationships/image" Target="../media/image44.png"/><Relationship Id="rId5" Type="http://schemas.openxmlformats.org/officeDocument/2006/relationships/video" Target="../media/media6.gif"/><Relationship Id="rId6" Type="http://schemas.microsoft.com/office/2007/relationships/media" Target="../media/media6.gif"/><Relationship Id="rId7" Type="http://schemas.openxmlformats.org/officeDocument/2006/relationships/image" Target="../media/image45.png"/><Relationship Id="rId8" Type="http://schemas.openxmlformats.org/officeDocument/2006/relationships/video" Target="../media/media7.gif"/><Relationship Id="rId9" Type="http://schemas.microsoft.com/office/2007/relationships/media" Target="../media/media7.gif"/><Relationship Id="rId10" Type="http://schemas.openxmlformats.org/officeDocument/2006/relationships/image" Target="../media/image46.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4.gif"/><Relationship Id="rId3" Type="http://schemas.openxmlformats.org/officeDocument/2006/relationships/image" Target="../media/image5.gif"/></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6.gif"/></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video" Target="../media/media8.gif"/><Relationship Id="rId3" Type="http://schemas.microsoft.com/office/2007/relationships/media" Target="../media/media8.gif"/><Relationship Id="rId4" Type="http://schemas.openxmlformats.org/officeDocument/2006/relationships/image" Target="../media/image47.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48.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49.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21.tif"/></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50.pn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image" Target="../media/image55.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jpe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6.png"/><Relationship Id="rId3" Type="http://schemas.openxmlformats.org/officeDocument/2006/relationships/image" Target="../media/image19.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7.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jpe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jpe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jpe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jpeg"/><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24.jpeg"/></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1.pn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jpe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jpeg"/></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2.png"/></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2.png"/></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jpeg"/></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3.png"/></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3.png"/></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3.png"/><Relationship Id="rId3" Type="http://schemas.openxmlformats.org/officeDocument/2006/relationships/image" Target="../media/image64.pn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5.png"/></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tif"/></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66.png"/></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73.png"/></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72.png"/><Relationship Id="rId3" Type="http://schemas.openxmlformats.org/officeDocument/2006/relationships/image" Target="../media/image74.png"/><Relationship Id="rId4" Type="http://schemas.openxmlformats.org/officeDocument/2006/relationships/image" Target="../media/image75.png"/></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72.png"/><Relationship Id="rId3" Type="http://schemas.openxmlformats.org/officeDocument/2006/relationships/image" Target="../media/image76.png"/><Relationship Id="rId4" Type="http://schemas.openxmlformats.org/officeDocument/2006/relationships/image" Target="../media/image77.png"/></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72.png"/><Relationship Id="rId3" Type="http://schemas.openxmlformats.org/officeDocument/2006/relationships/image" Target="../media/image78.png"/><Relationship Id="rId4" Type="http://schemas.openxmlformats.org/officeDocument/2006/relationships/image" Target="../media/image79.png"/></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80.png"/><Relationship Id="rId3" Type="http://schemas.openxmlformats.org/officeDocument/2006/relationships/image" Target="../media/image81.png"/><Relationship Id="rId4" Type="http://schemas.openxmlformats.org/officeDocument/2006/relationships/image" Target="../media/image82.png"/></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50.xml"/></Relationships>

</file>

<file path=ppt/slides/_rels/slide97.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23.tif"/></Relationships>

</file>

<file path=ppt/slides/_rels/slide98.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83.png"/><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24.tif"/></Relationships>

</file>

<file path=ppt/slides/_rels/slide9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 name="Shape 264"/>
          <p:cNvSpPr/>
          <p:nvPr>
            <p:ph type="sldNum" sz="quarter" idx="4294967295"/>
          </p:nvPr>
        </p:nvSpPr>
        <p:spPr>
          <a:xfrm>
            <a:off x="4445000" y="6527800"/>
            <a:ext cx="241300" cy="254000"/>
          </a:xfrm>
          <a:prstGeom prst="rect">
            <a:avLst/>
          </a:prstGeom>
          <a:extLst>
            <a:ext uri="{C572A759-6A51-4108-AA02-DFA0A04FC94B}">
              <ma14:wrappingTextBoxFlag xmlns:ma14="http://schemas.microsoft.com/office/mac/drawingml/2011/main" val="1"/>
            </a:ext>
          </a:extLst>
        </p:spPr>
        <p:txBody>
          <a:bodyPr/>
          <a:lstStyle>
            <a:lvl1pPr algn="ctr" defTabSz="406400">
              <a:defRPr sz="1200">
                <a:solidFill>
                  <a:srgbClr val="FFFFFF"/>
                </a:solidFill>
                <a:uFillTx/>
                <a:latin typeface="Gill Sans"/>
                <a:ea typeface="Gill Sans"/>
                <a:cs typeface="Gill Sans"/>
                <a:sym typeface="Gill Sans"/>
              </a:defRPr>
            </a:lvl1pPr>
          </a:lstStyle>
          <a:p>
            <a:pPr lvl="0">
              <a:defRPr sz="1800">
                <a:solidFill>
                  <a:srgbClr val="000000"/>
                </a:solidFill>
              </a:defRPr>
            </a:pPr>
            <a:fld id="{86CB4B4D-7CA3-9044-876B-883B54F8677D}" type="slidenum">
              <a:rPr sz="1200">
                <a:solidFill>
                  <a:srgbClr val="FFFFFF"/>
                </a:solidFill>
              </a:rPr>
            </a:fld>
          </a:p>
        </p:txBody>
      </p:sp>
      <p:pic>
        <p:nvPicPr>
          <p:cNvPr id="265" name="image5.png"/>
          <p:cNvPicPr/>
          <p:nvPr/>
        </p:nvPicPr>
        <p:blipFill>
          <a:blip r:embed="rId2">
            <a:extLst/>
          </a:blip>
          <a:stretch>
            <a:fillRect/>
          </a:stretch>
        </p:blipFill>
        <p:spPr>
          <a:xfrm>
            <a:off x="584200" y="-419100"/>
            <a:ext cx="7721600" cy="7721600"/>
          </a:xfrm>
          <a:prstGeom prst="rect">
            <a:avLst/>
          </a:prstGeom>
          <a:ln w="12700">
            <a:round/>
          </a:ln>
        </p:spPr>
      </p:pic>
      <p:sp>
        <p:nvSpPr>
          <p:cNvPr id="266" name="Shape 266"/>
          <p:cNvSpPr/>
          <p:nvPr/>
        </p:nvSpPr>
        <p:spPr>
          <a:xfrm>
            <a:off x="2449976" y="5204118"/>
            <a:ext cx="3964648" cy="850901"/>
          </a:xfrm>
          <a:prstGeom prst="rect">
            <a:avLst/>
          </a:prstGeom>
          <a:ln w="12700">
            <a:round/>
          </a:ln>
          <a:extLst>
            <a:ext uri="{C572A759-6A51-4108-AA02-DFA0A04FC94B}">
              <ma14:wrappingTextBoxFlag xmlns:ma14="http://schemas.microsoft.com/office/mac/drawingml/2011/main" val="1"/>
            </a:ext>
          </a:extLst>
        </p:spPr>
        <p:txBody>
          <a:bodyPr wrap="none" lIns="38100" tIns="38100" rIns="38100" bIns="38100" anchor="ctr">
            <a:spAutoFit/>
          </a:bodyPr>
          <a:lstStyle/>
          <a:p>
            <a:pPr lvl="0" marL="41413" marR="41413" algn="ctr" defTabSz="936625">
              <a:lnSpc>
                <a:spcPct val="93000"/>
              </a:lnSpc>
              <a:buClr>
                <a:srgbClr val="000000"/>
              </a:buClr>
              <a:buFont typeface="Times New Roman"/>
              <a:tabLst>
                <a:tab pos="38100" algn="l"/>
                <a:tab pos="977900" algn="l"/>
                <a:tab pos="1917700" algn="l"/>
                <a:tab pos="2857500" algn="l"/>
                <a:tab pos="3784600" algn="l"/>
                <a:tab pos="4724400" algn="l"/>
                <a:tab pos="5664200" algn="l"/>
                <a:tab pos="6604000" algn="l"/>
                <a:tab pos="7543800" algn="l"/>
                <a:tab pos="8470900" algn="l"/>
                <a:tab pos="9410700" algn="l"/>
                <a:tab pos="10350500" algn="l"/>
                <a:tab pos="11277600" algn="l"/>
              </a:tabLst>
              <a:defRPr sz="1800">
                <a:uFillTx/>
              </a:defRPr>
            </a:pPr>
            <a:r>
              <a:rPr sz="2800">
                <a:solidFill>
                  <a:srgbClr val="FFFFFF"/>
                </a:solidFill>
                <a:uFill>
                  <a:solidFill>
                    <a:srgbClr val="FFFFFF"/>
                  </a:solidFill>
                </a:uFill>
                <a:latin typeface="+mn-lt"/>
                <a:ea typeface="+mn-ea"/>
                <a:cs typeface="+mn-cs"/>
                <a:sym typeface="Arial"/>
              </a:rPr>
              <a:t>Ramon Miquel</a:t>
            </a:r>
            <a:endParaRPr sz="2800">
              <a:solidFill>
                <a:srgbClr val="FFFFFF"/>
              </a:solidFill>
              <a:uFill>
                <a:solidFill>
                  <a:srgbClr val="FFFFFF"/>
                </a:solidFill>
              </a:uFill>
              <a:latin typeface="+mn-lt"/>
              <a:ea typeface="+mn-ea"/>
              <a:cs typeface="+mn-cs"/>
              <a:sym typeface="Arial"/>
            </a:endParaRPr>
          </a:p>
          <a:p>
            <a:pPr lvl="0" marL="41413" marR="41413" algn="ctr" defTabSz="936625">
              <a:buClr>
                <a:srgbClr val="B6192B"/>
              </a:buClr>
              <a:buFont typeface="Arial Narrow"/>
              <a:tabLst>
                <a:tab pos="38100" algn="l"/>
                <a:tab pos="977900" algn="l"/>
                <a:tab pos="1917700" algn="l"/>
                <a:tab pos="2857500" algn="l"/>
                <a:tab pos="3784600" algn="l"/>
                <a:tab pos="4724400" algn="l"/>
                <a:tab pos="5664200" algn="l"/>
                <a:tab pos="6604000" algn="l"/>
                <a:tab pos="7543800" algn="l"/>
                <a:tab pos="8470900" algn="l"/>
                <a:tab pos="9410700" algn="l"/>
                <a:tab pos="10350500" algn="l"/>
                <a:tab pos="11277600" algn="l"/>
              </a:tabLst>
              <a:defRPr sz="1800">
                <a:uFillTx/>
              </a:defRPr>
            </a:pPr>
            <a:r>
              <a:rPr sz="2800">
                <a:solidFill>
                  <a:srgbClr val="FFFFFF"/>
                </a:solidFill>
                <a:uFill>
                  <a:solidFill>
                    <a:srgbClr val="FFFFFF"/>
                  </a:solidFill>
                </a:uFill>
                <a:latin typeface="+mn-lt"/>
                <a:ea typeface="+mn-ea"/>
                <a:cs typeface="+mn-cs"/>
                <a:sym typeface="Arial"/>
              </a:rPr>
              <a:t>ICREA / IFAE Barcelona</a:t>
            </a:r>
          </a:p>
        </p:txBody>
      </p:sp>
      <p:sp>
        <p:nvSpPr>
          <p:cNvPr id="267" name="Shape 267"/>
          <p:cNvSpPr/>
          <p:nvPr/>
        </p:nvSpPr>
        <p:spPr>
          <a:xfrm>
            <a:off x="152400" y="1193800"/>
            <a:ext cx="8839200" cy="17653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marL="41423" marR="41423" algn="ctr" defTabSz="388937">
              <a:lnSpc>
                <a:spcPct val="94000"/>
              </a:lnSpc>
              <a:buClr>
                <a:srgbClr val="FFFFFF"/>
              </a:buClr>
              <a:buFont typeface="Arial"/>
              <a:tabLst>
                <a:tab pos="38100" algn="l"/>
                <a:tab pos="838200" algn="l"/>
                <a:tab pos="1625600" algn="l"/>
                <a:tab pos="2425700" algn="l"/>
                <a:tab pos="3213100" algn="l"/>
                <a:tab pos="4000500" algn="l"/>
                <a:tab pos="4800600" algn="l"/>
                <a:tab pos="5588000" algn="l"/>
                <a:tab pos="6388100" algn="l"/>
                <a:tab pos="7175500" algn="l"/>
                <a:tab pos="7962900" algn="l"/>
                <a:tab pos="8763000" algn="l"/>
                <a:tab pos="8991600" algn="l"/>
              </a:tabLst>
              <a:defRPr sz="4000">
                <a:solidFill>
                  <a:srgbClr val="FFFFFF"/>
                </a:solidFill>
                <a:latin typeface="+mn-lt"/>
                <a:ea typeface="+mn-ea"/>
                <a:cs typeface="+mn-cs"/>
                <a:sym typeface="Arial"/>
              </a:defRPr>
            </a:lvl1pPr>
          </a:lstStyle>
          <a:p>
            <a:pPr lvl="0">
              <a:defRPr sz="1800">
                <a:solidFill>
                  <a:srgbClr val="000000"/>
                </a:solidFill>
                <a:uFillTx/>
              </a:defRPr>
            </a:pPr>
            <a:r>
              <a:rPr sz="4000">
                <a:solidFill>
                  <a:srgbClr val="FFFFFF"/>
                </a:solidFill>
                <a:uFill>
                  <a:solidFill/>
                </a:uFill>
              </a:rPr>
              <a:t>Observational Cosmology</a:t>
            </a:r>
            <a:endParaRPr sz="4000">
              <a:solidFill>
                <a:srgbClr val="FFFFFF"/>
              </a:solidFill>
              <a:uFill>
                <a:solidFill/>
              </a:uFill>
            </a:endParaRPr>
          </a:p>
        </p:txBody>
      </p:sp>
      <p:sp>
        <p:nvSpPr>
          <p:cNvPr id="268" name="Shape 268"/>
          <p:cNvSpPr/>
          <p:nvPr/>
        </p:nvSpPr>
        <p:spPr>
          <a:xfrm>
            <a:off x="711200" y="6269409"/>
            <a:ext cx="7721601" cy="385391"/>
          </a:xfrm>
          <a:prstGeom prst="rect">
            <a:avLst/>
          </a:prstGeom>
          <a:ln w="12700">
            <a:round/>
          </a:ln>
          <a:extLst>
            <a:ext uri="{C572A759-6A51-4108-AA02-DFA0A04FC94B}">
              <ma14:wrappingTextBoxFlag xmlns:ma14="http://schemas.microsoft.com/office/mac/drawingml/2011/main" val="1"/>
            </a:ext>
          </a:extLst>
        </p:spPr>
        <p:txBody>
          <a:bodyPr lIns="0" tIns="0" rIns="0" bIns="0">
            <a:spAutoFit/>
          </a:bodyPr>
          <a:lstStyle>
            <a:lvl1pPr marL="41421" marR="41421" algn="ctr" defTabSz="936625">
              <a:lnSpc>
                <a:spcPct val="93000"/>
              </a:lnSpc>
              <a:buClr>
                <a:srgbClr val="000000"/>
              </a:buClr>
              <a:buFont typeface="Times New Roman"/>
              <a:tabLst>
                <a:tab pos="38100" algn="l"/>
                <a:tab pos="977900" algn="l"/>
                <a:tab pos="1917700" algn="l"/>
                <a:tab pos="2857500" algn="l"/>
                <a:tab pos="3784600" algn="l"/>
                <a:tab pos="4724400" algn="l"/>
                <a:tab pos="5664200" algn="l"/>
                <a:tab pos="6604000" algn="l"/>
                <a:tab pos="7543800" algn="l"/>
                <a:tab pos="8470900" algn="l"/>
                <a:tab pos="9410700" algn="l"/>
                <a:tab pos="10350500" algn="l"/>
                <a:tab pos="11277600" algn="l"/>
              </a:tabLst>
              <a:defRPr sz="2000">
                <a:solidFill>
                  <a:srgbClr val="FFFFFF"/>
                </a:solidFill>
                <a:uFill>
                  <a:solidFill>
                    <a:srgbClr val="FFFFFF"/>
                  </a:solidFill>
                </a:uFill>
                <a:latin typeface="+mn-lt"/>
                <a:ea typeface="+mn-ea"/>
                <a:cs typeface="+mn-cs"/>
                <a:sym typeface="Arial"/>
              </a:defRPr>
            </a:lvl1pPr>
          </a:lstStyle>
          <a:p>
            <a:pPr lvl="0">
              <a:defRPr sz="1800">
                <a:solidFill>
                  <a:srgbClr val="000000"/>
                </a:solidFill>
                <a:uFillTx/>
              </a:defRPr>
            </a:pPr>
            <a:r>
              <a:rPr sz="2000">
                <a:solidFill>
                  <a:srgbClr val="FFFFFF"/>
                </a:solidFill>
                <a:uFill>
                  <a:solidFill>
                    <a:srgbClr val="FFFFFF"/>
                  </a:solidFill>
                </a:uFill>
              </a:rPr>
              <a:t>TAE, Benasque (Spain), September 25-26, 2014</a:t>
            </a:r>
          </a:p>
        </p:txBody>
      </p:sp>
      <p:grpSp>
        <p:nvGrpSpPr>
          <p:cNvPr id="271" name="Group 271"/>
          <p:cNvGrpSpPr/>
          <p:nvPr/>
        </p:nvGrpSpPr>
        <p:grpSpPr>
          <a:xfrm>
            <a:off x="7187658" y="5394618"/>
            <a:ext cx="1232442" cy="947683"/>
            <a:chOff x="0" y="0"/>
            <a:chExt cx="1232440" cy="947682"/>
          </a:xfrm>
        </p:grpSpPr>
        <p:pic>
          <p:nvPicPr>
            <p:cNvPr id="269" name="pasted-image.pdf"/>
            <p:cNvPicPr/>
            <p:nvPr/>
          </p:nvPicPr>
          <p:blipFill>
            <a:blip r:embed="rId3">
              <a:extLst/>
            </a:blip>
            <a:stretch>
              <a:fillRect/>
            </a:stretch>
          </p:blipFill>
          <p:spPr>
            <a:xfrm>
              <a:off x="0" y="359540"/>
              <a:ext cx="1232297" cy="588143"/>
            </a:xfrm>
            <a:prstGeom prst="rect">
              <a:avLst/>
            </a:prstGeom>
            <a:ln w="25400" cap="flat">
              <a:noFill/>
              <a:round/>
            </a:ln>
            <a:effectLst/>
          </p:spPr>
        </p:pic>
        <p:pic>
          <p:nvPicPr>
            <p:cNvPr id="270" name="logoIfae.png"/>
            <p:cNvPicPr/>
            <p:nvPr/>
          </p:nvPicPr>
          <p:blipFill>
            <a:blip r:embed="rId4">
              <a:extLst/>
            </a:blip>
            <a:srcRect l="0" t="0" r="0" b="0"/>
            <a:stretch>
              <a:fillRect/>
            </a:stretch>
          </p:blipFill>
          <p:spPr>
            <a:xfrm>
              <a:off x="0" y="0"/>
              <a:ext cx="1232441" cy="368300"/>
            </a:xfrm>
            <a:prstGeom prst="rect">
              <a:avLst/>
            </a:prstGeom>
            <a:ln w="12700" cap="flat">
              <a:noFill/>
              <a:miter lim="400000"/>
            </a:ln>
            <a:effectLst/>
          </p:spPr>
        </p:pic>
      </p:grpSp>
      <p:pic>
        <p:nvPicPr>
          <p:cNvPr id="272" name="icrea.jpg"/>
          <p:cNvPicPr/>
          <p:nvPr/>
        </p:nvPicPr>
        <p:blipFill>
          <a:blip r:embed="rId5">
            <a:extLst/>
          </a:blip>
          <a:stretch>
            <a:fillRect/>
          </a:stretch>
        </p:blipFill>
        <p:spPr>
          <a:xfrm>
            <a:off x="47635" y="5761487"/>
            <a:ext cx="1664921" cy="554106"/>
          </a:xfrm>
          <a:prstGeom prst="rect">
            <a:avLst/>
          </a:prstGeom>
          <a:ln w="25400">
            <a:round/>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9" name="Shape 32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330" name="image.png"/>
          <p:cNvPicPr/>
          <p:nvPr/>
        </p:nvPicPr>
        <p:blipFill>
          <a:blip r:embed="rId2">
            <a:extLst/>
          </a:blip>
          <a:stretch>
            <a:fillRect/>
          </a:stretch>
        </p:blipFill>
        <p:spPr>
          <a:xfrm>
            <a:off x="1901408" y="1136743"/>
            <a:ext cx="5341184" cy="5341183"/>
          </a:xfrm>
          <a:prstGeom prst="rect">
            <a:avLst/>
          </a:prstGeom>
          <a:ln w="12700">
            <a:miter lim="400000"/>
          </a:ln>
        </p:spPr>
      </p:pic>
      <p:sp>
        <p:nvSpPr>
          <p:cNvPr id="331" name="Shape 331"/>
          <p:cNvSpPr/>
          <p:nvPr/>
        </p:nvSpPr>
        <p:spPr>
          <a:xfrm>
            <a:off x="685800" y="-76200"/>
            <a:ext cx="7772400" cy="1143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ctr">
              <a:defRPr sz="3200" u="sng">
                <a:latin typeface="+mn-lt"/>
                <a:ea typeface="+mn-ea"/>
                <a:cs typeface="+mn-cs"/>
                <a:sym typeface="Arial"/>
              </a:defRPr>
            </a:lvl1pPr>
          </a:lstStyle>
          <a:p>
            <a:pPr lvl="0">
              <a:defRPr sz="1800" u="none">
                <a:uFillTx/>
              </a:defRPr>
            </a:pPr>
            <a:r>
              <a:rPr sz="3200" u="sng">
                <a:uFill>
                  <a:solidFill/>
                </a:uFill>
              </a:rPr>
              <a:t>Measuring Redshifts</a:t>
            </a:r>
          </a:p>
        </p:txBody>
      </p:sp>
    </p:spTree>
  </p:cSld>
  <p:clrMapOvr>
    <a:masterClrMapping/>
  </p:clrMapOvr>
  <p:transition spd="med" advClick="1"/>
</p:sld>
</file>

<file path=ppt/slides/slide10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45" name="Shape 104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046" name="Shape 1046"/>
          <p:cNvSpPr/>
          <p:nvPr/>
        </p:nvSpPr>
        <p:spPr>
          <a:xfrm>
            <a:off x="76200" y="292100"/>
            <a:ext cx="89154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buClr>
                <a:srgbClr val="000000"/>
              </a:buClr>
              <a:buFont typeface="Arial"/>
              <a:defRPr sz="3200" u="sng">
                <a:latin typeface="+mn-lt"/>
                <a:ea typeface="+mn-ea"/>
                <a:cs typeface="+mn-cs"/>
                <a:sym typeface="Arial"/>
              </a:defRPr>
            </a:lvl1pPr>
          </a:lstStyle>
          <a:p>
            <a:pPr lvl="0">
              <a:defRPr sz="1800" u="none">
                <a:uFillTx/>
              </a:defRPr>
            </a:pPr>
            <a:r>
              <a:rPr sz="3200" u="sng">
                <a:uFill>
                  <a:solidFill/>
                </a:uFill>
              </a:rPr>
              <a:t>Acoustic Wave</a:t>
            </a:r>
          </a:p>
        </p:txBody>
      </p:sp>
      <p:pic>
        <p:nvPicPr>
          <p:cNvPr id="1047" name="anim.gif"/>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904408" y="580876"/>
            <a:ext cx="7239001" cy="5715001"/>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104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047"/>
                </p:tgtEl>
              </p:cMediaNode>
            </p:vide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49" name="Shape 1049"/>
          <p:cNvSpPr/>
          <p:nvPr>
            <p:ph type="sldNum" sz="quarter" idx="2"/>
          </p:nvPr>
        </p:nvSpPr>
        <p:spPr>
          <a:xfrm>
            <a:off x="7315199" y="6248400"/>
            <a:ext cx="381001"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050" name="Shape 1050"/>
          <p:cNvSpPr/>
          <p:nvPr/>
        </p:nvSpPr>
        <p:spPr>
          <a:xfrm>
            <a:off x="76200" y="292100"/>
            <a:ext cx="89154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buClr>
                <a:srgbClr val="000000"/>
              </a:buClr>
              <a:buFont typeface="Arial"/>
              <a:defRPr sz="3200" u="sng">
                <a:latin typeface="+mn-lt"/>
                <a:ea typeface="+mn-ea"/>
                <a:cs typeface="+mn-cs"/>
                <a:sym typeface="Arial"/>
              </a:defRPr>
            </a:lvl1pPr>
          </a:lstStyle>
          <a:p>
            <a:pPr lvl="0">
              <a:defRPr sz="1800" u="none">
                <a:uFillTx/>
              </a:defRPr>
            </a:pPr>
            <a:r>
              <a:rPr sz="3200" u="sng">
                <a:uFill>
                  <a:solidFill/>
                </a:uFill>
              </a:rPr>
              <a:t>Acoustic Wave</a:t>
            </a:r>
          </a:p>
        </p:txBody>
      </p:sp>
      <p:pic>
        <p:nvPicPr>
          <p:cNvPr id="1051" name="anim_many.gif"/>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811474" y="1143000"/>
            <a:ext cx="7239001" cy="57150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105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051"/>
                </p:tgtEl>
              </p:cMediaNode>
            </p:vide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53" name="acoustic_anim.gif"/>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444720" y="781006"/>
            <a:ext cx="7543801" cy="5664201"/>
          </a:xfrm>
          <a:prstGeom prst="rect">
            <a:avLst/>
          </a:prstGeom>
        </p:spPr>
      </p:pic>
      <p:sp>
        <p:nvSpPr>
          <p:cNvPr id="1054" name="Shape 1054"/>
          <p:cNvSpPr/>
          <p:nvPr/>
        </p:nvSpPr>
        <p:spPr>
          <a:xfrm>
            <a:off x="811212" y="6311900"/>
            <a:ext cx="7304545" cy="323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buClr>
                <a:srgbClr val="008F00"/>
              </a:buClr>
              <a:buFont typeface="Arial"/>
              <a:defRPr sz="1800">
                <a:uFillTx/>
              </a:defRPr>
            </a:pPr>
            <a:r>
              <a:rPr sz="1600">
                <a:solidFill>
                  <a:srgbClr val="008F00"/>
                </a:solidFill>
                <a:uFill>
                  <a:solidFill>
                    <a:srgbClr val="008F00"/>
                  </a:solidFill>
                </a:uFill>
                <a:latin typeface="+mn-lt"/>
                <a:ea typeface="+mn-ea"/>
                <a:cs typeface="+mn-cs"/>
                <a:sym typeface="Arial"/>
              </a:rPr>
              <a:t>D. Eisenstein, </a:t>
            </a:r>
            <a:r>
              <a:rPr sz="1600" u="sng">
                <a:solidFill>
                  <a:srgbClr val="008F00"/>
                </a:solidFill>
                <a:uFill>
                  <a:solidFill>
                    <a:srgbClr val="008F00"/>
                  </a:solidFill>
                </a:uFill>
                <a:latin typeface="+mn-lt"/>
                <a:ea typeface="+mn-ea"/>
                <a:cs typeface="+mn-cs"/>
                <a:sym typeface="Arial"/>
                <a:hlinkClick r:id="rId5" invalidUrl="" action="" tgtFrame="" tooltip="" history="1" highlightClick="0" endSnd="0"/>
              </a:rPr>
              <a:t>http://scholar.harvard.edu/files/deisenstein/files/acoustic_anim.gif</a:t>
            </a:r>
          </a:p>
        </p:txBody>
      </p:sp>
      <p:sp>
        <p:nvSpPr>
          <p:cNvPr id="1055" name="Shape 1055"/>
          <p:cNvSpPr/>
          <p:nvPr/>
        </p:nvSpPr>
        <p:spPr>
          <a:xfrm>
            <a:off x="76200" y="292100"/>
            <a:ext cx="89154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buClr>
                <a:srgbClr val="000000"/>
              </a:buClr>
              <a:buFont typeface="Arial"/>
              <a:defRPr sz="3200" u="sng">
                <a:latin typeface="+mn-lt"/>
                <a:ea typeface="+mn-ea"/>
                <a:cs typeface="+mn-cs"/>
                <a:sym typeface="Arial"/>
              </a:defRPr>
            </a:lvl1pPr>
          </a:lstStyle>
          <a:p>
            <a:pPr lvl="0">
              <a:defRPr sz="1800" u="none">
                <a:uFillTx/>
              </a:defRPr>
            </a:pPr>
            <a:r>
              <a:rPr sz="3200" u="sng">
                <a:uFill>
                  <a:solidFill/>
                </a:uFill>
              </a:rPr>
              <a:t>Propagation of Density Perturbations</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105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053"/>
                </p:tgtEl>
              </p:cMediaNode>
            </p:vide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57" name="Shape 1057"/>
          <p:cNvSpPr/>
          <p:nvPr>
            <p:ph type="sldNum" sz="quarter" idx="2"/>
          </p:nvPr>
        </p:nvSpPr>
        <p:spPr>
          <a:xfrm>
            <a:off x="7315199" y="6248400"/>
            <a:ext cx="381001"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058" name="Shape 1058"/>
          <p:cNvSpPr/>
          <p:nvPr/>
        </p:nvSpPr>
        <p:spPr>
          <a:xfrm>
            <a:off x="76200" y="292100"/>
            <a:ext cx="8915400" cy="55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buClr>
                <a:srgbClr val="000000"/>
              </a:buClr>
              <a:buFont typeface="Arial"/>
              <a:defRPr sz="3200" u="sng">
                <a:latin typeface="+mn-lt"/>
                <a:ea typeface="+mn-ea"/>
                <a:cs typeface="+mn-cs"/>
                <a:sym typeface="Arial"/>
              </a:defRPr>
            </a:lvl1pPr>
          </a:lstStyle>
          <a:p>
            <a:pPr lvl="0">
              <a:defRPr sz="1800" u="none">
                <a:uFillTx/>
              </a:defRPr>
            </a:pPr>
            <a:r>
              <a:rPr sz="3200" u="sng">
                <a:uFill>
                  <a:solidFill/>
                </a:uFill>
              </a:rPr>
              <a:t>Final Density Profile</a:t>
            </a:r>
          </a:p>
        </p:txBody>
      </p:sp>
      <p:pic>
        <p:nvPicPr>
          <p:cNvPr id="1059" name="image.png"/>
          <p:cNvPicPr/>
          <p:nvPr/>
        </p:nvPicPr>
        <p:blipFill>
          <a:blip r:embed="rId2">
            <a:extLst/>
          </a:blip>
          <a:stretch>
            <a:fillRect/>
          </a:stretch>
        </p:blipFill>
        <p:spPr>
          <a:xfrm>
            <a:off x="1143000" y="1114425"/>
            <a:ext cx="6388100" cy="4524375"/>
          </a:xfrm>
          <a:prstGeom prst="rect">
            <a:avLst/>
          </a:prstGeom>
          <a:ln w="12700">
            <a:miter lim="400000"/>
          </a:ln>
        </p:spPr>
      </p:pic>
    </p:spTree>
  </p:cSld>
  <p:clrMapOvr>
    <a:masterClrMapping/>
  </p:clrMapOvr>
  <p:transition spd="med" advClick="1"/>
</p:sld>
</file>

<file path=ppt/slides/slide10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61" name="Shape 1061"/>
          <p:cNvSpPr/>
          <p:nvPr>
            <p:ph type="sldNum" sz="quarter" idx="2"/>
          </p:nvPr>
        </p:nvSpPr>
        <p:spPr>
          <a:xfrm>
            <a:off x="7315199" y="6248400"/>
            <a:ext cx="381001"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062" name="Shape 1062"/>
          <p:cNvSpPr/>
          <p:nvPr>
            <p:ph type="title"/>
          </p:nvPr>
        </p:nvSpPr>
        <p:spPr>
          <a:xfrm>
            <a:off x="76200" y="76200"/>
            <a:ext cx="8915400" cy="8382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Galaxy-Galaxy Correlation Function</a:t>
            </a:r>
          </a:p>
        </p:txBody>
      </p:sp>
      <p:pic>
        <p:nvPicPr>
          <p:cNvPr id="1063" name="xi_jack.png"/>
          <p:cNvPicPr/>
          <p:nvPr/>
        </p:nvPicPr>
        <p:blipFill>
          <a:blip r:embed="rId2">
            <a:extLst/>
          </a:blip>
          <a:stretch>
            <a:fillRect/>
          </a:stretch>
        </p:blipFill>
        <p:spPr>
          <a:xfrm>
            <a:off x="0" y="1447800"/>
            <a:ext cx="5334000" cy="5334000"/>
          </a:xfrm>
          <a:prstGeom prst="rect">
            <a:avLst/>
          </a:prstGeom>
          <a:ln w="12700">
            <a:miter lim="400000"/>
          </a:ln>
        </p:spPr>
      </p:pic>
      <p:sp>
        <p:nvSpPr>
          <p:cNvPr id="1064" name="Shape 1064"/>
          <p:cNvSpPr/>
          <p:nvPr/>
        </p:nvSpPr>
        <p:spPr>
          <a:xfrm>
            <a:off x="4343400" y="6324600"/>
            <a:ext cx="2097941" cy="323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8F00"/>
              </a:buClr>
              <a:buFont typeface="Arial"/>
              <a:defRPr sz="1600">
                <a:solidFill>
                  <a:srgbClr val="008F00"/>
                </a:solidFill>
                <a:uFill>
                  <a:solidFill>
                    <a:srgbClr val="008F00"/>
                  </a:solidFill>
                </a:uFill>
                <a:latin typeface="+mn-lt"/>
                <a:ea typeface="+mn-ea"/>
                <a:cs typeface="+mn-cs"/>
                <a:sym typeface="Arial"/>
              </a:defRPr>
            </a:lvl1pPr>
          </a:lstStyle>
          <a:p>
            <a:pPr lvl="0">
              <a:defRPr sz="1800">
                <a:solidFill>
                  <a:srgbClr val="000000"/>
                </a:solidFill>
                <a:uFillTx/>
              </a:defRPr>
            </a:pPr>
            <a:r>
              <a:rPr sz="1600">
                <a:solidFill>
                  <a:srgbClr val="008F00"/>
                </a:solidFill>
                <a:uFill>
                  <a:solidFill>
                    <a:srgbClr val="008F00"/>
                  </a:solidFill>
                </a:uFill>
              </a:rPr>
              <a:t>Eisenstein et al. 2005</a:t>
            </a:r>
          </a:p>
        </p:txBody>
      </p:sp>
      <p:sp>
        <p:nvSpPr>
          <p:cNvPr id="1065" name="Shape 1065"/>
          <p:cNvSpPr/>
          <p:nvPr/>
        </p:nvSpPr>
        <p:spPr>
          <a:xfrm>
            <a:off x="5181600" y="5607050"/>
            <a:ext cx="3046010" cy="368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buClr>
                <a:srgbClr val="000000"/>
              </a:buClr>
              <a:buFont typeface="Arial"/>
              <a:defRPr sz="1800">
                <a:uFillTx/>
              </a:defRPr>
            </a:pPr>
            <a:r>
              <a:rPr i="1" sz="1600">
                <a:uFill>
                  <a:solidFill/>
                </a:uFill>
                <a:latin typeface="+mn-lt"/>
                <a:ea typeface="+mn-ea"/>
                <a:cs typeface="+mn-cs"/>
                <a:sym typeface="Arial"/>
              </a:rPr>
              <a:t>h</a:t>
            </a:r>
            <a:r>
              <a:rPr sz="1600">
                <a:uFill>
                  <a:solidFill/>
                </a:uFill>
                <a:latin typeface="+mn-lt"/>
                <a:ea typeface="+mn-ea"/>
                <a:cs typeface="+mn-cs"/>
                <a:sym typeface="Arial"/>
              </a:rPr>
              <a:t> = </a:t>
            </a:r>
            <a:r>
              <a:rPr i="1" sz="1600">
                <a:uFill>
                  <a:solidFill/>
                </a:uFill>
                <a:latin typeface="+mn-lt"/>
                <a:ea typeface="+mn-ea"/>
                <a:cs typeface="+mn-cs"/>
                <a:sym typeface="Arial"/>
              </a:rPr>
              <a:t>H</a:t>
            </a:r>
            <a:r>
              <a:rPr baseline="-25000" sz="1600">
                <a:uFill>
                  <a:solidFill/>
                </a:uFill>
                <a:latin typeface="+mn-lt"/>
                <a:ea typeface="+mn-ea"/>
                <a:cs typeface="+mn-cs"/>
                <a:sym typeface="Arial"/>
              </a:rPr>
              <a:t>0</a:t>
            </a:r>
            <a:r>
              <a:rPr sz="1600">
                <a:uFill>
                  <a:solidFill/>
                </a:uFill>
                <a:latin typeface="+mn-lt"/>
                <a:ea typeface="+mn-ea"/>
                <a:cs typeface="+mn-cs"/>
                <a:sym typeface="Arial"/>
              </a:rPr>
              <a:t> / (100 km s</a:t>
            </a:r>
            <a:r>
              <a:rPr baseline="29999" sz="1600">
                <a:uFill>
                  <a:solidFill/>
                </a:uFill>
                <a:latin typeface="+mn-lt"/>
                <a:ea typeface="+mn-ea"/>
                <a:cs typeface="+mn-cs"/>
                <a:sym typeface="Arial"/>
              </a:rPr>
              <a:t>-1</a:t>
            </a:r>
            <a:r>
              <a:rPr sz="1600">
                <a:uFill>
                  <a:solidFill/>
                </a:uFill>
                <a:latin typeface="+mn-lt"/>
                <a:ea typeface="+mn-ea"/>
                <a:cs typeface="+mn-cs"/>
                <a:sym typeface="Arial"/>
              </a:rPr>
              <a:t> Mpc</a:t>
            </a:r>
            <a:r>
              <a:rPr baseline="29999" sz="1600">
                <a:uFill>
                  <a:solidFill/>
                </a:uFill>
                <a:latin typeface="+mn-lt"/>
                <a:ea typeface="+mn-ea"/>
                <a:cs typeface="+mn-cs"/>
                <a:sym typeface="Arial"/>
              </a:rPr>
              <a:t>-1</a:t>
            </a:r>
            <a:r>
              <a:rPr sz="1600">
                <a:uFill>
                  <a:solidFill/>
                </a:uFill>
                <a:latin typeface="+mn-lt"/>
                <a:ea typeface="+mn-ea"/>
                <a:cs typeface="+mn-cs"/>
                <a:sym typeface="Arial"/>
              </a:rPr>
              <a:t>) ~ 0.7</a:t>
            </a:r>
          </a:p>
        </p:txBody>
      </p:sp>
      <p:sp>
        <p:nvSpPr>
          <p:cNvPr id="1066" name="Shape 1066"/>
          <p:cNvSpPr/>
          <p:nvPr/>
        </p:nvSpPr>
        <p:spPr>
          <a:xfrm>
            <a:off x="5105400" y="3503612"/>
            <a:ext cx="3946374" cy="122823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buClr>
                <a:srgbClr val="008F00"/>
              </a:buClr>
              <a:buFont typeface="Arial"/>
              <a:defRPr sz="1800">
                <a:uFillTx/>
              </a:defRPr>
            </a:pPr>
            <a:r>
              <a:rPr>
                <a:solidFill>
                  <a:srgbClr val="008F00"/>
                </a:solidFill>
                <a:uFill>
                  <a:solidFill>
                    <a:srgbClr val="008F00"/>
                  </a:solidFill>
                </a:uFill>
                <a:latin typeface="+mn-lt"/>
                <a:ea typeface="+mn-ea"/>
                <a:cs typeface="+mn-cs"/>
                <a:sym typeface="Arial"/>
              </a:rPr>
              <a:t>3.5-</a:t>
            </a:r>
            <a:r>
              <a:rPr>
                <a:solidFill>
                  <a:srgbClr val="008F00"/>
                </a:solidFill>
                <a:uFill>
                  <a:solidFill>
                    <a:srgbClr val="008F00"/>
                  </a:solidFill>
                </a:uFill>
                <a:latin typeface="Symbol"/>
                <a:ea typeface="Symbol"/>
                <a:cs typeface="Symbol"/>
                <a:sym typeface="Symbol"/>
              </a:rPr>
              <a:t>σ</a:t>
            </a:r>
            <a:r>
              <a:rPr>
                <a:solidFill>
                  <a:srgbClr val="008F00"/>
                </a:solidFill>
                <a:uFill>
                  <a:solidFill>
                    <a:srgbClr val="008F00"/>
                  </a:solidFill>
                </a:uFill>
                <a:latin typeface="+mn-lt"/>
                <a:ea typeface="+mn-ea"/>
                <a:cs typeface="+mn-cs"/>
                <a:sym typeface="Arial"/>
              </a:rPr>
              <a:t> detection of BAO at </a:t>
            </a:r>
            <a:r>
              <a:rPr>
                <a:uFill>
                  <a:solidFill/>
                </a:uFill>
                <a:latin typeface="+mn-lt"/>
                <a:ea typeface="+mn-ea"/>
                <a:cs typeface="+mn-cs"/>
                <a:sym typeface="Arial"/>
              </a:rPr>
              <a:t>&lt;</a:t>
            </a:r>
            <a:r>
              <a:rPr i="1">
                <a:uFill>
                  <a:solidFill/>
                </a:uFill>
                <a:latin typeface="+mn-lt"/>
                <a:ea typeface="+mn-ea"/>
                <a:cs typeface="+mn-cs"/>
                <a:sym typeface="Arial"/>
              </a:rPr>
              <a:t>z</a:t>
            </a:r>
            <a:r>
              <a:rPr>
                <a:uFill>
                  <a:solidFill/>
                </a:uFill>
                <a:latin typeface="+mn-lt"/>
                <a:ea typeface="+mn-ea"/>
                <a:cs typeface="+mn-cs"/>
                <a:sym typeface="Arial"/>
              </a:rPr>
              <a:t>&gt; = 0.35</a:t>
            </a:r>
            <a:endParaRPr>
              <a:uFill>
                <a:solidFill/>
              </a:uFill>
              <a:latin typeface="+mn-lt"/>
              <a:ea typeface="+mn-ea"/>
              <a:cs typeface="+mn-cs"/>
              <a:sym typeface="Arial"/>
            </a:endParaRPr>
          </a:p>
          <a:p>
            <a:pPr lvl="0">
              <a:buClr>
                <a:srgbClr val="008F00"/>
              </a:buClr>
              <a:buFont typeface="Arial"/>
              <a:defRPr sz="1800">
                <a:uFillTx/>
              </a:defRPr>
            </a:pPr>
            <a:r>
              <a:rPr>
                <a:solidFill>
                  <a:srgbClr val="008F00"/>
                </a:solidFill>
                <a:uFill>
                  <a:solidFill>
                    <a:srgbClr val="008F00"/>
                  </a:solidFill>
                </a:uFill>
                <a:latin typeface="+mn-lt"/>
                <a:ea typeface="+mn-ea"/>
                <a:cs typeface="+mn-cs"/>
                <a:sym typeface="Arial"/>
              </a:rPr>
              <a:t>(confirmed by 2DF and SDSS </a:t>
            </a:r>
            <a:endParaRPr>
              <a:solidFill>
                <a:srgbClr val="008F00"/>
              </a:solidFill>
              <a:uFill>
                <a:solidFill>
                  <a:srgbClr val="008F00"/>
                </a:solidFill>
              </a:uFill>
              <a:latin typeface="+mn-lt"/>
              <a:ea typeface="+mn-ea"/>
              <a:cs typeface="+mn-cs"/>
              <a:sym typeface="Arial"/>
            </a:endParaRPr>
          </a:p>
          <a:p>
            <a:pPr lvl="0">
              <a:buClr>
                <a:srgbClr val="008F00"/>
              </a:buClr>
              <a:buFont typeface="Arial"/>
              <a:defRPr sz="1800">
                <a:uFillTx/>
              </a:defRPr>
            </a:pPr>
            <a:r>
              <a:rPr>
                <a:solidFill>
                  <a:srgbClr val="008F00"/>
                </a:solidFill>
                <a:uFill>
                  <a:solidFill>
                    <a:srgbClr val="008F00"/>
                  </a:solidFill>
                </a:uFill>
                <a:latin typeface="+mn-lt"/>
                <a:ea typeface="+mn-ea"/>
                <a:cs typeface="+mn-cs"/>
                <a:sym typeface="Arial"/>
              </a:rPr>
              <a:t>photometric survey at about 2.5 </a:t>
            </a:r>
            <a:r>
              <a:rPr>
                <a:solidFill>
                  <a:srgbClr val="008F00"/>
                </a:solidFill>
                <a:uFill>
                  <a:solidFill>
                    <a:srgbClr val="008F00"/>
                  </a:solidFill>
                </a:uFill>
                <a:latin typeface="Symbol"/>
                <a:ea typeface="Symbol"/>
                <a:cs typeface="Symbol"/>
                <a:sym typeface="Symbol"/>
              </a:rPr>
              <a:t>σ,</a:t>
            </a:r>
            <a:endParaRPr>
              <a:solidFill>
                <a:srgbClr val="008F00"/>
              </a:solidFill>
              <a:uFill>
                <a:solidFill>
                  <a:srgbClr val="008F00"/>
                </a:solidFill>
              </a:uFill>
              <a:latin typeface="Symbol"/>
              <a:ea typeface="Symbol"/>
              <a:cs typeface="Symbol"/>
              <a:sym typeface="Symbol"/>
            </a:endParaRPr>
          </a:p>
          <a:p>
            <a:pPr lvl="0">
              <a:buClr>
                <a:srgbClr val="008F00"/>
              </a:buClr>
              <a:buFont typeface="Arial"/>
              <a:defRPr sz="1800">
                <a:uFillTx/>
              </a:defRPr>
            </a:pPr>
            <a:r>
              <a:rPr>
                <a:solidFill>
                  <a:srgbClr val="008F00"/>
                </a:solidFill>
                <a:uFill>
                  <a:solidFill>
                    <a:srgbClr val="008F00"/>
                  </a:solidFill>
                </a:uFill>
                <a:latin typeface="Symbol"/>
                <a:ea typeface="Symbol"/>
                <a:cs typeface="Symbol"/>
                <a:sym typeface="Symbol"/>
              </a:rPr>
              <a:t>and then by many others</a:t>
            </a:r>
            <a:r>
              <a:rPr>
                <a:solidFill>
                  <a:srgbClr val="008F00"/>
                </a:solidFill>
                <a:uFill>
                  <a:solidFill>
                    <a:srgbClr val="008F00"/>
                  </a:solidFill>
                </a:uFill>
                <a:latin typeface="+mn-lt"/>
                <a:ea typeface="+mn-ea"/>
                <a:cs typeface="+mn-cs"/>
                <a:sym typeface="Arial"/>
              </a:rPr>
              <a:t>)</a:t>
            </a:r>
            <a:r>
              <a:rPr>
                <a:uFill>
                  <a:solidFill/>
                </a:uFill>
                <a:latin typeface="+mn-lt"/>
                <a:ea typeface="+mn-ea"/>
                <a:cs typeface="+mn-cs"/>
                <a:sym typeface="Arial"/>
              </a:rPr>
              <a:t> </a:t>
            </a:r>
          </a:p>
        </p:txBody>
      </p:sp>
      <p:pic>
        <p:nvPicPr>
          <p:cNvPr id="1067" name="image.pdf"/>
          <p:cNvPicPr/>
          <p:nvPr/>
        </p:nvPicPr>
        <p:blipFill>
          <a:blip r:embed="rId3">
            <a:extLst/>
          </a:blip>
          <a:stretch>
            <a:fillRect/>
          </a:stretch>
        </p:blipFill>
        <p:spPr>
          <a:xfrm>
            <a:off x="5191125" y="1651000"/>
            <a:ext cx="3729038" cy="711201"/>
          </a:xfrm>
          <a:prstGeom prst="rect">
            <a:avLst/>
          </a:prstGeom>
          <a:ln w="12700">
            <a:miter lim="400000"/>
          </a:ln>
        </p:spPr>
      </p:pic>
      <p:pic>
        <p:nvPicPr>
          <p:cNvPr id="1068" name="image.pdf"/>
          <p:cNvPicPr/>
          <p:nvPr/>
        </p:nvPicPr>
        <p:blipFill>
          <a:blip r:embed="rId4">
            <a:extLst/>
          </a:blip>
          <a:stretch>
            <a:fillRect/>
          </a:stretch>
        </p:blipFill>
        <p:spPr>
          <a:xfrm>
            <a:off x="5105400" y="2770187"/>
            <a:ext cx="3770313" cy="430213"/>
          </a:xfrm>
          <a:prstGeom prst="rect">
            <a:avLst/>
          </a:prstGeom>
          <a:ln w="12700">
            <a:miter lim="400000"/>
          </a:ln>
        </p:spPr>
      </p:pic>
      <p:sp>
        <p:nvSpPr>
          <p:cNvPr id="1069" name="Shape 1069"/>
          <p:cNvSpPr/>
          <p:nvPr/>
        </p:nvSpPr>
        <p:spPr>
          <a:xfrm>
            <a:off x="6623050" y="2286000"/>
            <a:ext cx="358203" cy="3608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329D6"/>
              </a:buClr>
              <a:buFont typeface="Arial"/>
              <a:defRPr sz="1800">
                <a:solidFill>
                  <a:srgbClr val="0329D6"/>
                </a:solidFill>
                <a:uFill>
                  <a:solidFill>
                    <a:srgbClr val="0329D6"/>
                  </a:solidFill>
                </a:uFill>
                <a:latin typeface="+mn-lt"/>
                <a:ea typeface="+mn-ea"/>
                <a:cs typeface="+mn-cs"/>
                <a:sym typeface="Arial"/>
              </a:defRPr>
            </a:lvl1pPr>
          </a:lstStyle>
          <a:p>
            <a:pPr lvl="0">
              <a:defRPr>
                <a:solidFill>
                  <a:srgbClr val="000000"/>
                </a:solidFill>
                <a:uFillTx/>
              </a:defRPr>
            </a:pPr>
            <a:r>
              <a:rPr>
                <a:solidFill>
                  <a:srgbClr val="0329D6"/>
                </a:solidFill>
                <a:uFill>
                  <a:solidFill>
                    <a:srgbClr val="0329D6"/>
                  </a:solidFill>
                </a:uFill>
              </a:rPr>
              <a:t>or</a:t>
            </a:r>
          </a:p>
        </p:txBody>
      </p:sp>
      <p:sp>
        <p:nvSpPr>
          <p:cNvPr id="1070" name="Shape 1070"/>
          <p:cNvSpPr/>
          <p:nvPr>
            <p:ph type="body" idx="1"/>
          </p:nvPr>
        </p:nvSpPr>
        <p:spPr>
          <a:xfrm>
            <a:off x="228600" y="914400"/>
            <a:ext cx="8915400" cy="2095500"/>
          </a:xfrm>
          <a:prstGeom prst="rect">
            <a:avLst/>
          </a:prstGeom>
        </p:spPr>
        <p:txBody>
          <a:bodyPr/>
          <a:lstStyle>
            <a:lvl1pPr>
              <a:buClr>
                <a:srgbClr val="0329D6"/>
              </a:buClr>
              <a:buSzTx/>
              <a:buFont typeface="Arial"/>
              <a:buNone/>
              <a:defRPr sz="2000">
                <a:solidFill>
                  <a:srgbClr val="0329D6"/>
                </a:solidFill>
                <a:uFill>
                  <a:solidFill>
                    <a:srgbClr val="0329D6"/>
                  </a:solidFill>
                </a:uFill>
                <a:latin typeface="+mn-lt"/>
                <a:ea typeface="+mn-ea"/>
                <a:cs typeface="+mn-cs"/>
                <a:sym typeface="Arial"/>
              </a:defRPr>
            </a:lvl1pPr>
          </a:lstStyle>
          <a:p>
            <a:pPr lvl="0">
              <a:defRPr sz="1800">
                <a:solidFill>
                  <a:srgbClr val="000000"/>
                </a:solidFill>
                <a:uFillTx/>
              </a:defRPr>
            </a:pPr>
            <a:r>
              <a:rPr sz="2000">
                <a:solidFill>
                  <a:srgbClr val="0329D6"/>
                </a:solidFill>
                <a:uFill>
                  <a:solidFill>
                    <a:srgbClr val="0329D6"/>
                  </a:solidFill>
                </a:uFill>
              </a:rPr>
              <a:t>Based on 55000 “luminous red galaxies” from the SDSS spectroscopic galaxy survey</a:t>
            </a:r>
          </a:p>
        </p:txBody>
      </p:sp>
    </p:spTree>
  </p:cSld>
  <p:clrMapOvr>
    <a:masterClrMapping/>
  </p:clrMapOvr>
  <p:transition spd="med" advClick="1"/>
</p:sld>
</file>

<file path=ppt/slides/slide10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72" name="Shape 1072"/>
          <p:cNvSpPr/>
          <p:nvPr>
            <p:ph type="sldNum" sz="quarter" idx="2"/>
          </p:nvPr>
        </p:nvSpPr>
        <p:spPr>
          <a:xfrm>
            <a:off x="7315199" y="6248400"/>
            <a:ext cx="381001"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073" name="Shape 1073"/>
          <p:cNvSpPr/>
          <p:nvPr/>
        </p:nvSpPr>
        <p:spPr>
          <a:xfrm>
            <a:off x="152400" y="762000"/>
            <a:ext cx="8915400" cy="412359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650240" indent="-609600">
              <a:lnSpc>
                <a:spcPct val="90000"/>
              </a:lnSpc>
              <a:spcBef>
                <a:spcPts val="300"/>
              </a:spcBef>
              <a:buClr>
                <a:srgbClr val="FFA900"/>
              </a:buClr>
              <a:buFont typeface="Comic Sans MS"/>
              <a:defRPr sz="1800">
                <a:uFillTx/>
              </a:defRPr>
            </a:pPr>
            <a:endParaRPr sz="1300">
              <a:solidFill>
                <a:srgbClr val="FFA900"/>
              </a:solidFill>
              <a:uFill>
                <a:solidFill>
                  <a:srgbClr val="FFA900"/>
                </a:solidFill>
              </a:uFill>
              <a:latin typeface="Comic Sans MS"/>
              <a:ea typeface="Comic Sans MS"/>
              <a:cs typeface="Comic Sans MS"/>
              <a:sym typeface="Comic Sans MS"/>
            </a:endParaRPr>
          </a:p>
          <a:p>
            <a:pPr lvl="0" marL="650240" indent="-609600">
              <a:spcBef>
                <a:spcPts val="400"/>
              </a:spcBef>
              <a:buClr>
                <a:srgbClr val="0329D6"/>
              </a:buClr>
              <a:buSzPct val="100000"/>
              <a:buFont typeface="Arial"/>
              <a:buChar char="•"/>
              <a:defRPr sz="1800">
                <a:uFillTx/>
              </a:defRPr>
            </a:pPr>
            <a:r>
              <a:rPr sz="2000">
                <a:solidFill>
                  <a:srgbClr val="0329D6"/>
                </a:solidFill>
                <a:uFill>
                  <a:solidFill>
                    <a:srgbClr val="0329D6"/>
                  </a:solidFill>
                </a:uFill>
                <a:latin typeface="+mn-lt"/>
                <a:ea typeface="+mn-ea"/>
                <a:cs typeface="+mn-cs"/>
                <a:sym typeface="Arial"/>
              </a:rPr>
              <a:t>A standard ruler provides a measurement of the angular distance as a function of redshift:</a:t>
            </a:r>
            <a:endParaRPr sz="2000">
              <a:solidFill>
                <a:srgbClr val="0329D6"/>
              </a:solidFill>
              <a:uFill>
                <a:solidFill>
                  <a:srgbClr val="0329D6"/>
                </a:solidFill>
              </a:uFill>
              <a:latin typeface="+mn-lt"/>
              <a:ea typeface="+mn-ea"/>
              <a:cs typeface="+mn-cs"/>
              <a:sym typeface="Arial"/>
            </a:endParaRPr>
          </a:p>
          <a:p>
            <a:pPr lvl="0" marL="650240" indent="-609600">
              <a:lnSpc>
                <a:spcPct val="110000"/>
              </a:lnSpc>
              <a:spcBef>
                <a:spcPts val="400"/>
              </a:spcBef>
              <a:buClr>
                <a:srgbClr val="000000"/>
              </a:buClr>
              <a:buFont typeface="Arial"/>
              <a:defRPr sz="1800">
                <a:uFillTx/>
              </a:defRPr>
            </a:pPr>
            <a:r>
              <a:rPr i="1" sz="2000">
                <a:uFill>
                  <a:solidFill/>
                </a:uFill>
                <a:latin typeface="+mn-lt"/>
                <a:ea typeface="+mn-ea"/>
                <a:cs typeface="+mn-cs"/>
                <a:sym typeface="Arial"/>
              </a:rPr>
              <a:t>                                                                             </a:t>
            </a:r>
            <a:r>
              <a:rPr sz="2000">
                <a:uFill>
                  <a:solidFill/>
                </a:uFill>
                <a:latin typeface="Symbol"/>
                <a:ea typeface="Symbol"/>
                <a:cs typeface="Symbol"/>
                <a:sym typeface="Symbol"/>
              </a:rPr>
              <a:t>Δθ </a:t>
            </a:r>
            <a:r>
              <a:rPr sz="2000">
                <a:uFill>
                  <a:solidFill/>
                </a:uFill>
                <a:latin typeface="+mn-lt"/>
                <a:ea typeface="+mn-ea"/>
                <a:cs typeface="+mn-cs"/>
                <a:sym typeface="Arial"/>
              </a:rPr>
              <a:t>: angle subtended</a:t>
            </a:r>
            <a:endParaRPr sz="2000">
              <a:uFill>
                <a:solidFill/>
              </a:uFill>
              <a:latin typeface="+mn-lt"/>
              <a:ea typeface="+mn-ea"/>
              <a:cs typeface="+mn-cs"/>
              <a:sym typeface="Arial"/>
            </a:endParaRPr>
          </a:p>
          <a:p>
            <a:pPr lvl="0" marL="650240" indent="-609600">
              <a:lnSpc>
                <a:spcPct val="150000"/>
              </a:lnSpc>
              <a:spcBef>
                <a:spcPts val="400"/>
              </a:spcBef>
              <a:buClr>
                <a:srgbClr val="000000"/>
              </a:buClr>
              <a:buFont typeface="Arial"/>
              <a:defRPr sz="1800">
                <a:uFillTx/>
              </a:defRPr>
            </a:pPr>
            <a:r>
              <a:rPr sz="2000">
                <a:uFill>
                  <a:solidFill/>
                </a:uFill>
                <a:latin typeface="+mn-lt"/>
                <a:ea typeface="+mn-ea"/>
                <a:cs typeface="+mn-cs"/>
                <a:sym typeface="Arial"/>
              </a:rPr>
              <a:t>                                                                                </a:t>
            </a:r>
            <a:r>
              <a:rPr i="1" sz="2400">
                <a:uFill>
                  <a:solidFill/>
                </a:uFill>
                <a:latin typeface="Times Roman"/>
                <a:ea typeface="Times Roman"/>
                <a:cs typeface="Times Roman"/>
                <a:sym typeface="Times Roman"/>
              </a:rPr>
              <a:t>l</a:t>
            </a:r>
            <a:r>
              <a:rPr sz="2000">
                <a:uFill>
                  <a:solidFill/>
                </a:uFill>
                <a:latin typeface="+mn-lt"/>
                <a:ea typeface="+mn-ea"/>
                <a:cs typeface="+mn-cs"/>
                <a:sym typeface="Arial"/>
              </a:rPr>
              <a:t> : intrinsic length</a:t>
            </a:r>
            <a:endParaRPr sz="2000">
              <a:uFill>
                <a:solidFill/>
              </a:uFill>
              <a:latin typeface="+mn-lt"/>
              <a:ea typeface="+mn-ea"/>
              <a:cs typeface="+mn-cs"/>
              <a:sym typeface="Arial"/>
            </a:endParaRPr>
          </a:p>
          <a:p>
            <a:pPr lvl="0" marL="650240" indent="-609600">
              <a:lnSpc>
                <a:spcPct val="150000"/>
              </a:lnSpc>
              <a:spcBef>
                <a:spcPts val="400"/>
              </a:spcBef>
              <a:buClr>
                <a:srgbClr val="000000"/>
              </a:buClr>
              <a:buFont typeface="Arial"/>
              <a:defRPr sz="1800">
                <a:uFillTx/>
              </a:defRPr>
            </a:pPr>
            <a:r>
              <a:rPr sz="2000">
                <a:uFill>
                  <a:solidFill/>
                </a:uFill>
                <a:latin typeface="+mn-lt"/>
                <a:ea typeface="+mn-ea"/>
                <a:cs typeface="+mn-cs"/>
                <a:sym typeface="Arial"/>
              </a:rPr>
              <a:t>                                                                              </a:t>
            </a:r>
            <a:r>
              <a:rPr i="1" sz="2000">
                <a:uFill>
                  <a:solidFill/>
                </a:uFill>
                <a:latin typeface="+mn-lt"/>
                <a:ea typeface="+mn-ea"/>
                <a:cs typeface="+mn-cs"/>
                <a:sym typeface="Arial"/>
              </a:rPr>
              <a:t>d</a:t>
            </a:r>
            <a:r>
              <a:rPr baseline="-25000" i="1" sz="2000">
                <a:uFill>
                  <a:solidFill/>
                </a:uFill>
                <a:latin typeface="+mn-lt"/>
                <a:ea typeface="+mn-ea"/>
                <a:cs typeface="+mn-cs"/>
                <a:sym typeface="Arial"/>
              </a:rPr>
              <a:t>A</a:t>
            </a:r>
            <a:r>
              <a:rPr baseline="-25000" sz="2000">
                <a:uFill>
                  <a:solidFill/>
                </a:uFill>
                <a:latin typeface="+mn-lt"/>
                <a:ea typeface="+mn-ea"/>
                <a:cs typeface="+mn-cs"/>
                <a:sym typeface="Arial"/>
              </a:rPr>
              <a:t> </a:t>
            </a:r>
            <a:r>
              <a:rPr sz="2000">
                <a:uFill>
                  <a:solidFill/>
                </a:uFill>
                <a:latin typeface="+mn-lt"/>
                <a:ea typeface="+mn-ea"/>
                <a:cs typeface="+mn-cs"/>
                <a:sym typeface="Arial"/>
              </a:rPr>
              <a:t>: angular distance</a:t>
            </a:r>
            <a:endParaRPr sz="2000">
              <a:uFill>
                <a:solidFill/>
              </a:uFill>
              <a:latin typeface="+mn-lt"/>
              <a:ea typeface="+mn-ea"/>
              <a:cs typeface="+mn-cs"/>
              <a:sym typeface="Arial"/>
            </a:endParaRPr>
          </a:p>
          <a:p>
            <a:pPr lvl="0" marL="650240" indent="-609600">
              <a:lnSpc>
                <a:spcPct val="150000"/>
              </a:lnSpc>
              <a:spcBef>
                <a:spcPts val="400"/>
              </a:spcBef>
              <a:buClr>
                <a:srgbClr val="000000"/>
              </a:buClr>
              <a:buFont typeface="Arial"/>
              <a:defRPr sz="1800">
                <a:uFillTx/>
              </a:defRPr>
            </a:pPr>
            <a:r>
              <a:rPr i="1" sz="2000">
                <a:uFill>
                  <a:solidFill/>
                </a:uFill>
                <a:latin typeface="+mn-lt"/>
                <a:ea typeface="+mn-ea"/>
                <a:cs typeface="+mn-cs"/>
                <a:sym typeface="Arial"/>
              </a:rPr>
              <a:t>                                                                            r</a:t>
            </a:r>
            <a:r>
              <a:rPr sz="2000">
                <a:uFill>
                  <a:solidFill/>
                </a:uFill>
                <a:latin typeface="+mn-lt"/>
                <a:ea typeface="+mn-ea"/>
                <a:cs typeface="+mn-cs"/>
                <a:sym typeface="Arial"/>
              </a:rPr>
              <a:t>(</a:t>
            </a:r>
            <a:r>
              <a:rPr i="1" sz="2000">
                <a:uFill>
                  <a:solidFill/>
                </a:uFill>
                <a:latin typeface="+mn-lt"/>
                <a:ea typeface="+mn-ea"/>
                <a:cs typeface="+mn-cs"/>
                <a:sym typeface="Arial"/>
              </a:rPr>
              <a:t>z</a:t>
            </a:r>
            <a:r>
              <a:rPr sz="2000">
                <a:uFill>
                  <a:solidFill/>
                </a:uFill>
                <a:latin typeface="+mn-lt"/>
                <a:ea typeface="+mn-ea"/>
                <a:cs typeface="+mn-cs"/>
                <a:sym typeface="Arial"/>
              </a:rPr>
              <a:t>)</a:t>
            </a:r>
            <a:r>
              <a:rPr i="1" sz="2000">
                <a:uFill>
                  <a:solidFill/>
                </a:uFill>
                <a:latin typeface="+mn-lt"/>
                <a:ea typeface="+mn-ea"/>
                <a:cs typeface="+mn-cs"/>
                <a:sym typeface="Arial"/>
              </a:rPr>
              <a:t> </a:t>
            </a:r>
            <a:r>
              <a:rPr sz="2000">
                <a:uFill>
                  <a:solidFill/>
                </a:uFill>
                <a:latin typeface="+mn-lt"/>
                <a:ea typeface="+mn-ea"/>
                <a:cs typeface="+mn-cs"/>
                <a:sym typeface="Arial"/>
              </a:rPr>
              <a:t>: co-moving distance</a:t>
            </a:r>
            <a:endParaRPr sz="2000">
              <a:uFill>
                <a:solidFill/>
              </a:uFill>
              <a:latin typeface="+mn-lt"/>
              <a:ea typeface="+mn-ea"/>
              <a:cs typeface="+mn-cs"/>
              <a:sym typeface="Arial"/>
            </a:endParaRPr>
          </a:p>
          <a:p>
            <a:pPr lvl="0" marL="650240" indent="-609600">
              <a:spcBef>
                <a:spcPts val="1200"/>
              </a:spcBef>
              <a:buClr>
                <a:srgbClr val="0329D6"/>
              </a:buClr>
              <a:buSzPct val="100000"/>
              <a:buFont typeface="Arial"/>
              <a:buChar char="•"/>
              <a:defRPr sz="1800">
                <a:uFillTx/>
              </a:defRPr>
            </a:pPr>
            <a:endParaRPr sz="2000">
              <a:solidFill>
                <a:srgbClr val="0329D6"/>
              </a:solidFill>
              <a:uFill>
                <a:solidFill>
                  <a:srgbClr val="0329D6"/>
                </a:solidFill>
              </a:uFill>
              <a:latin typeface="+mn-lt"/>
              <a:ea typeface="+mn-ea"/>
              <a:cs typeface="+mn-cs"/>
              <a:sym typeface="Arial"/>
            </a:endParaRPr>
          </a:p>
          <a:p>
            <a:pPr lvl="0" marL="650240" indent="-609600">
              <a:spcBef>
                <a:spcPts val="1200"/>
              </a:spcBef>
              <a:buClr>
                <a:srgbClr val="0329D6"/>
              </a:buClr>
              <a:buSzPct val="100000"/>
              <a:buFont typeface="Arial"/>
              <a:buChar char="•"/>
              <a:defRPr sz="1800">
                <a:uFillTx/>
              </a:defRPr>
            </a:pPr>
            <a:endParaRPr sz="2000">
              <a:solidFill>
                <a:srgbClr val="0329D6"/>
              </a:solidFill>
              <a:uFill>
                <a:solidFill>
                  <a:srgbClr val="0329D6"/>
                </a:solidFill>
              </a:uFill>
              <a:latin typeface="+mn-lt"/>
              <a:ea typeface="+mn-ea"/>
              <a:cs typeface="+mn-cs"/>
              <a:sym typeface="Arial"/>
            </a:endParaRPr>
          </a:p>
          <a:p>
            <a:pPr lvl="0" marL="650240" indent="-609600">
              <a:buClr>
                <a:srgbClr val="0329D6"/>
              </a:buClr>
              <a:buSzPct val="100000"/>
              <a:buFont typeface="Arial"/>
              <a:buChar char="•"/>
              <a:defRPr sz="1800">
                <a:uFillTx/>
              </a:defRPr>
            </a:pPr>
            <a:r>
              <a:rPr sz="2000">
                <a:solidFill>
                  <a:srgbClr val="0329D6"/>
                </a:solidFill>
                <a:uFill>
                  <a:solidFill>
                    <a:srgbClr val="0329D6"/>
                  </a:solidFill>
                </a:uFill>
                <a:latin typeface="+mn-lt"/>
                <a:ea typeface="+mn-ea"/>
                <a:cs typeface="+mn-cs"/>
                <a:sym typeface="Arial"/>
              </a:rPr>
              <a:t>In principle, one can also put the ruler along the line of sight:</a:t>
            </a:r>
          </a:p>
        </p:txBody>
      </p:sp>
      <p:sp>
        <p:nvSpPr>
          <p:cNvPr id="1074" name="Shape 1074"/>
          <p:cNvSpPr/>
          <p:nvPr>
            <p:ph type="title"/>
          </p:nvPr>
        </p:nvSpPr>
        <p:spPr>
          <a:xfrm>
            <a:off x="76200" y="0"/>
            <a:ext cx="8915400" cy="8382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Probing Dark Energy with BAO</a:t>
            </a:r>
          </a:p>
        </p:txBody>
      </p:sp>
      <p:pic>
        <p:nvPicPr>
          <p:cNvPr id="1075" name="image.pdf"/>
          <p:cNvPicPr/>
          <p:nvPr/>
        </p:nvPicPr>
        <p:blipFill>
          <a:blip r:embed="rId2">
            <a:extLst/>
          </a:blip>
          <a:stretch>
            <a:fillRect/>
          </a:stretch>
        </p:blipFill>
        <p:spPr>
          <a:xfrm>
            <a:off x="1981200" y="2438400"/>
            <a:ext cx="2444750" cy="1274763"/>
          </a:xfrm>
          <a:prstGeom prst="rect">
            <a:avLst/>
          </a:prstGeom>
          <a:ln w="12700">
            <a:miter lim="400000"/>
          </a:ln>
        </p:spPr>
      </p:pic>
      <p:pic>
        <p:nvPicPr>
          <p:cNvPr id="1076" name="image.pdf"/>
          <p:cNvPicPr/>
          <p:nvPr/>
        </p:nvPicPr>
        <p:blipFill>
          <a:blip r:embed="rId3">
            <a:extLst/>
          </a:blip>
          <a:stretch>
            <a:fillRect/>
          </a:stretch>
        </p:blipFill>
        <p:spPr>
          <a:xfrm>
            <a:off x="2135187" y="1878012"/>
            <a:ext cx="1319213" cy="407988"/>
          </a:xfrm>
          <a:prstGeom prst="rect">
            <a:avLst/>
          </a:prstGeom>
          <a:ln w="12700">
            <a:miter lim="400000"/>
          </a:ln>
        </p:spPr>
      </p:pic>
      <p:sp>
        <p:nvSpPr>
          <p:cNvPr id="1077" name="Shape 1077"/>
          <p:cNvSpPr/>
          <p:nvPr/>
        </p:nvSpPr>
        <p:spPr>
          <a:xfrm>
            <a:off x="1276350" y="3671887"/>
            <a:ext cx="3267718" cy="3608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8F00"/>
              </a:buClr>
              <a:buFont typeface="Arial"/>
              <a:defRPr sz="1800">
                <a:solidFill>
                  <a:srgbClr val="008F00"/>
                </a:solidFill>
                <a:uFill>
                  <a:solidFill>
                    <a:srgbClr val="008F00"/>
                  </a:solidFill>
                </a:uFill>
                <a:latin typeface="+mn-lt"/>
                <a:ea typeface="+mn-ea"/>
                <a:cs typeface="+mn-cs"/>
                <a:sym typeface="Arial"/>
              </a:defRPr>
            </a:lvl1pPr>
          </a:lstStyle>
          <a:p>
            <a:pPr lvl="0">
              <a:defRPr>
                <a:solidFill>
                  <a:srgbClr val="000000"/>
                </a:solidFill>
                <a:uFillTx/>
              </a:defRPr>
            </a:pPr>
            <a:r>
              <a:rPr>
                <a:solidFill>
                  <a:srgbClr val="008F00"/>
                </a:solidFill>
                <a:uFill>
                  <a:solidFill>
                    <a:srgbClr val="008F00"/>
                  </a:solidFill>
                </a:uFill>
              </a:rPr>
              <a:t>(geometric test of dark energy)</a:t>
            </a:r>
          </a:p>
        </p:txBody>
      </p:sp>
      <p:pic>
        <p:nvPicPr>
          <p:cNvPr id="1078" name="image.pdf"/>
          <p:cNvPicPr/>
          <p:nvPr/>
        </p:nvPicPr>
        <p:blipFill>
          <a:blip r:embed="rId4">
            <a:extLst/>
          </a:blip>
          <a:stretch>
            <a:fillRect/>
          </a:stretch>
        </p:blipFill>
        <p:spPr>
          <a:xfrm>
            <a:off x="2016125" y="5029200"/>
            <a:ext cx="1717675" cy="417513"/>
          </a:xfrm>
          <a:prstGeom prst="rect">
            <a:avLst/>
          </a:prstGeom>
          <a:ln w="12700">
            <a:miter lim="400000"/>
          </a:ln>
        </p:spPr>
      </p:pic>
      <p:sp>
        <p:nvSpPr>
          <p:cNvPr id="1079" name="Shape 1079"/>
          <p:cNvSpPr/>
          <p:nvPr/>
        </p:nvSpPr>
        <p:spPr>
          <a:xfrm>
            <a:off x="5549900" y="5013325"/>
            <a:ext cx="2731899" cy="40746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buClr>
                <a:srgbClr val="000000"/>
              </a:buClr>
              <a:buFont typeface="Symbol"/>
              <a:defRPr sz="1800">
                <a:uFillTx/>
              </a:defRPr>
            </a:pPr>
            <a:r>
              <a:rPr sz="2000">
                <a:uFill>
                  <a:solidFill/>
                </a:uFill>
                <a:latin typeface="Symbol"/>
                <a:ea typeface="Symbol"/>
                <a:cs typeface="Symbol"/>
                <a:sym typeface="Symbol"/>
              </a:rPr>
              <a:t>Δ</a:t>
            </a:r>
            <a:r>
              <a:rPr i="1" sz="2000">
                <a:uFill>
                  <a:solidFill/>
                </a:uFill>
                <a:latin typeface="+mn-lt"/>
                <a:ea typeface="+mn-ea"/>
                <a:cs typeface="+mn-cs"/>
                <a:sym typeface="Arial"/>
              </a:rPr>
              <a:t>z</a:t>
            </a:r>
            <a:r>
              <a:rPr sz="2000">
                <a:uFill>
                  <a:solidFill/>
                </a:uFill>
                <a:latin typeface="Symbol"/>
                <a:ea typeface="Symbol"/>
                <a:cs typeface="Symbol"/>
                <a:sym typeface="Symbol"/>
              </a:rPr>
              <a:t> </a:t>
            </a:r>
            <a:r>
              <a:rPr sz="2000">
                <a:uFill>
                  <a:solidFill/>
                </a:uFill>
                <a:latin typeface="+mn-lt"/>
                <a:ea typeface="+mn-ea"/>
                <a:cs typeface="+mn-cs"/>
                <a:sym typeface="Arial"/>
              </a:rPr>
              <a:t>: redshift subtended</a:t>
            </a:r>
          </a:p>
        </p:txBody>
      </p:sp>
      <p:sp>
        <p:nvSpPr>
          <p:cNvPr id="1080" name="Shape 1080"/>
          <p:cNvSpPr/>
          <p:nvPr/>
        </p:nvSpPr>
        <p:spPr>
          <a:xfrm>
            <a:off x="1163637" y="5562600"/>
            <a:ext cx="6776304" cy="6774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buClr>
                <a:srgbClr val="008F00"/>
              </a:buClr>
              <a:buFont typeface="Arial"/>
              <a:defRPr sz="1800">
                <a:uFillTx/>
              </a:defRPr>
            </a:pPr>
            <a:r>
              <a:rPr sz="2000">
                <a:solidFill>
                  <a:srgbClr val="008F00"/>
                </a:solidFill>
                <a:uFill>
                  <a:solidFill>
                    <a:srgbClr val="008F00"/>
                  </a:solidFill>
                </a:uFill>
                <a:latin typeface="+mn-lt"/>
                <a:ea typeface="+mn-ea"/>
                <a:cs typeface="+mn-cs"/>
                <a:sym typeface="Arial"/>
              </a:rPr>
              <a:t>Direct determination of </a:t>
            </a:r>
            <a:r>
              <a:rPr i="1" sz="2000">
                <a:uFill>
                  <a:solidFill/>
                </a:uFill>
                <a:latin typeface="+mn-lt"/>
                <a:ea typeface="+mn-ea"/>
                <a:cs typeface="+mn-cs"/>
                <a:sym typeface="Arial"/>
              </a:rPr>
              <a:t>H</a:t>
            </a:r>
            <a:r>
              <a:rPr sz="2000">
                <a:uFill>
                  <a:solidFill/>
                </a:uFill>
                <a:latin typeface="+mn-lt"/>
                <a:ea typeface="+mn-ea"/>
                <a:cs typeface="+mn-cs"/>
                <a:sym typeface="Arial"/>
              </a:rPr>
              <a:t>(</a:t>
            </a:r>
            <a:r>
              <a:rPr i="1" sz="2000">
                <a:uFill>
                  <a:solidFill/>
                </a:uFill>
                <a:latin typeface="+mn-lt"/>
                <a:ea typeface="+mn-ea"/>
                <a:cs typeface="+mn-cs"/>
                <a:sym typeface="Arial"/>
              </a:rPr>
              <a:t>z</a:t>
            </a:r>
            <a:r>
              <a:rPr sz="2000">
                <a:uFill>
                  <a:solidFill/>
                </a:uFill>
                <a:latin typeface="+mn-lt"/>
                <a:ea typeface="+mn-ea"/>
                <a:cs typeface="+mn-cs"/>
                <a:sym typeface="Arial"/>
              </a:rPr>
              <a:t>)</a:t>
            </a:r>
            <a:r>
              <a:rPr sz="2000">
                <a:solidFill>
                  <a:srgbClr val="008F00"/>
                </a:solidFill>
                <a:uFill>
                  <a:solidFill>
                    <a:srgbClr val="008F00"/>
                  </a:solidFill>
                </a:uFill>
                <a:latin typeface="+mn-lt"/>
                <a:ea typeface="+mn-ea"/>
                <a:cs typeface="+mn-cs"/>
                <a:sym typeface="Arial"/>
              </a:rPr>
              <a:t>, but in this case one needs to </a:t>
            </a:r>
            <a:endParaRPr sz="2000">
              <a:solidFill>
                <a:srgbClr val="008F00"/>
              </a:solidFill>
              <a:uFill>
                <a:solidFill>
                  <a:srgbClr val="008F00"/>
                </a:solidFill>
              </a:uFill>
              <a:latin typeface="+mn-lt"/>
              <a:ea typeface="+mn-ea"/>
              <a:cs typeface="+mn-cs"/>
              <a:sym typeface="Arial"/>
            </a:endParaRPr>
          </a:p>
          <a:p>
            <a:pPr lvl="0">
              <a:buClr>
                <a:srgbClr val="008F00"/>
              </a:buClr>
              <a:buFont typeface="Arial"/>
              <a:defRPr sz="1800">
                <a:uFillTx/>
              </a:defRPr>
            </a:pPr>
            <a:r>
              <a:rPr sz="2000">
                <a:solidFill>
                  <a:srgbClr val="008F00"/>
                </a:solidFill>
                <a:uFill>
                  <a:solidFill>
                    <a:srgbClr val="008F00"/>
                  </a:solidFill>
                </a:uFill>
                <a:latin typeface="+mn-lt"/>
                <a:ea typeface="+mn-ea"/>
                <a:cs typeface="+mn-cs"/>
                <a:sym typeface="Arial"/>
              </a:rPr>
              <a:t>measure redshifts very precisely.</a:t>
            </a:r>
          </a:p>
        </p:txBody>
      </p:sp>
    </p:spTree>
  </p:cSld>
  <p:clrMapOvr>
    <a:masterClrMapping/>
  </p:clrMapOvr>
  <p:transition spd="med" advClick="1"/>
</p:sld>
</file>

<file path=ppt/slides/slide10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82" name="Shape 1082"/>
          <p:cNvSpPr/>
          <p:nvPr>
            <p:ph type="sldNum" sz="quarter" idx="2"/>
          </p:nvPr>
        </p:nvSpPr>
        <p:spPr>
          <a:xfrm>
            <a:off x="7315199" y="6248400"/>
            <a:ext cx="381001"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1083" name="image.png"/>
          <p:cNvPicPr/>
          <p:nvPr/>
        </p:nvPicPr>
        <p:blipFill>
          <a:blip r:embed="rId2">
            <a:extLst/>
          </a:blip>
          <a:stretch>
            <a:fillRect/>
          </a:stretch>
        </p:blipFill>
        <p:spPr>
          <a:xfrm>
            <a:off x="-76200" y="1371600"/>
            <a:ext cx="6694488" cy="4713288"/>
          </a:xfrm>
          <a:prstGeom prst="rect">
            <a:avLst/>
          </a:prstGeom>
          <a:ln w="12700">
            <a:miter lim="400000"/>
          </a:ln>
        </p:spPr>
      </p:pic>
      <p:sp>
        <p:nvSpPr>
          <p:cNvPr id="1084" name="Shape 1084"/>
          <p:cNvSpPr/>
          <p:nvPr/>
        </p:nvSpPr>
        <p:spPr>
          <a:xfrm>
            <a:off x="76200" y="292100"/>
            <a:ext cx="8915400" cy="55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buClr>
                <a:srgbClr val="000000"/>
              </a:buClr>
              <a:buFont typeface="Arial"/>
              <a:defRPr sz="3200" u="sng">
                <a:latin typeface="+mn-lt"/>
                <a:ea typeface="+mn-ea"/>
                <a:cs typeface="+mn-cs"/>
                <a:sym typeface="Arial"/>
              </a:defRPr>
            </a:lvl1pPr>
          </a:lstStyle>
          <a:p>
            <a:pPr lvl="0">
              <a:defRPr sz="1800" u="none">
                <a:uFillTx/>
              </a:defRPr>
            </a:pPr>
            <a:r>
              <a:rPr sz="3200" u="sng">
                <a:uFill>
                  <a:solidFill/>
                </a:uFill>
              </a:rPr>
              <a:t>BAO Sensitivity to Dark Energy</a:t>
            </a:r>
          </a:p>
        </p:txBody>
      </p:sp>
      <p:sp>
        <p:nvSpPr>
          <p:cNvPr id="1085" name="Shape 1085"/>
          <p:cNvSpPr/>
          <p:nvPr/>
        </p:nvSpPr>
        <p:spPr>
          <a:xfrm>
            <a:off x="6400800" y="2651125"/>
            <a:ext cx="2663190" cy="21379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buClr>
                <a:srgbClr val="008F00"/>
              </a:buClr>
              <a:buFont typeface="Arial"/>
              <a:defRPr sz="1800">
                <a:uFillTx/>
              </a:defRPr>
            </a:pPr>
            <a:r>
              <a:rPr sz="2000">
                <a:solidFill>
                  <a:srgbClr val="008F00"/>
                </a:solidFill>
                <a:uFill>
                  <a:solidFill>
                    <a:srgbClr val="008F00"/>
                  </a:solidFill>
                </a:uFill>
                <a:latin typeface="+mn-lt"/>
                <a:ea typeface="+mn-ea"/>
                <a:cs typeface="+mn-cs"/>
                <a:sym typeface="Arial"/>
              </a:rPr>
              <a:t>Tough measurement</a:t>
            </a:r>
            <a:endParaRPr sz="2000">
              <a:solidFill>
                <a:srgbClr val="008F00"/>
              </a:solidFill>
              <a:uFill>
                <a:solidFill>
                  <a:srgbClr val="008F00"/>
                </a:solidFill>
              </a:uFill>
              <a:latin typeface="+mn-lt"/>
              <a:ea typeface="+mn-ea"/>
              <a:cs typeface="+mn-cs"/>
              <a:sym typeface="Arial"/>
            </a:endParaRPr>
          </a:p>
          <a:p>
            <a:pPr lvl="0">
              <a:buClr>
                <a:srgbClr val="000000"/>
              </a:buClr>
              <a:buFont typeface="Arial"/>
              <a:defRPr sz="1800">
                <a:uFillTx/>
              </a:defRPr>
            </a:pPr>
            <a:endParaRPr sz="2000">
              <a:uFill>
                <a:solidFill/>
              </a:uFill>
              <a:latin typeface="+mn-lt"/>
              <a:ea typeface="+mn-ea"/>
              <a:cs typeface="+mn-cs"/>
              <a:sym typeface="Arial"/>
            </a:endParaRPr>
          </a:p>
          <a:p>
            <a:pPr lvl="0">
              <a:buClr>
                <a:srgbClr val="008F00"/>
              </a:buClr>
              <a:buFont typeface="Arial"/>
              <a:defRPr sz="1800">
                <a:uFillTx/>
              </a:defRPr>
            </a:pPr>
            <a:r>
              <a:rPr sz="2000">
                <a:solidFill>
                  <a:srgbClr val="008F00"/>
                </a:solidFill>
                <a:uFill>
                  <a:solidFill>
                    <a:srgbClr val="008F00"/>
                  </a:solidFill>
                </a:uFill>
                <a:latin typeface="+mn-lt"/>
                <a:ea typeface="+mn-ea"/>
                <a:cs typeface="+mn-cs"/>
                <a:sym typeface="Arial"/>
              </a:rPr>
              <a:t>Worse if one wants to</a:t>
            </a:r>
            <a:endParaRPr sz="2000">
              <a:solidFill>
                <a:srgbClr val="008F00"/>
              </a:solidFill>
              <a:uFill>
                <a:solidFill>
                  <a:srgbClr val="008F00"/>
                </a:solidFill>
              </a:uFill>
              <a:latin typeface="+mn-lt"/>
              <a:ea typeface="+mn-ea"/>
              <a:cs typeface="+mn-cs"/>
              <a:sym typeface="Arial"/>
            </a:endParaRPr>
          </a:p>
          <a:p>
            <a:pPr lvl="0">
              <a:buClr>
                <a:srgbClr val="008F00"/>
              </a:buClr>
              <a:buFont typeface="Arial"/>
              <a:defRPr sz="1800">
                <a:uFillTx/>
              </a:defRPr>
            </a:pPr>
            <a:r>
              <a:rPr sz="2000">
                <a:solidFill>
                  <a:srgbClr val="008F00"/>
                </a:solidFill>
                <a:uFill>
                  <a:solidFill>
                    <a:srgbClr val="008F00"/>
                  </a:solidFill>
                </a:uFill>
                <a:latin typeface="+mn-lt"/>
                <a:ea typeface="+mn-ea"/>
                <a:cs typeface="+mn-cs"/>
                <a:sym typeface="Arial"/>
              </a:rPr>
              <a:t>measure</a:t>
            </a:r>
            <a:r>
              <a:rPr sz="2000">
                <a:uFill>
                  <a:solidFill/>
                </a:uFill>
                <a:latin typeface="+mn-lt"/>
                <a:ea typeface="+mn-ea"/>
                <a:cs typeface="+mn-cs"/>
                <a:sym typeface="Arial"/>
              </a:rPr>
              <a:t> d</a:t>
            </a:r>
            <a:r>
              <a:rPr i="1" sz="2000">
                <a:uFill>
                  <a:solidFill/>
                </a:uFill>
                <a:latin typeface="+mn-lt"/>
                <a:ea typeface="+mn-ea"/>
                <a:cs typeface="+mn-cs"/>
                <a:sym typeface="Arial"/>
              </a:rPr>
              <a:t>w</a:t>
            </a:r>
            <a:r>
              <a:rPr sz="2000">
                <a:uFill>
                  <a:solidFill/>
                </a:uFill>
                <a:latin typeface="+mn-lt"/>
                <a:ea typeface="+mn-ea"/>
                <a:cs typeface="+mn-cs"/>
                <a:sym typeface="Arial"/>
              </a:rPr>
              <a:t>/d</a:t>
            </a:r>
            <a:r>
              <a:rPr i="1" sz="2000">
                <a:uFill>
                  <a:solidFill/>
                </a:uFill>
                <a:latin typeface="+mn-lt"/>
                <a:ea typeface="+mn-ea"/>
                <a:cs typeface="+mn-cs"/>
                <a:sym typeface="Arial"/>
              </a:rPr>
              <a:t>a</a:t>
            </a:r>
            <a:endParaRPr i="1" sz="2000">
              <a:uFill>
                <a:solidFill/>
              </a:uFill>
              <a:latin typeface="+mn-lt"/>
              <a:ea typeface="+mn-ea"/>
              <a:cs typeface="+mn-cs"/>
              <a:sym typeface="Arial"/>
            </a:endParaRPr>
          </a:p>
          <a:p>
            <a:pPr lvl="0">
              <a:buClr>
                <a:srgbClr val="000000"/>
              </a:buClr>
              <a:buFont typeface="Arial"/>
              <a:defRPr sz="1800">
                <a:uFillTx/>
              </a:defRPr>
            </a:pPr>
            <a:endParaRPr i="1" sz="2000">
              <a:uFill>
                <a:solidFill/>
              </a:uFill>
              <a:latin typeface="+mn-lt"/>
              <a:ea typeface="+mn-ea"/>
              <a:cs typeface="+mn-cs"/>
              <a:sym typeface="Arial"/>
            </a:endParaRPr>
          </a:p>
          <a:p>
            <a:pPr lvl="0">
              <a:buClr>
                <a:srgbClr val="008F00"/>
              </a:buClr>
              <a:buFont typeface="Arial"/>
              <a:defRPr sz="1800">
                <a:uFillTx/>
              </a:defRPr>
            </a:pPr>
            <a:r>
              <a:rPr sz="2000">
                <a:solidFill>
                  <a:srgbClr val="008F00"/>
                </a:solidFill>
                <a:uFill>
                  <a:solidFill>
                    <a:srgbClr val="008F00"/>
                  </a:solidFill>
                </a:uFill>
                <a:latin typeface="+mn-lt"/>
                <a:ea typeface="+mn-ea"/>
                <a:cs typeface="+mn-cs"/>
                <a:sym typeface="Arial"/>
              </a:rPr>
              <a:t>BAO not as sensitive </a:t>
            </a:r>
            <a:endParaRPr sz="2000">
              <a:solidFill>
                <a:srgbClr val="008F00"/>
              </a:solidFill>
              <a:uFill>
                <a:solidFill>
                  <a:srgbClr val="008F00"/>
                </a:solidFill>
              </a:uFill>
              <a:latin typeface="+mn-lt"/>
              <a:ea typeface="+mn-ea"/>
              <a:cs typeface="+mn-cs"/>
              <a:sym typeface="Arial"/>
            </a:endParaRPr>
          </a:p>
          <a:p>
            <a:pPr lvl="0">
              <a:buClr>
                <a:srgbClr val="008F00"/>
              </a:buClr>
              <a:buFont typeface="Arial"/>
              <a:defRPr sz="1800">
                <a:uFillTx/>
              </a:defRPr>
            </a:pPr>
            <a:r>
              <a:rPr sz="2000">
                <a:solidFill>
                  <a:srgbClr val="008F00"/>
                </a:solidFill>
                <a:uFill>
                  <a:solidFill>
                    <a:srgbClr val="008F00"/>
                  </a:solidFill>
                </a:uFill>
                <a:latin typeface="+mn-lt"/>
                <a:ea typeface="+mn-ea"/>
                <a:cs typeface="+mn-cs"/>
                <a:sym typeface="Arial"/>
              </a:rPr>
              <a:t>as SNe to w</a:t>
            </a:r>
          </a:p>
        </p:txBody>
      </p:sp>
    </p:spTree>
  </p:cSld>
  <p:clrMapOvr>
    <a:masterClrMapping/>
  </p:clrMapOvr>
  <p:transition spd="med" advClick="1"/>
</p:sld>
</file>

<file path=ppt/slides/slide10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87" name="Shape 1087"/>
          <p:cNvSpPr/>
          <p:nvPr>
            <p:ph type="sldNum" sz="quarter" idx="2"/>
          </p:nvPr>
        </p:nvSpPr>
        <p:spPr>
          <a:xfrm>
            <a:off x="7315199" y="6248400"/>
            <a:ext cx="381001"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1088" name="pie_lrg_z.png"/>
          <p:cNvPicPr/>
          <p:nvPr/>
        </p:nvPicPr>
        <p:blipFill>
          <a:blip r:embed="rId2">
            <a:extLst/>
          </a:blip>
          <a:stretch>
            <a:fillRect/>
          </a:stretch>
        </p:blipFill>
        <p:spPr>
          <a:xfrm>
            <a:off x="4019550" y="3962400"/>
            <a:ext cx="5657850" cy="4248150"/>
          </a:xfrm>
          <a:prstGeom prst="rect">
            <a:avLst/>
          </a:prstGeom>
          <a:ln w="12700">
            <a:miter lim="400000"/>
          </a:ln>
        </p:spPr>
      </p:pic>
      <p:sp>
        <p:nvSpPr>
          <p:cNvPr id="1089" name="Shape 1089"/>
          <p:cNvSpPr/>
          <p:nvPr>
            <p:ph type="body" idx="1"/>
          </p:nvPr>
        </p:nvSpPr>
        <p:spPr>
          <a:xfrm>
            <a:off x="457200" y="1036637"/>
            <a:ext cx="8229600" cy="5173663"/>
          </a:xfrm>
          <a:prstGeom prst="rect">
            <a:avLst/>
          </a:prstGeom>
        </p:spPr>
        <p:txBody>
          <a:bodyPr/>
          <a:lstStyle/>
          <a:p>
            <a:pPr lvl="0" marL="254952" indent="-214312">
              <a:spcBef>
                <a:spcPts val="1100"/>
              </a:spcBef>
              <a:buClr>
                <a:srgbClr val="0329D6"/>
              </a:buClr>
              <a:buFont typeface="Arial"/>
              <a:defRPr sz="1800">
                <a:solidFill>
                  <a:srgbClr val="000000"/>
                </a:solidFill>
                <a:uFillTx/>
              </a:defRPr>
            </a:pPr>
            <a:r>
              <a:rPr sz="2000">
                <a:solidFill>
                  <a:srgbClr val="0329D6"/>
                </a:solidFill>
                <a:uFill>
                  <a:solidFill>
                    <a:srgbClr val="0329D6"/>
                  </a:solidFill>
                </a:uFill>
                <a:latin typeface="+mn-lt"/>
                <a:ea typeface="+mn-ea"/>
                <a:cs typeface="+mn-cs"/>
                <a:sym typeface="Arial"/>
              </a:rPr>
              <a:t>Galaxy redshift surveys are used to measure the 3D clustering structure of matter: </a:t>
            </a:r>
            <a:r>
              <a:rPr sz="2000">
                <a:solidFill>
                  <a:srgbClr val="008F00"/>
                </a:solidFill>
                <a:uFill>
                  <a:solidFill>
                    <a:srgbClr val="008F00"/>
                  </a:solidFill>
                </a:uFill>
                <a:latin typeface="+mn-lt"/>
                <a:ea typeface="+mn-ea"/>
                <a:cs typeface="+mn-cs"/>
                <a:sym typeface="Arial"/>
              </a:rPr>
              <a:t>only need position and </a:t>
            </a:r>
            <a:r>
              <a:rPr i="1" sz="2000">
                <a:uFill>
                  <a:solidFill/>
                </a:uFill>
                <a:latin typeface="+mn-lt"/>
                <a:ea typeface="+mn-ea"/>
                <a:cs typeface="+mn-cs"/>
                <a:sym typeface="Arial"/>
              </a:rPr>
              <a:t>z</a:t>
            </a:r>
            <a:r>
              <a:rPr sz="2000">
                <a:solidFill>
                  <a:srgbClr val="008F00"/>
                </a:solidFill>
                <a:uFill>
                  <a:solidFill>
                    <a:srgbClr val="008F00"/>
                  </a:solidFill>
                </a:uFill>
                <a:latin typeface="+mn-lt"/>
                <a:ea typeface="+mn-ea"/>
                <a:cs typeface="+mn-cs"/>
                <a:sym typeface="Arial"/>
              </a:rPr>
              <a:t>, no flux, no shape.</a:t>
            </a:r>
            <a:endParaRPr sz="2000">
              <a:solidFill>
                <a:srgbClr val="008F00"/>
              </a:solidFill>
              <a:uFill>
                <a:solidFill>
                  <a:srgbClr val="008F00"/>
                </a:solidFill>
              </a:uFill>
              <a:latin typeface="+mn-lt"/>
              <a:ea typeface="+mn-ea"/>
              <a:cs typeface="+mn-cs"/>
              <a:sym typeface="Arial"/>
            </a:endParaRPr>
          </a:p>
          <a:p>
            <a:pPr lvl="0">
              <a:spcBef>
                <a:spcPts val="1100"/>
              </a:spcBef>
              <a:buClr>
                <a:srgbClr val="0329D6"/>
              </a:buClr>
              <a:buFont typeface="Arial"/>
              <a:defRPr sz="1800">
                <a:solidFill>
                  <a:srgbClr val="000000"/>
                </a:solidFill>
                <a:uFillTx/>
              </a:defRPr>
            </a:pPr>
            <a:r>
              <a:rPr sz="2000">
                <a:solidFill>
                  <a:srgbClr val="0329D6"/>
                </a:solidFill>
                <a:uFill>
                  <a:solidFill>
                    <a:srgbClr val="0329D6"/>
                  </a:solidFill>
                </a:uFill>
                <a:latin typeface="+mn-lt"/>
                <a:ea typeface="+mn-ea"/>
                <a:cs typeface="+mn-cs"/>
                <a:sym typeface="Arial"/>
              </a:rPr>
              <a:t>There can be several sources of systematic errors:</a:t>
            </a:r>
            <a:endParaRPr sz="2000">
              <a:solidFill>
                <a:srgbClr val="0329D6"/>
              </a:solidFill>
              <a:uFill>
                <a:solidFill>
                  <a:srgbClr val="0329D6"/>
                </a:solidFill>
              </a:uFill>
              <a:latin typeface="+mn-lt"/>
              <a:ea typeface="+mn-ea"/>
              <a:cs typeface="+mn-cs"/>
              <a:sym typeface="Arial"/>
            </a:endParaRPr>
          </a:p>
          <a:p>
            <a:pPr lvl="1">
              <a:spcBef>
                <a:spcPts val="1000"/>
              </a:spcBef>
              <a:buClr>
                <a:srgbClr val="008F00"/>
              </a:buClr>
              <a:buFont typeface="Arial"/>
              <a:defRPr sz="1800">
                <a:solidFill>
                  <a:srgbClr val="000000"/>
                </a:solidFill>
                <a:uFillTx/>
              </a:defRPr>
            </a:pPr>
            <a:r>
              <a:rPr>
                <a:solidFill>
                  <a:srgbClr val="008F00"/>
                </a:solidFill>
                <a:uFill>
                  <a:solidFill>
                    <a:srgbClr val="008F00"/>
                  </a:solidFill>
                </a:uFill>
                <a:latin typeface="+mn-lt"/>
                <a:ea typeface="+mn-ea"/>
                <a:cs typeface="+mn-cs"/>
                <a:sym typeface="Arial"/>
              </a:rPr>
              <a:t>Light from galaxies is a “biased” estimator of matter content</a:t>
            </a:r>
            <a:endParaRPr>
              <a:solidFill>
                <a:srgbClr val="008F00"/>
              </a:solidFill>
              <a:uFill>
                <a:solidFill>
                  <a:srgbClr val="008F00"/>
                </a:solidFill>
              </a:uFill>
              <a:latin typeface="+mn-lt"/>
              <a:ea typeface="+mn-ea"/>
              <a:cs typeface="+mn-cs"/>
              <a:sym typeface="Arial"/>
            </a:endParaRPr>
          </a:p>
          <a:p>
            <a:pPr lvl="1">
              <a:spcBef>
                <a:spcPts val="1000"/>
              </a:spcBef>
              <a:buClr>
                <a:srgbClr val="008F00"/>
              </a:buClr>
              <a:buFont typeface="Arial"/>
              <a:defRPr sz="1800">
                <a:solidFill>
                  <a:srgbClr val="000000"/>
                </a:solidFill>
                <a:uFillTx/>
              </a:defRPr>
            </a:pPr>
            <a:r>
              <a:rPr>
                <a:solidFill>
                  <a:srgbClr val="008F00"/>
                </a:solidFill>
                <a:uFill>
                  <a:solidFill>
                    <a:srgbClr val="008F00"/>
                  </a:solidFill>
                </a:uFill>
                <a:latin typeface="+mn-lt"/>
                <a:ea typeface="+mn-ea"/>
                <a:cs typeface="+mn-cs"/>
                <a:sym typeface="Arial"/>
              </a:rPr>
              <a:t>Non-linear physics involved in galaxy formation</a:t>
            </a:r>
            <a:endParaRPr>
              <a:solidFill>
                <a:srgbClr val="008F00"/>
              </a:solidFill>
              <a:uFill>
                <a:solidFill>
                  <a:srgbClr val="008F00"/>
                </a:solidFill>
              </a:uFill>
              <a:latin typeface="+mn-lt"/>
              <a:ea typeface="+mn-ea"/>
              <a:cs typeface="+mn-cs"/>
              <a:sym typeface="Arial"/>
            </a:endParaRPr>
          </a:p>
          <a:p>
            <a:pPr lvl="1">
              <a:spcBef>
                <a:spcPts val="1000"/>
              </a:spcBef>
              <a:buClr>
                <a:srgbClr val="008F00"/>
              </a:buClr>
              <a:buFont typeface="Arial"/>
              <a:defRPr sz="1800">
                <a:solidFill>
                  <a:srgbClr val="000000"/>
                </a:solidFill>
                <a:uFillTx/>
              </a:defRPr>
            </a:pPr>
            <a:r>
              <a:rPr>
                <a:solidFill>
                  <a:srgbClr val="008F00"/>
                </a:solidFill>
                <a:uFill>
                  <a:solidFill>
                    <a:srgbClr val="008F00"/>
                  </a:solidFill>
                </a:uFill>
                <a:latin typeface="+mn-lt"/>
                <a:ea typeface="+mn-ea"/>
                <a:cs typeface="+mn-cs"/>
                <a:sym typeface="Arial"/>
              </a:rPr>
              <a:t>Redshift distortions </a:t>
            </a:r>
            <a:endParaRPr>
              <a:solidFill>
                <a:srgbClr val="008F00"/>
              </a:solidFill>
              <a:uFill>
                <a:solidFill>
                  <a:srgbClr val="008F00"/>
                </a:solidFill>
              </a:uFill>
              <a:latin typeface="+mn-lt"/>
              <a:ea typeface="+mn-ea"/>
              <a:cs typeface="+mn-cs"/>
              <a:sym typeface="Arial"/>
            </a:endParaRPr>
          </a:p>
          <a:p>
            <a:pPr lvl="0">
              <a:spcBef>
                <a:spcPts val="1100"/>
              </a:spcBef>
              <a:buClr>
                <a:srgbClr val="0329D6"/>
              </a:buClr>
              <a:buFont typeface="Arial"/>
              <a:defRPr sz="1800">
                <a:solidFill>
                  <a:srgbClr val="000000"/>
                </a:solidFill>
                <a:uFillTx/>
              </a:defRPr>
            </a:pPr>
            <a:r>
              <a:rPr sz="2000">
                <a:solidFill>
                  <a:srgbClr val="0329D6"/>
                </a:solidFill>
                <a:uFill>
                  <a:solidFill>
                    <a:srgbClr val="0329D6"/>
                  </a:solidFill>
                </a:uFill>
                <a:latin typeface="+mn-lt"/>
                <a:ea typeface="+mn-ea"/>
                <a:cs typeface="+mn-cs"/>
                <a:sym typeface="Arial"/>
              </a:rPr>
              <a:t>However, all effects tend to predominantly change the amplitude of the correlations, but not the position of the measured acoustic peak</a:t>
            </a:r>
          </a:p>
        </p:txBody>
      </p:sp>
      <p:sp>
        <p:nvSpPr>
          <p:cNvPr id="1090" name="Shape 1090"/>
          <p:cNvSpPr/>
          <p:nvPr>
            <p:ph type="title"/>
          </p:nvPr>
        </p:nvSpPr>
        <p:spPr>
          <a:xfrm>
            <a:off x="685800" y="-152400"/>
            <a:ext cx="7772400" cy="11430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Galaxy Redshift Surveys</a:t>
            </a:r>
          </a:p>
        </p:txBody>
      </p:sp>
      <p:sp>
        <p:nvSpPr>
          <p:cNvPr id="1091" name="Shape 1091"/>
          <p:cNvSpPr/>
          <p:nvPr/>
        </p:nvSpPr>
        <p:spPr>
          <a:xfrm>
            <a:off x="457200" y="4295775"/>
            <a:ext cx="4930339" cy="977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40">
              <a:lnSpc>
                <a:spcPct val="80000"/>
              </a:lnSpc>
              <a:spcBef>
                <a:spcPts val="400"/>
              </a:spcBef>
              <a:buClr>
                <a:srgbClr val="0329D6"/>
              </a:buClr>
              <a:buSzPct val="100000"/>
              <a:buFont typeface="Arial"/>
              <a:buChar char="•"/>
              <a:defRPr sz="1800">
                <a:uFillTx/>
              </a:defRPr>
            </a:pPr>
            <a:r>
              <a:rPr sz="2000">
                <a:solidFill>
                  <a:srgbClr val="0329D6"/>
                </a:solidFill>
                <a:uFill>
                  <a:solidFill>
                    <a:srgbClr val="0329D6"/>
                  </a:solidFill>
                </a:uFill>
                <a:latin typeface="+mn-lt"/>
                <a:ea typeface="+mn-ea"/>
                <a:cs typeface="+mn-cs"/>
                <a:sym typeface="Arial"/>
              </a:rPr>
              <a:t>   </a:t>
            </a:r>
            <a:r>
              <a:rPr sz="2000">
                <a:solidFill>
                  <a:srgbClr val="008F00"/>
                </a:solidFill>
                <a:uFill>
                  <a:solidFill>
                    <a:srgbClr val="008F00"/>
                  </a:solidFill>
                </a:uFill>
                <a:latin typeface="+mn-lt"/>
                <a:ea typeface="+mn-ea"/>
                <a:cs typeface="+mn-cs"/>
                <a:sym typeface="Arial"/>
              </a:rPr>
              <a:t>BAO are very insensitive to systematic </a:t>
            </a:r>
            <a:endParaRPr sz="2000">
              <a:solidFill>
                <a:srgbClr val="008F00"/>
              </a:solidFill>
              <a:uFill>
                <a:solidFill>
                  <a:srgbClr val="008F00"/>
                </a:solidFill>
              </a:uFill>
              <a:latin typeface="+mn-lt"/>
              <a:ea typeface="+mn-ea"/>
              <a:cs typeface="+mn-cs"/>
              <a:sym typeface="Arial"/>
            </a:endParaRPr>
          </a:p>
          <a:p>
            <a:pPr lvl="0">
              <a:lnSpc>
                <a:spcPct val="80000"/>
              </a:lnSpc>
              <a:spcBef>
                <a:spcPts val="400"/>
              </a:spcBef>
              <a:buClr>
                <a:srgbClr val="0329D6"/>
              </a:buClr>
              <a:buFont typeface="Arial"/>
              <a:defRPr sz="1800">
                <a:uFillTx/>
              </a:defRPr>
            </a:pPr>
            <a:r>
              <a:rPr sz="2000">
                <a:solidFill>
                  <a:srgbClr val="008F00"/>
                </a:solidFill>
                <a:uFill>
                  <a:solidFill>
                    <a:srgbClr val="008F00"/>
                  </a:solidFill>
                </a:uFill>
                <a:latin typeface="+mn-lt"/>
                <a:ea typeface="+mn-ea"/>
                <a:cs typeface="+mn-cs"/>
                <a:sym typeface="Arial"/>
              </a:rPr>
              <a:t>    errors, and in any case, they are </a:t>
            </a:r>
            <a:endParaRPr sz="2000">
              <a:solidFill>
                <a:srgbClr val="008F00"/>
              </a:solidFill>
              <a:uFill>
                <a:solidFill>
                  <a:srgbClr val="008F00"/>
                </a:solidFill>
              </a:uFill>
              <a:latin typeface="+mn-lt"/>
              <a:ea typeface="+mn-ea"/>
              <a:cs typeface="+mn-cs"/>
              <a:sym typeface="Arial"/>
            </a:endParaRPr>
          </a:p>
          <a:p>
            <a:pPr lvl="0">
              <a:lnSpc>
                <a:spcPct val="80000"/>
              </a:lnSpc>
              <a:spcBef>
                <a:spcPts val="400"/>
              </a:spcBef>
              <a:buClr>
                <a:srgbClr val="0329D6"/>
              </a:buClr>
              <a:buFont typeface="Arial"/>
              <a:defRPr sz="1800">
                <a:uFillTx/>
              </a:defRPr>
            </a:pPr>
            <a:r>
              <a:rPr sz="2000">
                <a:solidFill>
                  <a:srgbClr val="008F00"/>
                </a:solidFill>
                <a:uFill>
                  <a:solidFill>
                    <a:srgbClr val="008F00"/>
                  </a:solidFill>
                </a:uFill>
                <a:latin typeface="+mn-lt"/>
                <a:ea typeface="+mn-ea"/>
                <a:cs typeface="+mn-cs"/>
                <a:sym typeface="Arial"/>
              </a:rPr>
              <a:t>    very different from those of SNe.</a:t>
            </a:r>
          </a:p>
        </p:txBody>
      </p:sp>
      <p:sp>
        <p:nvSpPr>
          <p:cNvPr id="1092" name="Shape 1092"/>
          <p:cNvSpPr/>
          <p:nvPr/>
        </p:nvSpPr>
        <p:spPr>
          <a:xfrm>
            <a:off x="457200" y="5410200"/>
            <a:ext cx="3962400" cy="977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40">
              <a:lnSpc>
                <a:spcPct val="80000"/>
              </a:lnSpc>
              <a:spcBef>
                <a:spcPts val="400"/>
              </a:spcBef>
              <a:buClr>
                <a:srgbClr val="0329D6"/>
              </a:buClr>
              <a:buSzPct val="100000"/>
              <a:buFont typeface="Arial"/>
              <a:buChar char="•"/>
              <a:defRPr sz="1800">
                <a:uFillTx/>
              </a:defRPr>
            </a:pPr>
            <a:r>
              <a:rPr sz="2000">
                <a:solidFill>
                  <a:srgbClr val="0329D6"/>
                </a:solidFill>
                <a:uFill>
                  <a:solidFill>
                    <a:srgbClr val="0329D6"/>
                  </a:solidFill>
                </a:uFill>
                <a:latin typeface="+mn-lt"/>
                <a:ea typeface="+mn-ea"/>
                <a:cs typeface="+mn-cs"/>
                <a:sym typeface="Arial"/>
              </a:rPr>
              <a:t>   </a:t>
            </a:r>
            <a:r>
              <a:rPr sz="2000">
                <a:solidFill>
                  <a:srgbClr val="FF2600"/>
                </a:solidFill>
                <a:uFill>
                  <a:solidFill>
                    <a:srgbClr val="FF2600"/>
                  </a:solidFill>
                </a:uFill>
                <a:latin typeface="+mn-lt"/>
                <a:ea typeface="+mn-ea"/>
                <a:cs typeface="+mn-cs"/>
                <a:sym typeface="Arial"/>
              </a:rPr>
              <a:t>But small effect only visible at</a:t>
            </a:r>
            <a:endParaRPr sz="2000">
              <a:solidFill>
                <a:srgbClr val="FF2600"/>
              </a:solidFill>
              <a:uFill>
                <a:solidFill>
                  <a:srgbClr val="FF2600"/>
                </a:solidFill>
              </a:uFill>
              <a:latin typeface="+mn-lt"/>
              <a:ea typeface="+mn-ea"/>
              <a:cs typeface="+mn-cs"/>
              <a:sym typeface="Arial"/>
            </a:endParaRPr>
          </a:p>
          <a:p>
            <a:pPr lvl="0">
              <a:lnSpc>
                <a:spcPct val="80000"/>
              </a:lnSpc>
              <a:spcBef>
                <a:spcPts val="400"/>
              </a:spcBef>
              <a:buClr>
                <a:srgbClr val="0329D6"/>
              </a:buClr>
              <a:buFont typeface="Arial"/>
              <a:defRPr sz="1800">
                <a:uFillTx/>
              </a:defRPr>
            </a:pPr>
            <a:r>
              <a:rPr sz="2000">
                <a:solidFill>
                  <a:srgbClr val="FF2600"/>
                </a:solidFill>
                <a:uFill>
                  <a:solidFill>
                    <a:srgbClr val="FF2600"/>
                  </a:solidFill>
                </a:uFill>
                <a:latin typeface="+mn-lt"/>
                <a:ea typeface="+mn-ea"/>
                <a:cs typeface="+mn-cs"/>
                <a:sym typeface="Arial"/>
              </a:rPr>
              <a:t>     large scales leads to huge</a:t>
            </a:r>
            <a:endParaRPr sz="2000">
              <a:solidFill>
                <a:srgbClr val="FF2600"/>
              </a:solidFill>
              <a:uFill>
                <a:solidFill>
                  <a:srgbClr val="FF2600"/>
                </a:solidFill>
              </a:uFill>
              <a:latin typeface="+mn-lt"/>
              <a:ea typeface="+mn-ea"/>
              <a:cs typeface="+mn-cs"/>
              <a:sym typeface="Arial"/>
            </a:endParaRPr>
          </a:p>
          <a:p>
            <a:pPr lvl="0">
              <a:lnSpc>
                <a:spcPct val="80000"/>
              </a:lnSpc>
              <a:spcBef>
                <a:spcPts val="400"/>
              </a:spcBef>
              <a:buClr>
                <a:srgbClr val="0329D6"/>
              </a:buClr>
              <a:buFont typeface="Arial"/>
              <a:defRPr sz="1800">
                <a:uFillTx/>
              </a:defRPr>
            </a:pPr>
            <a:r>
              <a:rPr sz="2000">
                <a:solidFill>
                  <a:srgbClr val="FF2600"/>
                </a:solidFill>
                <a:uFill>
                  <a:solidFill>
                    <a:srgbClr val="FF2600"/>
                  </a:solidFill>
                </a:uFill>
                <a:latin typeface="+mn-lt"/>
                <a:ea typeface="+mn-ea"/>
                <a:cs typeface="+mn-cs"/>
                <a:sym typeface="Arial"/>
              </a:rPr>
              <a:t>     surveys.</a:t>
            </a:r>
          </a:p>
        </p:txBody>
      </p:sp>
    </p:spTree>
  </p:cSld>
  <p:clrMapOvr>
    <a:masterClrMapping/>
  </p:clrMapOvr>
  <p:transition spd="med" advClick="1"/>
</p:sld>
</file>

<file path=ppt/slides/slide10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94" name="Shape 1094"/>
          <p:cNvSpPr/>
          <p:nvPr>
            <p:ph type="sldNum" sz="quarter" idx="2"/>
          </p:nvPr>
        </p:nvSpPr>
        <p:spPr>
          <a:xfrm>
            <a:off x="7315199" y="6248400"/>
            <a:ext cx="381001"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095" name="Shape 1095"/>
          <p:cNvSpPr/>
          <p:nvPr/>
        </p:nvSpPr>
        <p:spPr>
          <a:xfrm>
            <a:off x="76200" y="215900"/>
            <a:ext cx="8915400" cy="55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buClr>
                <a:srgbClr val="000000"/>
              </a:buClr>
              <a:buFont typeface="Arial"/>
              <a:defRPr sz="3200" u="sng">
                <a:latin typeface="+mn-lt"/>
                <a:ea typeface="+mn-ea"/>
                <a:cs typeface="+mn-cs"/>
                <a:sym typeface="Arial"/>
              </a:defRPr>
            </a:lvl1pPr>
          </a:lstStyle>
          <a:p>
            <a:pPr lvl="0">
              <a:defRPr sz="1800" u="none">
                <a:uFillTx/>
              </a:defRPr>
            </a:pPr>
            <a:r>
              <a:rPr sz="3200" u="sng">
                <a:uFill>
                  <a:solidFill/>
                </a:uFill>
              </a:rPr>
              <a:t>Galaxy Survey Strategy</a:t>
            </a:r>
          </a:p>
        </p:txBody>
      </p:sp>
      <p:sp>
        <p:nvSpPr>
          <p:cNvPr id="1096" name="Shape 1096"/>
          <p:cNvSpPr/>
          <p:nvPr/>
        </p:nvSpPr>
        <p:spPr>
          <a:xfrm>
            <a:off x="76200" y="990599"/>
            <a:ext cx="9067800" cy="4978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40">
              <a:spcBef>
                <a:spcPts val="1400"/>
              </a:spcBef>
              <a:buClr>
                <a:srgbClr val="0329D6"/>
              </a:buClr>
              <a:buSzPct val="100000"/>
              <a:buFont typeface="Arial"/>
              <a:buChar char="•"/>
              <a:defRPr sz="1800">
                <a:uFillTx/>
              </a:defRPr>
            </a:pPr>
            <a:r>
              <a:rPr sz="2400">
                <a:solidFill>
                  <a:srgbClr val="0329D6"/>
                </a:solidFill>
                <a:uFill>
                  <a:solidFill>
                    <a:srgbClr val="0329D6"/>
                  </a:solidFill>
                </a:uFill>
                <a:latin typeface="+mn-lt"/>
                <a:ea typeface="+mn-ea"/>
                <a:cs typeface="+mn-cs"/>
                <a:sym typeface="Arial"/>
              </a:rPr>
              <a:t>  Statistical errors on galaxy-galaxy correlation functions are determined by “sample variance” and “Poisson (shot) noise”. </a:t>
            </a:r>
            <a:endParaRPr sz="2400">
              <a:solidFill>
                <a:srgbClr val="0329D6"/>
              </a:solidFill>
              <a:uFill>
                <a:solidFill>
                  <a:srgbClr val="0329D6"/>
                </a:solidFill>
              </a:uFill>
              <a:latin typeface="+mn-lt"/>
              <a:ea typeface="+mn-ea"/>
              <a:cs typeface="+mn-cs"/>
              <a:sym typeface="Arial"/>
            </a:endParaRPr>
          </a:p>
          <a:p>
            <a:pPr lvl="0" marL="497840">
              <a:spcBef>
                <a:spcPts val="1400"/>
              </a:spcBef>
              <a:buClr>
                <a:srgbClr val="008F00"/>
              </a:buClr>
              <a:buSzPct val="100000"/>
              <a:buFont typeface="Arial"/>
              <a:buChar char="•"/>
              <a:defRPr sz="1800">
                <a:uFillTx/>
              </a:defRPr>
            </a:pPr>
            <a:r>
              <a:rPr sz="2400">
                <a:solidFill>
                  <a:srgbClr val="0329D6"/>
                </a:solidFill>
                <a:uFill>
                  <a:solidFill>
                    <a:srgbClr val="0329D6"/>
                  </a:solidFill>
                </a:uFill>
                <a:latin typeface="+mn-lt"/>
                <a:ea typeface="+mn-ea"/>
                <a:cs typeface="+mn-cs"/>
                <a:sym typeface="Arial"/>
              </a:rPr>
              <a:t>  </a:t>
            </a:r>
            <a:r>
              <a:rPr sz="2000">
                <a:uFill>
                  <a:solidFill/>
                </a:uFill>
                <a:latin typeface="+mn-lt"/>
                <a:ea typeface="+mn-ea"/>
                <a:cs typeface="+mn-cs"/>
                <a:sym typeface="Arial"/>
              </a:rPr>
              <a:t>Sample variance:</a:t>
            </a:r>
            <a:r>
              <a:rPr sz="2000">
                <a:solidFill>
                  <a:srgbClr val="008F00"/>
                </a:solidFill>
                <a:uFill>
                  <a:solidFill>
                    <a:srgbClr val="008F00"/>
                  </a:solidFill>
                </a:uFill>
                <a:latin typeface="+mn-lt"/>
                <a:ea typeface="+mn-ea"/>
                <a:cs typeface="+mn-cs"/>
                <a:sym typeface="Arial"/>
              </a:rPr>
              <a:t> how many independent samples of the relevant scale </a:t>
            </a:r>
            <a:r>
              <a:rPr sz="2000">
                <a:uFill>
                  <a:solidFill/>
                </a:uFill>
                <a:latin typeface="+mn-lt"/>
                <a:ea typeface="+mn-ea"/>
                <a:cs typeface="+mn-cs"/>
                <a:sym typeface="Arial"/>
              </a:rPr>
              <a:t>(150 Mpc)</a:t>
            </a:r>
            <a:r>
              <a:rPr baseline="29999" sz="2000">
                <a:uFill>
                  <a:solidFill/>
                </a:uFill>
                <a:latin typeface="+mn-lt"/>
                <a:ea typeface="+mn-ea"/>
                <a:cs typeface="+mn-cs"/>
                <a:sym typeface="Arial"/>
              </a:rPr>
              <a:t>3</a:t>
            </a:r>
            <a:r>
              <a:rPr sz="2000">
                <a:solidFill>
                  <a:srgbClr val="008F00"/>
                </a:solidFill>
                <a:uFill>
                  <a:solidFill>
                    <a:srgbClr val="008F00"/>
                  </a:solidFill>
                </a:uFill>
                <a:latin typeface="+mn-lt"/>
                <a:ea typeface="+mn-ea"/>
                <a:cs typeface="+mn-cs"/>
                <a:sym typeface="Arial"/>
              </a:rPr>
              <a:t> one has</a:t>
            </a:r>
            <a:r>
              <a:rPr sz="2400">
                <a:solidFill>
                  <a:srgbClr val="0329D6"/>
                </a:solidFill>
                <a:uFill>
                  <a:solidFill>
                    <a:srgbClr val="0329D6"/>
                  </a:solidFill>
                </a:uFill>
                <a:latin typeface="+mn-lt"/>
                <a:ea typeface="+mn-ea"/>
                <a:cs typeface="+mn-cs"/>
                <a:sym typeface="Arial"/>
              </a:rPr>
              <a:t>         </a:t>
            </a:r>
            <a:r>
              <a:rPr sz="2000">
                <a:uFill>
                  <a:solidFill/>
                </a:uFill>
                <a:latin typeface="+mn-lt"/>
                <a:ea typeface="+mn-ea"/>
                <a:cs typeface="+mn-cs"/>
                <a:sym typeface="Arial"/>
              </a:rPr>
              <a:t>volume</a:t>
            </a:r>
            <a:endParaRPr sz="2000">
              <a:uFill>
                <a:solidFill/>
              </a:uFill>
              <a:latin typeface="+mn-lt"/>
              <a:ea typeface="+mn-ea"/>
              <a:cs typeface="+mn-cs"/>
              <a:sym typeface="Arial"/>
            </a:endParaRPr>
          </a:p>
          <a:p>
            <a:pPr lvl="0" marL="497840">
              <a:spcBef>
                <a:spcPts val="1400"/>
              </a:spcBef>
              <a:buClr>
                <a:srgbClr val="008F00"/>
              </a:buClr>
              <a:buSzPct val="100000"/>
              <a:buFont typeface="Arial"/>
              <a:buChar char="•"/>
              <a:defRPr sz="1800">
                <a:uFillTx/>
              </a:defRPr>
            </a:pPr>
            <a:r>
              <a:rPr sz="2400">
                <a:solidFill>
                  <a:srgbClr val="0329D6"/>
                </a:solidFill>
                <a:uFill>
                  <a:solidFill>
                    <a:srgbClr val="0329D6"/>
                  </a:solidFill>
                </a:uFill>
                <a:latin typeface="+mn-lt"/>
                <a:ea typeface="+mn-ea"/>
                <a:cs typeface="+mn-cs"/>
                <a:sym typeface="Arial"/>
              </a:rPr>
              <a:t>  </a:t>
            </a:r>
            <a:r>
              <a:rPr sz="2000">
                <a:uFill>
                  <a:solidFill/>
                </a:uFill>
                <a:latin typeface="+mn-lt"/>
                <a:ea typeface="+mn-ea"/>
                <a:cs typeface="+mn-cs"/>
                <a:sym typeface="Arial"/>
              </a:rPr>
              <a:t>Poisson noise:</a:t>
            </a:r>
            <a:r>
              <a:rPr sz="2000">
                <a:solidFill>
                  <a:srgbClr val="008F00"/>
                </a:solidFill>
                <a:uFill>
                  <a:solidFill>
                    <a:srgbClr val="008F00"/>
                  </a:solidFill>
                </a:uFill>
                <a:latin typeface="+mn-lt"/>
                <a:ea typeface="+mn-ea"/>
                <a:cs typeface="+mn-cs"/>
                <a:sym typeface="Arial"/>
              </a:rPr>
              <a:t> how many galaxies included in each sample         </a:t>
            </a:r>
            <a:r>
              <a:rPr sz="2000">
                <a:uFill>
                  <a:solidFill/>
                </a:uFill>
                <a:latin typeface="+mn-lt"/>
                <a:ea typeface="+mn-ea"/>
                <a:cs typeface="+mn-cs"/>
                <a:sym typeface="Arial"/>
              </a:rPr>
              <a:t>density</a:t>
            </a:r>
            <a:endParaRPr sz="2000">
              <a:uFill>
                <a:solidFill/>
              </a:uFill>
              <a:latin typeface="+mn-lt"/>
              <a:ea typeface="+mn-ea"/>
              <a:cs typeface="+mn-cs"/>
              <a:sym typeface="Arial"/>
            </a:endParaRPr>
          </a:p>
          <a:p>
            <a:pPr lvl="0">
              <a:spcBef>
                <a:spcPts val="1400"/>
              </a:spcBef>
              <a:buClr>
                <a:srgbClr val="0329D6"/>
              </a:buClr>
              <a:buFont typeface="Arial"/>
              <a:defRPr sz="1800">
                <a:uFillTx/>
              </a:defRPr>
            </a:pPr>
            <a:r>
              <a:rPr sz="2400">
                <a:solidFill>
                  <a:srgbClr val="0329D6"/>
                </a:solidFill>
                <a:uFill>
                  <a:solidFill>
                    <a:srgbClr val="0329D6"/>
                  </a:solidFill>
                </a:uFill>
                <a:latin typeface="+mn-lt"/>
                <a:ea typeface="+mn-ea"/>
                <a:cs typeface="+mn-cs"/>
                <a:sym typeface="Arial"/>
              </a:rPr>
              <a:t> </a:t>
            </a:r>
            <a:endParaRPr sz="2400">
              <a:solidFill>
                <a:srgbClr val="0329D6"/>
              </a:solidFill>
              <a:uFill>
                <a:solidFill>
                  <a:srgbClr val="0329D6"/>
                </a:solidFill>
              </a:uFill>
              <a:latin typeface="+mn-lt"/>
              <a:ea typeface="+mn-ea"/>
              <a:cs typeface="+mn-cs"/>
              <a:sym typeface="Arial"/>
            </a:endParaRPr>
          </a:p>
          <a:p>
            <a:pPr lvl="0">
              <a:spcBef>
                <a:spcPts val="1400"/>
              </a:spcBef>
              <a:buClr>
                <a:srgbClr val="0329D6"/>
              </a:buClr>
              <a:buFont typeface="Arial"/>
              <a:defRPr sz="1800">
                <a:uFillTx/>
              </a:defRPr>
            </a:pPr>
            <a:r>
              <a:rPr sz="2400">
                <a:solidFill>
                  <a:srgbClr val="0329D6"/>
                </a:solidFill>
                <a:uFill>
                  <a:solidFill>
                    <a:srgbClr val="0329D6"/>
                  </a:solidFill>
                </a:uFill>
                <a:latin typeface="+mn-lt"/>
                <a:ea typeface="+mn-ea"/>
                <a:cs typeface="+mn-cs"/>
                <a:sym typeface="Arial"/>
              </a:rPr>
              <a:t>  </a:t>
            </a:r>
            <a:endParaRPr sz="2400">
              <a:solidFill>
                <a:srgbClr val="0329D6"/>
              </a:solidFill>
              <a:uFill>
                <a:solidFill>
                  <a:srgbClr val="0329D6"/>
                </a:solidFill>
              </a:uFill>
              <a:latin typeface="+mn-lt"/>
              <a:ea typeface="+mn-ea"/>
              <a:cs typeface="+mn-cs"/>
              <a:sym typeface="Arial"/>
            </a:endParaRPr>
          </a:p>
          <a:p>
            <a:pPr lvl="0" marL="40640">
              <a:spcBef>
                <a:spcPts val="1400"/>
              </a:spcBef>
              <a:buClr>
                <a:srgbClr val="0329D6"/>
              </a:buClr>
              <a:buSzPct val="100000"/>
              <a:buFont typeface="Arial"/>
              <a:buChar char="•"/>
              <a:defRPr sz="1800">
                <a:uFillTx/>
              </a:defRPr>
            </a:pPr>
            <a:r>
              <a:rPr sz="2400">
                <a:solidFill>
                  <a:srgbClr val="0329D6"/>
                </a:solidFill>
                <a:uFill>
                  <a:solidFill>
                    <a:srgbClr val="0329D6"/>
                  </a:solidFill>
                </a:uFill>
                <a:latin typeface="+mn-lt"/>
                <a:ea typeface="+mn-ea"/>
                <a:cs typeface="+mn-cs"/>
                <a:sym typeface="Arial"/>
              </a:rPr>
              <a:t>   Given a fixed number of galaxies (in a spectroscopic survey), the optimal choice for measuring the correlation function is an intermediate density:</a:t>
            </a:r>
            <a:endParaRPr sz="2400">
              <a:solidFill>
                <a:srgbClr val="0329D6"/>
              </a:solidFill>
              <a:uFill>
                <a:solidFill>
                  <a:srgbClr val="0329D6"/>
                </a:solidFill>
              </a:uFill>
              <a:latin typeface="+mn-lt"/>
              <a:ea typeface="+mn-ea"/>
              <a:cs typeface="+mn-cs"/>
              <a:sym typeface="Arial"/>
            </a:endParaRPr>
          </a:p>
          <a:p>
            <a:pPr lvl="0">
              <a:spcBef>
                <a:spcPts val="1100"/>
              </a:spcBef>
              <a:buClr>
                <a:srgbClr val="000000"/>
              </a:buClr>
              <a:buFont typeface="Arial"/>
              <a:defRPr sz="1800">
                <a:uFillTx/>
              </a:defRPr>
            </a:pPr>
            <a:r>
              <a:rPr i="1" sz="2000">
                <a:uFill>
                  <a:solidFill/>
                </a:uFill>
                <a:latin typeface="+mn-lt"/>
                <a:ea typeface="+mn-ea"/>
                <a:cs typeface="+mn-cs"/>
                <a:sym typeface="Arial"/>
              </a:rPr>
              <a:t>             n</a:t>
            </a:r>
            <a:r>
              <a:rPr sz="2000">
                <a:solidFill>
                  <a:srgbClr val="0329D6"/>
                </a:solidFill>
                <a:uFill>
                  <a:solidFill>
                    <a:srgbClr val="0329D6"/>
                  </a:solidFill>
                </a:uFill>
                <a:latin typeface="+mn-lt"/>
                <a:ea typeface="+mn-ea"/>
                <a:cs typeface="+mn-cs"/>
                <a:sym typeface="Arial"/>
              </a:rPr>
              <a:t> </a:t>
            </a:r>
            <a:r>
              <a:rPr sz="2000">
                <a:uFill>
                  <a:solidFill/>
                </a:uFill>
                <a:latin typeface="+mn-lt"/>
                <a:ea typeface="+mn-ea"/>
                <a:cs typeface="+mn-cs"/>
                <a:sym typeface="Arial"/>
              </a:rPr>
              <a:t>&gt;10</a:t>
            </a:r>
            <a:r>
              <a:rPr baseline="29999" sz="2000">
                <a:uFill>
                  <a:solidFill/>
                </a:uFill>
                <a:latin typeface="+mn-lt"/>
                <a:ea typeface="+mn-ea"/>
                <a:cs typeface="+mn-cs"/>
                <a:sym typeface="Arial"/>
              </a:rPr>
              <a:t>-4</a:t>
            </a:r>
            <a:r>
              <a:rPr sz="2000">
                <a:uFill>
                  <a:solidFill/>
                </a:uFill>
                <a:latin typeface="+mn-lt"/>
                <a:ea typeface="+mn-ea"/>
                <a:cs typeface="+mn-cs"/>
                <a:sym typeface="Arial"/>
              </a:rPr>
              <a:t> h</a:t>
            </a:r>
            <a:r>
              <a:rPr baseline="29999" sz="2000">
                <a:uFill>
                  <a:solidFill/>
                </a:uFill>
                <a:latin typeface="+mn-lt"/>
                <a:ea typeface="+mn-ea"/>
                <a:cs typeface="+mn-cs"/>
                <a:sym typeface="Arial"/>
              </a:rPr>
              <a:t>3</a:t>
            </a:r>
            <a:r>
              <a:rPr sz="2000">
                <a:uFill>
                  <a:solidFill/>
                </a:uFill>
                <a:latin typeface="+mn-lt"/>
                <a:ea typeface="+mn-ea"/>
                <a:cs typeface="+mn-cs"/>
                <a:sym typeface="Arial"/>
              </a:rPr>
              <a:t> Mpc</a:t>
            </a:r>
            <a:r>
              <a:rPr baseline="29999" sz="2000">
                <a:uFill>
                  <a:solidFill/>
                </a:uFill>
                <a:latin typeface="+mn-lt"/>
                <a:ea typeface="+mn-ea"/>
                <a:cs typeface="+mn-cs"/>
                <a:sym typeface="Arial"/>
              </a:rPr>
              <a:t>-3</a:t>
            </a:r>
            <a:r>
              <a:rPr sz="2000">
                <a:solidFill>
                  <a:srgbClr val="0329D6"/>
                </a:solidFill>
                <a:uFill>
                  <a:solidFill>
                    <a:srgbClr val="0329D6"/>
                  </a:solidFill>
                </a:uFill>
                <a:latin typeface="+mn-lt"/>
                <a:ea typeface="+mn-ea"/>
                <a:cs typeface="+mn-cs"/>
                <a:sym typeface="Arial"/>
              </a:rPr>
              <a:t> </a:t>
            </a:r>
            <a:r>
              <a:rPr sz="2000">
                <a:solidFill>
                  <a:srgbClr val="008F00"/>
                </a:solidFill>
                <a:uFill>
                  <a:solidFill>
                    <a:srgbClr val="008F00"/>
                  </a:solidFill>
                </a:uFill>
                <a:latin typeface="+mn-lt"/>
                <a:ea typeface="+mn-ea"/>
                <a:cs typeface="+mn-cs"/>
                <a:sym typeface="Arial"/>
              </a:rPr>
              <a:t>at low redshift; somewhat higher at high redshift</a:t>
            </a:r>
          </a:p>
        </p:txBody>
      </p:sp>
      <p:sp>
        <p:nvSpPr>
          <p:cNvPr id="1097" name="Shape 1097"/>
          <p:cNvSpPr/>
          <p:nvPr/>
        </p:nvSpPr>
        <p:spPr>
          <a:xfrm>
            <a:off x="2971800" y="2492375"/>
            <a:ext cx="533400" cy="1588"/>
          </a:xfrm>
          <a:prstGeom prst="line">
            <a:avLst/>
          </a:prstGeom>
          <a:ln w="76200">
            <a:solidFill>
              <a:srgbClr val="FF7C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1098" name="Shape 1098"/>
          <p:cNvSpPr/>
          <p:nvPr/>
        </p:nvSpPr>
        <p:spPr>
          <a:xfrm>
            <a:off x="7646987" y="3022600"/>
            <a:ext cx="533401" cy="1588"/>
          </a:xfrm>
          <a:prstGeom prst="line">
            <a:avLst/>
          </a:prstGeom>
          <a:ln w="76200">
            <a:solidFill>
              <a:srgbClr val="FF7C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pic>
        <p:nvPicPr>
          <p:cNvPr id="1099" name="image.pdf"/>
          <p:cNvPicPr/>
          <p:nvPr/>
        </p:nvPicPr>
        <p:blipFill>
          <a:blip r:embed="rId2">
            <a:extLst/>
          </a:blip>
          <a:stretch>
            <a:fillRect/>
          </a:stretch>
        </p:blipFill>
        <p:spPr>
          <a:xfrm>
            <a:off x="814387" y="3411537"/>
            <a:ext cx="2995613" cy="855663"/>
          </a:xfrm>
          <a:prstGeom prst="rect">
            <a:avLst/>
          </a:prstGeom>
          <a:ln w="12700">
            <a:miter lim="400000"/>
          </a:ln>
        </p:spPr>
      </p:pic>
      <p:sp>
        <p:nvSpPr>
          <p:cNvPr id="1100" name="Shape 1100"/>
          <p:cNvSpPr/>
          <p:nvPr/>
        </p:nvSpPr>
        <p:spPr>
          <a:xfrm>
            <a:off x="4038600" y="3489325"/>
            <a:ext cx="2834715" cy="69956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buClr>
                <a:srgbClr val="000000"/>
              </a:buClr>
              <a:buFont typeface="Arial"/>
              <a:defRPr sz="1800">
                <a:uFillTx/>
              </a:defRPr>
            </a:pPr>
            <a:r>
              <a:rPr i="1" sz="2000">
                <a:uFill>
                  <a:solidFill/>
                </a:uFill>
                <a:latin typeface="+mn-lt"/>
                <a:ea typeface="+mn-ea"/>
                <a:cs typeface="+mn-cs"/>
                <a:sym typeface="Arial"/>
              </a:rPr>
              <a:t>P</a:t>
            </a:r>
            <a:r>
              <a:rPr sz="2000">
                <a:uFill>
                  <a:solidFill/>
                </a:uFill>
                <a:latin typeface="+mn-lt"/>
                <a:ea typeface="+mn-ea"/>
                <a:cs typeface="+mn-cs"/>
                <a:sym typeface="Arial"/>
              </a:rPr>
              <a:t>(</a:t>
            </a:r>
            <a:r>
              <a:rPr i="1" sz="2000">
                <a:uFill>
                  <a:solidFill/>
                </a:uFill>
                <a:latin typeface="+mn-lt"/>
                <a:ea typeface="+mn-ea"/>
                <a:cs typeface="+mn-cs"/>
                <a:sym typeface="Arial"/>
              </a:rPr>
              <a:t>k</a:t>
            </a:r>
            <a:r>
              <a:rPr sz="2000">
                <a:uFill>
                  <a:solidFill/>
                </a:uFill>
                <a:latin typeface="+mn-lt"/>
                <a:ea typeface="+mn-ea"/>
                <a:cs typeface="+mn-cs"/>
                <a:sym typeface="Arial"/>
              </a:rPr>
              <a:t>): power spectrum</a:t>
            </a:r>
            <a:endParaRPr sz="2000">
              <a:uFill>
                <a:solidFill/>
              </a:uFill>
              <a:latin typeface="+mn-lt"/>
              <a:ea typeface="+mn-ea"/>
              <a:cs typeface="+mn-cs"/>
              <a:sym typeface="Arial"/>
            </a:endParaRPr>
          </a:p>
          <a:p>
            <a:pPr lvl="0">
              <a:buClr>
                <a:srgbClr val="000000"/>
              </a:buClr>
              <a:buFont typeface="Arial"/>
              <a:defRPr sz="1800">
                <a:uFillTx/>
              </a:defRPr>
            </a:pPr>
            <a:r>
              <a:rPr sz="2000">
                <a:uFill>
                  <a:solidFill/>
                </a:uFill>
                <a:latin typeface="+mn-lt"/>
                <a:ea typeface="+mn-ea"/>
                <a:cs typeface="+mn-cs"/>
                <a:sym typeface="Arial"/>
              </a:rPr>
              <a:t>Fourier transform of </a:t>
            </a:r>
            <a:r>
              <a:rPr sz="2000">
                <a:uFill>
                  <a:solidFill/>
                </a:uFill>
                <a:latin typeface="Symbol"/>
                <a:ea typeface="Symbol"/>
                <a:cs typeface="Symbol"/>
                <a:sym typeface="Symbol"/>
              </a:rPr>
              <a:t>ξ(</a:t>
            </a:r>
            <a:r>
              <a:rPr i="1" sz="2000">
                <a:uFill>
                  <a:solidFill/>
                </a:uFill>
                <a:latin typeface="+mn-lt"/>
                <a:ea typeface="+mn-ea"/>
                <a:cs typeface="+mn-cs"/>
                <a:sym typeface="Arial"/>
              </a:rPr>
              <a:t>r</a:t>
            </a:r>
            <a:r>
              <a:rPr sz="2000">
                <a:uFill>
                  <a:solidFill/>
                </a:uFill>
                <a:latin typeface="Symbol"/>
                <a:ea typeface="Symbol"/>
                <a:cs typeface="Symbol"/>
                <a:sym typeface="Symbol"/>
              </a:rPr>
              <a:t>)</a:t>
            </a:r>
          </a:p>
        </p:txBody>
      </p:sp>
      <p:sp>
        <p:nvSpPr>
          <p:cNvPr id="1101" name="Shape 1101"/>
          <p:cNvSpPr/>
          <p:nvPr/>
        </p:nvSpPr>
        <p:spPr>
          <a:xfrm>
            <a:off x="7010400" y="3489325"/>
            <a:ext cx="2046918"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buClr>
                <a:srgbClr val="000000"/>
              </a:buClr>
              <a:buFont typeface="Arial"/>
              <a:defRPr sz="1800">
                <a:uFillTx/>
              </a:defRPr>
            </a:pPr>
            <a:r>
              <a:rPr i="1" sz="2000">
                <a:uFill>
                  <a:solidFill/>
                </a:uFill>
                <a:latin typeface="+mn-lt"/>
                <a:ea typeface="+mn-ea"/>
                <a:cs typeface="+mn-cs"/>
                <a:sym typeface="Arial"/>
              </a:rPr>
              <a:t>n</a:t>
            </a:r>
            <a:r>
              <a:rPr sz="2000">
                <a:uFill>
                  <a:solidFill/>
                </a:uFill>
                <a:latin typeface="+mn-lt"/>
                <a:ea typeface="+mn-ea"/>
                <a:cs typeface="+mn-cs"/>
                <a:sym typeface="Arial"/>
              </a:rPr>
              <a:t>: galaxy density</a:t>
            </a:r>
          </a:p>
        </p:txBody>
      </p:sp>
    </p:spTree>
  </p:cSld>
  <p:clrMapOvr>
    <a:masterClrMapping/>
  </p:clrMapOvr>
  <p:transition spd="med" advClick="1"/>
</p:sld>
</file>

<file path=ppt/slides/slide10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03" name="Shape 1103"/>
          <p:cNvSpPr/>
          <p:nvPr>
            <p:ph type="sldNum" sz="quarter" idx="2"/>
          </p:nvPr>
        </p:nvSpPr>
        <p:spPr>
          <a:xfrm>
            <a:off x="7315199" y="6248400"/>
            <a:ext cx="381001"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104" name="Shape 1104"/>
          <p:cNvSpPr/>
          <p:nvPr>
            <p:ph type="title"/>
          </p:nvPr>
        </p:nvSpPr>
        <p:spPr>
          <a:xfrm>
            <a:off x="76200" y="0"/>
            <a:ext cx="8915400" cy="9906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Which Galaxies?</a:t>
            </a:r>
          </a:p>
        </p:txBody>
      </p:sp>
      <p:sp>
        <p:nvSpPr>
          <p:cNvPr id="1105" name="Shape 1105"/>
          <p:cNvSpPr/>
          <p:nvPr>
            <p:ph type="body" idx="1"/>
          </p:nvPr>
        </p:nvSpPr>
        <p:spPr>
          <a:xfrm>
            <a:off x="76200" y="990600"/>
            <a:ext cx="8915400" cy="4610100"/>
          </a:xfrm>
          <a:prstGeom prst="rect">
            <a:avLst/>
          </a:prstGeom>
        </p:spPr>
        <p:txBody>
          <a:bodyPr/>
          <a:lstStyle/>
          <a:p>
            <a:pPr lvl="0" marL="254952" indent="-214312">
              <a:spcBef>
                <a:spcPts val="1100"/>
              </a:spcBef>
              <a:buClr>
                <a:srgbClr val="0329D6"/>
              </a:buClr>
              <a:buFont typeface="Arial"/>
              <a:defRPr sz="1800">
                <a:solidFill>
                  <a:srgbClr val="000000"/>
                </a:solidFill>
                <a:uFillTx/>
              </a:defRPr>
            </a:pPr>
            <a:r>
              <a:rPr sz="2000">
                <a:solidFill>
                  <a:srgbClr val="0329D6"/>
                </a:solidFill>
                <a:uFill>
                  <a:solidFill>
                    <a:srgbClr val="0329D6"/>
                  </a:solidFill>
                </a:uFill>
                <a:latin typeface="+mn-lt"/>
                <a:ea typeface="+mn-ea"/>
                <a:cs typeface="+mn-cs"/>
                <a:sym typeface="Arial"/>
              </a:rPr>
              <a:t>Many surveys concentrate on </a:t>
            </a:r>
            <a:r>
              <a:rPr sz="2000">
                <a:solidFill>
                  <a:srgbClr val="008F00"/>
                </a:solidFill>
                <a:uFill>
                  <a:solidFill>
                    <a:srgbClr val="008F00"/>
                  </a:solidFill>
                </a:uFill>
                <a:latin typeface="+mn-lt"/>
                <a:ea typeface="+mn-ea"/>
                <a:cs typeface="+mn-cs"/>
                <a:sym typeface="Arial"/>
              </a:rPr>
              <a:t>“Large Red Galaxies”</a:t>
            </a:r>
            <a:r>
              <a:rPr sz="2000">
                <a:solidFill>
                  <a:srgbClr val="0329D6"/>
                </a:solidFill>
                <a:uFill>
                  <a:solidFill>
                    <a:srgbClr val="0329D6"/>
                  </a:solidFill>
                </a:uFill>
                <a:latin typeface="+mn-lt"/>
                <a:ea typeface="+mn-ea"/>
                <a:cs typeface="+mn-cs"/>
                <a:sym typeface="Arial"/>
              </a:rPr>
              <a:t>: old elliptical galaxies, which are very bright and have a characteristic spectrum with a prominent break at 4000Å            </a:t>
            </a:r>
            <a:r>
              <a:rPr sz="2000">
                <a:solidFill>
                  <a:srgbClr val="008F00"/>
                </a:solidFill>
                <a:uFill>
                  <a:solidFill>
                    <a:srgbClr val="008F00"/>
                  </a:solidFill>
                </a:uFill>
                <a:latin typeface="+mn-lt"/>
                <a:ea typeface="+mn-ea"/>
                <a:cs typeface="+mn-cs"/>
                <a:sym typeface="Arial"/>
              </a:rPr>
              <a:t>easy to measure redshift (spectrum or photometric)</a:t>
            </a:r>
          </a:p>
        </p:txBody>
      </p:sp>
      <p:pic>
        <p:nvPicPr>
          <p:cNvPr id="1106" name="image.png"/>
          <p:cNvPicPr/>
          <p:nvPr/>
        </p:nvPicPr>
        <p:blipFill>
          <a:blip r:embed="rId2">
            <a:extLst/>
          </a:blip>
          <a:stretch>
            <a:fillRect/>
          </a:stretch>
        </p:blipFill>
        <p:spPr>
          <a:xfrm>
            <a:off x="2209800" y="1981200"/>
            <a:ext cx="4724400" cy="4724400"/>
          </a:xfrm>
          <a:prstGeom prst="rect">
            <a:avLst/>
          </a:prstGeom>
          <a:ln w="12700">
            <a:miter lim="400000"/>
          </a:ln>
        </p:spPr>
      </p:pic>
      <p:sp>
        <p:nvSpPr>
          <p:cNvPr id="1107" name="Shape 1107"/>
          <p:cNvSpPr/>
          <p:nvPr/>
        </p:nvSpPr>
        <p:spPr>
          <a:xfrm>
            <a:off x="2400300" y="1765300"/>
            <a:ext cx="533400" cy="1588"/>
          </a:xfrm>
          <a:prstGeom prst="line">
            <a:avLst/>
          </a:prstGeom>
          <a:ln w="76200">
            <a:solidFill>
              <a:srgbClr val="FF7C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Shape 333"/>
          <p:cNvSpPr/>
          <p:nvPr/>
        </p:nvSpPr>
        <p:spPr>
          <a:xfrm>
            <a:off x="152400" y="800100"/>
            <a:ext cx="8915400" cy="5765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650240" indent="-609600">
              <a:lnSpc>
                <a:spcPct val="90000"/>
              </a:lnSpc>
              <a:spcBef>
                <a:spcPts val="400"/>
              </a:spcBef>
              <a:buClr>
                <a:srgbClr val="0329D6"/>
              </a:buClr>
              <a:buFont typeface="Arial"/>
              <a:defRPr sz="1800">
                <a:uFillTx/>
              </a:defRPr>
            </a:pPr>
            <a:endParaRPr sz="2000">
              <a:solidFill>
                <a:srgbClr val="0329D6"/>
              </a:solidFill>
              <a:uFill>
                <a:solidFill>
                  <a:srgbClr val="0329D6"/>
                </a:solidFill>
              </a:uFill>
              <a:latin typeface="+mn-lt"/>
              <a:ea typeface="+mn-ea"/>
              <a:cs typeface="+mn-cs"/>
              <a:sym typeface="Arial"/>
            </a:endParaRPr>
          </a:p>
          <a:p>
            <a:pPr lvl="0" marL="650240" indent="-609600">
              <a:buClr>
                <a:srgbClr val="0329D6"/>
              </a:buClr>
              <a:buFont typeface="Arial"/>
              <a:defRPr sz="1800">
                <a:uFillTx/>
              </a:defRPr>
            </a:pPr>
            <a:r>
              <a:rPr sz="2400">
                <a:solidFill>
                  <a:srgbClr val="002E7A"/>
                </a:solidFill>
                <a:uFill>
                  <a:solidFill/>
                </a:uFill>
              </a:rPr>
              <a:t>The co-moving distance between a source at </a:t>
            </a:r>
            <a:r>
              <a:rPr sz="2400">
                <a:solidFill>
                  <a:srgbClr val="002E7A"/>
                </a:solidFill>
                <a:uFill>
                  <a:solidFill/>
                </a:uFill>
              </a:rPr>
              <a:t>z</a:t>
            </a:r>
            <a:r>
              <a:rPr sz="2400">
                <a:solidFill>
                  <a:srgbClr val="002E7A"/>
                </a:solidFill>
                <a:uFill>
                  <a:solidFill/>
                </a:uFill>
              </a:rPr>
              <a:t> and us can be computed as: </a:t>
            </a:r>
            <a:endParaRPr sz="2400">
              <a:solidFill>
                <a:srgbClr val="002E7A"/>
              </a:solidFill>
              <a:uFill>
                <a:solidFill/>
              </a:uFill>
            </a:endParaRPr>
          </a:p>
          <a:p>
            <a:pPr lvl="0" marL="650240" indent="-609600">
              <a:buClr>
                <a:srgbClr val="000000"/>
              </a:buClr>
              <a:buFont typeface="Arial"/>
              <a:defRPr sz="1800">
                <a:uFillTx/>
              </a:defRPr>
            </a:pPr>
            <a:endParaRPr sz="2000">
              <a:uFill>
                <a:solidFill/>
              </a:uFill>
              <a:latin typeface="+mn-lt"/>
              <a:ea typeface="+mn-ea"/>
              <a:cs typeface="+mn-cs"/>
              <a:sym typeface="Arial"/>
            </a:endParaRPr>
          </a:p>
          <a:p>
            <a:pPr lvl="0" marL="650240" indent="-609600">
              <a:buClr>
                <a:srgbClr val="000000"/>
              </a:buClr>
              <a:buFont typeface="Arial"/>
              <a:defRPr sz="1800">
                <a:uFillTx/>
              </a:defRPr>
            </a:pPr>
            <a:endParaRPr sz="2000">
              <a:uFill>
                <a:solidFill/>
              </a:uFill>
              <a:latin typeface="+mn-lt"/>
              <a:ea typeface="+mn-ea"/>
              <a:cs typeface="+mn-cs"/>
              <a:sym typeface="Arial"/>
            </a:endParaRPr>
          </a:p>
          <a:p>
            <a:pPr lvl="0" marL="650240" indent="-609600">
              <a:buClr>
                <a:srgbClr val="000000"/>
              </a:buClr>
              <a:buFont typeface="Arial"/>
              <a:defRPr sz="1800">
                <a:uFillTx/>
              </a:defRPr>
            </a:pPr>
            <a:endParaRPr sz="2000">
              <a:uFill>
                <a:solidFill/>
              </a:uFill>
              <a:latin typeface="+mn-lt"/>
              <a:ea typeface="+mn-ea"/>
              <a:cs typeface="+mn-cs"/>
              <a:sym typeface="Arial"/>
            </a:endParaRPr>
          </a:p>
          <a:p>
            <a:pPr lvl="0" marL="650240" indent="-609600">
              <a:spcBef>
                <a:spcPts val="1100"/>
              </a:spcBef>
              <a:buClr>
                <a:srgbClr val="0329D6"/>
              </a:buClr>
              <a:buFont typeface="Arial"/>
              <a:defRPr sz="1800">
                <a:uFillTx/>
              </a:defRPr>
            </a:pPr>
            <a:r>
              <a:rPr sz="2000">
                <a:solidFill>
                  <a:srgbClr val="002E7A"/>
                </a:solidFill>
                <a:uFill>
                  <a:solidFill>
                    <a:srgbClr val="0329D6"/>
                  </a:solidFill>
                </a:uFill>
                <a:latin typeface="+mn-lt"/>
                <a:ea typeface="+mn-ea"/>
                <a:cs typeface="+mn-cs"/>
                <a:sym typeface="Arial"/>
              </a:rPr>
              <a:t>Several distances can be measured observationally:</a:t>
            </a:r>
            <a:endParaRPr sz="2000">
              <a:solidFill>
                <a:srgbClr val="002E7A"/>
              </a:solidFill>
              <a:uFill>
                <a:solidFill>
                  <a:srgbClr val="0329D6"/>
                </a:solidFill>
              </a:uFill>
              <a:latin typeface="+mn-lt"/>
              <a:ea typeface="+mn-ea"/>
              <a:cs typeface="+mn-cs"/>
              <a:sym typeface="Arial"/>
            </a:endParaRPr>
          </a:p>
          <a:p>
            <a:pPr lvl="0" marL="897889" indent="-400049">
              <a:lnSpc>
                <a:spcPct val="115000"/>
              </a:lnSpc>
              <a:spcBef>
                <a:spcPts val="1500"/>
              </a:spcBef>
              <a:buClr>
                <a:srgbClr val="008F00"/>
              </a:buClr>
              <a:buSzPct val="100000"/>
              <a:buFont typeface="Arial"/>
              <a:buChar char="–"/>
              <a:defRPr sz="1800">
                <a:uFillTx/>
              </a:defRPr>
            </a:pPr>
            <a:r>
              <a:rPr>
                <a:solidFill>
                  <a:srgbClr val="008F00"/>
                </a:solidFill>
                <a:uFill>
                  <a:solidFill>
                    <a:srgbClr val="008F00"/>
                  </a:solidFill>
                </a:uFill>
                <a:latin typeface="+mn-lt"/>
                <a:ea typeface="+mn-ea"/>
                <a:cs typeface="+mn-cs"/>
                <a:sym typeface="Arial"/>
              </a:rPr>
              <a:t>Luminosity distance:</a:t>
            </a:r>
            <a:r>
              <a:rPr>
                <a:solidFill>
                  <a:srgbClr val="FFA900"/>
                </a:solidFill>
                <a:uFill>
                  <a:solidFill>
                    <a:srgbClr val="FFA900"/>
                  </a:solidFill>
                </a:uFill>
                <a:latin typeface="+mn-lt"/>
                <a:ea typeface="+mn-ea"/>
                <a:cs typeface="+mn-cs"/>
                <a:sym typeface="Arial"/>
              </a:rPr>
              <a:t> </a:t>
            </a:r>
            <a:r>
              <a:rPr sz="2400">
                <a:solidFill>
                  <a:srgbClr val="002E7A"/>
                </a:solidFill>
                <a:uFill>
                  <a:solidFill/>
                </a:uFill>
              </a:rPr>
              <a:t>if we have a “standard candle” with luminosity</a:t>
            </a:r>
            <a:r>
              <a:rPr>
                <a:solidFill>
                  <a:srgbClr val="0329D6"/>
                </a:solidFill>
                <a:uFill>
                  <a:solidFill>
                    <a:srgbClr val="0329D6"/>
                  </a:solidFill>
                </a:uFill>
                <a:latin typeface="+mn-lt"/>
                <a:ea typeface="+mn-ea"/>
                <a:cs typeface="+mn-cs"/>
                <a:sym typeface="Arial"/>
              </a:rPr>
              <a:t> </a:t>
            </a:r>
            <a:r>
              <a:rPr i="1">
                <a:uFill>
                  <a:solidFill/>
                </a:uFill>
                <a:latin typeface="+mn-lt"/>
                <a:ea typeface="+mn-ea"/>
                <a:cs typeface="+mn-cs"/>
                <a:sym typeface="Arial"/>
              </a:rPr>
              <a:t>L</a:t>
            </a:r>
            <a:r>
              <a:rPr>
                <a:solidFill>
                  <a:srgbClr val="0329D6"/>
                </a:solidFill>
                <a:uFill>
                  <a:solidFill>
                    <a:srgbClr val="0329D6"/>
                  </a:solidFill>
                </a:uFill>
                <a:latin typeface="+mn-lt"/>
                <a:ea typeface="+mn-ea"/>
                <a:cs typeface="+mn-cs"/>
                <a:sym typeface="Arial"/>
              </a:rPr>
              <a:t>, </a:t>
            </a:r>
            <a:r>
              <a:rPr sz="2400">
                <a:solidFill>
                  <a:srgbClr val="002E7A"/>
                </a:solidFill>
                <a:uFill>
                  <a:solidFill/>
                </a:uFill>
              </a:rPr>
              <a:t>we define </a:t>
            </a:r>
            <a:r>
              <a:rPr i="1">
                <a:uFill>
                  <a:solidFill/>
                </a:uFill>
                <a:latin typeface="+mn-lt"/>
                <a:ea typeface="+mn-ea"/>
                <a:cs typeface="+mn-cs"/>
                <a:sym typeface="Arial"/>
              </a:rPr>
              <a:t>d</a:t>
            </a:r>
            <a:r>
              <a:rPr baseline="-25000" i="1">
                <a:uFill>
                  <a:solidFill/>
                </a:uFill>
                <a:latin typeface="+mn-lt"/>
                <a:ea typeface="+mn-ea"/>
                <a:cs typeface="+mn-cs"/>
                <a:sym typeface="Arial"/>
              </a:rPr>
              <a:t>L</a:t>
            </a:r>
            <a:r>
              <a:rPr>
                <a:uFill>
                  <a:solidFill/>
                </a:uFill>
                <a:latin typeface="+mn-lt"/>
                <a:ea typeface="+mn-ea"/>
                <a:cs typeface="+mn-cs"/>
                <a:sym typeface="Arial"/>
              </a:rPr>
              <a:t> </a:t>
            </a:r>
            <a:r>
              <a:rPr sz="2400">
                <a:solidFill>
                  <a:srgbClr val="002E7A"/>
                </a:solidFill>
                <a:uFill>
                  <a:solidFill/>
                </a:uFill>
              </a:rPr>
              <a:t>such that the measured flux is</a:t>
            </a:r>
            <a:r>
              <a:rPr>
                <a:solidFill>
                  <a:srgbClr val="0329D6"/>
                </a:solidFill>
                <a:uFill>
                  <a:solidFill>
                    <a:srgbClr val="0329D6"/>
                  </a:solidFill>
                </a:uFill>
                <a:latin typeface="+mn-lt"/>
                <a:ea typeface="+mn-ea"/>
                <a:cs typeface="+mn-cs"/>
                <a:sym typeface="Arial"/>
              </a:rPr>
              <a:t> </a:t>
            </a:r>
            <a:r>
              <a:rPr>
                <a:uFill>
                  <a:solidFill/>
                </a:uFill>
                <a:latin typeface="Symbol"/>
                <a:ea typeface="Symbol"/>
                <a:cs typeface="Symbol"/>
                <a:sym typeface="Symbol"/>
              </a:rPr>
              <a:t>Φ</a:t>
            </a:r>
            <a:r>
              <a:rPr>
                <a:uFill>
                  <a:solidFill/>
                </a:uFill>
                <a:latin typeface="+mn-lt"/>
                <a:ea typeface="+mn-ea"/>
                <a:cs typeface="+mn-cs"/>
                <a:sym typeface="Arial"/>
              </a:rPr>
              <a:t> = </a:t>
            </a:r>
            <a:r>
              <a:rPr i="1">
                <a:uFill>
                  <a:solidFill/>
                </a:uFill>
                <a:latin typeface="+mn-lt"/>
                <a:ea typeface="+mn-ea"/>
                <a:cs typeface="+mn-cs"/>
                <a:sym typeface="Arial"/>
              </a:rPr>
              <a:t>L</a:t>
            </a:r>
            <a:r>
              <a:rPr>
                <a:uFill>
                  <a:solidFill/>
                </a:uFill>
                <a:latin typeface="+mn-lt"/>
                <a:ea typeface="+mn-ea"/>
                <a:cs typeface="+mn-cs"/>
                <a:sym typeface="Arial"/>
              </a:rPr>
              <a:t> / 4</a:t>
            </a:r>
            <a:r>
              <a:rPr>
                <a:uFill>
                  <a:solidFill/>
                </a:uFill>
                <a:latin typeface="Symbol"/>
                <a:ea typeface="Symbol"/>
                <a:cs typeface="Symbol"/>
                <a:sym typeface="Symbol"/>
              </a:rPr>
              <a:t>π</a:t>
            </a:r>
            <a:r>
              <a:rPr i="1">
                <a:uFill>
                  <a:solidFill/>
                </a:uFill>
                <a:latin typeface="+mn-lt"/>
                <a:ea typeface="+mn-ea"/>
                <a:cs typeface="+mn-cs"/>
                <a:sym typeface="Arial"/>
              </a:rPr>
              <a:t>d</a:t>
            </a:r>
            <a:r>
              <a:rPr baseline="-25000" i="1">
                <a:uFill>
                  <a:solidFill/>
                </a:uFill>
                <a:latin typeface="+mn-lt"/>
                <a:ea typeface="+mn-ea"/>
                <a:cs typeface="+mn-cs"/>
                <a:sym typeface="Arial"/>
              </a:rPr>
              <a:t>L</a:t>
            </a:r>
            <a:r>
              <a:rPr baseline="29999">
                <a:uFill>
                  <a:solidFill/>
                </a:uFill>
                <a:latin typeface="+mn-lt"/>
                <a:ea typeface="+mn-ea"/>
                <a:cs typeface="+mn-cs"/>
                <a:sym typeface="Arial"/>
              </a:rPr>
              <a:t>2</a:t>
            </a:r>
            <a:r>
              <a:rPr>
                <a:uFill>
                  <a:solidFill/>
                </a:uFill>
                <a:latin typeface="+mn-lt"/>
                <a:ea typeface="+mn-ea"/>
                <a:cs typeface="+mn-cs"/>
                <a:sym typeface="Arial"/>
              </a:rPr>
              <a:t>.</a:t>
            </a:r>
            <a:r>
              <a:rPr>
                <a:solidFill>
                  <a:srgbClr val="0329D6"/>
                </a:solidFill>
                <a:uFill>
                  <a:solidFill>
                    <a:srgbClr val="0329D6"/>
                  </a:solidFill>
                </a:uFill>
                <a:latin typeface="+mn-lt"/>
                <a:ea typeface="+mn-ea"/>
                <a:cs typeface="+mn-cs"/>
                <a:sym typeface="Arial"/>
              </a:rPr>
              <a:t> </a:t>
            </a:r>
            <a:r>
              <a:rPr sz="2400">
                <a:solidFill>
                  <a:srgbClr val="002E7A"/>
                </a:solidFill>
                <a:uFill>
                  <a:solidFill/>
                </a:uFill>
              </a:rPr>
              <a:t>It is easy to see that </a:t>
            </a:r>
            <a:r>
              <a:rPr i="1">
                <a:uFill>
                  <a:solidFill/>
                </a:uFill>
                <a:latin typeface="+mn-lt"/>
                <a:ea typeface="+mn-ea"/>
                <a:cs typeface="+mn-cs"/>
                <a:sym typeface="Arial"/>
              </a:rPr>
              <a:t>d</a:t>
            </a:r>
            <a:r>
              <a:rPr baseline="-25000" i="1">
                <a:uFill>
                  <a:solidFill/>
                </a:uFill>
                <a:latin typeface="+mn-lt"/>
                <a:ea typeface="+mn-ea"/>
                <a:cs typeface="+mn-cs"/>
                <a:sym typeface="Arial"/>
              </a:rPr>
              <a:t>L</a:t>
            </a:r>
            <a:r>
              <a:rPr>
                <a:uFill>
                  <a:solidFill/>
                </a:uFill>
                <a:latin typeface="+mn-lt"/>
                <a:ea typeface="+mn-ea"/>
                <a:cs typeface="+mn-cs"/>
                <a:sym typeface="Arial"/>
              </a:rPr>
              <a:t>(</a:t>
            </a:r>
            <a:r>
              <a:rPr i="1">
                <a:uFill>
                  <a:solidFill/>
                </a:uFill>
                <a:latin typeface="+mn-lt"/>
                <a:ea typeface="+mn-ea"/>
                <a:cs typeface="+mn-cs"/>
                <a:sym typeface="Arial"/>
              </a:rPr>
              <a:t>z</a:t>
            </a:r>
            <a:r>
              <a:rPr>
                <a:uFill>
                  <a:solidFill/>
                </a:uFill>
                <a:latin typeface="+mn-lt"/>
                <a:ea typeface="+mn-ea"/>
                <a:cs typeface="+mn-cs"/>
                <a:sym typeface="Arial"/>
              </a:rPr>
              <a:t>) = </a:t>
            </a:r>
            <a:r>
              <a:rPr i="1">
                <a:uFill>
                  <a:solidFill/>
                </a:uFill>
                <a:latin typeface="+mn-lt"/>
                <a:ea typeface="+mn-ea"/>
                <a:cs typeface="+mn-cs"/>
                <a:sym typeface="Arial"/>
              </a:rPr>
              <a:t>S</a:t>
            </a:r>
            <a:r>
              <a:rPr baseline="-25000">
                <a:uFill>
                  <a:solidFill/>
                </a:uFill>
                <a:latin typeface="Symbol"/>
                <a:ea typeface="Symbol"/>
                <a:cs typeface="Symbol"/>
                <a:sym typeface="Symbol"/>
              </a:rPr>
              <a:t>κ</a:t>
            </a:r>
            <a:r>
              <a:rPr>
                <a:uFill>
                  <a:solidFill/>
                </a:uFill>
                <a:latin typeface="+mn-lt"/>
                <a:ea typeface="+mn-ea"/>
                <a:cs typeface="+mn-cs"/>
                <a:sym typeface="Arial"/>
              </a:rPr>
              <a:t>(</a:t>
            </a:r>
            <a:r>
              <a:rPr i="1">
                <a:uFill>
                  <a:solidFill/>
                </a:uFill>
                <a:latin typeface="+mn-lt"/>
                <a:ea typeface="+mn-ea"/>
                <a:cs typeface="+mn-cs"/>
                <a:sym typeface="Arial"/>
              </a:rPr>
              <a:t>r</a:t>
            </a:r>
            <a:r>
              <a:rPr>
                <a:uFill>
                  <a:solidFill/>
                </a:uFill>
                <a:latin typeface="+mn-lt"/>
                <a:ea typeface="+mn-ea"/>
                <a:cs typeface="+mn-cs"/>
                <a:sym typeface="Arial"/>
              </a:rPr>
              <a:t>(</a:t>
            </a:r>
            <a:r>
              <a:rPr i="1">
                <a:uFill>
                  <a:solidFill/>
                </a:uFill>
                <a:latin typeface="+mn-lt"/>
                <a:ea typeface="+mn-ea"/>
                <a:cs typeface="+mn-cs"/>
                <a:sym typeface="Arial"/>
              </a:rPr>
              <a:t>z</a:t>
            </a:r>
            <a:r>
              <a:rPr>
                <a:uFill>
                  <a:solidFill/>
                </a:uFill>
                <a:latin typeface="+mn-lt"/>
                <a:ea typeface="+mn-ea"/>
                <a:cs typeface="+mn-cs"/>
                <a:sym typeface="Arial"/>
              </a:rPr>
              <a:t>)) (1+z) = </a:t>
            </a:r>
            <a:r>
              <a:rPr i="1">
                <a:uFill>
                  <a:solidFill/>
                </a:uFill>
                <a:latin typeface="+mn-lt"/>
                <a:ea typeface="+mn-ea"/>
                <a:cs typeface="+mn-cs"/>
                <a:sym typeface="Arial"/>
              </a:rPr>
              <a:t>r</a:t>
            </a:r>
            <a:r>
              <a:rPr>
                <a:uFill>
                  <a:solidFill/>
                </a:uFill>
                <a:latin typeface="+mn-lt"/>
                <a:ea typeface="+mn-ea"/>
                <a:cs typeface="+mn-cs"/>
                <a:sym typeface="Arial"/>
              </a:rPr>
              <a:t>(</a:t>
            </a:r>
            <a:r>
              <a:rPr i="1">
                <a:uFill>
                  <a:solidFill/>
                </a:uFill>
                <a:latin typeface="+mn-lt"/>
                <a:ea typeface="+mn-ea"/>
                <a:cs typeface="+mn-cs"/>
                <a:sym typeface="Arial"/>
              </a:rPr>
              <a:t>z</a:t>
            </a:r>
            <a:r>
              <a:rPr>
                <a:uFill>
                  <a:solidFill/>
                </a:uFill>
                <a:latin typeface="+mn-lt"/>
                <a:ea typeface="+mn-ea"/>
                <a:cs typeface="+mn-cs"/>
                <a:sym typeface="Arial"/>
              </a:rPr>
              <a:t>) (1+</a:t>
            </a:r>
            <a:r>
              <a:rPr i="1">
                <a:uFill>
                  <a:solidFill/>
                </a:uFill>
                <a:latin typeface="+mn-lt"/>
                <a:ea typeface="+mn-ea"/>
                <a:cs typeface="+mn-cs"/>
                <a:sym typeface="Arial"/>
              </a:rPr>
              <a:t>z</a:t>
            </a:r>
            <a:r>
              <a:rPr>
                <a:uFill>
                  <a:solidFill/>
                </a:uFill>
                <a:latin typeface="+mn-lt"/>
                <a:ea typeface="+mn-ea"/>
                <a:cs typeface="+mn-cs"/>
                <a:sym typeface="Arial"/>
              </a:rPr>
              <a:t>) (flat). </a:t>
            </a:r>
            <a:endParaRPr>
              <a:uFill>
                <a:solidFill/>
              </a:uFill>
              <a:latin typeface="+mn-lt"/>
              <a:ea typeface="+mn-ea"/>
              <a:cs typeface="+mn-cs"/>
              <a:sym typeface="Arial"/>
            </a:endParaRPr>
          </a:p>
          <a:p>
            <a:pPr lvl="0" marL="897889" indent="-400049">
              <a:lnSpc>
                <a:spcPct val="115000"/>
              </a:lnSpc>
              <a:spcBef>
                <a:spcPts val="1500"/>
              </a:spcBef>
              <a:buClr>
                <a:srgbClr val="008F00"/>
              </a:buClr>
              <a:buSzPct val="100000"/>
              <a:buFont typeface="Arial"/>
              <a:buChar char="–"/>
              <a:defRPr sz="1800">
                <a:uFillTx/>
              </a:defRPr>
            </a:pPr>
            <a:r>
              <a:rPr>
                <a:solidFill>
                  <a:srgbClr val="008F00"/>
                </a:solidFill>
                <a:uFill>
                  <a:solidFill>
                    <a:srgbClr val="008F00"/>
                  </a:solidFill>
                </a:uFill>
                <a:latin typeface="+mn-lt"/>
                <a:ea typeface="+mn-ea"/>
                <a:cs typeface="+mn-cs"/>
                <a:sym typeface="Arial"/>
              </a:rPr>
              <a:t>Angular distance:</a:t>
            </a:r>
            <a:r>
              <a:rPr>
                <a:solidFill>
                  <a:srgbClr val="FFA900"/>
                </a:solidFill>
                <a:uFill>
                  <a:solidFill>
                    <a:srgbClr val="FFA900"/>
                  </a:solidFill>
                </a:uFill>
                <a:latin typeface="+mn-lt"/>
                <a:ea typeface="+mn-ea"/>
                <a:cs typeface="+mn-cs"/>
                <a:sym typeface="Arial"/>
              </a:rPr>
              <a:t> </a:t>
            </a:r>
            <a:r>
              <a:rPr sz="2400">
                <a:solidFill>
                  <a:srgbClr val="002E7A"/>
                </a:solidFill>
                <a:uFill>
                  <a:solidFill/>
                </a:uFill>
              </a:rPr>
              <a:t>if we have a “standard ruler” with length</a:t>
            </a:r>
            <a:r>
              <a:rPr>
                <a:solidFill>
                  <a:srgbClr val="0329D6"/>
                </a:solidFill>
                <a:uFill>
                  <a:solidFill>
                    <a:srgbClr val="0329D6"/>
                  </a:solidFill>
                </a:uFill>
                <a:latin typeface="+mn-lt"/>
                <a:ea typeface="+mn-ea"/>
                <a:cs typeface="+mn-cs"/>
                <a:sym typeface="Arial"/>
              </a:rPr>
              <a:t> </a:t>
            </a:r>
            <a:r>
              <a:rPr sz="2000">
                <a:uFill>
                  <a:solidFill/>
                </a:uFill>
                <a:latin typeface="SchoolHouse Cursive B"/>
                <a:ea typeface="SchoolHouse Cursive B"/>
                <a:cs typeface="SchoolHouse Cursive B"/>
                <a:sym typeface="SchoolHouse Cursive B"/>
              </a:rPr>
              <a:t>l</a:t>
            </a:r>
            <a:r>
              <a:rPr sz="2400">
                <a:solidFill>
                  <a:srgbClr val="002E7A"/>
                </a:solidFill>
                <a:uFill>
                  <a:solidFill/>
                </a:uFill>
              </a:rPr>
              <a:t>,</a:t>
            </a:r>
            <a:r>
              <a:rPr sz="2400">
                <a:solidFill>
                  <a:srgbClr val="002E7A"/>
                </a:solidFill>
                <a:uFill>
                  <a:solidFill/>
                </a:uFill>
              </a:rPr>
              <a:t> we define</a:t>
            </a:r>
            <a:r>
              <a:rPr>
                <a:solidFill>
                  <a:srgbClr val="0329D6"/>
                </a:solidFill>
                <a:uFill>
                  <a:solidFill>
                    <a:srgbClr val="0329D6"/>
                  </a:solidFill>
                </a:uFill>
                <a:latin typeface="+mn-lt"/>
                <a:ea typeface="+mn-ea"/>
                <a:cs typeface="+mn-cs"/>
                <a:sym typeface="Arial"/>
              </a:rPr>
              <a:t> </a:t>
            </a:r>
            <a:r>
              <a:rPr i="1">
                <a:uFill>
                  <a:solidFill/>
                </a:uFill>
                <a:latin typeface="+mn-lt"/>
                <a:ea typeface="+mn-ea"/>
                <a:cs typeface="+mn-cs"/>
                <a:sym typeface="Arial"/>
              </a:rPr>
              <a:t>d</a:t>
            </a:r>
            <a:r>
              <a:rPr baseline="-25000" i="1">
                <a:uFill>
                  <a:solidFill/>
                </a:uFill>
                <a:latin typeface="+mn-lt"/>
                <a:ea typeface="+mn-ea"/>
                <a:cs typeface="+mn-cs"/>
                <a:sym typeface="Arial"/>
              </a:rPr>
              <a:t>A</a:t>
            </a:r>
            <a:r>
              <a:rPr>
                <a:uFill>
                  <a:solidFill/>
                </a:uFill>
                <a:latin typeface="+mn-lt"/>
                <a:ea typeface="+mn-ea"/>
                <a:cs typeface="+mn-cs"/>
                <a:sym typeface="Arial"/>
              </a:rPr>
              <a:t> </a:t>
            </a:r>
            <a:r>
              <a:rPr sz="2400">
                <a:solidFill>
                  <a:srgbClr val="002E7A"/>
                </a:solidFill>
                <a:uFill>
                  <a:solidFill/>
                </a:uFill>
              </a:rPr>
              <a:t>such that the measured angle subtended by</a:t>
            </a:r>
            <a:r>
              <a:rPr>
                <a:solidFill>
                  <a:srgbClr val="0329D6"/>
                </a:solidFill>
                <a:uFill>
                  <a:solidFill>
                    <a:srgbClr val="0329D6"/>
                  </a:solidFill>
                </a:uFill>
                <a:latin typeface="+mn-lt"/>
                <a:ea typeface="+mn-ea"/>
                <a:cs typeface="+mn-cs"/>
                <a:sym typeface="Arial"/>
              </a:rPr>
              <a:t> </a:t>
            </a:r>
            <a:r>
              <a:rPr sz="2000">
                <a:uFill>
                  <a:solidFill/>
                </a:uFill>
                <a:latin typeface="SchoolHouse Cursive B"/>
                <a:ea typeface="SchoolHouse Cursive B"/>
                <a:cs typeface="SchoolHouse Cursive B"/>
                <a:sym typeface="SchoolHouse Cursive B"/>
              </a:rPr>
              <a:t>l</a:t>
            </a:r>
            <a:r>
              <a:rPr>
                <a:solidFill>
                  <a:srgbClr val="0329D6"/>
                </a:solidFill>
                <a:uFill>
                  <a:solidFill>
                    <a:srgbClr val="0329D6"/>
                  </a:solidFill>
                </a:uFill>
                <a:latin typeface="+mn-lt"/>
                <a:ea typeface="+mn-ea"/>
                <a:cs typeface="+mn-cs"/>
                <a:sym typeface="Arial"/>
              </a:rPr>
              <a:t> </a:t>
            </a:r>
            <a:r>
              <a:rPr sz="2400">
                <a:solidFill>
                  <a:srgbClr val="002E7A"/>
                </a:solidFill>
                <a:uFill>
                  <a:solidFill/>
                </a:uFill>
              </a:rPr>
              <a:t>is</a:t>
            </a:r>
            <a:r>
              <a:rPr>
                <a:solidFill>
                  <a:srgbClr val="0329D6"/>
                </a:solidFill>
                <a:uFill>
                  <a:solidFill>
                    <a:srgbClr val="0329D6"/>
                  </a:solidFill>
                </a:uFill>
                <a:latin typeface="+mn-lt"/>
                <a:ea typeface="+mn-ea"/>
                <a:cs typeface="+mn-cs"/>
                <a:sym typeface="Arial"/>
              </a:rPr>
              <a:t> </a:t>
            </a:r>
            <a:r>
              <a:rPr>
                <a:uFill>
                  <a:solidFill/>
                </a:uFill>
                <a:latin typeface="Symbol"/>
                <a:ea typeface="Symbol"/>
                <a:cs typeface="Symbol"/>
                <a:sym typeface="Symbol"/>
              </a:rPr>
              <a:t>Δθ</a:t>
            </a:r>
            <a:r>
              <a:rPr>
                <a:uFill>
                  <a:solidFill/>
                </a:uFill>
                <a:latin typeface="+mn-lt"/>
                <a:ea typeface="+mn-ea"/>
                <a:cs typeface="+mn-cs"/>
                <a:sym typeface="Arial"/>
              </a:rPr>
              <a:t> = </a:t>
            </a:r>
            <a:r>
              <a:rPr sz="2000">
                <a:uFill>
                  <a:solidFill/>
                </a:uFill>
                <a:latin typeface="SchoolHouse Cursive B"/>
                <a:ea typeface="SchoolHouse Cursive B"/>
                <a:cs typeface="SchoolHouse Cursive B"/>
                <a:sym typeface="SchoolHouse Cursive B"/>
              </a:rPr>
              <a:t>l</a:t>
            </a:r>
            <a:r>
              <a:rPr>
                <a:uFill>
                  <a:solidFill/>
                </a:uFill>
                <a:latin typeface="+mn-lt"/>
                <a:ea typeface="+mn-ea"/>
                <a:cs typeface="+mn-cs"/>
                <a:sym typeface="Arial"/>
              </a:rPr>
              <a:t> / </a:t>
            </a:r>
            <a:r>
              <a:rPr i="1">
                <a:uFill>
                  <a:solidFill/>
                </a:uFill>
                <a:latin typeface="+mn-lt"/>
                <a:ea typeface="+mn-ea"/>
                <a:cs typeface="+mn-cs"/>
                <a:sym typeface="Arial"/>
              </a:rPr>
              <a:t>d</a:t>
            </a:r>
            <a:r>
              <a:rPr baseline="-25000" i="1">
                <a:uFill>
                  <a:solidFill/>
                </a:uFill>
                <a:latin typeface="+mn-lt"/>
                <a:ea typeface="+mn-ea"/>
                <a:cs typeface="+mn-cs"/>
                <a:sym typeface="Arial"/>
              </a:rPr>
              <a:t>A</a:t>
            </a:r>
            <a:r>
              <a:rPr>
                <a:uFill>
                  <a:solidFill/>
                </a:uFill>
                <a:latin typeface="+mn-lt"/>
                <a:ea typeface="+mn-ea"/>
                <a:cs typeface="+mn-cs"/>
                <a:sym typeface="Arial"/>
              </a:rPr>
              <a:t>.</a:t>
            </a:r>
            <a:r>
              <a:rPr>
                <a:solidFill>
                  <a:srgbClr val="0329D6"/>
                </a:solidFill>
                <a:uFill>
                  <a:solidFill>
                    <a:srgbClr val="0329D6"/>
                  </a:solidFill>
                </a:uFill>
                <a:latin typeface="+mn-lt"/>
                <a:ea typeface="+mn-ea"/>
                <a:cs typeface="+mn-cs"/>
                <a:sym typeface="Arial"/>
              </a:rPr>
              <a:t> </a:t>
            </a:r>
            <a:r>
              <a:rPr sz="2400">
                <a:solidFill>
                  <a:srgbClr val="002E7A"/>
                </a:solidFill>
                <a:uFill>
                  <a:solidFill/>
                </a:uFill>
              </a:rPr>
              <a:t>It is easy to see that </a:t>
            </a:r>
            <a:r>
              <a:rPr i="1">
                <a:uFill>
                  <a:solidFill/>
                </a:uFill>
                <a:latin typeface="+mn-lt"/>
                <a:ea typeface="+mn-ea"/>
                <a:cs typeface="+mn-cs"/>
                <a:sym typeface="Arial"/>
              </a:rPr>
              <a:t>d</a:t>
            </a:r>
            <a:r>
              <a:rPr baseline="-25000" i="1">
                <a:uFill>
                  <a:solidFill/>
                </a:uFill>
                <a:latin typeface="+mn-lt"/>
                <a:ea typeface="+mn-ea"/>
                <a:cs typeface="+mn-cs"/>
                <a:sym typeface="Arial"/>
              </a:rPr>
              <a:t>A</a:t>
            </a:r>
            <a:r>
              <a:rPr>
                <a:uFill>
                  <a:solidFill/>
                </a:uFill>
                <a:latin typeface="+mn-lt"/>
                <a:ea typeface="+mn-ea"/>
                <a:cs typeface="+mn-cs"/>
                <a:sym typeface="Arial"/>
              </a:rPr>
              <a:t>(</a:t>
            </a:r>
            <a:r>
              <a:rPr i="1">
                <a:uFill>
                  <a:solidFill/>
                </a:uFill>
                <a:latin typeface="+mn-lt"/>
                <a:ea typeface="+mn-ea"/>
                <a:cs typeface="+mn-cs"/>
                <a:sym typeface="Arial"/>
              </a:rPr>
              <a:t>z</a:t>
            </a:r>
            <a:r>
              <a:rPr>
                <a:uFill>
                  <a:solidFill/>
                </a:uFill>
                <a:latin typeface="+mn-lt"/>
                <a:ea typeface="+mn-ea"/>
                <a:cs typeface="+mn-cs"/>
                <a:sym typeface="Arial"/>
              </a:rPr>
              <a:t>) = </a:t>
            </a:r>
            <a:r>
              <a:rPr i="1">
                <a:uFill>
                  <a:solidFill/>
                </a:uFill>
                <a:latin typeface="+mn-lt"/>
                <a:ea typeface="+mn-ea"/>
                <a:cs typeface="+mn-cs"/>
                <a:sym typeface="Arial"/>
              </a:rPr>
              <a:t>S</a:t>
            </a:r>
            <a:r>
              <a:rPr baseline="-25000">
                <a:uFill>
                  <a:solidFill/>
                </a:uFill>
                <a:latin typeface="Symbol"/>
                <a:ea typeface="Symbol"/>
                <a:cs typeface="Symbol"/>
                <a:sym typeface="Symbol"/>
              </a:rPr>
              <a:t>κ</a:t>
            </a:r>
            <a:r>
              <a:rPr>
                <a:uFill>
                  <a:solidFill/>
                </a:uFill>
                <a:latin typeface="+mn-lt"/>
                <a:ea typeface="+mn-ea"/>
                <a:cs typeface="+mn-cs"/>
                <a:sym typeface="Arial"/>
              </a:rPr>
              <a:t>(</a:t>
            </a:r>
            <a:r>
              <a:rPr i="1">
                <a:uFill>
                  <a:solidFill/>
                </a:uFill>
                <a:latin typeface="+mn-lt"/>
                <a:ea typeface="+mn-ea"/>
                <a:cs typeface="+mn-cs"/>
                <a:sym typeface="Arial"/>
              </a:rPr>
              <a:t>r</a:t>
            </a:r>
            <a:r>
              <a:rPr>
                <a:uFill>
                  <a:solidFill/>
                </a:uFill>
                <a:latin typeface="+mn-lt"/>
                <a:ea typeface="+mn-ea"/>
                <a:cs typeface="+mn-cs"/>
                <a:sym typeface="Arial"/>
              </a:rPr>
              <a:t>(</a:t>
            </a:r>
            <a:r>
              <a:rPr i="1">
                <a:uFill>
                  <a:solidFill/>
                </a:uFill>
                <a:latin typeface="+mn-lt"/>
                <a:ea typeface="+mn-ea"/>
                <a:cs typeface="+mn-cs"/>
                <a:sym typeface="Arial"/>
              </a:rPr>
              <a:t>z</a:t>
            </a:r>
            <a:r>
              <a:rPr>
                <a:uFill>
                  <a:solidFill/>
                </a:uFill>
                <a:latin typeface="+mn-lt"/>
                <a:ea typeface="+mn-ea"/>
                <a:cs typeface="+mn-cs"/>
                <a:sym typeface="Arial"/>
              </a:rPr>
              <a:t>)) / (1+</a:t>
            </a:r>
            <a:r>
              <a:rPr i="1">
                <a:uFill>
                  <a:solidFill/>
                </a:uFill>
                <a:latin typeface="+mn-lt"/>
                <a:ea typeface="+mn-ea"/>
                <a:cs typeface="+mn-cs"/>
                <a:sym typeface="Arial"/>
              </a:rPr>
              <a:t>z</a:t>
            </a:r>
            <a:r>
              <a:rPr>
                <a:uFill>
                  <a:solidFill/>
                </a:uFill>
                <a:latin typeface="+mn-lt"/>
                <a:ea typeface="+mn-ea"/>
                <a:cs typeface="+mn-cs"/>
                <a:sym typeface="Arial"/>
              </a:rPr>
              <a:t>) = </a:t>
            </a:r>
            <a:r>
              <a:rPr i="1">
                <a:uFill>
                  <a:solidFill/>
                </a:uFill>
                <a:latin typeface="+mn-lt"/>
                <a:ea typeface="+mn-ea"/>
                <a:cs typeface="+mn-cs"/>
                <a:sym typeface="Arial"/>
              </a:rPr>
              <a:t>r</a:t>
            </a:r>
            <a:r>
              <a:rPr>
                <a:uFill>
                  <a:solidFill/>
                </a:uFill>
                <a:latin typeface="+mn-lt"/>
                <a:ea typeface="+mn-ea"/>
                <a:cs typeface="+mn-cs"/>
                <a:sym typeface="Arial"/>
              </a:rPr>
              <a:t>(</a:t>
            </a:r>
            <a:r>
              <a:rPr i="1">
                <a:uFill>
                  <a:solidFill/>
                </a:uFill>
                <a:latin typeface="+mn-lt"/>
                <a:ea typeface="+mn-ea"/>
                <a:cs typeface="+mn-cs"/>
                <a:sym typeface="Arial"/>
              </a:rPr>
              <a:t>z</a:t>
            </a:r>
            <a:r>
              <a:rPr>
                <a:uFill>
                  <a:solidFill/>
                </a:uFill>
                <a:latin typeface="+mn-lt"/>
                <a:ea typeface="+mn-ea"/>
                <a:cs typeface="+mn-cs"/>
                <a:sym typeface="Arial"/>
              </a:rPr>
              <a:t>) / (1+</a:t>
            </a:r>
            <a:r>
              <a:rPr i="1">
                <a:uFill>
                  <a:solidFill/>
                </a:uFill>
                <a:latin typeface="+mn-lt"/>
                <a:ea typeface="+mn-ea"/>
                <a:cs typeface="+mn-cs"/>
                <a:sym typeface="Arial"/>
              </a:rPr>
              <a:t>z</a:t>
            </a:r>
            <a:r>
              <a:rPr>
                <a:uFill>
                  <a:solidFill/>
                </a:uFill>
                <a:latin typeface="+mn-lt"/>
                <a:ea typeface="+mn-ea"/>
                <a:cs typeface="+mn-cs"/>
                <a:sym typeface="Arial"/>
              </a:rPr>
              <a:t>) (flat).</a:t>
            </a:r>
            <a:r>
              <a:rPr>
                <a:solidFill>
                  <a:srgbClr val="0329D6"/>
                </a:solidFill>
                <a:uFill>
                  <a:solidFill>
                    <a:srgbClr val="0329D6"/>
                  </a:solidFill>
                </a:uFill>
                <a:latin typeface="+mn-lt"/>
                <a:ea typeface="+mn-ea"/>
                <a:cs typeface="+mn-cs"/>
                <a:sym typeface="Arial"/>
              </a:rPr>
              <a:t> </a:t>
            </a:r>
            <a:endParaRPr>
              <a:solidFill>
                <a:srgbClr val="0329D6"/>
              </a:solidFill>
              <a:uFill>
                <a:solidFill>
                  <a:srgbClr val="0329D6"/>
                </a:solidFill>
              </a:uFill>
              <a:latin typeface="+mn-lt"/>
              <a:ea typeface="+mn-ea"/>
              <a:cs typeface="+mn-cs"/>
              <a:sym typeface="Arial"/>
            </a:endParaRPr>
          </a:p>
          <a:p>
            <a:pPr lvl="0" marL="650240" indent="-609600">
              <a:lnSpc>
                <a:spcPct val="115000"/>
              </a:lnSpc>
              <a:spcBef>
                <a:spcPts val="1700"/>
              </a:spcBef>
              <a:buClr>
                <a:srgbClr val="0329D6"/>
              </a:buClr>
              <a:buFont typeface="Arial"/>
              <a:defRPr sz="1800">
                <a:uFillTx/>
              </a:defRPr>
            </a:pPr>
            <a:r>
              <a:rPr sz="2400">
                <a:solidFill>
                  <a:srgbClr val="002E7A"/>
                </a:solidFill>
                <a:uFill>
                  <a:solidFill/>
                </a:uFill>
              </a:rPr>
              <a:t>So by having a collection of either standard candles or standard rulers at different known redshifts, we will have many integrals of </a:t>
            </a:r>
            <a:r>
              <a:rPr sz="2000">
                <a:uFill>
                  <a:solidFill/>
                </a:uFill>
                <a:latin typeface="+mn-lt"/>
                <a:ea typeface="+mn-ea"/>
                <a:cs typeface="+mn-cs"/>
                <a:sym typeface="Arial"/>
              </a:rPr>
              <a:t>1/</a:t>
            </a:r>
            <a:r>
              <a:rPr i="1" sz="2000">
                <a:uFill>
                  <a:solidFill/>
                </a:uFill>
                <a:latin typeface="+mn-lt"/>
                <a:ea typeface="+mn-ea"/>
                <a:cs typeface="+mn-cs"/>
                <a:sym typeface="Arial"/>
              </a:rPr>
              <a:t>H</a:t>
            </a:r>
            <a:r>
              <a:rPr sz="2000">
                <a:uFill>
                  <a:solidFill/>
                </a:uFill>
                <a:latin typeface="+mn-lt"/>
                <a:ea typeface="+mn-ea"/>
                <a:cs typeface="+mn-cs"/>
                <a:sym typeface="Arial"/>
              </a:rPr>
              <a:t>(</a:t>
            </a:r>
            <a:r>
              <a:rPr i="1" sz="2000">
                <a:uFill>
                  <a:solidFill/>
                </a:uFill>
                <a:latin typeface="+mn-lt"/>
                <a:ea typeface="+mn-ea"/>
                <a:cs typeface="+mn-cs"/>
                <a:sym typeface="Arial"/>
              </a:rPr>
              <a:t>z</a:t>
            </a:r>
            <a:r>
              <a:rPr sz="2000">
                <a:uFill>
                  <a:solidFill/>
                </a:uFill>
                <a:latin typeface="+mn-lt"/>
                <a:ea typeface="+mn-ea"/>
                <a:cs typeface="+mn-cs"/>
                <a:sym typeface="Arial"/>
              </a:rPr>
              <a:t>)</a:t>
            </a:r>
            <a:r>
              <a:rPr i="1" sz="2000">
                <a:uFill>
                  <a:solidFill/>
                </a:uFill>
                <a:latin typeface="+mn-lt"/>
                <a:ea typeface="+mn-ea"/>
                <a:cs typeface="+mn-cs"/>
                <a:sym typeface="Arial"/>
              </a:rPr>
              <a:t>,</a:t>
            </a:r>
            <a:r>
              <a:rPr sz="2000">
                <a:solidFill>
                  <a:srgbClr val="0329D6"/>
                </a:solidFill>
                <a:uFill>
                  <a:solidFill>
                    <a:srgbClr val="0329D6"/>
                  </a:solidFill>
                </a:uFill>
                <a:latin typeface="+mn-lt"/>
                <a:ea typeface="+mn-ea"/>
                <a:cs typeface="+mn-cs"/>
                <a:sym typeface="Arial"/>
              </a:rPr>
              <a:t> </a:t>
            </a:r>
            <a:r>
              <a:rPr sz="2400">
                <a:solidFill>
                  <a:srgbClr val="002E7A"/>
                </a:solidFill>
                <a:uFill>
                  <a:solidFill/>
                </a:uFill>
              </a:rPr>
              <a:t>from where one can reconstruct</a:t>
            </a:r>
            <a:r>
              <a:rPr sz="2000">
                <a:solidFill>
                  <a:srgbClr val="0329D6"/>
                </a:solidFill>
                <a:uFill>
                  <a:solidFill>
                    <a:srgbClr val="0329D6"/>
                  </a:solidFill>
                </a:uFill>
                <a:latin typeface="+mn-lt"/>
                <a:ea typeface="+mn-ea"/>
                <a:cs typeface="+mn-cs"/>
                <a:sym typeface="Arial"/>
              </a:rPr>
              <a:t> </a:t>
            </a:r>
            <a:r>
              <a:rPr i="1" sz="2000">
                <a:uFill>
                  <a:solidFill/>
                </a:uFill>
                <a:latin typeface="+mn-lt"/>
                <a:ea typeface="+mn-ea"/>
                <a:cs typeface="+mn-cs"/>
                <a:sym typeface="Arial"/>
              </a:rPr>
              <a:t>H</a:t>
            </a:r>
            <a:r>
              <a:rPr sz="2000">
                <a:uFill>
                  <a:solidFill/>
                </a:uFill>
                <a:latin typeface="+mn-lt"/>
                <a:ea typeface="+mn-ea"/>
                <a:cs typeface="+mn-cs"/>
                <a:sym typeface="Arial"/>
              </a:rPr>
              <a:t>(</a:t>
            </a:r>
            <a:r>
              <a:rPr i="1" sz="2000">
                <a:uFill>
                  <a:solidFill/>
                </a:uFill>
                <a:latin typeface="+mn-lt"/>
                <a:ea typeface="+mn-ea"/>
                <a:cs typeface="+mn-cs"/>
                <a:sym typeface="Arial"/>
              </a:rPr>
              <a:t>z</a:t>
            </a:r>
            <a:r>
              <a:rPr sz="2000">
                <a:uFill>
                  <a:solidFill/>
                </a:uFill>
                <a:latin typeface="+mn-lt"/>
                <a:ea typeface="+mn-ea"/>
                <a:cs typeface="+mn-cs"/>
                <a:sym typeface="Arial"/>
              </a:rPr>
              <a:t>)</a:t>
            </a:r>
            <a:r>
              <a:rPr sz="2000">
                <a:solidFill>
                  <a:srgbClr val="0329D6"/>
                </a:solidFill>
                <a:uFill>
                  <a:solidFill>
                    <a:srgbClr val="0329D6"/>
                  </a:solidFill>
                </a:uFill>
                <a:latin typeface="+mn-lt"/>
                <a:ea typeface="+mn-ea"/>
                <a:cs typeface="+mn-cs"/>
                <a:sym typeface="Arial"/>
              </a:rPr>
              <a:t> </a:t>
            </a:r>
            <a:r>
              <a:rPr sz="2400">
                <a:solidFill>
                  <a:srgbClr val="002E7A"/>
                </a:solidFill>
                <a:uFill>
                  <a:solidFill/>
                </a:uFill>
              </a:rPr>
              <a:t>and, hence,</a:t>
            </a:r>
            <a:r>
              <a:rPr sz="2000">
                <a:solidFill>
                  <a:srgbClr val="0329D6"/>
                </a:solidFill>
                <a:uFill>
                  <a:solidFill>
                    <a:srgbClr val="0329D6"/>
                  </a:solidFill>
                </a:uFill>
                <a:latin typeface="+mn-lt"/>
                <a:ea typeface="+mn-ea"/>
                <a:cs typeface="+mn-cs"/>
                <a:sym typeface="Arial"/>
              </a:rPr>
              <a:t> </a:t>
            </a:r>
            <a:r>
              <a:rPr sz="2000">
                <a:uFill>
                  <a:solidFill/>
                </a:uFill>
                <a:latin typeface="Symbol"/>
                <a:ea typeface="Symbol"/>
                <a:cs typeface="Symbol"/>
                <a:sym typeface="Symbol"/>
              </a:rPr>
              <a:t>Ω</a:t>
            </a:r>
            <a:r>
              <a:rPr baseline="-25000" i="1" sz="2000">
                <a:uFill>
                  <a:solidFill/>
                </a:uFill>
                <a:latin typeface="+mn-lt"/>
                <a:ea typeface="+mn-ea"/>
                <a:cs typeface="+mn-cs"/>
                <a:sym typeface="Arial"/>
              </a:rPr>
              <a:t>M</a:t>
            </a:r>
            <a:r>
              <a:rPr i="1" sz="2000">
                <a:uFill>
                  <a:solidFill/>
                </a:uFill>
                <a:latin typeface="+mn-lt"/>
                <a:ea typeface="+mn-ea"/>
                <a:cs typeface="+mn-cs"/>
                <a:sym typeface="Arial"/>
              </a:rPr>
              <a:t>,</a:t>
            </a:r>
            <a:r>
              <a:rPr sz="2000">
                <a:uFill>
                  <a:solidFill/>
                </a:uFill>
                <a:latin typeface="Symbol"/>
                <a:ea typeface="Symbol"/>
                <a:cs typeface="Symbol"/>
                <a:sym typeface="Symbol"/>
              </a:rPr>
              <a:t>Ω</a:t>
            </a:r>
            <a:r>
              <a:rPr baseline="-25000" i="1" sz="2000">
                <a:uFill>
                  <a:solidFill/>
                </a:uFill>
                <a:latin typeface="+mn-lt"/>
                <a:ea typeface="+mn-ea"/>
                <a:cs typeface="+mn-cs"/>
                <a:sym typeface="Arial"/>
              </a:rPr>
              <a:t>DE</a:t>
            </a:r>
            <a:r>
              <a:rPr i="1" sz="2000">
                <a:uFill>
                  <a:solidFill/>
                </a:uFill>
                <a:latin typeface="+mn-lt"/>
                <a:ea typeface="+mn-ea"/>
                <a:cs typeface="+mn-cs"/>
                <a:sym typeface="Arial"/>
              </a:rPr>
              <a:t>,w,</a:t>
            </a:r>
            <a:r>
              <a:rPr sz="2000">
                <a:solidFill>
                  <a:srgbClr val="0329D6"/>
                </a:solidFill>
                <a:uFill>
                  <a:solidFill>
                    <a:srgbClr val="0329D6"/>
                  </a:solidFill>
                </a:uFill>
                <a:latin typeface="+mn-lt"/>
                <a:ea typeface="+mn-ea"/>
                <a:cs typeface="+mn-cs"/>
                <a:sym typeface="Arial"/>
              </a:rPr>
              <a:t> </a:t>
            </a:r>
            <a:r>
              <a:rPr sz="2400">
                <a:solidFill>
                  <a:srgbClr val="002E7A"/>
                </a:solidFill>
                <a:uFill>
                  <a:solidFill/>
                </a:uFill>
              </a:rPr>
              <a:t>etc.</a:t>
            </a:r>
          </a:p>
        </p:txBody>
      </p:sp>
      <p:sp>
        <p:nvSpPr>
          <p:cNvPr id="334" name="Shape 334"/>
          <p:cNvSpPr/>
          <p:nvPr>
            <p:ph type="sldNum" sz="quarter" idx="2"/>
          </p:nvPr>
        </p:nvSpPr>
        <p:spPr>
          <a:xfrm>
            <a:off x="7575550" y="6273800"/>
            <a:ext cx="292100"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335" name="Shape 335"/>
          <p:cNvSpPr/>
          <p:nvPr>
            <p:ph type="title"/>
          </p:nvPr>
        </p:nvSpPr>
        <p:spPr>
          <a:xfrm>
            <a:off x="685800" y="-76200"/>
            <a:ext cx="7772400" cy="11430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Distances</a:t>
            </a:r>
          </a:p>
        </p:txBody>
      </p:sp>
      <p:pic>
        <p:nvPicPr>
          <p:cNvPr id="336" name="image.pdf"/>
          <p:cNvPicPr/>
          <p:nvPr/>
        </p:nvPicPr>
        <p:blipFill>
          <a:blip r:embed="rId2">
            <a:extLst/>
          </a:blip>
          <a:stretch>
            <a:fillRect/>
          </a:stretch>
        </p:blipFill>
        <p:spPr>
          <a:xfrm>
            <a:off x="500062" y="1524000"/>
            <a:ext cx="4376738" cy="760413"/>
          </a:xfrm>
          <a:prstGeom prst="rect">
            <a:avLst/>
          </a:prstGeom>
          <a:ln w="12700">
            <a:miter lim="400000"/>
          </a:ln>
        </p:spPr>
      </p:pic>
      <p:sp>
        <p:nvSpPr>
          <p:cNvPr id="337" name="Shape 337"/>
          <p:cNvSpPr/>
          <p:nvPr/>
        </p:nvSpPr>
        <p:spPr>
          <a:xfrm>
            <a:off x="5105400" y="1676400"/>
            <a:ext cx="3886200" cy="3853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buClr>
                <a:srgbClr val="003DAF"/>
              </a:buClr>
              <a:buFont typeface="Arial"/>
              <a:defRPr sz="1800">
                <a:uFillTx/>
              </a:defRPr>
            </a:pPr>
            <a:r>
              <a:rPr sz="2400">
                <a:solidFill>
                  <a:srgbClr val="002E7A"/>
                </a:solidFill>
                <a:uFill>
                  <a:solidFill/>
                </a:uFill>
              </a:rPr>
              <a:t>so, it gives us integrals of </a:t>
            </a:r>
            <a:r>
              <a:rPr sz="2000">
                <a:uFill>
                  <a:solidFill/>
                </a:uFill>
                <a:latin typeface="+mn-lt"/>
                <a:ea typeface="+mn-ea"/>
                <a:cs typeface="+mn-cs"/>
                <a:sym typeface="Arial"/>
              </a:rPr>
              <a:t>1/</a:t>
            </a:r>
            <a:r>
              <a:rPr i="1" sz="2000">
                <a:uFill>
                  <a:solidFill/>
                </a:uFill>
                <a:latin typeface="+mn-lt"/>
                <a:ea typeface="+mn-ea"/>
                <a:cs typeface="+mn-cs"/>
                <a:sym typeface="Arial"/>
              </a:rPr>
              <a:t>H</a:t>
            </a:r>
            <a:r>
              <a:rPr sz="2000">
                <a:uFill>
                  <a:solidFill/>
                </a:uFill>
                <a:latin typeface="+mn-lt"/>
                <a:ea typeface="+mn-ea"/>
                <a:cs typeface="+mn-cs"/>
                <a:sym typeface="Arial"/>
              </a:rPr>
              <a:t>(</a:t>
            </a:r>
            <a:r>
              <a:rPr i="1" sz="2000">
                <a:uFill>
                  <a:solidFill/>
                </a:uFill>
                <a:latin typeface="+mn-lt"/>
                <a:ea typeface="+mn-ea"/>
                <a:cs typeface="+mn-cs"/>
                <a:sym typeface="Arial"/>
              </a:rPr>
              <a:t>z</a:t>
            </a:r>
            <a:r>
              <a:rPr sz="2000">
                <a:uFill>
                  <a:solidFill/>
                </a:uFill>
                <a:latin typeface="+mn-lt"/>
                <a:ea typeface="+mn-ea"/>
                <a:cs typeface="+mn-cs"/>
                <a:sym typeface="Arial"/>
              </a:rPr>
              <a:t>).</a:t>
            </a:r>
            <a:r>
              <a:rPr sz="2000">
                <a:solidFill>
                  <a:srgbClr val="003DAF"/>
                </a:solidFill>
                <a:uFill>
                  <a:solidFill>
                    <a:srgbClr val="003DAF"/>
                  </a:solidFill>
                </a:uFill>
                <a:latin typeface="+mn-lt"/>
                <a:ea typeface="+mn-ea"/>
                <a:cs typeface="+mn-cs"/>
                <a:sym typeface="Arial"/>
              </a:rPr>
              <a:t> </a:t>
            </a:r>
          </a:p>
        </p:txBody>
      </p:sp>
    </p:spTree>
  </p:cSld>
  <p:clrMapOvr>
    <a:masterClrMapping/>
  </p:clrMapOvr>
  <p:transition spd="med" advClick="1"/>
</p:sld>
</file>

<file path=ppt/slides/slide1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09" name="Shape 1109"/>
          <p:cNvSpPr/>
          <p:nvPr>
            <p:ph type="sldNum" sz="quarter" idx="2"/>
          </p:nvPr>
        </p:nvSpPr>
        <p:spPr>
          <a:xfrm>
            <a:off x="7315199" y="6248400"/>
            <a:ext cx="381001"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110" name="Shape 1110"/>
          <p:cNvSpPr/>
          <p:nvPr>
            <p:ph type="title"/>
          </p:nvPr>
        </p:nvSpPr>
        <p:spPr>
          <a:xfrm>
            <a:off x="76200" y="355600"/>
            <a:ext cx="8915400" cy="8382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Cosmological Results from BAO</a:t>
            </a:r>
          </a:p>
        </p:txBody>
      </p:sp>
      <p:sp>
        <p:nvSpPr>
          <p:cNvPr id="1111" name="Shape 1111"/>
          <p:cNvSpPr/>
          <p:nvPr/>
        </p:nvSpPr>
        <p:spPr>
          <a:xfrm>
            <a:off x="3244247" y="5552812"/>
            <a:ext cx="2786718" cy="323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8F00"/>
              </a:buClr>
              <a:buFont typeface="Arial"/>
              <a:defRPr sz="1600">
                <a:solidFill>
                  <a:srgbClr val="008F00"/>
                </a:solidFill>
                <a:uFill>
                  <a:solidFill>
                    <a:srgbClr val="008F00"/>
                  </a:solidFill>
                </a:uFill>
                <a:latin typeface="+mn-lt"/>
                <a:ea typeface="+mn-ea"/>
                <a:cs typeface="+mn-cs"/>
                <a:sym typeface="Arial"/>
              </a:defRPr>
            </a:lvl1pPr>
          </a:lstStyle>
          <a:p>
            <a:pPr lvl="0">
              <a:defRPr sz="1800">
                <a:solidFill>
                  <a:srgbClr val="000000"/>
                </a:solidFill>
                <a:uFillTx/>
              </a:defRPr>
            </a:pPr>
            <a:r>
              <a:rPr sz="1600">
                <a:solidFill>
                  <a:srgbClr val="008F00"/>
                </a:solidFill>
                <a:uFill>
                  <a:solidFill>
                    <a:srgbClr val="008F00"/>
                  </a:solidFill>
                </a:uFill>
              </a:rPr>
              <a:t>Anderson et al. (BOSS) 2013</a:t>
            </a:r>
          </a:p>
        </p:txBody>
      </p:sp>
      <p:pic>
        <p:nvPicPr>
          <p:cNvPr id="1112" name="pasted-image.png"/>
          <p:cNvPicPr/>
          <p:nvPr/>
        </p:nvPicPr>
        <p:blipFill>
          <a:blip r:embed="rId2">
            <a:extLst/>
          </a:blip>
          <a:stretch>
            <a:fillRect/>
          </a:stretch>
        </p:blipFill>
        <p:spPr>
          <a:xfrm>
            <a:off x="733943" y="1649149"/>
            <a:ext cx="3903664" cy="3903664"/>
          </a:xfrm>
          <a:prstGeom prst="rect">
            <a:avLst/>
          </a:prstGeom>
          <a:ln w="25400">
            <a:round/>
          </a:ln>
        </p:spPr>
      </p:pic>
      <p:sp>
        <p:nvSpPr>
          <p:cNvPr id="1113" name="Shape 1113"/>
          <p:cNvSpPr/>
          <p:nvPr/>
        </p:nvSpPr>
        <p:spPr>
          <a:xfrm>
            <a:off x="3522160" y="2053042"/>
            <a:ext cx="683281" cy="382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lvl="0">
              <a:defRPr sz="1800">
                <a:uFillTx/>
              </a:defRPr>
            </a:pPr>
            <a:r>
              <a:rPr sz="2000">
                <a:uFill>
                  <a:solidFill/>
                </a:uFill>
              </a:rPr>
              <a:t>~ 6 σ</a:t>
            </a:r>
          </a:p>
        </p:txBody>
      </p:sp>
      <p:pic>
        <p:nvPicPr>
          <p:cNvPr id="1114" name="Sense nom.tiff"/>
          <p:cNvPicPr/>
          <p:nvPr/>
        </p:nvPicPr>
        <p:blipFill>
          <a:blip r:embed="rId3">
            <a:extLst/>
          </a:blip>
          <a:stretch>
            <a:fillRect/>
          </a:stretch>
        </p:blipFill>
        <p:spPr>
          <a:xfrm>
            <a:off x="4554274" y="1744124"/>
            <a:ext cx="4584946" cy="3808689"/>
          </a:xfrm>
          <a:prstGeom prst="rect">
            <a:avLst/>
          </a:prstGeom>
          <a:ln w="25400">
            <a:round/>
          </a:ln>
        </p:spPr>
      </p:pic>
      <p:sp>
        <p:nvSpPr>
          <p:cNvPr id="1115" name="Shape 1115"/>
          <p:cNvSpPr/>
          <p:nvPr/>
        </p:nvSpPr>
        <p:spPr>
          <a:xfrm>
            <a:off x="6368956" y="5600219"/>
            <a:ext cx="2153479" cy="711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buClr>
                <a:srgbClr val="000000"/>
              </a:buClr>
              <a:buFont typeface="Arial"/>
              <a:defRPr sz="1800">
                <a:uFillTx/>
              </a:defRPr>
            </a:pPr>
            <a:r>
              <a:rPr i="1" sz="1600">
                <a:uFill>
                  <a:solidFill/>
                </a:uFill>
                <a:latin typeface="+mn-lt"/>
                <a:ea typeface="+mn-ea"/>
                <a:cs typeface="+mn-cs"/>
                <a:sym typeface="Arial"/>
              </a:rPr>
              <a:t>w</a:t>
            </a:r>
            <a:r>
              <a:rPr sz="1600">
                <a:uFill>
                  <a:solidFill/>
                </a:uFill>
                <a:latin typeface="+mn-lt"/>
                <a:ea typeface="+mn-ea"/>
                <a:cs typeface="+mn-cs"/>
                <a:sym typeface="Arial"/>
              </a:rPr>
              <a:t>(</a:t>
            </a:r>
            <a:r>
              <a:rPr i="1" sz="1600">
                <a:uFill>
                  <a:solidFill/>
                </a:uFill>
                <a:latin typeface="+mn-lt"/>
                <a:ea typeface="+mn-ea"/>
                <a:cs typeface="+mn-cs"/>
                <a:sym typeface="Arial"/>
              </a:rPr>
              <a:t>z</a:t>
            </a:r>
            <a:r>
              <a:rPr sz="1600">
                <a:uFill>
                  <a:solidFill/>
                </a:uFill>
                <a:latin typeface="+mn-lt"/>
                <a:ea typeface="+mn-ea"/>
                <a:cs typeface="+mn-cs"/>
                <a:sym typeface="Arial"/>
              </a:rPr>
              <a:t>)</a:t>
            </a:r>
            <a:r>
              <a:rPr i="1" sz="1600">
                <a:uFill>
                  <a:solidFill/>
                </a:uFill>
                <a:latin typeface="+mn-lt"/>
                <a:ea typeface="+mn-ea"/>
                <a:cs typeface="+mn-cs"/>
                <a:sym typeface="Arial"/>
              </a:rPr>
              <a:t> = w</a:t>
            </a:r>
            <a:r>
              <a:rPr baseline="-27375" sz="1600">
                <a:uFill>
                  <a:solidFill/>
                </a:uFill>
                <a:latin typeface="+mn-lt"/>
                <a:ea typeface="+mn-ea"/>
                <a:cs typeface="+mn-cs"/>
                <a:sym typeface="Arial"/>
              </a:rPr>
              <a:t>0</a:t>
            </a:r>
            <a:r>
              <a:rPr i="1" sz="1600">
                <a:uFill>
                  <a:solidFill/>
                </a:uFill>
                <a:latin typeface="+mn-lt"/>
                <a:ea typeface="+mn-ea"/>
                <a:cs typeface="+mn-cs"/>
                <a:sym typeface="Arial"/>
              </a:rPr>
              <a:t> + </a:t>
            </a:r>
            <a:r>
              <a:rPr sz="1600">
                <a:uFill>
                  <a:solidFill/>
                </a:uFill>
                <a:latin typeface="+mn-lt"/>
                <a:ea typeface="+mn-ea"/>
                <a:cs typeface="+mn-cs"/>
                <a:sym typeface="Arial"/>
              </a:rPr>
              <a:t>(1-</a:t>
            </a:r>
            <a:r>
              <a:rPr i="1" sz="1600">
                <a:uFill>
                  <a:solidFill/>
                </a:uFill>
                <a:latin typeface="+mn-lt"/>
                <a:ea typeface="+mn-ea"/>
                <a:cs typeface="+mn-cs"/>
                <a:sym typeface="Arial"/>
              </a:rPr>
              <a:t>a</a:t>
            </a:r>
            <a:r>
              <a:rPr sz="1600">
                <a:uFill>
                  <a:solidFill/>
                </a:uFill>
                <a:latin typeface="+mn-lt"/>
                <a:ea typeface="+mn-ea"/>
                <a:cs typeface="+mn-cs"/>
                <a:sym typeface="Arial"/>
              </a:rPr>
              <a:t>) </a:t>
            </a:r>
            <a:r>
              <a:rPr i="1" sz="1600">
                <a:uFill>
                  <a:solidFill/>
                </a:uFill>
                <a:latin typeface="+mn-lt"/>
                <a:ea typeface="+mn-ea"/>
                <a:cs typeface="+mn-cs"/>
                <a:sym typeface="Arial"/>
              </a:rPr>
              <a:t>w</a:t>
            </a:r>
            <a:r>
              <a:rPr baseline="-27375" sz="1600">
                <a:uFill>
                  <a:solidFill/>
                </a:uFill>
                <a:latin typeface="+mn-lt"/>
                <a:ea typeface="+mn-ea"/>
                <a:cs typeface="+mn-cs"/>
                <a:sym typeface="Arial"/>
              </a:rPr>
              <a:t>a</a:t>
            </a:r>
            <a:endParaRPr baseline="-27375" sz="1600">
              <a:uFill>
                <a:solidFill/>
              </a:uFill>
              <a:latin typeface="+mn-lt"/>
              <a:ea typeface="+mn-ea"/>
              <a:cs typeface="+mn-cs"/>
              <a:sym typeface="Arial"/>
            </a:endParaRPr>
          </a:p>
          <a:p>
            <a:pPr lvl="0">
              <a:buClr>
                <a:srgbClr val="000000"/>
              </a:buClr>
              <a:buFont typeface="Arial"/>
              <a:defRPr sz="1800">
                <a:uFillTx/>
              </a:defRPr>
            </a:pPr>
            <a:r>
              <a:rPr i="1" sz="1600">
                <a:uFill>
                  <a:solidFill/>
                </a:uFill>
                <a:latin typeface="+mn-lt"/>
                <a:ea typeface="+mn-ea"/>
                <a:cs typeface="+mn-cs"/>
                <a:sym typeface="Arial"/>
              </a:rPr>
              <a:t>w</a:t>
            </a:r>
            <a:r>
              <a:rPr baseline="-27375" sz="1600">
                <a:uFill>
                  <a:solidFill/>
                </a:uFill>
                <a:latin typeface="+mn-lt"/>
                <a:ea typeface="+mn-ea"/>
                <a:cs typeface="+mn-cs"/>
                <a:sym typeface="Arial"/>
              </a:rPr>
              <a:t>a</a:t>
            </a:r>
            <a:r>
              <a:rPr sz="1600">
                <a:uFill>
                  <a:solidFill/>
                </a:uFill>
                <a:latin typeface="+mn-lt"/>
                <a:ea typeface="+mn-ea"/>
                <a:cs typeface="+mn-cs"/>
                <a:sym typeface="Arial"/>
              </a:rPr>
              <a:t> ≡ - (d</a:t>
            </a:r>
            <a:r>
              <a:rPr i="1" sz="1600">
                <a:uFill>
                  <a:solidFill/>
                </a:uFill>
                <a:latin typeface="+mn-lt"/>
                <a:ea typeface="+mn-ea"/>
                <a:cs typeface="+mn-cs"/>
                <a:sym typeface="Arial"/>
              </a:rPr>
              <a:t>w</a:t>
            </a:r>
            <a:r>
              <a:rPr sz="1600">
                <a:uFill>
                  <a:solidFill/>
                </a:uFill>
                <a:latin typeface="+mn-lt"/>
                <a:ea typeface="+mn-ea"/>
                <a:cs typeface="+mn-cs"/>
                <a:sym typeface="Arial"/>
              </a:rPr>
              <a:t> / d</a:t>
            </a:r>
            <a:r>
              <a:rPr i="1" sz="1600">
                <a:uFill>
                  <a:solidFill/>
                </a:uFill>
                <a:latin typeface="+mn-lt"/>
                <a:ea typeface="+mn-ea"/>
                <a:cs typeface="+mn-cs"/>
                <a:sym typeface="Arial"/>
              </a:rPr>
              <a:t>a</a:t>
            </a:r>
            <a:r>
              <a:rPr sz="1600">
                <a:uFill>
                  <a:solidFill/>
                </a:uFill>
                <a:latin typeface="+mn-lt"/>
                <a:ea typeface="+mn-ea"/>
                <a:cs typeface="+mn-cs"/>
                <a:sym typeface="Arial"/>
              </a:rPr>
              <a:t>)</a:t>
            </a:r>
            <a:r>
              <a:rPr baseline="-27375" sz="1600">
                <a:uFill>
                  <a:solidFill/>
                </a:uFill>
                <a:latin typeface="+mn-lt"/>
                <a:ea typeface="+mn-ea"/>
                <a:cs typeface="+mn-cs"/>
                <a:sym typeface="Arial"/>
              </a:rPr>
              <a:t>0</a:t>
            </a:r>
          </a:p>
        </p:txBody>
      </p:sp>
    </p:spTree>
  </p:cSld>
  <p:clrMapOvr>
    <a:masterClrMapping/>
  </p:clrMapOvr>
  <p:transition spd="med" advClick="1"/>
</p:sld>
</file>

<file path=ppt/slides/slide1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17" name="Shape 1117"/>
          <p:cNvSpPr/>
          <p:nvPr>
            <p:ph type="sldNum" sz="quarter" idx="2"/>
          </p:nvPr>
        </p:nvSpPr>
        <p:spPr>
          <a:xfrm>
            <a:off x="7318499" y="6248400"/>
            <a:ext cx="374402"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118" name="Shape 1118"/>
          <p:cNvSpPr/>
          <p:nvPr>
            <p:ph type="title"/>
          </p:nvPr>
        </p:nvSpPr>
        <p:spPr>
          <a:xfrm>
            <a:off x="152400" y="0"/>
            <a:ext cx="8915400" cy="8382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Summary: BAO</a:t>
            </a:r>
          </a:p>
        </p:txBody>
      </p:sp>
      <p:sp>
        <p:nvSpPr>
          <p:cNvPr id="1119" name="Shape 1119"/>
          <p:cNvSpPr/>
          <p:nvPr>
            <p:ph type="body" idx="1"/>
          </p:nvPr>
        </p:nvSpPr>
        <p:spPr>
          <a:xfrm>
            <a:off x="457200" y="914400"/>
            <a:ext cx="8229600" cy="5943600"/>
          </a:xfrm>
          <a:prstGeom prst="rect">
            <a:avLst/>
          </a:prstGeom>
        </p:spPr>
        <p:txBody>
          <a:bodyPr/>
          <a:lstStyle/>
          <a:p>
            <a:pPr lvl="1" marL="742768" indent="-244928">
              <a:spcBef>
                <a:spcPts val="900"/>
              </a:spcBef>
              <a:buClr>
                <a:srgbClr val="0329D6"/>
              </a:buClr>
              <a:buFont typeface="Arial"/>
              <a:buChar char="•"/>
              <a:defRPr sz="1800">
                <a:solidFill>
                  <a:srgbClr val="000000"/>
                </a:solidFill>
                <a:uFillTx/>
              </a:defRPr>
            </a:pPr>
            <a:r>
              <a:rPr sz="2400">
                <a:solidFill>
                  <a:srgbClr val="0329D6"/>
                </a:solidFill>
                <a:uFill>
                  <a:solidFill>
                    <a:srgbClr val="0329D6"/>
                  </a:solidFill>
                </a:uFill>
                <a:latin typeface="+mn-lt"/>
                <a:ea typeface="+mn-ea"/>
                <a:cs typeface="+mn-cs"/>
                <a:sym typeface="Arial"/>
              </a:rPr>
              <a:t>The BAO scale was observed in 2005-2007 at the 2.5-3.5</a:t>
            </a:r>
            <a:r>
              <a:rPr sz="2400">
                <a:solidFill>
                  <a:srgbClr val="0329D6"/>
                </a:solidFill>
                <a:uFill>
                  <a:solidFill>
                    <a:srgbClr val="0329D6"/>
                  </a:solidFill>
                </a:uFill>
                <a:latin typeface="Symbol"/>
                <a:ea typeface="Symbol"/>
                <a:cs typeface="Symbol"/>
                <a:sym typeface="Symbol"/>
              </a:rPr>
              <a:t>σ</a:t>
            </a:r>
            <a:r>
              <a:rPr sz="2400">
                <a:solidFill>
                  <a:srgbClr val="0329D6"/>
                </a:solidFill>
                <a:uFill>
                  <a:solidFill>
                    <a:srgbClr val="0329D6"/>
                  </a:solidFill>
                </a:uFill>
                <a:latin typeface="+mn-lt"/>
                <a:ea typeface="+mn-ea"/>
                <a:cs typeface="+mn-cs"/>
                <a:sym typeface="Arial"/>
              </a:rPr>
              <a:t> level in two surveys using three techniques.</a:t>
            </a:r>
            <a:endParaRPr sz="2400">
              <a:solidFill>
                <a:srgbClr val="0329D6"/>
              </a:solidFill>
              <a:uFill>
                <a:solidFill>
                  <a:srgbClr val="0329D6"/>
                </a:solidFill>
              </a:uFill>
              <a:latin typeface="+mn-lt"/>
              <a:ea typeface="+mn-ea"/>
              <a:cs typeface="+mn-cs"/>
              <a:sym typeface="Arial"/>
            </a:endParaRPr>
          </a:p>
          <a:p>
            <a:pPr lvl="1" marL="742768" indent="-244928">
              <a:spcBef>
                <a:spcPts val="900"/>
              </a:spcBef>
              <a:buClr>
                <a:srgbClr val="0329D6"/>
              </a:buClr>
              <a:buFont typeface="Arial"/>
              <a:buChar char="•"/>
              <a:defRPr sz="1800">
                <a:solidFill>
                  <a:srgbClr val="000000"/>
                </a:solidFill>
                <a:uFillTx/>
              </a:defRPr>
            </a:pPr>
            <a:r>
              <a:rPr sz="2400">
                <a:solidFill>
                  <a:srgbClr val="0329D6"/>
                </a:solidFill>
                <a:uFill>
                  <a:solidFill>
                    <a:srgbClr val="0329D6"/>
                  </a:solidFill>
                </a:uFill>
                <a:latin typeface="+mn-lt"/>
                <a:ea typeface="+mn-ea"/>
                <a:cs typeface="+mn-cs"/>
                <a:sym typeface="Arial"/>
              </a:rPr>
              <a:t>It provides very important constraints on Dark Energy properties </a:t>
            </a:r>
            <a:r>
              <a:rPr sz="2400">
                <a:solidFill>
                  <a:srgbClr val="008F00"/>
                </a:solidFill>
                <a:uFill>
                  <a:solidFill>
                    <a:srgbClr val="008F00"/>
                  </a:solidFill>
                </a:uFill>
                <a:latin typeface="+mn-lt"/>
                <a:ea typeface="+mn-ea"/>
                <a:cs typeface="+mn-cs"/>
                <a:sym typeface="Arial"/>
              </a:rPr>
              <a:t>(orthogonal to SNe).</a:t>
            </a:r>
            <a:endParaRPr sz="2400">
              <a:solidFill>
                <a:srgbClr val="008F00"/>
              </a:solidFill>
              <a:uFill>
                <a:solidFill>
                  <a:srgbClr val="008F00"/>
                </a:solidFill>
              </a:uFill>
              <a:latin typeface="+mn-lt"/>
              <a:ea typeface="+mn-ea"/>
              <a:cs typeface="+mn-cs"/>
              <a:sym typeface="Arial"/>
            </a:endParaRPr>
          </a:p>
          <a:p>
            <a:pPr lvl="1">
              <a:spcBef>
                <a:spcPts val="900"/>
              </a:spcBef>
              <a:buClr>
                <a:srgbClr val="0329D6"/>
              </a:buClr>
              <a:buFont typeface="Arial"/>
              <a:buChar char="•"/>
              <a:defRPr sz="1800">
                <a:solidFill>
                  <a:srgbClr val="000000"/>
                </a:solidFill>
                <a:uFillTx/>
              </a:defRPr>
            </a:pPr>
            <a:r>
              <a:rPr sz="2400">
                <a:solidFill>
                  <a:srgbClr val="0329D6"/>
                </a:solidFill>
                <a:uFill>
                  <a:solidFill>
                    <a:srgbClr val="0329D6"/>
                  </a:solidFill>
                </a:uFill>
                <a:latin typeface="+mn-lt"/>
                <a:ea typeface="+mn-ea"/>
                <a:cs typeface="+mn-cs"/>
                <a:sym typeface="Arial"/>
              </a:rPr>
              <a:t>Statistics is crucial. Haven’t reached systematics limit yet. </a:t>
            </a:r>
            <a:endParaRPr sz="2400">
              <a:solidFill>
                <a:srgbClr val="0329D6"/>
              </a:solidFill>
              <a:uFill>
                <a:solidFill>
                  <a:srgbClr val="0329D6"/>
                </a:solidFill>
              </a:uFill>
              <a:latin typeface="+mn-lt"/>
              <a:ea typeface="+mn-ea"/>
              <a:cs typeface="+mn-cs"/>
              <a:sym typeface="Arial"/>
            </a:endParaRPr>
          </a:p>
          <a:p>
            <a:pPr lvl="1">
              <a:spcBef>
                <a:spcPts val="900"/>
              </a:spcBef>
              <a:buClr>
                <a:srgbClr val="0329D6"/>
              </a:buClr>
              <a:buFont typeface="Arial"/>
              <a:buChar char="•"/>
              <a:defRPr sz="1800">
                <a:solidFill>
                  <a:srgbClr val="000000"/>
                </a:solidFill>
                <a:uFillTx/>
              </a:defRPr>
            </a:pPr>
            <a:r>
              <a:rPr sz="2400">
                <a:solidFill>
                  <a:srgbClr val="0329D6"/>
                </a:solidFill>
                <a:uFill>
                  <a:solidFill>
                    <a:srgbClr val="0329D6"/>
                  </a:solidFill>
                </a:uFill>
                <a:latin typeface="+mn-lt"/>
                <a:ea typeface="+mn-ea"/>
                <a:cs typeface="+mn-cs"/>
                <a:sym typeface="Arial"/>
              </a:rPr>
              <a:t>Explosion of BAO surveys:</a:t>
            </a:r>
            <a:endParaRPr sz="2400">
              <a:solidFill>
                <a:srgbClr val="0329D6"/>
              </a:solidFill>
              <a:uFill>
                <a:solidFill>
                  <a:srgbClr val="0329D6"/>
                </a:solidFill>
              </a:uFill>
              <a:latin typeface="+mn-lt"/>
              <a:ea typeface="+mn-ea"/>
              <a:cs typeface="+mn-cs"/>
              <a:sym typeface="Arial"/>
            </a:endParaRPr>
          </a:p>
          <a:p>
            <a:pPr lvl="2" marL="1145539" indent="-190500">
              <a:spcBef>
                <a:spcPts val="800"/>
              </a:spcBef>
              <a:buClr>
                <a:srgbClr val="0329D6"/>
              </a:buClr>
              <a:buFont typeface="Arial"/>
              <a:defRPr sz="1800">
                <a:solidFill>
                  <a:srgbClr val="000000"/>
                </a:solidFill>
                <a:uFillTx/>
              </a:defRPr>
            </a:pPr>
            <a:r>
              <a:rPr sz="2000">
                <a:solidFill>
                  <a:srgbClr val="0329D6"/>
                </a:solidFill>
                <a:uFill>
                  <a:solidFill>
                    <a:srgbClr val="0329D6"/>
                  </a:solidFill>
                </a:uFill>
                <a:latin typeface="+mn-lt"/>
                <a:ea typeface="+mn-ea"/>
                <a:cs typeface="+mn-cs"/>
                <a:sym typeface="Arial"/>
              </a:rPr>
              <a:t>Photo-z from ground: </a:t>
            </a:r>
            <a:r>
              <a:rPr sz="2400">
                <a:uFill>
                  <a:solidFill>
                    <a:srgbClr val="FFA900"/>
                  </a:solidFill>
                </a:uFill>
              </a:rPr>
              <a:t>Pan-STARRS, DES,</a:t>
            </a:r>
            <a:r>
              <a:rPr sz="2000">
                <a:solidFill>
                  <a:srgbClr val="008F00"/>
                </a:solidFill>
                <a:uFill>
                  <a:solidFill>
                    <a:srgbClr val="008F00"/>
                  </a:solidFill>
                </a:uFill>
                <a:latin typeface="+mn-lt"/>
                <a:ea typeface="+mn-ea"/>
                <a:cs typeface="+mn-cs"/>
                <a:sym typeface="Arial"/>
              </a:rPr>
              <a:t> LSST</a:t>
            </a:r>
            <a:endParaRPr sz="2000">
              <a:solidFill>
                <a:srgbClr val="FF2600"/>
              </a:solidFill>
              <a:uFill>
                <a:solidFill>
                  <a:srgbClr val="FF2600"/>
                </a:solidFill>
              </a:uFill>
              <a:latin typeface="+mn-lt"/>
              <a:ea typeface="+mn-ea"/>
              <a:cs typeface="+mn-cs"/>
              <a:sym typeface="Arial"/>
            </a:endParaRPr>
          </a:p>
          <a:p>
            <a:pPr lvl="2" marL="1145539" indent="-190500">
              <a:spcBef>
                <a:spcPts val="800"/>
              </a:spcBef>
              <a:buClr>
                <a:srgbClr val="0329D6"/>
              </a:buClr>
              <a:buFont typeface="Arial"/>
              <a:defRPr sz="1800">
                <a:solidFill>
                  <a:srgbClr val="000000"/>
                </a:solidFill>
                <a:uFillTx/>
              </a:defRPr>
            </a:pPr>
            <a:r>
              <a:rPr sz="2000">
                <a:solidFill>
                  <a:srgbClr val="0329D6"/>
                </a:solidFill>
                <a:uFill>
                  <a:solidFill>
                    <a:srgbClr val="0329D6"/>
                  </a:solidFill>
                </a:uFill>
                <a:latin typeface="+mn-lt"/>
                <a:ea typeface="+mn-ea"/>
                <a:cs typeface="+mn-cs"/>
                <a:sym typeface="Arial"/>
              </a:rPr>
              <a:t>Spectroscopy from ground: </a:t>
            </a:r>
            <a:r>
              <a:rPr sz="2400">
                <a:uFill>
                  <a:solidFill>
                    <a:srgbClr val="FFA900"/>
                  </a:solidFill>
                </a:uFill>
              </a:rPr>
              <a:t>BOSS,</a:t>
            </a:r>
            <a:r>
              <a:rPr sz="2000">
                <a:solidFill>
                  <a:srgbClr val="008F00"/>
                </a:solidFill>
                <a:uFill>
                  <a:solidFill>
                    <a:srgbClr val="008F00"/>
                  </a:solidFill>
                </a:uFill>
                <a:latin typeface="+mn-lt"/>
                <a:ea typeface="+mn-ea"/>
                <a:cs typeface="+mn-cs"/>
                <a:sym typeface="Arial"/>
              </a:rPr>
              <a:t> DESI, Sumire</a:t>
            </a:r>
            <a:endParaRPr sz="2000">
              <a:solidFill>
                <a:srgbClr val="008F00"/>
              </a:solidFill>
              <a:uFill>
                <a:solidFill>
                  <a:srgbClr val="008F00"/>
                </a:solidFill>
              </a:uFill>
              <a:latin typeface="+mn-lt"/>
              <a:ea typeface="+mn-ea"/>
              <a:cs typeface="+mn-cs"/>
              <a:sym typeface="Arial"/>
            </a:endParaRPr>
          </a:p>
          <a:p>
            <a:pPr lvl="2" marL="1145539" indent="-190500">
              <a:spcBef>
                <a:spcPts val="800"/>
              </a:spcBef>
              <a:buClr>
                <a:srgbClr val="0329D6"/>
              </a:buClr>
              <a:buFont typeface="Arial"/>
              <a:defRPr sz="1800">
                <a:solidFill>
                  <a:srgbClr val="000000"/>
                </a:solidFill>
                <a:uFillTx/>
              </a:defRPr>
            </a:pPr>
            <a:r>
              <a:rPr sz="2000">
                <a:solidFill>
                  <a:srgbClr val="0329D6"/>
                </a:solidFill>
                <a:uFill>
                  <a:solidFill>
                    <a:srgbClr val="0329D6"/>
                  </a:solidFill>
                </a:uFill>
                <a:latin typeface="+mn-lt"/>
                <a:ea typeface="+mn-ea"/>
                <a:cs typeface="+mn-cs"/>
                <a:sym typeface="Arial"/>
              </a:rPr>
              <a:t>Spectroscopy from space: </a:t>
            </a:r>
            <a:r>
              <a:rPr sz="2000">
                <a:solidFill>
                  <a:srgbClr val="008F00"/>
                </a:solidFill>
                <a:uFill>
                  <a:solidFill>
                    <a:srgbClr val="008F00"/>
                  </a:solidFill>
                </a:uFill>
                <a:latin typeface="+mn-lt"/>
                <a:ea typeface="+mn-ea"/>
                <a:cs typeface="+mn-cs"/>
                <a:sym typeface="Arial"/>
              </a:rPr>
              <a:t>Euclid</a:t>
            </a:r>
            <a:endParaRPr sz="2000">
              <a:solidFill>
                <a:srgbClr val="008F00"/>
              </a:solidFill>
              <a:uFill>
                <a:solidFill>
                  <a:srgbClr val="008F00"/>
                </a:solidFill>
              </a:uFill>
              <a:latin typeface="+mn-lt"/>
              <a:ea typeface="+mn-ea"/>
              <a:cs typeface="+mn-cs"/>
              <a:sym typeface="Arial"/>
            </a:endParaRPr>
          </a:p>
          <a:p>
            <a:pPr lvl="2">
              <a:spcBef>
                <a:spcPts val="800"/>
              </a:spcBef>
              <a:buClr>
                <a:srgbClr val="0329D6"/>
              </a:buClr>
              <a:buFont typeface="Arial"/>
              <a:defRPr sz="1800">
                <a:solidFill>
                  <a:srgbClr val="000000"/>
                </a:solidFill>
                <a:uFillTx/>
              </a:defRPr>
            </a:pPr>
            <a:endParaRPr sz="2000">
              <a:solidFill>
                <a:srgbClr val="008F00"/>
              </a:solidFill>
              <a:uFill>
                <a:solidFill>
                  <a:srgbClr val="008F00"/>
                </a:solidFill>
              </a:uFill>
              <a:latin typeface="+mn-lt"/>
              <a:ea typeface="+mn-ea"/>
              <a:cs typeface="+mn-cs"/>
              <a:sym typeface="Arial"/>
            </a:endParaRPr>
          </a:p>
          <a:p>
            <a:pPr lvl="1" algn="ctr">
              <a:spcBef>
                <a:spcPts val="0"/>
              </a:spcBef>
              <a:buClr>
                <a:srgbClr val="0329D6"/>
              </a:buClr>
              <a:buSzTx/>
              <a:buFont typeface="Arial"/>
              <a:buNone/>
              <a:defRPr sz="1800">
                <a:solidFill>
                  <a:srgbClr val="000000"/>
                </a:solidFill>
                <a:uFillTx/>
              </a:defRPr>
            </a:pPr>
            <a:r>
              <a:rPr sz="2400">
                <a:solidFill>
                  <a:srgbClr val="FF2600"/>
                </a:solidFill>
                <a:uFill>
                  <a:solidFill>
                    <a:srgbClr val="FF2600"/>
                  </a:solidFill>
                </a:uFill>
                <a:latin typeface="+mn-lt"/>
                <a:ea typeface="+mn-ea"/>
                <a:cs typeface="+mn-cs"/>
                <a:sym typeface="Arial"/>
              </a:rPr>
              <a:t>  Expect a lot more insight on the nature of Dark Energy from BAO studies</a:t>
            </a:r>
          </a:p>
        </p:txBody>
      </p:sp>
      <p:sp>
        <p:nvSpPr>
          <p:cNvPr id="1120" name="Shape 1120"/>
          <p:cNvSpPr/>
          <p:nvPr/>
        </p:nvSpPr>
        <p:spPr>
          <a:xfrm>
            <a:off x="7092969" y="4111625"/>
            <a:ext cx="757199"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buClr>
                <a:srgbClr val="008F00"/>
              </a:buClr>
              <a:buFont typeface="Arial"/>
              <a:defRPr sz="2000">
                <a:solidFill>
                  <a:srgbClr val="008F00"/>
                </a:solidFill>
                <a:uFill>
                  <a:solidFill>
                    <a:srgbClr val="008F00"/>
                  </a:solidFill>
                </a:uFill>
                <a:latin typeface="+mn-lt"/>
                <a:ea typeface="+mn-ea"/>
                <a:cs typeface="+mn-cs"/>
                <a:sym typeface="Arial"/>
              </a:defRPr>
            </a:lvl1pPr>
          </a:lstStyle>
          <a:p>
            <a:pPr lvl="0">
              <a:defRPr sz="1800">
                <a:solidFill>
                  <a:srgbClr val="000000"/>
                </a:solidFill>
                <a:uFillTx/>
              </a:defRPr>
            </a:pPr>
            <a:r>
              <a:rPr sz="2000">
                <a:solidFill>
                  <a:srgbClr val="008F00"/>
                </a:solidFill>
                <a:uFill>
                  <a:solidFill>
                    <a:srgbClr val="008F00"/>
                  </a:solidFill>
                </a:uFill>
              </a:rPr>
              <a:t>PAU</a:t>
            </a:r>
          </a:p>
        </p:txBody>
      </p:sp>
    </p:spTree>
  </p:cSld>
  <p:clrMapOvr>
    <a:masterClrMapping/>
  </p:clrMapOvr>
  <p:transition spd="med" advClick="1"/>
</p:sld>
</file>

<file path=ppt/slides/slide1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2" name="Shape 1122"/>
          <p:cNvSpPr/>
          <p:nvPr>
            <p:ph type="sldNum" sz="quarter" idx="2"/>
          </p:nvPr>
        </p:nvSpPr>
        <p:spPr>
          <a:xfrm>
            <a:off x="7321798" y="6248400"/>
            <a:ext cx="367804"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123" name="Shape 1123"/>
          <p:cNvSpPr/>
          <p:nvPr>
            <p:ph type="title"/>
          </p:nvPr>
        </p:nvSpPr>
        <p:spPr>
          <a:xfrm>
            <a:off x="76200" y="0"/>
            <a:ext cx="8915400" cy="6858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Weak Gravitational Lensing</a:t>
            </a:r>
          </a:p>
        </p:txBody>
      </p:sp>
      <p:pic>
        <p:nvPicPr>
          <p:cNvPr id="1124" name="A2218_hst.jpg"/>
          <p:cNvPicPr/>
          <p:nvPr/>
        </p:nvPicPr>
        <p:blipFill>
          <a:blip r:embed="rId2">
            <a:extLst/>
          </a:blip>
          <a:stretch>
            <a:fillRect/>
          </a:stretch>
        </p:blipFill>
        <p:spPr>
          <a:xfrm>
            <a:off x="0" y="685800"/>
            <a:ext cx="9144000" cy="5553075"/>
          </a:xfrm>
          <a:prstGeom prst="rect">
            <a:avLst/>
          </a:prstGeom>
          <a:ln w="12700">
            <a:miter lim="400000"/>
          </a:ln>
        </p:spPr>
      </p:pic>
    </p:spTree>
  </p:cSld>
  <p:clrMapOvr>
    <a:masterClrMapping/>
  </p:clrMapOvr>
  <p:transition spd="med" advClick="1"/>
</p:sld>
</file>

<file path=ppt/slides/slide1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6" name="Shape 1126"/>
          <p:cNvSpPr/>
          <p:nvPr>
            <p:ph type="sldNum" sz="quarter" idx="2"/>
          </p:nvPr>
        </p:nvSpPr>
        <p:spPr>
          <a:xfrm>
            <a:off x="7318499" y="6248400"/>
            <a:ext cx="374402"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127" name="Shape 1127"/>
          <p:cNvSpPr/>
          <p:nvPr>
            <p:ph type="title"/>
          </p:nvPr>
        </p:nvSpPr>
        <p:spPr>
          <a:xfrm>
            <a:off x="76200" y="0"/>
            <a:ext cx="8915400" cy="6858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Weak Gravitational Lensing</a:t>
            </a:r>
          </a:p>
        </p:txBody>
      </p:sp>
      <p:pic>
        <p:nvPicPr>
          <p:cNvPr id="1128" name="image.png"/>
          <p:cNvPicPr/>
          <p:nvPr/>
        </p:nvPicPr>
        <p:blipFill>
          <a:blip r:embed="rId2">
            <a:extLst/>
          </a:blip>
          <a:stretch>
            <a:fillRect/>
          </a:stretch>
        </p:blipFill>
        <p:spPr>
          <a:xfrm>
            <a:off x="1447800" y="838200"/>
            <a:ext cx="5943600" cy="5676900"/>
          </a:xfrm>
          <a:prstGeom prst="rect">
            <a:avLst/>
          </a:prstGeom>
          <a:ln w="12700">
            <a:miter lim="400000"/>
          </a:ln>
        </p:spPr>
      </p:pic>
    </p:spTree>
  </p:cSld>
  <p:clrMapOvr>
    <a:masterClrMapping/>
  </p:clrMapOvr>
  <p:transition spd="med" advClick="1"/>
</p:sld>
</file>

<file path=ppt/slides/slide1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30" name="Shape 1130"/>
          <p:cNvSpPr/>
          <p:nvPr>
            <p:ph type="sldNum" sz="quarter" idx="2"/>
          </p:nvPr>
        </p:nvSpPr>
        <p:spPr>
          <a:xfrm>
            <a:off x="7318499" y="6248400"/>
            <a:ext cx="374402"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131" name="Shape 1131"/>
          <p:cNvSpPr/>
          <p:nvPr>
            <p:ph type="title"/>
          </p:nvPr>
        </p:nvSpPr>
        <p:spPr>
          <a:xfrm>
            <a:off x="76200" y="0"/>
            <a:ext cx="8915400" cy="6858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Weak Gravitational Lensing</a:t>
            </a:r>
          </a:p>
        </p:txBody>
      </p:sp>
      <p:sp>
        <p:nvSpPr>
          <p:cNvPr id="1132" name="Shape 1132"/>
          <p:cNvSpPr/>
          <p:nvPr/>
        </p:nvSpPr>
        <p:spPr>
          <a:xfrm>
            <a:off x="817562" y="838200"/>
            <a:ext cx="7170738" cy="2681288"/>
          </a:xfrm>
          <a:prstGeom prst="rect">
            <a:avLst/>
          </a:prstGeom>
          <a:solidFill>
            <a:srgbClr val="00D2A9">
              <a:alpha val="35998"/>
            </a:srgbClr>
          </a:solidFill>
          <a:ln w="25400">
            <a:solidFill>
              <a:srgbClr val="FFFFFF"/>
            </a:solidFill>
            <a:round/>
          </a:ln>
        </p:spPr>
        <p:txBody>
          <a:bodyPr lIns="0" tIns="0" rIns="0" bIns="0" anchor="ctr"/>
          <a:lstStyle/>
          <a:p>
            <a:pPr lvl="0"/>
          </a:p>
        </p:txBody>
      </p:sp>
      <p:pic>
        <p:nvPicPr>
          <p:cNvPr id="1133" name="image.png"/>
          <p:cNvPicPr/>
          <p:nvPr/>
        </p:nvPicPr>
        <p:blipFill>
          <a:blip r:embed="rId2">
            <a:extLst/>
          </a:blip>
          <a:stretch>
            <a:fillRect/>
          </a:stretch>
        </p:blipFill>
        <p:spPr>
          <a:xfrm>
            <a:off x="742950" y="1123950"/>
            <a:ext cx="7334250" cy="5799138"/>
          </a:xfrm>
          <a:prstGeom prst="rect">
            <a:avLst/>
          </a:prstGeom>
          <a:ln w="12700">
            <a:miter lim="400000"/>
          </a:ln>
        </p:spPr>
      </p:pic>
    </p:spTree>
  </p:cSld>
  <p:clrMapOvr>
    <a:masterClrMapping/>
  </p:clrMapOvr>
  <p:transition spd="med" advClick="1"/>
</p:sld>
</file>

<file path=ppt/slides/slide1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35" name="Shape 1135"/>
          <p:cNvSpPr/>
          <p:nvPr>
            <p:ph type="sldNum" sz="quarter" idx="2"/>
          </p:nvPr>
        </p:nvSpPr>
        <p:spPr>
          <a:xfrm>
            <a:off x="7318499" y="6248400"/>
            <a:ext cx="374402"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136" name="Shape 1136"/>
          <p:cNvSpPr/>
          <p:nvPr>
            <p:ph type="title"/>
          </p:nvPr>
        </p:nvSpPr>
        <p:spPr>
          <a:xfrm>
            <a:off x="76200" y="0"/>
            <a:ext cx="8915400" cy="6858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Weak Gravitational Lensing</a:t>
            </a:r>
          </a:p>
        </p:txBody>
      </p:sp>
      <p:sp>
        <p:nvSpPr>
          <p:cNvPr id="1137" name="Shape 1137"/>
          <p:cNvSpPr/>
          <p:nvPr/>
        </p:nvSpPr>
        <p:spPr>
          <a:xfrm>
            <a:off x="7848600" y="2895600"/>
            <a:ext cx="381001" cy="2438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4050"/>
                </a:lnTo>
                <a:lnTo>
                  <a:pt x="21600" y="21600"/>
                </a:lnTo>
                <a:lnTo>
                  <a:pt x="0" y="14850"/>
                </a:lnTo>
                <a:lnTo>
                  <a:pt x="0" y="0"/>
                </a:lnTo>
                <a:close/>
              </a:path>
            </a:pathLst>
          </a:custGeom>
          <a:gradFill>
            <a:gsLst>
              <a:gs pos="0">
                <a:srgbClr val="D82679"/>
              </a:gs>
              <a:gs pos="100000">
                <a:srgbClr val="730F3E"/>
              </a:gs>
            </a:gsLst>
            <a:lin ang="13500000"/>
          </a:gradFill>
          <a:ln w="12700">
            <a:solidFill/>
            <a:round/>
          </a:ln>
        </p:spPr>
        <p:txBody>
          <a:bodyPr lIns="0" tIns="0" rIns="0" bIns="0" anchor="ctr"/>
          <a:lstStyle/>
          <a:p>
            <a:pPr lvl="0"/>
          </a:p>
        </p:txBody>
      </p:sp>
      <p:sp>
        <p:nvSpPr>
          <p:cNvPr id="1138" name="Shape 1138"/>
          <p:cNvSpPr/>
          <p:nvPr/>
        </p:nvSpPr>
        <p:spPr>
          <a:xfrm>
            <a:off x="7924800" y="3657600"/>
            <a:ext cx="152400" cy="6096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7C00"/>
          </a:solidFill>
          <a:ln w="12700">
            <a:solidFill/>
            <a:round/>
          </a:ln>
        </p:spPr>
        <p:txBody>
          <a:bodyPr lIns="0" tIns="0" rIns="0" bIns="0" anchor="ctr"/>
          <a:lstStyle/>
          <a:p>
            <a:pPr lvl="0"/>
          </a:p>
        </p:txBody>
      </p:sp>
      <p:sp>
        <p:nvSpPr>
          <p:cNvPr id="1139" name="Shape 1139"/>
          <p:cNvSpPr/>
          <p:nvPr/>
        </p:nvSpPr>
        <p:spPr>
          <a:xfrm>
            <a:off x="5943600" y="1371600"/>
            <a:ext cx="914400" cy="2438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4050"/>
                </a:lnTo>
                <a:lnTo>
                  <a:pt x="21600" y="21600"/>
                </a:lnTo>
                <a:lnTo>
                  <a:pt x="0" y="14850"/>
                </a:lnTo>
                <a:lnTo>
                  <a:pt x="0" y="0"/>
                </a:lnTo>
                <a:close/>
              </a:path>
            </a:pathLst>
          </a:custGeom>
          <a:gradFill>
            <a:gsLst>
              <a:gs pos="0">
                <a:srgbClr val="D82679"/>
              </a:gs>
              <a:gs pos="100000">
                <a:srgbClr val="730F3E"/>
              </a:gs>
            </a:gsLst>
            <a:lin ang="13500000"/>
          </a:gradFill>
          <a:ln w="12700">
            <a:solidFill/>
            <a:round/>
          </a:ln>
        </p:spPr>
        <p:txBody>
          <a:bodyPr lIns="0" tIns="0" rIns="0" bIns="0" anchor="ctr"/>
          <a:lstStyle/>
          <a:p>
            <a:pPr lvl="0"/>
          </a:p>
        </p:txBody>
      </p:sp>
      <p:grpSp>
        <p:nvGrpSpPr>
          <p:cNvPr id="1142" name="Group 1142"/>
          <p:cNvGrpSpPr/>
          <p:nvPr/>
        </p:nvGrpSpPr>
        <p:grpSpPr>
          <a:xfrm>
            <a:off x="914400" y="3048000"/>
            <a:ext cx="1168401" cy="785813"/>
            <a:chOff x="0" y="0"/>
            <a:chExt cx="1168400" cy="785812"/>
          </a:xfrm>
        </p:grpSpPr>
        <p:sp>
          <p:nvSpPr>
            <p:cNvPr id="1140" name="Shape 1140"/>
            <p:cNvSpPr/>
            <p:nvPr/>
          </p:nvSpPr>
          <p:spPr>
            <a:xfrm>
              <a:off x="0" y="114597"/>
              <a:ext cx="961401" cy="6027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00" y="0"/>
                  </a:moveTo>
                  <a:lnTo>
                    <a:pt x="0" y="13745"/>
                  </a:lnTo>
                  <a:lnTo>
                    <a:pt x="21600" y="21600"/>
                  </a:lnTo>
                </a:path>
              </a:pathLst>
            </a:custGeom>
            <a:gradFill flip="none" rotWithShape="1">
              <a:gsLst>
                <a:gs pos="0">
                  <a:srgbClr val="4353FF"/>
                </a:gs>
                <a:gs pos="100000">
                  <a:srgbClr val="1F2889"/>
                </a:gs>
              </a:gsLst>
              <a:lin ang="5400000" scaled="0"/>
            </a:gradFill>
            <a:ln w="38100" cap="flat">
              <a:solidFill>
                <a:srgbClr val="4353FF"/>
              </a:solidFill>
              <a:prstDash val="solid"/>
              <a:round/>
            </a:ln>
            <a:effectLst/>
          </p:spPr>
          <p:txBody>
            <a:bodyPr wrap="square" lIns="0" tIns="0" rIns="0" bIns="0" numCol="1" anchor="ctr">
              <a:noAutofit/>
            </a:bodyPr>
            <a:lstStyle/>
            <a:p>
              <a:pPr lvl="0"/>
            </a:p>
          </p:txBody>
        </p:sp>
        <p:sp>
          <p:nvSpPr>
            <p:cNvPr id="1141" name="Shape 1141"/>
            <p:cNvSpPr/>
            <p:nvPr/>
          </p:nvSpPr>
          <p:spPr>
            <a:xfrm>
              <a:off x="824933" y="0"/>
              <a:ext cx="343468" cy="78581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4349AA"/>
                </a:gs>
                <a:gs pos="100000">
                  <a:srgbClr val="1E2258"/>
                </a:gs>
              </a:gsLst>
              <a:lin ang="5400000" scaled="0"/>
            </a:gradFill>
            <a:ln w="12700" cap="flat">
              <a:solidFill>
                <a:srgbClr val="000000"/>
              </a:solidFill>
              <a:prstDash val="solid"/>
              <a:round/>
            </a:ln>
            <a:effectLst/>
          </p:spPr>
          <p:txBody>
            <a:bodyPr wrap="square" lIns="0" tIns="0" rIns="0" bIns="0" numCol="1" anchor="ctr">
              <a:noAutofit/>
            </a:bodyPr>
            <a:lstStyle/>
            <a:p>
              <a:pPr lvl="0"/>
            </a:p>
          </p:txBody>
        </p:sp>
      </p:grpSp>
      <p:sp>
        <p:nvSpPr>
          <p:cNvPr id="1143" name="Shape 1143"/>
          <p:cNvSpPr/>
          <p:nvPr/>
        </p:nvSpPr>
        <p:spPr>
          <a:xfrm>
            <a:off x="838200" y="3808412"/>
            <a:ext cx="1408371" cy="44723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0000"/>
              </a:buClr>
              <a:buFont typeface="Arial"/>
              <a:defRPr>
                <a:latin typeface="+mn-lt"/>
                <a:ea typeface="+mn-ea"/>
                <a:cs typeface="+mn-cs"/>
                <a:sym typeface="Arial"/>
              </a:defRPr>
            </a:lvl1pPr>
          </a:lstStyle>
          <a:p>
            <a:pPr lvl="0">
              <a:defRPr sz="1800">
                <a:uFillTx/>
              </a:defRPr>
            </a:pPr>
            <a:r>
              <a:rPr sz="2400">
                <a:uFill>
                  <a:solidFill/>
                </a:uFill>
              </a:rPr>
              <a:t>Observer</a:t>
            </a:r>
          </a:p>
        </p:txBody>
      </p:sp>
      <p:sp>
        <p:nvSpPr>
          <p:cNvPr id="1144" name="Shape 1144"/>
          <p:cNvSpPr/>
          <p:nvPr/>
        </p:nvSpPr>
        <p:spPr>
          <a:xfrm>
            <a:off x="2439987" y="1981200"/>
            <a:ext cx="2895601" cy="4472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buClr>
                <a:srgbClr val="000000"/>
              </a:buClr>
              <a:buFont typeface="Arial"/>
              <a:defRPr>
                <a:latin typeface="+mn-lt"/>
                <a:ea typeface="+mn-ea"/>
                <a:cs typeface="+mn-cs"/>
                <a:sym typeface="Arial"/>
              </a:defRPr>
            </a:lvl1pPr>
          </a:lstStyle>
          <a:p>
            <a:pPr lvl="0">
              <a:defRPr sz="1800">
                <a:uFillTx/>
              </a:defRPr>
            </a:pPr>
            <a:r>
              <a:rPr sz="2400">
                <a:uFill>
                  <a:solidFill/>
                </a:uFill>
              </a:rPr>
              <a:t>Dark matter halos</a:t>
            </a:r>
          </a:p>
        </p:txBody>
      </p:sp>
      <p:sp>
        <p:nvSpPr>
          <p:cNvPr id="1145" name="Shape 1145"/>
          <p:cNvSpPr/>
          <p:nvPr/>
        </p:nvSpPr>
        <p:spPr>
          <a:xfrm>
            <a:off x="2590800" y="3200400"/>
            <a:ext cx="457201" cy="41116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D82679"/>
              </a:gs>
              <a:gs pos="100000">
                <a:srgbClr val="730F3E"/>
              </a:gs>
            </a:gsLst>
            <a:lin ang="10800000"/>
          </a:gradFill>
          <a:ln w="12700">
            <a:round/>
          </a:ln>
        </p:spPr>
        <p:txBody>
          <a:bodyPr lIns="0" tIns="0" rIns="0" bIns="0" anchor="ctr"/>
          <a:lstStyle/>
          <a:p>
            <a:pPr lvl="0"/>
          </a:p>
        </p:txBody>
      </p:sp>
      <p:sp>
        <p:nvSpPr>
          <p:cNvPr id="1146" name="Shape 1146"/>
          <p:cNvSpPr/>
          <p:nvPr/>
        </p:nvSpPr>
        <p:spPr>
          <a:xfrm>
            <a:off x="3276600" y="2514599"/>
            <a:ext cx="457201" cy="48736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D82679"/>
              </a:gs>
              <a:gs pos="100000">
                <a:srgbClr val="730F3E"/>
              </a:gs>
            </a:gsLst>
            <a:lin ang="10800000"/>
          </a:gradFill>
          <a:ln w="12700">
            <a:round/>
          </a:ln>
        </p:spPr>
        <p:txBody>
          <a:bodyPr lIns="0" tIns="0" rIns="0" bIns="0" anchor="ctr"/>
          <a:lstStyle/>
          <a:p>
            <a:pPr lvl="0"/>
          </a:p>
        </p:txBody>
      </p:sp>
      <p:sp>
        <p:nvSpPr>
          <p:cNvPr id="1147" name="Shape 1147"/>
          <p:cNvSpPr/>
          <p:nvPr/>
        </p:nvSpPr>
        <p:spPr>
          <a:xfrm>
            <a:off x="4190999" y="2819399"/>
            <a:ext cx="533401" cy="48736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D82679"/>
              </a:gs>
              <a:gs pos="100000">
                <a:srgbClr val="730F3E"/>
              </a:gs>
            </a:gsLst>
            <a:lin ang="10800000"/>
          </a:gradFill>
          <a:ln w="12700">
            <a:round/>
          </a:ln>
        </p:spPr>
        <p:txBody>
          <a:bodyPr lIns="0" tIns="0" rIns="0" bIns="0" anchor="ctr"/>
          <a:lstStyle/>
          <a:p>
            <a:pPr lvl="0"/>
          </a:p>
        </p:txBody>
      </p:sp>
      <p:sp>
        <p:nvSpPr>
          <p:cNvPr id="1148" name="Shape 1148"/>
          <p:cNvSpPr/>
          <p:nvPr/>
        </p:nvSpPr>
        <p:spPr>
          <a:xfrm>
            <a:off x="5029199" y="2285999"/>
            <a:ext cx="381001" cy="33496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D82679"/>
              </a:gs>
              <a:gs pos="100000">
                <a:srgbClr val="730F3E"/>
              </a:gs>
            </a:gsLst>
            <a:lin ang="10800000"/>
          </a:gradFill>
          <a:ln w="12700">
            <a:round/>
          </a:ln>
        </p:spPr>
        <p:txBody>
          <a:bodyPr lIns="0" tIns="0" rIns="0" bIns="0" anchor="ctr"/>
          <a:lstStyle/>
          <a:p>
            <a:pPr lvl="0"/>
          </a:p>
        </p:txBody>
      </p:sp>
      <p:sp>
        <p:nvSpPr>
          <p:cNvPr id="1149" name="Shape 1149"/>
          <p:cNvSpPr/>
          <p:nvPr/>
        </p:nvSpPr>
        <p:spPr>
          <a:xfrm>
            <a:off x="1905000" y="3429000"/>
            <a:ext cx="6019800" cy="457200"/>
          </a:xfrm>
          <a:prstGeom prst="line">
            <a:avLst/>
          </a:prstGeom>
          <a:ln w="12700">
            <a:solidFill>
              <a:srgbClr val="FF2600"/>
            </a:solidFill>
            <a:prstDash val="dash"/>
            <a:round/>
          </a:ln>
        </p:spPr>
        <p:txBody>
          <a:bodyPr lIns="0" tIns="0" rIns="0" bIns="0"/>
          <a:lstStyle/>
          <a:p>
            <a:pPr lvl="0" marL="0" marR="0" defTabSz="457200">
              <a:defRPr sz="1200">
                <a:uFillTx/>
                <a:latin typeface="Helvetica"/>
                <a:ea typeface="Helvetica"/>
                <a:cs typeface="Helvetica"/>
                <a:sym typeface="Helvetica"/>
              </a:defRPr>
            </a:pPr>
          </a:p>
        </p:txBody>
      </p:sp>
      <p:sp>
        <p:nvSpPr>
          <p:cNvPr id="1150" name="Shape 1150"/>
          <p:cNvSpPr/>
          <p:nvPr/>
        </p:nvSpPr>
        <p:spPr>
          <a:xfrm flipH="1" rot="10920000">
            <a:off x="1904694" y="3577380"/>
            <a:ext cx="6096001" cy="273847"/>
          </a:xfrm>
          <a:custGeom>
            <a:avLst/>
            <a:gdLst/>
            <a:ahLst/>
            <a:cxnLst>
              <a:cxn ang="0">
                <a:pos x="wd2" y="hd2"/>
              </a:cxn>
              <a:cxn ang="5400000">
                <a:pos x="wd2" y="hd2"/>
              </a:cxn>
              <a:cxn ang="10800000">
                <a:pos x="wd2" y="hd2"/>
              </a:cxn>
              <a:cxn ang="16200000">
                <a:pos x="wd2" y="hd2"/>
              </a:cxn>
            </a:cxnLst>
            <a:rect l="0" t="0" r="r" b="b"/>
            <a:pathLst>
              <a:path w="21600" h="19508" fill="norm" stroke="1" extrusionOk="0">
                <a:moveTo>
                  <a:pt x="0" y="19231"/>
                </a:moveTo>
                <a:cubicBezTo>
                  <a:pt x="1547" y="10031"/>
                  <a:pt x="3094" y="831"/>
                  <a:pt x="4388" y="31"/>
                </a:cubicBezTo>
                <a:cubicBezTo>
                  <a:pt x="5681" y="-769"/>
                  <a:pt x="6525" y="14431"/>
                  <a:pt x="7762" y="14431"/>
                </a:cubicBezTo>
                <a:cubicBezTo>
                  <a:pt x="9000" y="14431"/>
                  <a:pt x="10350" y="-769"/>
                  <a:pt x="11812" y="31"/>
                </a:cubicBezTo>
                <a:cubicBezTo>
                  <a:pt x="13275" y="831"/>
                  <a:pt x="14906" y="17631"/>
                  <a:pt x="16538" y="19231"/>
                </a:cubicBezTo>
                <a:cubicBezTo>
                  <a:pt x="18169" y="20831"/>
                  <a:pt x="19884" y="15231"/>
                  <a:pt x="21600" y="9631"/>
                </a:cubicBezTo>
              </a:path>
            </a:pathLst>
          </a:custGeom>
          <a:ln w="25400">
            <a:solidFill>
              <a:srgbClr val="FF2600"/>
            </a:solidFill>
            <a:round/>
          </a:ln>
        </p:spPr>
        <p:txBody>
          <a:bodyPr lIns="0" tIns="0" rIns="0" bIns="0" anchor="ctr"/>
          <a:lstStyle/>
          <a:p>
            <a:pPr lvl="0"/>
          </a:p>
        </p:txBody>
      </p:sp>
      <p:sp>
        <p:nvSpPr>
          <p:cNvPr id="1151" name="Shape 1151"/>
          <p:cNvSpPr/>
          <p:nvPr/>
        </p:nvSpPr>
        <p:spPr>
          <a:xfrm>
            <a:off x="6172199" y="2128837"/>
            <a:ext cx="381001" cy="6096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7C00"/>
          </a:solidFill>
          <a:ln w="12700">
            <a:solidFill/>
            <a:round/>
          </a:ln>
        </p:spPr>
        <p:txBody>
          <a:bodyPr lIns="0" tIns="0" rIns="0" bIns="0" anchor="ctr"/>
          <a:lstStyle/>
          <a:p>
            <a:pPr lvl="0"/>
          </a:p>
        </p:txBody>
      </p:sp>
      <p:sp>
        <p:nvSpPr>
          <p:cNvPr id="1152" name="Shape 1152"/>
          <p:cNvSpPr/>
          <p:nvPr/>
        </p:nvSpPr>
        <p:spPr>
          <a:xfrm rot="20880000">
            <a:off x="1848516" y="2821278"/>
            <a:ext cx="4556126" cy="153412"/>
          </a:xfrm>
          <a:custGeom>
            <a:avLst/>
            <a:gdLst/>
            <a:ahLst/>
            <a:cxnLst>
              <a:cxn ang="0">
                <a:pos x="wd2" y="hd2"/>
              </a:cxn>
              <a:cxn ang="5400000">
                <a:pos x="wd2" y="hd2"/>
              </a:cxn>
              <a:cxn ang="10800000">
                <a:pos x="wd2" y="hd2"/>
              </a:cxn>
              <a:cxn ang="16200000">
                <a:pos x="wd2" y="hd2"/>
              </a:cxn>
            </a:cxnLst>
            <a:rect l="0" t="0" r="r" b="b"/>
            <a:pathLst>
              <a:path w="21600" h="19508" fill="norm" stroke="1" extrusionOk="0">
                <a:moveTo>
                  <a:pt x="0" y="19231"/>
                </a:moveTo>
                <a:cubicBezTo>
                  <a:pt x="1547" y="10031"/>
                  <a:pt x="3094" y="831"/>
                  <a:pt x="4387" y="31"/>
                </a:cubicBezTo>
                <a:cubicBezTo>
                  <a:pt x="5681" y="-769"/>
                  <a:pt x="6525" y="14431"/>
                  <a:pt x="7762" y="14431"/>
                </a:cubicBezTo>
                <a:cubicBezTo>
                  <a:pt x="9000" y="14431"/>
                  <a:pt x="10350" y="-769"/>
                  <a:pt x="11813" y="31"/>
                </a:cubicBezTo>
                <a:cubicBezTo>
                  <a:pt x="13275" y="831"/>
                  <a:pt x="14906" y="17631"/>
                  <a:pt x="16538" y="19231"/>
                </a:cubicBezTo>
                <a:cubicBezTo>
                  <a:pt x="18169" y="20831"/>
                  <a:pt x="19884" y="15231"/>
                  <a:pt x="21600" y="9631"/>
                </a:cubicBezTo>
              </a:path>
            </a:pathLst>
          </a:custGeom>
          <a:ln w="25400">
            <a:solidFill>
              <a:srgbClr val="FF2600"/>
            </a:solidFill>
            <a:round/>
          </a:ln>
        </p:spPr>
        <p:txBody>
          <a:bodyPr lIns="0" tIns="0" rIns="0" bIns="0" anchor="ctr"/>
          <a:lstStyle/>
          <a:p>
            <a:pPr lvl="0"/>
          </a:p>
        </p:txBody>
      </p:sp>
      <p:sp>
        <p:nvSpPr>
          <p:cNvPr id="1153" name="Shape 1153"/>
          <p:cNvSpPr/>
          <p:nvPr/>
        </p:nvSpPr>
        <p:spPr>
          <a:xfrm flipV="1">
            <a:off x="1905000" y="2438400"/>
            <a:ext cx="4419600" cy="990600"/>
          </a:xfrm>
          <a:prstGeom prst="line">
            <a:avLst/>
          </a:prstGeom>
          <a:ln w="12700">
            <a:solidFill>
              <a:srgbClr val="FF2600"/>
            </a:solidFill>
            <a:prstDash val="dash"/>
            <a:round/>
          </a:ln>
        </p:spPr>
        <p:txBody>
          <a:bodyPr lIns="0" tIns="0" rIns="0" bIns="0"/>
          <a:lstStyle/>
          <a:p>
            <a:pPr lvl="0" marL="0" marR="0" defTabSz="457200">
              <a:defRPr sz="1200">
                <a:uFillTx/>
                <a:latin typeface="Helvetica"/>
                <a:ea typeface="Helvetica"/>
                <a:cs typeface="Helvetica"/>
                <a:sym typeface="Helvetica"/>
              </a:defRPr>
            </a:pPr>
          </a:p>
        </p:txBody>
      </p:sp>
      <p:sp>
        <p:nvSpPr>
          <p:cNvPr id="1154" name="Shape 1154"/>
          <p:cNvSpPr/>
          <p:nvPr/>
        </p:nvSpPr>
        <p:spPr>
          <a:xfrm>
            <a:off x="3809999" y="3733799"/>
            <a:ext cx="533401" cy="48736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D82679"/>
              </a:gs>
              <a:gs pos="100000">
                <a:srgbClr val="730F3E"/>
              </a:gs>
            </a:gsLst>
            <a:lin ang="10800000"/>
          </a:gradFill>
          <a:ln w="12700">
            <a:round/>
          </a:ln>
        </p:spPr>
        <p:txBody>
          <a:bodyPr lIns="0" tIns="0" rIns="0" bIns="0" anchor="ctr"/>
          <a:lstStyle/>
          <a:p>
            <a:pPr lvl="0"/>
          </a:p>
        </p:txBody>
      </p:sp>
      <p:sp>
        <p:nvSpPr>
          <p:cNvPr id="1155" name="Shape 1155"/>
          <p:cNvSpPr/>
          <p:nvPr/>
        </p:nvSpPr>
        <p:spPr>
          <a:xfrm>
            <a:off x="4952999" y="3428999"/>
            <a:ext cx="381001" cy="33496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D82679"/>
              </a:gs>
              <a:gs pos="100000">
                <a:srgbClr val="730F3E"/>
              </a:gs>
            </a:gsLst>
            <a:lin ang="10800000"/>
          </a:gradFill>
          <a:ln w="12700">
            <a:round/>
          </a:ln>
        </p:spPr>
        <p:txBody>
          <a:bodyPr lIns="0" tIns="0" rIns="0" bIns="0" anchor="ctr"/>
          <a:lstStyle/>
          <a:p>
            <a:pPr lvl="0"/>
          </a:p>
        </p:txBody>
      </p:sp>
      <p:sp>
        <p:nvSpPr>
          <p:cNvPr id="1156" name="Shape 1156"/>
          <p:cNvSpPr/>
          <p:nvPr/>
        </p:nvSpPr>
        <p:spPr>
          <a:xfrm>
            <a:off x="6324599" y="3733799"/>
            <a:ext cx="381001" cy="3810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D82679"/>
              </a:gs>
              <a:gs pos="100000">
                <a:srgbClr val="730F3E"/>
              </a:gs>
            </a:gsLst>
            <a:lin ang="10800000"/>
          </a:gradFill>
          <a:ln w="12700">
            <a:round/>
          </a:ln>
        </p:spPr>
        <p:txBody>
          <a:bodyPr lIns="0" tIns="0" rIns="0" bIns="0" anchor="ctr"/>
          <a:lstStyle/>
          <a:p>
            <a:pPr lvl="0"/>
          </a:p>
        </p:txBody>
      </p:sp>
      <p:sp>
        <p:nvSpPr>
          <p:cNvPr id="1157" name="Shape 1157"/>
          <p:cNvSpPr/>
          <p:nvPr/>
        </p:nvSpPr>
        <p:spPr>
          <a:xfrm>
            <a:off x="6324600" y="2438400"/>
            <a:ext cx="1676400" cy="1447800"/>
          </a:xfrm>
          <a:prstGeom prst="line">
            <a:avLst/>
          </a:prstGeom>
          <a:ln w="12700">
            <a:solidFill>
              <a:srgbClr val="FF2600"/>
            </a:solidFill>
            <a:prstDash val="dash"/>
            <a:round/>
          </a:ln>
        </p:spPr>
        <p:txBody>
          <a:bodyPr lIns="0" tIns="0" rIns="0" bIns="0"/>
          <a:lstStyle/>
          <a:p>
            <a:pPr lvl="0" marL="0" marR="0" defTabSz="457200">
              <a:defRPr sz="1200">
                <a:uFillTx/>
                <a:latin typeface="Helvetica"/>
                <a:ea typeface="Helvetica"/>
                <a:cs typeface="Helvetica"/>
                <a:sym typeface="Helvetica"/>
              </a:defRPr>
            </a:pPr>
          </a:p>
        </p:txBody>
      </p:sp>
      <p:pic>
        <p:nvPicPr>
          <p:cNvPr id="1158" name="image.pdf"/>
          <p:cNvPicPr/>
          <p:nvPr/>
        </p:nvPicPr>
        <p:blipFill>
          <a:blip r:embed="rId2">
            <a:extLst/>
          </a:blip>
          <a:stretch>
            <a:fillRect/>
          </a:stretch>
        </p:blipFill>
        <p:spPr>
          <a:xfrm>
            <a:off x="4438650" y="2940050"/>
            <a:ext cx="114300" cy="215900"/>
          </a:xfrm>
          <a:prstGeom prst="rect">
            <a:avLst/>
          </a:prstGeom>
          <a:ln w="12700">
            <a:miter lim="400000"/>
          </a:ln>
        </p:spPr>
      </p:pic>
      <p:pic>
        <p:nvPicPr>
          <p:cNvPr id="1159" name="image.pdf"/>
          <p:cNvPicPr/>
          <p:nvPr/>
        </p:nvPicPr>
        <p:blipFill>
          <a:blip r:embed="rId2">
            <a:extLst/>
          </a:blip>
          <a:stretch>
            <a:fillRect/>
          </a:stretch>
        </p:blipFill>
        <p:spPr>
          <a:xfrm>
            <a:off x="4514850" y="2787650"/>
            <a:ext cx="114300" cy="215900"/>
          </a:xfrm>
          <a:prstGeom prst="rect">
            <a:avLst/>
          </a:prstGeom>
          <a:ln w="12700">
            <a:miter lim="400000"/>
          </a:ln>
        </p:spPr>
      </p:pic>
      <p:sp>
        <p:nvSpPr>
          <p:cNvPr id="1160" name="Shape 1160"/>
          <p:cNvSpPr/>
          <p:nvPr/>
        </p:nvSpPr>
        <p:spPr>
          <a:xfrm>
            <a:off x="6111944" y="914400"/>
            <a:ext cx="2933562" cy="44722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buClr>
                <a:srgbClr val="000000"/>
              </a:buClr>
              <a:buFont typeface="Arial"/>
              <a:defRPr>
                <a:latin typeface="+mn-lt"/>
                <a:ea typeface="+mn-ea"/>
                <a:cs typeface="+mn-cs"/>
                <a:sym typeface="Arial"/>
              </a:defRPr>
            </a:lvl1pPr>
          </a:lstStyle>
          <a:p>
            <a:pPr lvl="0">
              <a:defRPr sz="1800">
                <a:uFillTx/>
              </a:defRPr>
            </a:pPr>
            <a:r>
              <a:rPr sz="2400">
                <a:uFill>
                  <a:solidFill/>
                </a:uFill>
              </a:rPr>
              <a:t>Background sources</a:t>
            </a:r>
          </a:p>
        </p:txBody>
      </p:sp>
      <p:sp>
        <p:nvSpPr>
          <p:cNvPr id="1161" name="Shape 1161"/>
          <p:cNvSpPr/>
          <p:nvPr/>
        </p:nvSpPr>
        <p:spPr>
          <a:xfrm>
            <a:off x="76200" y="5029200"/>
            <a:ext cx="9067800" cy="1308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84175" marR="41275" indent="-342900">
              <a:spcBef>
                <a:spcPts val="500"/>
              </a:spcBef>
              <a:buClr>
                <a:srgbClr val="0329D6"/>
              </a:buClr>
              <a:buSzPct val="60000"/>
              <a:buFont typeface="Arial"/>
              <a:buChar char="•"/>
              <a:defRPr sz="1800">
                <a:uFillTx/>
              </a:defRPr>
            </a:pPr>
            <a:r>
              <a:rPr sz="2400">
                <a:solidFill>
                  <a:srgbClr val="0329D6"/>
                </a:solidFill>
                <a:uFill>
                  <a:solidFill>
                    <a:srgbClr val="0329D6"/>
                  </a:solidFill>
                </a:uFill>
                <a:latin typeface="+mn-lt"/>
                <a:ea typeface="+mn-ea"/>
                <a:cs typeface="+mn-cs"/>
                <a:sym typeface="Arial"/>
              </a:rPr>
              <a:t>Statistical measure of shear pattern, ~1% distortion</a:t>
            </a:r>
            <a:endParaRPr sz="2400">
              <a:solidFill>
                <a:srgbClr val="0329D6"/>
              </a:solidFill>
              <a:uFill>
                <a:solidFill>
                  <a:srgbClr val="0329D6"/>
                </a:solidFill>
              </a:uFill>
              <a:latin typeface="+mn-lt"/>
              <a:ea typeface="+mn-ea"/>
              <a:cs typeface="+mn-cs"/>
              <a:sym typeface="Arial"/>
            </a:endParaRPr>
          </a:p>
          <a:p>
            <a:pPr lvl="0" marL="384175" marR="41275" indent="-342900">
              <a:spcBef>
                <a:spcPts val="500"/>
              </a:spcBef>
              <a:buClr>
                <a:srgbClr val="0329D6"/>
              </a:buClr>
              <a:buSzPct val="60000"/>
              <a:buFont typeface="Arial"/>
              <a:buChar char="•"/>
              <a:defRPr sz="1800">
                <a:uFillTx/>
              </a:defRPr>
            </a:pPr>
            <a:r>
              <a:rPr sz="2400">
                <a:solidFill>
                  <a:srgbClr val="0329D6"/>
                </a:solidFill>
                <a:uFill>
                  <a:solidFill>
                    <a:srgbClr val="0329D6"/>
                  </a:solidFill>
                </a:uFill>
                <a:latin typeface="+mn-lt"/>
                <a:ea typeface="+mn-ea"/>
                <a:cs typeface="+mn-cs"/>
                <a:sym typeface="Arial"/>
              </a:rPr>
              <a:t>Radial distances depend on </a:t>
            </a:r>
            <a:r>
              <a:rPr i="1" sz="2400">
                <a:solidFill>
                  <a:srgbClr val="0329D6"/>
                </a:solidFill>
                <a:uFill>
                  <a:solidFill>
                    <a:srgbClr val="0329D6"/>
                  </a:solidFill>
                </a:uFill>
                <a:latin typeface="+mn-lt"/>
                <a:ea typeface="+mn-ea"/>
                <a:cs typeface="+mn-cs"/>
                <a:sym typeface="Arial"/>
              </a:rPr>
              <a:t>geometry</a:t>
            </a:r>
            <a:r>
              <a:rPr sz="2400">
                <a:solidFill>
                  <a:srgbClr val="0329D6"/>
                </a:solidFill>
                <a:uFill>
                  <a:solidFill>
                    <a:srgbClr val="0329D6"/>
                  </a:solidFill>
                </a:uFill>
                <a:latin typeface="+mn-lt"/>
                <a:ea typeface="+mn-ea"/>
                <a:cs typeface="+mn-cs"/>
                <a:sym typeface="Arial"/>
              </a:rPr>
              <a:t> of Universe</a:t>
            </a:r>
            <a:endParaRPr sz="2400">
              <a:solidFill>
                <a:srgbClr val="0329D6"/>
              </a:solidFill>
              <a:uFill>
                <a:solidFill>
                  <a:srgbClr val="0329D6"/>
                </a:solidFill>
              </a:uFill>
              <a:latin typeface="+mn-lt"/>
              <a:ea typeface="+mn-ea"/>
              <a:cs typeface="+mn-cs"/>
              <a:sym typeface="Arial"/>
            </a:endParaRPr>
          </a:p>
          <a:p>
            <a:pPr lvl="0" marL="384175" marR="41275" indent="-342900">
              <a:spcBef>
                <a:spcPts val="500"/>
              </a:spcBef>
              <a:buClr>
                <a:srgbClr val="0329D6"/>
              </a:buClr>
              <a:buSzPct val="60000"/>
              <a:buFont typeface="Arial"/>
              <a:buChar char="•"/>
              <a:defRPr sz="1800">
                <a:uFillTx/>
              </a:defRPr>
            </a:pPr>
            <a:r>
              <a:rPr sz="2400">
                <a:solidFill>
                  <a:srgbClr val="0329D6"/>
                </a:solidFill>
                <a:uFill>
                  <a:solidFill>
                    <a:srgbClr val="0329D6"/>
                  </a:solidFill>
                </a:uFill>
                <a:latin typeface="+mn-lt"/>
                <a:ea typeface="+mn-ea"/>
                <a:cs typeface="+mn-cs"/>
                <a:sym typeface="Arial"/>
              </a:rPr>
              <a:t>Foreground mass distribution depends on </a:t>
            </a:r>
            <a:r>
              <a:rPr i="1" sz="2400">
                <a:solidFill>
                  <a:srgbClr val="0329D6"/>
                </a:solidFill>
                <a:uFill>
                  <a:solidFill>
                    <a:srgbClr val="0329D6"/>
                  </a:solidFill>
                </a:uFill>
                <a:latin typeface="+mn-lt"/>
                <a:ea typeface="+mn-ea"/>
                <a:cs typeface="+mn-cs"/>
                <a:sym typeface="Arial"/>
              </a:rPr>
              <a:t>growth</a:t>
            </a:r>
            <a:r>
              <a:rPr sz="2400">
                <a:solidFill>
                  <a:srgbClr val="0329D6"/>
                </a:solidFill>
                <a:uFill>
                  <a:solidFill>
                    <a:srgbClr val="0329D6"/>
                  </a:solidFill>
                </a:uFill>
                <a:latin typeface="+mn-lt"/>
                <a:ea typeface="+mn-ea"/>
                <a:cs typeface="+mn-cs"/>
                <a:sym typeface="Arial"/>
              </a:rPr>
              <a:t> of structure</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3" presetID="18" grpId="1" fill="hold">
                                  <p:stCondLst>
                                    <p:cond delay="0"/>
                                  </p:stCondLst>
                                  <p:iterate type="el" backwards="0">
                                    <p:tmAbs val="0"/>
                                  </p:iterate>
                                  <p:childTnLst>
                                    <p:set>
                                      <p:cBhvr>
                                        <p:cTn id="6" fill="hold"/>
                                        <p:tgtEl>
                                          <p:spTgt spid="1152"/>
                                        </p:tgtEl>
                                        <p:attrNameLst>
                                          <p:attrName>style.visibility</p:attrName>
                                        </p:attrNameLst>
                                      </p:cBhvr>
                                      <p:to>
                                        <p:strVal val="visible"/>
                                      </p:to>
                                    </p:set>
                                    <p:animEffect filter="strips(upRight)" transition="in">
                                      <p:cBhvr>
                                        <p:cTn id="7" dur="2000"/>
                                        <p:tgtEl>
                                          <p:spTgt spid="1152"/>
                                        </p:tgtEl>
                                      </p:cBhvr>
                                    </p:animEffect>
                                  </p:childTnLst>
                                </p:cTn>
                              </p:par>
                            </p:childTnLst>
                          </p:cTn>
                        </p:par>
                        <p:par>
                          <p:cTn id="8" fill="hold">
                            <p:stCondLst>
                              <p:cond delay="2000"/>
                            </p:stCondLst>
                            <p:childTnLst>
                              <p:par>
                                <p:cTn id="9" nodeType="afterEffect" presetClass="entr" presetSubtype="3" presetID="18" grpId="2" fill="hold">
                                  <p:stCondLst>
                                    <p:cond delay="0"/>
                                  </p:stCondLst>
                                  <p:iterate type="el" backwards="0">
                                    <p:tmAbs val="0"/>
                                  </p:iterate>
                                  <p:childTnLst>
                                    <p:set>
                                      <p:cBhvr>
                                        <p:cTn id="10" fill="hold"/>
                                        <p:tgtEl>
                                          <p:spTgt spid="1150"/>
                                        </p:tgtEl>
                                        <p:attrNameLst>
                                          <p:attrName>style.visibility</p:attrName>
                                        </p:attrNameLst>
                                      </p:cBhvr>
                                      <p:to>
                                        <p:strVal val="visible"/>
                                      </p:to>
                                    </p:set>
                                    <p:animEffect filter="strips(upRight)" transition="in">
                                      <p:cBhvr>
                                        <p:cTn id="11" dur="2000"/>
                                        <p:tgtEl>
                                          <p:spTgt spid="11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50" grpId="2"/>
      <p:bldP build="whole" bldLvl="1" animBg="1" rev="0" advAuto="0" spid="1152" grpId="1"/>
    </p:bldLst>
  </p:timing>
</p:sld>
</file>

<file path=ppt/slides/slide1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3" name="Shape 1163"/>
          <p:cNvSpPr/>
          <p:nvPr>
            <p:ph type="sldNum" sz="quarter" idx="2"/>
          </p:nvPr>
        </p:nvSpPr>
        <p:spPr>
          <a:xfrm>
            <a:off x="7318499" y="6248400"/>
            <a:ext cx="374402"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164" name="Shape 1164"/>
          <p:cNvSpPr/>
          <p:nvPr/>
        </p:nvSpPr>
        <p:spPr>
          <a:xfrm>
            <a:off x="457200" y="355600"/>
            <a:ext cx="8013700" cy="558800"/>
          </a:xfrm>
          <a:prstGeom prst="rect">
            <a:avLst/>
          </a:prstGeom>
          <a:ln w="12700">
            <a:miter lim="400000"/>
          </a:ln>
          <a:effectLst>
            <a:outerShdw sx="100000" sy="100000" kx="0" ky="0" algn="b" rotWithShape="0" blurRad="63500" dist="25400" dir="2700000">
              <a:srgbClr val="FFFFFF">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marL="66039" algn="ctr">
              <a:buClr>
                <a:srgbClr val="000000"/>
              </a:buClr>
              <a:buFont typeface="Arial"/>
              <a:tabLst>
                <a:tab pos="1574800" algn="l"/>
                <a:tab pos="1866900" algn="l"/>
              </a:tabLst>
              <a:defRPr sz="3200" u="sng">
                <a:latin typeface="+mn-lt"/>
                <a:ea typeface="+mn-ea"/>
                <a:cs typeface="+mn-cs"/>
                <a:sym typeface="Arial"/>
              </a:defRPr>
            </a:lvl1pPr>
          </a:lstStyle>
          <a:p>
            <a:pPr lvl="0">
              <a:defRPr sz="1800" u="none">
                <a:uFillTx/>
              </a:defRPr>
            </a:pPr>
            <a:r>
              <a:rPr sz="3200" u="sng">
                <a:uFill>
                  <a:solidFill/>
                </a:uFill>
              </a:rPr>
              <a:t>Weak Lensing and Dark Energy</a:t>
            </a:r>
          </a:p>
        </p:txBody>
      </p:sp>
      <p:sp>
        <p:nvSpPr>
          <p:cNvPr id="1165" name="Shape 1165"/>
          <p:cNvSpPr/>
          <p:nvPr/>
        </p:nvSpPr>
        <p:spPr>
          <a:xfrm>
            <a:off x="0" y="1332098"/>
            <a:ext cx="5181600" cy="4839916"/>
          </a:xfrm>
          <a:prstGeom prst="rect">
            <a:avLst/>
          </a:prstGeom>
          <a:ln w="12700">
            <a:miter lim="400000"/>
          </a:ln>
          <a:effectLst>
            <a:outerShdw sx="100000" sy="100000" kx="0" ky="0" algn="b" rotWithShape="0" blurRad="63500" dist="25400" dir="2700000">
              <a:srgbClr val="FFFFFF">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marL="66039">
              <a:spcBef>
                <a:spcPts val="1400"/>
              </a:spcBef>
              <a:buClr>
                <a:srgbClr val="0329D6"/>
              </a:buClr>
              <a:buSzPct val="100000"/>
              <a:buFont typeface="Arial"/>
              <a:buChar char="•"/>
              <a:tabLst>
                <a:tab pos="1066800" algn="l"/>
                <a:tab pos="1066800" algn="l"/>
                <a:tab pos="1066800" algn="l"/>
                <a:tab pos="1066800" algn="l"/>
                <a:tab pos="1066800" algn="l"/>
                <a:tab pos="1866900" algn="l"/>
              </a:tabLst>
              <a:defRPr sz="1800">
                <a:uFillTx/>
              </a:defRPr>
            </a:pPr>
            <a:r>
              <a:rPr sz="2000">
                <a:solidFill>
                  <a:srgbClr val="0329D6"/>
                </a:solidFill>
                <a:uFill>
                  <a:solidFill>
                    <a:srgbClr val="0329D6"/>
                  </a:solidFill>
                </a:uFill>
                <a:latin typeface="+mn-lt"/>
                <a:ea typeface="+mn-ea"/>
                <a:cs typeface="+mn-cs"/>
                <a:sym typeface="Arial"/>
              </a:rPr>
              <a:t> We can measure a power spectrum, just like CMB and BAO.</a:t>
            </a:r>
            <a:endParaRPr sz="2000">
              <a:solidFill>
                <a:srgbClr val="0329D6"/>
              </a:solidFill>
              <a:uFill>
                <a:solidFill>
                  <a:srgbClr val="0329D6"/>
                </a:solidFill>
              </a:uFill>
              <a:latin typeface="+mn-lt"/>
              <a:ea typeface="+mn-ea"/>
              <a:cs typeface="+mn-cs"/>
              <a:sym typeface="Arial"/>
            </a:endParaRPr>
          </a:p>
          <a:p>
            <a:pPr lvl="0" marL="66039">
              <a:spcBef>
                <a:spcPts val="1400"/>
              </a:spcBef>
              <a:buClr>
                <a:srgbClr val="0329D6"/>
              </a:buClr>
              <a:buSzPct val="100000"/>
              <a:buFont typeface="Arial"/>
              <a:buChar char="•"/>
              <a:tabLst>
                <a:tab pos="1066800" algn="l"/>
                <a:tab pos="1066800" algn="l"/>
                <a:tab pos="1066800" algn="l"/>
                <a:tab pos="1066800" algn="l"/>
                <a:tab pos="1066800" algn="l"/>
                <a:tab pos="1866900" algn="l"/>
              </a:tabLst>
              <a:defRPr sz="1800">
                <a:uFillTx/>
              </a:defRPr>
            </a:pPr>
            <a:r>
              <a:rPr sz="2000">
                <a:solidFill>
                  <a:srgbClr val="0329D6"/>
                </a:solidFill>
                <a:uFill>
                  <a:solidFill>
                    <a:srgbClr val="0329D6"/>
                  </a:solidFill>
                </a:uFill>
                <a:latin typeface="+mn-lt"/>
                <a:ea typeface="+mn-ea"/>
                <a:cs typeface="+mn-cs"/>
                <a:sym typeface="Arial"/>
              </a:rPr>
              <a:t> WL can divide source galaxies into many distance slices and measure </a:t>
            </a:r>
            <a:r>
              <a:rPr b="1" sz="2000">
                <a:solidFill>
                  <a:srgbClr val="0329D6"/>
                </a:solidFill>
                <a:uFill>
                  <a:solidFill>
                    <a:srgbClr val="0329D6"/>
                  </a:solidFill>
                </a:uFill>
                <a:latin typeface="+mn-lt"/>
                <a:ea typeface="+mn-ea"/>
                <a:cs typeface="+mn-cs"/>
                <a:sym typeface="Arial"/>
              </a:rPr>
              <a:t>many power spectra.</a:t>
            </a:r>
            <a:r>
              <a:rPr sz="2000">
                <a:solidFill>
                  <a:srgbClr val="0329D6"/>
                </a:solidFill>
                <a:uFill>
                  <a:solidFill>
                    <a:srgbClr val="0329D6"/>
                  </a:solidFill>
                </a:uFill>
                <a:latin typeface="+mn-lt"/>
                <a:ea typeface="+mn-ea"/>
                <a:cs typeface="+mn-cs"/>
                <a:sym typeface="Arial"/>
              </a:rPr>
              <a:t>  Combine them to determine the </a:t>
            </a:r>
            <a:r>
              <a:rPr b="1" sz="2000">
                <a:solidFill>
                  <a:srgbClr val="0329D6"/>
                </a:solidFill>
                <a:uFill>
                  <a:solidFill>
                    <a:srgbClr val="0329D6"/>
                  </a:solidFill>
                </a:uFill>
                <a:latin typeface="+mn-lt"/>
                <a:ea typeface="+mn-ea"/>
                <a:cs typeface="+mn-cs"/>
                <a:sym typeface="Arial"/>
              </a:rPr>
              <a:t>history</a:t>
            </a:r>
            <a:r>
              <a:rPr sz="2000">
                <a:solidFill>
                  <a:srgbClr val="0329D6"/>
                </a:solidFill>
                <a:uFill>
                  <a:solidFill>
                    <a:srgbClr val="0329D6"/>
                  </a:solidFill>
                </a:uFill>
                <a:latin typeface="+mn-lt"/>
                <a:ea typeface="+mn-ea"/>
                <a:cs typeface="+mn-cs"/>
                <a:sym typeface="Arial"/>
              </a:rPr>
              <a:t> of dark energy.</a:t>
            </a:r>
            <a:endParaRPr sz="2000">
              <a:solidFill>
                <a:srgbClr val="0329D6"/>
              </a:solidFill>
              <a:uFill>
                <a:solidFill>
                  <a:srgbClr val="0329D6"/>
                </a:solidFill>
              </a:uFill>
              <a:latin typeface="+mn-lt"/>
              <a:ea typeface="+mn-ea"/>
              <a:cs typeface="+mn-cs"/>
              <a:sym typeface="Arial"/>
            </a:endParaRPr>
          </a:p>
          <a:p>
            <a:pPr lvl="0" marL="66039">
              <a:spcBef>
                <a:spcPts val="1400"/>
              </a:spcBef>
              <a:buClr>
                <a:srgbClr val="0329D6"/>
              </a:buClr>
              <a:buSzPct val="100000"/>
              <a:buFont typeface="Arial"/>
              <a:buChar char="•"/>
              <a:tabLst>
                <a:tab pos="1066800" algn="l"/>
                <a:tab pos="1066800" algn="l"/>
                <a:tab pos="1066800" algn="l"/>
                <a:tab pos="1066800" algn="l"/>
                <a:tab pos="1066800" algn="l"/>
                <a:tab pos="1866900" algn="l"/>
              </a:tabLst>
              <a:defRPr sz="1800">
                <a:uFillTx/>
              </a:defRPr>
            </a:pPr>
            <a:r>
              <a:rPr sz="2000">
                <a:solidFill>
                  <a:srgbClr val="0329D6"/>
                </a:solidFill>
                <a:uFill>
                  <a:solidFill>
                    <a:srgbClr val="0329D6"/>
                  </a:solidFill>
                </a:uFill>
                <a:latin typeface="+mn-lt"/>
                <a:ea typeface="+mn-ea"/>
                <a:cs typeface="+mn-cs"/>
                <a:sym typeface="Arial"/>
              </a:rPr>
              <a:t> WL sees non-linear, </a:t>
            </a:r>
            <a:r>
              <a:rPr b="1" sz="2000">
                <a:solidFill>
                  <a:srgbClr val="0329D6"/>
                </a:solidFill>
                <a:uFill>
                  <a:solidFill>
                    <a:srgbClr val="0329D6"/>
                  </a:solidFill>
                </a:uFill>
                <a:latin typeface="+mn-lt"/>
                <a:ea typeface="+mn-ea"/>
                <a:cs typeface="+mn-cs"/>
                <a:sym typeface="Arial"/>
              </a:rPr>
              <a:t>non-Gaussian</a:t>
            </a:r>
            <a:r>
              <a:rPr sz="2000">
                <a:solidFill>
                  <a:srgbClr val="0329D6"/>
                </a:solidFill>
                <a:uFill>
                  <a:solidFill>
                    <a:srgbClr val="0329D6"/>
                  </a:solidFill>
                </a:uFill>
                <a:latin typeface="+mn-lt"/>
                <a:ea typeface="+mn-ea"/>
                <a:cs typeface="+mn-cs"/>
                <a:sym typeface="Arial"/>
              </a:rPr>
              <a:t> growth and collapse of mass structures.</a:t>
            </a:r>
            <a:endParaRPr sz="2000">
              <a:solidFill>
                <a:srgbClr val="0329D6"/>
              </a:solidFill>
              <a:uFill>
                <a:solidFill>
                  <a:srgbClr val="0329D6"/>
                </a:solidFill>
              </a:uFill>
              <a:latin typeface="+mn-lt"/>
              <a:ea typeface="+mn-ea"/>
              <a:cs typeface="+mn-cs"/>
              <a:sym typeface="Arial"/>
            </a:endParaRPr>
          </a:p>
          <a:p>
            <a:pPr lvl="0" marL="66039">
              <a:spcBef>
                <a:spcPts val="1400"/>
              </a:spcBef>
              <a:buClr>
                <a:srgbClr val="0329D6"/>
              </a:buClr>
              <a:buSzPct val="100000"/>
              <a:buFont typeface="Arial"/>
              <a:buChar char="•"/>
              <a:tabLst>
                <a:tab pos="1066800" algn="l"/>
                <a:tab pos="1066800" algn="l"/>
                <a:tab pos="1066800" algn="l"/>
                <a:tab pos="1066800" algn="l"/>
                <a:tab pos="1066800" algn="l"/>
                <a:tab pos="1866900" algn="l"/>
              </a:tabLst>
              <a:defRPr sz="1800">
                <a:uFillTx/>
              </a:defRPr>
            </a:pPr>
            <a:r>
              <a:rPr sz="2000">
                <a:solidFill>
                  <a:srgbClr val="0329D6"/>
                </a:solidFill>
                <a:uFill>
                  <a:solidFill>
                    <a:srgbClr val="0329D6"/>
                  </a:solidFill>
                </a:uFill>
                <a:latin typeface="+mn-lt"/>
                <a:ea typeface="+mn-ea"/>
                <a:cs typeface="+mn-cs"/>
                <a:sym typeface="Arial"/>
              </a:rPr>
              <a:t> WL can measure and use the relation between </a:t>
            </a:r>
            <a:r>
              <a:rPr b="1" sz="2000">
                <a:solidFill>
                  <a:srgbClr val="0329D6"/>
                </a:solidFill>
                <a:uFill>
                  <a:solidFill>
                    <a:srgbClr val="0329D6"/>
                  </a:solidFill>
                </a:uFill>
                <a:latin typeface="+mn-lt"/>
                <a:ea typeface="+mn-ea"/>
                <a:cs typeface="+mn-cs"/>
                <a:sym typeface="Arial"/>
              </a:rPr>
              <a:t>visible</a:t>
            </a:r>
            <a:r>
              <a:rPr sz="2000">
                <a:solidFill>
                  <a:srgbClr val="0329D6"/>
                </a:solidFill>
                <a:uFill>
                  <a:solidFill>
                    <a:srgbClr val="0329D6"/>
                  </a:solidFill>
                </a:uFill>
                <a:latin typeface="+mn-lt"/>
                <a:ea typeface="+mn-ea"/>
                <a:cs typeface="+mn-cs"/>
                <a:sym typeface="Arial"/>
              </a:rPr>
              <a:t> matter and </a:t>
            </a:r>
            <a:r>
              <a:rPr b="1" sz="2000">
                <a:solidFill>
                  <a:srgbClr val="0329D6"/>
                </a:solidFill>
                <a:uFill>
                  <a:solidFill>
                    <a:srgbClr val="0329D6"/>
                  </a:solidFill>
                </a:uFill>
                <a:latin typeface="+mn-lt"/>
                <a:ea typeface="+mn-ea"/>
                <a:cs typeface="+mn-cs"/>
                <a:sym typeface="Arial"/>
              </a:rPr>
              <a:t>dark</a:t>
            </a:r>
            <a:r>
              <a:rPr sz="2000">
                <a:solidFill>
                  <a:srgbClr val="0329D6"/>
                </a:solidFill>
                <a:uFill>
                  <a:solidFill>
                    <a:srgbClr val="0329D6"/>
                  </a:solidFill>
                </a:uFill>
                <a:latin typeface="+mn-lt"/>
                <a:ea typeface="+mn-ea"/>
                <a:cs typeface="+mn-cs"/>
                <a:sym typeface="Arial"/>
              </a:rPr>
              <a:t> matter.</a:t>
            </a:r>
            <a:endParaRPr sz="2000">
              <a:solidFill>
                <a:srgbClr val="0329D6"/>
              </a:solidFill>
              <a:uFill>
                <a:solidFill>
                  <a:srgbClr val="0329D6"/>
                </a:solidFill>
              </a:uFill>
              <a:latin typeface="+mn-lt"/>
              <a:ea typeface="+mn-ea"/>
              <a:cs typeface="+mn-cs"/>
              <a:sym typeface="Arial"/>
            </a:endParaRPr>
          </a:p>
          <a:p>
            <a:pPr lvl="0" marL="66039">
              <a:spcBef>
                <a:spcPts val="1400"/>
              </a:spcBef>
              <a:buClr>
                <a:srgbClr val="0329D6"/>
              </a:buClr>
              <a:buSzPct val="100000"/>
              <a:buFont typeface="Arial"/>
              <a:buChar char="•"/>
              <a:tabLst>
                <a:tab pos="1066800" algn="l"/>
                <a:tab pos="1066800" algn="l"/>
                <a:tab pos="1066800" algn="l"/>
                <a:tab pos="1066800" algn="l"/>
                <a:tab pos="1066800" algn="l"/>
                <a:tab pos="1866900" algn="l"/>
              </a:tabLst>
              <a:defRPr sz="1800">
                <a:uFillTx/>
              </a:defRPr>
            </a:pPr>
            <a:r>
              <a:rPr sz="2000">
                <a:solidFill>
                  <a:srgbClr val="0329D6"/>
                </a:solidFill>
                <a:uFill>
                  <a:solidFill>
                    <a:srgbClr val="0329D6"/>
                  </a:solidFill>
                </a:uFill>
                <a:latin typeface="+mn-lt"/>
                <a:ea typeface="+mn-ea"/>
                <a:cs typeface="+mn-cs"/>
                <a:sym typeface="Arial"/>
              </a:rPr>
              <a:t> WL can measure the growth of Universe’s size </a:t>
            </a:r>
            <a:r>
              <a:rPr b="1" sz="2000">
                <a:solidFill>
                  <a:srgbClr val="0329D6"/>
                </a:solidFill>
                <a:uFill>
                  <a:solidFill>
                    <a:srgbClr val="0329D6"/>
                  </a:solidFill>
                </a:uFill>
                <a:latin typeface="+mn-lt"/>
                <a:ea typeface="+mn-ea"/>
                <a:cs typeface="+mn-cs"/>
                <a:sym typeface="Arial"/>
              </a:rPr>
              <a:t>and</a:t>
            </a:r>
            <a:r>
              <a:rPr sz="2000">
                <a:solidFill>
                  <a:srgbClr val="0329D6"/>
                </a:solidFill>
                <a:uFill>
                  <a:solidFill>
                    <a:srgbClr val="0329D6"/>
                  </a:solidFill>
                </a:uFill>
                <a:latin typeface="+mn-lt"/>
                <a:ea typeface="+mn-ea"/>
                <a:cs typeface="+mn-cs"/>
                <a:sym typeface="Arial"/>
              </a:rPr>
              <a:t> growth of structure within it.   </a:t>
            </a:r>
            <a:endParaRPr sz="2000">
              <a:solidFill>
                <a:srgbClr val="0329D6"/>
              </a:solidFill>
              <a:uFill>
                <a:solidFill>
                  <a:srgbClr val="0329D6"/>
                </a:solidFill>
              </a:uFill>
              <a:latin typeface="+mn-lt"/>
              <a:ea typeface="+mn-ea"/>
              <a:cs typeface="+mn-cs"/>
              <a:sym typeface="Arial"/>
            </a:endParaRPr>
          </a:p>
          <a:p>
            <a:pPr lvl="0" marL="66039">
              <a:spcBef>
                <a:spcPts val="1400"/>
              </a:spcBef>
              <a:buClr>
                <a:srgbClr val="008F00"/>
              </a:buClr>
              <a:buFont typeface="Arial"/>
              <a:tabLst>
                <a:tab pos="1066800" algn="l"/>
                <a:tab pos="1066800" algn="l"/>
                <a:tab pos="1066800" algn="l"/>
                <a:tab pos="1066800" algn="l"/>
                <a:tab pos="1066800" algn="l"/>
                <a:tab pos="1866900" algn="l"/>
              </a:tabLst>
              <a:defRPr sz="1800">
                <a:uFillTx/>
              </a:defRPr>
            </a:pPr>
            <a:r>
              <a:rPr sz="2000">
                <a:solidFill>
                  <a:srgbClr val="008F00"/>
                </a:solidFill>
                <a:uFill>
                  <a:solidFill>
                    <a:srgbClr val="008F00"/>
                  </a:solidFill>
                </a:uFill>
                <a:latin typeface="+mn-lt"/>
                <a:ea typeface="+mn-ea"/>
                <a:cs typeface="+mn-cs"/>
                <a:sym typeface="Arial"/>
              </a:rPr>
              <a:t>This allows us to test whether GR is correct</a:t>
            </a:r>
          </a:p>
        </p:txBody>
      </p:sp>
      <p:pic>
        <p:nvPicPr>
          <p:cNvPr id="1166" name="image.png"/>
          <p:cNvPicPr/>
          <p:nvPr/>
        </p:nvPicPr>
        <p:blipFill>
          <a:blip r:embed="rId2">
            <a:extLst/>
          </a:blip>
          <a:stretch>
            <a:fillRect/>
          </a:stretch>
        </p:blipFill>
        <p:spPr>
          <a:xfrm>
            <a:off x="4737100" y="1752600"/>
            <a:ext cx="4254500" cy="4127500"/>
          </a:xfrm>
          <a:prstGeom prst="rect">
            <a:avLst/>
          </a:prstGeom>
          <a:ln w="12700">
            <a:miter lim="400000"/>
          </a:ln>
        </p:spPr>
      </p:pic>
      <p:pic>
        <p:nvPicPr>
          <p:cNvPr id="1167" name="image.png"/>
          <p:cNvPicPr/>
          <p:nvPr/>
        </p:nvPicPr>
        <p:blipFill>
          <a:blip r:embed="rId3">
            <a:extLst/>
          </a:blip>
          <a:stretch>
            <a:fillRect/>
          </a:stretch>
        </p:blipFill>
        <p:spPr>
          <a:xfrm>
            <a:off x="7340600" y="2971800"/>
            <a:ext cx="1651000" cy="1223963"/>
          </a:xfrm>
          <a:prstGeom prst="rect">
            <a:avLst/>
          </a:prstGeom>
          <a:ln w="12700">
            <a:miter lim="400000"/>
          </a:ln>
        </p:spPr>
      </p:pic>
    </p:spTree>
  </p:cSld>
  <p:clrMapOvr>
    <a:masterClrMapping/>
  </p:clrMapOvr>
  <p:transition spd="med" advClick="1"/>
</p:sld>
</file>

<file path=ppt/slides/slide1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9" name="Shape 1169"/>
          <p:cNvSpPr/>
          <p:nvPr>
            <p:ph type="sldNum" sz="quarter" idx="2"/>
          </p:nvPr>
        </p:nvSpPr>
        <p:spPr>
          <a:xfrm>
            <a:off x="7318499" y="6248400"/>
            <a:ext cx="374402"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170" name="Shape 1170"/>
          <p:cNvSpPr/>
          <p:nvPr>
            <p:ph type="title"/>
          </p:nvPr>
        </p:nvSpPr>
        <p:spPr>
          <a:xfrm>
            <a:off x="1295400" y="-76200"/>
            <a:ext cx="6400800" cy="9144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A Weak Lensing Survey</a:t>
            </a:r>
          </a:p>
        </p:txBody>
      </p:sp>
      <p:sp>
        <p:nvSpPr>
          <p:cNvPr id="1171" name="Shape 1171"/>
          <p:cNvSpPr/>
          <p:nvPr>
            <p:ph type="body" idx="1"/>
          </p:nvPr>
        </p:nvSpPr>
        <p:spPr>
          <a:xfrm>
            <a:off x="685800" y="762000"/>
            <a:ext cx="8311468" cy="2514600"/>
          </a:xfrm>
          <a:prstGeom prst="rect">
            <a:avLst/>
          </a:prstGeom>
          <a:effectLst>
            <a:outerShdw sx="100000" sy="100000" kx="0" ky="0" algn="b" rotWithShape="0" blurRad="63500" dist="25400" dir="2700000">
              <a:srgbClr val="FFFFFF">
                <a:alpha val="75000"/>
              </a:srgbClr>
            </a:outerShdw>
          </a:effectLst>
        </p:spPr>
        <p:txBody>
          <a:bodyPr/>
          <a:lstStyle/>
          <a:p>
            <a:pPr lvl="0" marL="66039" indent="0">
              <a:spcBef>
                <a:spcPts val="1100"/>
              </a:spcBef>
              <a:buClr>
                <a:srgbClr val="0329D6"/>
              </a:buClr>
              <a:buFont typeface="Arial"/>
              <a:tabLst>
                <a:tab pos="1066800" algn="l"/>
                <a:tab pos="1066800" algn="l"/>
                <a:tab pos="1066800" algn="l"/>
                <a:tab pos="1066800" algn="l"/>
                <a:tab pos="1066800" algn="l"/>
                <a:tab pos="1866900" algn="l"/>
              </a:tabLst>
              <a:defRPr sz="1800">
                <a:solidFill>
                  <a:srgbClr val="000000"/>
                </a:solidFill>
                <a:uFillTx/>
              </a:defRPr>
            </a:pPr>
            <a:r>
              <a:rPr sz="2000">
                <a:solidFill>
                  <a:srgbClr val="0329D6"/>
                </a:solidFill>
                <a:uFill>
                  <a:solidFill>
                    <a:srgbClr val="0329D6"/>
                  </a:solidFill>
                </a:uFill>
                <a:latin typeface="+mn-lt"/>
                <a:ea typeface="+mn-ea"/>
                <a:cs typeface="+mn-cs"/>
                <a:sym typeface="Arial"/>
              </a:rPr>
              <a:t> Take pictures of many galaxies (ideally one billion).</a:t>
            </a:r>
            <a:endParaRPr sz="2000">
              <a:solidFill>
                <a:srgbClr val="0329D6"/>
              </a:solidFill>
              <a:uFill>
                <a:solidFill>
                  <a:srgbClr val="0329D6"/>
                </a:solidFill>
              </a:uFill>
              <a:latin typeface="+mn-lt"/>
              <a:ea typeface="+mn-ea"/>
              <a:cs typeface="+mn-cs"/>
              <a:sym typeface="Arial"/>
            </a:endParaRPr>
          </a:p>
          <a:p>
            <a:pPr lvl="0" marL="66039" indent="0">
              <a:spcBef>
                <a:spcPts val="1100"/>
              </a:spcBef>
              <a:buClr>
                <a:srgbClr val="0329D6"/>
              </a:buClr>
              <a:buFont typeface="Arial"/>
              <a:tabLst>
                <a:tab pos="1066800" algn="l"/>
                <a:tab pos="1066800" algn="l"/>
                <a:tab pos="1066800" algn="l"/>
                <a:tab pos="1066800" algn="l"/>
                <a:tab pos="1066800" algn="l"/>
                <a:tab pos="1866900" algn="l"/>
              </a:tabLst>
              <a:defRPr sz="1800">
                <a:solidFill>
                  <a:srgbClr val="000000"/>
                </a:solidFill>
                <a:uFillTx/>
              </a:defRPr>
            </a:pPr>
            <a:r>
              <a:rPr sz="2000">
                <a:solidFill>
                  <a:srgbClr val="0329D6"/>
                </a:solidFill>
                <a:uFill>
                  <a:solidFill>
                    <a:srgbClr val="0329D6"/>
                  </a:solidFill>
                </a:uFill>
                <a:latin typeface="+mn-lt"/>
                <a:ea typeface="+mn-ea"/>
                <a:cs typeface="+mn-cs"/>
                <a:sym typeface="Arial"/>
              </a:rPr>
              <a:t> Carefully measure the shape of each one.</a:t>
            </a:r>
            <a:endParaRPr sz="2000">
              <a:solidFill>
                <a:srgbClr val="0329D6"/>
              </a:solidFill>
              <a:uFill>
                <a:solidFill>
                  <a:srgbClr val="0329D6"/>
                </a:solidFill>
              </a:uFill>
              <a:latin typeface="+mn-lt"/>
              <a:ea typeface="+mn-ea"/>
              <a:cs typeface="+mn-cs"/>
              <a:sym typeface="Arial"/>
            </a:endParaRPr>
          </a:p>
          <a:p>
            <a:pPr lvl="0" marL="66039" indent="0">
              <a:spcBef>
                <a:spcPts val="1100"/>
              </a:spcBef>
              <a:buClr>
                <a:srgbClr val="0329D6"/>
              </a:buClr>
              <a:buFont typeface="Arial"/>
              <a:tabLst>
                <a:tab pos="1066800" algn="l"/>
                <a:tab pos="1066800" algn="l"/>
                <a:tab pos="1066800" algn="l"/>
                <a:tab pos="1066800" algn="l"/>
                <a:tab pos="1066800" algn="l"/>
                <a:tab pos="1866900" algn="l"/>
              </a:tabLst>
              <a:defRPr sz="1800">
                <a:solidFill>
                  <a:srgbClr val="000000"/>
                </a:solidFill>
                <a:uFillTx/>
              </a:defRPr>
            </a:pPr>
            <a:r>
              <a:rPr sz="2000">
                <a:solidFill>
                  <a:srgbClr val="0329D6"/>
                </a:solidFill>
                <a:uFill>
                  <a:solidFill>
                    <a:srgbClr val="0329D6"/>
                  </a:solidFill>
                </a:uFill>
                <a:latin typeface="+mn-lt"/>
                <a:ea typeface="+mn-ea"/>
                <a:cs typeface="+mn-cs"/>
                <a:sym typeface="Arial"/>
              </a:rPr>
              <a:t> Determine the mean lensing distortion to an accuracy of about 0.0001.</a:t>
            </a:r>
            <a:endParaRPr sz="2000">
              <a:solidFill>
                <a:srgbClr val="0329D6"/>
              </a:solidFill>
              <a:uFill>
                <a:solidFill>
                  <a:srgbClr val="0329D6"/>
                </a:solidFill>
              </a:uFill>
              <a:latin typeface="+mn-lt"/>
              <a:ea typeface="+mn-ea"/>
              <a:cs typeface="+mn-cs"/>
              <a:sym typeface="Arial"/>
            </a:endParaRPr>
          </a:p>
          <a:p>
            <a:pPr lvl="0" marL="66039" indent="0">
              <a:spcBef>
                <a:spcPts val="1100"/>
              </a:spcBef>
              <a:buClr>
                <a:srgbClr val="FF2600"/>
              </a:buClr>
              <a:buFont typeface="Arial"/>
              <a:tabLst>
                <a:tab pos="1066800" algn="l"/>
                <a:tab pos="1066800" algn="l"/>
                <a:tab pos="1066800" algn="l"/>
                <a:tab pos="1066800" algn="l"/>
                <a:tab pos="1066800" algn="l"/>
                <a:tab pos="1866900" algn="l"/>
              </a:tabLst>
              <a:defRPr sz="1800">
                <a:solidFill>
                  <a:srgbClr val="000000"/>
                </a:solidFill>
                <a:uFillTx/>
              </a:defRPr>
            </a:pPr>
            <a:r>
              <a:rPr sz="2000">
                <a:solidFill>
                  <a:srgbClr val="FF2600"/>
                </a:solidFill>
                <a:uFill>
                  <a:solidFill>
                    <a:srgbClr val="FF2600"/>
                  </a:solidFill>
                </a:uFill>
                <a:latin typeface="+mn-lt"/>
                <a:ea typeface="+mn-ea"/>
                <a:cs typeface="+mn-cs"/>
                <a:sym typeface="Arial"/>
              </a:rPr>
              <a:t> Main systematic: </a:t>
            </a:r>
            <a:r>
              <a:rPr sz="2000">
                <a:solidFill>
                  <a:srgbClr val="008F00"/>
                </a:solidFill>
                <a:uFill>
                  <a:solidFill>
                    <a:srgbClr val="008F00"/>
                  </a:solidFill>
                </a:uFill>
                <a:latin typeface="+mn-lt"/>
                <a:ea typeface="+mn-ea"/>
                <a:cs typeface="+mn-cs"/>
                <a:sym typeface="Arial"/>
              </a:rPr>
              <a:t>knowledge of PSF: space much better suited for WL studies than ground-based telescopes.</a:t>
            </a:r>
          </a:p>
        </p:txBody>
      </p:sp>
      <p:pic>
        <p:nvPicPr>
          <p:cNvPr id="1172" name="image.pdf"/>
          <p:cNvPicPr/>
          <p:nvPr/>
        </p:nvPicPr>
        <p:blipFill>
          <a:blip r:embed="rId2">
            <a:extLst/>
          </a:blip>
          <a:stretch>
            <a:fillRect/>
          </a:stretch>
        </p:blipFill>
        <p:spPr>
          <a:xfrm>
            <a:off x="838200" y="3048000"/>
            <a:ext cx="4318000" cy="3454400"/>
          </a:xfrm>
          <a:prstGeom prst="rect">
            <a:avLst/>
          </a:prstGeom>
          <a:ln w="12700">
            <a:miter lim="400000"/>
          </a:ln>
        </p:spPr>
      </p:pic>
      <p:sp>
        <p:nvSpPr>
          <p:cNvPr id="1173" name="Shape 1173"/>
          <p:cNvSpPr/>
          <p:nvPr/>
        </p:nvSpPr>
        <p:spPr>
          <a:xfrm>
            <a:off x="5148262" y="3352800"/>
            <a:ext cx="4029979" cy="26976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buClr>
                <a:srgbClr val="0329D6"/>
              </a:buClr>
              <a:buFont typeface="Arial"/>
              <a:defRPr sz="1800">
                <a:uFillTx/>
              </a:defRPr>
            </a:pPr>
            <a:r>
              <a:rPr sz="2000">
                <a:solidFill>
                  <a:srgbClr val="0329D6"/>
                </a:solidFill>
                <a:uFill>
                  <a:solidFill>
                    <a:srgbClr val="0329D6"/>
                  </a:solidFill>
                </a:uFill>
                <a:latin typeface="+mn-lt"/>
                <a:ea typeface="+mn-ea"/>
                <a:cs typeface="+mn-cs"/>
                <a:sym typeface="Arial"/>
              </a:rPr>
              <a:t>Space:</a:t>
            </a:r>
            <a:endParaRPr sz="2000">
              <a:solidFill>
                <a:srgbClr val="0329D6"/>
              </a:solidFill>
              <a:uFill>
                <a:solidFill>
                  <a:srgbClr val="0329D6"/>
                </a:solidFill>
              </a:uFill>
              <a:latin typeface="+mn-lt"/>
              <a:ea typeface="+mn-ea"/>
              <a:cs typeface="+mn-cs"/>
              <a:sym typeface="Arial"/>
            </a:endParaRPr>
          </a:p>
          <a:p>
            <a:pPr lvl="0">
              <a:buClr>
                <a:srgbClr val="0329D6"/>
              </a:buClr>
              <a:buFont typeface="Arial"/>
              <a:defRPr sz="1800">
                <a:uFillTx/>
              </a:defRPr>
            </a:pPr>
            <a:endParaRPr sz="2000">
              <a:solidFill>
                <a:srgbClr val="0329D6"/>
              </a:solidFill>
              <a:uFill>
                <a:solidFill>
                  <a:srgbClr val="0329D6"/>
                </a:solidFill>
              </a:uFill>
              <a:latin typeface="+mn-lt"/>
              <a:ea typeface="+mn-ea"/>
              <a:cs typeface="+mn-cs"/>
              <a:sym typeface="Arial"/>
            </a:endParaRPr>
          </a:p>
          <a:p>
            <a:pPr lvl="0">
              <a:buClr>
                <a:srgbClr val="000000"/>
              </a:buClr>
              <a:buFont typeface="Arial"/>
              <a:defRPr sz="1800">
                <a:uFillTx/>
              </a:defRPr>
            </a:pPr>
            <a:r>
              <a:rPr>
                <a:uFill>
                  <a:solidFill/>
                </a:uFill>
                <a:latin typeface="+mn-lt"/>
                <a:ea typeface="+mn-ea"/>
                <a:cs typeface="+mn-cs"/>
                <a:sym typeface="Arial"/>
              </a:rPr>
              <a:t>Small PSF: </a:t>
            </a:r>
            <a:r>
              <a:rPr>
                <a:solidFill>
                  <a:srgbClr val="008F00"/>
                </a:solidFill>
                <a:uFill>
                  <a:solidFill>
                    <a:srgbClr val="008F00"/>
                  </a:solidFill>
                </a:uFill>
                <a:latin typeface="+mn-lt"/>
                <a:ea typeface="+mn-ea"/>
                <a:cs typeface="+mn-cs"/>
                <a:sym typeface="Arial"/>
              </a:rPr>
              <a:t>larger number of resolved</a:t>
            </a:r>
            <a:endParaRPr>
              <a:solidFill>
                <a:srgbClr val="008F00"/>
              </a:solidFill>
              <a:uFill>
                <a:solidFill>
                  <a:srgbClr val="008F00"/>
                </a:solidFill>
              </a:uFill>
              <a:latin typeface="+mn-lt"/>
              <a:ea typeface="+mn-ea"/>
              <a:cs typeface="+mn-cs"/>
              <a:sym typeface="Arial"/>
            </a:endParaRPr>
          </a:p>
          <a:p>
            <a:pPr lvl="0">
              <a:buClr>
                <a:srgbClr val="008F00"/>
              </a:buClr>
              <a:buFont typeface="Arial"/>
              <a:defRPr sz="1800">
                <a:uFillTx/>
              </a:defRPr>
            </a:pPr>
            <a:r>
              <a:rPr>
                <a:solidFill>
                  <a:srgbClr val="008F00"/>
                </a:solidFill>
                <a:uFill>
                  <a:solidFill>
                    <a:srgbClr val="008F00"/>
                  </a:solidFill>
                </a:uFill>
                <a:latin typeface="+mn-lt"/>
                <a:ea typeface="+mn-ea"/>
                <a:cs typeface="+mn-cs"/>
                <a:sym typeface="Arial"/>
              </a:rPr>
              <a:t>galaxies</a:t>
            </a:r>
            <a:endParaRPr>
              <a:solidFill>
                <a:srgbClr val="008F00"/>
              </a:solidFill>
              <a:uFill>
                <a:solidFill>
                  <a:srgbClr val="008F00"/>
                </a:solidFill>
              </a:uFill>
              <a:latin typeface="+mn-lt"/>
              <a:ea typeface="+mn-ea"/>
              <a:cs typeface="+mn-cs"/>
              <a:sym typeface="Arial"/>
            </a:endParaRPr>
          </a:p>
          <a:p>
            <a:pPr lvl="0">
              <a:buClr>
                <a:srgbClr val="000000"/>
              </a:buClr>
              <a:buFont typeface="Arial"/>
              <a:defRPr sz="1800">
                <a:uFillTx/>
              </a:defRPr>
            </a:pPr>
            <a:endParaRPr sz="2400">
              <a:uFill>
                <a:solidFill/>
              </a:uFill>
            </a:endParaRPr>
          </a:p>
          <a:p>
            <a:pPr lvl="0">
              <a:buClr>
                <a:srgbClr val="000000"/>
              </a:buClr>
              <a:buFont typeface="Arial"/>
              <a:defRPr sz="1800">
                <a:uFillTx/>
              </a:defRPr>
            </a:pPr>
            <a:r>
              <a:rPr>
                <a:uFill>
                  <a:solidFill/>
                </a:uFill>
                <a:latin typeface="+mn-lt"/>
                <a:ea typeface="+mn-ea"/>
                <a:cs typeface="+mn-cs"/>
                <a:sym typeface="Arial"/>
              </a:rPr>
              <a:t>Stable PSF: </a:t>
            </a:r>
            <a:r>
              <a:rPr>
                <a:solidFill>
                  <a:srgbClr val="008F00"/>
                </a:solidFill>
                <a:uFill>
                  <a:solidFill>
                    <a:srgbClr val="008F00"/>
                  </a:solidFill>
                </a:uFill>
                <a:latin typeface="+mn-lt"/>
                <a:ea typeface="+mn-ea"/>
                <a:cs typeface="+mn-cs"/>
                <a:sym typeface="Arial"/>
              </a:rPr>
              <a:t>lower systematics after </a:t>
            </a:r>
            <a:endParaRPr>
              <a:solidFill>
                <a:srgbClr val="008F00"/>
              </a:solidFill>
              <a:uFill>
                <a:solidFill>
                  <a:srgbClr val="008F00"/>
                </a:solidFill>
              </a:uFill>
              <a:latin typeface="+mn-lt"/>
              <a:ea typeface="+mn-ea"/>
              <a:cs typeface="+mn-cs"/>
              <a:sym typeface="Arial"/>
            </a:endParaRPr>
          </a:p>
          <a:p>
            <a:pPr lvl="0">
              <a:buClr>
                <a:srgbClr val="008F00"/>
              </a:buClr>
              <a:buFont typeface="Arial"/>
              <a:defRPr sz="1800">
                <a:uFillTx/>
              </a:defRPr>
            </a:pPr>
            <a:r>
              <a:rPr>
                <a:solidFill>
                  <a:srgbClr val="008F00"/>
                </a:solidFill>
                <a:uFill>
                  <a:solidFill>
                    <a:srgbClr val="008F00"/>
                  </a:solidFill>
                </a:uFill>
                <a:latin typeface="+mn-lt"/>
                <a:ea typeface="+mn-ea"/>
                <a:cs typeface="+mn-cs"/>
                <a:sym typeface="Arial"/>
              </a:rPr>
              <a:t>calibration with stars</a:t>
            </a:r>
            <a:endParaRPr>
              <a:solidFill>
                <a:srgbClr val="008F00"/>
              </a:solidFill>
              <a:uFill>
                <a:solidFill>
                  <a:srgbClr val="008F00"/>
                </a:solidFill>
              </a:uFill>
              <a:latin typeface="+mn-lt"/>
              <a:ea typeface="+mn-ea"/>
              <a:cs typeface="+mn-cs"/>
              <a:sym typeface="Arial"/>
            </a:endParaRPr>
          </a:p>
          <a:p>
            <a:pPr lvl="0">
              <a:buClr>
                <a:srgbClr val="000000"/>
              </a:buClr>
              <a:buFont typeface="Arial"/>
              <a:defRPr sz="1800">
                <a:uFillTx/>
              </a:defRPr>
            </a:pPr>
            <a:endParaRPr sz="2400">
              <a:uFill>
                <a:solidFill/>
              </a:uFill>
            </a:endParaRPr>
          </a:p>
          <a:p>
            <a:pPr lvl="0">
              <a:buClr>
                <a:srgbClr val="000000"/>
              </a:buClr>
              <a:buFont typeface="Arial"/>
              <a:defRPr sz="1800">
                <a:uFillTx/>
              </a:defRPr>
            </a:pPr>
            <a:r>
              <a:rPr>
                <a:uFill>
                  <a:solidFill/>
                </a:uFill>
                <a:latin typeface="+mn-lt"/>
                <a:ea typeface="+mn-ea"/>
                <a:cs typeface="+mn-cs"/>
                <a:sym typeface="Arial"/>
              </a:rPr>
              <a:t>NIR photometry: </a:t>
            </a:r>
            <a:r>
              <a:rPr>
                <a:solidFill>
                  <a:srgbClr val="008F00"/>
                </a:solidFill>
                <a:uFill>
                  <a:solidFill>
                    <a:srgbClr val="008F00"/>
                  </a:solidFill>
                </a:uFill>
                <a:latin typeface="+mn-lt"/>
                <a:ea typeface="+mn-ea"/>
                <a:cs typeface="+mn-cs"/>
                <a:sym typeface="Arial"/>
              </a:rPr>
              <a:t>better photo-z's</a:t>
            </a:r>
          </a:p>
        </p:txBody>
      </p:sp>
      <p:sp>
        <p:nvSpPr>
          <p:cNvPr id="1174" name="Shape 1174"/>
          <p:cNvSpPr/>
          <p:nvPr/>
        </p:nvSpPr>
        <p:spPr>
          <a:xfrm>
            <a:off x="2162666" y="4343400"/>
            <a:ext cx="1677006" cy="304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buClr>
                <a:srgbClr val="FFFB00"/>
              </a:buClr>
              <a:buFont typeface="Arial"/>
              <a:defRPr sz="1400">
                <a:solidFill>
                  <a:srgbClr val="FFFB00"/>
                </a:solidFill>
                <a:uFill>
                  <a:solidFill>
                    <a:srgbClr val="FFFB00"/>
                  </a:solidFill>
                </a:uFill>
                <a:latin typeface="+mn-lt"/>
                <a:ea typeface="+mn-ea"/>
                <a:cs typeface="+mn-cs"/>
                <a:sym typeface="Arial"/>
              </a:defRPr>
            </a:lvl1pPr>
          </a:lstStyle>
          <a:p>
            <a:pPr lvl="0">
              <a:defRPr sz="1800">
                <a:solidFill>
                  <a:srgbClr val="000000"/>
                </a:solidFill>
                <a:uFillTx/>
              </a:defRPr>
            </a:pPr>
            <a:r>
              <a:rPr sz="1400">
                <a:solidFill>
                  <a:srgbClr val="FFFB00"/>
                </a:solidFill>
                <a:uFill>
                  <a:solidFill>
                    <a:srgbClr val="FFFB00"/>
                  </a:solidFill>
                </a:uFill>
              </a:rPr>
              <a:t>weak lensing shear</a:t>
            </a:r>
          </a:p>
        </p:txBody>
      </p:sp>
      <p:sp>
        <p:nvSpPr>
          <p:cNvPr id="1175" name="Shape 1175"/>
          <p:cNvSpPr/>
          <p:nvPr/>
        </p:nvSpPr>
        <p:spPr>
          <a:xfrm>
            <a:off x="2590800" y="4724400"/>
            <a:ext cx="762001" cy="1588"/>
          </a:xfrm>
          <a:prstGeom prst="line">
            <a:avLst/>
          </a:prstGeom>
          <a:ln w="25400">
            <a:solidFill>
              <a:srgbClr val="FFFB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Tree>
  </p:cSld>
  <p:clrMapOvr>
    <a:masterClrMapping/>
  </p:clrMapOvr>
  <p:transition spd="med" advClick="1"/>
</p:sld>
</file>

<file path=ppt/slides/slide1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77" name="Shape 1177"/>
          <p:cNvSpPr/>
          <p:nvPr>
            <p:ph type="sldNum" sz="quarter" idx="2"/>
          </p:nvPr>
        </p:nvSpPr>
        <p:spPr>
          <a:xfrm>
            <a:off x="7318499" y="6248400"/>
            <a:ext cx="374402"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178" name="Shape 1178"/>
          <p:cNvSpPr/>
          <p:nvPr>
            <p:ph type="title"/>
          </p:nvPr>
        </p:nvSpPr>
        <p:spPr>
          <a:xfrm>
            <a:off x="152400" y="0"/>
            <a:ext cx="8915400" cy="11430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Summary: Weak Lensing</a:t>
            </a:r>
          </a:p>
        </p:txBody>
      </p:sp>
      <p:sp>
        <p:nvSpPr>
          <p:cNvPr id="1179" name="Shape 1179"/>
          <p:cNvSpPr/>
          <p:nvPr>
            <p:ph type="body" idx="1"/>
          </p:nvPr>
        </p:nvSpPr>
        <p:spPr>
          <a:xfrm>
            <a:off x="457200" y="1219200"/>
            <a:ext cx="8229600" cy="5638800"/>
          </a:xfrm>
          <a:prstGeom prst="rect">
            <a:avLst/>
          </a:prstGeom>
        </p:spPr>
        <p:txBody>
          <a:bodyPr/>
          <a:lstStyle/>
          <a:p>
            <a:pPr lvl="1">
              <a:lnSpc>
                <a:spcPct val="90000"/>
              </a:lnSpc>
              <a:spcBef>
                <a:spcPts val="900"/>
              </a:spcBef>
              <a:buClr>
                <a:srgbClr val="0329D6"/>
              </a:buClr>
              <a:buFont typeface="Arial"/>
              <a:buChar char="•"/>
              <a:defRPr sz="1800">
                <a:solidFill>
                  <a:srgbClr val="000000"/>
                </a:solidFill>
                <a:uFillTx/>
              </a:defRPr>
            </a:pPr>
            <a:r>
              <a:rPr sz="2400">
                <a:solidFill>
                  <a:srgbClr val="0329D6"/>
                </a:solidFill>
                <a:uFill>
                  <a:solidFill>
                    <a:srgbClr val="0329D6"/>
                  </a:solidFill>
                </a:uFill>
                <a:latin typeface="+mn-lt"/>
                <a:ea typeface="+mn-ea"/>
                <a:cs typeface="+mn-cs"/>
                <a:sym typeface="Arial"/>
              </a:rPr>
              <a:t>Weak Lensing is a statistically extremely powerful dark energy probe. </a:t>
            </a:r>
            <a:endParaRPr sz="2400">
              <a:solidFill>
                <a:srgbClr val="0329D6"/>
              </a:solidFill>
              <a:uFill>
                <a:solidFill>
                  <a:srgbClr val="0329D6"/>
                </a:solidFill>
              </a:uFill>
              <a:latin typeface="+mn-lt"/>
              <a:ea typeface="+mn-ea"/>
              <a:cs typeface="+mn-cs"/>
              <a:sym typeface="Arial"/>
            </a:endParaRPr>
          </a:p>
          <a:p>
            <a:pPr lvl="1">
              <a:lnSpc>
                <a:spcPct val="90000"/>
              </a:lnSpc>
              <a:spcBef>
                <a:spcPts val="900"/>
              </a:spcBef>
              <a:buClr>
                <a:srgbClr val="0329D6"/>
              </a:buClr>
              <a:buFont typeface="Arial"/>
              <a:buChar char="•"/>
              <a:defRPr sz="1800">
                <a:solidFill>
                  <a:srgbClr val="000000"/>
                </a:solidFill>
                <a:uFillTx/>
              </a:defRPr>
            </a:pPr>
            <a:r>
              <a:rPr sz="2400">
                <a:solidFill>
                  <a:srgbClr val="0329D6"/>
                </a:solidFill>
                <a:uFill>
                  <a:solidFill>
                    <a:srgbClr val="0329D6"/>
                  </a:solidFill>
                </a:uFill>
                <a:latin typeface="+mn-lt"/>
                <a:ea typeface="+mn-ea"/>
                <a:cs typeface="+mn-cs"/>
                <a:sym typeface="Arial"/>
              </a:rPr>
              <a:t>Needs large galaxy-shape surveys.</a:t>
            </a:r>
            <a:endParaRPr sz="2400">
              <a:solidFill>
                <a:srgbClr val="0329D6"/>
              </a:solidFill>
              <a:uFill>
                <a:solidFill>
                  <a:srgbClr val="0329D6"/>
                </a:solidFill>
              </a:uFill>
              <a:latin typeface="+mn-lt"/>
              <a:ea typeface="+mn-ea"/>
              <a:cs typeface="+mn-cs"/>
              <a:sym typeface="Arial"/>
            </a:endParaRPr>
          </a:p>
          <a:p>
            <a:pPr lvl="1">
              <a:lnSpc>
                <a:spcPct val="90000"/>
              </a:lnSpc>
              <a:spcBef>
                <a:spcPts val="900"/>
              </a:spcBef>
              <a:buClr>
                <a:srgbClr val="0329D6"/>
              </a:buClr>
              <a:buFont typeface="Arial"/>
              <a:buChar char="•"/>
              <a:defRPr sz="1800">
                <a:solidFill>
                  <a:srgbClr val="000000"/>
                </a:solidFill>
                <a:uFillTx/>
              </a:defRPr>
            </a:pPr>
            <a:r>
              <a:rPr sz="2400">
                <a:solidFill>
                  <a:srgbClr val="0329D6"/>
                </a:solidFill>
                <a:uFill>
                  <a:solidFill>
                    <a:srgbClr val="0329D6"/>
                  </a:solidFill>
                </a:uFill>
                <a:latin typeface="+mn-lt"/>
                <a:ea typeface="+mn-ea"/>
                <a:cs typeface="+mn-cs"/>
                <a:sym typeface="Arial"/>
              </a:rPr>
              <a:t>Systematics are tough from the ground. Less so from space.</a:t>
            </a:r>
            <a:endParaRPr sz="2400">
              <a:solidFill>
                <a:srgbClr val="0329D6"/>
              </a:solidFill>
              <a:uFill>
                <a:solidFill>
                  <a:srgbClr val="0329D6"/>
                </a:solidFill>
              </a:uFill>
              <a:latin typeface="+mn-lt"/>
              <a:ea typeface="+mn-ea"/>
              <a:cs typeface="+mn-cs"/>
              <a:sym typeface="Arial"/>
            </a:endParaRPr>
          </a:p>
          <a:p>
            <a:pPr lvl="1">
              <a:lnSpc>
                <a:spcPct val="90000"/>
              </a:lnSpc>
              <a:spcBef>
                <a:spcPts val="900"/>
              </a:spcBef>
              <a:buClr>
                <a:srgbClr val="0329D6"/>
              </a:buClr>
              <a:buFont typeface="Arial"/>
              <a:buChar char="•"/>
              <a:defRPr sz="1800">
                <a:solidFill>
                  <a:srgbClr val="000000"/>
                </a:solidFill>
                <a:uFillTx/>
              </a:defRPr>
            </a:pPr>
            <a:r>
              <a:rPr sz="2400">
                <a:solidFill>
                  <a:srgbClr val="0329D6"/>
                </a:solidFill>
                <a:uFill>
                  <a:solidFill>
                    <a:srgbClr val="0329D6"/>
                  </a:solidFill>
                </a:uFill>
                <a:latin typeface="+mn-lt"/>
                <a:ea typeface="+mn-ea"/>
                <a:cs typeface="+mn-cs"/>
                <a:sym typeface="Arial"/>
              </a:rPr>
              <a:t>Vigorous future program:</a:t>
            </a:r>
            <a:endParaRPr sz="2400">
              <a:solidFill>
                <a:srgbClr val="0329D6"/>
              </a:solidFill>
              <a:uFill>
                <a:solidFill>
                  <a:srgbClr val="0329D6"/>
                </a:solidFill>
              </a:uFill>
              <a:latin typeface="+mn-lt"/>
              <a:ea typeface="+mn-ea"/>
              <a:cs typeface="+mn-cs"/>
              <a:sym typeface="Arial"/>
            </a:endParaRPr>
          </a:p>
          <a:p>
            <a:pPr lvl="2" marL="1145539" indent="-190500">
              <a:lnSpc>
                <a:spcPct val="90000"/>
              </a:lnSpc>
              <a:spcBef>
                <a:spcPts val="800"/>
              </a:spcBef>
              <a:buClr>
                <a:srgbClr val="0329D6"/>
              </a:buClr>
              <a:buFont typeface="Arial"/>
              <a:defRPr sz="1800">
                <a:solidFill>
                  <a:srgbClr val="000000"/>
                </a:solidFill>
                <a:uFillTx/>
              </a:defRPr>
            </a:pPr>
            <a:r>
              <a:rPr sz="2000">
                <a:solidFill>
                  <a:srgbClr val="0329D6"/>
                </a:solidFill>
                <a:uFill>
                  <a:solidFill>
                    <a:srgbClr val="0329D6"/>
                  </a:solidFill>
                </a:uFill>
                <a:latin typeface="+mn-lt"/>
                <a:ea typeface="+mn-ea"/>
                <a:cs typeface="+mn-cs"/>
                <a:sym typeface="Arial"/>
              </a:rPr>
              <a:t>From ground: </a:t>
            </a:r>
            <a:r>
              <a:rPr sz="2400">
                <a:uFill>
                  <a:solidFill>
                    <a:srgbClr val="FFA900"/>
                  </a:solidFill>
                </a:uFill>
              </a:rPr>
              <a:t>DES, KIDS, HSC</a:t>
            </a:r>
            <a:r>
              <a:rPr sz="2400">
                <a:uFill>
                  <a:solidFill>
                    <a:srgbClr val="FFA900"/>
                  </a:solidFill>
                </a:uFill>
              </a:rPr>
              <a:t>,</a:t>
            </a:r>
            <a:r>
              <a:rPr sz="2000">
                <a:solidFill>
                  <a:srgbClr val="008F00"/>
                </a:solidFill>
                <a:uFill>
                  <a:solidFill>
                    <a:srgbClr val="008F00"/>
                  </a:solidFill>
                </a:uFill>
                <a:latin typeface="+mn-lt"/>
                <a:ea typeface="+mn-ea"/>
                <a:cs typeface="+mn-cs"/>
                <a:sym typeface="Arial"/>
              </a:rPr>
              <a:t> LSST</a:t>
            </a:r>
            <a:endParaRPr sz="2000">
              <a:solidFill>
                <a:srgbClr val="FF2600"/>
              </a:solidFill>
              <a:uFill>
                <a:solidFill>
                  <a:srgbClr val="FF2600"/>
                </a:solidFill>
              </a:uFill>
              <a:latin typeface="+mn-lt"/>
              <a:ea typeface="+mn-ea"/>
              <a:cs typeface="+mn-cs"/>
              <a:sym typeface="Arial"/>
            </a:endParaRPr>
          </a:p>
          <a:p>
            <a:pPr lvl="2" marL="1145539" indent="-190500">
              <a:lnSpc>
                <a:spcPct val="90000"/>
              </a:lnSpc>
              <a:spcBef>
                <a:spcPts val="800"/>
              </a:spcBef>
              <a:buClr>
                <a:srgbClr val="0329D6"/>
              </a:buClr>
              <a:buFont typeface="Arial"/>
              <a:defRPr sz="1800">
                <a:solidFill>
                  <a:srgbClr val="000000"/>
                </a:solidFill>
                <a:uFillTx/>
              </a:defRPr>
            </a:pPr>
            <a:r>
              <a:rPr sz="2000">
                <a:solidFill>
                  <a:srgbClr val="0329D6"/>
                </a:solidFill>
                <a:uFill>
                  <a:solidFill>
                    <a:srgbClr val="0329D6"/>
                  </a:solidFill>
                </a:uFill>
                <a:latin typeface="+mn-lt"/>
                <a:ea typeface="+mn-ea"/>
                <a:cs typeface="+mn-cs"/>
                <a:sym typeface="Arial"/>
              </a:rPr>
              <a:t>From space: </a:t>
            </a:r>
            <a:r>
              <a:rPr sz="2000">
                <a:solidFill>
                  <a:srgbClr val="008F00"/>
                </a:solidFill>
                <a:uFill>
                  <a:solidFill>
                    <a:srgbClr val="008F00"/>
                  </a:solidFill>
                </a:uFill>
                <a:latin typeface="+mn-lt"/>
                <a:ea typeface="+mn-ea"/>
                <a:cs typeface="+mn-cs"/>
                <a:sym typeface="Arial"/>
              </a:rPr>
              <a:t>Euclid</a:t>
            </a:r>
            <a:endParaRPr sz="2000">
              <a:solidFill>
                <a:srgbClr val="008F00"/>
              </a:solidFill>
              <a:uFill>
                <a:solidFill>
                  <a:srgbClr val="008F00"/>
                </a:solidFill>
              </a:uFill>
              <a:latin typeface="+mn-lt"/>
              <a:ea typeface="+mn-ea"/>
              <a:cs typeface="+mn-cs"/>
              <a:sym typeface="Arial"/>
            </a:endParaRPr>
          </a:p>
          <a:p>
            <a:pPr lvl="2">
              <a:lnSpc>
                <a:spcPct val="90000"/>
              </a:lnSpc>
              <a:spcBef>
                <a:spcPts val="800"/>
              </a:spcBef>
              <a:buClr>
                <a:srgbClr val="0329D6"/>
              </a:buClr>
              <a:buFont typeface="Arial"/>
              <a:defRPr sz="1800">
                <a:solidFill>
                  <a:srgbClr val="000000"/>
                </a:solidFill>
                <a:uFillTx/>
              </a:defRPr>
            </a:pPr>
            <a:endParaRPr sz="2000">
              <a:solidFill>
                <a:srgbClr val="008F00"/>
              </a:solidFill>
              <a:uFill>
                <a:solidFill>
                  <a:srgbClr val="008F00"/>
                </a:solidFill>
              </a:uFill>
              <a:latin typeface="+mn-lt"/>
              <a:ea typeface="+mn-ea"/>
              <a:cs typeface="+mn-cs"/>
              <a:sym typeface="Arial"/>
            </a:endParaRPr>
          </a:p>
          <a:p>
            <a:pPr lvl="1" algn="ctr">
              <a:lnSpc>
                <a:spcPct val="90000"/>
              </a:lnSpc>
              <a:spcBef>
                <a:spcPts val="0"/>
              </a:spcBef>
              <a:buClr>
                <a:srgbClr val="0329D6"/>
              </a:buClr>
              <a:buSzTx/>
              <a:buFont typeface="Arial"/>
              <a:buNone/>
              <a:defRPr sz="1800">
                <a:solidFill>
                  <a:srgbClr val="000000"/>
                </a:solidFill>
                <a:uFillTx/>
              </a:defRPr>
            </a:pPr>
            <a:r>
              <a:rPr sz="2400">
                <a:solidFill>
                  <a:srgbClr val="FF2600"/>
                </a:solidFill>
                <a:uFill>
                  <a:solidFill>
                    <a:srgbClr val="FF2600"/>
                  </a:solidFill>
                </a:uFill>
                <a:latin typeface="+mn-lt"/>
                <a:ea typeface="+mn-ea"/>
                <a:cs typeface="+mn-cs"/>
                <a:sym typeface="Arial"/>
              </a:rPr>
              <a:t>Weak Lensing might be the ultimate technique for determining the nature of dark energy</a:t>
            </a:r>
          </a:p>
        </p:txBody>
      </p:sp>
    </p:spTree>
  </p:cSld>
  <p:clrMapOvr>
    <a:masterClrMapping/>
  </p:clrMapOvr>
  <p:transition spd="med" advClick="1"/>
</p:sld>
</file>

<file path=ppt/slides/slide1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1" name="Shape 1181"/>
          <p:cNvSpPr/>
          <p:nvPr>
            <p:ph type="sldNum" sz="quarter" idx="2"/>
          </p:nvPr>
        </p:nvSpPr>
        <p:spPr>
          <a:xfrm>
            <a:off x="7991599" y="6438900"/>
            <a:ext cx="374402"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182" name="Shape 1182"/>
          <p:cNvSpPr/>
          <p:nvPr>
            <p:ph type="title"/>
          </p:nvPr>
        </p:nvSpPr>
        <p:spPr>
          <a:xfrm>
            <a:off x="76200" y="0"/>
            <a:ext cx="8915400" cy="8382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Galaxy Clusters</a:t>
            </a:r>
          </a:p>
        </p:txBody>
      </p:sp>
      <p:sp>
        <p:nvSpPr>
          <p:cNvPr id="1183" name="Shape 1183"/>
          <p:cNvSpPr/>
          <p:nvPr>
            <p:ph type="body" idx="1"/>
          </p:nvPr>
        </p:nvSpPr>
        <p:spPr>
          <a:xfrm>
            <a:off x="76200" y="989012"/>
            <a:ext cx="3963988" cy="5830888"/>
          </a:xfrm>
          <a:prstGeom prst="rect">
            <a:avLst/>
          </a:prstGeom>
        </p:spPr>
        <p:txBody>
          <a:bodyPr/>
          <a:lstStyle/>
          <a:p>
            <a:pPr lvl="0" marL="254952" indent="-214312">
              <a:spcBef>
                <a:spcPts val="1100"/>
              </a:spcBef>
              <a:buClr>
                <a:srgbClr val="0329D6"/>
              </a:buClr>
              <a:buFont typeface="Arial"/>
              <a:defRPr sz="1800">
                <a:solidFill>
                  <a:srgbClr val="000000"/>
                </a:solidFill>
                <a:uFillTx/>
              </a:defRPr>
            </a:pPr>
            <a:r>
              <a:rPr sz="2000">
                <a:solidFill>
                  <a:srgbClr val="0329D6"/>
                </a:solidFill>
                <a:uFill>
                  <a:solidFill>
                    <a:srgbClr val="0329D6"/>
                  </a:solidFill>
                </a:uFill>
                <a:latin typeface="+mn-lt"/>
                <a:ea typeface="+mn-ea"/>
                <a:cs typeface="+mn-cs"/>
                <a:sym typeface="Arial"/>
              </a:rPr>
              <a:t>Galaxy clusters are the largest collapsed structures.</a:t>
            </a:r>
            <a:endParaRPr sz="2000">
              <a:solidFill>
                <a:srgbClr val="0329D6"/>
              </a:solidFill>
              <a:uFill>
                <a:solidFill>
                  <a:srgbClr val="0329D6"/>
                </a:solidFill>
              </a:uFill>
              <a:latin typeface="+mn-lt"/>
              <a:ea typeface="+mn-ea"/>
              <a:cs typeface="+mn-cs"/>
              <a:sym typeface="Arial"/>
            </a:endParaRPr>
          </a:p>
          <a:p>
            <a:pPr lvl="0" marL="254952" indent="-214312">
              <a:spcBef>
                <a:spcPts val="1100"/>
              </a:spcBef>
              <a:buClr>
                <a:srgbClr val="0329D6"/>
              </a:buClr>
              <a:buFont typeface="Arial"/>
              <a:defRPr sz="1800">
                <a:solidFill>
                  <a:srgbClr val="000000"/>
                </a:solidFill>
                <a:uFillTx/>
              </a:defRPr>
            </a:pPr>
            <a:r>
              <a:rPr sz="2000">
                <a:solidFill>
                  <a:srgbClr val="0329D6"/>
                </a:solidFill>
                <a:uFill>
                  <a:solidFill>
                    <a:srgbClr val="0329D6"/>
                  </a:solidFill>
                </a:uFill>
                <a:latin typeface="+mn-lt"/>
                <a:ea typeface="+mn-ea"/>
                <a:cs typeface="+mn-cs"/>
                <a:sym typeface="Arial"/>
              </a:rPr>
              <a:t>Their mass density function </a:t>
            </a:r>
            <a:r>
              <a:rPr i="1" sz="2000">
                <a:uFill>
                  <a:solidFill/>
                </a:uFill>
                <a:latin typeface="+mn-lt"/>
                <a:ea typeface="+mn-ea"/>
                <a:cs typeface="+mn-cs"/>
                <a:sym typeface="Arial"/>
              </a:rPr>
              <a:t>dn / dVdM</a:t>
            </a:r>
            <a:r>
              <a:rPr sz="2000">
                <a:solidFill>
                  <a:srgbClr val="0329D6"/>
                </a:solidFill>
                <a:uFill>
                  <a:solidFill>
                    <a:srgbClr val="0329D6"/>
                  </a:solidFill>
                </a:uFill>
                <a:latin typeface="+mn-lt"/>
                <a:ea typeface="+mn-ea"/>
                <a:cs typeface="+mn-cs"/>
                <a:sym typeface="Arial"/>
              </a:rPr>
              <a:t> can be predicted. It depends on DE through the growth of structure.</a:t>
            </a:r>
            <a:endParaRPr sz="2000">
              <a:solidFill>
                <a:srgbClr val="0329D6"/>
              </a:solidFill>
              <a:uFill>
                <a:solidFill>
                  <a:srgbClr val="0329D6"/>
                </a:solidFill>
              </a:uFill>
              <a:latin typeface="+mn-lt"/>
              <a:ea typeface="+mn-ea"/>
              <a:cs typeface="+mn-cs"/>
              <a:sym typeface="Arial"/>
            </a:endParaRPr>
          </a:p>
          <a:p>
            <a:pPr lvl="0">
              <a:spcBef>
                <a:spcPts val="1100"/>
              </a:spcBef>
              <a:buClr>
                <a:srgbClr val="0329D6"/>
              </a:buClr>
              <a:buFont typeface="Arial"/>
              <a:defRPr sz="1800">
                <a:solidFill>
                  <a:srgbClr val="000000"/>
                </a:solidFill>
                <a:uFillTx/>
              </a:defRPr>
            </a:pPr>
            <a:r>
              <a:rPr sz="2000">
                <a:solidFill>
                  <a:srgbClr val="0329D6"/>
                </a:solidFill>
                <a:uFill>
                  <a:solidFill>
                    <a:srgbClr val="0329D6"/>
                  </a:solidFill>
                </a:uFill>
                <a:latin typeface="+mn-lt"/>
                <a:ea typeface="+mn-ea"/>
                <a:cs typeface="+mn-cs"/>
                <a:sym typeface="Arial"/>
              </a:rPr>
              <a:t>The measured cluster density involves both the mass density function and the volume element, which depends on DE through geometry:</a:t>
            </a:r>
          </a:p>
        </p:txBody>
      </p:sp>
      <p:pic>
        <p:nvPicPr>
          <p:cNvPr id="1184" name="image.pdf"/>
          <p:cNvPicPr/>
          <p:nvPr/>
        </p:nvPicPr>
        <p:blipFill>
          <a:blip r:embed="rId2">
            <a:extLst/>
          </a:blip>
          <a:stretch>
            <a:fillRect/>
          </a:stretch>
        </p:blipFill>
        <p:spPr>
          <a:xfrm>
            <a:off x="381000" y="5187950"/>
            <a:ext cx="3200400" cy="679450"/>
          </a:xfrm>
          <a:prstGeom prst="rect">
            <a:avLst/>
          </a:prstGeom>
          <a:ln w="12700">
            <a:miter lim="400000"/>
          </a:ln>
        </p:spPr>
      </p:pic>
      <p:sp>
        <p:nvSpPr>
          <p:cNvPr id="1185" name="Shape 1185"/>
          <p:cNvSpPr/>
          <p:nvPr/>
        </p:nvSpPr>
        <p:spPr>
          <a:xfrm>
            <a:off x="390995" y="6096000"/>
            <a:ext cx="2878785" cy="40746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gn="ctr">
              <a:lnSpc>
                <a:spcPct val="90000"/>
              </a:lnSpc>
              <a:spcBef>
                <a:spcPts val="400"/>
              </a:spcBef>
              <a:buClr>
                <a:srgbClr val="000000"/>
              </a:buClr>
              <a:buFont typeface="Arial"/>
              <a:defRPr sz="1800">
                <a:uFillTx/>
              </a:defRPr>
            </a:pPr>
            <a:r>
              <a:rPr i="1" sz="2000">
                <a:uFill>
                  <a:solidFill/>
                </a:uFill>
                <a:latin typeface="+mn-lt"/>
                <a:ea typeface="+mn-ea"/>
                <a:cs typeface="+mn-cs"/>
                <a:sym typeface="Arial"/>
              </a:rPr>
              <a:t>dV </a:t>
            </a:r>
            <a:r>
              <a:rPr sz="2000">
                <a:uFill>
                  <a:solidFill/>
                </a:uFill>
                <a:latin typeface="+mn-lt"/>
                <a:ea typeface="+mn-ea"/>
                <a:cs typeface="+mn-cs"/>
                <a:sym typeface="Arial"/>
              </a:rPr>
              <a:t>/ </a:t>
            </a:r>
            <a:r>
              <a:rPr i="1" sz="2000">
                <a:uFill>
                  <a:solidFill/>
                </a:uFill>
                <a:latin typeface="+mn-lt"/>
                <a:ea typeface="+mn-ea"/>
                <a:cs typeface="+mn-cs"/>
                <a:sym typeface="Arial"/>
              </a:rPr>
              <a:t>dzd</a:t>
            </a:r>
            <a:r>
              <a:rPr sz="2000">
                <a:uFill>
                  <a:solidFill/>
                </a:uFill>
                <a:latin typeface="Symbol"/>
                <a:ea typeface="Symbol"/>
                <a:cs typeface="Symbol"/>
                <a:sym typeface="Symbol"/>
              </a:rPr>
              <a:t>Ω</a:t>
            </a:r>
            <a:r>
              <a:rPr i="1" sz="2000">
                <a:uFill>
                  <a:solidFill/>
                </a:uFill>
                <a:latin typeface="+mn-lt"/>
                <a:ea typeface="+mn-ea"/>
                <a:cs typeface="+mn-cs"/>
                <a:sym typeface="Arial"/>
              </a:rPr>
              <a:t>  = r</a:t>
            </a:r>
            <a:r>
              <a:rPr baseline="29999" sz="2000">
                <a:uFill>
                  <a:solidFill/>
                </a:uFill>
                <a:latin typeface="+mn-lt"/>
                <a:ea typeface="+mn-ea"/>
                <a:cs typeface="+mn-cs"/>
                <a:sym typeface="Arial"/>
              </a:rPr>
              <a:t>2</a:t>
            </a:r>
            <a:r>
              <a:rPr sz="2000">
                <a:uFill>
                  <a:solidFill/>
                </a:uFill>
                <a:latin typeface="+mn-lt"/>
                <a:ea typeface="+mn-ea"/>
                <a:cs typeface="+mn-cs"/>
                <a:sym typeface="Arial"/>
              </a:rPr>
              <a:t>(</a:t>
            </a:r>
            <a:r>
              <a:rPr i="1" sz="2000">
                <a:uFill>
                  <a:solidFill/>
                </a:uFill>
                <a:latin typeface="+mn-lt"/>
                <a:ea typeface="+mn-ea"/>
                <a:cs typeface="+mn-cs"/>
                <a:sym typeface="Arial"/>
              </a:rPr>
              <a:t>z</a:t>
            </a:r>
            <a:r>
              <a:rPr sz="2000">
                <a:uFill>
                  <a:solidFill/>
                </a:uFill>
                <a:latin typeface="+mn-lt"/>
                <a:ea typeface="+mn-ea"/>
                <a:cs typeface="+mn-cs"/>
                <a:sym typeface="Arial"/>
              </a:rPr>
              <a:t>) / </a:t>
            </a:r>
            <a:r>
              <a:rPr i="1" sz="2000">
                <a:uFill>
                  <a:solidFill/>
                </a:uFill>
                <a:latin typeface="+mn-lt"/>
                <a:ea typeface="+mn-ea"/>
                <a:cs typeface="+mn-cs"/>
                <a:sym typeface="Arial"/>
              </a:rPr>
              <a:t>H</a:t>
            </a:r>
            <a:r>
              <a:rPr sz="2000">
                <a:uFill>
                  <a:solidFill/>
                </a:uFill>
                <a:latin typeface="+mn-lt"/>
                <a:ea typeface="+mn-ea"/>
                <a:cs typeface="+mn-cs"/>
                <a:sym typeface="Arial"/>
              </a:rPr>
              <a:t>(</a:t>
            </a:r>
            <a:r>
              <a:rPr i="1" sz="2000">
                <a:uFill>
                  <a:solidFill/>
                </a:uFill>
                <a:latin typeface="+mn-lt"/>
                <a:ea typeface="+mn-ea"/>
                <a:cs typeface="+mn-cs"/>
                <a:sym typeface="Arial"/>
              </a:rPr>
              <a:t>z</a:t>
            </a:r>
            <a:r>
              <a:rPr sz="2000">
                <a:uFill>
                  <a:solidFill/>
                </a:uFill>
                <a:latin typeface="+mn-lt"/>
                <a:ea typeface="+mn-ea"/>
                <a:cs typeface="+mn-cs"/>
                <a:sym typeface="Arial"/>
              </a:rPr>
              <a:t>)</a:t>
            </a:r>
            <a:r>
              <a:rPr i="1" sz="2000">
                <a:solidFill>
                  <a:srgbClr val="FFA900"/>
                </a:solidFill>
                <a:uFill>
                  <a:solidFill>
                    <a:srgbClr val="FFA900"/>
                  </a:solidFill>
                </a:uFill>
                <a:latin typeface="+mn-lt"/>
                <a:ea typeface="+mn-ea"/>
                <a:cs typeface="+mn-cs"/>
                <a:sym typeface="Arial"/>
              </a:rPr>
              <a:t> </a:t>
            </a:r>
          </a:p>
        </p:txBody>
      </p:sp>
      <p:grpSp>
        <p:nvGrpSpPr>
          <p:cNvPr id="1188" name="Group 1188"/>
          <p:cNvGrpSpPr/>
          <p:nvPr/>
        </p:nvGrpSpPr>
        <p:grpSpPr>
          <a:xfrm>
            <a:off x="4038600" y="1173162"/>
            <a:ext cx="4894263" cy="4999038"/>
            <a:chOff x="0" y="0"/>
            <a:chExt cx="4894262" cy="4999037"/>
          </a:xfrm>
        </p:grpSpPr>
        <p:sp>
          <p:nvSpPr>
            <p:cNvPr id="1186" name="Shape 1186"/>
            <p:cNvSpPr/>
            <p:nvPr/>
          </p:nvSpPr>
          <p:spPr>
            <a:xfrm>
              <a:off x="0" y="0"/>
              <a:ext cx="4894263" cy="4999038"/>
            </a:xfrm>
            <a:prstGeom prst="rect">
              <a:avLst/>
            </a:prstGeom>
            <a:solidFill>
              <a:srgbClr val="FFFFFF"/>
            </a:solidFill>
            <a:ln w="12700" cap="flat">
              <a:noFill/>
              <a:miter lim="400000"/>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pic>
          <p:nvPicPr>
            <p:cNvPr id="1187" name="image.jpg"/>
            <p:cNvPicPr/>
            <p:nvPr/>
          </p:nvPicPr>
          <p:blipFill>
            <a:blip r:embed="rId3">
              <a:extLst/>
            </a:blip>
            <a:stretch>
              <a:fillRect/>
            </a:stretch>
          </p:blipFill>
          <p:spPr>
            <a:xfrm>
              <a:off x="0" y="0"/>
              <a:ext cx="4894263" cy="4999038"/>
            </a:xfrm>
            <a:prstGeom prst="rect">
              <a:avLst/>
            </a:prstGeom>
            <a:ln w="12700" cap="flat">
              <a:noFill/>
              <a:miter lim="400000"/>
            </a:ln>
            <a:effectLst/>
          </p:spPr>
        </p:pic>
      </p:grpSp>
      <p:grpSp>
        <p:nvGrpSpPr>
          <p:cNvPr id="1191" name="Group 1191"/>
          <p:cNvGrpSpPr/>
          <p:nvPr/>
        </p:nvGrpSpPr>
        <p:grpSpPr>
          <a:xfrm>
            <a:off x="4902200" y="5259387"/>
            <a:ext cx="1435123" cy="1438090"/>
            <a:chOff x="0" y="0"/>
            <a:chExt cx="1435122" cy="1438088"/>
          </a:xfrm>
        </p:grpSpPr>
        <p:sp>
          <p:nvSpPr>
            <p:cNvPr id="1189" name="Shape 1189"/>
            <p:cNvSpPr/>
            <p:nvPr/>
          </p:nvSpPr>
          <p:spPr>
            <a:xfrm>
              <a:off x="0" y="1079500"/>
              <a:ext cx="1435123" cy="3585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buClr>
                  <a:srgbClr val="000000"/>
                </a:buClr>
                <a:buFont typeface="Times New Roman"/>
                <a:defRPr sz="1800"/>
              </a:lvl1pPr>
            </a:lstStyle>
            <a:p>
              <a:pPr lvl="0">
                <a:defRPr>
                  <a:uFillTx/>
                </a:defRPr>
              </a:pPr>
              <a:r>
                <a:rPr>
                  <a:uFill>
                    <a:solidFill/>
                  </a:uFill>
                </a:rPr>
                <a:t>Volume effect</a:t>
              </a:r>
            </a:p>
          </p:txBody>
        </p:sp>
        <p:sp>
          <p:nvSpPr>
            <p:cNvPr id="1190" name="Shape 1190"/>
            <p:cNvSpPr/>
            <p:nvPr/>
          </p:nvSpPr>
          <p:spPr>
            <a:xfrm flipV="1">
              <a:off x="701675" y="0"/>
              <a:ext cx="1588" cy="1079500"/>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grpSp>
      <p:sp>
        <p:nvSpPr>
          <p:cNvPr id="1192" name="Shape 1192"/>
          <p:cNvSpPr/>
          <p:nvPr/>
        </p:nvSpPr>
        <p:spPr>
          <a:xfrm>
            <a:off x="8305800" y="5835650"/>
            <a:ext cx="617895" cy="323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8F00"/>
              </a:buClr>
              <a:buFont typeface="Arial"/>
              <a:defRPr sz="1600">
                <a:solidFill>
                  <a:srgbClr val="008F00"/>
                </a:solidFill>
                <a:uFill>
                  <a:solidFill>
                    <a:srgbClr val="008F00"/>
                  </a:solidFill>
                </a:uFill>
                <a:latin typeface="+mn-lt"/>
                <a:ea typeface="+mn-ea"/>
                <a:cs typeface="+mn-cs"/>
                <a:sym typeface="Arial"/>
              </a:defRPr>
            </a:lvl1pPr>
          </a:lstStyle>
          <a:p>
            <a:pPr lvl="0">
              <a:defRPr sz="1800">
                <a:solidFill>
                  <a:srgbClr val="000000"/>
                </a:solidFill>
                <a:uFillTx/>
              </a:defRPr>
            </a:pPr>
            <a:r>
              <a:rPr sz="1600">
                <a:solidFill>
                  <a:srgbClr val="008F00"/>
                </a:solidFill>
                <a:uFill>
                  <a:solidFill>
                    <a:srgbClr val="008F00"/>
                  </a:solidFill>
                </a:uFill>
              </a:rPr>
              <a:t>Mohr</a:t>
            </a:r>
          </a:p>
        </p:txBody>
      </p:sp>
      <p:grpSp>
        <p:nvGrpSpPr>
          <p:cNvPr id="1195" name="Group 1195"/>
          <p:cNvGrpSpPr/>
          <p:nvPr/>
        </p:nvGrpSpPr>
        <p:grpSpPr>
          <a:xfrm>
            <a:off x="5413375" y="3624262"/>
            <a:ext cx="2130425" cy="490538"/>
            <a:chOff x="0" y="0"/>
            <a:chExt cx="2130425" cy="490537"/>
          </a:xfrm>
        </p:grpSpPr>
        <p:sp>
          <p:nvSpPr>
            <p:cNvPr id="1193" name="Shape 1193"/>
            <p:cNvSpPr/>
            <p:nvPr/>
          </p:nvSpPr>
          <p:spPr>
            <a:xfrm>
              <a:off x="0" y="0"/>
              <a:ext cx="2130425" cy="490538"/>
            </a:xfrm>
            <a:prstGeom prst="rect">
              <a:avLst/>
            </a:prstGeom>
            <a:solidFill>
              <a:srgbClr val="FFFFFF"/>
            </a:solidFill>
            <a:ln w="25400" cap="flat">
              <a:noFill/>
              <a:miter lim="400000"/>
            </a:ln>
            <a:effectLst/>
          </p:spPr>
          <p:txBody>
            <a:bodyPr wrap="square" lIns="0" tIns="0" rIns="0" bIns="0" numCol="1" anchor="ctr">
              <a:noAutofit/>
            </a:bodyPr>
            <a:lstStyle/>
            <a:p>
              <a:pPr lvl="0"/>
            </a:p>
          </p:txBody>
        </p:sp>
        <p:sp>
          <p:nvSpPr>
            <p:cNvPr id="1194" name="Shape 1194"/>
            <p:cNvSpPr/>
            <p:nvPr/>
          </p:nvSpPr>
          <p:spPr>
            <a:xfrm>
              <a:off x="0" y="0"/>
              <a:ext cx="2130425" cy="490538"/>
            </a:xfrm>
            <a:prstGeom prst="rect">
              <a:avLst/>
            </a:prstGeom>
            <a:noFill/>
            <a:ln w="12700" cap="flat">
              <a:noFill/>
              <a:miter lim="400000"/>
            </a:ln>
            <a:effectLst/>
          </p:spPr>
          <p:txBody>
            <a:bodyPr wrap="square" lIns="50800" tIns="50800" rIns="50800" bIns="50800" numCol="1" anchor="ctr">
              <a:noAutofit/>
            </a:bodyPr>
            <a:lstStyle/>
            <a:p>
              <a:pPr lvl="0" algn="ctr">
                <a:buClr>
                  <a:srgbClr val="FFFFFF"/>
                </a:buClr>
                <a:buFont typeface="Times Roman"/>
                <a:defRPr>
                  <a:solidFill>
                    <a:srgbClr val="FFFFFF"/>
                  </a:solidFill>
                  <a:uFill>
                    <a:solidFill>
                      <a:srgbClr val="FFFFFF"/>
                    </a:solidFill>
                  </a:uFill>
                  <a:latin typeface="Times Roman"/>
                  <a:ea typeface="Times Roman"/>
                  <a:cs typeface="Times Roman"/>
                  <a:sym typeface="Times Roman"/>
                </a:defRPr>
              </a:pPr>
            </a:p>
          </p:txBody>
        </p:sp>
      </p:grpSp>
      <p:grpSp>
        <p:nvGrpSpPr>
          <p:cNvPr id="1198" name="Group 1198"/>
          <p:cNvGrpSpPr/>
          <p:nvPr/>
        </p:nvGrpSpPr>
        <p:grpSpPr>
          <a:xfrm>
            <a:off x="6477000" y="5056187"/>
            <a:ext cx="1426528" cy="1565090"/>
            <a:chOff x="0" y="0"/>
            <a:chExt cx="1426527" cy="1565088"/>
          </a:xfrm>
        </p:grpSpPr>
        <p:sp>
          <p:nvSpPr>
            <p:cNvPr id="1196" name="Shape 1196"/>
            <p:cNvSpPr/>
            <p:nvPr/>
          </p:nvSpPr>
          <p:spPr>
            <a:xfrm>
              <a:off x="0" y="1206500"/>
              <a:ext cx="1426528" cy="3585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buClr>
                  <a:srgbClr val="000000"/>
                </a:buClr>
                <a:buFont typeface="Times New Roman"/>
                <a:defRPr sz="1800"/>
              </a:lvl1pPr>
            </a:lstStyle>
            <a:p>
              <a:pPr lvl="0">
                <a:defRPr>
                  <a:uFillTx/>
                </a:defRPr>
              </a:pPr>
              <a:r>
                <a:rPr>
                  <a:uFill>
                    <a:solidFill/>
                  </a:uFill>
                </a:rPr>
                <a:t>Growth effect</a:t>
              </a:r>
            </a:p>
          </p:txBody>
        </p:sp>
        <p:sp>
          <p:nvSpPr>
            <p:cNvPr id="1197" name="Shape 1197"/>
            <p:cNvSpPr/>
            <p:nvPr/>
          </p:nvSpPr>
          <p:spPr>
            <a:xfrm flipH="1" flipV="1">
              <a:off x="304800" y="0"/>
              <a:ext cx="406400" cy="1206500"/>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gr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9" name="Shape 33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340" name="Shape 340"/>
          <p:cNvSpPr/>
          <p:nvPr/>
        </p:nvSpPr>
        <p:spPr>
          <a:xfrm>
            <a:off x="368300" y="800099"/>
            <a:ext cx="8662215" cy="499465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650240" indent="-609600">
              <a:lnSpc>
                <a:spcPct val="90000"/>
              </a:lnSpc>
              <a:spcBef>
                <a:spcPts val="400"/>
              </a:spcBef>
              <a:buClr>
                <a:srgbClr val="0329D6"/>
              </a:buClr>
              <a:buFont typeface="Arial"/>
              <a:defRPr sz="1800">
                <a:uFillTx/>
              </a:defRPr>
            </a:pPr>
            <a:endParaRPr sz="2000">
              <a:solidFill>
                <a:srgbClr val="0329D6"/>
              </a:solidFill>
              <a:uFill>
                <a:solidFill>
                  <a:srgbClr val="0329D6"/>
                </a:solidFill>
              </a:uFill>
              <a:latin typeface="+mn-lt"/>
              <a:ea typeface="+mn-ea"/>
              <a:cs typeface="+mn-cs"/>
              <a:sym typeface="Arial"/>
            </a:endParaRPr>
          </a:p>
          <a:p>
            <a:pPr lvl="0" marL="231140" indent="-190500">
              <a:lnSpc>
                <a:spcPct val="120000"/>
              </a:lnSpc>
              <a:buSzPct val="100000"/>
              <a:buFont typeface="Arial"/>
              <a:buChar char="•"/>
              <a:defRPr sz="1800">
                <a:uFillTx/>
              </a:defRPr>
            </a:pPr>
            <a:r>
              <a:rPr sz="2000">
                <a:solidFill>
                  <a:srgbClr val="002E7A"/>
                </a:solidFill>
                <a:uFill>
                  <a:solidFill>
                    <a:srgbClr val="0329D6"/>
                  </a:solidFill>
                </a:uFill>
                <a:latin typeface="+mn-lt"/>
                <a:ea typeface="+mn-ea"/>
                <a:cs typeface="+mn-cs"/>
                <a:sym typeface="Arial"/>
              </a:rPr>
              <a:t>The most distant object we can see is one for which the light emitted at    </a:t>
            </a:r>
            <a:r>
              <a:rPr i="1" sz="2400">
                <a:solidFill>
                  <a:srgbClr val="002E7A"/>
                </a:solidFill>
                <a:uFill>
                  <a:solidFill/>
                </a:uFill>
              </a:rPr>
              <a:t>t = </a:t>
            </a:r>
            <a:r>
              <a:rPr sz="2000">
                <a:solidFill>
                  <a:srgbClr val="002E7A"/>
                </a:solidFill>
                <a:uFill>
                  <a:solidFill>
                    <a:srgbClr val="0329D6"/>
                  </a:solidFill>
                </a:uFill>
                <a:latin typeface="+mn-lt"/>
                <a:ea typeface="+mn-ea"/>
                <a:cs typeface="+mn-cs"/>
                <a:sym typeface="Arial"/>
              </a:rPr>
              <a:t>0 is just now reaching us at </a:t>
            </a:r>
            <a:r>
              <a:rPr i="1" sz="2400">
                <a:solidFill>
                  <a:srgbClr val="002E7A"/>
                </a:solidFill>
                <a:uFill>
                  <a:solidFill/>
                </a:uFill>
              </a:rPr>
              <a:t>t = t</a:t>
            </a:r>
            <a:r>
              <a:rPr baseline="-5999" i="1" sz="2400">
                <a:solidFill>
                  <a:srgbClr val="002E7A"/>
                </a:solidFill>
                <a:uFill>
                  <a:solidFill/>
                </a:uFill>
              </a:rPr>
              <a:t>0</a:t>
            </a:r>
            <a:r>
              <a:rPr sz="2000">
                <a:solidFill>
                  <a:srgbClr val="002E7A"/>
                </a:solidFill>
                <a:uFill>
                  <a:solidFill>
                    <a:srgbClr val="0329D6"/>
                  </a:solidFill>
                </a:uFill>
                <a:latin typeface="+mn-lt"/>
                <a:ea typeface="+mn-ea"/>
                <a:cs typeface="+mn-cs"/>
                <a:sym typeface="Arial"/>
              </a:rPr>
              <a:t>. The co-moving distance to this object is called the particle horizon: </a:t>
            </a:r>
            <a:endParaRPr sz="2000">
              <a:solidFill>
                <a:srgbClr val="002E7A"/>
              </a:solidFill>
              <a:uFill>
                <a:solidFill>
                  <a:srgbClr val="0329D6"/>
                </a:solidFill>
              </a:uFill>
              <a:latin typeface="+mn-lt"/>
              <a:ea typeface="+mn-ea"/>
              <a:cs typeface="+mn-cs"/>
              <a:sym typeface="Arial"/>
            </a:endParaRPr>
          </a:p>
          <a:p>
            <a:pPr lvl="0" marL="269240" indent="-228600">
              <a:buSzPct val="100000"/>
              <a:buFont typeface="Arial"/>
              <a:buChar char="•"/>
              <a:defRPr sz="1800">
                <a:uFillTx/>
              </a:defRPr>
            </a:pPr>
            <a:endParaRPr sz="2000">
              <a:solidFill>
                <a:srgbClr val="002E7A"/>
              </a:solidFill>
              <a:uFill>
                <a:solidFill>
                  <a:srgbClr val="0329D6"/>
                </a:solidFill>
              </a:uFill>
              <a:latin typeface="+mn-lt"/>
              <a:ea typeface="+mn-ea"/>
              <a:cs typeface="+mn-cs"/>
              <a:sym typeface="Arial"/>
            </a:endParaRPr>
          </a:p>
          <a:p>
            <a:pPr lvl="0" marL="269240" indent="-228600">
              <a:buSzPct val="100000"/>
              <a:buFont typeface="Arial"/>
              <a:buChar char="•"/>
              <a:defRPr sz="1800">
                <a:uFillTx/>
              </a:defRPr>
            </a:pPr>
            <a:endParaRPr sz="2000">
              <a:solidFill>
                <a:srgbClr val="002E7A"/>
              </a:solidFill>
              <a:uFill>
                <a:solidFill>
                  <a:srgbClr val="0329D6"/>
                </a:solidFill>
              </a:uFill>
              <a:latin typeface="+mn-lt"/>
              <a:ea typeface="+mn-ea"/>
              <a:cs typeface="+mn-cs"/>
              <a:sym typeface="Arial"/>
            </a:endParaRPr>
          </a:p>
          <a:p>
            <a:pPr lvl="0" marL="269240" indent="-228600">
              <a:buSzPct val="100000"/>
              <a:buFont typeface="Arial"/>
              <a:buChar char="•"/>
              <a:defRPr sz="1800">
                <a:uFillTx/>
              </a:defRPr>
            </a:pPr>
            <a:endParaRPr sz="2000">
              <a:solidFill>
                <a:srgbClr val="002E7A"/>
              </a:solidFill>
              <a:uFill>
                <a:solidFill>
                  <a:srgbClr val="0329D6"/>
                </a:solidFill>
              </a:uFill>
              <a:latin typeface="+mn-lt"/>
              <a:ea typeface="+mn-ea"/>
              <a:cs typeface="+mn-cs"/>
              <a:sym typeface="Arial"/>
            </a:endParaRPr>
          </a:p>
          <a:p>
            <a:pPr lvl="0" marL="231140" indent="-190500">
              <a:lnSpc>
                <a:spcPct val="120000"/>
              </a:lnSpc>
              <a:spcBef>
                <a:spcPts val="1400"/>
              </a:spcBef>
              <a:buSzPct val="100000"/>
              <a:buFont typeface="Arial"/>
              <a:buChar char="•"/>
              <a:defRPr sz="1800">
                <a:uFillTx/>
              </a:defRPr>
            </a:pPr>
            <a:r>
              <a:rPr sz="2000">
                <a:solidFill>
                  <a:srgbClr val="002E7A"/>
                </a:solidFill>
                <a:uFill>
                  <a:solidFill>
                    <a:srgbClr val="0329D6"/>
                  </a:solidFill>
                </a:uFill>
                <a:latin typeface="+mn-lt"/>
                <a:ea typeface="+mn-ea"/>
                <a:cs typeface="+mn-cs"/>
                <a:sym typeface="Arial"/>
              </a:rPr>
              <a:t>The integral is dominated by what happens at early times. Since the early universe was radiation-dominated, </a:t>
            </a:r>
            <a:r>
              <a:rPr i="1" sz="2400">
                <a:solidFill>
                  <a:srgbClr val="002E7A"/>
                </a:solidFill>
                <a:uFill>
                  <a:solidFill/>
                </a:uFill>
              </a:rPr>
              <a:t>H = ȧ / a ~ a</a:t>
            </a:r>
            <a:r>
              <a:rPr baseline="31999" i="1" sz="2400">
                <a:solidFill>
                  <a:srgbClr val="002E7A"/>
                </a:solidFill>
                <a:uFill>
                  <a:solidFill/>
                </a:uFill>
              </a:rPr>
              <a:t>-2</a:t>
            </a:r>
            <a:r>
              <a:rPr sz="2000">
                <a:solidFill>
                  <a:srgbClr val="002E7A"/>
                </a:solidFill>
                <a:uFill>
                  <a:solidFill>
                    <a:srgbClr val="0329D6"/>
                  </a:solidFill>
                </a:uFill>
                <a:latin typeface="+mn-lt"/>
                <a:ea typeface="+mn-ea"/>
                <a:cs typeface="+mn-cs"/>
                <a:sym typeface="Arial"/>
              </a:rPr>
              <a:t>, from which </a:t>
            </a:r>
            <a:r>
              <a:rPr i="1" sz="2000">
                <a:solidFill>
                  <a:srgbClr val="002E7A"/>
                </a:solidFill>
                <a:uFill>
                  <a:solidFill>
                    <a:srgbClr val="0329D6"/>
                  </a:solidFill>
                </a:uFill>
                <a:latin typeface="+mn-lt"/>
                <a:ea typeface="+mn-ea"/>
                <a:cs typeface="+mn-cs"/>
                <a:sym typeface="Arial"/>
              </a:rPr>
              <a:t>a ~</a:t>
            </a:r>
            <a:r>
              <a:rPr i="1" sz="2000">
                <a:solidFill>
                  <a:srgbClr val="002E7A"/>
                </a:solidFill>
                <a:uFill>
                  <a:solidFill/>
                </a:uFill>
              </a:rPr>
              <a:t> t</a:t>
            </a:r>
            <a:r>
              <a:rPr baseline="31999" i="1" sz="2000">
                <a:solidFill>
                  <a:srgbClr val="002E7A"/>
                </a:solidFill>
                <a:uFill>
                  <a:solidFill/>
                </a:uFill>
              </a:rPr>
              <a:t>1/2</a:t>
            </a:r>
            <a:r>
              <a:rPr sz="2000">
                <a:solidFill>
                  <a:srgbClr val="002E7A"/>
                </a:solidFill>
                <a:uFill>
                  <a:solidFill/>
                </a:uFill>
              </a:rPr>
              <a:t>,   the integral converges, and the proper horizon distance becomes               </a:t>
            </a:r>
            <a:r>
              <a:rPr i="1" sz="2000">
                <a:uFill>
                  <a:solidFill/>
                </a:uFill>
              </a:rPr>
              <a:t>a(t</a:t>
            </a:r>
            <a:r>
              <a:rPr baseline="-5999" i="1" sz="2000">
                <a:uFill>
                  <a:solidFill/>
                </a:uFill>
              </a:rPr>
              <a:t>0</a:t>
            </a:r>
            <a:r>
              <a:rPr i="1" sz="2000">
                <a:uFill>
                  <a:solidFill/>
                </a:uFill>
              </a:rPr>
              <a:t>)d</a:t>
            </a:r>
            <a:r>
              <a:rPr baseline="-5999" sz="2000">
                <a:uFill>
                  <a:solidFill/>
                </a:uFill>
              </a:rPr>
              <a:t>hor</a:t>
            </a:r>
            <a:r>
              <a:rPr sz="2000">
                <a:uFill>
                  <a:solidFill/>
                </a:uFill>
              </a:rPr>
              <a:t>(</a:t>
            </a:r>
            <a:r>
              <a:rPr i="1" sz="2000">
                <a:uFill>
                  <a:solidFill/>
                </a:uFill>
              </a:rPr>
              <a:t>t</a:t>
            </a:r>
            <a:r>
              <a:rPr baseline="-5999" i="1" sz="2000">
                <a:uFill>
                  <a:solidFill/>
                </a:uFill>
              </a:rPr>
              <a:t>0</a:t>
            </a:r>
            <a:r>
              <a:rPr sz="2000">
                <a:uFill>
                  <a:solidFill/>
                </a:uFill>
              </a:rPr>
              <a:t>) ~ 2</a:t>
            </a:r>
            <a:r>
              <a:rPr i="1" sz="2000">
                <a:uFill>
                  <a:solidFill/>
                </a:uFill>
              </a:rPr>
              <a:t>c t</a:t>
            </a:r>
            <a:r>
              <a:rPr baseline="-5999" i="1" sz="2000">
                <a:uFill>
                  <a:solidFill/>
                </a:uFill>
              </a:rPr>
              <a:t>0</a:t>
            </a:r>
            <a:r>
              <a:rPr sz="2000">
                <a:uFill>
                  <a:solidFill/>
                </a:uFill>
              </a:rPr>
              <a:t> ~ </a:t>
            </a:r>
            <a:r>
              <a:rPr i="1" sz="2000">
                <a:uFill>
                  <a:solidFill/>
                </a:uFill>
              </a:rPr>
              <a:t>c</a:t>
            </a:r>
            <a:r>
              <a:rPr sz="2000">
                <a:uFill>
                  <a:solidFill/>
                </a:uFill>
              </a:rPr>
              <a:t> / </a:t>
            </a:r>
            <a:r>
              <a:rPr i="1" sz="2000">
                <a:uFill>
                  <a:solidFill/>
                </a:uFill>
              </a:rPr>
              <a:t>H(t</a:t>
            </a:r>
            <a:r>
              <a:rPr baseline="-5999" i="1" sz="2000">
                <a:uFill>
                  <a:solidFill/>
                </a:uFill>
              </a:rPr>
              <a:t>0</a:t>
            </a:r>
            <a:r>
              <a:rPr i="1" sz="2000">
                <a:uFill>
                  <a:solidFill/>
                </a:uFill>
              </a:rPr>
              <a:t>)</a:t>
            </a:r>
            <a:r>
              <a:rPr sz="2000">
                <a:uFill>
                  <a:solidFill/>
                </a:uFill>
              </a:rPr>
              <a:t>.</a:t>
            </a:r>
            <a:endParaRPr sz="2400">
              <a:solidFill>
                <a:srgbClr val="002E7A"/>
              </a:solidFill>
              <a:uFill>
                <a:solidFill/>
              </a:uFill>
            </a:endParaRPr>
          </a:p>
          <a:p>
            <a:pPr lvl="0" marL="650240" indent="-609600">
              <a:buClr>
                <a:srgbClr val="000000"/>
              </a:buClr>
              <a:buFont typeface="Arial"/>
              <a:defRPr sz="1800">
                <a:uFillTx/>
              </a:defRPr>
            </a:pPr>
            <a:endParaRPr sz="2000">
              <a:uFill>
                <a:solidFill/>
              </a:uFill>
              <a:latin typeface="+mn-lt"/>
              <a:ea typeface="+mn-ea"/>
              <a:cs typeface="+mn-cs"/>
              <a:sym typeface="Arial"/>
            </a:endParaRPr>
          </a:p>
          <a:p>
            <a:pPr lvl="0" marL="650240" indent="-609600">
              <a:buClr>
                <a:srgbClr val="000000"/>
              </a:buClr>
              <a:buFont typeface="Arial"/>
              <a:defRPr sz="1800">
                <a:uFillTx/>
              </a:defRPr>
            </a:pPr>
            <a:endParaRPr sz="2000">
              <a:uFill>
                <a:solidFill/>
              </a:uFill>
              <a:latin typeface="+mn-lt"/>
              <a:ea typeface="+mn-ea"/>
              <a:cs typeface="+mn-cs"/>
              <a:sym typeface="Arial"/>
            </a:endParaRPr>
          </a:p>
        </p:txBody>
      </p:sp>
      <p:sp>
        <p:nvSpPr>
          <p:cNvPr id="341" name="Shape 341"/>
          <p:cNvSpPr/>
          <p:nvPr>
            <p:ph type="title"/>
          </p:nvPr>
        </p:nvSpPr>
        <p:spPr>
          <a:xfrm>
            <a:off x="685800" y="-88900"/>
            <a:ext cx="7772400" cy="1143000"/>
          </a:xfrm>
          <a:prstGeom prst="rect">
            <a:avLst/>
          </a:prstGeom>
        </p:spPr>
        <p:txBody>
          <a:bodyPr lIns="0" tIns="0" rIns="0" bIns="0"/>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Particle Horizon</a:t>
            </a:r>
          </a:p>
        </p:txBody>
      </p:sp>
      <p:pic>
        <p:nvPicPr>
          <p:cNvPr id="342" name="Sense nom.tiff"/>
          <p:cNvPicPr/>
          <p:nvPr/>
        </p:nvPicPr>
        <p:blipFill>
          <a:blip r:embed="rId2">
            <a:extLst/>
          </a:blip>
          <a:stretch>
            <a:fillRect/>
          </a:stretch>
        </p:blipFill>
        <p:spPr>
          <a:xfrm>
            <a:off x="3126825" y="2067065"/>
            <a:ext cx="2335435" cy="908668"/>
          </a:xfrm>
          <a:prstGeom prst="rect">
            <a:avLst/>
          </a:prstGeom>
          <a:ln w="25400">
            <a:round/>
          </a:ln>
        </p:spPr>
      </p:pic>
    </p:spTree>
  </p:cSld>
  <p:clrMapOvr>
    <a:masterClrMapping/>
  </p:clrMapOvr>
  <p:transition spd="med" advClick="1"/>
</p:sld>
</file>

<file path=ppt/slides/slide1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0" name="Shape 1200"/>
          <p:cNvSpPr/>
          <p:nvPr>
            <p:ph type="sldNum" sz="quarter" idx="2"/>
          </p:nvPr>
        </p:nvSpPr>
        <p:spPr>
          <a:xfrm>
            <a:off x="7318499" y="6248400"/>
            <a:ext cx="374402"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201" name="Shape 1201"/>
          <p:cNvSpPr/>
          <p:nvPr>
            <p:ph type="title"/>
          </p:nvPr>
        </p:nvSpPr>
        <p:spPr>
          <a:xfrm>
            <a:off x="76200" y="228600"/>
            <a:ext cx="8915400" cy="6858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Cosmology with Galaxy Clusters: Requirements</a:t>
            </a:r>
          </a:p>
        </p:txBody>
      </p:sp>
      <p:sp>
        <p:nvSpPr>
          <p:cNvPr id="1202" name="Shape 1202"/>
          <p:cNvSpPr/>
          <p:nvPr>
            <p:ph type="body" idx="1"/>
          </p:nvPr>
        </p:nvSpPr>
        <p:spPr>
          <a:xfrm>
            <a:off x="76200" y="914400"/>
            <a:ext cx="9067800" cy="5943600"/>
          </a:xfrm>
          <a:prstGeom prst="rect">
            <a:avLst/>
          </a:prstGeom>
        </p:spPr>
        <p:txBody>
          <a:bodyPr/>
          <a:lstStyle/>
          <a:p>
            <a:pPr lvl="0" marL="574040" indent="-533400">
              <a:buClr>
                <a:srgbClr val="0329D6"/>
              </a:buClr>
              <a:buSzTx/>
              <a:buFont typeface="Arial"/>
              <a:buNone/>
              <a:defRPr sz="1800">
                <a:solidFill>
                  <a:srgbClr val="000000"/>
                </a:solidFill>
                <a:uFillTx/>
              </a:defRPr>
            </a:pPr>
            <a:endParaRPr sz="2400">
              <a:solidFill>
                <a:srgbClr val="0329D6"/>
              </a:solidFill>
              <a:uFill>
                <a:solidFill>
                  <a:srgbClr val="0329D6"/>
                </a:solidFill>
              </a:uFill>
              <a:latin typeface="+mn-lt"/>
              <a:ea typeface="+mn-ea"/>
              <a:cs typeface="+mn-cs"/>
              <a:sym typeface="Arial"/>
            </a:endParaRPr>
          </a:p>
          <a:p>
            <a:pPr lvl="1" marL="955039" indent="-457199">
              <a:buClr>
                <a:srgbClr val="0329D6"/>
              </a:buClr>
              <a:buFont typeface="Arial"/>
              <a:buAutoNum type="arabicPeriod" startAt="1"/>
              <a:defRPr sz="1800">
                <a:solidFill>
                  <a:srgbClr val="000000"/>
                </a:solidFill>
                <a:uFillTx/>
              </a:defRPr>
            </a:pPr>
            <a:r>
              <a:rPr sz="2400">
                <a:solidFill>
                  <a:srgbClr val="0329D6"/>
                </a:solidFill>
                <a:uFill>
                  <a:solidFill>
                    <a:srgbClr val="0329D6"/>
                  </a:solidFill>
                </a:uFill>
                <a:latin typeface="+mn-lt"/>
                <a:ea typeface="+mn-ea"/>
                <a:cs typeface="+mn-cs"/>
                <a:sym typeface="Arial"/>
              </a:rPr>
              <a:t>Quantitative understanding of the formation of dark matter halos in an expanding universe.</a:t>
            </a:r>
            <a:endParaRPr sz="2400">
              <a:solidFill>
                <a:srgbClr val="0329D6"/>
              </a:solidFill>
              <a:uFill>
                <a:solidFill>
                  <a:srgbClr val="0329D6"/>
                </a:solidFill>
              </a:uFill>
              <a:latin typeface="+mn-lt"/>
              <a:ea typeface="+mn-ea"/>
              <a:cs typeface="+mn-cs"/>
              <a:sym typeface="Arial"/>
            </a:endParaRPr>
          </a:p>
          <a:p>
            <a:pPr lvl="1" marL="955039" indent="-457199">
              <a:buClr>
                <a:srgbClr val="0329D6"/>
              </a:buClr>
              <a:buFont typeface="Arial"/>
              <a:buAutoNum type="arabicPeriod" startAt="1"/>
              <a:defRPr sz="1800">
                <a:solidFill>
                  <a:srgbClr val="000000"/>
                </a:solidFill>
                <a:uFillTx/>
              </a:defRPr>
            </a:pPr>
            <a:endParaRPr sz="2400">
              <a:solidFill>
                <a:srgbClr val="0329D6"/>
              </a:solidFill>
              <a:uFill>
                <a:solidFill>
                  <a:srgbClr val="0329D6"/>
                </a:solidFill>
              </a:uFill>
              <a:latin typeface="+mn-lt"/>
              <a:ea typeface="+mn-ea"/>
              <a:cs typeface="+mn-cs"/>
              <a:sym typeface="Arial"/>
            </a:endParaRPr>
          </a:p>
          <a:p>
            <a:pPr lvl="1" marL="955039" indent="-457199">
              <a:buClr>
                <a:srgbClr val="0329D6"/>
              </a:buClr>
              <a:buFont typeface="Arial"/>
              <a:buAutoNum type="arabicPeriod" startAt="2"/>
              <a:defRPr sz="1800">
                <a:solidFill>
                  <a:srgbClr val="000000"/>
                </a:solidFill>
                <a:uFillTx/>
              </a:defRPr>
            </a:pPr>
            <a:r>
              <a:rPr sz="2400">
                <a:solidFill>
                  <a:srgbClr val="0329D6"/>
                </a:solidFill>
                <a:uFill>
                  <a:solidFill>
                    <a:srgbClr val="0329D6"/>
                  </a:solidFill>
                </a:uFill>
                <a:latin typeface="+mn-lt"/>
                <a:ea typeface="+mn-ea"/>
                <a:cs typeface="+mn-cs"/>
                <a:sym typeface="Arial"/>
              </a:rPr>
              <a:t>Clean way of selecting a large number of galaxy clusters over a range of redshifts. </a:t>
            </a:r>
            <a:endParaRPr sz="2400">
              <a:solidFill>
                <a:srgbClr val="0329D6"/>
              </a:solidFill>
              <a:uFill>
                <a:solidFill>
                  <a:srgbClr val="0329D6"/>
                </a:solidFill>
              </a:uFill>
              <a:latin typeface="+mn-lt"/>
              <a:ea typeface="+mn-ea"/>
              <a:cs typeface="+mn-cs"/>
              <a:sym typeface="Arial"/>
            </a:endParaRPr>
          </a:p>
          <a:p>
            <a:pPr lvl="1" marL="955039" indent="-457199">
              <a:buClr>
                <a:srgbClr val="0329D6"/>
              </a:buClr>
              <a:buFont typeface="Arial"/>
              <a:buAutoNum type="arabicPeriod" startAt="2"/>
              <a:defRPr sz="1800">
                <a:solidFill>
                  <a:srgbClr val="000000"/>
                </a:solidFill>
                <a:uFillTx/>
              </a:defRPr>
            </a:pPr>
            <a:endParaRPr sz="2400">
              <a:solidFill>
                <a:srgbClr val="0329D6"/>
              </a:solidFill>
              <a:uFill>
                <a:solidFill>
                  <a:srgbClr val="0329D6"/>
                </a:solidFill>
              </a:uFill>
              <a:latin typeface="+mn-lt"/>
              <a:ea typeface="+mn-ea"/>
              <a:cs typeface="+mn-cs"/>
              <a:sym typeface="Arial"/>
            </a:endParaRPr>
          </a:p>
          <a:p>
            <a:pPr lvl="1" marL="955039" indent="-457199">
              <a:buClr>
                <a:srgbClr val="0329D6"/>
              </a:buClr>
              <a:buFont typeface="Arial"/>
              <a:buAutoNum type="arabicPeriod" startAt="3"/>
              <a:defRPr sz="1800">
                <a:solidFill>
                  <a:srgbClr val="000000"/>
                </a:solidFill>
                <a:uFillTx/>
              </a:defRPr>
            </a:pPr>
            <a:r>
              <a:rPr sz="2400">
                <a:solidFill>
                  <a:srgbClr val="0329D6"/>
                </a:solidFill>
                <a:uFill>
                  <a:solidFill>
                    <a:srgbClr val="0329D6"/>
                  </a:solidFill>
                </a:uFill>
                <a:latin typeface="+mn-lt"/>
                <a:ea typeface="+mn-ea"/>
                <a:cs typeface="+mn-cs"/>
                <a:sym typeface="Arial"/>
              </a:rPr>
              <a:t>Redshift estimates for each cluster (photo-z's adequate).</a:t>
            </a:r>
            <a:endParaRPr sz="2400">
              <a:solidFill>
                <a:srgbClr val="0329D6"/>
              </a:solidFill>
              <a:uFill>
                <a:solidFill>
                  <a:srgbClr val="0329D6"/>
                </a:solidFill>
              </a:uFill>
              <a:latin typeface="+mn-lt"/>
              <a:ea typeface="+mn-ea"/>
              <a:cs typeface="+mn-cs"/>
              <a:sym typeface="Arial"/>
            </a:endParaRPr>
          </a:p>
          <a:p>
            <a:pPr lvl="1" marL="955039" indent="-457199">
              <a:buClr>
                <a:srgbClr val="0329D6"/>
              </a:buClr>
              <a:buFont typeface="Arial"/>
              <a:buAutoNum type="arabicPeriod" startAt="3"/>
              <a:defRPr sz="1800">
                <a:solidFill>
                  <a:srgbClr val="000000"/>
                </a:solidFill>
                <a:uFillTx/>
              </a:defRPr>
            </a:pPr>
            <a:endParaRPr sz="2400">
              <a:solidFill>
                <a:srgbClr val="0329D6"/>
              </a:solidFill>
              <a:uFill>
                <a:solidFill>
                  <a:srgbClr val="0329D6"/>
                </a:solidFill>
              </a:uFill>
              <a:latin typeface="+mn-lt"/>
              <a:ea typeface="+mn-ea"/>
              <a:cs typeface="+mn-cs"/>
              <a:sym typeface="Arial"/>
            </a:endParaRPr>
          </a:p>
          <a:p>
            <a:pPr lvl="1" marL="955039" indent="-457199">
              <a:buClr>
                <a:srgbClr val="0329D6"/>
              </a:buClr>
              <a:buFont typeface="Arial"/>
              <a:buAutoNum type="arabicPeriod" startAt="4"/>
              <a:defRPr sz="1800">
                <a:solidFill>
                  <a:srgbClr val="000000"/>
                </a:solidFill>
                <a:uFillTx/>
              </a:defRPr>
            </a:pPr>
            <a:r>
              <a:rPr sz="2400">
                <a:solidFill>
                  <a:srgbClr val="0329D6"/>
                </a:solidFill>
                <a:uFill>
                  <a:solidFill>
                    <a:srgbClr val="0329D6"/>
                  </a:solidFill>
                </a:uFill>
                <a:latin typeface="+mn-lt"/>
                <a:ea typeface="+mn-ea"/>
                <a:cs typeface="+mn-cs"/>
                <a:sym typeface="Arial"/>
              </a:rPr>
              <a:t>Observables that can be used as mass estimates at all redshifts.</a:t>
            </a:r>
          </a:p>
        </p:txBody>
      </p:sp>
    </p:spTree>
  </p:cSld>
  <p:clrMapOvr>
    <a:masterClrMapping/>
  </p:clrMapOvr>
  <p:transition spd="med" advClick="1"/>
</p:sld>
</file>

<file path=ppt/slides/slide1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4" name="Shape 1204"/>
          <p:cNvSpPr/>
          <p:nvPr>
            <p:ph type="sldNum" sz="quarter" idx="2"/>
          </p:nvPr>
        </p:nvSpPr>
        <p:spPr>
          <a:xfrm>
            <a:off x="7315199" y="6248400"/>
            <a:ext cx="381001"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205" name="Shape 1205"/>
          <p:cNvSpPr/>
          <p:nvPr>
            <p:ph type="title"/>
          </p:nvPr>
        </p:nvSpPr>
        <p:spPr>
          <a:xfrm>
            <a:off x="76200" y="0"/>
            <a:ext cx="8915400" cy="11430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What is a Cluster?</a:t>
            </a:r>
          </a:p>
        </p:txBody>
      </p:sp>
      <p:sp>
        <p:nvSpPr>
          <p:cNvPr id="1206" name="Shape 1206"/>
          <p:cNvSpPr/>
          <p:nvPr/>
        </p:nvSpPr>
        <p:spPr>
          <a:xfrm>
            <a:off x="685800" y="1295400"/>
            <a:ext cx="7543800" cy="4330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83540" indent="-342900">
              <a:lnSpc>
                <a:spcPct val="90000"/>
              </a:lnSpc>
              <a:spcBef>
                <a:spcPts val="500"/>
              </a:spcBef>
              <a:buClr>
                <a:srgbClr val="0329D6"/>
              </a:buClr>
              <a:buFont typeface="Arial"/>
              <a:defRPr sz="1800">
                <a:uFillTx/>
              </a:defRPr>
            </a:pPr>
            <a:r>
              <a:rPr sz="2400">
                <a:solidFill>
                  <a:srgbClr val="0329D6"/>
                </a:solidFill>
                <a:uFill>
                  <a:solidFill>
                    <a:srgbClr val="0329D6"/>
                  </a:solidFill>
                </a:uFill>
                <a:latin typeface="+mn-lt"/>
                <a:ea typeface="+mn-ea"/>
                <a:cs typeface="+mn-cs"/>
                <a:sym typeface="Arial"/>
              </a:rPr>
              <a:t>Large peak in matter density:</a:t>
            </a:r>
            <a:endParaRPr sz="2400">
              <a:solidFill>
                <a:srgbClr val="0329D6"/>
              </a:solidFill>
              <a:uFill>
                <a:solidFill>
                  <a:srgbClr val="0329D6"/>
                </a:solidFill>
              </a:uFill>
              <a:latin typeface="+mn-lt"/>
              <a:ea typeface="+mn-ea"/>
              <a:cs typeface="+mn-cs"/>
              <a:sym typeface="Arial"/>
            </a:endParaRPr>
          </a:p>
          <a:p>
            <a:pPr lvl="0" marL="383540" indent="-342900">
              <a:lnSpc>
                <a:spcPct val="90000"/>
              </a:lnSpc>
              <a:spcBef>
                <a:spcPts val="500"/>
              </a:spcBef>
              <a:buClr>
                <a:srgbClr val="0329D6"/>
              </a:buClr>
              <a:buFont typeface="Arial"/>
              <a:defRPr sz="1800">
                <a:uFillTx/>
              </a:defRPr>
            </a:pPr>
            <a:endParaRPr sz="2400">
              <a:solidFill>
                <a:srgbClr val="0329D6"/>
              </a:solidFill>
              <a:uFill>
                <a:solidFill>
                  <a:srgbClr val="0329D6"/>
                </a:solidFill>
              </a:uFill>
              <a:latin typeface="+mn-lt"/>
              <a:ea typeface="+mn-ea"/>
              <a:cs typeface="+mn-cs"/>
              <a:sym typeface="Arial"/>
            </a:endParaRPr>
          </a:p>
          <a:p>
            <a:pPr lvl="0" marL="783590" indent="-285750">
              <a:lnSpc>
                <a:spcPct val="90000"/>
              </a:lnSpc>
              <a:spcBef>
                <a:spcPts val="400"/>
              </a:spcBef>
              <a:buClr>
                <a:srgbClr val="008F00"/>
              </a:buClr>
              <a:buSzPct val="100000"/>
              <a:buFont typeface="Arial"/>
              <a:buChar char="–"/>
              <a:defRPr sz="1800">
                <a:uFillTx/>
              </a:defRPr>
            </a:pPr>
            <a:r>
              <a:rPr sz="2000">
                <a:solidFill>
                  <a:srgbClr val="008F00"/>
                </a:solidFill>
                <a:uFill>
                  <a:solidFill>
                    <a:srgbClr val="008F00"/>
                  </a:solidFill>
                </a:uFill>
                <a:latin typeface="+mn-lt"/>
                <a:ea typeface="+mn-ea"/>
                <a:cs typeface="+mn-cs"/>
                <a:sym typeface="Arial"/>
              </a:rPr>
              <a:t>Dark matter clump (~75% of mass)            </a:t>
            </a:r>
            <a:endParaRPr sz="2000">
              <a:solidFill>
                <a:srgbClr val="008F00"/>
              </a:solidFill>
              <a:uFill>
                <a:solidFill>
                  <a:srgbClr val="008F00"/>
                </a:solidFill>
              </a:uFill>
              <a:latin typeface="+mn-lt"/>
              <a:ea typeface="+mn-ea"/>
              <a:cs typeface="+mn-cs"/>
              <a:sym typeface="Arial"/>
            </a:endParaRPr>
          </a:p>
          <a:p>
            <a:pPr lvl="0" marL="783590" indent="-285750">
              <a:lnSpc>
                <a:spcPct val="90000"/>
              </a:lnSpc>
              <a:spcBef>
                <a:spcPts val="400"/>
              </a:spcBef>
              <a:buClr>
                <a:srgbClr val="FF2600"/>
              </a:buClr>
              <a:buSzPct val="100000"/>
              <a:buFont typeface="Arial"/>
              <a:buChar char="–"/>
              <a:defRPr sz="1800">
                <a:uFillTx/>
              </a:defRPr>
            </a:pPr>
            <a:endParaRPr sz="2000">
              <a:solidFill>
                <a:srgbClr val="FF2600"/>
              </a:solidFill>
              <a:uFill>
                <a:solidFill>
                  <a:srgbClr val="FF2600"/>
                </a:solidFill>
              </a:uFill>
              <a:latin typeface="+mn-lt"/>
              <a:ea typeface="+mn-ea"/>
              <a:cs typeface="+mn-cs"/>
              <a:sym typeface="Arial"/>
            </a:endParaRPr>
          </a:p>
          <a:p>
            <a:pPr lvl="0" marL="783590" indent="-285750">
              <a:lnSpc>
                <a:spcPct val="90000"/>
              </a:lnSpc>
              <a:spcBef>
                <a:spcPts val="400"/>
              </a:spcBef>
              <a:buClr>
                <a:srgbClr val="008F00"/>
              </a:buClr>
              <a:buSzPct val="100000"/>
              <a:buFont typeface="Arial"/>
              <a:buChar char="–"/>
              <a:defRPr sz="1800">
                <a:uFillTx/>
              </a:defRPr>
            </a:pPr>
            <a:r>
              <a:rPr sz="2000">
                <a:solidFill>
                  <a:srgbClr val="008F00"/>
                </a:solidFill>
                <a:uFill>
                  <a:solidFill>
                    <a:srgbClr val="008F00"/>
                  </a:solidFill>
                </a:uFill>
                <a:latin typeface="+mn-lt"/>
                <a:ea typeface="+mn-ea"/>
                <a:cs typeface="+mn-cs"/>
                <a:sym typeface="Arial"/>
              </a:rPr>
              <a:t>Many luminous galaxies (~2.5%: 10% of baryons)</a:t>
            </a:r>
            <a:endParaRPr sz="2000">
              <a:solidFill>
                <a:srgbClr val="008F00"/>
              </a:solidFill>
              <a:uFill>
                <a:solidFill>
                  <a:srgbClr val="008F00"/>
                </a:solidFill>
              </a:uFill>
              <a:latin typeface="+mn-lt"/>
              <a:ea typeface="+mn-ea"/>
              <a:cs typeface="+mn-cs"/>
              <a:sym typeface="Arial"/>
            </a:endParaRPr>
          </a:p>
          <a:p>
            <a:pPr lvl="0" marL="1183639" indent="-228600">
              <a:lnSpc>
                <a:spcPct val="90000"/>
              </a:lnSpc>
              <a:spcBef>
                <a:spcPts val="400"/>
              </a:spcBef>
              <a:buClr>
                <a:srgbClr val="008F00"/>
              </a:buClr>
              <a:buSzPct val="100000"/>
              <a:buFont typeface="Arial"/>
              <a:buChar char="•"/>
              <a:defRPr sz="1800">
                <a:uFillTx/>
              </a:defRPr>
            </a:pPr>
            <a:r>
              <a:rPr sz="2000">
                <a:solidFill>
                  <a:srgbClr val="008F00"/>
                </a:solidFill>
                <a:uFill>
                  <a:solidFill>
                    <a:srgbClr val="008F00"/>
                  </a:solidFill>
                </a:uFill>
                <a:latin typeface="+mn-lt"/>
                <a:ea typeface="+mn-ea"/>
                <a:cs typeface="+mn-cs"/>
                <a:sym typeface="Arial"/>
              </a:rPr>
              <a:t>BCG and red sequence</a:t>
            </a:r>
            <a:endParaRPr sz="2000">
              <a:solidFill>
                <a:srgbClr val="008F00"/>
              </a:solidFill>
              <a:uFill>
                <a:solidFill>
                  <a:srgbClr val="008F00"/>
                </a:solidFill>
              </a:uFill>
              <a:latin typeface="+mn-lt"/>
              <a:ea typeface="+mn-ea"/>
              <a:cs typeface="+mn-cs"/>
              <a:sym typeface="Arial"/>
            </a:endParaRPr>
          </a:p>
          <a:p>
            <a:pPr lvl="0" marL="1183639" indent="-228600">
              <a:lnSpc>
                <a:spcPct val="90000"/>
              </a:lnSpc>
              <a:spcBef>
                <a:spcPts val="400"/>
              </a:spcBef>
              <a:buClr>
                <a:srgbClr val="008F00"/>
              </a:buClr>
              <a:buSzPct val="100000"/>
              <a:buFont typeface="Arial"/>
              <a:buChar char="•"/>
              <a:defRPr sz="1800">
                <a:uFillTx/>
              </a:defRPr>
            </a:pPr>
            <a:r>
              <a:rPr sz="2000">
                <a:solidFill>
                  <a:srgbClr val="008F00"/>
                </a:solidFill>
                <a:uFill>
                  <a:solidFill>
                    <a:srgbClr val="008F00"/>
                  </a:solidFill>
                </a:uFill>
                <a:latin typeface="+mn-lt"/>
                <a:ea typeface="+mn-ea"/>
                <a:cs typeface="+mn-cs"/>
                <a:sym typeface="Arial"/>
              </a:rPr>
              <a:t>Additional galaxies                          </a:t>
            </a:r>
            <a:endParaRPr sz="2000">
              <a:solidFill>
                <a:srgbClr val="008F00"/>
              </a:solidFill>
              <a:uFill>
                <a:solidFill>
                  <a:srgbClr val="008F00"/>
                </a:solidFill>
              </a:uFill>
              <a:latin typeface="+mn-lt"/>
              <a:ea typeface="+mn-ea"/>
              <a:cs typeface="+mn-cs"/>
              <a:sym typeface="Arial"/>
            </a:endParaRPr>
          </a:p>
          <a:p>
            <a:pPr lvl="0" marL="1183639" indent="-228600">
              <a:lnSpc>
                <a:spcPct val="90000"/>
              </a:lnSpc>
              <a:spcBef>
                <a:spcPts val="400"/>
              </a:spcBef>
              <a:buClr>
                <a:srgbClr val="008F00"/>
              </a:buClr>
              <a:buSzPct val="100000"/>
              <a:buFont typeface="Arial"/>
              <a:buChar char="•"/>
              <a:defRPr sz="1800">
                <a:uFillTx/>
              </a:defRPr>
            </a:pPr>
            <a:r>
              <a:rPr sz="2000">
                <a:solidFill>
                  <a:srgbClr val="008F00"/>
                </a:solidFill>
                <a:uFill>
                  <a:solidFill>
                    <a:srgbClr val="008F00"/>
                  </a:solidFill>
                </a:uFill>
                <a:latin typeface="+mn-lt"/>
                <a:ea typeface="+mn-ea"/>
                <a:cs typeface="+mn-cs"/>
                <a:sym typeface="Arial"/>
              </a:rPr>
              <a:t>Diffuse light</a:t>
            </a:r>
            <a:endParaRPr sz="2000">
              <a:solidFill>
                <a:srgbClr val="008F00"/>
              </a:solidFill>
              <a:uFill>
                <a:solidFill>
                  <a:srgbClr val="008F00"/>
                </a:solidFill>
              </a:uFill>
              <a:latin typeface="+mn-lt"/>
              <a:ea typeface="+mn-ea"/>
              <a:cs typeface="+mn-cs"/>
              <a:sym typeface="Arial"/>
            </a:endParaRPr>
          </a:p>
          <a:p>
            <a:pPr lvl="0" marL="1183639" indent="-228600">
              <a:lnSpc>
                <a:spcPct val="90000"/>
              </a:lnSpc>
              <a:spcBef>
                <a:spcPts val="400"/>
              </a:spcBef>
              <a:buClr>
                <a:srgbClr val="008F00"/>
              </a:buClr>
              <a:buSzPct val="100000"/>
              <a:buFont typeface="Arial"/>
              <a:buChar char="•"/>
              <a:defRPr sz="1800">
                <a:uFillTx/>
              </a:defRPr>
            </a:pPr>
            <a:endParaRPr sz="2000">
              <a:solidFill>
                <a:srgbClr val="008F00"/>
              </a:solidFill>
              <a:uFill>
                <a:solidFill>
                  <a:srgbClr val="008F00"/>
                </a:solidFill>
              </a:uFill>
              <a:latin typeface="+mn-lt"/>
              <a:ea typeface="+mn-ea"/>
              <a:cs typeface="+mn-cs"/>
              <a:sym typeface="Arial"/>
            </a:endParaRPr>
          </a:p>
          <a:p>
            <a:pPr lvl="0" marL="783590" indent="-285750">
              <a:lnSpc>
                <a:spcPct val="90000"/>
              </a:lnSpc>
              <a:spcBef>
                <a:spcPts val="400"/>
              </a:spcBef>
              <a:buClr>
                <a:srgbClr val="008F00"/>
              </a:buClr>
              <a:buSzPct val="100000"/>
              <a:buFont typeface="Arial"/>
              <a:buChar char="–"/>
              <a:defRPr sz="1800">
                <a:uFillTx/>
              </a:defRPr>
            </a:pPr>
            <a:r>
              <a:rPr sz="2000">
                <a:solidFill>
                  <a:srgbClr val="008F00"/>
                </a:solidFill>
                <a:uFill>
                  <a:solidFill>
                    <a:srgbClr val="008F00"/>
                  </a:solidFill>
                </a:uFill>
                <a:latin typeface="+mn-lt"/>
                <a:ea typeface="+mn-ea"/>
                <a:cs typeface="+mn-cs"/>
                <a:sym typeface="Arial"/>
              </a:rPr>
              <a:t>Hot gas (~22.5%: 90% of baryons)</a:t>
            </a:r>
            <a:endParaRPr sz="2000">
              <a:solidFill>
                <a:srgbClr val="008F00"/>
              </a:solidFill>
              <a:uFill>
                <a:solidFill>
                  <a:srgbClr val="008F00"/>
                </a:solidFill>
              </a:uFill>
              <a:latin typeface="+mn-lt"/>
              <a:ea typeface="+mn-ea"/>
              <a:cs typeface="+mn-cs"/>
              <a:sym typeface="Arial"/>
            </a:endParaRPr>
          </a:p>
          <a:p>
            <a:pPr lvl="0" marL="1183639" indent="-228600">
              <a:lnSpc>
                <a:spcPct val="90000"/>
              </a:lnSpc>
              <a:spcBef>
                <a:spcPts val="400"/>
              </a:spcBef>
              <a:buClr>
                <a:srgbClr val="008F00"/>
              </a:buClr>
              <a:buSzPct val="100000"/>
              <a:buFont typeface="Arial"/>
              <a:buChar char="•"/>
              <a:defRPr sz="1800">
                <a:uFillTx/>
              </a:defRPr>
            </a:pPr>
            <a:r>
              <a:rPr sz="2000">
                <a:solidFill>
                  <a:srgbClr val="008F00"/>
                </a:solidFill>
                <a:uFill>
                  <a:solidFill>
                    <a:srgbClr val="008F00"/>
                  </a:solidFill>
                </a:uFill>
                <a:latin typeface="+mn-lt"/>
                <a:ea typeface="+mn-ea"/>
                <a:cs typeface="+mn-cs"/>
                <a:sym typeface="Arial"/>
              </a:rPr>
              <a:t>Emits x-rays                                         </a:t>
            </a:r>
            <a:endParaRPr sz="2000">
              <a:solidFill>
                <a:srgbClr val="008F00"/>
              </a:solidFill>
              <a:uFill>
                <a:solidFill>
                  <a:srgbClr val="008F00"/>
                </a:solidFill>
              </a:uFill>
              <a:latin typeface="+mn-lt"/>
              <a:ea typeface="+mn-ea"/>
              <a:cs typeface="+mn-cs"/>
              <a:sym typeface="Arial"/>
            </a:endParaRPr>
          </a:p>
          <a:p>
            <a:pPr lvl="0" marL="1183639" indent="-228600">
              <a:lnSpc>
                <a:spcPct val="90000"/>
              </a:lnSpc>
              <a:spcBef>
                <a:spcPts val="400"/>
              </a:spcBef>
              <a:buClr>
                <a:srgbClr val="008F00"/>
              </a:buClr>
              <a:buSzPct val="100000"/>
              <a:buFont typeface="Arial"/>
              <a:buChar char="•"/>
              <a:defRPr sz="1800">
                <a:uFillTx/>
              </a:defRPr>
            </a:pPr>
            <a:r>
              <a:rPr sz="2000">
                <a:solidFill>
                  <a:srgbClr val="008F00"/>
                </a:solidFill>
                <a:uFill>
                  <a:solidFill>
                    <a:srgbClr val="008F00"/>
                  </a:solidFill>
                </a:uFill>
                <a:latin typeface="+mn-lt"/>
                <a:ea typeface="+mn-ea"/>
                <a:cs typeface="+mn-cs"/>
                <a:sym typeface="Arial"/>
              </a:rPr>
              <a:t>Causes Sunyaev-Zel’dovich                                     (SZ) decrement in CMB             </a:t>
            </a:r>
          </a:p>
        </p:txBody>
      </p:sp>
      <p:sp>
        <p:nvSpPr>
          <p:cNvPr id="1207" name="Shape 1207"/>
          <p:cNvSpPr/>
          <p:nvPr/>
        </p:nvSpPr>
        <p:spPr>
          <a:xfrm>
            <a:off x="6286817" y="2057400"/>
            <a:ext cx="1623379"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buClr>
                <a:srgbClr val="FF2600"/>
              </a:buClr>
              <a:buFont typeface="Arial"/>
              <a:defRPr sz="2000">
                <a:solidFill>
                  <a:srgbClr val="FF2600"/>
                </a:solidFill>
                <a:uFill>
                  <a:solidFill>
                    <a:srgbClr val="FF2600"/>
                  </a:solidFill>
                </a:uFill>
                <a:latin typeface="+mn-lt"/>
                <a:ea typeface="+mn-ea"/>
                <a:cs typeface="+mn-cs"/>
                <a:sym typeface="Arial"/>
              </a:defRPr>
            </a:lvl1pPr>
          </a:lstStyle>
          <a:p>
            <a:pPr lvl="0">
              <a:defRPr sz="1800">
                <a:solidFill>
                  <a:srgbClr val="000000"/>
                </a:solidFill>
                <a:uFillTx/>
              </a:defRPr>
            </a:pPr>
            <a:r>
              <a:rPr sz="2000">
                <a:solidFill>
                  <a:srgbClr val="FF2600"/>
                </a:solidFill>
                <a:uFill>
                  <a:solidFill>
                    <a:srgbClr val="FF2600"/>
                  </a:solidFill>
                </a:uFill>
              </a:rPr>
              <a:t>weak lensing</a:t>
            </a:r>
          </a:p>
        </p:txBody>
      </p:sp>
      <p:sp>
        <p:nvSpPr>
          <p:cNvPr id="1208" name="Shape 1208"/>
          <p:cNvSpPr/>
          <p:nvPr/>
        </p:nvSpPr>
        <p:spPr>
          <a:xfrm>
            <a:off x="5805879" y="3413125"/>
            <a:ext cx="2145517"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buClr>
                <a:srgbClr val="FF2600"/>
              </a:buClr>
              <a:buFont typeface="Arial"/>
              <a:defRPr sz="2000">
                <a:solidFill>
                  <a:srgbClr val="FF2600"/>
                </a:solidFill>
                <a:uFill>
                  <a:solidFill>
                    <a:srgbClr val="FF2600"/>
                  </a:solidFill>
                </a:uFill>
                <a:latin typeface="+mn-lt"/>
                <a:ea typeface="+mn-ea"/>
                <a:cs typeface="+mn-cs"/>
                <a:sym typeface="Arial"/>
              </a:defRPr>
            </a:lvl1pPr>
          </a:lstStyle>
          <a:p>
            <a:pPr lvl="0">
              <a:defRPr sz="1800">
                <a:solidFill>
                  <a:srgbClr val="000000"/>
                </a:solidFill>
                <a:uFillTx/>
              </a:defRPr>
            </a:pPr>
            <a:r>
              <a:rPr sz="2000">
                <a:solidFill>
                  <a:srgbClr val="FF2600"/>
                </a:solidFill>
                <a:uFill>
                  <a:solidFill>
                    <a:srgbClr val="FF2600"/>
                  </a:solidFill>
                </a:uFill>
              </a:rPr>
              <a:t>optical astronomy</a:t>
            </a:r>
          </a:p>
        </p:txBody>
      </p:sp>
      <p:sp>
        <p:nvSpPr>
          <p:cNvPr id="1209" name="Shape 1209"/>
          <p:cNvSpPr/>
          <p:nvPr/>
        </p:nvSpPr>
        <p:spPr>
          <a:xfrm>
            <a:off x="5966179" y="4632325"/>
            <a:ext cx="1975729"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buClr>
                <a:srgbClr val="FF2600"/>
              </a:buClr>
              <a:buFont typeface="Arial"/>
              <a:defRPr sz="2000">
                <a:solidFill>
                  <a:srgbClr val="FF2600"/>
                </a:solidFill>
                <a:uFill>
                  <a:solidFill>
                    <a:srgbClr val="FF2600"/>
                  </a:solidFill>
                </a:uFill>
                <a:latin typeface="+mn-lt"/>
                <a:ea typeface="+mn-ea"/>
                <a:cs typeface="+mn-cs"/>
                <a:sym typeface="Arial"/>
              </a:defRPr>
            </a:lvl1pPr>
          </a:lstStyle>
          <a:p>
            <a:pPr lvl="0">
              <a:defRPr sz="1800">
                <a:solidFill>
                  <a:srgbClr val="000000"/>
                </a:solidFill>
                <a:uFillTx/>
              </a:defRPr>
            </a:pPr>
            <a:r>
              <a:rPr sz="2000">
                <a:solidFill>
                  <a:srgbClr val="FF2600"/>
                </a:solidFill>
                <a:uFill>
                  <a:solidFill>
                    <a:srgbClr val="FF2600"/>
                  </a:solidFill>
                </a:uFill>
              </a:rPr>
              <a:t>x-ray astronomy</a:t>
            </a:r>
          </a:p>
        </p:txBody>
      </p:sp>
      <p:sp>
        <p:nvSpPr>
          <p:cNvPr id="1210" name="Shape 1210"/>
          <p:cNvSpPr/>
          <p:nvPr/>
        </p:nvSpPr>
        <p:spPr>
          <a:xfrm>
            <a:off x="5005618" y="5241925"/>
            <a:ext cx="2991977"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buClr>
                <a:srgbClr val="FF2600"/>
              </a:buClr>
              <a:buFont typeface="Arial"/>
              <a:defRPr sz="2000">
                <a:solidFill>
                  <a:srgbClr val="FF2600"/>
                </a:solidFill>
                <a:uFill>
                  <a:solidFill>
                    <a:srgbClr val="FF2600"/>
                  </a:solidFill>
                </a:uFill>
                <a:latin typeface="+mn-lt"/>
                <a:ea typeface="+mn-ea"/>
                <a:cs typeface="+mn-cs"/>
                <a:sym typeface="Arial"/>
              </a:defRPr>
            </a:lvl1pPr>
          </a:lstStyle>
          <a:p>
            <a:pPr lvl="0">
              <a:defRPr sz="1800">
                <a:solidFill>
                  <a:srgbClr val="000000"/>
                </a:solidFill>
                <a:uFillTx/>
              </a:defRPr>
            </a:pPr>
            <a:r>
              <a:rPr sz="2000">
                <a:solidFill>
                  <a:srgbClr val="FF2600"/>
                </a:solidFill>
                <a:uFill>
                  <a:solidFill>
                    <a:srgbClr val="FF2600"/>
                  </a:solidFill>
                </a:uFill>
              </a:rPr>
              <a:t>sub-millimeter astronomy</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207"/>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1208"/>
                                        </p:tgtEl>
                                        <p:attrNameLst>
                                          <p:attrName>style.visibility</p:attrName>
                                        </p:attrNameLst>
                                      </p:cBhvr>
                                      <p:to>
                                        <p:strVal val="visible"/>
                                      </p:to>
                                    </p:set>
                                  </p:childTnLst>
                                </p:cTn>
                              </p:par>
                            </p:childTnLst>
                          </p:cTn>
                        </p:par>
                        <p:par>
                          <p:cTn id="10" fill="hold">
                            <p:stCondLst>
                              <p:cond delay="0"/>
                            </p:stCondLst>
                            <p:childTnLst>
                              <p:par>
                                <p:cTn id="11" nodeType="afterEffect" presetClass="entr" presetSubtype="0" presetID="1" grpId="3" fill="hold">
                                  <p:stCondLst>
                                    <p:cond delay="0"/>
                                  </p:stCondLst>
                                  <p:iterate type="el" backwards="0">
                                    <p:tmAbs val="0"/>
                                  </p:iterate>
                                  <p:childTnLst>
                                    <p:set>
                                      <p:cBhvr>
                                        <p:cTn id="12" fill="hold"/>
                                        <p:tgtEl>
                                          <p:spTgt spid="1209"/>
                                        </p:tgtEl>
                                        <p:attrNameLst>
                                          <p:attrName>style.visibility</p:attrName>
                                        </p:attrNameLst>
                                      </p:cBhvr>
                                      <p:to>
                                        <p:strVal val="visible"/>
                                      </p:to>
                                    </p:set>
                                  </p:childTnLst>
                                </p:cTn>
                              </p:par>
                            </p:childTnLst>
                          </p:cTn>
                        </p:par>
                        <p:par>
                          <p:cTn id="13" fill="hold">
                            <p:stCondLst>
                              <p:cond delay="0"/>
                            </p:stCondLst>
                            <p:childTnLst>
                              <p:par>
                                <p:cTn id="14" nodeType="afterEffect" presetClass="entr" presetSubtype="0" presetID="1" grpId="4" fill="hold">
                                  <p:stCondLst>
                                    <p:cond delay="0"/>
                                  </p:stCondLst>
                                  <p:iterate type="el" backwards="0">
                                    <p:tmAbs val="0"/>
                                  </p:iterate>
                                  <p:childTnLst>
                                    <p:set>
                                      <p:cBhvr>
                                        <p:cTn id="15" fill="hold"/>
                                        <p:tgtEl>
                                          <p:spTgt spid="12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07" grpId="1"/>
      <p:bldP build="whole" bldLvl="1" animBg="1" rev="0" advAuto="0" spid="1210" grpId="4"/>
      <p:bldP build="whole" bldLvl="1" animBg="1" rev="0" advAuto="0" spid="1208" grpId="2"/>
      <p:bldP build="whole" bldLvl="1" animBg="1" rev="0" advAuto="0" spid="1209" grpId="3"/>
    </p:bldLst>
  </p:timing>
</p:sld>
</file>

<file path=ppt/slides/slide1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2" name="Shape 1212"/>
          <p:cNvSpPr/>
          <p:nvPr>
            <p:ph type="sldNum" sz="quarter" idx="2"/>
          </p:nvPr>
        </p:nvSpPr>
        <p:spPr>
          <a:xfrm>
            <a:off x="7315199" y="6248400"/>
            <a:ext cx="381001"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213" name="Shape 1213"/>
          <p:cNvSpPr/>
          <p:nvPr>
            <p:ph type="body" idx="1"/>
          </p:nvPr>
        </p:nvSpPr>
        <p:spPr>
          <a:xfrm>
            <a:off x="-76200" y="228600"/>
            <a:ext cx="9220200" cy="3754941"/>
          </a:xfrm>
          <a:prstGeom prst="rect">
            <a:avLst/>
          </a:prstGeom>
        </p:spPr>
        <p:txBody>
          <a:bodyPr/>
          <a:lstStyle/>
          <a:p>
            <a:pPr lvl="0" marL="574040" indent="-533400">
              <a:buClr>
                <a:srgbClr val="FF2600"/>
              </a:buClr>
              <a:buSzTx/>
              <a:buFont typeface="Arial"/>
              <a:buNone/>
              <a:defRPr sz="1800">
                <a:solidFill>
                  <a:srgbClr val="000000"/>
                </a:solidFill>
                <a:uFillTx/>
              </a:defRPr>
            </a:pPr>
            <a:endParaRPr sz="2400">
              <a:solidFill>
                <a:srgbClr val="FF2600"/>
              </a:solidFill>
              <a:uFill>
                <a:solidFill>
                  <a:srgbClr val="FF2600"/>
                </a:solidFill>
              </a:uFill>
              <a:latin typeface="+mn-lt"/>
              <a:ea typeface="+mn-ea"/>
              <a:cs typeface="+mn-cs"/>
              <a:sym typeface="Arial"/>
            </a:endParaRPr>
          </a:p>
          <a:p>
            <a:pPr lvl="1" marL="955039" indent="-457199">
              <a:buClr>
                <a:srgbClr val="FF2600"/>
              </a:buClr>
              <a:buFont typeface="Arial"/>
              <a:buAutoNum type="arabicPeriod" startAt="1"/>
              <a:defRPr sz="1800">
                <a:solidFill>
                  <a:srgbClr val="000000"/>
                </a:solidFill>
                <a:uFillTx/>
              </a:defRPr>
            </a:pPr>
            <a:endParaRPr sz="2400">
              <a:solidFill>
                <a:srgbClr val="FF2600"/>
              </a:solidFill>
              <a:uFill>
                <a:solidFill>
                  <a:srgbClr val="FF2600"/>
                </a:solidFill>
              </a:uFill>
              <a:latin typeface="+mn-lt"/>
              <a:ea typeface="+mn-ea"/>
              <a:cs typeface="+mn-cs"/>
              <a:sym typeface="Arial"/>
            </a:endParaRPr>
          </a:p>
          <a:p>
            <a:pPr lvl="1" marL="955039" indent="-457199">
              <a:buClr>
                <a:srgbClr val="FF2600"/>
              </a:buClr>
              <a:buFont typeface="Arial"/>
              <a:buAutoNum type="arabicPeriod" startAt="1"/>
              <a:defRPr sz="1800">
                <a:solidFill>
                  <a:srgbClr val="000000"/>
                </a:solidFill>
                <a:uFillTx/>
              </a:defRPr>
            </a:pPr>
            <a:r>
              <a:rPr sz="2400">
                <a:solidFill>
                  <a:srgbClr val="FF2600"/>
                </a:solidFill>
                <a:uFill>
                  <a:solidFill>
                    <a:srgbClr val="FF2600"/>
                  </a:solidFill>
                </a:uFill>
                <a:latin typeface="+mn-lt"/>
                <a:ea typeface="+mn-ea"/>
                <a:cs typeface="+mn-cs"/>
                <a:sym typeface="Arial"/>
              </a:rPr>
              <a:t>Relationship between observable and mass is complicated: need to understand bias and resolution (dn/dM falls exponentially).</a:t>
            </a:r>
            <a:endParaRPr sz="2400">
              <a:solidFill>
                <a:srgbClr val="FF2600"/>
              </a:solidFill>
              <a:uFill>
                <a:solidFill>
                  <a:srgbClr val="FF2600"/>
                </a:solidFill>
              </a:uFill>
              <a:latin typeface="+mn-lt"/>
              <a:ea typeface="+mn-ea"/>
              <a:cs typeface="+mn-cs"/>
              <a:sym typeface="Arial"/>
            </a:endParaRPr>
          </a:p>
          <a:p>
            <a:pPr lvl="1" marL="955039" indent="-457199">
              <a:buClr>
                <a:srgbClr val="FF2600"/>
              </a:buClr>
              <a:buFont typeface="Arial"/>
              <a:buAutoNum type="arabicPeriod" startAt="1"/>
              <a:defRPr sz="1800">
                <a:solidFill>
                  <a:srgbClr val="000000"/>
                </a:solidFill>
                <a:uFillTx/>
              </a:defRPr>
            </a:pPr>
            <a:r>
              <a:rPr sz="2400">
                <a:solidFill>
                  <a:srgbClr val="FF2600"/>
                </a:solidFill>
                <a:uFill>
                  <a:solidFill>
                    <a:srgbClr val="FF2600"/>
                  </a:solidFill>
                </a:uFill>
                <a:latin typeface="+mn-lt"/>
                <a:ea typeface="+mn-ea"/>
                <a:cs typeface="+mn-cs"/>
                <a:sym typeface="Arial"/>
              </a:rPr>
              <a:t>Sample selection function: completeness, contamination.</a:t>
            </a:r>
            <a:endParaRPr sz="2400">
              <a:solidFill>
                <a:srgbClr val="FF2600"/>
              </a:solidFill>
              <a:uFill>
                <a:solidFill>
                  <a:srgbClr val="FF2600"/>
                </a:solidFill>
              </a:uFill>
              <a:latin typeface="+mn-lt"/>
              <a:ea typeface="+mn-ea"/>
              <a:cs typeface="+mn-cs"/>
              <a:sym typeface="Arial"/>
            </a:endParaRPr>
          </a:p>
          <a:p>
            <a:pPr lvl="1" marL="955039" indent="-457199">
              <a:buClr>
                <a:srgbClr val="FF2600"/>
              </a:buClr>
              <a:buFont typeface="Arial"/>
              <a:buAutoNum type="arabicPeriod" startAt="1"/>
              <a:defRPr sz="1800">
                <a:solidFill>
                  <a:srgbClr val="000000"/>
                </a:solidFill>
                <a:uFillTx/>
              </a:defRPr>
            </a:pPr>
            <a:r>
              <a:rPr sz="2400">
                <a:solidFill>
                  <a:srgbClr val="FF2600"/>
                </a:solidFill>
                <a:uFill>
                  <a:solidFill>
                    <a:srgbClr val="FF2600"/>
                  </a:solidFill>
                </a:uFill>
                <a:latin typeface="+mn-lt"/>
                <a:ea typeface="+mn-ea"/>
                <a:cs typeface="+mn-cs"/>
                <a:sym typeface="Arial"/>
              </a:rPr>
              <a:t>Projection effects (SZ, optical, weak lensing).</a:t>
            </a:r>
            <a:endParaRPr sz="2400">
              <a:solidFill>
                <a:srgbClr val="FF2600"/>
              </a:solidFill>
              <a:uFill>
                <a:solidFill>
                  <a:srgbClr val="FF2600"/>
                </a:solidFill>
              </a:uFill>
              <a:latin typeface="+mn-lt"/>
              <a:ea typeface="+mn-ea"/>
              <a:cs typeface="+mn-cs"/>
              <a:sym typeface="Arial"/>
            </a:endParaRPr>
          </a:p>
          <a:p>
            <a:pPr lvl="1" marL="955039" indent="-457199">
              <a:buClr>
                <a:srgbClr val="FF2600"/>
              </a:buClr>
              <a:buFont typeface="Arial"/>
              <a:buAutoNum type="arabicPeriod" startAt="1"/>
              <a:defRPr sz="1800">
                <a:solidFill>
                  <a:srgbClr val="000000"/>
                </a:solidFill>
                <a:uFillTx/>
              </a:defRPr>
            </a:pPr>
            <a:r>
              <a:rPr sz="2400">
                <a:solidFill>
                  <a:srgbClr val="FF2600"/>
                </a:solidFill>
                <a:uFill>
                  <a:solidFill>
                    <a:srgbClr val="FF2600"/>
                  </a:solidFill>
                </a:uFill>
                <a:latin typeface="+mn-lt"/>
                <a:ea typeface="+mn-ea"/>
                <a:cs typeface="+mn-cs"/>
                <a:sym typeface="Arial"/>
              </a:rPr>
              <a:t>Photo-z calibration.</a:t>
            </a:r>
          </a:p>
        </p:txBody>
      </p:sp>
      <p:sp>
        <p:nvSpPr>
          <p:cNvPr id="1214" name="Shape 1214"/>
          <p:cNvSpPr/>
          <p:nvPr>
            <p:ph type="title"/>
          </p:nvPr>
        </p:nvSpPr>
        <p:spPr>
          <a:xfrm>
            <a:off x="76200" y="76200"/>
            <a:ext cx="8915400" cy="5334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Cosmology with Galaxy Clusters: Systematics  </a:t>
            </a:r>
          </a:p>
        </p:txBody>
      </p:sp>
      <p:sp>
        <p:nvSpPr>
          <p:cNvPr id="1215" name="Shape 1215"/>
          <p:cNvSpPr/>
          <p:nvPr/>
        </p:nvSpPr>
        <p:spPr>
          <a:xfrm>
            <a:off x="-76200" y="2895600"/>
            <a:ext cx="9067800" cy="36476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574040" indent="-533400">
              <a:spcBef>
                <a:spcPts val="500"/>
              </a:spcBef>
              <a:buClr>
                <a:srgbClr val="008F00"/>
              </a:buClr>
              <a:buFont typeface="Arial"/>
              <a:defRPr sz="1800">
                <a:uFillTx/>
              </a:defRPr>
            </a:pPr>
            <a:endParaRPr sz="2400">
              <a:solidFill>
                <a:srgbClr val="008F00"/>
              </a:solidFill>
              <a:uFill>
                <a:solidFill>
                  <a:srgbClr val="008F00"/>
                </a:solidFill>
              </a:uFill>
              <a:latin typeface="+mn-lt"/>
              <a:ea typeface="+mn-ea"/>
              <a:cs typeface="+mn-cs"/>
              <a:sym typeface="Arial"/>
            </a:endParaRPr>
          </a:p>
          <a:p>
            <a:pPr lvl="0" marL="955039" indent="-457199">
              <a:spcBef>
                <a:spcPts val="500"/>
              </a:spcBef>
              <a:buClr>
                <a:srgbClr val="008F00"/>
              </a:buClr>
              <a:buSzPct val="100000"/>
              <a:buFont typeface="Arial"/>
              <a:buAutoNum type="arabicPeriod" startAt="1"/>
              <a:defRPr sz="1800">
                <a:uFillTx/>
              </a:defRPr>
            </a:pPr>
            <a:endParaRPr sz="2400">
              <a:solidFill>
                <a:srgbClr val="008F00"/>
              </a:solidFill>
              <a:uFill>
                <a:solidFill>
                  <a:srgbClr val="008F00"/>
                </a:solidFill>
              </a:uFill>
              <a:latin typeface="+mn-lt"/>
              <a:ea typeface="+mn-ea"/>
              <a:cs typeface="+mn-cs"/>
              <a:sym typeface="Arial"/>
            </a:endParaRPr>
          </a:p>
          <a:p>
            <a:pPr lvl="0" marL="955039" indent="-457199">
              <a:spcBef>
                <a:spcPts val="500"/>
              </a:spcBef>
              <a:buClr>
                <a:srgbClr val="008F00"/>
              </a:buClr>
              <a:buSzPct val="100000"/>
              <a:buFont typeface="Arial"/>
              <a:buAutoNum type="arabicPeriod" startAt="1"/>
              <a:defRPr sz="1800">
                <a:uFillTx/>
              </a:defRPr>
            </a:pPr>
            <a:r>
              <a:rPr sz="2400">
                <a:solidFill>
                  <a:srgbClr val="008F00"/>
                </a:solidFill>
                <a:uFill>
                  <a:solidFill>
                    <a:srgbClr val="008F00"/>
                  </a:solidFill>
                </a:uFill>
                <a:latin typeface="+mn-lt"/>
                <a:ea typeface="+mn-ea"/>
                <a:cs typeface="+mn-cs"/>
                <a:sym typeface="Arial"/>
              </a:rPr>
              <a:t>Self-calibration of mass-observable: clustering of clusters,  shape of mass function. </a:t>
            </a:r>
            <a:endParaRPr sz="2400">
              <a:solidFill>
                <a:srgbClr val="008F00"/>
              </a:solidFill>
              <a:uFill>
                <a:solidFill>
                  <a:srgbClr val="008F00"/>
                </a:solidFill>
              </a:uFill>
              <a:latin typeface="+mn-lt"/>
              <a:ea typeface="+mn-ea"/>
              <a:cs typeface="+mn-cs"/>
              <a:sym typeface="Arial"/>
            </a:endParaRPr>
          </a:p>
          <a:p>
            <a:pPr lvl="0" marL="955039" indent="-457199">
              <a:spcBef>
                <a:spcPts val="500"/>
              </a:spcBef>
              <a:buClr>
                <a:srgbClr val="008F00"/>
              </a:buClr>
              <a:buSzPct val="100000"/>
              <a:buFont typeface="Arial"/>
              <a:buAutoNum type="arabicPeriod" startAt="1"/>
              <a:defRPr sz="1800">
                <a:uFillTx/>
              </a:defRPr>
            </a:pPr>
            <a:r>
              <a:rPr sz="2400">
                <a:solidFill>
                  <a:srgbClr val="008F00"/>
                </a:solidFill>
                <a:uFill>
                  <a:solidFill>
                    <a:srgbClr val="008F00"/>
                  </a:solidFill>
                </a:uFill>
                <a:latin typeface="+mn-lt"/>
                <a:ea typeface="+mn-ea"/>
                <a:cs typeface="+mn-cs"/>
                <a:sym typeface="Arial"/>
              </a:rPr>
              <a:t>Cross-compare identification and mass determination                   techniques. </a:t>
            </a:r>
            <a:endParaRPr sz="2400">
              <a:solidFill>
                <a:srgbClr val="008F00"/>
              </a:solidFill>
              <a:uFill>
                <a:solidFill>
                  <a:srgbClr val="008F00"/>
                </a:solidFill>
              </a:uFill>
              <a:latin typeface="+mn-lt"/>
              <a:ea typeface="+mn-ea"/>
              <a:cs typeface="+mn-cs"/>
              <a:sym typeface="Arial"/>
            </a:endParaRPr>
          </a:p>
          <a:p>
            <a:pPr lvl="0" marL="955039" indent="-457199">
              <a:spcBef>
                <a:spcPts val="500"/>
              </a:spcBef>
              <a:buClr>
                <a:srgbClr val="008F00"/>
              </a:buClr>
              <a:buSzPct val="100000"/>
              <a:buFont typeface="Arial"/>
              <a:buAutoNum type="arabicPeriod" startAt="1"/>
              <a:defRPr sz="1800">
                <a:uFillTx/>
              </a:defRPr>
            </a:pPr>
            <a:r>
              <a:rPr sz="2400">
                <a:solidFill>
                  <a:srgbClr val="008F00"/>
                </a:solidFill>
                <a:uFill>
                  <a:solidFill>
                    <a:srgbClr val="008F00"/>
                  </a:solidFill>
                </a:uFill>
                <a:latin typeface="+mn-lt"/>
                <a:ea typeface="+mn-ea"/>
                <a:cs typeface="+mn-cs"/>
                <a:sym typeface="Arial"/>
              </a:rPr>
              <a:t>Weak Lensing mass calibration: cluster-mass correlation function.</a:t>
            </a:r>
            <a:endParaRPr sz="2400">
              <a:solidFill>
                <a:srgbClr val="008F00"/>
              </a:solidFill>
              <a:uFill>
                <a:solidFill>
                  <a:srgbClr val="008F00"/>
                </a:solidFill>
              </a:uFill>
              <a:latin typeface="+mn-lt"/>
              <a:ea typeface="+mn-ea"/>
              <a:cs typeface="+mn-cs"/>
              <a:sym typeface="Arial"/>
            </a:endParaRPr>
          </a:p>
          <a:p>
            <a:pPr lvl="0" marL="955039" indent="-457199">
              <a:spcBef>
                <a:spcPts val="500"/>
              </a:spcBef>
              <a:buClr>
                <a:srgbClr val="008F00"/>
              </a:buClr>
              <a:buSzPct val="100000"/>
              <a:buFont typeface="Arial"/>
              <a:buAutoNum type="arabicPeriod" startAt="1"/>
              <a:defRPr sz="1800">
                <a:uFillTx/>
              </a:defRPr>
            </a:pPr>
            <a:r>
              <a:rPr sz="2400">
                <a:solidFill>
                  <a:srgbClr val="008F00"/>
                </a:solidFill>
                <a:uFill>
                  <a:solidFill>
                    <a:srgbClr val="008F00"/>
                  </a:solidFill>
                </a:uFill>
                <a:latin typeface="+mn-lt"/>
                <a:ea typeface="+mn-ea"/>
                <a:cs typeface="+mn-cs"/>
                <a:sym typeface="Arial"/>
              </a:rPr>
              <a:t>Spectroscopic training sets.</a:t>
            </a:r>
          </a:p>
        </p:txBody>
      </p:sp>
      <p:sp>
        <p:nvSpPr>
          <p:cNvPr id="1216" name="Shape 1216"/>
          <p:cNvSpPr/>
          <p:nvPr/>
        </p:nvSpPr>
        <p:spPr>
          <a:xfrm>
            <a:off x="76200" y="520700"/>
            <a:ext cx="8915400" cy="55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buClr>
                <a:srgbClr val="000000"/>
              </a:buClr>
              <a:buFont typeface="Arial"/>
              <a:defRPr sz="3200" u="sng">
                <a:latin typeface="+mn-lt"/>
                <a:ea typeface="+mn-ea"/>
                <a:cs typeface="+mn-cs"/>
                <a:sym typeface="Arial"/>
              </a:defRPr>
            </a:lvl1pPr>
          </a:lstStyle>
          <a:p>
            <a:pPr lvl="0">
              <a:defRPr sz="1800" u="none">
                <a:uFillTx/>
              </a:defRPr>
            </a:pPr>
            <a:r>
              <a:rPr sz="3200" u="sng">
                <a:uFill>
                  <a:solidFill/>
                </a:uFill>
              </a:rPr>
              <a:t>&amp; Controls  </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216"/>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12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15" grpId="2"/>
      <p:bldP build="whole" bldLvl="1" animBg="1" rev="0" advAuto="0" spid="1216" grpId="1"/>
    </p:bldLst>
  </p:timing>
</p:sld>
</file>

<file path=ppt/slides/slide1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8" name="Shape 1218"/>
          <p:cNvSpPr/>
          <p:nvPr>
            <p:ph type="sldNum" sz="quarter" idx="2"/>
          </p:nvPr>
        </p:nvSpPr>
        <p:spPr>
          <a:xfrm>
            <a:off x="7315199" y="6248400"/>
            <a:ext cx="381001"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219" name="Shape 1219"/>
          <p:cNvSpPr/>
          <p:nvPr>
            <p:ph type="title"/>
          </p:nvPr>
        </p:nvSpPr>
        <p:spPr>
          <a:xfrm>
            <a:off x="152400" y="0"/>
            <a:ext cx="8915400" cy="11430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Summary: Clusters</a:t>
            </a:r>
          </a:p>
        </p:txBody>
      </p:sp>
      <p:sp>
        <p:nvSpPr>
          <p:cNvPr id="1220" name="Shape 1220"/>
          <p:cNvSpPr/>
          <p:nvPr>
            <p:ph type="body" idx="1"/>
          </p:nvPr>
        </p:nvSpPr>
        <p:spPr>
          <a:xfrm>
            <a:off x="457200" y="1219200"/>
            <a:ext cx="8229600" cy="5638800"/>
          </a:xfrm>
          <a:prstGeom prst="rect">
            <a:avLst/>
          </a:prstGeom>
        </p:spPr>
        <p:txBody>
          <a:bodyPr/>
          <a:lstStyle/>
          <a:p>
            <a:pPr lvl="1">
              <a:lnSpc>
                <a:spcPct val="90000"/>
              </a:lnSpc>
              <a:spcBef>
                <a:spcPts val="900"/>
              </a:spcBef>
              <a:buClr>
                <a:srgbClr val="0329D6"/>
              </a:buClr>
              <a:buFont typeface="Arial"/>
              <a:buChar char="•"/>
              <a:defRPr sz="1800">
                <a:solidFill>
                  <a:srgbClr val="000000"/>
                </a:solidFill>
                <a:uFillTx/>
              </a:defRPr>
            </a:pPr>
            <a:r>
              <a:rPr sz="2400">
                <a:solidFill>
                  <a:srgbClr val="0329D6"/>
                </a:solidFill>
                <a:uFill>
                  <a:solidFill>
                    <a:srgbClr val="0329D6"/>
                  </a:solidFill>
                </a:uFill>
                <a:latin typeface="+mn-lt"/>
                <a:ea typeface="+mn-ea"/>
                <a:cs typeface="+mn-cs"/>
                <a:sym typeface="Arial"/>
              </a:rPr>
              <a:t>Galaxy cluster counting is a powerful technique that requires a multi-observable approach. </a:t>
            </a:r>
            <a:endParaRPr sz="2400">
              <a:solidFill>
                <a:srgbClr val="0329D6"/>
              </a:solidFill>
              <a:uFill>
                <a:solidFill>
                  <a:srgbClr val="0329D6"/>
                </a:solidFill>
              </a:uFill>
              <a:latin typeface="+mn-lt"/>
              <a:ea typeface="+mn-ea"/>
              <a:cs typeface="+mn-cs"/>
              <a:sym typeface="Arial"/>
            </a:endParaRPr>
          </a:p>
          <a:p>
            <a:pPr lvl="1">
              <a:lnSpc>
                <a:spcPct val="90000"/>
              </a:lnSpc>
              <a:spcBef>
                <a:spcPts val="900"/>
              </a:spcBef>
              <a:buClr>
                <a:srgbClr val="0329D6"/>
              </a:buClr>
              <a:buFont typeface="Arial"/>
              <a:buChar char="•"/>
              <a:defRPr sz="1800">
                <a:solidFill>
                  <a:srgbClr val="000000"/>
                </a:solidFill>
                <a:uFillTx/>
              </a:defRPr>
            </a:pPr>
            <a:r>
              <a:rPr sz="2400">
                <a:solidFill>
                  <a:srgbClr val="0329D6"/>
                </a:solidFill>
                <a:uFill>
                  <a:solidFill>
                    <a:srgbClr val="0329D6"/>
                  </a:solidFill>
                </a:uFill>
                <a:latin typeface="+mn-lt"/>
                <a:ea typeface="+mn-ea"/>
                <a:cs typeface="+mn-cs"/>
                <a:sym typeface="Arial"/>
              </a:rPr>
              <a:t>Systematics can probably be understood with multi-probe approach.</a:t>
            </a:r>
            <a:endParaRPr sz="2400">
              <a:solidFill>
                <a:srgbClr val="0329D6"/>
              </a:solidFill>
              <a:uFill>
                <a:solidFill>
                  <a:srgbClr val="0329D6"/>
                </a:solidFill>
              </a:uFill>
              <a:latin typeface="+mn-lt"/>
              <a:ea typeface="+mn-ea"/>
              <a:cs typeface="+mn-cs"/>
              <a:sym typeface="Arial"/>
            </a:endParaRPr>
          </a:p>
          <a:p>
            <a:pPr lvl="1">
              <a:lnSpc>
                <a:spcPct val="90000"/>
              </a:lnSpc>
              <a:spcBef>
                <a:spcPts val="900"/>
              </a:spcBef>
              <a:buClr>
                <a:srgbClr val="0329D6"/>
              </a:buClr>
              <a:buFont typeface="Arial"/>
              <a:buChar char="•"/>
              <a:defRPr sz="1800">
                <a:solidFill>
                  <a:srgbClr val="000000"/>
                </a:solidFill>
                <a:uFillTx/>
              </a:defRPr>
            </a:pPr>
            <a:r>
              <a:rPr sz="2400">
                <a:solidFill>
                  <a:srgbClr val="0329D6"/>
                </a:solidFill>
                <a:uFill>
                  <a:solidFill>
                    <a:srgbClr val="0329D6"/>
                  </a:solidFill>
                </a:uFill>
                <a:latin typeface="+mn-lt"/>
                <a:ea typeface="+mn-ea"/>
                <a:cs typeface="+mn-cs"/>
                <a:sym typeface="Arial"/>
              </a:rPr>
              <a:t>Large surveys just starting</a:t>
            </a:r>
            <a:endParaRPr sz="2400">
              <a:solidFill>
                <a:srgbClr val="0329D6"/>
              </a:solidFill>
              <a:uFill>
                <a:solidFill>
                  <a:srgbClr val="0329D6"/>
                </a:solidFill>
              </a:uFill>
              <a:latin typeface="+mn-lt"/>
              <a:ea typeface="+mn-ea"/>
              <a:cs typeface="+mn-cs"/>
              <a:sym typeface="Arial"/>
            </a:endParaRPr>
          </a:p>
          <a:p>
            <a:pPr lvl="1" marL="742768" indent="-244928">
              <a:lnSpc>
                <a:spcPct val="90000"/>
              </a:lnSpc>
              <a:spcBef>
                <a:spcPts val="900"/>
              </a:spcBef>
              <a:buClr>
                <a:srgbClr val="0329D6"/>
              </a:buClr>
              <a:buFont typeface="Arial"/>
              <a:buChar char="•"/>
              <a:defRPr sz="1800">
                <a:solidFill>
                  <a:srgbClr val="000000"/>
                </a:solidFill>
                <a:uFillTx/>
              </a:defRPr>
            </a:pPr>
            <a:r>
              <a:rPr sz="2400">
                <a:solidFill>
                  <a:srgbClr val="0329D6"/>
                </a:solidFill>
                <a:uFill>
                  <a:solidFill>
                    <a:srgbClr val="0329D6"/>
                  </a:solidFill>
                </a:uFill>
                <a:latin typeface="+mn-lt"/>
                <a:ea typeface="+mn-ea"/>
                <a:cs typeface="+mn-cs"/>
                <a:sym typeface="Arial"/>
              </a:rPr>
              <a:t>Main program: </a:t>
            </a:r>
            <a:r>
              <a:rPr sz="2800">
                <a:uFill>
                  <a:solidFill>
                    <a:srgbClr val="FFA900"/>
                  </a:solidFill>
                </a:uFill>
              </a:rPr>
              <a:t>SPT +</a:t>
            </a:r>
            <a:r>
              <a:rPr sz="2800">
                <a:uFill>
                  <a:solidFill>
                    <a:srgbClr val="FFA900"/>
                  </a:solidFill>
                </a:uFill>
              </a:rPr>
              <a:t> </a:t>
            </a:r>
            <a:r>
              <a:rPr sz="2800">
                <a:uFill>
                  <a:solidFill>
                    <a:srgbClr val="FFA900"/>
                  </a:solidFill>
                </a:uFill>
              </a:rPr>
              <a:t>DES</a:t>
            </a:r>
            <a:endParaRPr sz="2400">
              <a:solidFill>
                <a:srgbClr val="FF2600"/>
              </a:solidFill>
              <a:uFill>
                <a:solidFill>
                  <a:srgbClr val="FF2600"/>
                </a:solidFill>
              </a:uFill>
              <a:latin typeface="+mn-lt"/>
              <a:ea typeface="+mn-ea"/>
              <a:cs typeface="+mn-cs"/>
              <a:sym typeface="Arial"/>
            </a:endParaRPr>
          </a:p>
          <a:p>
            <a:pPr lvl="2">
              <a:lnSpc>
                <a:spcPct val="90000"/>
              </a:lnSpc>
              <a:spcBef>
                <a:spcPts val="800"/>
              </a:spcBef>
              <a:buClr>
                <a:srgbClr val="0329D6"/>
              </a:buClr>
              <a:buFont typeface="Arial"/>
              <a:defRPr sz="1800">
                <a:solidFill>
                  <a:srgbClr val="000000"/>
                </a:solidFill>
                <a:uFillTx/>
              </a:defRPr>
            </a:pPr>
            <a:endParaRPr sz="2000">
              <a:solidFill>
                <a:srgbClr val="008F00"/>
              </a:solidFill>
              <a:uFill>
                <a:solidFill>
                  <a:srgbClr val="008F00"/>
                </a:solidFill>
              </a:uFill>
              <a:latin typeface="+mn-lt"/>
              <a:ea typeface="+mn-ea"/>
              <a:cs typeface="+mn-cs"/>
              <a:sym typeface="Arial"/>
            </a:endParaRPr>
          </a:p>
          <a:p>
            <a:pPr lvl="1" algn="ctr">
              <a:lnSpc>
                <a:spcPct val="90000"/>
              </a:lnSpc>
              <a:spcBef>
                <a:spcPts val="0"/>
              </a:spcBef>
              <a:buClr>
                <a:srgbClr val="0329D6"/>
              </a:buClr>
              <a:buSzTx/>
              <a:buFont typeface="Arial"/>
              <a:buNone/>
              <a:defRPr sz="1800">
                <a:solidFill>
                  <a:srgbClr val="000000"/>
                </a:solidFill>
                <a:uFillTx/>
              </a:defRPr>
            </a:pPr>
            <a:r>
              <a:rPr sz="2400">
                <a:solidFill>
                  <a:srgbClr val="FF2600"/>
                </a:solidFill>
                <a:uFill>
                  <a:solidFill>
                    <a:srgbClr val="FF2600"/>
                  </a:solidFill>
                </a:uFill>
                <a:latin typeface="+mn-lt"/>
                <a:ea typeface="+mn-ea"/>
                <a:cs typeface="+mn-cs"/>
                <a:sym typeface="Arial"/>
              </a:rPr>
              <a:t>  Galaxy cluster studies are the most uncertain. Great potential, big challenges</a:t>
            </a:r>
          </a:p>
        </p:txBody>
      </p:sp>
    </p:spTree>
  </p:cSld>
  <p:clrMapOvr>
    <a:masterClrMapping/>
  </p:clrMapOvr>
  <p:transition spd="med" advClick="1"/>
</p:sld>
</file>

<file path=ppt/slides/slide1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2" name="Shape 1222"/>
          <p:cNvSpPr/>
          <p:nvPr>
            <p:ph type="sldNum" sz="quarter" idx="2"/>
          </p:nvPr>
        </p:nvSpPr>
        <p:spPr>
          <a:xfrm>
            <a:off x="7315199" y="6248400"/>
            <a:ext cx="381001"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223" name="Shape 1223"/>
          <p:cNvSpPr/>
          <p:nvPr>
            <p:ph type="title"/>
          </p:nvPr>
        </p:nvSpPr>
        <p:spPr>
          <a:xfrm>
            <a:off x="685800" y="-228600"/>
            <a:ext cx="7772400" cy="11430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The Concordance Model</a:t>
            </a:r>
          </a:p>
        </p:txBody>
      </p:sp>
      <p:pic>
        <p:nvPicPr>
          <p:cNvPr id="1224" name="cerndar2_9-03.jpg"/>
          <p:cNvPicPr/>
          <p:nvPr/>
        </p:nvPicPr>
        <p:blipFill>
          <a:blip r:embed="rId2">
            <a:extLst/>
          </a:blip>
          <a:stretch>
            <a:fillRect/>
          </a:stretch>
        </p:blipFill>
        <p:spPr>
          <a:xfrm>
            <a:off x="2057400" y="762000"/>
            <a:ext cx="4772025" cy="6096001"/>
          </a:xfrm>
          <a:prstGeom prst="rect">
            <a:avLst/>
          </a:prstGeom>
          <a:ln w="12700">
            <a:miter lim="400000"/>
          </a:ln>
        </p:spPr>
      </p:pic>
    </p:spTree>
  </p:cSld>
  <p:clrMapOvr>
    <a:masterClrMapping/>
  </p:clrMapOvr>
  <p:transition spd="med" advClick="1"/>
</p:sld>
</file>

<file path=ppt/slides/slide1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6" name="Shape 1226"/>
          <p:cNvSpPr/>
          <p:nvPr/>
        </p:nvSpPr>
        <p:spPr>
          <a:xfrm>
            <a:off x="1676400" y="5689600"/>
            <a:ext cx="6268205" cy="838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buClr>
                <a:srgbClr val="0329D6"/>
              </a:buClr>
              <a:buFont typeface="Arial"/>
              <a:defRPr sz="1800">
                <a:uFillTx/>
              </a:defRPr>
            </a:pPr>
            <a:r>
              <a:rPr sz="2000">
                <a:solidFill>
                  <a:srgbClr val="0329D6"/>
                </a:solidFill>
                <a:uFill>
                  <a:solidFill>
                    <a:srgbClr val="0329D6"/>
                  </a:solidFill>
                </a:uFill>
                <a:latin typeface="+mn-lt"/>
                <a:ea typeface="+mn-ea"/>
                <a:cs typeface="+mn-cs"/>
                <a:sym typeface="Arial"/>
              </a:rPr>
              <a:t>If we assume </a:t>
            </a:r>
            <a:r>
              <a:rPr i="1" sz="2000">
                <a:uFill>
                  <a:solidFill/>
                </a:uFill>
                <a:latin typeface="+mn-lt"/>
                <a:ea typeface="+mn-ea"/>
                <a:cs typeface="+mn-cs"/>
                <a:sym typeface="Arial"/>
              </a:rPr>
              <a:t>w</a:t>
            </a:r>
            <a:r>
              <a:rPr sz="2000">
                <a:uFill>
                  <a:solidFill/>
                </a:uFill>
                <a:latin typeface="+mn-lt"/>
                <a:ea typeface="+mn-ea"/>
                <a:cs typeface="+mn-cs"/>
                <a:sym typeface="Arial"/>
              </a:rPr>
              <a:t> = const</a:t>
            </a:r>
            <a:r>
              <a:rPr sz="2000">
                <a:solidFill>
                  <a:srgbClr val="0329D6"/>
                </a:solidFill>
                <a:uFill>
                  <a:solidFill>
                    <a:srgbClr val="0329D6"/>
                  </a:solidFill>
                </a:uFill>
                <a:latin typeface="+mn-lt"/>
                <a:ea typeface="+mn-ea"/>
                <a:cs typeface="+mn-cs"/>
                <a:sym typeface="Arial"/>
              </a:rPr>
              <a:t>, data compatible with </a:t>
            </a:r>
            <a:r>
              <a:rPr sz="2000">
                <a:uFill>
                  <a:solidFill/>
                </a:uFill>
                <a:latin typeface="Symbol"/>
                <a:ea typeface="Symbol"/>
                <a:cs typeface="Symbol"/>
                <a:sym typeface="Symbol"/>
              </a:rPr>
              <a:t>Λ</a:t>
            </a:r>
            <a:endParaRPr sz="2000">
              <a:uFill>
                <a:solidFill/>
              </a:uFill>
              <a:latin typeface="Symbol"/>
              <a:ea typeface="Symbol"/>
              <a:cs typeface="Symbol"/>
              <a:sym typeface="Symbol"/>
            </a:endParaRPr>
          </a:p>
          <a:p>
            <a:pPr lvl="0">
              <a:buClr>
                <a:srgbClr val="0329D6"/>
              </a:buClr>
              <a:buFont typeface="Arial"/>
              <a:defRPr sz="1800">
                <a:uFillTx/>
              </a:defRPr>
            </a:pPr>
            <a:r>
              <a:rPr sz="2000">
                <a:solidFill>
                  <a:srgbClr val="0329D6"/>
                </a:solidFill>
                <a:uFill>
                  <a:solidFill>
                    <a:srgbClr val="0329D6"/>
                  </a:solidFill>
                </a:uFill>
                <a:latin typeface="+mn-lt"/>
                <a:ea typeface="+mn-ea"/>
                <a:cs typeface="+mn-cs"/>
                <a:sym typeface="Arial"/>
              </a:rPr>
              <a:t>Very little sensitivity to</a:t>
            </a:r>
            <a:r>
              <a:rPr sz="2000">
                <a:solidFill>
                  <a:srgbClr val="FF2600"/>
                </a:solidFill>
                <a:uFill>
                  <a:solidFill>
                    <a:srgbClr val="FF2600"/>
                  </a:solidFill>
                </a:uFill>
                <a:latin typeface="+mn-lt"/>
                <a:ea typeface="+mn-ea"/>
                <a:cs typeface="+mn-cs"/>
                <a:sym typeface="Arial"/>
              </a:rPr>
              <a:t> </a:t>
            </a:r>
            <a:r>
              <a:rPr sz="2000">
                <a:uFill>
                  <a:solidFill/>
                </a:uFill>
                <a:latin typeface="+mn-lt"/>
                <a:ea typeface="+mn-ea"/>
                <a:cs typeface="+mn-cs"/>
                <a:sym typeface="Arial"/>
              </a:rPr>
              <a:t>d</a:t>
            </a:r>
            <a:r>
              <a:rPr i="1" sz="2000">
                <a:uFill>
                  <a:solidFill/>
                </a:uFill>
                <a:latin typeface="+mn-lt"/>
                <a:ea typeface="+mn-ea"/>
                <a:cs typeface="+mn-cs"/>
                <a:sym typeface="Arial"/>
              </a:rPr>
              <a:t>w</a:t>
            </a:r>
            <a:r>
              <a:rPr sz="2000">
                <a:uFill>
                  <a:solidFill/>
                </a:uFill>
                <a:latin typeface="+mn-lt"/>
                <a:ea typeface="+mn-ea"/>
                <a:cs typeface="+mn-cs"/>
                <a:sym typeface="Arial"/>
              </a:rPr>
              <a:t>/d</a:t>
            </a:r>
            <a:r>
              <a:rPr i="1" sz="2000">
                <a:uFill>
                  <a:solidFill/>
                </a:uFill>
                <a:latin typeface="+mn-lt"/>
                <a:ea typeface="+mn-ea"/>
                <a:cs typeface="+mn-cs"/>
                <a:sym typeface="Arial"/>
              </a:rPr>
              <a:t>a</a:t>
            </a:r>
          </a:p>
        </p:txBody>
      </p:sp>
      <p:sp>
        <p:nvSpPr>
          <p:cNvPr id="1227" name="Shape 1227"/>
          <p:cNvSpPr/>
          <p:nvPr>
            <p:ph type="sldNum" sz="quarter" idx="2"/>
          </p:nvPr>
        </p:nvSpPr>
        <p:spPr>
          <a:xfrm>
            <a:off x="8051799" y="6464300"/>
            <a:ext cx="381001"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228" name="Shape 1228"/>
          <p:cNvSpPr/>
          <p:nvPr>
            <p:ph type="title"/>
          </p:nvPr>
        </p:nvSpPr>
        <p:spPr>
          <a:xfrm>
            <a:off x="685800" y="0"/>
            <a:ext cx="7772400" cy="11430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Current Situation</a:t>
            </a:r>
          </a:p>
        </p:txBody>
      </p:sp>
      <p:sp>
        <p:nvSpPr>
          <p:cNvPr id="1229" name="Shape 1229"/>
          <p:cNvSpPr/>
          <p:nvPr/>
        </p:nvSpPr>
        <p:spPr>
          <a:xfrm>
            <a:off x="6915056" y="5003319"/>
            <a:ext cx="2153479" cy="711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buClr>
                <a:srgbClr val="000000"/>
              </a:buClr>
              <a:buFont typeface="Arial"/>
              <a:defRPr sz="1800">
                <a:uFillTx/>
              </a:defRPr>
            </a:pPr>
            <a:r>
              <a:rPr sz="1600">
                <a:uFill>
                  <a:solidFill/>
                </a:uFill>
              </a:rPr>
              <a:t>w</a:t>
            </a:r>
            <a:r>
              <a:rPr sz="1600">
                <a:uFill>
                  <a:solidFill/>
                </a:uFill>
              </a:rPr>
              <a:t>(</a:t>
            </a:r>
            <a:r>
              <a:rPr sz="1600">
                <a:uFill>
                  <a:solidFill/>
                </a:uFill>
              </a:rPr>
              <a:t>z</a:t>
            </a:r>
            <a:r>
              <a:rPr sz="1600">
                <a:uFill>
                  <a:solidFill/>
                </a:uFill>
              </a:rPr>
              <a:t>)</a:t>
            </a:r>
            <a:r>
              <a:rPr sz="1600">
                <a:uFill>
                  <a:solidFill/>
                </a:uFill>
              </a:rPr>
              <a:t> = w</a:t>
            </a:r>
            <a:r>
              <a:rPr sz="1600">
                <a:uFill>
                  <a:solidFill/>
                </a:uFill>
              </a:rPr>
              <a:t>0</a:t>
            </a:r>
            <a:r>
              <a:rPr sz="1600">
                <a:uFill>
                  <a:solidFill/>
                </a:uFill>
              </a:rPr>
              <a:t> + </a:t>
            </a:r>
            <a:r>
              <a:rPr sz="1600">
                <a:uFill>
                  <a:solidFill/>
                </a:uFill>
              </a:rPr>
              <a:t>(1-</a:t>
            </a:r>
            <a:r>
              <a:rPr sz="1600">
                <a:uFill>
                  <a:solidFill/>
                </a:uFill>
              </a:rPr>
              <a:t>a</a:t>
            </a:r>
            <a:r>
              <a:rPr sz="1600">
                <a:uFill>
                  <a:solidFill/>
                </a:uFill>
              </a:rPr>
              <a:t>) </a:t>
            </a:r>
            <a:r>
              <a:rPr sz="1600">
                <a:uFill>
                  <a:solidFill/>
                </a:uFill>
              </a:rPr>
              <a:t>w</a:t>
            </a:r>
            <a:r>
              <a:rPr sz="1600">
                <a:uFill>
                  <a:solidFill/>
                </a:uFill>
              </a:rPr>
              <a:t>a</a:t>
            </a:r>
            <a:endParaRPr sz="1600">
              <a:uFill>
                <a:solidFill/>
              </a:uFill>
            </a:endParaRPr>
          </a:p>
          <a:p>
            <a:pPr lvl="0">
              <a:buClr>
                <a:srgbClr val="000000"/>
              </a:buClr>
              <a:buFont typeface="Arial"/>
              <a:defRPr sz="1800">
                <a:uFillTx/>
              </a:defRPr>
            </a:pPr>
            <a:r>
              <a:rPr sz="1600">
                <a:uFill>
                  <a:solidFill/>
                </a:uFill>
              </a:rPr>
              <a:t>w</a:t>
            </a:r>
            <a:r>
              <a:rPr sz="1600">
                <a:uFill>
                  <a:solidFill/>
                </a:uFill>
              </a:rPr>
              <a:t>a</a:t>
            </a:r>
            <a:r>
              <a:rPr sz="1600">
                <a:uFill>
                  <a:solidFill/>
                </a:uFill>
              </a:rPr>
              <a:t> ≡ - (d</a:t>
            </a:r>
            <a:r>
              <a:rPr sz="1600">
                <a:uFill>
                  <a:solidFill/>
                </a:uFill>
              </a:rPr>
              <a:t>w</a:t>
            </a:r>
            <a:r>
              <a:rPr sz="1600">
                <a:uFill>
                  <a:solidFill/>
                </a:uFill>
              </a:rPr>
              <a:t> / d</a:t>
            </a:r>
            <a:r>
              <a:rPr sz="1600">
                <a:uFill>
                  <a:solidFill/>
                </a:uFill>
              </a:rPr>
              <a:t>a</a:t>
            </a:r>
            <a:r>
              <a:rPr sz="1600">
                <a:uFill>
                  <a:solidFill/>
                </a:uFill>
              </a:rPr>
              <a:t>)</a:t>
            </a:r>
            <a:r>
              <a:rPr sz="1600">
                <a:uFill>
                  <a:solidFill/>
                </a:uFill>
              </a:rPr>
              <a:t>0</a:t>
            </a:r>
          </a:p>
        </p:txBody>
      </p:sp>
      <p:pic>
        <p:nvPicPr>
          <p:cNvPr id="1230" name="Sense nom.tiff"/>
          <p:cNvPicPr/>
          <p:nvPr/>
        </p:nvPicPr>
        <p:blipFill>
          <a:blip r:embed="rId2">
            <a:extLst/>
          </a:blip>
          <a:stretch>
            <a:fillRect/>
          </a:stretch>
        </p:blipFill>
        <p:spPr>
          <a:xfrm>
            <a:off x="187508" y="1067322"/>
            <a:ext cx="4384492" cy="4116631"/>
          </a:xfrm>
          <a:prstGeom prst="rect">
            <a:avLst/>
          </a:prstGeom>
          <a:ln w="25400">
            <a:round/>
          </a:ln>
        </p:spPr>
      </p:pic>
      <p:pic>
        <p:nvPicPr>
          <p:cNvPr id="1231" name="Sense nom.tiff"/>
          <p:cNvPicPr/>
          <p:nvPr/>
        </p:nvPicPr>
        <p:blipFill>
          <a:blip r:embed="rId3">
            <a:extLst/>
          </a:blip>
          <a:stretch>
            <a:fillRect/>
          </a:stretch>
        </p:blipFill>
        <p:spPr>
          <a:xfrm>
            <a:off x="4658018" y="1092722"/>
            <a:ext cx="4016948" cy="3944630"/>
          </a:xfrm>
          <a:prstGeom prst="rect">
            <a:avLst/>
          </a:prstGeom>
          <a:ln w="25400">
            <a:round/>
          </a:ln>
        </p:spPr>
      </p:pic>
      <p:sp>
        <p:nvSpPr>
          <p:cNvPr id="1232" name="Shape 1232"/>
          <p:cNvSpPr/>
          <p:nvPr/>
        </p:nvSpPr>
        <p:spPr>
          <a:xfrm>
            <a:off x="3386847" y="5037351"/>
            <a:ext cx="2542343" cy="3215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solidFill>
                  <a:srgbClr val="4F7A28"/>
                </a:solidFill>
              </a:defRPr>
            </a:lvl1pPr>
          </a:lstStyle>
          <a:p>
            <a:pPr lvl="0">
              <a:defRPr sz="1800">
                <a:solidFill>
                  <a:srgbClr val="000000"/>
                </a:solidFill>
                <a:uFillTx/>
              </a:defRPr>
            </a:pPr>
            <a:r>
              <a:rPr sz="1600">
                <a:solidFill>
                  <a:srgbClr val="4F7A28"/>
                </a:solidFill>
                <a:uFill>
                  <a:solidFill/>
                </a:uFill>
              </a:rPr>
              <a:t>Anderson et al. (BOSS) 2013</a:t>
            </a:r>
          </a:p>
        </p:txBody>
      </p:sp>
    </p:spTree>
  </p:cSld>
  <p:clrMapOvr>
    <a:masterClrMapping/>
  </p:clrMapOvr>
  <p:transition spd="med" advClick="1"/>
</p:sld>
</file>

<file path=ppt/slides/slide1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4" name="Shape 1234"/>
          <p:cNvSpPr/>
          <p:nvPr>
            <p:ph type="sldNum" sz="quarter" idx="2"/>
          </p:nvPr>
        </p:nvSpPr>
        <p:spPr>
          <a:xfrm>
            <a:off x="7315199" y="6248400"/>
            <a:ext cx="381001"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235" name="Shape 1235"/>
          <p:cNvSpPr/>
          <p:nvPr/>
        </p:nvSpPr>
        <p:spPr>
          <a:xfrm>
            <a:off x="152400" y="304800"/>
            <a:ext cx="8915400" cy="6121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650240" indent="-609600">
              <a:lnSpc>
                <a:spcPct val="90000"/>
              </a:lnSpc>
              <a:spcBef>
                <a:spcPts val="300"/>
              </a:spcBef>
              <a:buClr>
                <a:srgbClr val="0329D6"/>
              </a:buClr>
              <a:buFont typeface="Comic Sans MS"/>
              <a:defRPr sz="1800">
                <a:uFillTx/>
              </a:defRPr>
            </a:pPr>
            <a:endParaRPr sz="1300">
              <a:solidFill>
                <a:srgbClr val="0329D6"/>
              </a:solidFill>
              <a:uFill>
                <a:solidFill>
                  <a:srgbClr val="0329D6"/>
                </a:solidFill>
              </a:uFill>
              <a:latin typeface="Comic Sans MS"/>
              <a:ea typeface="Comic Sans MS"/>
              <a:cs typeface="Comic Sans MS"/>
              <a:sym typeface="Comic Sans MS"/>
            </a:endParaRPr>
          </a:p>
          <a:p>
            <a:pPr lvl="0" marL="650240" indent="-609600">
              <a:spcBef>
                <a:spcPts val="1400"/>
              </a:spcBef>
              <a:buClr>
                <a:srgbClr val="0329D6"/>
              </a:buClr>
              <a:buSzPct val="100000"/>
              <a:buFont typeface="Arial"/>
              <a:buChar char="•"/>
              <a:defRPr sz="1800">
                <a:uFillTx/>
              </a:defRPr>
            </a:pPr>
            <a:r>
              <a:rPr sz="2400">
                <a:solidFill>
                  <a:srgbClr val="0329D6"/>
                </a:solidFill>
                <a:uFill>
                  <a:solidFill>
                    <a:srgbClr val="0329D6"/>
                  </a:solidFill>
                </a:uFill>
                <a:latin typeface="+mn-lt"/>
                <a:ea typeface="+mn-ea"/>
                <a:cs typeface="+mn-cs"/>
                <a:sym typeface="Arial"/>
              </a:rPr>
              <a:t>Einstein’s cosmological constant?</a:t>
            </a:r>
            <a:endParaRPr sz="2400">
              <a:solidFill>
                <a:srgbClr val="0329D6"/>
              </a:solidFill>
              <a:uFill>
                <a:solidFill>
                  <a:srgbClr val="0329D6"/>
                </a:solidFill>
              </a:uFill>
              <a:latin typeface="+mn-lt"/>
              <a:ea typeface="+mn-ea"/>
              <a:cs typeface="+mn-cs"/>
              <a:sym typeface="Arial"/>
            </a:endParaRPr>
          </a:p>
          <a:p>
            <a:pPr lvl="0" marL="650240" indent="-609600">
              <a:spcBef>
                <a:spcPts val="1100"/>
              </a:spcBef>
              <a:buClr>
                <a:srgbClr val="0329D6"/>
              </a:buClr>
              <a:buFont typeface="Arial"/>
              <a:defRPr sz="1800">
                <a:uFillTx/>
              </a:defRPr>
            </a:pPr>
            <a:r>
              <a:rPr sz="2000">
                <a:solidFill>
                  <a:srgbClr val="008F00"/>
                </a:solidFill>
                <a:uFill>
                  <a:solidFill>
                    <a:srgbClr val="008F00"/>
                  </a:solidFill>
                </a:uFill>
                <a:latin typeface="+mn-lt"/>
                <a:ea typeface="+mn-ea"/>
                <a:cs typeface="+mn-cs"/>
                <a:sym typeface="Arial"/>
              </a:rPr>
              <a:t>    Data so far seems to point towards </a:t>
            </a:r>
            <a:r>
              <a:rPr sz="2000">
                <a:uFill>
                  <a:solidFill/>
                </a:uFill>
                <a:latin typeface="Symbol"/>
                <a:ea typeface="Symbol"/>
                <a:cs typeface="Symbol"/>
                <a:sym typeface="Symbol"/>
              </a:rPr>
              <a:t>Λ</a:t>
            </a:r>
            <a:r>
              <a:rPr sz="2000">
                <a:solidFill>
                  <a:srgbClr val="008F00"/>
                </a:solidFill>
                <a:uFill>
                  <a:solidFill>
                    <a:srgbClr val="008F00"/>
                  </a:solidFill>
                </a:uFill>
                <a:latin typeface="+mn-lt"/>
                <a:ea typeface="+mn-ea"/>
                <a:cs typeface="+mn-cs"/>
                <a:sym typeface="Arial"/>
              </a:rPr>
              <a:t>, but see next slide</a:t>
            </a:r>
            <a:endParaRPr sz="2000">
              <a:solidFill>
                <a:srgbClr val="008F00"/>
              </a:solidFill>
              <a:uFill>
                <a:solidFill>
                  <a:srgbClr val="008F00"/>
                </a:solidFill>
              </a:uFill>
              <a:latin typeface="+mn-lt"/>
              <a:ea typeface="+mn-ea"/>
              <a:cs typeface="+mn-cs"/>
              <a:sym typeface="Arial"/>
            </a:endParaRPr>
          </a:p>
          <a:p>
            <a:pPr lvl="0" marL="650240" indent="-609600">
              <a:spcBef>
                <a:spcPts val="1400"/>
              </a:spcBef>
              <a:buClr>
                <a:srgbClr val="0329D6"/>
              </a:buClr>
              <a:buSzPct val="100000"/>
              <a:buFont typeface="Arial"/>
              <a:buChar char="•"/>
              <a:defRPr sz="1800">
                <a:uFillTx/>
              </a:defRPr>
            </a:pPr>
            <a:r>
              <a:rPr sz="2400">
                <a:solidFill>
                  <a:srgbClr val="0329D6"/>
                </a:solidFill>
                <a:uFill>
                  <a:solidFill>
                    <a:srgbClr val="0329D6"/>
                  </a:solidFill>
                </a:uFill>
                <a:latin typeface="+mn-lt"/>
                <a:ea typeface="+mn-ea"/>
                <a:cs typeface="+mn-cs"/>
                <a:sym typeface="Arial"/>
              </a:rPr>
              <a:t>Some dynamical field (“quintessence”)?</a:t>
            </a:r>
            <a:endParaRPr sz="2400">
              <a:solidFill>
                <a:srgbClr val="0329D6"/>
              </a:solidFill>
              <a:uFill>
                <a:solidFill>
                  <a:srgbClr val="0329D6"/>
                </a:solidFill>
              </a:uFill>
              <a:latin typeface="+mn-lt"/>
              <a:ea typeface="+mn-ea"/>
              <a:cs typeface="+mn-cs"/>
              <a:sym typeface="Arial"/>
            </a:endParaRPr>
          </a:p>
          <a:p>
            <a:pPr lvl="0" marL="1031239" indent="-533399">
              <a:spcBef>
                <a:spcPts val="1100"/>
              </a:spcBef>
              <a:buClr>
                <a:srgbClr val="0329D6"/>
              </a:buClr>
              <a:buSzPct val="100000"/>
              <a:buFont typeface="Arial"/>
              <a:buChar char="–"/>
              <a:defRPr sz="1800">
                <a:uFillTx/>
              </a:defRPr>
            </a:pPr>
            <a:endParaRPr sz="2000">
              <a:solidFill>
                <a:srgbClr val="0329D6"/>
              </a:solidFill>
              <a:uFill>
                <a:solidFill>
                  <a:srgbClr val="0329D6"/>
                </a:solidFill>
              </a:uFill>
              <a:latin typeface="+mn-lt"/>
              <a:ea typeface="+mn-ea"/>
              <a:cs typeface="+mn-cs"/>
              <a:sym typeface="Arial"/>
            </a:endParaRPr>
          </a:p>
          <a:p>
            <a:pPr lvl="0" marL="650240" indent="-609600">
              <a:spcBef>
                <a:spcPts val="1400"/>
              </a:spcBef>
              <a:buClr>
                <a:srgbClr val="0329D6"/>
              </a:buClr>
              <a:buSzPct val="100000"/>
              <a:buFont typeface="Arial"/>
              <a:buChar char="•"/>
              <a:defRPr sz="1800">
                <a:uFillTx/>
              </a:defRPr>
            </a:pPr>
            <a:endParaRPr sz="2400">
              <a:solidFill>
                <a:srgbClr val="0329D6"/>
              </a:solidFill>
              <a:uFill>
                <a:solidFill>
                  <a:srgbClr val="0329D6"/>
                </a:solidFill>
              </a:uFill>
              <a:latin typeface="+mn-lt"/>
              <a:ea typeface="+mn-ea"/>
              <a:cs typeface="+mn-cs"/>
              <a:sym typeface="Arial"/>
            </a:endParaRPr>
          </a:p>
          <a:p>
            <a:pPr lvl="0" marL="650240" indent="-609600">
              <a:spcBef>
                <a:spcPts val="1400"/>
              </a:spcBef>
              <a:buClr>
                <a:srgbClr val="0329D6"/>
              </a:buClr>
              <a:buSzPct val="100000"/>
              <a:buFont typeface="Arial"/>
              <a:buChar char="•"/>
              <a:defRPr sz="1800">
                <a:uFillTx/>
              </a:defRPr>
            </a:pPr>
            <a:endParaRPr sz="2400">
              <a:solidFill>
                <a:srgbClr val="0329D6"/>
              </a:solidFill>
              <a:uFill>
                <a:solidFill>
                  <a:srgbClr val="0329D6"/>
                </a:solidFill>
              </a:uFill>
              <a:latin typeface="+mn-lt"/>
              <a:ea typeface="+mn-ea"/>
              <a:cs typeface="+mn-cs"/>
              <a:sym typeface="Arial"/>
            </a:endParaRPr>
          </a:p>
          <a:p>
            <a:pPr lvl="0" marL="1031239" indent="-533399">
              <a:spcBef>
                <a:spcPts val="1100"/>
              </a:spcBef>
              <a:buClr>
                <a:srgbClr val="0329D6"/>
              </a:buClr>
              <a:buFont typeface="Arial"/>
              <a:defRPr sz="1800">
                <a:uFillTx/>
              </a:defRPr>
            </a:pPr>
            <a:endParaRPr sz="2000">
              <a:solidFill>
                <a:srgbClr val="008F00"/>
              </a:solidFill>
              <a:uFill>
                <a:solidFill>
                  <a:srgbClr val="008F00"/>
                </a:solidFill>
              </a:uFill>
              <a:latin typeface="+mn-lt"/>
              <a:ea typeface="+mn-ea"/>
              <a:cs typeface="+mn-cs"/>
              <a:sym typeface="Arial"/>
            </a:endParaRPr>
          </a:p>
          <a:p>
            <a:pPr lvl="0" marL="1031239" indent="-533399">
              <a:spcBef>
                <a:spcPts val="200"/>
              </a:spcBef>
              <a:buClr>
                <a:srgbClr val="0329D6"/>
              </a:buClr>
              <a:buFont typeface="Arial"/>
              <a:defRPr sz="1800">
                <a:uFillTx/>
              </a:defRPr>
            </a:pPr>
            <a:r>
              <a:rPr sz="2000">
                <a:solidFill>
                  <a:srgbClr val="008F00"/>
                </a:solidFill>
                <a:uFill>
                  <a:solidFill>
                    <a:srgbClr val="008F00"/>
                  </a:solidFill>
                </a:uFill>
                <a:latin typeface="+mn-lt"/>
                <a:ea typeface="+mn-ea"/>
                <a:cs typeface="+mn-cs"/>
                <a:sym typeface="Arial"/>
              </a:rPr>
              <a:t>Needs large fine-tuning</a:t>
            </a:r>
            <a:endParaRPr sz="2000">
              <a:solidFill>
                <a:srgbClr val="008F00"/>
              </a:solidFill>
              <a:uFill>
                <a:solidFill>
                  <a:srgbClr val="008F00"/>
                </a:solidFill>
              </a:uFill>
              <a:latin typeface="+mn-lt"/>
              <a:ea typeface="+mn-ea"/>
              <a:cs typeface="+mn-cs"/>
              <a:sym typeface="Arial"/>
            </a:endParaRPr>
          </a:p>
          <a:p>
            <a:pPr lvl="0" marL="650240" indent="-609600">
              <a:spcBef>
                <a:spcPts val="2800"/>
              </a:spcBef>
              <a:buClr>
                <a:srgbClr val="0329D6"/>
              </a:buClr>
              <a:buSzPct val="100000"/>
              <a:buFont typeface="Arial"/>
              <a:buChar char="•"/>
              <a:defRPr sz="1800">
                <a:uFillTx/>
              </a:defRPr>
            </a:pPr>
            <a:r>
              <a:rPr sz="2400">
                <a:solidFill>
                  <a:srgbClr val="0329D6"/>
                </a:solidFill>
                <a:uFill>
                  <a:solidFill>
                    <a:srgbClr val="0329D6"/>
                  </a:solidFill>
                </a:uFill>
                <a:latin typeface="+mn-lt"/>
                <a:ea typeface="+mn-ea"/>
                <a:cs typeface="+mn-cs"/>
                <a:sym typeface="Arial"/>
              </a:rPr>
              <a:t>Modifications to General Relativity?</a:t>
            </a:r>
            <a:endParaRPr sz="2400">
              <a:solidFill>
                <a:srgbClr val="0329D6"/>
              </a:solidFill>
              <a:uFill>
                <a:solidFill>
                  <a:srgbClr val="0329D6"/>
                </a:solidFill>
              </a:uFill>
              <a:latin typeface="+mn-lt"/>
              <a:ea typeface="+mn-ea"/>
              <a:cs typeface="+mn-cs"/>
              <a:sym typeface="Arial"/>
            </a:endParaRPr>
          </a:p>
          <a:p>
            <a:pPr lvl="0" marL="650240" indent="-609600">
              <a:spcBef>
                <a:spcPts val="1100"/>
              </a:spcBef>
              <a:buClr>
                <a:srgbClr val="0329D6"/>
              </a:buClr>
              <a:buFont typeface="Arial"/>
              <a:defRPr sz="1800">
                <a:uFillTx/>
              </a:defRPr>
            </a:pPr>
            <a:r>
              <a:rPr sz="2000">
                <a:solidFill>
                  <a:srgbClr val="0329D6"/>
                </a:solidFill>
                <a:uFill>
                  <a:solidFill>
                    <a:srgbClr val="0329D6"/>
                  </a:solidFill>
                </a:uFill>
                <a:latin typeface="+mn-lt"/>
                <a:ea typeface="+mn-ea"/>
                <a:cs typeface="+mn-cs"/>
                <a:sym typeface="Arial"/>
              </a:rPr>
              <a:t>    </a:t>
            </a:r>
            <a:r>
              <a:rPr sz="2000">
                <a:solidFill>
                  <a:srgbClr val="008F00"/>
                </a:solidFill>
                <a:uFill>
                  <a:solidFill>
                    <a:srgbClr val="008F00"/>
                  </a:solidFill>
                </a:uFill>
                <a:latin typeface="+mn-lt"/>
                <a:ea typeface="+mn-ea"/>
                <a:cs typeface="+mn-cs"/>
                <a:sym typeface="Arial"/>
              </a:rPr>
              <a:t>If GR is not the right theory of gravity at large scales, then the properties of DE inferred from </a:t>
            </a:r>
            <a:r>
              <a:rPr sz="2000">
                <a:uFill>
                  <a:solidFill/>
                </a:uFill>
                <a:latin typeface="+mn-lt"/>
                <a:ea typeface="+mn-ea"/>
                <a:cs typeface="+mn-cs"/>
                <a:sym typeface="Arial"/>
              </a:rPr>
              <a:t>geometrical probes (SNe, BAO)</a:t>
            </a:r>
            <a:r>
              <a:rPr sz="2000">
                <a:solidFill>
                  <a:srgbClr val="008F00"/>
                </a:solidFill>
                <a:uFill>
                  <a:solidFill>
                    <a:srgbClr val="008F00"/>
                  </a:solidFill>
                </a:uFill>
                <a:latin typeface="+mn-lt"/>
                <a:ea typeface="+mn-ea"/>
                <a:cs typeface="+mn-cs"/>
                <a:sym typeface="Arial"/>
              </a:rPr>
              <a:t> will not, in general, coincide with the properties inferred from </a:t>
            </a:r>
            <a:r>
              <a:rPr sz="2000">
                <a:uFill>
                  <a:solidFill/>
                </a:uFill>
                <a:latin typeface="+mn-lt"/>
                <a:ea typeface="+mn-ea"/>
                <a:cs typeface="+mn-cs"/>
                <a:sym typeface="Arial"/>
              </a:rPr>
              <a:t>growth of structure probes (clusters, WL)</a:t>
            </a:r>
            <a:r>
              <a:rPr sz="2000">
                <a:solidFill>
                  <a:srgbClr val="008F00"/>
                </a:solidFill>
                <a:uFill>
                  <a:solidFill>
                    <a:srgbClr val="008F00"/>
                  </a:solidFill>
                </a:uFill>
                <a:latin typeface="+mn-lt"/>
                <a:ea typeface="+mn-ea"/>
                <a:cs typeface="+mn-cs"/>
                <a:sym typeface="Arial"/>
              </a:rPr>
              <a:t>.</a:t>
            </a:r>
          </a:p>
        </p:txBody>
      </p:sp>
      <p:sp>
        <p:nvSpPr>
          <p:cNvPr id="1236" name="Shape 1236"/>
          <p:cNvSpPr/>
          <p:nvPr>
            <p:ph type="title"/>
          </p:nvPr>
        </p:nvSpPr>
        <p:spPr>
          <a:xfrm>
            <a:off x="152400" y="0"/>
            <a:ext cx="8915400" cy="6858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So What is the Dark Energy?</a:t>
            </a:r>
          </a:p>
        </p:txBody>
      </p:sp>
      <p:sp>
        <p:nvSpPr>
          <p:cNvPr id="1237" name="Shape 1237"/>
          <p:cNvSpPr/>
          <p:nvPr/>
        </p:nvSpPr>
        <p:spPr>
          <a:xfrm>
            <a:off x="4648200" y="2122423"/>
            <a:ext cx="4202177" cy="1992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ln w="25400">
            <a:solidFill/>
            <a:round/>
            <a:headEnd type="triangle"/>
            <a:tailEnd type="triangle"/>
          </a:ln>
        </p:spPr>
        <p:txBody>
          <a:bodyPr lIns="0" tIns="0" rIns="0" bIns="0" anchor="ctr"/>
          <a:lstStyle/>
          <a:p>
            <a:pPr lvl="0"/>
          </a:p>
        </p:txBody>
      </p:sp>
      <p:sp>
        <p:nvSpPr>
          <p:cNvPr id="1238" name="Shape 1238"/>
          <p:cNvSpPr/>
          <p:nvPr/>
        </p:nvSpPr>
        <p:spPr>
          <a:xfrm>
            <a:off x="4648200" y="2514600"/>
            <a:ext cx="3962400" cy="1600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3392" y="20583"/>
                  <a:pt x="6785" y="19565"/>
                  <a:pt x="10385" y="15965"/>
                </a:cubicBezTo>
                <a:cubicBezTo>
                  <a:pt x="13985" y="12365"/>
                  <a:pt x="17792" y="6183"/>
                  <a:pt x="21600" y="0"/>
                </a:cubicBezTo>
              </a:path>
            </a:pathLst>
          </a:custGeom>
          <a:ln w="25400">
            <a:solidFill>
              <a:srgbClr val="FF2600"/>
            </a:solidFill>
            <a:round/>
          </a:ln>
        </p:spPr>
        <p:txBody>
          <a:bodyPr lIns="0" tIns="0" rIns="0" bIns="0" anchor="ctr"/>
          <a:lstStyle/>
          <a:p>
            <a:pPr lvl="0"/>
          </a:p>
        </p:txBody>
      </p:sp>
      <p:sp>
        <p:nvSpPr>
          <p:cNvPr id="1239" name="Shape 1239"/>
          <p:cNvSpPr/>
          <p:nvPr/>
        </p:nvSpPr>
        <p:spPr>
          <a:xfrm>
            <a:off x="6934199" y="3048000"/>
            <a:ext cx="381001" cy="34448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AB56FF"/>
              </a:gs>
              <a:gs pos="100000">
                <a:srgbClr val="361655"/>
              </a:gs>
            </a:gsLst>
            <a:lin ang="2700000"/>
          </a:gradFill>
          <a:ln w="12700">
            <a:solidFill/>
            <a:round/>
          </a:ln>
        </p:spPr>
        <p:txBody>
          <a:bodyPr lIns="0" tIns="0" rIns="0" bIns="0" anchor="ctr"/>
          <a:lstStyle/>
          <a:p>
            <a:pPr lvl="0"/>
          </a:p>
        </p:txBody>
      </p:sp>
      <p:sp>
        <p:nvSpPr>
          <p:cNvPr id="1240" name="Shape 1240"/>
          <p:cNvSpPr/>
          <p:nvPr/>
        </p:nvSpPr>
        <p:spPr>
          <a:xfrm>
            <a:off x="4648200" y="2133600"/>
            <a:ext cx="727929"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buClr>
                <a:srgbClr val="000000"/>
              </a:buClr>
              <a:buFont typeface="Times New Roman"/>
              <a:defRPr sz="1800">
                <a:uFillTx/>
              </a:defRPr>
            </a:pPr>
            <a:r>
              <a:rPr i="1" sz="2400">
                <a:uFill>
                  <a:solidFill/>
                </a:uFill>
              </a:rPr>
              <a:t>V</a:t>
            </a:r>
            <a:r>
              <a:rPr sz="2400">
                <a:uFill>
                  <a:solidFill/>
                </a:uFill>
                <a:latin typeface="Symbol"/>
                <a:ea typeface="Symbol"/>
                <a:cs typeface="Symbol"/>
                <a:sym typeface="Symbol"/>
              </a:rPr>
              <a:t>(ϕ)</a:t>
            </a:r>
          </a:p>
        </p:txBody>
      </p:sp>
      <p:sp>
        <p:nvSpPr>
          <p:cNvPr id="1241" name="Shape 1241"/>
          <p:cNvSpPr/>
          <p:nvPr/>
        </p:nvSpPr>
        <p:spPr>
          <a:xfrm>
            <a:off x="8318500" y="4038600"/>
            <a:ext cx="338743" cy="406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spcBef>
                <a:spcPts val="400"/>
              </a:spcBef>
              <a:buClr>
                <a:srgbClr val="FFFFFF"/>
              </a:buClr>
              <a:buFont typeface="Times New Roman"/>
              <a:defRPr>
                <a:latin typeface="Symbol"/>
                <a:ea typeface="Symbol"/>
                <a:cs typeface="Symbol"/>
                <a:sym typeface="Symbol"/>
              </a:defRPr>
            </a:lvl1pPr>
          </a:lstStyle>
          <a:p>
            <a:pPr lvl="0">
              <a:defRPr sz="1800">
                <a:uFillTx/>
              </a:defRPr>
            </a:pPr>
            <a:r>
              <a:rPr sz="2400">
                <a:uFill>
                  <a:solidFill/>
                </a:uFill>
              </a:rPr>
              <a:t>ϕ</a:t>
            </a:r>
          </a:p>
        </p:txBody>
      </p:sp>
      <p:sp>
        <p:nvSpPr>
          <p:cNvPr id="1242" name="Shape 1242"/>
          <p:cNvSpPr/>
          <p:nvPr/>
        </p:nvSpPr>
        <p:spPr>
          <a:xfrm>
            <a:off x="4648200" y="4267200"/>
            <a:ext cx="2514600" cy="1588"/>
          </a:xfrm>
          <a:prstGeom prst="line">
            <a:avLst/>
          </a:prstGeom>
          <a:ln w="12700">
            <a:solidFill/>
            <a:round/>
            <a:headEnd type="triangle"/>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1243" name="Shape 1243"/>
          <p:cNvSpPr/>
          <p:nvPr/>
        </p:nvSpPr>
        <p:spPr>
          <a:xfrm>
            <a:off x="5318125" y="4267200"/>
            <a:ext cx="1094542" cy="431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spcBef>
                <a:spcPts val="500"/>
              </a:spcBef>
              <a:buClr>
                <a:srgbClr val="FFFFFF"/>
              </a:buClr>
              <a:buFont typeface="Times New Roman"/>
              <a:defRPr sz="1800">
                <a:uFillTx/>
              </a:defRPr>
            </a:pPr>
            <a:r>
              <a:rPr sz="2400">
                <a:uFill>
                  <a:solidFill/>
                </a:uFill>
              </a:rPr>
              <a:t>10</a:t>
            </a:r>
            <a:r>
              <a:rPr baseline="29999" sz="2400">
                <a:uFill>
                  <a:solidFill/>
                </a:uFill>
              </a:rPr>
              <a:t>28</a:t>
            </a:r>
            <a:r>
              <a:rPr sz="2400">
                <a:uFill>
                  <a:solidFill/>
                </a:uFill>
              </a:rPr>
              <a:t> eV</a:t>
            </a:r>
          </a:p>
        </p:txBody>
      </p:sp>
      <p:sp>
        <p:nvSpPr>
          <p:cNvPr id="1244" name="Shape 1244"/>
          <p:cNvSpPr/>
          <p:nvPr/>
        </p:nvSpPr>
        <p:spPr>
          <a:xfrm>
            <a:off x="7467600" y="3276600"/>
            <a:ext cx="1588" cy="838200"/>
          </a:xfrm>
          <a:prstGeom prst="line">
            <a:avLst/>
          </a:prstGeom>
          <a:ln w="12700">
            <a:solidFill/>
            <a:round/>
            <a:headEnd type="triangle"/>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1245" name="Shape 1245"/>
          <p:cNvSpPr/>
          <p:nvPr/>
        </p:nvSpPr>
        <p:spPr>
          <a:xfrm>
            <a:off x="7543800" y="3352800"/>
            <a:ext cx="1399144" cy="431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spcBef>
                <a:spcPts val="500"/>
              </a:spcBef>
              <a:buClr>
                <a:srgbClr val="FFFFFF"/>
              </a:buClr>
              <a:buFont typeface="Times New Roman"/>
              <a:defRPr sz="1800">
                <a:uFillTx/>
              </a:defRPr>
            </a:pPr>
            <a:r>
              <a:rPr sz="2400">
                <a:uFill>
                  <a:solidFill/>
                </a:uFill>
              </a:rPr>
              <a:t>(10</a:t>
            </a:r>
            <a:r>
              <a:rPr baseline="29999" sz="2400">
                <a:uFill>
                  <a:solidFill/>
                </a:uFill>
              </a:rPr>
              <a:t>–3</a:t>
            </a:r>
            <a:r>
              <a:rPr sz="2400">
                <a:uFill>
                  <a:solidFill/>
                </a:uFill>
              </a:rPr>
              <a:t> eV)</a:t>
            </a:r>
            <a:r>
              <a:rPr baseline="29999" sz="2400">
                <a:uFill>
                  <a:solidFill/>
                </a:uFill>
              </a:rPr>
              <a:t>4</a:t>
            </a:r>
          </a:p>
        </p:txBody>
      </p:sp>
      <p:grpSp>
        <p:nvGrpSpPr>
          <p:cNvPr id="1248" name="Group 1248"/>
          <p:cNvGrpSpPr/>
          <p:nvPr/>
        </p:nvGrpSpPr>
        <p:grpSpPr>
          <a:xfrm>
            <a:off x="1371600" y="2943225"/>
            <a:ext cx="1981200" cy="1019175"/>
            <a:chOff x="0" y="0"/>
            <a:chExt cx="1981200" cy="1019175"/>
          </a:xfrm>
        </p:grpSpPr>
        <p:sp>
          <p:nvSpPr>
            <p:cNvPr id="1246" name="Shape 1246"/>
            <p:cNvSpPr/>
            <p:nvPr/>
          </p:nvSpPr>
          <p:spPr>
            <a:xfrm>
              <a:off x="0" y="0"/>
              <a:ext cx="1981200" cy="1019175"/>
            </a:xfrm>
            <a:prstGeom prst="rect">
              <a:avLst/>
            </a:prstGeom>
            <a:solidFill>
              <a:srgbClr val="FFFFFF"/>
            </a:solidFill>
            <a:ln w="12700" cap="flat">
              <a:noFill/>
              <a:miter lim="400000"/>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pic>
          <p:nvPicPr>
            <p:cNvPr id="1247" name="image.pdf"/>
            <p:cNvPicPr/>
            <p:nvPr/>
          </p:nvPicPr>
          <p:blipFill>
            <a:blip r:embed="rId2">
              <a:extLst/>
            </a:blip>
            <a:stretch>
              <a:fillRect/>
            </a:stretch>
          </p:blipFill>
          <p:spPr>
            <a:xfrm>
              <a:off x="0" y="0"/>
              <a:ext cx="1981200" cy="1019175"/>
            </a:xfrm>
            <a:prstGeom prst="rect">
              <a:avLst/>
            </a:prstGeom>
            <a:ln w="12700" cap="flat">
              <a:noFill/>
              <a:miter lim="400000"/>
            </a:ln>
            <a:effectLst/>
          </p:spPr>
        </p:pic>
      </p:grpSp>
      <p:grpSp>
        <p:nvGrpSpPr>
          <p:cNvPr id="1251" name="Group 1251"/>
          <p:cNvGrpSpPr/>
          <p:nvPr/>
        </p:nvGrpSpPr>
        <p:grpSpPr>
          <a:xfrm>
            <a:off x="1371600" y="2362200"/>
            <a:ext cx="2057400" cy="434975"/>
            <a:chOff x="0" y="0"/>
            <a:chExt cx="2057400" cy="434975"/>
          </a:xfrm>
        </p:grpSpPr>
        <p:sp>
          <p:nvSpPr>
            <p:cNvPr id="1249" name="Shape 1249"/>
            <p:cNvSpPr/>
            <p:nvPr/>
          </p:nvSpPr>
          <p:spPr>
            <a:xfrm>
              <a:off x="0" y="0"/>
              <a:ext cx="2057400" cy="434975"/>
            </a:xfrm>
            <a:prstGeom prst="rect">
              <a:avLst/>
            </a:prstGeom>
            <a:solidFill>
              <a:srgbClr val="FFFFFF"/>
            </a:solidFill>
            <a:ln w="12700" cap="flat">
              <a:noFill/>
              <a:miter lim="400000"/>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pic>
          <p:nvPicPr>
            <p:cNvPr id="1250" name="image.pdf"/>
            <p:cNvPicPr/>
            <p:nvPr/>
          </p:nvPicPr>
          <p:blipFill>
            <a:blip r:embed="rId3">
              <a:extLst/>
            </a:blip>
            <a:stretch>
              <a:fillRect/>
            </a:stretch>
          </p:blipFill>
          <p:spPr>
            <a:xfrm>
              <a:off x="0" y="0"/>
              <a:ext cx="2057400" cy="434975"/>
            </a:xfrm>
            <a:prstGeom prst="rect">
              <a:avLst/>
            </a:prstGeom>
            <a:ln w="12700" cap="flat">
              <a:noFill/>
              <a:miter lim="400000"/>
            </a:ln>
            <a:effectLst/>
          </p:spPr>
        </p:pic>
      </p:grpSp>
    </p:spTree>
  </p:cSld>
  <p:clrMapOvr>
    <a:masterClrMapping/>
  </p:clrMapOvr>
  <p:transition spd="med" advClick="1"/>
</p:sld>
</file>

<file path=ppt/slides/slide1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3" name="Shape 1253"/>
          <p:cNvSpPr/>
          <p:nvPr>
            <p:ph type="sldNum" sz="quarter" idx="2"/>
          </p:nvPr>
        </p:nvSpPr>
        <p:spPr>
          <a:xfrm>
            <a:off x="7315199" y="6248400"/>
            <a:ext cx="381001"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254" name="Shape 1254"/>
          <p:cNvSpPr/>
          <p:nvPr/>
        </p:nvSpPr>
        <p:spPr>
          <a:xfrm>
            <a:off x="76200" y="1028700"/>
            <a:ext cx="8991600" cy="5626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548640" indent="-508000">
              <a:lnSpc>
                <a:spcPct val="90000"/>
              </a:lnSpc>
              <a:spcBef>
                <a:spcPts val="400"/>
              </a:spcBef>
              <a:buClr>
                <a:srgbClr val="0329D6"/>
              </a:buClr>
              <a:buSzPct val="100000"/>
              <a:buFont typeface="Arial"/>
              <a:buChar char="•"/>
              <a:defRPr sz="1800">
                <a:uFillTx/>
              </a:defRPr>
            </a:pPr>
            <a:r>
              <a:rPr sz="2000">
                <a:solidFill>
                  <a:srgbClr val="0329D6"/>
                </a:solidFill>
                <a:uFill>
                  <a:solidFill>
                    <a:srgbClr val="0329D6"/>
                  </a:solidFill>
                </a:uFill>
                <a:latin typeface="+mn-lt"/>
                <a:ea typeface="+mn-ea"/>
                <a:cs typeface="+mn-cs"/>
                <a:sym typeface="Arial"/>
              </a:rPr>
              <a:t>Data is so far compatible with dark energy being just </a:t>
            </a:r>
            <a:r>
              <a:rPr sz="2000">
                <a:uFill>
                  <a:solidFill/>
                </a:uFill>
                <a:latin typeface="Symbol"/>
                <a:ea typeface="Symbol"/>
                <a:cs typeface="Symbol"/>
                <a:sym typeface="Symbol"/>
              </a:rPr>
              <a:t>Λ</a:t>
            </a:r>
            <a:endParaRPr sz="2000">
              <a:uFill>
                <a:solidFill/>
              </a:uFill>
              <a:latin typeface="Symbol"/>
              <a:ea typeface="Symbol"/>
              <a:cs typeface="Symbol"/>
              <a:sym typeface="Symbol"/>
            </a:endParaRPr>
          </a:p>
          <a:p>
            <a:pPr lvl="0" marL="650240" indent="-609600">
              <a:spcBef>
                <a:spcPts val="1100"/>
              </a:spcBef>
              <a:buClr>
                <a:srgbClr val="0329D6"/>
              </a:buClr>
              <a:buFont typeface="Arial"/>
              <a:defRPr sz="1800">
                <a:uFillTx/>
              </a:defRPr>
            </a:pPr>
            <a:r>
              <a:rPr sz="2000">
                <a:solidFill>
                  <a:srgbClr val="008F00"/>
                </a:solidFill>
                <a:uFill>
                  <a:solidFill>
                    <a:srgbClr val="008F00"/>
                  </a:solidFill>
                </a:uFill>
                <a:latin typeface="+mn-lt"/>
                <a:ea typeface="+mn-ea"/>
                <a:cs typeface="+mn-cs"/>
                <a:sym typeface="Arial"/>
              </a:rPr>
              <a:t>                                </a:t>
            </a:r>
            <a:r>
              <a:rPr i="1" sz="2000">
                <a:uFill>
                  <a:solidFill/>
                </a:uFill>
                <a:latin typeface="+mn-lt"/>
                <a:ea typeface="+mn-ea"/>
                <a:cs typeface="+mn-cs"/>
                <a:sym typeface="Arial"/>
              </a:rPr>
              <a:t>w</a:t>
            </a:r>
            <a:r>
              <a:rPr sz="2000">
                <a:uFill>
                  <a:solidFill/>
                </a:uFill>
                <a:latin typeface="+mn-lt"/>
                <a:ea typeface="+mn-ea"/>
                <a:cs typeface="+mn-cs"/>
                <a:sym typeface="Arial"/>
              </a:rPr>
              <a:t> ~ </a:t>
            </a:r>
            <a:r>
              <a:rPr sz="2000">
                <a:uFill>
                  <a:solidFill/>
                </a:uFill>
                <a:latin typeface="+mn-lt"/>
                <a:ea typeface="+mn-ea"/>
                <a:cs typeface="+mn-cs"/>
                <a:sym typeface="Arial"/>
              </a:rPr>
              <a:t>–</a:t>
            </a:r>
            <a:r>
              <a:rPr sz="2000">
                <a:uFill>
                  <a:solidFill/>
                </a:uFill>
                <a:latin typeface="+mn-lt"/>
                <a:ea typeface="+mn-ea"/>
                <a:cs typeface="+mn-cs"/>
                <a:sym typeface="Arial"/>
              </a:rPr>
              <a:t>1 ± 0.05     </a:t>
            </a:r>
            <a:r>
              <a:rPr sz="2000">
                <a:solidFill>
                  <a:srgbClr val="008F00"/>
                </a:solidFill>
                <a:uFill>
                  <a:solidFill>
                    <a:srgbClr val="008F00"/>
                  </a:solidFill>
                </a:uFill>
                <a:latin typeface="+mn-lt"/>
                <a:ea typeface="+mn-ea"/>
                <a:cs typeface="+mn-cs"/>
                <a:sym typeface="Arial"/>
              </a:rPr>
              <a:t>(assuming </a:t>
            </a:r>
            <a:r>
              <a:rPr i="1" sz="2000">
                <a:uFill>
                  <a:solidFill/>
                </a:uFill>
                <a:latin typeface="+mn-lt"/>
                <a:ea typeface="+mn-ea"/>
                <a:cs typeface="+mn-cs"/>
                <a:sym typeface="Arial"/>
              </a:rPr>
              <a:t>w</a:t>
            </a:r>
            <a:r>
              <a:rPr sz="2000">
                <a:solidFill>
                  <a:srgbClr val="008F00"/>
                </a:solidFill>
                <a:uFill>
                  <a:solidFill>
                    <a:srgbClr val="008F00"/>
                  </a:solidFill>
                </a:uFill>
                <a:latin typeface="+mn-lt"/>
                <a:ea typeface="+mn-ea"/>
                <a:cs typeface="+mn-cs"/>
                <a:sym typeface="Arial"/>
              </a:rPr>
              <a:t> = constant)</a:t>
            </a:r>
            <a:endParaRPr sz="2000">
              <a:solidFill>
                <a:srgbClr val="008F00"/>
              </a:solidFill>
              <a:uFill>
                <a:solidFill>
                  <a:srgbClr val="008F00"/>
                </a:solidFill>
              </a:uFill>
              <a:latin typeface="+mn-lt"/>
              <a:ea typeface="+mn-ea"/>
              <a:cs typeface="+mn-cs"/>
              <a:sym typeface="Arial"/>
            </a:endParaRPr>
          </a:p>
          <a:p>
            <a:pPr lvl="0" marL="548640" indent="-508000">
              <a:spcBef>
                <a:spcPts val="1100"/>
              </a:spcBef>
              <a:buClr>
                <a:srgbClr val="0329D6"/>
              </a:buClr>
              <a:buSzPct val="100000"/>
              <a:buFont typeface="Arial"/>
              <a:buChar char="•"/>
              <a:defRPr sz="1800">
                <a:uFillTx/>
              </a:defRPr>
            </a:pPr>
            <a:r>
              <a:rPr sz="2000">
                <a:solidFill>
                  <a:srgbClr val="0329D6"/>
                </a:solidFill>
                <a:uFill>
                  <a:solidFill>
                    <a:srgbClr val="0329D6"/>
                  </a:solidFill>
                </a:uFill>
                <a:latin typeface="+mn-lt"/>
                <a:ea typeface="+mn-ea"/>
                <a:cs typeface="+mn-cs"/>
                <a:sym typeface="Arial"/>
              </a:rPr>
              <a:t>However, there is no physical (microscopical) explanation for </a:t>
            </a:r>
            <a:r>
              <a:rPr sz="2000">
                <a:uFill>
                  <a:solidFill/>
                </a:uFill>
                <a:latin typeface="Symbol"/>
                <a:ea typeface="Symbol"/>
                <a:cs typeface="Symbol"/>
                <a:sym typeface="Symbol"/>
              </a:rPr>
              <a:t>Λ</a:t>
            </a:r>
            <a:r>
              <a:rPr sz="2000">
                <a:solidFill>
                  <a:srgbClr val="0329D6"/>
                </a:solidFill>
                <a:uFill>
                  <a:solidFill>
                    <a:srgbClr val="0329D6"/>
                  </a:solidFill>
                </a:uFill>
                <a:latin typeface="+mn-lt"/>
                <a:ea typeface="+mn-ea"/>
                <a:cs typeface="+mn-cs"/>
                <a:sym typeface="Arial"/>
              </a:rPr>
              <a:t>. It just can be added to Einstein’s field equations:</a:t>
            </a:r>
            <a:endParaRPr sz="2000">
              <a:solidFill>
                <a:srgbClr val="0329D6"/>
              </a:solidFill>
              <a:uFill>
                <a:solidFill>
                  <a:srgbClr val="0329D6"/>
                </a:solidFill>
              </a:uFill>
              <a:latin typeface="+mn-lt"/>
              <a:ea typeface="+mn-ea"/>
              <a:cs typeface="+mn-cs"/>
              <a:sym typeface="Arial"/>
            </a:endParaRPr>
          </a:p>
          <a:p>
            <a:pPr lvl="0" marL="650240" indent="-609600">
              <a:spcBef>
                <a:spcPts val="1100"/>
              </a:spcBef>
              <a:buClr>
                <a:srgbClr val="0329D6"/>
              </a:buClr>
              <a:buFont typeface="Arial"/>
              <a:defRPr sz="1800">
                <a:uFillTx/>
              </a:defRPr>
            </a:pPr>
            <a:r>
              <a:rPr sz="2000">
                <a:uFill>
                  <a:solidFill/>
                </a:uFill>
                <a:latin typeface="+mn-lt"/>
                <a:ea typeface="+mn-ea"/>
                <a:cs typeface="+mn-cs"/>
                <a:sym typeface="Arial"/>
              </a:rPr>
              <a:t>                          </a:t>
            </a:r>
            <a:r>
              <a:rPr i="1" sz="2000">
                <a:uFill>
                  <a:solidFill/>
                </a:uFill>
                <a:latin typeface="+mn-lt"/>
                <a:ea typeface="+mn-ea"/>
                <a:cs typeface="+mn-cs"/>
                <a:sym typeface="Arial"/>
              </a:rPr>
              <a:t>R</a:t>
            </a:r>
            <a:r>
              <a:rPr baseline="29999" sz="2000">
                <a:uFill>
                  <a:solidFill/>
                </a:uFill>
                <a:latin typeface="Symbol"/>
                <a:ea typeface="Symbol"/>
                <a:cs typeface="Symbol"/>
                <a:sym typeface="Symbol"/>
              </a:rPr>
              <a:t>μν</a:t>
            </a:r>
            <a:r>
              <a:rPr sz="2000">
                <a:uFill>
                  <a:solidFill/>
                </a:uFill>
                <a:latin typeface="+mn-lt"/>
                <a:ea typeface="+mn-ea"/>
                <a:cs typeface="+mn-cs"/>
                <a:sym typeface="Arial"/>
              </a:rPr>
              <a:t> – ½ </a:t>
            </a:r>
            <a:r>
              <a:rPr i="1" sz="2000">
                <a:uFill>
                  <a:solidFill/>
                </a:uFill>
                <a:latin typeface="+mn-lt"/>
                <a:ea typeface="+mn-ea"/>
                <a:cs typeface="+mn-cs"/>
                <a:sym typeface="Arial"/>
              </a:rPr>
              <a:t>g</a:t>
            </a:r>
            <a:r>
              <a:rPr baseline="29999" sz="2000">
                <a:uFill>
                  <a:solidFill/>
                </a:uFill>
                <a:latin typeface="Symbol"/>
                <a:ea typeface="Symbol"/>
                <a:cs typeface="Symbol"/>
                <a:sym typeface="Symbol"/>
              </a:rPr>
              <a:t>μν</a:t>
            </a:r>
            <a:r>
              <a:rPr i="1" sz="2000">
                <a:uFill>
                  <a:solidFill/>
                </a:uFill>
                <a:latin typeface="+mn-lt"/>
                <a:ea typeface="+mn-ea"/>
                <a:cs typeface="+mn-cs"/>
                <a:sym typeface="Arial"/>
              </a:rPr>
              <a:t>R</a:t>
            </a:r>
            <a:r>
              <a:rPr sz="2000">
                <a:uFill>
                  <a:solidFill/>
                </a:uFill>
                <a:latin typeface="+mn-lt"/>
                <a:ea typeface="+mn-ea"/>
                <a:cs typeface="+mn-cs"/>
                <a:sym typeface="Arial"/>
              </a:rPr>
              <a:t> = 8</a:t>
            </a:r>
            <a:r>
              <a:rPr sz="2000">
                <a:uFill>
                  <a:solidFill/>
                </a:uFill>
                <a:latin typeface="Symbol"/>
                <a:ea typeface="Symbol"/>
                <a:cs typeface="Symbol"/>
                <a:sym typeface="Symbol"/>
              </a:rPr>
              <a:t>π</a:t>
            </a:r>
            <a:r>
              <a:rPr i="1" sz="2000">
                <a:uFill>
                  <a:solidFill/>
                </a:uFill>
                <a:latin typeface="+mn-lt"/>
                <a:ea typeface="+mn-ea"/>
                <a:cs typeface="+mn-cs"/>
                <a:sym typeface="Arial"/>
              </a:rPr>
              <a:t>GT</a:t>
            </a:r>
            <a:r>
              <a:rPr baseline="29999" sz="2000">
                <a:uFill>
                  <a:solidFill/>
                </a:uFill>
                <a:latin typeface="Symbol"/>
                <a:ea typeface="Symbol"/>
                <a:cs typeface="Symbol"/>
                <a:sym typeface="Symbol"/>
              </a:rPr>
              <a:t>μν</a:t>
            </a:r>
            <a:r>
              <a:rPr sz="2000">
                <a:uFill>
                  <a:solidFill/>
                </a:uFill>
                <a:latin typeface="+mn-lt"/>
                <a:ea typeface="+mn-ea"/>
                <a:cs typeface="+mn-cs"/>
                <a:sym typeface="Arial"/>
              </a:rPr>
              <a:t> + </a:t>
            </a:r>
            <a:r>
              <a:rPr sz="2000">
                <a:uFill>
                  <a:solidFill/>
                </a:uFill>
                <a:latin typeface="Symbol"/>
                <a:ea typeface="Symbol"/>
                <a:cs typeface="Symbol"/>
                <a:sym typeface="Symbol"/>
              </a:rPr>
              <a:t>Λ</a:t>
            </a:r>
            <a:r>
              <a:rPr i="1" sz="2000">
                <a:uFill>
                  <a:solidFill/>
                </a:uFill>
                <a:latin typeface="+mn-lt"/>
                <a:ea typeface="+mn-ea"/>
                <a:cs typeface="+mn-cs"/>
                <a:sym typeface="Arial"/>
              </a:rPr>
              <a:t>g</a:t>
            </a:r>
            <a:r>
              <a:rPr baseline="29999" sz="2000">
                <a:uFill>
                  <a:solidFill/>
                </a:uFill>
                <a:latin typeface="Symbol"/>
                <a:ea typeface="Symbol"/>
                <a:cs typeface="Symbol"/>
                <a:sym typeface="Symbol"/>
              </a:rPr>
              <a:t>μν</a:t>
            </a:r>
            <a:endParaRPr baseline="29999" sz="2000">
              <a:uFill>
                <a:solidFill/>
              </a:uFill>
              <a:latin typeface="Symbol"/>
              <a:ea typeface="Symbol"/>
              <a:cs typeface="Symbol"/>
              <a:sym typeface="Symbol"/>
            </a:endParaRPr>
          </a:p>
          <a:p>
            <a:pPr lvl="0" marL="548640" indent="-508000">
              <a:spcBef>
                <a:spcPts val="1100"/>
              </a:spcBef>
              <a:buClr>
                <a:srgbClr val="0329D6"/>
              </a:buClr>
              <a:buSzPct val="100000"/>
              <a:buFont typeface="Arial"/>
              <a:buChar char="•"/>
              <a:defRPr sz="1800">
                <a:uFillTx/>
              </a:defRPr>
            </a:pPr>
            <a:r>
              <a:rPr sz="2000">
                <a:solidFill>
                  <a:srgbClr val="0329D6"/>
                </a:solidFill>
                <a:uFill>
                  <a:solidFill>
                    <a:srgbClr val="0329D6"/>
                  </a:solidFill>
                </a:uFill>
                <a:latin typeface="+mn-lt"/>
                <a:ea typeface="+mn-ea"/>
                <a:cs typeface="+mn-cs"/>
                <a:sym typeface="Arial"/>
              </a:rPr>
              <a:t>Since </a:t>
            </a:r>
            <a:r>
              <a:rPr sz="2000">
                <a:uFill>
                  <a:solidFill/>
                </a:uFill>
                <a:latin typeface="Symbol"/>
                <a:ea typeface="Symbol"/>
                <a:cs typeface="Symbol"/>
                <a:sym typeface="Symbol"/>
              </a:rPr>
              <a:t>Λ</a:t>
            </a:r>
            <a:r>
              <a:rPr sz="2000">
                <a:solidFill>
                  <a:srgbClr val="0329D6"/>
                </a:solidFill>
                <a:uFill>
                  <a:solidFill>
                    <a:srgbClr val="0329D6"/>
                  </a:solidFill>
                </a:uFill>
                <a:latin typeface="+mn-lt"/>
                <a:ea typeface="+mn-ea"/>
                <a:cs typeface="+mn-cs"/>
                <a:sym typeface="Arial"/>
              </a:rPr>
              <a:t> is constant in space and time, a good obvious candidate is </a:t>
            </a:r>
            <a:r>
              <a:rPr sz="2000">
                <a:uFill>
                  <a:solidFill/>
                </a:uFill>
                <a:latin typeface="+mn-lt"/>
                <a:ea typeface="+mn-ea"/>
                <a:cs typeface="+mn-cs"/>
                <a:sym typeface="Arial"/>
              </a:rPr>
              <a:t>vacuum energy</a:t>
            </a:r>
            <a:r>
              <a:rPr sz="2000">
                <a:solidFill>
                  <a:srgbClr val="0329D6"/>
                </a:solidFill>
                <a:uFill>
                  <a:solidFill>
                    <a:srgbClr val="0329D6"/>
                  </a:solidFill>
                </a:uFill>
                <a:latin typeface="+mn-lt"/>
                <a:ea typeface="+mn-ea"/>
                <a:cs typeface="+mn-cs"/>
                <a:sym typeface="Arial"/>
              </a:rPr>
              <a:t>. However:</a:t>
            </a:r>
            <a:endParaRPr sz="2000">
              <a:solidFill>
                <a:srgbClr val="0329D6"/>
              </a:solidFill>
              <a:uFill>
                <a:solidFill>
                  <a:srgbClr val="0329D6"/>
                </a:solidFill>
              </a:uFill>
              <a:latin typeface="+mn-lt"/>
              <a:ea typeface="+mn-ea"/>
              <a:cs typeface="+mn-cs"/>
              <a:sym typeface="Arial"/>
            </a:endParaRPr>
          </a:p>
          <a:p>
            <a:pPr lvl="0" marL="650240" indent="-609600">
              <a:spcBef>
                <a:spcPts val="1100"/>
              </a:spcBef>
              <a:buClr>
                <a:srgbClr val="0329D6"/>
              </a:buClr>
              <a:buFont typeface="Arial"/>
              <a:defRPr sz="1800">
                <a:uFillTx/>
              </a:defRPr>
            </a:pPr>
            <a:r>
              <a:rPr sz="2000">
                <a:solidFill>
                  <a:srgbClr val="0329D6"/>
                </a:solidFill>
                <a:uFill>
                  <a:solidFill>
                    <a:srgbClr val="0329D6"/>
                  </a:solidFill>
                </a:uFill>
                <a:latin typeface="+mn-lt"/>
                <a:ea typeface="+mn-ea"/>
                <a:cs typeface="+mn-cs"/>
                <a:sym typeface="Arial"/>
              </a:rPr>
              <a:t>                          </a:t>
            </a:r>
            <a:r>
              <a:rPr sz="2000">
                <a:uFill>
                  <a:solidFill/>
                </a:uFill>
                <a:latin typeface="Symbol"/>
                <a:ea typeface="Symbol"/>
                <a:cs typeface="Symbol"/>
                <a:sym typeface="Symbol"/>
              </a:rPr>
              <a:t>Ω</a:t>
            </a:r>
            <a:r>
              <a:rPr baseline="-25000" sz="2000">
                <a:uFill>
                  <a:solidFill/>
                </a:uFill>
                <a:latin typeface="Symbol"/>
                <a:ea typeface="Symbol"/>
                <a:cs typeface="Symbol"/>
                <a:sym typeface="Symbol"/>
              </a:rPr>
              <a:t>Λ</a:t>
            </a:r>
            <a:r>
              <a:rPr sz="2000">
                <a:uFill>
                  <a:solidFill/>
                </a:uFill>
                <a:latin typeface="+mn-lt"/>
                <a:ea typeface="+mn-ea"/>
                <a:cs typeface="+mn-cs"/>
                <a:sym typeface="Arial"/>
              </a:rPr>
              <a:t> ~ 0.7  </a:t>
            </a:r>
            <a:r>
              <a:rPr sz="2000">
                <a:uFill>
                  <a:solidFill/>
                </a:uFill>
                <a:latin typeface="Wingdings"/>
                <a:ea typeface="Wingdings"/>
                <a:cs typeface="Wingdings"/>
                <a:sym typeface="Wingdings"/>
              </a:rPr>
              <a:t></a:t>
            </a:r>
            <a:r>
              <a:rPr sz="2000">
                <a:solidFill>
                  <a:srgbClr val="0329D6"/>
                </a:solidFill>
                <a:uFill>
                  <a:solidFill>
                    <a:srgbClr val="0329D6"/>
                  </a:solidFill>
                </a:uFill>
                <a:latin typeface="+mn-lt"/>
                <a:ea typeface="+mn-ea"/>
                <a:cs typeface="+mn-cs"/>
                <a:sym typeface="Arial"/>
              </a:rPr>
              <a:t> </a:t>
            </a:r>
            <a:r>
              <a:rPr sz="2000">
                <a:uFill>
                  <a:solidFill/>
                </a:uFill>
                <a:latin typeface="Symbol"/>
                <a:ea typeface="Symbol"/>
                <a:cs typeface="Symbol"/>
                <a:sym typeface="Symbol"/>
              </a:rPr>
              <a:t>ρ</a:t>
            </a:r>
            <a:r>
              <a:rPr baseline="-25000" sz="2000">
                <a:uFill>
                  <a:solidFill/>
                </a:uFill>
                <a:latin typeface="Symbol"/>
                <a:ea typeface="Symbol"/>
                <a:cs typeface="Symbol"/>
                <a:sym typeface="Symbol"/>
              </a:rPr>
              <a:t>Λ</a:t>
            </a:r>
            <a:r>
              <a:rPr sz="2000">
                <a:uFill>
                  <a:solidFill/>
                </a:uFill>
                <a:latin typeface="+mn-lt"/>
                <a:ea typeface="+mn-ea"/>
                <a:cs typeface="+mn-cs"/>
                <a:sym typeface="Arial"/>
              </a:rPr>
              <a:t> ~ (10 meV)</a:t>
            </a:r>
            <a:r>
              <a:rPr baseline="29999" sz="2000">
                <a:uFill>
                  <a:solidFill/>
                </a:uFill>
                <a:latin typeface="+mn-lt"/>
                <a:ea typeface="+mn-ea"/>
                <a:cs typeface="+mn-cs"/>
                <a:sym typeface="Arial"/>
              </a:rPr>
              <a:t>4 </a:t>
            </a:r>
            <a:r>
              <a:rPr sz="2000">
                <a:solidFill>
                  <a:srgbClr val="008F00"/>
                </a:solidFill>
                <a:uFill>
                  <a:solidFill>
                    <a:srgbClr val="008F00"/>
                  </a:solidFill>
                </a:uFill>
                <a:latin typeface="+mn-lt"/>
                <a:ea typeface="+mn-ea"/>
                <a:cs typeface="+mn-cs"/>
                <a:sym typeface="Arial"/>
              </a:rPr>
              <a:t> [ ~ </a:t>
            </a:r>
            <a:r>
              <a:rPr i="1" sz="2000">
                <a:solidFill>
                  <a:srgbClr val="008F00"/>
                </a:solidFill>
                <a:uFill>
                  <a:solidFill>
                    <a:srgbClr val="008F00"/>
                  </a:solidFill>
                </a:uFill>
                <a:latin typeface="+mn-lt"/>
                <a:ea typeface="+mn-ea"/>
                <a:cs typeface="+mn-cs"/>
                <a:sym typeface="Arial"/>
              </a:rPr>
              <a:t>m</a:t>
            </a:r>
            <a:r>
              <a:rPr baseline="29999" sz="2000">
                <a:solidFill>
                  <a:srgbClr val="008F00"/>
                </a:solidFill>
                <a:uFill>
                  <a:solidFill>
                    <a:srgbClr val="008F00"/>
                  </a:solidFill>
                </a:uFill>
                <a:latin typeface="+mn-lt"/>
                <a:ea typeface="+mn-ea"/>
                <a:cs typeface="+mn-cs"/>
                <a:sym typeface="Arial"/>
              </a:rPr>
              <a:t>4</a:t>
            </a:r>
            <a:r>
              <a:rPr baseline="-25000" sz="2000">
                <a:solidFill>
                  <a:srgbClr val="008F00"/>
                </a:solidFill>
                <a:uFill>
                  <a:solidFill>
                    <a:srgbClr val="008F00"/>
                  </a:solidFill>
                </a:uFill>
                <a:latin typeface="Symbol"/>
                <a:ea typeface="Symbol"/>
                <a:cs typeface="Symbol"/>
                <a:sym typeface="Symbol"/>
              </a:rPr>
              <a:t>ν </a:t>
            </a:r>
            <a:r>
              <a:rPr sz="2000">
                <a:solidFill>
                  <a:srgbClr val="008F00"/>
                </a:solidFill>
                <a:uFill>
                  <a:solidFill>
                    <a:srgbClr val="008F00"/>
                  </a:solidFill>
                </a:uFill>
                <a:latin typeface="+mn-lt"/>
                <a:ea typeface="+mn-ea"/>
                <a:cs typeface="+mn-cs"/>
                <a:sym typeface="Arial"/>
              </a:rPr>
              <a:t>…]</a:t>
            </a:r>
            <a:endParaRPr sz="2000">
              <a:solidFill>
                <a:srgbClr val="008F00"/>
              </a:solidFill>
              <a:uFill>
                <a:solidFill>
                  <a:srgbClr val="008F00"/>
                </a:solidFill>
              </a:uFill>
              <a:latin typeface="+mn-lt"/>
              <a:ea typeface="+mn-ea"/>
              <a:cs typeface="+mn-cs"/>
              <a:sym typeface="Arial"/>
            </a:endParaRPr>
          </a:p>
          <a:p>
            <a:pPr lvl="0" marL="650240" indent="-609600">
              <a:spcBef>
                <a:spcPts val="1100"/>
              </a:spcBef>
              <a:buClr>
                <a:srgbClr val="0329D6"/>
              </a:buClr>
              <a:buFont typeface="Arial"/>
              <a:defRPr sz="1800">
                <a:uFillTx/>
              </a:defRPr>
            </a:pPr>
            <a:r>
              <a:rPr baseline="29999" sz="2000">
                <a:uFill>
                  <a:solidFill/>
                </a:uFill>
                <a:latin typeface="+mn-lt"/>
                <a:ea typeface="+mn-ea"/>
                <a:cs typeface="+mn-cs"/>
                <a:sym typeface="Arial"/>
              </a:rPr>
              <a:t>              </a:t>
            </a:r>
            <a:r>
              <a:rPr sz="2000">
                <a:solidFill>
                  <a:srgbClr val="0329D6"/>
                </a:solidFill>
                <a:uFill>
                  <a:solidFill>
                    <a:srgbClr val="0329D6"/>
                  </a:solidFill>
                </a:uFill>
                <a:latin typeface="+mn-lt"/>
                <a:ea typeface="+mn-ea"/>
                <a:cs typeface="+mn-cs"/>
                <a:sym typeface="Arial"/>
              </a:rPr>
              <a:t>while a naïve estimate would give</a:t>
            </a:r>
            <a:endParaRPr sz="2000">
              <a:solidFill>
                <a:srgbClr val="0329D6"/>
              </a:solidFill>
              <a:uFill>
                <a:solidFill>
                  <a:srgbClr val="0329D6"/>
                </a:solidFill>
              </a:uFill>
              <a:latin typeface="+mn-lt"/>
              <a:ea typeface="+mn-ea"/>
              <a:cs typeface="+mn-cs"/>
              <a:sym typeface="Arial"/>
            </a:endParaRPr>
          </a:p>
          <a:p>
            <a:pPr lvl="0" marL="650240" indent="-609600">
              <a:spcBef>
                <a:spcPts val="1100"/>
              </a:spcBef>
              <a:buClr>
                <a:srgbClr val="0329D6"/>
              </a:buClr>
              <a:buFont typeface="Arial"/>
              <a:defRPr sz="1800">
                <a:uFillTx/>
              </a:defRPr>
            </a:pPr>
            <a:r>
              <a:rPr sz="2000">
                <a:uFill>
                  <a:solidFill/>
                </a:uFill>
                <a:latin typeface="+mn-lt"/>
                <a:ea typeface="+mn-ea"/>
                <a:cs typeface="+mn-cs"/>
                <a:sym typeface="Arial"/>
              </a:rPr>
              <a:t>                          </a:t>
            </a:r>
            <a:r>
              <a:rPr sz="2000">
                <a:uFill>
                  <a:solidFill/>
                </a:uFill>
                <a:latin typeface="Symbol"/>
                <a:ea typeface="Symbol"/>
                <a:cs typeface="Symbol"/>
                <a:sym typeface="Symbol"/>
              </a:rPr>
              <a:t>ρ</a:t>
            </a:r>
            <a:r>
              <a:rPr baseline="-25000" sz="2000">
                <a:uFill>
                  <a:solidFill/>
                </a:uFill>
                <a:latin typeface="Symbol"/>
                <a:ea typeface="Symbol"/>
                <a:cs typeface="Symbol"/>
                <a:sym typeface="Symbol"/>
              </a:rPr>
              <a:t>Λ</a:t>
            </a:r>
            <a:r>
              <a:rPr sz="2000">
                <a:uFill>
                  <a:solidFill/>
                </a:uFill>
                <a:latin typeface="+mn-lt"/>
                <a:ea typeface="+mn-ea"/>
                <a:cs typeface="+mn-cs"/>
                <a:sym typeface="Arial"/>
              </a:rPr>
              <a:t> ~ </a:t>
            </a:r>
            <a:r>
              <a:rPr i="1" sz="2000">
                <a:uFill>
                  <a:solidFill/>
                </a:uFill>
                <a:latin typeface="+mn-lt"/>
                <a:ea typeface="+mn-ea"/>
                <a:cs typeface="+mn-cs"/>
                <a:sym typeface="Arial"/>
              </a:rPr>
              <a:t>M</a:t>
            </a:r>
            <a:r>
              <a:rPr baseline="29999" sz="2000">
                <a:uFill>
                  <a:solidFill/>
                </a:uFill>
                <a:latin typeface="+mn-lt"/>
                <a:ea typeface="+mn-ea"/>
                <a:cs typeface="+mn-cs"/>
                <a:sym typeface="Arial"/>
              </a:rPr>
              <a:t>4</a:t>
            </a:r>
            <a:r>
              <a:rPr baseline="-25000" sz="2000">
                <a:uFill>
                  <a:solidFill/>
                </a:uFill>
                <a:latin typeface="+mn-lt"/>
                <a:ea typeface="+mn-ea"/>
                <a:cs typeface="+mn-cs"/>
                <a:sym typeface="Arial"/>
              </a:rPr>
              <a:t>Planck</a:t>
            </a:r>
            <a:r>
              <a:rPr sz="2000">
                <a:uFill>
                  <a:solidFill/>
                </a:uFill>
                <a:latin typeface="+mn-lt"/>
                <a:ea typeface="+mn-ea"/>
                <a:cs typeface="+mn-cs"/>
                <a:sym typeface="Arial"/>
              </a:rPr>
              <a:t> ~ 10</a:t>
            </a:r>
            <a:r>
              <a:rPr baseline="29999" sz="2000">
                <a:uFill>
                  <a:solidFill/>
                </a:uFill>
                <a:latin typeface="+mn-lt"/>
                <a:ea typeface="+mn-ea"/>
                <a:cs typeface="+mn-cs"/>
                <a:sym typeface="Arial"/>
              </a:rPr>
              <a:t>120</a:t>
            </a:r>
            <a:r>
              <a:rPr sz="2000">
                <a:uFill>
                  <a:solidFill/>
                </a:uFill>
                <a:latin typeface="+mn-lt"/>
                <a:ea typeface="+mn-ea"/>
                <a:cs typeface="+mn-cs"/>
                <a:sym typeface="Arial"/>
              </a:rPr>
              <a:t> × (10 meV)</a:t>
            </a:r>
            <a:r>
              <a:rPr baseline="29999" sz="2000">
                <a:uFill>
                  <a:solidFill/>
                </a:uFill>
                <a:latin typeface="+mn-lt"/>
                <a:ea typeface="+mn-ea"/>
                <a:cs typeface="+mn-cs"/>
                <a:sym typeface="Arial"/>
              </a:rPr>
              <a:t>4</a:t>
            </a:r>
            <a:endParaRPr baseline="29999" sz="2000">
              <a:uFill>
                <a:solidFill/>
              </a:uFill>
              <a:latin typeface="+mn-lt"/>
              <a:ea typeface="+mn-ea"/>
              <a:cs typeface="+mn-cs"/>
              <a:sym typeface="Arial"/>
            </a:endParaRPr>
          </a:p>
          <a:p>
            <a:pPr lvl="0" marL="548640" indent="-508000">
              <a:spcBef>
                <a:spcPts val="1100"/>
              </a:spcBef>
              <a:buClr>
                <a:srgbClr val="0329D6"/>
              </a:buClr>
              <a:buSzPct val="100000"/>
              <a:buFont typeface="Arial"/>
              <a:buChar char="•"/>
              <a:defRPr sz="1800">
                <a:uFillTx/>
              </a:defRPr>
            </a:pPr>
            <a:r>
              <a:rPr sz="2000">
                <a:solidFill>
                  <a:srgbClr val="0329D6"/>
                </a:solidFill>
                <a:uFill>
                  <a:solidFill>
                    <a:srgbClr val="0329D6"/>
                  </a:solidFill>
                </a:uFill>
                <a:latin typeface="+mn-lt"/>
                <a:ea typeface="+mn-ea"/>
                <a:cs typeface="+mn-cs"/>
                <a:sym typeface="Arial"/>
              </a:rPr>
              <a:t>Before 1998 it was hoped that some exact symmetry would turn </a:t>
            </a:r>
            <a:r>
              <a:rPr sz="2000">
                <a:uFill>
                  <a:solidFill/>
                </a:uFill>
                <a:latin typeface="Symbol"/>
                <a:ea typeface="Symbol"/>
                <a:cs typeface="Symbol"/>
                <a:sym typeface="Symbol"/>
              </a:rPr>
              <a:t>ρ</a:t>
            </a:r>
            <a:r>
              <a:rPr baseline="-25000" sz="2000">
                <a:uFill>
                  <a:solidFill/>
                </a:uFill>
                <a:latin typeface="Symbol"/>
                <a:ea typeface="Symbol"/>
                <a:cs typeface="Symbol"/>
                <a:sym typeface="Symbol"/>
              </a:rPr>
              <a:t>Λ</a:t>
            </a:r>
            <a:r>
              <a:rPr sz="2000">
                <a:solidFill>
                  <a:srgbClr val="0329D6"/>
                </a:solidFill>
                <a:uFill>
                  <a:solidFill>
                    <a:srgbClr val="0329D6"/>
                  </a:solidFill>
                </a:uFill>
                <a:latin typeface="+mn-lt"/>
                <a:ea typeface="+mn-ea"/>
                <a:cs typeface="+mn-cs"/>
                <a:sym typeface="Arial"/>
              </a:rPr>
              <a:t> into </a:t>
            </a:r>
            <a:r>
              <a:rPr sz="2000">
                <a:uFill>
                  <a:solidFill/>
                </a:uFill>
                <a:latin typeface="+mn-lt"/>
                <a:ea typeface="+mn-ea"/>
                <a:cs typeface="+mn-cs"/>
                <a:sym typeface="Arial"/>
              </a:rPr>
              <a:t>0</a:t>
            </a:r>
            <a:endParaRPr sz="2000">
              <a:uFill>
                <a:solidFill/>
              </a:uFill>
              <a:latin typeface="+mn-lt"/>
              <a:ea typeface="+mn-ea"/>
              <a:cs typeface="+mn-cs"/>
              <a:sym typeface="Arial"/>
            </a:endParaRPr>
          </a:p>
          <a:p>
            <a:pPr lvl="0" marL="548640" indent="-508000">
              <a:spcBef>
                <a:spcPts val="1100"/>
              </a:spcBef>
              <a:buClr>
                <a:srgbClr val="0329D6"/>
              </a:buClr>
              <a:buSzPct val="100000"/>
              <a:buFont typeface="Arial"/>
              <a:buChar char="•"/>
              <a:defRPr sz="1800">
                <a:uFillTx/>
              </a:defRPr>
            </a:pPr>
            <a:r>
              <a:rPr sz="2000">
                <a:solidFill>
                  <a:srgbClr val="0329D6"/>
                </a:solidFill>
                <a:uFill>
                  <a:solidFill>
                    <a:srgbClr val="0329D6"/>
                  </a:solidFill>
                </a:uFill>
                <a:latin typeface="+mn-lt"/>
                <a:ea typeface="+mn-ea"/>
                <a:cs typeface="+mn-cs"/>
                <a:sym typeface="Arial"/>
              </a:rPr>
              <a:t>Now some broken symmetry is needed, leaving only one part in </a:t>
            </a:r>
            <a:r>
              <a:rPr sz="2000">
                <a:uFill>
                  <a:solidFill/>
                </a:uFill>
                <a:latin typeface="+mn-lt"/>
                <a:ea typeface="+mn-ea"/>
                <a:cs typeface="+mn-cs"/>
                <a:sym typeface="Arial"/>
              </a:rPr>
              <a:t>10</a:t>
            </a:r>
            <a:r>
              <a:rPr baseline="29999" sz="2000">
                <a:uFill>
                  <a:solidFill/>
                </a:uFill>
                <a:latin typeface="+mn-lt"/>
                <a:ea typeface="+mn-ea"/>
                <a:cs typeface="+mn-cs"/>
                <a:sym typeface="Arial"/>
              </a:rPr>
              <a:t>120</a:t>
            </a:r>
            <a:endParaRPr baseline="29999" sz="2000">
              <a:uFill>
                <a:solidFill/>
              </a:uFill>
              <a:latin typeface="+mn-lt"/>
              <a:ea typeface="+mn-ea"/>
              <a:cs typeface="+mn-cs"/>
              <a:sym typeface="Arial"/>
            </a:endParaRPr>
          </a:p>
          <a:p>
            <a:pPr lvl="0" marL="650240" indent="-609600">
              <a:spcBef>
                <a:spcPts val="1100"/>
              </a:spcBef>
              <a:buClr>
                <a:srgbClr val="0329D6"/>
              </a:buClr>
              <a:buFont typeface="Arial"/>
              <a:defRPr sz="1800">
                <a:uFillTx/>
              </a:defRPr>
            </a:pPr>
            <a:r>
              <a:rPr sz="2000">
                <a:solidFill>
                  <a:srgbClr val="0329D6"/>
                </a:solidFill>
                <a:uFill>
                  <a:solidFill>
                    <a:srgbClr val="0329D6"/>
                  </a:solidFill>
                </a:uFill>
                <a:latin typeface="+mn-lt"/>
                <a:ea typeface="+mn-ea"/>
                <a:cs typeface="+mn-cs"/>
                <a:sym typeface="Arial"/>
              </a:rPr>
              <a:t>                          </a:t>
            </a:r>
            <a:r>
              <a:rPr sz="2000">
                <a:solidFill>
                  <a:srgbClr val="008F00"/>
                </a:solidFill>
                <a:uFill>
                  <a:solidFill>
                    <a:srgbClr val="008F00"/>
                  </a:solidFill>
                </a:uFill>
                <a:latin typeface="+mn-lt"/>
                <a:ea typeface="+mn-ea"/>
                <a:cs typeface="+mn-cs"/>
                <a:sym typeface="Arial"/>
              </a:rPr>
              <a:t>Quite a fine-tuning problem!!!</a:t>
            </a:r>
          </a:p>
        </p:txBody>
      </p:sp>
      <p:sp>
        <p:nvSpPr>
          <p:cNvPr id="1255" name="Shape 1255"/>
          <p:cNvSpPr/>
          <p:nvPr>
            <p:ph type="title"/>
          </p:nvPr>
        </p:nvSpPr>
        <p:spPr>
          <a:xfrm>
            <a:off x="152400" y="0"/>
            <a:ext cx="8915400" cy="11430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A Cosmological Constant?</a:t>
            </a:r>
          </a:p>
        </p:txBody>
      </p:sp>
    </p:spTree>
  </p:cSld>
  <p:clrMapOvr>
    <a:masterClrMapping/>
  </p:clrMapOvr>
  <p:transition spd="med" advClick="1"/>
</p:sld>
</file>

<file path=ppt/slides/slide1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7" name="Shape 1257"/>
          <p:cNvSpPr/>
          <p:nvPr>
            <p:ph type="title"/>
          </p:nvPr>
        </p:nvSpPr>
        <p:spPr>
          <a:xfrm>
            <a:off x="517546" y="274835"/>
            <a:ext cx="7849561" cy="6018987"/>
          </a:xfrm>
          <a:prstGeom prst="rect">
            <a:avLst/>
          </a:prstGeom>
        </p:spPr>
        <p:txBody>
          <a:bodyPr/>
          <a:lstStyle>
            <a:lvl1pPr>
              <a:defRPr sz="10600"/>
            </a:lvl1pPr>
          </a:lstStyle>
          <a:p>
            <a:pPr lvl="0">
              <a:defRPr sz="1800">
                <a:uFillTx/>
              </a:defRPr>
            </a:pPr>
            <a:r>
              <a:rPr sz="10600">
                <a:uFill>
                  <a:solidFill/>
                </a:uFill>
              </a:rPr>
              <a:t>Curent and Future Galaxy Surveys</a:t>
            </a:r>
          </a:p>
        </p:txBody>
      </p:sp>
    </p:spTree>
  </p:cSld>
  <p:clrMapOvr>
    <a:masterClrMapping/>
  </p:clrMapOvr>
  <p:transition spd="med" advClick="1"/>
</p:sld>
</file>

<file path=ppt/slides/slide1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9" name="Shape 1259"/>
          <p:cNvSpPr/>
          <p:nvPr>
            <p:ph type="sldNum" sz="quarter" idx="2"/>
          </p:nvPr>
        </p:nvSpPr>
        <p:spPr>
          <a:xfrm>
            <a:off x="7446987" y="6399212"/>
            <a:ext cx="346026" cy="279401"/>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200">
                <a:solidFill>
                  <a:srgbClr val="9B9B9B"/>
                </a:solidFill>
                <a:uFill>
                  <a:solidFill>
                    <a:srgbClr val="9B9B9B"/>
                  </a:solidFill>
                </a:uFill>
              </a:rPr>
            </a:fld>
          </a:p>
        </p:txBody>
      </p:sp>
      <p:sp>
        <p:nvSpPr>
          <p:cNvPr id="1260" name="Shape 1260"/>
          <p:cNvSpPr/>
          <p:nvPr/>
        </p:nvSpPr>
        <p:spPr>
          <a:xfrm>
            <a:off x="152400" y="-114300"/>
            <a:ext cx="8839200" cy="1524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marL="41423" marR="41423" algn="ctr" defTabSz="388937">
              <a:lnSpc>
                <a:spcPct val="94000"/>
              </a:lnSpc>
              <a:buClr>
                <a:srgbClr val="FFFFFF"/>
              </a:buClr>
              <a:buFont typeface="Arial"/>
              <a:tabLst>
                <a:tab pos="38100" algn="l"/>
                <a:tab pos="838200" algn="l"/>
                <a:tab pos="1625600" algn="l"/>
                <a:tab pos="2425700" algn="l"/>
                <a:tab pos="3213100" algn="l"/>
                <a:tab pos="4000500" algn="l"/>
                <a:tab pos="4800600" algn="l"/>
                <a:tab pos="5588000" algn="l"/>
                <a:tab pos="6388100" algn="l"/>
                <a:tab pos="7175500" algn="l"/>
                <a:tab pos="7962900" algn="l"/>
                <a:tab pos="8763000" algn="l"/>
                <a:tab pos="8991600" algn="l"/>
              </a:tabLst>
              <a:defRPr sz="3200" u="sng">
                <a:latin typeface="+mn-lt"/>
                <a:ea typeface="+mn-ea"/>
                <a:cs typeface="+mn-cs"/>
                <a:sym typeface="Arial"/>
              </a:defRPr>
            </a:lvl1pPr>
          </a:lstStyle>
          <a:p>
            <a:pPr lvl="0">
              <a:defRPr sz="1800" u="none">
                <a:uFillTx/>
              </a:defRPr>
            </a:pPr>
            <a:r>
              <a:rPr sz="3200" u="sng">
                <a:uFill>
                  <a:solidFill/>
                </a:uFill>
              </a:rPr>
              <a:t>Dark Energy Studies</a:t>
            </a:r>
          </a:p>
        </p:txBody>
      </p:sp>
      <p:sp>
        <p:nvSpPr>
          <p:cNvPr id="1261" name="Shape 1261"/>
          <p:cNvSpPr/>
          <p:nvPr>
            <p:ph type="body" idx="1"/>
          </p:nvPr>
        </p:nvSpPr>
        <p:spPr>
          <a:xfrm>
            <a:off x="38100" y="1206500"/>
            <a:ext cx="8839200" cy="6057900"/>
          </a:xfrm>
          <a:prstGeom prst="rect">
            <a:avLst/>
          </a:prstGeom>
        </p:spPr>
        <p:txBody>
          <a:bodyPr/>
          <a:lstStyle/>
          <a:p>
            <a:pPr lvl="0" marL="342900" defTabSz="914400">
              <a:spcBef>
                <a:spcPts val="1600"/>
              </a:spcBef>
              <a:buSzPct val="124999"/>
              <a:defRPr sz="1800">
                <a:uFillTx/>
              </a:defRPr>
            </a:pPr>
            <a:r>
              <a:rPr sz="2000">
                <a:solidFill>
                  <a:srgbClr val="002E7A"/>
                </a:solidFill>
                <a:uFill>
                  <a:solidFill>
                    <a:srgbClr val="002E7A"/>
                  </a:solidFill>
                </a:uFill>
                <a:latin typeface="+mn-lt"/>
                <a:ea typeface="+mn-ea"/>
                <a:cs typeface="+mn-cs"/>
                <a:sym typeface="Arial"/>
              </a:rPr>
              <a:t>What is causing the acceleration of the expansion of the universe?</a:t>
            </a:r>
            <a:endParaRPr sz="2000">
              <a:solidFill>
                <a:srgbClr val="002E7A"/>
              </a:solidFill>
              <a:uFill>
                <a:solidFill>
                  <a:srgbClr val="002E7A"/>
                </a:solidFill>
              </a:uFill>
              <a:latin typeface="+mn-lt"/>
              <a:ea typeface="+mn-ea"/>
              <a:cs typeface="+mn-cs"/>
              <a:sym typeface="Arial"/>
            </a:endParaRPr>
          </a:p>
          <a:p>
            <a:pPr lvl="1" defTabSz="914400">
              <a:spcBef>
                <a:spcPts val="1600"/>
              </a:spcBef>
              <a:buSzPct val="124999"/>
              <a:buChar char="•"/>
              <a:defRPr sz="1800">
                <a:uFillTx/>
              </a:defRPr>
            </a:pPr>
            <a:r>
              <a:rPr>
                <a:solidFill>
                  <a:srgbClr val="002E7A"/>
                </a:solidFill>
                <a:uFill>
                  <a:solidFill>
                    <a:srgbClr val="002E7A"/>
                  </a:solidFill>
                </a:uFill>
                <a:latin typeface="+mn-lt"/>
                <a:ea typeface="+mn-ea"/>
                <a:cs typeface="+mn-cs"/>
                <a:sym typeface="Arial"/>
              </a:rPr>
              <a:t>Einstein’s cosmological constant Λ?</a:t>
            </a:r>
            <a:endParaRPr>
              <a:solidFill>
                <a:srgbClr val="002E7A"/>
              </a:solidFill>
              <a:uFill>
                <a:solidFill>
                  <a:srgbClr val="002E7A"/>
                </a:solidFill>
              </a:uFill>
              <a:latin typeface="+mn-lt"/>
              <a:ea typeface="+mn-ea"/>
              <a:cs typeface="+mn-cs"/>
              <a:sym typeface="Arial"/>
            </a:endParaRPr>
          </a:p>
          <a:p>
            <a:pPr lvl="1" defTabSz="914400">
              <a:spcBef>
                <a:spcPts val="1600"/>
              </a:spcBef>
              <a:buSzPct val="124999"/>
              <a:buChar char="•"/>
              <a:defRPr sz="1800">
                <a:uFillTx/>
              </a:defRPr>
            </a:pPr>
            <a:r>
              <a:rPr>
                <a:solidFill>
                  <a:srgbClr val="002E7A"/>
                </a:solidFill>
                <a:uFill>
                  <a:solidFill>
                    <a:srgbClr val="002E7A"/>
                  </a:solidFill>
                </a:uFill>
                <a:latin typeface="+mn-lt"/>
                <a:ea typeface="+mn-ea"/>
                <a:cs typeface="+mn-cs"/>
                <a:sym typeface="Arial"/>
              </a:rPr>
              <a:t>Some new dynamical field (“quintessence”, Higgs-like)?         “</a:t>
            </a:r>
            <a:r>
              <a:rPr>
                <a:solidFill>
                  <a:srgbClr val="4F7A28"/>
                </a:solidFill>
                <a:uFill>
                  <a:solidFill>
                    <a:srgbClr val="4F7A28"/>
                  </a:solidFill>
                </a:uFill>
                <a:latin typeface="+mn-lt"/>
                <a:ea typeface="+mn-ea"/>
                <a:cs typeface="+mn-cs"/>
                <a:sym typeface="Arial"/>
              </a:rPr>
              <a:t>Dark</a:t>
            </a:r>
            <a:r>
              <a:rPr>
                <a:solidFill>
                  <a:srgbClr val="002E7A"/>
                </a:solidFill>
                <a:uFill>
                  <a:solidFill>
                    <a:srgbClr val="002E7A"/>
                  </a:solidFill>
                </a:uFill>
                <a:latin typeface="+mn-lt"/>
                <a:ea typeface="+mn-ea"/>
                <a:cs typeface="+mn-cs"/>
                <a:sym typeface="Arial"/>
              </a:rPr>
              <a:t> </a:t>
            </a:r>
            <a:r>
              <a:rPr>
                <a:solidFill>
                  <a:srgbClr val="4F7A28"/>
                </a:solidFill>
                <a:uFill>
                  <a:solidFill>
                    <a:srgbClr val="4F7A28"/>
                  </a:solidFill>
                </a:uFill>
                <a:latin typeface="+mn-lt"/>
                <a:ea typeface="+mn-ea"/>
                <a:cs typeface="+mn-cs"/>
                <a:sym typeface="Arial"/>
              </a:rPr>
              <a:t>Energy”</a:t>
            </a:r>
            <a:endParaRPr>
              <a:solidFill>
                <a:srgbClr val="002E7A"/>
              </a:solidFill>
              <a:uFill>
                <a:solidFill>
                  <a:srgbClr val="002E7A"/>
                </a:solidFill>
              </a:uFill>
              <a:latin typeface="+mn-lt"/>
              <a:ea typeface="+mn-ea"/>
              <a:cs typeface="+mn-cs"/>
              <a:sym typeface="Arial"/>
            </a:endParaRPr>
          </a:p>
          <a:p>
            <a:pPr lvl="1" defTabSz="914400">
              <a:spcBef>
                <a:spcPts val="1600"/>
              </a:spcBef>
              <a:buSzPct val="124999"/>
              <a:buChar char="•"/>
              <a:defRPr sz="1800">
                <a:uFillTx/>
              </a:defRPr>
            </a:pPr>
            <a:r>
              <a:rPr>
                <a:solidFill>
                  <a:srgbClr val="002E7A"/>
                </a:solidFill>
                <a:uFill>
                  <a:solidFill>
                    <a:srgbClr val="002E7A"/>
                  </a:solidFill>
                </a:uFill>
                <a:latin typeface="+mn-lt"/>
                <a:ea typeface="+mn-ea"/>
                <a:cs typeface="+mn-cs"/>
                <a:sym typeface="Arial"/>
              </a:rPr>
              <a:t>Modifications to General Relativity?</a:t>
            </a:r>
            <a:endParaRPr>
              <a:solidFill>
                <a:srgbClr val="002E7A"/>
              </a:solidFill>
              <a:uFill>
                <a:solidFill>
                  <a:srgbClr val="002E7A"/>
                </a:solidFill>
              </a:uFill>
              <a:latin typeface="+mn-lt"/>
              <a:ea typeface="+mn-ea"/>
              <a:cs typeface="+mn-cs"/>
              <a:sym typeface="Arial"/>
            </a:endParaRPr>
          </a:p>
          <a:p>
            <a:pPr lvl="0" marL="342900" defTabSz="914400">
              <a:spcBef>
                <a:spcPts val="1600"/>
              </a:spcBef>
              <a:buSzPct val="124999"/>
              <a:defRPr sz="1800">
                <a:uFillTx/>
              </a:defRPr>
            </a:pPr>
            <a:r>
              <a:rPr sz="2000">
                <a:solidFill>
                  <a:srgbClr val="002E7A"/>
                </a:solidFill>
                <a:uFill>
                  <a:solidFill>
                    <a:srgbClr val="002E7A"/>
                  </a:solidFill>
                </a:uFill>
                <a:latin typeface="+mn-lt"/>
                <a:ea typeface="+mn-ea"/>
                <a:cs typeface="+mn-cs"/>
                <a:sym typeface="Arial"/>
              </a:rPr>
              <a:t>Dark energy effects can be studied in two main cosmological observables:</a:t>
            </a:r>
            <a:endParaRPr sz="2000">
              <a:solidFill>
                <a:srgbClr val="002E7A"/>
              </a:solidFill>
              <a:uFill>
                <a:solidFill>
                  <a:srgbClr val="002E7A"/>
                </a:solidFill>
              </a:uFill>
              <a:latin typeface="+mn-lt"/>
              <a:ea typeface="+mn-ea"/>
              <a:cs typeface="+mn-cs"/>
              <a:sym typeface="Arial"/>
            </a:endParaRPr>
          </a:p>
          <a:p>
            <a:pPr lvl="1" defTabSz="914400">
              <a:spcBef>
                <a:spcPts val="1600"/>
              </a:spcBef>
              <a:buSzPct val="124999"/>
              <a:buChar char="•"/>
              <a:defRPr sz="1800">
                <a:uFillTx/>
              </a:defRPr>
            </a:pPr>
            <a:r>
              <a:rPr>
                <a:solidFill>
                  <a:srgbClr val="002E7A"/>
                </a:solidFill>
                <a:uFill>
                  <a:solidFill>
                    <a:srgbClr val="002E7A"/>
                  </a:solidFill>
                </a:uFill>
                <a:latin typeface="+mn-lt"/>
                <a:ea typeface="+mn-ea"/>
                <a:cs typeface="+mn-cs"/>
                <a:sym typeface="Arial"/>
              </a:rPr>
              <a:t>The history of the expansion rate of the universe: </a:t>
            </a:r>
            <a:r>
              <a:rPr>
                <a:uFill>
                  <a:solidFill/>
                </a:uFill>
                <a:latin typeface="+mn-lt"/>
                <a:ea typeface="+mn-ea"/>
                <a:cs typeface="+mn-cs"/>
                <a:sym typeface="Arial"/>
              </a:rPr>
              <a:t>supernovae, weak lensing, baryon acoustic oscillations, galaxy-cluster counting</a:t>
            </a:r>
            <a:endParaRPr>
              <a:uFill>
                <a:solidFill/>
              </a:uFill>
              <a:latin typeface="+mn-lt"/>
              <a:ea typeface="+mn-ea"/>
              <a:cs typeface="+mn-cs"/>
              <a:sym typeface="Arial"/>
            </a:endParaRPr>
          </a:p>
          <a:p>
            <a:pPr lvl="1" defTabSz="914400">
              <a:spcBef>
                <a:spcPts val="1600"/>
              </a:spcBef>
              <a:buSzPct val="124999"/>
              <a:buChar char="•"/>
              <a:defRPr sz="1800">
                <a:uFillTx/>
              </a:defRPr>
            </a:pPr>
            <a:r>
              <a:rPr>
                <a:solidFill>
                  <a:srgbClr val="002E7A"/>
                </a:solidFill>
                <a:uFill>
                  <a:solidFill>
                    <a:srgbClr val="002E7A"/>
                  </a:solidFill>
                </a:uFill>
                <a:latin typeface="+mn-lt"/>
                <a:ea typeface="+mn-ea"/>
                <a:cs typeface="+mn-cs"/>
                <a:sym typeface="Arial"/>
              </a:rPr>
              <a:t>The history of the rate of the growth of structure in the universe: </a:t>
            </a:r>
            <a:r>
              <a:rPr>
                <a:uFill>
                  <a:solidFill/>
                </a:uFill>
                <a:latin typeface="+mn-lt"/>
                <a:ea typeface="+mn-ea"/>
                <a:cs typeface="+mn-cs"/>
                <a:sym typeface="Arial"/>
              </a:rPr>
              <a:t>weak lensing, galaxy distribution (LSS), galaxy-cluster counting</a:t>
            </a:r>
            <a:endParaRPr>
              <a:uFill>
                <a:solidFill/>
              </a:uFill>
              <a:latin typeface="+mn-lt"/>
              <a:ea typeface="+mn-ea"/>
              <a:cs typeface="+mn-cs"/>
              <a:sym typeface="Arial"/>
            </a:endParaRPr>
          </a:p>
          <a:p>
            <a:pPr lvl="0" marL="342900" defTabSz="914400">
              <a:spcBef>
                <a:spcPts val="1600"/>
              </a:spcBef>
              <a:buSzPct val="124999"/>
              <a:defRPr sz="1800">
                <a:uFillTx/>
              </a:defRPr>
            </a:pPr>
            <a:r>
              <a:rPr sz="2000">
                <a:solidFill>
                  <a:srgbClr val="002E7A"/>
                </a:solidFill>
                <a:uFill>
                  <a:solidFill>
                    <a:srgbClr val="002E7A"/>
                  </a:solidFill>
                </a:uFill>
                <a:latin typeface="+mn-lt"/>
                <a:ea typeface="+mn-ea"/>
                <a:cs typeface="+mn-cs"/>
                <a:sym typeface="Arial"/>
              </a:rPr>
              <a:t>For most probes, large galaxy surveys are needed:</a:t>
            </a:r>
            <a:endParaRPr sz="2000">
              <a:solidFill>
                <a:srgbClr val="002E7A"/>
              </a:solidFill>
              <a:uFill>
                <a:solidFill>
                  <a:srgbClr val="002E7A"/>
                </a:solidFill>
              </a:uFill>
              <a:latin typeface="+mn-lt"/>
              <a:ea typeface="+mn-ea"/>
              <a:cs typeface="+mn-cs"/>
              <a:sym typeface="Arial"/>
            </a:endParaRPr>
          </a:p>
          <a:p>
            <a:pPr lvl="1" defTabSz="914400">
              <a:spcBef>
                <a:spcPts val="1600"/>
              </a:spcBef>
              <a:buSzPct val="124999"/>
              <a:buChar char="•"/>
              <a:defRPr sz="1800">
                <a:uFillTx/>
              </a:defRPr>
            </a:pPr>
            <a:r>
              <a:rPr>
                <a:solidFill>
                  <a:srgbClr val="002E7A"/>
                </a:solidFill>
                <a:uFill>
                  <a:solidFill>
                    <a:srgbClr val="002E7A"/>
                  </a:solidFill>
                </a:uFill>
                <a:latin typeface="+mn-lt"/>
                <a:ea typeface="+mn-ea"/>
                <a:cs typeface="+mn-cs"/>
                <a:sym typeface="Arial"/>
              </a:rPr>
              <a:t>Spectroscopic: </a:t>
            </a:r>
            <a:r>
              <a:rPr>
                <a:solidFill>
                  <a:srgbClr val="4F7A28"/>
                </a:solidFill>
                <a:uFill>
                  <a:solidFill>
                    <a:srgbClr val="4F7A28"/>
                  </a:solidFill>
                </a:uFill>
                <a:latin typeface="+mn-lt"/>
                <a:ea typeface="+mn-ea"/>
                <a:cs typeface="+mn-cs"/>
                <a:sym typeface="Arial"/>
              </a:rPr>
              <a:t>3D (redshift),</a:t>
            </a:r>
            <a:r>
              <a:rPr>
                <a:solidFill>
                  <a:srgbClr val="002E7A"/>
                </a:solidFill>
                <a:uFill>
                  <a:solidFill>
                    <a:srgbClr val="002E7A"/>
                  </a:solidFill>
                </a:uFill>
                <a:latin typeface="+mn-lt"/>
                <a:ea typeface="+mn-ea"/>
                <a:cs typeface="+mn-cs"/>
                <a:sym typeface="Arial"/>
              </a:rPr>
              <a:t> </a:t>
            </a:r>
            <a:r>
              <a:rPr>
                <a:solidFill>
                  <a:srgbClr val="D84942"/>
                </a:solidFill>
                <a:uFill>
                  <a:solidFill>
                    <a:srgbClr val="D84942"/>
                  </a:solidFill>
                </a:uFill>
                <a:latin typeface="+mn-lt"/>
                <a:ea typeface="+mn-ea"/>
                <a:cs typeface="+mn-cs"/>
                <a:sym typeface="Arial"/>
              </a:rPr>
              <a:t>medium depth, low density, selection effects</a:t>
            </a:r>
            <a:endParaRPr>
              <a:solidFill>
                <a:srgbClr val="D84942"/>
              </a:solidFill>
              <a:uFill>
                <a:solidFill>
                  <a:srgbClr val="D84942"/>
                </a:solidFill>
              </a:uFill>
              <a:latin typeface="+mn-lt"/>
              <a:ea typeface="+mn-ea"/>
              <a:cs typeface="+mn-cs"/>
              <a:sym typeface="Arial"/>
            </a:endParaRPr>
          </a:p>
          <a:p>
            <a:pPr lvl="1" defTabSz="914400">
              <a:spcBef>
                <a:spcPts val="1600"/>
              </a:spcBef>
              <a:buSzPct val="124999"/>
              <a:buChar char="•"/>
              <a:defRPr sz="1800">
                <a:uFillTx/>
              </a:defRPr>
            </a:pPr>
            <a:r>
              <a:rPr>
                <a:solidFill>
                  <a:srgbClr val="002E7A"/>
                </a:solidFill>
                <a:uFill>
                  <a:solidFill>
                    <a:srgbClr val="002E7A"/>
                  </a:solidFill>
                </a:uFill>
                <a:latin typeface="+mn-lt"/>
                <a:ea typeface="+mn-ea"/>
                <a:cs typeface="+mn-cs"/>
                <a:sym typeface="Arial"/>
              </a:rPr>
              <a:t>Photometric: </a:t>
            </a:r>
            <a:r>
              <a:rPr>
                <a:solidFill>
                  <a:srgbClr val="D84942"/>
                </a:solidFill>
                <a:uFill>
                  <a:solidFill>
                    <a:srgbClr val="D84942"/>
                  </a:solidFill>
                </a:uFill>
                <a:latin typeface="+mn-lt"/>
                <a:ea typeface="+mn-ea"/>
                <a:cs typeface="+mn-cs"/>
                <a:sym typeface="Arial"/>
              </a:rPr>
              <a:t>“2.5D” (photo-z), </a:t>
            </a:r>
            <a:r>
              <a:rPr>
                <a:solidFill>
                  <a:srgbClr val="4F7A28"/>
                </a:solidFill>
                <a:uFill>
                  <a:solidFill>
                    <a:srgbClr val="4F7A28"/>
                  </a:solidFill>
                </a:uFill>
                <a:latin typeface="+mn-lt"/>
                <a:ea typeface="+mn-ea"/>
                <a:cs typeface="+mn-cs"/>
                <a:sym typeface="Arial"/>
              </a:rPr>
              <a:t>deeper, higher density, no selection effects</a:t>
            </a:r>
            <a:endParaRPr>
              <a:solidFill>
                <a:srgbClr val="4F7A28"/>
              </a:solidFill>
              <a:uFill>
                <a:solidFill>
                  <a:srgbClr val="4F7A28"/>
                </a:solidFill>
              </a:uFill>
              <a:latin typeface="+mn-lt"/>
              <a:ea typeface="+mn-ea"/>
              <a:cs typeface="+mn-cs"/>
              <a:sym typeface="Arial"/>
            </a:endParaRPr>
          </a:p>
        </p:txBody>
      </p:sp>
      <p:sp>
        <p:nvSpPr>
          <p:cNvPr id="1262" name="Shape 1262"/>
          <p:cNvSpPr/>
          <p:nvPr/>
        </p:nvSpPr>
        <p:spPr>
          <a:xfrm>
            <a:off x="6527800" y="1549400"/>
            <a:ext cx="508769" cy="1422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0">
              <a:spcBef>
                <a:spcPts val="1600"/>
              </a:spcBef>
              <a:defRPr sz="9300">
                <a:solidFill>
                  <a:srgbClr val="4F7A28"/>
                </a:solidFill>
                <a:uFill>
                  <a:solidFill>
                    <a:srgbClr val="4F7A28"/>
                  </a:solidFill>
                </a:uFill>
                <a:latin typeface="+mn-lt"/>
                <a:ea typeface="+mn-ea"/>
                <a:cs typeface="+mn-cs"/>
                <a:sym typeface="Arial"/>
              </a:defRPr>
            </a:lvl1pPr>
          </a:lstStyle>
          <a:p>
            <a:pPr lvl="0">
              <a:defRPr sz="1800">
                <a:solidFill>
                  <a:srgbClr val="000000"/>
                </a:solidFill>
                <a:uFillTx/>
              </a:defRPr>
            </a:pPr>
            <a:r>
              <a:rPr sz="9300">
                <a:solidFill>
                  <a:srgbClr val="4F7A28"/>
                </a:solidFill>
                <a:uFill>
                  <a:solidFill>
                    <a:srgbClr val="4F7A28"/>
                  </a:solidFill>
                </a:uFill>
              </a:rPr>
              <a:t>}</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4" name="Shape 344"/>
          <p:cNvSpPr/>
          <p:nvPr>
            <p:ph type="title"/>
          </p:nvPr>
        </p:nvSpPr>
        <p:spPr>
          <a:xfrm>
            <a:off x="495300" y="1539875"/>
            <a:ext cx="8012240" cy="3082443"/>
          </a:xfrm>
          <a:prstGeom prst="rect">
            <a:avLst/>
          </a:prstGeom>
        </p:spPr>
        <p:txBody>
          <a:bodyPr/>
          <a:lstStyle>
            <a:lvl1pPr>
              <a:defRPr sz="10600"/>
            </a:lvl1pPr>
          </a:lstStyle>
          <a:p>
            <a:pPr lvl="0">
              <a:defRPr sz="1800">
                <a:uFillTx/>
              </a:defRPr>
            </a:pPr>
            <a:r>
              <a:rPr sz="10600">
                <a:uFill>
                  <a:solidFill/>
                </a:uFill>
              </a:rPr>
              <a:t>CMB</a:t>
            </a:r>
          </a:p>
        </p:txBody>
      </p:sp>
    </p:spTree>
  </p:cSld>
  <p:clrMapOvr>
    <a:masterClrMapping/>
  </p:clrMapOvr>
  <p:transition spd="med" advClick="1"/>
</p:sld>
</file>

<file path=ppt/slides/slide1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64" name="droppedImage.pdf"/>
          <p:cNvPicPr/>
          <p:nvPr/>
        </p:nvPicPr>
        <p:blipFill>
          <a:blip r:embed="rId2">
            <a:extLst/>
          </a:blip>
          <a:stretch>
            <a:fillRect/>
          </a:stretch>
        </p:blipFill>
        <p:spPr>
          <a:xfrm>
            <a:off x="3949700" y="5626100"/>
            <a:ext cx="2309707" cy="558800"/>
          </a:xfrm>
          <a:prstGeom prst="rect">
            <a:avLst/>
          </a:prstGeom>
          <a:ln w="25400">
            <a:round/>
          </a:ln>
        </p:spPr>
      </p:pic>
      <p:sp>
        <p:nvSpPr>
          <p:cNvPr id="1265" name="Shape 1265"/>
          <p:cNvSpPr/>
          <p:nvPr>
            <p:ph type="sldNum" sz="quarter" idx="2"/>
          </p:nvPr>
        </p:nvSpPr>
        <p:spPr>
          <a:xfrm>
            <a:off x="7315199" y="6248400"/>
            <a:ext cx="381001"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266" name="Shape 1266"/>
          <p:cNvSpPr/>
          <p:nvPr>
            <p:ph type="title"/>
          </p:nvPr>
        </p:nvSpPr>
        <p:spPr>
          <a:xfrm>
            <a:off x="76200" y="190500"/>
            <a:ext cx="8915400" cy="9906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Spectroscopic Redshift vs. Photo-z</a:t>
            </a:r>
          </a:p>
        </p:txBody>
      </p:sp>
      <p:pic>
        <p:nvPicPr>
          <p:cNvPr id="1267" name="image.png"/>
          <p:cNvPicPr/>
          <p:nvPr/>
        </p:nvPicPr>
        <p:blipFill>
          <a:blip r:embed="rId3">
            <a:extLst/>
          </a:blip>
          <a:stretch>
            <a:fillRect/>
          </a:stretch>
        </p:blipFill>
        <p:spPr>
          <a:xfrm>
            <a:off x="2336800" y="1066799"/>
            <a:ext cx="4381500" cy="4381501"/>
          </a:xfrm>
          <a:prstGeom prst="rect">
            <a:avLst/>
          </a:prstGeom>
          <a:ln w="12700">
            <a:miter lim="400000"/>
          </a:ln>
        </p:spPr>
      </p:pic>
      <p:sp>
        <p:nvSpPr>
          <p:cNvPr id="1268" name="Shape 1268"/>
          <p:cNvSpPr/>
          <p:nvPr/>
        </p:nvSpPr>
        <p:spPr>
          <a:xfrm>
            <a:off x="2082800" y="5524500"/>
            <a:ext cx="1593984" cy="38291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000"/>
            </a:lvl1pPr>
          </a:lstStyle>
          <a:p>
            <a:pPr lvl="0">
              <a:defRPr sz="1800">
                <a:uFillTx/>
              </a:defRPr>
            </a:pPr>
            <a:r>
              <a:rPr sz="2000">
                <a:uFill>
                  <a:solidFill/>
                </a:uFill>
              </a:rPr>
              <a:t>Spectroscopy:</a:t>
            </a:r>
          </a:p>
        </p:txBody>
      </p:sp>
      <p:sp>
        <p:nvSpPr>
          <p:cNvPr id="1269" name="Shape 1269"/>
          <p:cNvSpPr/>
          <p:nvPr/>
        </p:nvSpPr>
        <p:spPr>
          <a:xfrm>
            <a:off x="2641600" y="5867400"/>
            <a:ext cx="1015663" cy="38291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000"/>
            </a:lvl1pPr>
          </a:lstStyle>
          <a:p>
            <a:pPr lvl="0">
              <a:defRPr sz="1800">
                <a:uFillTx/>
              </a:defRPr>
            </a:pPr>
            <a:r>
              <a:rPr sz="2000">
                <a:uFill>
                  <a:solidFill/>
                </a:uFill>
              </a:rPr>
              <a:t>Photo-z:</a:t>
            </a:r>
          </a:p>
        </p:txBody>
      </p:sp>
    </p:spTree>
  </p:cSld>
  <p:clrMapOvr>
    <a:masterClrMapping/>
  </p:clrMapOvr>
  <p:transition spd="med" advClick="1"/>
</p:sld>
</file>

<file path=ppt/slides/slide1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71" name="image.png"/>
          <p:cNvPicPr/>
          <p:nvPr/>
        </p:nvPicPr>
        <p:blipFill>
          <a:blip r:embed="rId2">
            <a:extLst/>
          </a:blip>
          <a:stretch>
            <a:fillRect/>
          </a:stretch>
        </p:blipFill>
        <p:spPr>
          <a:xfrm>
            <a:off x="2981325" y="368300"/>
            <a:ext cx="5897563" cy="6508750"/>
          </a:xfrm>
          <a:prstGeom prst="rect">
            <a:avLst/>
          </a:prstGeom>
          <a:ln w="25400">
            <a:round/>
          </a:ln>
        </p:spPr>
      </p:pic>
      <p:sp>
        <p:nvSpPr>
          <p:cNvPr id="1272" name="Shape 1272"/>
          <p:cNvSpPr/>
          <p:nvPr/>
        </p:nvSpPr>
        <p:spPr>
          <a:xfrm>
            <a:off x="68262" y="5289550"/>
            <a:ext cx="3124201" cy="3853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185" marR="39185" defTabSz="455612">
              <a:spcBef>
                <a:spcPts val="1200"/>
              </a:spcBef>
              <a:buClr>
                <a:srgbClr val="000000"/>
              </a:buClr>
              <a:buFont typeface="Arial"/>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601200" algn="l"/>
              </a:tabLst>
              <a:defRPr sz="2000">
                <a:latin typeface="+mn-lt"/>
                <a:ea typeface="+mn-ea"/>
                <a:cs typeface="+mn-cs"/>
                <a:sym typeface="Arial"/>
              </a:defRPr>
            </a:lvl1pPr>
          </a:lstStyle>
          <a:p>
            <a:pPr lvl="0">
              <a:defRPr sz="1800">
                <a:uFillTx/>
              </a:defRPr>
            </a:pPr>
            <a:r>
              <a:rPr sz="2000">
                <a:uFill>
                  <a:solidFill/>
                </a:uFill>
              </a:rPr>
              <a:t>Real space</a:t>
            </a:r>
          </a:p>
        </p:txBody>
      </p:sp>
      <p:sp>
        <p:nvSpPr>
          <p:cNvPr id="1273" name="Shape 1273"/>
          <p:cNvSpPr/>
          <p:nvPr/>
        </p:nvSpPr>
        <p:spPr>
          <a:xfrm>
            <a:off x="71437" y="3771900"/>
            <a:ext cx="3263901" cy="9695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9185" marR="39185" defTabSz="455612">
              <a:spcBef>
                <a:spcPts val="1200"/>
              </a:spcBef>
              <a:buClr>
                <a:srgbClr val="000000"/>
              </a:buClr>
              <a:buFont typeface="Arial"/>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601200" algn="l"/>
              </a:tabLst>
              <a:defRPr sz="1800">
                <a:uFillTx/>
              </a:defRPr>
            </a:pPr>
            <a:r>
              <a:rPr i="1" sz="2000">
                <a:uFill>
                  <a:solidFill/>
                </a:uFill>
                <a:latin typeface="+mn-lt"/>
                <a:ea typeface="+mn-ea"/>
                <a:cs typeface="+mn-cs"/>
                <a:sym typeface="Arial"/>
              </a:rPr>
              <a:t>z</a:t>
            </a:r>
            <a:r>
              <a:rPr sz="2000">
                <a:uFill>
                  <a:solidFill/>
                </a:uFill>
                <a:latin typeface="+mn-lt"/>
                <a:ea typeface="+mn-ea"/>
                <a:cs typeface="+mn-cs"/>
                <a:sym typeface="Arial"/>
              </a:rPr>
              <a:t>-space, perfect resolution + peculiar velocities</a:t>
            </a:r>
            <a:endParaRPr sz="2000">
              <a:uFill>
                <a:solidFill/>
              </a:uFill>
              <a:latin typeface="+mn-lt"/>
              <a:ea typeface="+mn-ea"/>
              <a:cs typeface="+mn-cs"/>
              <a:sym typeface="Arial"/>
            </a:endParaRPr>
          </a:p>
          <a:p>
            <a:pPr lvl="0" marL="39185" marR="39185" defTabSz="455612">
              <a:buClr>
                <a:srgbClr val="000000"/>
              </a:buClr>
              <a:buFont typeface="Arial"/>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601200" algn="l"/>
              </a:tabLst>
              <a:defRPr sz="1800">
                <a:uFillTx/>
              </a:defRPr>
            </a:pPr>
            <a:r>
              <a:rPr sz="2000">
                <a:solidFill>
                  <a:srgbClr val="E32C2F"/>
                </a:solidFill>
                <a:uFill>
                  <a:solidFill/>
                </a:uFill>
                <a:latin typeface="+mn-lt"/>
                <a:ea typeface="+mn-ea"/>
                <a:cs typeface="+mn-cs"/>
                <a:sym typeface="Arial"/>
              </a:rPr>
              <a:t>(DESI)</a:t>
            </a:r>
          </a:p>
        </p:txBody>
      </p:sp>
      <p:sp>
        <p:nvSpPr>
          <p:cNvPr id="1274" name="Shape 1274"/>
          <p:cNvSpPr/>
          <p:nvPr/>
        </p:nvSpPr>
        <p:spPr>
          <a:xfrm>
            <a:off x="71437" y="2381250"/>
            <a:ext cx="3136901" cy="99166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9185" marR="39185" defTabSz="455612">
              <a:spcBef>
                <a:spcPts val="1200"/>
              </a:spcBef>
              <a:buClr>
                <a:srgbClr val="D81E00"/>
              </a:buClr>
              <a:buFont typeface="Arial"/>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601200" algn="l"/>
              </a:tabLst>
              <a:defRPr sz="1800">
                <a:uFillTx/>
              </a:defRPr>
            </a:pPr>
            <a:r>
              <a:rPr i="1" sz="2000">
                <a:uFill>
                  <a:solidFill>
                    <a:srgbClr val="002E7A"/>
                  </a:solidFill>
                </a:uFill>
                <a:latin typeface="+mn-lt"/>
                <a:ea typeface="+mn-ea"/>
                <a:cs typeface="+mn-cs"/>
                <a:sym typeface="Arial"/>
              </a:rPr>
              <a:t>z</a:t>
            </a:r>
            <a:r>
              <a:rPr sz="2000">
                <a:uFill>
                  <a:solidFill>
                    <a:srgbClr val="002E7A"/>
                  </a:solidFill>
                </a:uFill>
                <a:latin typeface="+mn-lt"/>
                <a:ea typeface="+mn-ea"/>
                <a:cs typeface="+mn-cs"/>
                <a:sym typeface="Arial"/>
              </a:rPr>
              <a:t>-space, </a:t>
            </a:r>
            <a:r>
              <a:rPr sz="2000">
                <a:uFill>
                  <a:solidFill>
                    <a:srgbClr val="002E7A"/>
                  </a:solidFill>
                </a:uFill>
                <a:latin typeface="Symbol"/>
                <a:ea typeface="Symbol"/>
                <a:cs typeface="Symbol"/>
                <a:sym typeface="Symbol"/>
              </a:rPr>
              <a:t>Δ</a:t>
            </a:r>
            <a:r>
              <a:rPr i="1" sz="2000">
                <a:uFill>
                  <a:solidFill>
                    <a:srgbClr val="002E7A"/>
                  </a:solidFill>
                </a:uFill>
                <a:latin typeface="+mn-lt"/>
                <a:ea typeface="+mn-ea"/>
                <a:cs typeface="+mn-cs"/>
                <a:sym typeface="Arial"/>
              </a:rPr>
              <a:t>z = 0.003(1+z) + </a:t>
            </a:r>
            <a:r>
              <a:rPr sz="2000">
                <a:uFill>
                  <a:solidFill>
                    <a:srgbClr val="002E7A"/>
                  </a:solidFill>
                </a:uFill>
                <a:latin typeface="+mn-lt"/>
                <a:ea typeface="+mn-ea"/>
                <a:cs typeface="+mn-cs"/>
                <a:sym typeface="Arial"/>
              </a:rPr>
              <a:t>peculiar velocities </a:t>
            </a:r>
            <a:r>
              <a:rPr sz="2000">
                <a:solidFill>
                  <a:srgbClr val="E32C2F"/>
                </a:solidFill>
                <a:uFill>
                  <a:solidFill>
                    <a:srgbClr val="002E7A"/>
                  </a:solidFill>
                </a:uFill>
                <a:latin typeface="+mn-lt"/>
                <a:ea typeface="+mn-ea"/>
                <a:cs typeface="+mn-cs"/>
                <a:sym typeface="Arial"/>
              </a:rPr>
              <a:t>(PAU)</a:t>
            </a:r>
          </a:p>
        </p:txBody>
      </p:sp>
      <p:sp>
        <p:nvSpPr>
          <p:cNvPr id="1275" name="Shape 1275"/>
          <p:cNvSpPr/>
          <p:nvPr/>
        </p:nvSpPr>
        <p:spPr>
          <a:xfrm>
            <a:off x="74612" y="1009650"/>
            <a:ext cx="2984501" cy="99166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9185" marR="39185" defTabSz="455612">
              <a:spcBef>
                <a:spcPts val="1200"/>
              </a:spcBef>
              <a:buClr>
                <a:srgbClr val="000000"/>
              </a:buClr>
              <a:buFont typeface="Arial"/>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601200" algn="l"/>
              </a:tabLst>
              <a:defRPr sz="1800">
                <a:uFillTx/>
              </a:defRPr>
            </a:pPr>
            <a:r>
              <a:rPr i="1" sz="2000">
                <a:uFill>
                  <a:solidFill/>
                </a:uFill>
                <a:latin typeface="+mn-lt"/>
                <a:ea typeface="+mn-ea"/>
                <a:cs typeface="+mn-cs"/>
                <a:sym typeface="Arial"/>
              </a:rPr>
              <a:t>z</a:t>
            </a:r>
            <a:r>
              <a:rPr sz="2000">
                <a:uFill>
                  <a:solidFill/>
                </a:uFill>
                <a:latin typeface="+mn-lt"/>
                <a:ea typeface="+mn-ea"/>
                <a:cs typeface="+mn-cs"/>
                <a:sym typeface="Arial"/>
              </a:rPr>
              <a:t>-space, </a:t>
            </a:r>
            <a:r>
              <a:rPr sz="2000">
                <a:uFill>
                  <a:solidFill/>
                </a:uFill>
                <a:latin typeface="Symbol"/>
                <a:ea typeface="Symbol"/>
                <a:cs typeface="Symbol"/>
                <a:sym typeface="Symbol"/>
              </a:rPr>
              <a:t>Δ</a:t>
            </a:r>
            <a:r>
              <a:rPr i="1" sz="2000">
                <a:uFill>
                  <a:solidFill/>
                </a:uFill>
                <a:latin typeface="+mn-lt"/>
                <a:ea typeface="+mn-ea"/>
                <a:cs typeface="+mn-cs"/>
                <a:sym typeface="Arial"/>
              </a:rPr>
              <a:t>z = 0.03(1+z) + </a:t>
            </a:r>
            <a:r>
              <a:rPr sz="2000">
                <a:uFill>
                  <a:solidFill/>
                </a:uFill>
                <a:latin typeface="+mn-lt"/>
                <a:ea typeface="+mn-ea"/>
                <a:cs typeface="+mn-cs"/>
                <a:sym typeface="Arial"/>
              </a:rPr>
              <a:t>peculiar velocities </a:t>
            </a:r>
            <a:r>
              <a:rPr sz="2000">
                <a:solidFill>
                  <a:srgbClr val="E32C2F"/>
                </a:solidFill>
                <a:uFill>
                  <a:solidFill/>
                </a:uFill>
                <a:latin typeface="+mn-lt"/>
                <a:ea typeface="+mn-ea"/>
                <a:cs typeface="+mn-cs"/>
                <a:sym typeface="Arial"/>
              </a:rPr>
              <a:t>(DES)</a:t>
            </a:r>
          </a:p>
        </p:txBody>
      </p:sp>
      <p:sp>
        <p:nvSpPr>
          <p:cNvPr id="1276" name="Shape 1276"/>
          <p:cNvSpPr/>
          <p:nvPr/>
        </p:nvSpPr>
        <p:spPr>
          <a:xfrm>
            <a:off x="996950" y="0"/>
            <a:ext cx="71374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185" marR="39185" defTabSz="455612">
              <a:spcBef>
                <a:spcPts val="1200"/>
              </a:spcBef>
              <a:buClr>
                <a:srgbClr val="000000"/>
              </a:buClr>
              <a:buFont typeface="Arial"/>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601200" algn="l"/>
              </a:tabLst>
              <a:defRPr sz="3200" u="sng">
                <a:latin typeface="+mn-lt"/>
                <a:ea typeface="+mn-ea"/>
                <a:cs typeface="+mn-cs"/>
                <a:sym typeface="Arial"/>
              </a:defRPr>
            </a:lvl1pPr>
          </a:lstStyle>
          <a:p>
            <a:pPr lvl="0">
              <a:defRPr sz="1800" u="none">
                <a:uFillTx/>
              </a:defRPr>
            </a:pPr>
            <a:r>
              <a:rPr sz="3200" u="sng">
                <a:uFill>
                  <a:solidFill/>
                </a:uFill>
              </a:rPr>
              <a:t>The Importance of Redshift Resolution</a:t>
            </a:r>
          </a:p>
        </p:txBody>
      </p:sp>
    </p:spTree>
  </p:cSld>
  <p:clrMapOvr>
    <a:masterClrMapping/>
  </p:clrMapOvr>
  <p:transition spd="med" advClick="1"/>
</p:sld>
</file>

<file path=ppt/slides/slide1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8" name="Shape 1278"/>
          <p:cNvSpPr/>
          <p:nvPr>
            <p:ph type="title"/>
          </p:nvPr>
        </p:nvSpPr>
        <p:spPr>
          <a:xfrm>
            <a:off x="685800" y="2187575"/>
            <a:ext cx="7772400" cy="1470025"/>
          </a:xfrm>
          <a:prstGeom prst="rect">
            <a:avLst/>
          </a:prstGeom>
        </p:spPr>
        <p:txBody>
          <a:bodyPr/>
          <a:lstStyle>
            <a:lvl1pPr>
              <a:defRPr sz="10600"/>
            </a:lvl1pPr>
          </a:lstStyle>
          <a:p>
            <a:pPr lvl="0">
              <a:defRPr sz="1800">
                <a:uFillTx/>
              </a:defRPr>
            </a:pPr>
            <a:r>
              <a:rPr sz="10600">
                <a:uFill>
                  <a:solidFill/>
                </a:uFill>
              </a:rPr>
              <a:t>DES</a:t>
            </a:r>
          </a:p>
        </p:txBody>
      </p:sp>
    </p:spTree>
  </p:cSld>
  <p:clrMapOvr>
    <a:masterClrMapping/>
  </p:clrMapOvr>
  <p:transition spd="med" advClick="1"/>
</p:sld>
</file>

<file path=ppt/slides/slide1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0" name="Shape 1280"/>
          <p:cNvSpPr/>
          <p:nvPr/>
        </p:nvSpPr>
        <p:spPr>
          <a:xfrm>
            <a:off x="0" y="4902200"/>
            <a:ext cx="4279900" cy="1422400"/>
          </a:xfrm>
          <a:prstGeom prst="rect">
            <a:avLst/>
          </a:prstGeom>
          <a:solidFill>
            <a:srgbClr val="C6E6E9"/>
          </a:solidFill>
          <a:ln w="25400">
            <a:round/>
          </a:ln>
        </p:spPr>
        <p:txBody>
          <a:bodyPr lIns="0" tIns="0" rIns="0" bIns="0" anchor="ctr"/>
          <a:lstStyle/>
          <a:p>
            <a:pPr lvl="0"/>
          </a:p>
        </p:txBody>
      </p:sp>
      <p:sp>
        <p:nvSpPr>
          <p:cNvPr id="1281" name="Shape 1281"/>
          <p:cNvSpPr/>
          <p:nvPr/>
        </p:nvSpPr>
        <p:spPr>
          <a:xfrm>
            <a:off x="-241300" y="469900"/>
            <a:ext cx="98298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sz="3200">
                <a:latin typeface="+mn-lt"/>
                <a:ea typeface="+mn-ea"/>
                <a:cs typeface="+mn-cs"/>
                <a:sym typeface="Arial"/>
              </a:defRPr>
            </a:lvl1pPr>
          </a:lstStyle>
          <a:p>
            <a:pPr lvl="0">
              <a:defRPr sz="1800">
                <a:uFillTx/>
              </a:defRPr>
            </a:pPr>
            <a:r>
              <a:rPr sz="3200">
                <a:uFill>
                  <a:solidFill/>
                </a:uFill>
              </a:rPr>
              <a:t>DES: Dark Energy Survey</a:t>
            </a:r>
          </a:p>
        </p:txBody>
      </p:sp>
      <p:pic>
        <p:nvPicPr>
          <p:cNvPr id="1282" name="4mDome-filtered.jpg"/>
          <p:cNvPicPr/>
          <p:nvPr/>
        </p:nvPicPr>
        <p:blipFill>
          <a:blip r:embed="rId2">
            <a:extLst/>
          </a:blip>
          <a:srcRect l="16880" t="20602" r="16881" b="23464"/>
          <a:stretch>
            <a:fillRect/>
          </a:stretch>
        </p:blipFill>
        <p:spPr>
          <a:xfrm>
            <a:off x="-25400" y="3251200"/>
            <a:ext cx="4483100" cy="3505200"/>
          </a:xfrm>
          <a:prstGeom prst="rect">
            <a:avLst/>
          </a:prstGeom>
          <a:ln w="12700">
            <a:miter lim="400000"/>
          </a:ln>
        </p:spPr>
      </p:pic>
      <p:sp>
        <p:nvSpPr>
          <p:cNvPr id="1283" name="Shape 1283"/>
          <p:cNvSpPr/>
          <p:nvPr/>
        </p:nvSpPr>
        <p:spPr>
          <a:xfrm>
            <a:off x="5702299" y="2438400"/>
            <a:ext cx="2682179" cy="76498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294640" indent="-254000">
              <a:spcBef>
                <a:spcPts val="1100"/>
              </a:spcBef>
              <a:buSzPct val="125000"/>
              <a:buChar char="•"/>
              <a:defRPr sz="1800">
                <a:uFillTx/>
              </a:defRPr>
            </a:pPr>
            <a:r>
              <a:rPr>
                <a:solidFill>
                  <a:srgbClr val="002E7A"/>
                </a:solidFill>
                <a:uFill>
                  <a:solidFill>
                    <a:srgbClr val="002E7A"/>
                  </a:solidFill>
                </a:uFill>
              </a:rPr>
              <a:t>525 nights in 5 years</a:t>
            </a:r>
            <a:endParaRPr>
              <a:solidFill>
                <a:srgbClr val="002E7A"/>
              </a:solidFill>
              <a:uFill>
                <a:solidFill>
                  <a:srgbClr val="002E7A"/>
                </a:solidFill>
              </a:uFill>
            </a:endParaRPr>
          </a:p>
          <a:p>
            <a:pPr lvl="0" marL="294640" indent="-254000">
              <a:spcBef>
                <a:spcPts val="1100"/>
              </a:spcBef>
              <a:buSzPct val="125000"/>
              <a:buChar char="•"/>
              <a:defRPr sz="1800">
                <a:uFillTx/>
              </a:defRPr>
            </a:pPr>
            <a:r>
              <a:rPr>
                <a:solidFill>
                  <a:srgbClr val="002E7A"/>
                </a:solidFill>
                <a:uFill>
                  <a:solidFill>
                    <a:srgbClr val="002E7A"/>
                  </a:solidFill>
                </a:uFill>
              </a:rPr>
              <a:t>Started on Aug 31</a:t>
            </a:r>
            <a:r>
              <a:rPr baseline="31999">
                <a:solidFill>
                  <a:srgbClr val="002E7A"/>
                </a:solidFill>
                <a:uFill>
                  <a:solidFill>
                    <a:srgbClr val="002E7A"/>
                  </a:solidFill>
                </a:uFill>
              </a:rPr>
              <a:t>st</a:t>
            </a:r>
            <a:r>
              <a:rPr>
                <a:solidFill>
                  <a:srgbClr val="002E7A"/>
                </a:solidFill>
                <a:uFill>
                  <a:solidFill>
                    <a:srgbClr val="002E7A"/>
                  </a:solidFill>
                </a:uFill>
              </a:rPr>
              <a:t> 2013</a:t>
            </a:r>
          </a:p>
        </p:txBody>
      </p:sp>
      <p:sp>
        <p:nvSpPr>
          <p:cNvPr id="1284" name="Shape 1284"/>
          <p:cNvSpPr/>
          <p:nvPr>
            <p:ph type="sldNum" sz="quarter" idx="2"/>
          </p:nvPr>
        </p:nvSpPr>
        <p:spPr>
          <a:xfrm>
            <a:off x="7414524" y="6245225"/>
            <a:ext cx="410952" cy="304800"/>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1285" name="droppedImage.pdf"/>
          <p:cNvPicPr/>
          <p:nvPr/>
        </p:nvPicPr>
        <p:blipFill>
          <a:blip r:embed="rId3">
            <a:extLst/>
          </a:blip>
          <a:stretch>
            <a:fillRect/>
          </a:stretch>
        </p:blipFill>
        <p:spPr>
          <a:xfrm>
            <a:off x="1515533" y="2235200"/>
            <a:ext cx="3069167" cy="2476500"/>
          </a:xfrm>
          <a:prstGeom prst="rect">
            <a:avLst/>
          </a:prstGeom>
          <a:ln w="12700">
            <a:miter lim="400000"/>
          </a:ln>
        </p:spPr>
      </p:pic>
      <p:grpSp>
        <p:nvGrpSpPr>
          <p:cNvPr id="1301" name="Group 1301"/>
          <p:cNvGrpSpPr/>
          <p:nvPr/>
        </p:nvGrpSpPr>
        <p:grpSpPr>
          <a:xfrm>
            <a:off x="3765324" y="3148012"/>
            <a:ext cx="5461002" cy="3746502"/>
            <a:chOff x="0" y="0"/>
            <a:chExt cx="5461000" cy="3746500"/>
          </a:xfrm>
        </p:grpSpPr>
        <p:pic>
          <p:nvPicPr>
            <p:cNvPr id="1286" name="image.png"/>
            <p:cNvPicPr/>
            <p:nvPr/>
          </p:nvPicPr>
          <p:blipFill>
            <a:blip r:embed="rId4">
              <a:extLst/>
            </a:blip>
            <a:stretch>
              <a:fillRect/>
            </a:stretch>
          </p:blipFill>
          <p:spPr>
            <a:xfrm>
              <a:off x="371311" y="79748"/>
              <a:ext cx="4914123" cy="3522208"/>
            </a:xfrm>
            <a:prstGeom prst="rect">
              <a:avLst/>
            </a:prstGeom>
            <a:ln w="12700" cap="flat">
              <a:noFill/>
              <a:miter lim="400000"/>
            </a:ln>
            <a:effectLst/>
          </p:spPr>
        </p:pic>
        <p:sp>
          <p:nvSpPr>
            <p:cNvPr id="1287" name="Shape 1287"/>
            <p:cNvSpPr/>
            <p:nvPr/>
          </p:nvSpPr>
          <p:spPr>
            <a:xfrm>
              <a:off x="1302874" y="0"/>
              <a:ext cx="3683540" cy="1196224"/>
            </a:xfrm>
            <a:prstGeom prst="line">
              <a:avLst/>
            </a:prstGeom>
            <a:noFill/>
            <a:ln w="38100" cap="flat">
              <a:solidFill>
                <a:srgbClr val="FF2600"/>
              </a:solidFill>
              <a:prstDash val="solid"/>
              <a:round/>
              <a:headEnd type="triangle" w="med" len="med"/>
              <a:tailEnd type="triangle" w="med" len="med"/>
            </a:ln>
            <a:effectLst/>
          </p:spPr>
          <p:txBody>
            <a:bodyPr wrap="square" lIns="0" tIns="0" rIns="0" bIns="0" numCol="1" anchor="ctr">
              <a:noAutofit/>
            </a:bodyPr>
            <a:lstStyle/>
            <a:p>
              <a:pPr lvl="0" marL="0" marR="0" defTabSz="457200">
                <a:defRPr sz="1200">
                  <a:uFillTx/>
                  <a:latin typeface="Helvetica"/>
                  <a:ea typeface="Helvetica"/>
                  <a:cs typeface="Helvetica"/>
                  <a:sym typeface="Helvetica"/>
                </a:defRPr>
              </a:pPr>
            </a:p>
          </p:txBody>
        </p:sp>
        <p:sp>
          <p:nvSpPr>
            <p:cNvPr id="1288" name="Shape 1288"/>
            <p:cNvSpPr/>
            <p:nvPr/>
          </p:nvSpPr>
          <p:spPr>
            <a:xfrm>
              <a:off x="3075639" y="154512"/>
              <a:ext cx="1212291" cy="3721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buClr>
                  <a:srgbClr val="000000"/>
                </a:buClr>
                <a:buFont typeface="Arial"/>
                <a:defRPr sz="1800">
                  <a:latin typeface="+mn-lt"/>
                  <a:ea typeface="+mn-ea"/>
                  <a:cs typeface="+mn-cs"/>
                  <a:sym typeface="Arial"/>
                </a:defRPr>
              </a:lvl1pPr>
            </a:lstStyle>
            <a:p>
              <a:pPr lvl="0">
                <a:defRPr>
                  <a:uFillTx/>
                </a:defRPr>
              </a:pPr>
              <a:r>
                <a:rPr>
                  <a:uFill>
                    <a:solidFill/>
                  </a:uFill>
                </a:rPr>
                <a:t>3556 mm </a:t>
              </a:r>
            </a:p>
          </p:txBody>
        </p:sp>
        <p:sp>
          <p:nvSpPr>
            <p:cNvPr id="1289" name="Shape 1289"/>
            <p:cNvSpPr/>
            <p:nvPr/>
          </p:nvSpPr>
          <p:spPr>
            <a:xfrm flipH="1">
              <a:off x="4304581" y="1546781"/>
              <a:ext cx="750839" cy="1829220"/>
            </a:xfrm>
            <a:prstGeom prst="line">
              <a:avLst/>
            </a:prstGeom>
            <a:noFill/>
            <a:ln w="38100" cap="flat">
              <a:solidFill>
                <a:srgbClr val="FF2600"/>
              </a:solidFill>
              <a:prstDash val="solid"/>
              <a:round/>
              <a:headEnd type="triangle" w="med" len="med"/>
              <a:tailEnd type="triangle" w="med" len="med"/>
            </a:ln>
            <a:effectLst/>
          </p:spPr>
          <p:txBody>
            <a:bodyPr wrap="square" lIns="0" tIns="0" rIns="0" bIns="0" numCol="1" anchor="ctr">
              <a:noAutofit/>
            </a:bodyPr>
            <a:lstStyle/>
            <a:p>
              <a:pPr lvl="0" marL="0" marR="0" defTabSz="457200">
                <a:defRPr sz="1200">
                  <a:uFillTx/>
                  <a:latin typeface="Helvetica"/>
                  <a:ea typeface="Helvetica"/>
                  <a:cs typeface="Helvetica"/>
                  <a:sym typeface="Helvetica"/>
                </a:defRPr>
              </a:pPr>
            </a:p>
          </p:txBody>
        </p:sp>
        <p:sp>
          <p:nvSpPr>
            <p:cNvPr id="1290" name="Shape 1290"/>
            <p:cNvSpPr/>
            <p:nvPr/>
          </p:nvSpPr>
          <p:spPr>
            <a:xfrm>
              <a:off x="0" y="2262854"/>
              <a:ext cx="1001811" cy="3721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buClr>
                  <a:srgbClr val="000000"/>
                </a:buClr>
                <a:buFont typeface="Arial"/>
                <a:defRPr sz="1800">
                  <a:latin typeface="+mn-lt"/>
                  <a:ea typeface="+mn-ea"/>
                  <a:cs typeface="+mn-cs"/>
                  <a:sym typeface="Arial"/>
                </a:defRPr>
              </a:lvl1pPr>
            </a:lstStyle>
            <a:p>
              <a:pPr lvl="0">
                <a:defRPr>
                  <a:uFillTx/>
                </a:defRPr>
              </a:pPr>
              <a:r>
                <a:rPr>
                  <a:uFill>
                    <a:solidFill/>
                  </a:uFill>
                </a:rPr>
                <a:t>Imager</a:t>
              </a:r>
            </a:p>
          </p:txBody>
        </p:sp>
        <p:sp>
          <p:nvSpPr>
            <p:cNvPr id="1291" name="Shape 1291"/>
            <p:cNvSpPr/>
            <p:nvPr/>
          </p:nvSpPr>
          <p:spPr>
            <a:xfrm>
              <a:off x="1678547" y="2601781"/>
              <a:ext cx="901701"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buClr>
                  <a:srgbClr val="000000"/>
                </a:buClr>
                <a:buFont typeface="Arial"/>
                <a:defRPr sz="1800">
                  <a:latin typeface="+mn-lt"/>
                  <a:ea typeface="+mn-ea"/>
                  <a:cs typeface="+mn-cs"/>
                  <a:sym typeface="Arial"/>
                </a:defRPr>
              </a:lvl1pPr>
            </a:lstStyle>
            <a:p>
              <a:pPr lvl="0">
                <a:defRPr>
                  <a:uFillTx/>
                </a:defRPr>
              </a:pPr>
              <a:r>
                <a:rPr>
                  <a:uFill>
                    <a:solidFill/>
                  </a:uFill>
                </a:rPr>
                <a:t>Filters</a:t>
              </a:r>
            </a:p>
          </p:txBody>
        </p:sp>
        <p:sp>
          <p:nvSpPr>
            <p:cNvPr id="1292" name="Shape 1292"/>
            <p:cNvSpPr/>
            <p:nvPr/>
          </p:nvSpPr>
          <p:spPr>
            <a:xfrm>
              <a:off x="2244298" y="3095223"/>
              <a:ext cx="1725323" cy="6512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lvl="0">
                <a:buClr>
                  <a:srgbClr val="000000"/>
                </a:buClr>
                <a:buFont typeface="Arial"/>
                <a:defRPr sz="1800">
                  <a:uFillTx/>
                </a:defRPr>
              </a:pPr>
              <a:r>
                <a:rPr>
                  <a:uFill>
                    <a:solidFill/>
                  </a:uFill>
                  <a:latin typeface="+mn-lt"/>
                  <a:ea typeface="+mn-ea"/>
                  <a:cs typeface="+mn-cs"/>
                  <a:sym typeface="Arial"/>
                </a:rPr>
                <a:t>Optical Lenses</a:t>
              </a:r>
              <a:endParaRPr>
                <a:uFill>
                  <a:solidFill/>
                </a:uFill>
                <a:latin typeface="+mn-lt"/>
                <a:ea typeface="+mn-ea"/>
                <a:cs typeface="+mn-cs"/>
                <a:sym typeface="Arial"/>
              </a:endParaRPr>
            </a:p>
            <a:p>
              <a:pPr lvl="0">
                <a:buClr>
                  <a:srgbClr val="000000"/>
                </a:buClr>
                <a:buFont typeface="Arial"/>
                <a:defRPr sz="1800">
                  <a:uFillTx/>
                </a:defRPr>
              </a:pPr>
              <a:r>
                <a:rPr>
                  <a:uFill>
                    <a:solidFill/>
                  </a:uFill>
                  <a:latin typeface="+mn-lt"/>
                  <a:ea typeface="+mn-ea"/>
                  <a:cs typeface="+mn-cs"/>
                  <a:sym typeface="Arial"/>
                </a:rPr>
                <a:t> 2.2 deg. FoV</a:t>
              </a:r>
            </a:p>
          </p:txBody>
        </p:sp>
        <p:sp>
          <p:nvSpPr>
            <p:cNvPr id="1293" name="Shape 1293"/>
            <p:cNvSpPr/>
            <p:nvPr/>
          </p:nvSpPr>
          <p:spPr>
            <a:xfrm>
              <a:off x="899903" y="2319339"/>
              <a:ext cx="923142" cy="6512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lvl="0">
                <a:buClr>
                  <a:srgbClr val="000000"/>
                </a:buClr>
                <a:buFont typeface="Arial"/>
                <a:defRPr sz="1800">
                  <a:uFillTx/>
                </a:defRPr>
              </a:pPr>
              <a:r>
                <a:rPr>
                  <a:uFill>
                    <a:solidFill/>
                  </a:uFill>
                  <a:latin typeface="+mn-lt"/>
                  <a:ea typeface="+mn-ea"/>
                  <a:cs typeface="+mn-cs"/>
                  <a:sym typeface="Arial"/>
                </a:rPr>
                <a:t>Scroll</a:t>
              </a:r>
              <a:endParaRPr>
                <a:uFill>
                  <a:solidFill/>
                </a:uFill>
                <a:latin typeface="+mn-lt"/>
                <a:ea typeface="+mn-ea"/>
                <a:cs typeface="+mn-cs"/>
                <a:sym typeface="Arial"/>
              </a:endParaRPr>
            </a:p>
            <a:p>
              <a:pPr lvl="0">
                <a:buClr>
                  <a:srgbClr val="000000"/>
                </a:buClr>
                <a:buFont typeface="Arial"/>
                <a:defRPr sz="1800">
                  <a:uFillTx/>
                </a:defRPr>
              </a:pPr>
              <a:r>
                <a:rPr>
                  <a:uFill>
                    <a:solidFill/>
                  </a:uFill>
                  <a:latin typeface="+mn-lt"/>
                  <a:ea typeface="+mn-ea"/>
                  <a:cs typeface="+mn-cs"/>
                  <a:sym typeface="Arial"/>
                </a:rPr>
                <a:t>Shutter</a:t>
              </a:r>
            </a:p>
          </p:txBody>
        </p:sp>
        <p:sp>
          <p:nvSpPr>
            <p:cNvPr id="1294" name="Shape 1294"/>
            <p:cNvSpPr/>
            <p:nvPr/>
          </p:nvSpPr>
          <p:spPr>
            <a:xfrm flipV="1">
              <a:off x="483033" y="1477002"/>
              <a:ext cx="545467" cy="844000"/>
            </a:xfrm>
            <a:prstGeom prst="line">
              <a:avLst/>
            </a:prstGeom>
            <a:noFill/>
            <a:ln w="38100" cap="flat">
              <a:solidFill>
                <a:srgbClr val="FF2600"/>
              </a:solidFill>
              <a:prstDash val="solid"/>
              <a:round/>
              <a:tailEnd type="triangle" w="med" len="med"/>
            </a:ln>
            <a:effectLst/>
          </p:spPr>
          <p:txBody>
            <a:bodyPr wrap="square" lIns="0" tIns="0" rIns="0" bIns="0" numCol="1" anchor="ctr">
              <a:noAutofit/>
            </a:bodyPr>
            <a:lstStyle/>
            <a:p>
              <a:pPr lvl="0" marL="0" marR="0" defTabSz="457200">
                <a:defRPr sz="1200">
                  <a:uFillTx/>
                  <a:latin typeface="Helvetica"/>
                  <a:ea typeface="Helvetica"/>
                  <a:cs typeface="Helvetica"/>
                  <a:sym typeface="Helvetica"/>
                </a:defRPr>
              </a:pPr>
            </a:p>
          </p:txBody>
        </p:sp>
        <p:sp>
          <p:nvSpPr>
            <p:cNvPr id="1295" name="Shape 1295"/>
            <p:cNvSpPr/>
            <p:nvPr/>
          </p:nvSpPr>
          <p:spPr>
            <a:xfrm flipV="1">
              <a:off x="1302874" y="1616559"/>
              <a:ext cx="340096" cy="704443"/>
            </a:xfrm>
            <a:prstGeom prst="line">
              <a:avLst/>
            </a:prstGeom>
            <a:noFill/>
            <a:ln w="38100" cap="flat">
              <a:solidFill>
                <a:srgbClr val="FF2600"/>
              </a:solidFill>
              <a:prstDash val="solid"/>
              <a:round/>
              <a:tailEnd type="triangle" w="med" len="med"/>
            </a:ln>
            <a:effectLst/>
          </p:spPr>
          <p:txBody>
            <a:bodyPr wrap="square" lIns="0" tIns="0" rIns="0" bIns="0" numCol="1" anchor="ctr">
              <a:noAutofit/>
            </a:bodyPr>
            <a:lstStyle/>
            <a:p>
              <a:pPr lvl="0" marL="0" marR="0" defTabSz="457200">
                <a:defRPr sz="1200">
                  <a:uFillTx/>
                  <a:latin typeface="Helvetica"/>
                  <a:ea typeface="Helvetica"/>
                  <a:cs typeface="Helvetica"/>
                  <a:sym typeface="Helvetica"/>
                </a:defRPr>
              </a:pPr>
            </a:p>
          </p:txBody>
        </p:sp>
        <p:sp>
          <p:nvSpPr>
            <p:cNvPr id="1296" name="Shape 1296"/>
            <p:cNvSpPr/>
            <p:nvPr/>
          </p:nvSpPr>
          <p:spPr>
            <a:xfrm flipH="1" flipV="1">
              <a:off x="1984707" y="1757782"/>
              <a:ext cx="67362" cy="913780"/>
            </a:xfrm>
            <a:prstGeom prst="line">
              <a:avLst/>
            </a:prstGeom>
            <a:noFill/>
            <a:ln w="38100" cap="flat">
              <a:solidFill>
                <a:srgbClr val="FF2600"/>
              </a:solidFill>
              <a:prstDash val="solid"/>
              <a:round/>
              <a:tailEnd type="triangle" w="med" len="med"/>
            </a:ln>
            <a:effectLst/>
          </p:spPr>
          <p:txBody>
            <a:bodyPr wrap="square" lIns="0" tIns="0" rIns="0" bIns="0" numCol="1" anchor="ctr">
              <a:noAutofit/>
            </a:bodyPr>
            <a:lstStyle/>
            <a:p>
              <a:pPr lvl="0" marL="0" marR="0" defTabSz="457200">
                <a:defRPr sz="1200">
                  <a:uFillTx/>
                  <a:latin typeface="Helvetica"/>
                  <a:ea typeface="Helvetica"/>
                  <a:cs typeface="Helvetica"/>
                  <a:sym typeface="Helvetica"/>
                </a:defRPr>
              </a:pPr>
            </a:p>
          </p:txBody>
        </p:sp>
        <p:sp>
          <p:nvSpPr>
            <p:cNvPr id="1297" name="Shape 1297"/>
            <p:cNvSpPr/>
            <p:nvPr/>
          </p:nvSpPr>
          <p:spPr>
            <a:xfrm flipV="1">
              <a:off x="3008277" y="2321004"/>
              <a:ext cx="614472" cy="772560"/>
            </a:xfrm>
            <a:prstGeom prst="line">
              <a:avLst/>
            </a:prstGeom>
            <a:noFill/>
            <a:ln w="38100" cap="flat">
              <a:solidFill>
                <a:srgbClr val="FF2600"/>
              </a:solidFill>
              <a:prstDash val="solid"/>
              <a:round/>
              <a:tailEnd type="triangle" w="med" len="med"/>
            </a:ln>
            <a:effectLst/>
          </p:spPr>
          <p:txBody>
            <a:bodyPr wrap="square" lIns="0" tIns="0" rIns="0" bIns="0" numCol="1" anchor="ctr">
              <a:noAutofit/>
            </a:bodyPr>
            <a:lstStyle/>
            <a:p>
              <a:pPr lvl="0" marL="0" marR="0" defTabSz="457200">
                <a:defRPr sz="1200">
                  <a:uFillTx/>
                  <a:latin typeface="Helvetica"/>
                  <a:ea typeface="Helvetica"/>
                  <a:cs typeface="Helvetica"/>
                  <a:sym typeface="Helvetica"/>
                </a:defRPr>
              </a:pPr>
            </a:p>
          </p:txBody>
        </p:sp>
        <p:sp>
          <p:nvSpPr>
            <p:cNvPr id="1298" name="Shape 1298"/>
            <p:cNvSpPr/>
            <p:nvPr/>
          </p:nvSpPr>
          <p:spPr>
            <a:xfrm flipH="1" flipV="1">
              <a:off x="2666540" y="2110002"/>
              <a:ext cx="341738" cy="983562"/>
            </a:xfrm>
            <a:prstGeom prst="line">
              <a:avLst/>
            </a:prstGeom>
            <a:noFill/>
            <a:ln w="38100" cap="flat">
              <a:solidFill>
                <a:srgbClr val="FF2600"/>
              </a:solidFill>
              <a:prstDash val="solid"/>
              <a:round/>
              <a:tailEnd type="triangle" w="med" len="med"/>
            </a:ln>
            <a:effectLst/>
          </p:spPr>
          <p:txBody>
            <a:bodyPr wrap="square" lIns="0" tIns="0" rIns="0" bIns="0" numCol="1" anchor="ctr">
              <a:noAutofit/>
            </a:bodyPr>
            <a:lstStyle/>
            <a:p>
              <a:pPr lvl="0" marL="0" marR="0" defTabSz="457200">
                <a:defRPr sz="1200">
                  <a:uFillTx/>
                  <a:latin typeface="Helvetica"/>
                  <a:ea typeface="Helvetica"/>
                  <a:cs typeface="Helvetica"/>
                  <a:sym typeface="Helvetica"/>
                </a:defRPr>
              </a:pPr>
            </a:p>
          </p:txBody>
        </p:sp>
        <p:sp>
          <p:nvSpPr>
            <p:cNvPr id="1299" name="Shape 1299"/>
            <p:cNvSpPr/>
            <p:nvPr/>
          </p:nvSpPr>
          <p:spPr>
            <a:xfrm flipV="1">
              <a:off x="3008277" y="2249560"/>
              <a:ext cx="1644" cy="844001"/>
            </a:xfrm>
            <a:prstGeom prst="line">
              <a:avLst/>
            </a:prstGeom>
            <a:noFill/>
            <a:ln w="38100" cap="flat">
              <a:solidFill>
                <a:srgbClr val="FF2600"/>
              </a:solidFill>
              <a:prstDash val="solid"/>
              <a:round/>
              <a:tailEnd type="triangle" w="med" len="med"/>
            </a:ln>
            <a:effectLst/>
          </p:spPr>
          <p:txBody>
            <a:bodyPr wrap="square" lIns="0" tIns="0" rIns="0" bIns="0" numCol="1" anchor="ctr">
              <a:noAutofit/>
            </a:bodyPr>
            <a:lstStyle/>
            <a:p>
              <a:pPr lvl="0" marL="0" marR="0" defTabSz="457200">
                <a:defRPr sz="1200">
                  <a:uFillTx/>
                  <a:latin typeface="Helvetica"/>
                  <a:ea typeface="Helvetica"/>
                  <a:cs typeface="Helvetica"/>
                  <a:sym typeface="Helvetica"/>
                </a:defRPr>
              </a:pPr>
            </a:p>
          </p:txBody>
        </p:sp>
        <p:sp>
          <p:nvSpPr>
            <p:cNvPr id="1300" name="Shape 1300"/>
            <p:cNvSpPr/>
            <p:nvPr/>
          </p:nvSpPr>
          <p:spPr>
            <a:xfrm>
              <a:off x="4314441" y="2271157"/>
              <a:ext cx="1146560" cy="372159"/>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buClr>
                  <a:srgbClr val="000000"/>
                </a:buClr>
                <a:buFont typeface="Arial"/>
                <a:defRPr sz="1800">
                  <a:latin typeface="+mn-lt"/>
                  <a:ea typeface="+mn-ea"/>
                  <a:cs typeface="+mn-cs"/>
                  <a:sym typeface="Arial"/>
                </a:defRPr>
              </a:lvl1pPr>
            </a:lstStyle>
            <a:p>
              <a:pPr lvl="0">
                <a:defRPr>
                  <a:uFillTx/>
                </a:defRPr>
              </a:pPr>
              <a:r>
                <a:rPr>
                  <a:uFill>
                    <a:solidFill/>
                  </a:uFill>
                </a:rPr>
                <a:t>1575 mm</a:t>
              </a:r>
            </a:p>
          </p:txBody>
        </p:sp>
      </p:grpSp>
      <p:sp>
        <p:nvSpPr>
          <p:cNvPr id="1302" name="Shape 1302"/>
          <p:cNvSpPr/>
          <p:nvPr/>
        </p:nvSpPr>
        <p:spPr>
          <a:xfrm>
            <a:off x="190500" y="1460500"/>
            <a:ext cx="9029700" cy="76498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294640" indent="-254000">
              <a:spcBef>
                <a:spcPts val="1100"/>
              </a:spcBef>
              <a:buSzPct val="125000"/>
              <a:buChar char="•"/>
              <a:defRPr sz="1800">
                <a:uFillTx/>
              </a:defRPr>
            </a:pPr>
            <a:r>
              <a:rPr>
                <a:solidFill>
                  <a:srgbClr val="002E7A"/>
                </a:solidFill>
                <a:uFill>
                  <a:solidFill>
                    <a:srgbClr val="002E7A"/>
                  </a:solidFill>
                </a:uFill>
              </a:rPr>
              <a:t>5000 deg</a:t>
            </a:r>
            <a:r>
              <a:rPr baseline="31999">
                <a:solidFill>
                  <a:srgbClr val="002E7A"/>
                </a:solidFill>
                <a:uFill>
                  <a:solidFill>
                    <a:srgbClr val="002E7A"/>
                  </a:solidFill>
                </a:uFill>
              </a:rPr>
              <a:t>2</a:t>
            </a:r>
            <a:r>
              <a:rPr>
                <a:solidFill>
                  <a:srgbClr val="002E7A"/>
                </a:solidFill>
                <a:uFill>
                  <a:solidFill>
                    <a:srgbClr val="002E7A"/>
                  </a:solidFill>
                </a:uFill>
              </a:rPr>
              <a:t> galaxy survey to i</a:t>
            </a:r>
            <a:r>
              <a:rPr baseline="-5999">
                <a:solidFill>
                  <a:srgbClr val="002E7A"/>
                </a:solidFill>
                <a:uFill>
                  <a:solidFill>
                    <a:srgbClr val="002E7A"/>
                  </a:solidFill>
                </a:uFill>
              </a:rPr>
              <a:t>AB </a:t>
            </a:r>
            <a:r>
              <a:rPr>
                <a:solidFill>
                  <a:srgbClr val="002E7A"/>
                </a:solidFill>
                <a:uFill>
                  <a:solidFill>
                    <a:srgbClr val="002E7A"/>
                  </a:solidFill>
                </a:uFill>
              </a:rPr>
              <a:t>&lt; 24 in grizY. </a:t>
            </a:r>
            <a:r>
              <a:rPr>
                <a:uFill>
                  <a:solidFill/>
                </a:uFill>
              </a:rPr>
              <a:t>300M galaxies up to z &lt; 1.4. Also 4000 SNe.</a:t>
            </a:r>
            <a:endParaRPr>
              <a:solidFill>
                <a:srgbClr val="002E7A"/>
              </a:solidFill>
              <a:uFill>
                <a:solidFill>
                  <a:srgbClr val="002E7A"/>
                </a:solidFill>
              </a:uFill>
            </a:endParaRPr>
          </a:p>
          <a:p>
            <a:pPr lvl="0" marL="294640" indent="-254000">
              <a:spcBef>
                <a:spcPts val="1100"/>
              </a:spcBef>
              <a:buSzPct val="125000"/>
              <a:buChar char="•"/>
              <a:defRPr sz="1800">
                <a:uFillTx/>
              </a:defRPr>
            </a:pPr>
            <a:r>
              <a:rPr>
                <a:solidFill>
                  <a:srgbClr val="002E7A"/>
                </a:solidFill>
                <a:uFill>
                  <a:solidFill>
                    <a:srgbClr val="002E7A"/>
                  </a:solidFill>
                </a:uFill>
              </a:rPr>
              <a:t>Involves groups in </a:t>
            </a:r>
            <a:r>
              <a:rPr>
                <a:uFill>
                  <a:solidFill/>
                </a:uFill>
              </a:rPr>
              <a:t>USA (led by FNAL), Spain, UK, Brazil, Germany, Switzerland.</a:t>
            </a:r>
          </a:p>
        </p:txBody>
      </p:sp>
      <p:sp>
        <p:nvSpPr>
          <p:cNvPr id="1303" name="Shape 1303"/>
          <p:cNvSpPr/>
          <p:nvPr/>
        </p:nvSpPr>
        <p:spPr>
          <a:xfrm>
            <a:off x="-25400" y="4749800"/>
            <a:ext cx="1726057" cy="304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400">
                <a:latin typeface="+mn-lt"/>
                <a:ea typeface="+mn-ea"/>
                <a:cs typeface="+mn-cs"/>
                <a:sym typeface="Arial"/>
              </a:defRPr>
            </a:lvl1pPr>
          </a:lstStyle>
          <a:p>
            <a:pPr lvl="0">
              <a:defRPr sz="1800">
                <a:uFillTx/>
              </a:defRPr>
            </a:pPr>
            <a:r>
              <a:rPr sz="1400">
                <a:uFill>
                  <a:solidFill/>
                </a:uFill>
              </a:rPr>
              <a:t>Blanco, CTIO, Chile</a:t>
            </a:r>
          </a:p>
        </p:txBody>
      </p:sp>
      <p:sp>
        <p:nvSpPr>
          <p:cNvPr id="1304" name="Shape 1304"/>
          <p:cNvSpPr/>
          <p:nvPr/>
        </p:nvSpPr>
        <p:spPr>
          <a:xfrm>
            <a:off x="889000" y="2603500"/>
            <a:ext cx="1300570" cy="3175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defRPr sz="1800">
                <a:uFillTx/>
              </a:defRPr>
            </a:pPr>
            <a:r>
              <a:rPr sz="1400">
                <a:uFill>
                  <a:solidFill/>
                </a:uFill>
                <a:latin typeface="+mn-lt"/>
                <a:ea typeface="+mn-ea"/>
                <a:cs typeface="+mn-cs"/>
                <a:sym typeface="Arial"/>
              </a:rPr>
              <a:t>2.2 deg</a:t>
            </a:r>
            <a:r>
              <a:rPr sz="1400">
                <a:uFill>
                  <a:solidFill/>
                </a:uFill>
                <a:latin typeface="+mn-lt"/>
                <a:ea typeface="+mn-ea"/>
                <a:cs typeface="+mn-cs"/>
                <a:sym typeface="Arial"/>
              </a:rPr>
              <a:t> ∅ </a:t>
            </a:r>
            <a:r>
              <a:rPr sz="1400">
                <a:uFill>
                  <a:solidFill/>
                </a:uFill>
                <a:latin typeface="+mn-lt"/>
                <a:ea typeface="+mn-ea"/>
                <a:cs typeface="+mn-cs"/>
                <a:sym typeface="Arial"/>
              </a:rPr>
              <a:t>FoV</a:t>
            </a:r>
          </a:p>
        </p:txBody>
      </p:sp>
      <p:sp>
        <p:nvSpPr>
          <p:cNvPr id="1305" name="Shape 1305"/>
          <p:cNvSpPr/>
          <p:nvPr/>
        </p:nvSpPr>
        <p:spPr>
          <a:xfrm>
            <a:off x="3632200" y="5638800"/>
            <a:ext cx="1103670" cy="304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400">
                <a:latin typeface="+mn-lt"/>
                <a:ea typeface="+mn-ea"/>
                <a:cs typeface="+mn-cs"/>
                <a:sym typeface="Arial"/>
              </a:defRPr>
            </a:lvl1pPr>
          </a:lstStyle>
          <a:p>
            <a:pPr lvl="0">
              <a:defRPr sz="1800">
                <a:uFillTx/>
              </a:defRPr>
            </a:pPr>
            <a:r>
              <a:rPr sz="1400">
                <a:uFill>
                  <a:solidFill/>
                </a:uFill>
              </a:rPr>
              <a:t>570 Mpixels</a:t>
            </a:r>
          </a:p>
        </p:txBody>
      </p:sp>
    </p:spTree>
  </p:cSld>
  <p:clrMapOvr>
    <a:masterClrMapping/>
  </p:clrMapOvr>
  <p:transition spd="med" advClick="1"/>
</p:sld>
</file>

<file path=ppt/slides/slide1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07" name="w0waDOEprop.png"/>
          <p:cNvPicPr/>
          <p:nvPr/>
        </p:nvPicPr>
        <p:blipFill>
          <a:blip r:embed="rId2">
            <a:extLst/>
          </a:blip>
          <a:srcRect l="0" t="4364" r="0" b="0"/>
          <a:stretch>
            <a:fillRect/>
          </a:stretch>
        </p:blipFill>
        <p:spPr>
          <a:xfrm>
            <a:off x="3695700" y="1405108"/>
            <a:ext cx="5715001" cy="5465593"/>
          </a:xfrm>
          <a:prstGeom prst="rect">
            <a:avLst/>
          </a:prstGeom>
          <a:ln w="12700">
            <a:miter lim="400000"/>
          </a:ln>
        </p:spPr>
      </p:pic>
      <p:sp>
        <p:nvSpPr>
          <p:cNvPr id="1308" name="Shape 1308"/>
          <p:cNvSpPr/>
          <p:nvPr/>
        </p:nvSpPr>
        <p:spPr>
          <a:xfrm>
            <a:off x="1066800" y="1058862"/>
            <a:ext cx="2269491" cy="35859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a:buClr>
                <a:srgbClr val="FFFFFF"/>
              </a:buClr>
              <a:buFont typeface="Times New Roman"/>
              <a:defRPr i="1" sz="1800">
                <a:solidFill>
                  <a:srgbClr val="FFFFFF"/>
                </a:solidFill>
                <a:uFill>
                  <a:solidFill>
                    <a:srgbClr val="FFFFFF"/>
                  </a:solidFill>
                </a:uFill>
              </a:defRPr>
            </a:lvl1pPr>
          </a:lstStyle>
          <a:p>
            <a:pPr lvl="0">
              <a:defRPr i="0">
                <a:solidFill>
                  <a:srgbClr val="000000"/>
                </a:solidFill>
                <a:uFillTx/>
              </a:defRPr>
            </a:pPr>
            <a:r>
              <a:rPr i="1">
                <a:solidFill>
                  <a:srgbClr val="FFFFFF"/>
                </a:solidFill>
                <a:uFill>
                  <a:solidFill>
                    <a:srgbClr val="FFFFFF"/>
                  </a:solidFill>
                </a:uFill>
              </a:rPr>
              <a:t>                                     </a:t>
            </a:r>
          </a:p>
        </p:txBody>
      </p:sp>
      <p:sp>
        <p:nvSpPr>
          <p:cNvPr id="1309" name="Shape 1309"/>
          <p:cNvSpPr/>
          <p:nvPr/>
        </p:nvSpPr>
        <p:spPr>
          <a:xfrm>
            <a:off x="136525" y="6415087"/>
            <a:ext cx="269241" cy="35859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a:buClr>
                <a:srgbClr val="00E606"/>
              </a:buClr>
              <a:buFont typeface="Times New Roman"/>
              <a:defRPr sz="1800">
                <a:solidFill>
                  <a:srgbClr val="00E606"/>
                </a:solidFill>
                <a:uFill>
                  <a:solidFill>
                    <a:srgbClr val="00E606"/>
                  </a:solidFill>
                </a:uFill>
              </a:defRPr>
            </a:lvl1pPr>
          </a:lstStyle>
          <a:p>
            <a:pPr lvl="0">
              <a:defRPr>
                <a:solidFill>
                  <a:srgbClr val="000000"/>
                </a:solidFill>
                <a:uFillTx/>
              </a:defRPr>
            </a:pPr>
            <a:r>
              <a:rPr>
                <a:solidFill>
                  <a:srgbClr val="00E606"/>
                </a:solidFill>
                <a:uFill>
                  <a:solidFill>
                    <a:srgbClr val="00E606"/>
                  </a:solidFill>
                </a:uFill>
              </a:rPr>
              <a:t>  </a:t>
            </a:r>
          </a:p>
        </p:txBody>
      </p:sp>
      <p:sp>
        <p:nvSpPr>
          <p:cNvPr id="1310" name="Shape 1310"/>
          <p:cNvSpPr/>
          <p:nvPr/>
        </p:nvSpPr>
        <p:spPr>
          <a:xfrm>
            <a:off x="2971800" y="2819400"/>
            <a:ext cx="197282" cy="279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a:buClr>
                <a:srgbClr val="E26A5F"/>
              </a:buClr>
              <a:buFont typeface="Arial"/>
              <a:defRPr sz="1200">
                <a:solidFill>
                  <a:srgbClr val="E26A5F"/>
                </a:solidFill>
                <a:uFill>
                  <a:solidFill>
                    <a:srgbClr val="E26A5F"/>
                  </a:solidFill>
                </a:uFill>
                <a:latin typeface="+mn-lt"/>
                <a:ea typeface="+mn-ea"/>
                <a:cs typeface="+mn-cs"/>
                <a:sym typeface="Arial"/>
              </a:defRPr>
            </a:lvl1pPr>
          </a:lstStyle>
          <a:p>
            <a:pPr lvl="0">
              <a:defRPr sz="1800">
                <a:solidFill>
                  <a:srgbClr val="000000"/>
                </a:solidFill>
                <a:uFillTx/>
              </a:defRPr>
            </a:pPr>
            <a:r>
              <a:rPr sz="1200">
                <a:solidFill>
                  <a:srgbClr val="E26A5F"/>
                </a:solidFill>
                <a:uFill>
                  <a:solidFill>
                    <a:srgbClr val="E26A5F"/>
                  </a:solidFill>
                </a:uFill>
              </a:rPr>
              <a:t> </a:t>
            </a:r>
          </a:p>
        </p:txBody>
      </p:sp>
      <p:sp>
        <p:nvSpPr>
          <p:cNvPr id="1311" name="Shape 1311"/>
          <p:cNvSpPr/>
          <p:nvPr/>
        </p:nvSpPr>
        <p:spPr>
          <a:xfrm>
            <a:off x="4597400" y="1536700"/>
            <a:ext cx="4191000" cy="368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40" marR="40640">
              <a:buClr>
                <a:srgbClr val="000000"/>
              </a:buClr>
              <a:buFont typeface="Times New Roman"/>
              <a:defRPr sz="1800">
                <a:uFillTx/>
              </a:defRPr>
            </a:pPr>
            <a:r>
              <a:rPr i="1" sz="1600">
                <a:uFill>
                  <a:solidFill/>
                </a:uFill>
              </a:rPr>
              <a:t>w = p</a:t>
            </a:r>
            <a:r>
              <a:rPr baseline="-5999" i="1" sz="1600">
                <a:uFill>
                  <a:solidFill/>
                </a:uFill>
              </a:rPr>
              <a:t>DE</a:t>
            </a:r>
            <a:r>
              <a:rPr i="1" sz="1600">
                <a:uFill>
                  <a:solidFill/>
                </a:uFill>
              </a:rPr>
              <a:t>/ρ</a:t>
            </a:r>
            <a:r>
              <a:rPr baseline="-5999" i="1" sz="1600">
                <a:uFill>
                  <a:solidFill/>
                </a:uFill>
              </a:rPr>
              <a:t>DE</a:t>
            </a:r>
            <a:r>
              <a:rPr i="1" sz="1600">
                <a:uFill>
                  <a:solidFill/>
                </a:uFill>
              </a:rPr>
              <a:t>, w</a:t>
            </a:r>
            <a:r>
              <a:rPr sz="1600">
                <a:uFill>
                  <a:solidFill/>
                </a:uFill>
              </a:rPr>
              <a:t>(</a:t>
            </a:r>
            <a:r>
              <a:rPr i="1" sz="1600">
                <a:uFill>
                  <a:solidFill/>
                </a:uFill>
              </a:rPr>
              <a:t>z</a:t>
            </a:r>
            <a:r>
              <a:rPr sz="1600">
                <a:uFill>
                  <a:solidFill/>
                </a:uFill>
              </a:rPr>
              <a:t>)</a:t>
            </a:r>
            <a:r>
              <a:rPr i="1" sz="1600">
                <a:uFill>
                  <a:solidFill/>
                </a:uFill>
              </a:rPr>
              <a:t> =w</a:t>
            </a:r>
            <a:r>
              <a:rPr baseline="-27375" i="1" sz="1600">
                <a:uFill>
                  <a:solidFill/>
                </a:uFill>
              </a:rPr>
              <a:t>0</a:t>
            </a:r>
            <a:r>
              <a:rPr i="1" sz="1600">
                <a:uFill>
                  <a:solidFill/>
                </a:uFill>
              </a:rPr>
              <a:t>+w</a:t>
            </a:r>
            <a:r>
              <a:rPr baseline="-27375" i="1" sz="1600">
                <a:uFill>
                  <a:solidFill/>
                </a:uFill>
              </a:rPr>
              <a:t>a</a:t>
            </a:r>
            <a:r>
              <a:rPr sz="1600">
                <a:uFill>
                  <a:solidFill/>
                </a:uFill>
              </a:rPr>
              <a:t>(1</a:t>
            </a:r>
            <a:r>
              <a:rPr i="1" sz="1600">
                <a:uFill>
                  <a:solidFill/>
                </a:uFill>
              </a:rPr>
              <a:t>–a</a:t>
            </a:r>
            <a:r>
              <a:rPr sz="1600">
                <a:uFill>
                  <a:solidFill/>
                </a:uFill>
              </a:rPr>
              <a:t>)</a:t>
            </a:r>
          </a:p>
        </p:txBody>
      </p:sp>
      <p:sp>
        <p:nvSpPr>
          <p:cNvPr id="1312" name="Shape 1312"/>
          <p:cNvSpPr/>
          <p:nvPr/>
        </p:nvSpPr>
        <p:spPr>
          <a:xfrm flipV="1">
            <a:off x="4851400" y="2908300"/>
            <a:ext cx="838200" cy="1219200"/>
          </a:xfrm>
          <a:prstGeom prst="line">
            <a:avLst/>
          </a:prstGeom>
          <a:ln w="127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1313" name="Shape 1313"/>
          <p:cNvSpPr/>
          <p:nvPr/>
        </p:nvSpPr>
        <p:spPr>
          <a:xfrm flipV="1">
            <a:off x="4876800" y="3136900"/>
            <a:ext cx="914400" cy="990600"/>
          </a:xfrm>
          <a:prstGeom prst="line">
            <a:avLst/>
          </a:prstGeom>
          <a:ln w="127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1314" name="Shape 1314"/>
          <p:cNvSpPr/>
          <p:nvPr/>
        </p:nvSpPr>
        <p:spPr>
          <a:xfrm>
            <a:off x="6858000" y="5511800"/>
            <a:ext cx="824072" cy="279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a:buClr>
                <a:srgbClr val="000000"/>
              </a:buClr>
              <a:buFont typeface="Arial"/>
              <a:defRPr sz="1200">
                <a:latin typeface="+mn-lt"/>
                <a:ea typeface="+mn-ea"/>
                <a:cs typeface="+mn-cs"/>
                <a:sym typeface="Arial"/>
              </a:defRPr>
            </a:lvl1pPr>
          </a:lstStyle>
          <a:p>
            <a:pPr lvl="0">
              <a:defRPr sz="1800">
                <a:uFillTx/>
              </a:defRPr>
            </a:pPr>
            <a:r>
              <a:rPr sz="1200">
                <a:uFill>
                  <a:solidFill/>
                </a:uFill>
              </a:rPr>
              <a:t>geometric</a:t>
            </a:r>
          </a:p>
        </p:txBody>
      </p:sp>
      <p:sp>
        <p:nvSpPr>
          <p:cNvPr id="1315" name="Shape 1315"/>
          <p:cNvSpPr/>
          <p:nvPr/>
        </p:nvSpPr>
        <p:spPr>
          <a:xfrm flipV="1">
            <a:off x="7708900" y="5575300"/>
            <a:ext cx="457200" cy="76200"/>
          </a:xfrm>
          <a:prstGeom prst="line">
            <a:avLst/>
          </a:prstGeom>
          <a:ln w="127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1316" name="Shape 1316"/>
          <p:cNvSpPr/>
          <p:nvPr/>
        </p:nvSpPr>
        <p:spPr>
          <a:xfrm flipH="1" flipV="1">
            <a:off x="6946900" y="4826000"/>
            <a:ext cx="1588" cy="762000"/>
          </a:xfrm>
          <a:prstGeom prst="line">
            <a:avLst/>
          </a:prstGeom>
          <a:ln w="127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1317" name="Shape 1317"/>
          <p:cNvSpPr/>
          <p:nvPr>
            <p:ph type="body" idx="1"/>
          </p:nvPr>
        </p:nvSpPr>
        <p:spPr>
          <a:xfrm>
            <a:off x="4495800" y="4102100"/>
            <a:ext cx="1295400" cy="2324100"/>
          </a:xfrm>
          <a:prstGeom prst="rect">
            <a:avLst/>
          </a:prstGeom>
        </p:spPr>
        <p:txBody>
          <a:bodyPr/>
          <a:lstStyle/>
          <a:p>
            <a:pPr lvl="0" marL="40639" marR="40639" indent="0">
              <a:spcBef>
                <a:spcPts val="0"/>
              </a:spcBef>
              <a:buClr>
                <a:srgbClr val="000000"/>
              </a:buClr>
              <a:buSzTx/>
              <a:buFont typeface="Arial"/>
              <a:buNone/>
              <a:defRPr sz="1800">
                <a:uFillTx/>
              </a:defRPr>
            </a:pPr>
            <a:r>
              <a:rPr sz="1200">
                <a:uFill>
                  <a:solidFill/>
                </a:uFill>
              </a:rPr>
              <a:t>geometric+</a:t>
            </a:r>
            <a:endParaRPr sz="1200">
              <a:uFill>
                <a:solidFill/>
              </a:uFill>
            </a:endParaRPr>
          </a:p>
          <a:p>
            <a:pPr lvl="0" marL="40639" marR="40639" indent="0">
              <a:spcBef>
                <a:spcPts val="0"/>
              </a:spcBef>
              <a:buClr>
                <a:srgbClr val="000000"/>
              </a:buClr>
              <a:buSzTx/>
              <a:buFont typeface="Arial"/>
              <a:buNone/>
              <a:defRPr sz="1800">
                <a:uFillTx/>
              </a:defRPr>
            </a:pPr>
            <a:r>
              <a:rPr sz="1200">
                <a:uFill>
                  <a:solidFill/>
                </a:uFill>
              </a:rPr>
              <a:t>growth</a:t>
            </a:r>
          </a:p>
        </p:txBody>
      </p:sp>
      <p:sp>
        <p:nvSpPr>
          <p:cNvPr id="1318" name="Shape 1318"/>
          <p:cNvSpPr/>
          <p:nvPr/>
        </p:nvSpPr>
        <p:spPr>
          <a:xfrm>
            <a:off x="7232650" y="2984500"/>
            <a:ext cx="1844437" cy="8942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40" marR="40640">
              <a:buClr>
                <a:srgbClr val="000000"/>
              </a:buClr>
              <a:buFont typeface="Arial"/>
              <a:defRPr sz="1800">
                <a:uFillTx/>
              </a:defRPr>
            </a:pPr>
            <a:r>
              <a:rPr>
                <a:uFill>
                  <a:solidFill/>
                </a:uFill>
                <a:latin typeface="+mn-lt"/>
                <a:ea typeface="+mn-ea"/>
                <a:cs typeface="+mn-cs"/>
                <a:sym typeface="Arial"/>
              </a:rPr>
              <a:t>DETF Figure of </a:t>
            </a:r>
            <a:endParaRPr>
              <a:uFill>
                <a:solidFill/>
              </a:uFill>
              <a:latin typeface="+mn-lt"/>
              <a:ea typeface="+mn-ea"/>
              <a:cs typeface="+mn-cs"/>
              <a:sym typeface="Arial"/>
            </a:endParaRPr>
          </a:p>
          <a:p>
            <a:pPr lvl="0" marL="40640" marR="40640">
              <a:buClr>
                <a:srgbClr val="000000"/>
              </a:buClr>
              <a:buFont typeface="Arial"/>
              <a:defRPr sz="1800">
                <a:uFillTx/>
              </a:defRPr>
            </a:pPr>
            <a:r>
              <a:rPr>
                <a:uFill>
                  <a:solidFill/>
                </a:uFill>
                <a:latin typeface="+mn-lt"/>
                <a:ea typeface="+mn-ea"/>
                <a:cs typeface="+mn-cs"/>
                <a:sym typeface="Arial"/>
              </a:rPr>
              <a:t>Merit: inverse</a:t>
            </a:r>
            <a:endParaRPr>
              <a:uFill>
                <a:solidFill/>
              </a:uFill>
              <a:latin typeface="+mn-lt"/>
              <a:ea typeface="+mn-ea"/>
              <a:cs typeface="+mn-cs"/>
              <a:sym typeface="Arial"/>
            </a:endParaRPr>
          </a:p>
          <a:p>
            <a:pPr lvl="0" marL="40640" marR="40640">
              <a:buClr>
                <a:srgbClr val="000000"/>
              </a:buClr>
              <a:buFont typeface="Arial"/>
              <a:defRPr sz="1800">
                <a:uFillTx/>
              </a:defRPr>
            </a:pPr>
            <a:r>
              <a:rPr>
                <a:uFill>
                  <a:solidFill/>
                </a:uFill>
                <a:latin typeface="+mn-lt"/>
                <a:ea typeface="+mn-ea"/>
                <a:cs typeface="+mn-cs"/>
                <a:sym typeface="Arial"/>
              </a:rPr>
              <a:t>area of ellipse</a:t>
            </a:r>
          </a:p>
        </p:txBody>
      </p:sp>
      <p:sp>
        <p:nvSpPr>
          <p:cNvPr id="1319" name="Shape 1319"/>
          <p:cNvSpPr/>
          <p:nvPr/>
        </p:nvSpPr>
        <p:spPr>
          <a:xfrm>
            <a:off x="4403725" y="4902200"/>
            <a:ext cx="1069899" cy="6275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40" marR="40640">
              <a:buClr>
                <a:srgbClr val="000000"/>
              </a:buClr>
              <a:buFont typeface="Arial"/>
              <a:defRPr sz="1800">
                <a:uFillTx/>
              </a:defRPr>
            </a:pPr>
            <a:r>
              <a:rPr>
                <a:uFill>
                  <a:solidFill/>
                </a:uFill>
                <a:latin typeface="+mn-lt"/>
                <a:ea typeface="+mn-ea"/>
                <a:cs typeface="+mn-cs"/>
                <a:sym typeface="Arial"/>
              </a:rPr>
              <a:t>Stage III</a:t>
            </a:r>
            <a:endParaRPr>
              <a:uFill>
                <a:solidFill/>
              </a:uFill>
              <a:latin typeface="+mn-lt"/>
              <a:ea typeface="+mn-ea"/>
              <a:cs typeface="+mn-cs"/>
              <a:sym typeface="Arial"/>
            </a:endParaRPr>
          </a:p>
          <a:p>
            <a:pPr lvl="0" marL="40640" marR="40640">
              <a:buClr>
                <a:srgbClr val="000000"/>
              </a:buClr>
              <a:buFont typeface="Arial"/>
              <a:defRPr sz="1800">
                <a:uFillTx/>
              </a:defRPr>
            </a:pPr>
            <a:r>
              <a:rPr>
                <a:uFill>
                  <a:solidFill/>
                </a:uFill>
                <a:latin typeface="+mn-lt"/>
                <a:ea typeface="+mn-ea"/>
                <a:cs typeface="+mn-cs"/>
                <a:sym typeface="Arial"/>
              </a:rPr>
              <a:t>project</a:t>
            </a:r>
          </a:p>
        </p:txBody>
      </p:sp>
      <p:sp>
        <p:nvSpPr>
          <p:cNvPr id="1320" name="Shape 1320"/>
          <p:cNvSpPr/>
          <p:nvPr/>
        </p:nvSpPr>
        <p:spPr>
          <a:xfrm>
            <a:off x="2908300" y="6553200"/>
            <a:ext cx="3340100" cy="279400"/>
          </a:xfrm>
          <a:prstGeom prst="rect">
            <a:avLst/>
          </a:prstGeom>
          <a:solidFill>
            <a:srgbClr val="FFFFFF"/>
          </a:solidFill>
          <a:ln w="12700">
            <a:miter lim="400000"/>
          </a:ln>
        </p:spPr>
        <p:txBody>
          <a:bodyPr lIns="0" tIns="0" rIns="0" bIns="0" anchor="ctr"/>
          <a:lstStyle/>
          <a:p>
            <a:pPr lvl="0" marL="40640" marR="40640" algn="ctr">
              <a:defRPr u="sng">
                <a:latin typeface="Courier New"/>
                <a:ea typeface="Courier New"/>
                <a:cs typeface="Courier New"/>
                <a:sym typeface="Courier New"/>
              </a:defRPr>
            </a:pPr>
          </a:p>
        </p:txBody>
      </p:sp>
      <p:sp>
        <p:nvSpPr>
          <p:cNvPr id="1321" name="Shape 1321"/>
          <p:cNvSpPr/>
          <p:nvPr/>
        </p:nvSpPr>
        <p:spPr>
          <a:xfrm>
            <a:off x="0" y="1549400"/>
            <a:ext cx="4051300" cy="57150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383431" marR="40531" indent="-342900">
              <a:lnSpc>
                <a:spcPct val="83000"/>
              </a:lnSpc>
              <a:spcBef>
                <a:spcPts val="500"/>
              </a:spcBef>
              <a:buClr>
                <a:srgbClr val="FF2600"/>
              </a:buClr>
              <a:buFont typeface="Arial"/>
              <a:defRPr sz="1800">
                <a:uFillTx/>
              </a:defRPr>
            </a:pPr>
            <a:r>
              <a:rPr sz="2000">
                <a:uFill>
                  <a:solidFill/>
                </a:uFill>
                <a:latin typeface="+mn-lt"/>
                <a:ea typeface="+mn-ea"/>
                <a:cs typeface="+mn-cs"/>
                <a:sym typeface="Arial"/>
              </a:rPr>
              <a:t>    Four Probes of Dark Energy</a:t>
            </a:r>
            <a:endParaRPr sz="2000">
              <a:uFill>
                <a:solidFill/>
              </a:uFill>
              <a:latin typeface="+mn-lt"/>
              <a:ea typeface="+mn-ea"/>
              <a:cs typeface="+mn-cs"/>
              <a:sym typeface="Arial"/>
            </a:endParaRPr>
          </a:p>
          <a:p>
            <a:pPr lvl="1" marL="326281" marR="40531" indent="-285750">
              <a:spcBef>
                <a:spcPts val="1200"/>
              </a:spcBef>
              <a:buSzPct val="125000"/>
              <a:buChar char="•"/>
              <a:defRPr sz="1800">
                <a:uFillTx/>
              </a:defRPr>
            </a:pPr>
            <a:r>
              <a:rPr>
                <a:solidFill>
                  <a:srgbClr val="002E7A"/>
                </a:solidFill>
                <a:uFill>
                  <a:solidFill>
                    <a:srgbClr val="002E7A"/>
                  </a:solidFill>
                </a:uFill>
                <a:latin typeface="+mn-lt"/>
                <a:ea typeface="+mn-ea"/>
                <a:cs typeface="+mn-cs"/>
                <a:sym typeface="Arial"/>
              </a:rPr>
              <a:t>Galaxy cluster counting: N(M,z)</a:t>
            </a:r>
            <a:endParaRPr>
              <a:solidFill>
                <a:srgbClr val="002E7A"/>
              </a:solidFill>
              <a:uFill>
                <a:solidFill>
                  <a:srgbClr val="002E7A"/>
                </a:solidFill>
              </a:uFill>
              <a:latin typeface="+mn-lt"/>
              <a:ea typeface="+mn-ea"/>
              <a:cs typeface="+mn-cs"/>
              <a:sym typeface="Arial"/>
            </a:endParaRPr>
          </a:p>
          <a:p>
            <a:pPr lvl="2" marL="726332" marR="40531" indent="-228600">
              <a:spcBef>
                <a:spcPts val="400"/>
              </a:spcBef>
              <a:buSzPct val="125000"/>
              <a:buChar char="•"/>
              <a:defRPr sz="1800">
                <a:uFillTx/>
              </a:defRPr>
            </a:pPr>
            <a:r>
              <a:rPr>
                <a:solidFill>
                  <a:srgbClr val="002E7A"/>
                </a:solidFill>
                <a:uFill>
                  <a:solidFill>
                    <a:srgbClr val="002E7A"/>
                  </a:solidFill>
                </a:uFill>
                <a:latin typeface="+mn-lt"/>
                <a:ea typeface="+mn-ea"/>
                <a:cs typeface="+mn-cs"/>
                <a:sym typeface="Arial"/>
              </a:rPr>
              <a:t>Measure redshifts and masses</a:t>
            </a:r>
            <a:endParaRPr>
              <a:solidFill>
                <a:srgbClr val="002E7A"/>
              </a:solidFill>
              <a:uFill>
                <a:solidFill>
                  <a:srgbClr val="002E7A"/>
                </a:solidFill>
              </a:uFill>
              <a:latin typeface="+mn-lt"/>
              <a:ea typeface="+mn-ea"/>
              <a:cs typeface="+mn-cs"/>
              <a:sym typeface="Arial"/>
            </a:endParaRPr>
          </a:p>
          <a:p>
            <a:pPr lvl="2" marL="726332" marR="40531" indent="-228600">
              <a:spcBef>
                <a:spcPts val="400"/>
              </a:spcBef>
              <a:buSzPct val="125000"/>
              <a:buChar char="•"/>
              <a:defRPr sz="1800">
                <a:uFillTx/>
              </a:defRPr>
            </a:pPr>
            <a:r>
              <a:rPr>
                <a:solidFill>
                  <a:srgbClr val="002E7A"/>
                </a:solidFill>
                <a:uFill>
                  <a:solidFill>
                    <a:srgbClr val="002E7A"/>
                  </a:solidFill>
                </a:uFill>
                <a:latin typeface="+mn-lt"/>
                <a:ea typeface="+mn-ea"/>
                <a:cs typeface="+mn-cs"/>
                <a:sym typeface="Arial"/>
              </a:rPr>
              <a:t>~10,000 clusters to z&gt;1 with   M &gt; 2x10</a:t>
            </a:r>
            <a:r>
              <a:rPr baseline="29999">
                <a:solidFill>
                  <a:srgbClr val="002E7A"/>
                </a:solidFill>
                <a:uFill>
                  <a:solidFill>
                    <a:srgbClr val="002E7A"/>
                  </a:solidFill>
                </a:uFill>
                <a:latin typeface="+mn-lt"/>
                <a:ea typeface="+mn-ea"/>
                <a:cs typeface="+mn-cs"/>
                <a:sym typeface="Arial"/>
              </a:rPr>
              <a:t>14</a:t>
            </a:r>
            <a:r>
              <a:rPr>
                <a:solidFill>
                  <a:srgbClr val="002E7A"/>
                </a:solidFill>
                <a:uFill>
                  <a:solidFill>
                    <a:srgbClr val="002E7A"/>
                  </a:solidFill>
                </a:uFill>
                <a:latin typeface="+mn-lt"/>
                <a:ea typeface="+mn-ea"/>
                <a:cs typeface="+mn-cs"/>
                <a:sym typeface="Arial"/>
              </a:rPr>
              <a:t> M</a:t>
            </a:r>
            <a:r>
              <a:rPr baseline="-25000" sz="1700">
                <a:solidFill>
                  <a:srgbClr val="002E7A"/>
                </a:solidFill>
                <a:uFill>
                  <a:solidFill>
                    <a:srgbClr val="002E7A"/>
                  </a:solidFill>
                </a:uFill>
                <a:latin typeface="Wingdings"/>
                <a:ea typeface="Wingdings"/>
                <a:cs typeface="Wingdings"/>
                <a:sym typeface="Wingdings"/>
              </a:rPr>
              <a:t></a:t>
            </a:r>
            <a:endParaRPr>
              <a:solidFill>
                <a:srgbClr val="002E7A"/>
              </a:solidFill>
              <a:uFill>
                <a:solidFill>
                  <a:srgbClr val="002E7A"/>
                </a:solidFill>
              </a:uFill>
              <a:latin typeface="+mn-lt"/>
              <a:ea typeface="+mn-ea"/>
              <a:cs typeface="+mn-cs"/>
              <a:sym typeface="Arial"/>
            </a:endParaRPr>
          </a:p>
          <a:p>
            <a:pPr lvl="1" marL="326281" marR="40531" indent="-285750">
              <a:spcBef>
                <a:spcPts val="400"/>
              </a:spcBef>
              <a:buSzPct val="125000"/>
              <a:buChar char="•"/>
              <a:defRPr sz="1800">
                <a:uFillTx/>
              </a:defRPr>
            </a:pPr>
            <a:r>
              <a:rPr>
                <a:solidFill>
                  <a:srgbClr val="002E7A"/>
                </a:solidFill>
                <a:uFill>
                  <a:solidFill>
                    <a:srgbClr val="002E7A"/>
                  </a:solidFill>
                </a:uFill>
                <a:latin typeface="+mn-lt"/>
                <a:ea typeface="+mn-ea"/>
                <a:cs typeface="+mn-cs"/>
                <a:sym typeface="Arial"/>
              </a:rPr>
              <a:t>Weak lensing (shear)</a:t>
            </a:r>
            <a:endParaRPr>
              <a:solidFill>
                <a:srgbClr val="002E7A"/>
              </a:solidFill>
              <a:uFill>
                <a:solidFill>
                  <a:srgbClr val="002E7A"/>
                </a:solidFill>
              </a:uFill>
              <a:latin typeface="+mn-lt"/>
              <a:ea typeface="+mn-ea"/>
              <a:cs typeface="+mn-cs"/>
              <a:sym typeface="Arial"/>
            </a:endParaRPr>
          </a:p>
          <a:p>
            <a:pPr lvl="2" marL="726332" marR="40531" indent="-228600">
              <a:spcBef>
                <a:spcPts val="400"/>
              </a:spcBef>
              <a:buSzPct val="125000"/>
              <a:buChar char="•"/>
              <a:defRPr sz="1800">
                <a:uFillTx/>
              </a:defRPr>
            </a:pPr>
            <a:r>
              <a:rPr>
                <a:solidFill>
                  <a:srgbClr val="002E7A"/>
                </a:solidFill>
                <a:uFill>
                  <a:solidFill>
                    <a:srgbClr val="002E7A"/>
                  </a:solidFill>
                </a:uFill>
                <a:latin typeface="+mn-lt"/>
                <a:ea typeface="+mn-ea"/>
                <a:cs typeface="+mn-cs"/>
                <a:sym typeface="Arial"/>
              </a:rPr>
              <a:t>&gt;200 million galaxies with shape measurements to z&gt;1</a:t>
            </a:r>
            <a:endParaRPr>
              <a:solidFill>
                <a:srgbClr val="002E7A"/>
              </a:solidFill>
              <a:uFill>
                <a:solidFill>
                  <a:srgbClr val="002E7A"/>
                </a:solidFill>
              </a:uFill>
              <a:latin typeface="+mn-lt"/>
              <a:ea typeface="+mn-ea"/>
              <a:cs typeface="+mn-cs"/>
              <a:sym typeface="Arial"/>
            </a:endParaRPr>
          </a:p>
          <a:p>
            <a:pPr lvl="1" marL="326281" marR="40531" indent="-285750">
              <a:spcBef>
                <a:spcPts val="400"/>
              </a:spcBef>
              <a:buSzPct val="125000"/>
              <a:buChar char="•"/>
              <a:defRPr sz="1800">
                <a:uFillTx/>
              </a:defRPr>
            </a:pPr>
            <a:r>
              <a:rPr>
                <a:solidFill>
                  <a:srgbClr val="002E7A"/>
                </a:solidFill>
                <a:uFill>
                  <a:solidFill>
                    <a:srgbClr val="002E7A"/>
                  </a:solidFill>
                </a:uFill>
                <a:latin typeface="+mn-lt"/>
                <a:ea typeface="+mn-ea"/>
                <a:cs typeface="+mn-cs"/>
                <a:sym typeface="Arial"/>
              </a:rPr>
              <a:t>Large-scale structure (LSS). Includes BAO</a:t>
            </a:r>
            <a:endParaRPr>
              <a:solidFill>
                <a:srgbClr val="002E7A"/>
              </a:solidFill>
              <a:uFill>
                <a:solidFill>
                  <a:srgbClr val="002E7A"/>
                </a:solidFill>
              </a:uFill>
              <a:latin typeface="+mn-lt"/>
              <a:ea typeface="+mn-ea"/>
              <a:cs typeface="+mn-cs"/>
              <a:sym typeface="Arial"/>
            </a:endParaRPr>
          </a:p>
          <a:p>
            <a:pPr lvl="2" marL="726332" marR="40531" indent="-228600">
              <a:spcBef>
                <a:spcPts val="400"/>
              </a:spcBef>
              <a:buSzPct val="125000"/>
              <a:buChar char="•"/>
              <a:defRPr sz="1800">
                <a:uFillTx/>
              </a:defRPr>
            </a:pPr>
            <a:r>
              <a:rPr>
                <a:solidFill>
                  <a:srgbClr val="002E7A"/>
                </a:solidFill>
                <a:uFill>
                  <a:solidFill>
                    <a:srgbClr val="002E7A"/>
                  </a:solidFill>
                </a:uFill>
                <a:latin typeface="+mn-lt"/>
                <a:ea typeface="+mn-ea"/>
                <a:cs typeface="+mn-cs"/>
                <a:sym typeface="Arial"/>
              </a:rPr>
              <a:t>~300 million galaxies to z&lt;1.4</a:t>
            </a:r>
            <a:endParaRPr>
              <a:solidFill>
                <a:srgbClr val="002E7A"/>
              </a:solidFill>
              <a:uFill>
                <a:solidFill>
                  <a:srgbClr val="002E7A"/>
                </a:solidFill>
              </a:uFill>
              <a:latin typeface="+mn-lt"/>
              <a:ea typeface="+mn-ea"/>
              <a:cs typeface="+mn-cs"/>
              <a:sym typeface="Arial"/>
            </a:endParaRPr>
          </a:p>
          <a:p>
            <a:pPr lvl="1" marL="326281" marR="40531" indent="-285750">
              <a:spcBef>
                <a:spcPts val="400"/>
              </a:spcBef>
              <a:buSzPct val="125000"/>
              <a:buChar char="•"/>
              <a:defRPr sz="1800">
                <a:uFillTx/>
              </a:defRPr>
            </a:pPr>
            <a:r>
              <a:rPr>
                <a:solidFill>
                  <a:srgbClr val="002E7A"/>
                </a:solidFill>
                <a:uFill>
                  <a:solidFill>
                    <a:srgbClr val="002E7A"/>
                  </a:solidFill>
                </a:uFill>
                <a:latin typeface="+mn-lt"/>
                <a:ea typeface="+mn-ea"/>
                <a:cs typeface="+mn-cs"/>
                <a:sym typeface="Arial"/>
              </a:rPr>
              <a:t>Supernovae</a:t>
            </a:r>
            <a:endParaRPr>
              <a:solidFill>
                <a:srgbClr val="002E7A"/>
              </a:solidFill>
              <a:uFill>
                <a:solidFill>
                  <a:srgbClr val="002E7A"/>
                </a:solidFill>
              </a:uFill>
              <a:latin typeface="+mn-lt"/>
              <a:ea typeface="+mn-ea"/>
              <a:cs typeface="+mn-cs"/>
              <a:sym typeface="Arial"/>
            </a:endParaRPr>
          </a:p>
          <a:p>
            <a:pPr lvl="2" marL="726332" marR="40531" indent="-228600">
              <a:spcBef>
                <a:spcPts val="1500"/>
              </a:spcBef>
              <a:buSzPct val="125000"/>
              <a:buChar char="•"/>
              <a:defRPr sz="1800">
                <a:uFillTx/>
              </a:defRPr>
            </a:pPr>
            <a:r>
              <a:rPr>
                <a:solidFill>
                  <a:srgbClr val="002E7A"/>
                </a:solidFill>
                <a:uFill>
                  <a:solidFill>
                    <a:srgbClr val="002E7A"/>
                  </a:solidFill>
                </a:uFill>
                <a:latin typeface="+mn-lt"/>
                <a:ea typeface="+mn-ea"/>
                <a:cs typeface="+mn-cs"/>
                <a:sym typeface="Arial"/>
              </a:rPr>
              <a:t>~4000 type-Ia SNe to z&gt;1</a:t>
            </a:r>
            <a:r>
              <a:rPr>
                <a:solidFill>
                  <a:srgbClr val="002E7A"/>
                </a:solidFill>
                <a:uFill>
                  <a:solidFill>
                    <a:srgbClr val="002E7A"/>
                  </a:solidFill>
                </a:uFill>
                <a:latin typeface="+mn-lt"/>
                <a:ea typeface="+mn-ea"/>
                <a:cs typeface="+mn-cs"/>
                <a:sym typeface="Arial"/>
              </a:rPr>
              <a:t> </a:t>
            </a:r>
            <a:endParaRPr>
              <a:solidFill>
                <a:srgbClr val="002E7A"/>
              </a:solidFill>
              <a:uFill>
                <a:solidFill>
                  <a:srgbClr val="002E7A"/>
                </a:solidFill>
              </a:uFill>
              <a:latin typeface="+mn-lt"/>
              <a:ea typeface="+mn-ea"/>
              <a:cs typeface="+mn-cs"/>
              <a:sym typeface="Arial"/>
            </a:endParaRPr>
          </a:p>
          <a:p>
            <a:pPr lvl="1" marL="0" marR="40531" indent="0">
              <a:spcBef>
                <a:spcPts val="400"/>
              </a:spcBef>
              <a:buClr>
                <a:srgbClr val="000000"/>
              </a:buClr>
              <a:buFont typeface="Arial"/>
              <a:defRPr sz="1800">
                <a:uFillTx/>
              </a:defRPr>
            </a:pPr>
            <a:r>
              <a:rPr>
                <a:uFill>
                  <a:solidFill/>
                </a:uFill>
                <a:latin typeface="+mn-lt"/>
                <a:ea typeface="+mn-ea"/>
                <a:cs typeface="+mn-cs"/>
                <a:sym typeface="Arial"/>
              </a:rPr>
              <a:t>Probes are complementary in both systematic error and cosmological-parameter degeneracies</a:t>
            </a:r>
            <a:endParaRPr>
              <a:uFill>
                <a:solidFill/>
              </a:uFill>
              <a:latin typeface="+mn-lt"/>
              <a:ea typeface="+mn-ea"/>
              <a:cs typeface="+mn-cs"/>
              <a:sym typeface="Arial"/>
            </a:endParaRPr>
          </a:p>
        </p:txBody>
      </p:sp>
      <p:sp>
        <p:nvSpPr>
          <p:cNvPr id="1322" name="Shape 1322"/>
          <p:cNvSpPr/>
          <p:nvPr/>
        </p:nvSpPr>
        <p:spPr>
          <a:xfrm>
            <a:off x="7810500" y="4025900"/>
            <a:ext cx="968212" cy="3608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a:buClr>
                <a:srgbClr val="000000"/>
              </a:buClr>
              <a:buFont typeface="Times New Roman"/>
              <a:defRPr sz="1800">
                <a:latin typeface="+mn-lt"/>
                <a:ea typeface="+mn-ea"/>
                <a:cs typeface="+mn-cs"/>
                <a:sym typeface="Arial"/>
              </a:defRPr>
            </a:lvl1pPr>
          </a:lstStyle>
          <a:p>
            <a:pPr lvl="0">
              <a:defRPr>
                <a:uFillTx/>
              </a:defRPr>
            </a:pPr>
            <a:r>
              <a:rPr>
                <a:uFill>
                  <a:solidFill/>
                </a:uFill>
              </a:rPr>
              <a:t>68% CL</a:t>
            </a:r>
          </a:p>
        </p:txBody>
      </p:sp>
      <p:sp>
        <p:nvSpPr>
          <p:cNvPr id="1323" name="Shape 1323"/>
          <p:cNvSpPr/>
          <p:nvPr/>
        </p:nvSpPr>
        <p:spPr>
          <a:xfrm>
            <a:off x="2451100" y="469900"/>
            <a:ext cx="44577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sz="3200">
                <a:latin typeface="+mn-lt"/>
                <a:ea typeface="+mn-ea"/>
                <a:cs typeface="+mn-cs"/>
                <a:sym typeface="Arial"/>
              </a:defRPr>
            </a:lvl1pPr>
          </a:lstStyle>
          <a:p>
            <a:pPr lvl="0">
              <a:defRPr sz="1800">
                <a:uFillTx/>
              </a:defRPr>
            </a:pPr>
            <a:r>
              <a:rPr sz="3200">
                <a:uFill>
                  <a:solidFill/>
                </a:uFill>
              </a:rPr>
              <a:t>DES Science Program</a:t>
            </a:r>
          </a:p>
        </p:txBody>
      </p:sp>
      <p:sp>
        <p:nvSpPr>
          <p:cNvPr id="1324" name="Shape 1324"/>
          <p:cNvSpPr/>
          <p:nvPr/>
        </p:nvSpPr>
        <p:spPr>
          <a:xfrm>
            <a:off x="4406900" y="5740400"/>
            <a:ext cx="1001921"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40" marR="40640">
              <a:buClr>
                <a:srgbClr val="000000"/>
              </a:buClr>
              <a:buFont typeface="Arial"/>
              <a:defRPr sz="1800">
                <a:uFillTx/>
              </a:defRPr>
            </a:pPr>
            <a:r>
              <a:rPr sz="1200">
                <a:uFill>
                  <a:solidFill/>
                </a:uFill>
                <a:latin typeface="+mn-lt"/>
                <a:ea typeface="+mn-ea"/>
                <a:cs typeface="+mn-cs"/>
                <a:sym typeface="Arial"/>
              </a:rPr>
              <a:t>Planck prior</a:t>
            </a:r>
            <a:endParaRPr sz="1200">
              <a:uFill>
                <a:solidFill/>
              </a:uFill>
              <a:latin typeface="+mn-lt"/>
              <a:ea typeface="+mn-ea"/>
              <a:cs typeface="+mn-cs"/>
              <a:sym typeface="Arial"/>
            </a:endParaRPr>
          </a:p>
          <a:p>
            <a:pPr lvl="0" marL="40640" marR="40640">
              <a:buClr>
                <a:srgbClr val="000000"/>
              </a:buClr>
              <a:buFont typeface="Arial"/>
              <a:defRPr sz="1800">
                <a:uFillTx/>
              </a:defRPr>
            </a:pPr>
            <a:r>
              <a:rPr sz="1200">
                <a:uFill>
                  <a:solidFill/>
                </a:uFill>
                <a:latin typeface="+mn-lt"/>
                <a:ea typeface="+mn-ea"/>
                <a:cs typeface="+mn-cs"/>
                <a:sym typeface="Arial"/>
              </a:rPr>
              <a:t>assumed</a:t>
            </a:r>
          </a:p>
        </p:txBody>
      </p:sp>
      <p:sp>
        <p:nvSpPr>
          <p:cNvPr id="1325" name="Shape 1325"/>
          <p:cNvSpPr/>
          <p:nvPr/>
        </p:nvSpPr>
        <p:spPr>
          <a:xfrm>
            <a:off x="6084887" y="6616700"/>
            <a:ext cx="3046101" cy="29724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a:buClr>
                <a:srgbClr val="008F00"/>
              </a:buClr>
              <a:buFont typeface="Times New Roman"/>
              <a:defRPr sz="1400">
                <a:solidFill>
                  <a:srgbClr val="008F00"/>
                </a:solidFill>
                <a:uFill>
                  <a:solidFill>
                    <a:srgbClr val="008F00"/>
                  </a:solidFill>
                </a:uFill>
              </a:defRPr>
            </a:lvl1pPr>
          </a:lstStyle>
          <a:p>
            <a:pPr lvl="0">
              <a:defRPr sz="1800">
                <a:solidFill>
                  <a:srgbClr val="000000"/>
                </a:solidFill>
                <a:uFillTx/>
              </a:defRPr>
            </a:pPr>
            <a:r>
              <a:rPr sz="1400">
                <a:solidFill>
                  <a:srgbClr val="008F00"/>
                </a:solidFill>
                <a:uFill>
                  <a:solidFill>
                    <a:srgbClr val="008F00"/>
                  </a:solidFill>
                </a:uFill>
              </a:rPr>
              <a:t> Huterer, Ma, Miquel, Weller, et al. 2007</a:t>
            </a:r>
          </a:p>
        </p:txBody>
      </p:sp>
    </p:spTree>
  </p:cSld>
  <p:clrMapOvr>
    <a:masterClrMapping/>
  </p:clrMapOvr>
  <p:transition spd="med" advClick="1"/>
</p:sld>
</file>

<file path=ppt/slides/slide1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27" name="Sense nom.png"/>
          <p:cNvPicPr/>
          <p:nvPr/>
        </p:nvPicPr>
        <p:blipFill>
          <a:blip r:embed="rId2">
            <a:extLst/>
          </a:blip>
          <a:stretch>
            <a:fillRect/>
          </a:stretch>
        </p:blipFill>
        <p:spPr>
          <a:xfrm>
            <a:off x="2070100" y="1434078"/>
            <a:ext cx="5143500" cy="5411222"/>
          </a:xfrm>
          <a:prstGeom prst="rect">
            <a:avLst/>
          </a:prstGeom>
          <a:ln w="25400">
            <a:round/>
          </a:ln>
        </p:spPr>
      </p:pic>
      <p:sp>
        <p:nvSpPr>
          <p:cNvPr id="1328" name="Shape 1328"/>
          <p:cNvSpPr/>
          <p:nvPr/>
        </p:nvSpPr>
        <p:spPr>
          <a:xfrm>
            <a:off x="533400" y="1295400"/>
            <a:ext cx="8077200" cy="1588"/>
          </a:xfrm>
          <a:prstGeom prst="line">
            <a:avLst/>
          </a:prstGeom>
          <a:ln w="254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329" name="Shape 1329"/>
          <p:cNvSpPr/>
          <p:nvPr/>
        </p:nvSpPr>
        <p:spPr>
          <a:xfrm>
            <a:off x="533400" y="13716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sp>
        <p:nvSpPr>
          <p:cNvPr id="1330" name="Shape 1330"/>
          <p:cNvSpPr/>
          <p:nvPr/>
        </p:nvSpPr>
        <p:spPr>
          <a:xfrm>
            <a:off x="533400" y="12192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pic>
        <p:nvPicPr>
          <p:cNvPr id="1331" name="DES-Logo-cropped.jpg"/>
          <p:cNvPicPr/>
          <p:nvPr/>
        </p:nvPicPr>
        <p:blipFill>
          <a:blip r:embed="rId3">
            <a:extLst/>
          </a:blip>
          <a:stretch>
            <a:fillRect/>
          </a:stretch>
        </p:blipFill>
        <p:spPr>
          <a:xfrm>
            <a:off x="0" y="0"/>
            <a:ext cx="1200150" cy="1524000"/>
          </a:xfrm>
          <a:prstGeom prst="rect">
            <a:avLst/>
          </a:prstGeom>
          <a:ln w="12700">
            <a:miter lim="400000"/>
          </a:ln>
        </p:spPr>
      </p:pic>
      <p:sp>
        <p:nvSpPr>
          <p:cNvPr id="1332" name="Shape 1332"/>
          <p:cNvSpPr/>
          <p:nvPr/>
        </p:nvSpPr>
        <p:spPr>
          <a:xfrm>
            <a:off x="2362200" y="381000"/>
            <a:ext cx="4356100" cy="8382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buClr>
                <a:srgbClr val="000000"/>
              </a:buClr>
              <a:buFont typeface="Arial"/>
              <a:defRPr sz="3200">
                <a:latin typeface="+mn-lt"/>
                <a:ea typeface="+mn-ea"/>
                <a:cs typeface="+mn-cs"/>
                <a:sym typeface="Arial"/>
              </a:defRPr>
            </a:lvl1pPr>
          </a:lstStyle>
          <a:p>
            <a:pPr lvl="0">
              <a:defRPr sz="1800">
                <a:uFillTx/>
              </a:defRPr>
            </a:pPr>
            <a:r>
              <a:rPr sz="3200">
                <a:uFill>
                  <a:solidFill/>
                </a:uFill>
              </a:rPr>
              <a:t>The DES Collaboration</a:t>
            </a:r>
          </a:p>
        </p:txBody>
      </p:sp>
      <p:sp>
        <p:nvSpPr>
          <p:cNvPr id="1333" name="Shape 1333"/>
          <p:cNvSpPr/>
          <p:nvPr/>
        </p:nvSpPr>
        <p:spPr>
          <a:xfrm>
            <a:off x="4685564" y="2337113"/>
            <a:ext cx="2412151" cy="1079188"/>
          </a:xfrm>
          <a:prstGeom prst="rect">
            <a:avLst/>
          </a:prstGeom>
          <a:ln w="25400">
            <a:solidFill>
              <a:srgbClr val="E32C2F"/>
            </a:solidFill>
            <a:round/>
          </a:ln>
        </p:spPr>
        <p:txBody>
          <a:bodyPr lIns="0" tIns="0" rIns="0" bIns="0" anchor="ctr"/>
          <a:lstStyle/>
          <a:p>
            <a:pPr lvl="0" algn="ctr">
              <a:defRPr u="sng">
                <a:latin typeface="Courier New"/>
                <a:ea typeface="Courier New"/>
                <a:cs typeface="Courier New"/>
                <a:sym typeface="Courier New"/>
              </a:defRPr>
            </a:pPr>
          </a:p>
        </p:txBody>
      </p:sp>
    </p:spTree>
  </p:cSld>
  <p:clrMapOvr>
    <a:masterClrMapping/>
  </p:clrMapOvr>
  <p:transition spd="med" advClick="1"/>
</p:sld>
</file>

<file path=ppt/slides/slide136.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335" name="Shape 1335"/>
          <p:cNvSpPr/>
          <p:nvPr/>
        </p:nvSpPr>
        <p:spPr>
          <a:xfrm>
            <a:off x="533400" y="1295400"/>
            <a:ext cx="8077200" cy="1588"/>
          </a:xfrm>
          <a:prstGeom prst="line">
            <a:avLst/>
          </a:prstGeom>
          <a:ln w="254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336" name="Shape 1336"/>
          <p:cNvSpPr/>
          <p:nvPr/>
        </p:nvSpPr>
        <p:spPr>
          <a:xfrm>
            <a:off x="533400" y="13716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sp>
        <p:nvSpPr>
          <p:cNvPr id="1337" name="Shape 1337"/>
          <p:cNvSpPr/>
          <p:nvPr/>
        </p:nvSpPr>
        <p:spPr>
          <a:xfrm>
            <a:off x="533400" y="12192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pic>
        <p:nvPicPr>
          <p:cNvPr id="1338" name="DES-Logo-cropped.jpg"/>
          <p:cNvPicPr/>
          <p:nvPr/>
        </p:nvPicPr>
        <p:blipFill>
          <a:blip r:embed="rId2">
            <a:extLst/>
          </a:blip>
          <a:stretch>
            <a:fillRect/>
          </a:stretch>
        </p:blipFill>
        <p:spPr>
          <a:xfrm>
            <a:off x="0" y="0"/>
            <a:ext cx="1200150" cy="1524000"/>
          </a:xfrm>
          <a:prstGeom prst="rect">
            <a:avLst/>
          </a:prstGeom>
          <a:ln w="12700">
            <a:miter lim="400000"/>
          </a:ln>
        </p:spPr>
      </p:pic>
      <p:sp>
        <p:nvSpPr>
          <p:cNvPr id="1339" name="Shape 1339"/>
          <p:cNvSpPr/>
          <p:nvPr/>
        </p:nvSpPr>
        <p:spPr>
          <a:xfrm>
            <a:off x="3276600" y="368300"/>
            <a:ext cx="2209800" cy="8382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buClr>
                <a:srgbClr val="000000"/>
              </a:buClr>
              <a:buFont typeface="Arial"/>
              <a:defRPr sz="3200">
                <a:latin typeface="+mn-lt"/>
                <a:ea typeface="+mn-ea"/>
                <a:cs typeface="+mn-cs"/>
                <a:sym typeface="Arial"/>
              </a:defRPr>
            </a:lvl1pPr>
          </a:lstStyle>
          <a:p>
            <a:pPr lvl="0">
              <a:defRPr sz="1800">
                <a:uFillTx/>
              </a:defRPr>
            </a:pPr>
            <a:r>
              <a:rPr sz="3200">
                <a:uFill>
                  <a:solidFill/>
                </a:uFill>
              </a:rPr>
              <a:t>DES/Spain</a:t>
            </a:r>
          </a:p>
        </p:txBody>
      </p:sp>
      <p:sp>
        <p:nvSpPr>
          <p:cNvPr id="1340" name="Shape 1340"/>
          <p:cNvSpPr/>
          <p:nvPr/>
        </p:nvSpPr>
        <p:spPr>
          <a:xfrm>
            <a:off x="1454637" y="1736969"/>
            <a:ext cx="9004301" cy="4610101"/>
          </a:xfrm>
          <a:prstGeom prst="rect">
            <a:avLst/>
          </a:prstGeom>
          <a:ln w="12700">
            <a:round/>
          </a:ln>
          <a:extLst>
            <a:ext uri="{C572A759-6A51-4108-AA02-DFA0A04FC94B}">
              <ma14:wrappingTextBoxFlag xmlns:ma14="http://schemas.microsoft.com/office/mac/drawingml/2011/main" val="1"/>
            </a:ext>
          </a:extLst>
        </p:spPr>
        <p:txBody>
          <a:bodyPr lIns="38100" tIns="38100" rIns="38100" bIns="38100">
            <a:spAutoFit/>
          </a:bodyPr>
          <a:lstStyle/>
          <a:p>
            <a:pPr lvl="0" marL="0" marR="0" algn="just" defTabSz="457200">
              <a:buClr>
                <a:srgbClr val="FF2600"/>
              </a:buClr>
              <a:buFont typeface="Arial"/>
              <a:defRPr sz="1800">
                <a:uFillTx/>
              </a:defRPr>
            </a:pPr>
            <a:r>
              <a:rPr b="1" sz="1400">
                <a:uFill>
                  <a:solidFill/>
                </a:uFill>
              </a:rPr>
              <a:t>CIEMAT</a:t>
            </a:r>
            <a:endParaRPr>
              <a:uFill>
                <a:solidFill/>
              </a:uFill>
              <a:latin typeface="Calibri"/>
              <a:ea typeface="Calibri"/>
              <a:cs typeface="Calibri"/>
              <a:sym typeface="Calibri"/>
            </a:endParaRPr>
          </a:p>
          <a:p>
            <a:pPr lvl="0" marL="0" marR="0" defTabSz="457200">
              <a:buClr>
                <a:srgbClr val="FF2600"/>
              </a:buClr>
              <a:buFont typeface="Times New Roman"/>
              <a:defRPr sz="1800">
                <a:uFillTx/>
              </a:defRPr>
            </a:pPr>
            <a:r>
              <a:rPr sz="1400">
                <a:solidFill>
                  <a:srgbClr val="FF2600"/>
                </a:solidFill>
                <a:uFill>
                  <a:solidFill>
                    <a:srgbClr val="FF2600"/>
                  </a:solidFill>
                </a:uFill>
              </a:rPr>
              <a:t>E. Sánchez</a:t>
            </a:r>
            <a:endParaRPr>
              <a:uFill>
                <a:solidFill/>
              </a:uFill>
              <a:latin typeface="Calibri"/>
              <a:ea typeface="Calibri"/>
              <a:cs typeface="Calibri"/>
              <a:sym typeface="Calibri"/>
            </a:endParaRPr>
          </a:p>
          <a:p>
            <a:pPr lvl="0" marL="0" marR="0" defTabSz="457200">
              <a:buClr>
                <a:srgbClr val="008F00"/>
              </a:buClr>
              <a:buFont typeface="Times New Roman"/>
              <a:defRPr sz="1800">
                <a:uFillTx/>
              </a:defRPr>
            </a:pPr>
            <a:r>
              <a:rPr sz="1400">
                <a:solidFill>
                  <a:srgbClr val="008F00"/>
                </a:solidFill>
                <a:uFill>
                  <a:solidFill>
                    <a:srgbClr val="008F00"/>
                  </a:solidFill>
                </a:uFill>
              </a:rPr>
              <a:t>I. Sevilla</a:t>
            </a:r>
            <a:endParaRPr>
              <a:uFill>
                <a:solidFill/>
              </a:uFill>
              <a:latin typeface="Calibri"/>
              <a:ea typeface="Calibri"/>
              <a:cs typeface="Calibri"/>
              <a:sym typeface="Calibri"/>
            </a:endParaRPr>
          </a:p>
          <a:p>
            <a:pPr lvl="0" marL="0" marR="0" defTabSz="457200">
              <a:buClr>
                <a:srgbClr val="0433FF"/>
              </a:buClr>
              <a:buFont typeface="Times New Roman"/>
              <a:defRPr sz="1800">
                <a:uFillTx/>
              </a:defRPr>
            </a:pPr>
            <a:r>
              <a:rPr sz="1400">
                <a:solidFill>
                  <a:srgbClr val="0433FF"/>
                </a:solidFill>
                <a:uFill>
                  <a:solidFill>
                    <a:srgbClr val="0433FF"/>
                  </a:solidFill>
                </a:uFill>
              </a:rPr>
              <a:t>F. J. Rodríguez, J. de Vicente</a:t>
            </a:r>
            <a:endParaRPr>
              <a:uFill>
                <a:solidFill/>
              </a:uFill>
              <a:latin typeface="Calibri"/>
              <a:ea typeface="Calibri"/>
              <a:cs typeface="Calibri"/>
              <a:sym typeface="Calibri"/>
            </a:endParaRPr>
          </a:p>
          <a:p>
            <a:pPr lvl="0" marL="0" marR="0" defTabSz="457200">
              <a:buClr>
                <a:srgbClr val="EA8104"/>
              </a:buClr>
              <a:buFont typeface="Times New Roman"/>
              <a:defRPr sz="1800">
                <a:uFillTx/>
              </a:defRPr>
            </a:pPr>
            <a:r>
              <a:rPr sz="1400">
                <a:solidFill>
                  <a:srgbClr val="EA8104"/>
                </a:solidFill>
                <a:uFill>
                  <a:solidFill>
                    <a:srgbClr val="EA8104"/>
                  </a:solidFill>
                </a:uFill>
              </a:rPr>
              <a:t>M. García, </a:t>
            </a:r>
            <a:r>
              <a:rPr sz="1400">
                <a:solidFill>
                  <a:srgbClr val="EA8104"/>
                </a:solidFill>
                <a:uFill>
                  <a:solidFill>
                    <a:srgbClr val="EA8104"/>
                  </a:solidFill>
                </a:uFill>
              </a:rPr>
              <a:t>R. Ponce, F. J. Sánchez</a:t>
            </a:r>
            <a:endParaRPr sz="1400">
              <a:solidFill>
                <a:srgbClr val="EA8104"/>
              </a:solidFill>
              <a:uFill>
                <a:solidFill>
                  <a:srgbClr val="EA8104"/>
                </a:solidFill>
              </a:uFill>
            </a:endParaRPr>
          </a:p>
          <a:p>
            <a:pPr lvl="0" marL="0" marR="0" defTabSz="457200">
              <a:buClr>
                <a:srgbClr val="EA8104"/>
              </a:buClr>
              <a:buFont typeface="Times New Roman"/>
              <a:defRPr sz="1800">
                <a:uFillTx/>
              </a:defRPr>
            </a:pPr>
            <a:r>
              <a:rPr sz="1400">
                <a:uFill>
                  <a:solidFill/>
                </a:uFill>
              </a:rPr>
              <a:t> </a:t>
            </a:r>
            <a:endParaRPr>
              <a:uFill>
                <a:solidFill/>
              </a:uFill>
              <a:latin typeface="Calibri"/>
              <a:ea typeface="Calibri"/>
              <a:cs typeface="Calibri"/>
              <a:sym typeface="Calibri"/>
            </a:endParaRPr>
          </a:p>
          <a:p>
            <a:pPr lvl="0" marL="0" marR="0" defTabSz="457200">
              <a:buClr>
                <a:srgbClr val="000000"/>
              </a:buClr>
              <a:buFont typeface="Times New Roman"/>
              <a:defRPr sz="1800">
                <a:uFillTx/>
              </a:defRPr>
            </a:pPr>
            <a:r>
              <a:rPr b="1" sz="1400">
                <a:uFill>
                  <a:solidFill/>
                </a:uFill>
              </a:rPr>
              <a:t>ICE/IEEC</a:t>
            </a:r>
            <a:endParaRPr>
              <a:uFill>
                <a:solidFill/>
              </a:uFill>
              <a:latin typeface="Calibri"/>
              <a:ea typeface="Calibri"/>
              <a:cs typeface="Calibri"/>
              <a:sym typeface="Calibri"/>
            </a:endParaRPr>
          </a:p>
          <a:p>
            <a:pPr lvl="0" marL="0" marR="0" defTabSz="457200">
              <a:buClr>
                <a:srgbClr val="FF2600"/>
              </a:buClr>
              <a:buFont typeface="Times New Roman"/>
              <a:defRPr sz="1800">
                <a:uFillTx/>
              </a:defRPr>
            </a:pPr>
            <a:r>
              <a:rPr sz="1400">
                <a:solidFill>
                  <a:srgbClr val="FF2600"/>
                </a:solidFill>
                <a:uFill>
                  <a:solidFill>
                    <a:srgbClr val="FF2600"/>
                  </a:solidFill>
                </a:uFill>
              </a:rPr>
              <a:t>F. J. Castander, E.Gaztañaga, P. Fosalba </a:t>
            </a:r>
            <a:endParaRPr>
              <a:uFill>
                <a:solidFill/>
              </a:uFill>
              <a:latin typeface="Calibri"/>
              <a:ea typeface="Calibri"/>
              <a:cs typeface="Calibri"/>
              <a:sym typeface="Calibri"/>
            </a:endParaRPr>
          </a:p>
          <a:p>
            <a:pPr lvl="0" marL="0" marR="0" defTabSz="457200">
              <a:buClr>
                <a:srgbClr val="008F00"/>
              </a:buClr>
              <a:buFont typeface="Times New Roman"/>
              <a:defRPr sz="1800">
                <a:uFillTx/>
              </a:defRPr>
            </a:pPr>
            <a:r>
              <a:rPr sz="1400">
                <a:solidFill>
                  <a:srgbClr val="008F00"/>
                </a:solidFill>
                <a:uFill>
                  <a:solidFill>
                    <a:srgbClr val="008F00"/>
                  </a:solidFill>
                </a:uFill>
              </a:rPr>
              <a:t>A. Bauer, M.Crocce</a:t>
            </a:r>
            <a:endParaRPr>
              <a:uFill>
                <a:solidFill/>
              </a:uFill>
              <a:latin typeface="Calibri"/>
              <a:ea typeface="Calibri"/>
              <a:cs typeface="Calibri"/>
              <a:sym typeface="Calibri"/>
            </a:endParaRPr>
          </a:p>
          <a:p>
            <a:pPr lvl="0" marL="0" marR="0" defTabSz="457200">
              <a:buClr>
                <a:srgbClr val="0433FF"/>
              </a:buClr>
              <a:buFont typeface="Times New Roman"/>
              <a:defRPr sz="1800">
                <a:uFillTx/>
              </a:defRPr>
            </a:pPr>
            <a:r>
              <a:rPr sz="1400">
                <a:solidFill>
                  <a:srgbClr val="0433FF"/>
                </a:solidFill>
                <a:uFill>
                  <a:solidFill>
                    <a:srgbClr val="0433FF"/>
                  </a:solidFill>
                </a:uFill>
              </a:rPr>
              <a:t>S. Serrano</a:t>
            </a:r>
            <a:endParaRPr>
              <a:uFill>
                <a:solidFill/>
              </a:uFill>
              <a:latin typeface="Calibri"/>
              <a:ea typeface="Calibri"/>
              <a:cs typeface="Calibri"/>
              <a:sym typeface="Calibri"/>
            </a:endParaRPr>
          </a:p>
          <a:p>
            <a:pPr lvl="0" marL="0" marR="0" defTabSz="457200">
              <a:buClr>
                <a:srgbClr val="EA8104"/>
              </a:buClr>
              <a:buFont typeface="Times New Roman"/>
              <a:defRPr sz="1800">
                <a:uFillTx/>
              </a:defRPr>
            </a:pPr>
            <a:r>
              <a:rPr sz="1400">
                <a:solidFill>
                  <a:srgbClr val="EA8104"/>
                </a:solidFill>
                <a:uFill>
                  <a:solidFill>
                    <a:srgbClr val="EA8104"/>
                  </a:solidFill>
                </a:uFill>
              </a:rPr>
              <a:t>K. Hoffman, </a:t>
            </a:r>
            <a:r>
              <a:rPr sz="1400">
                <a:solidFill>
                  <a:srgbClr val="EA8104"/>
                </a:solidFill>
                <a:uFill>
                  <a:solidFill>
                    <a:srgbClr val="EA8104"/>
                  </a:solidFill>
                </a:uFill>
              </a:rPr>
              <a:t>A. Izard, A. Pujol</a:t>
            </a:r>
            <a:endParaRPr>
              <a:uFill>
                <a:solidFill/>
              </a:uFill>
              <a:latin typeface="Calibri"/>
              <a:ea typeface="Calibri"/>
              <a:cs typeface="Calibri"/>
              <a:sym typeface="Calibri"/>
            </a:endParaRPr>
          </a:p>
          <a:p>
            <a:pPr lvl="0" marL="0" marR="0" defTabSz="457200">
              <a:buClr>
                <a:srgbClr val="D974FF"/>
              </a:buClr>
              <a:buFont typeface="Times New Roman"/>
              <a:defRPr sz="1800">
                <a:uFillTx/>
              </a:defRPr>
            </a:pPr>
            <a:r>
              <a:rPr sz="1400">
                <a:solidFill>
                  <a:srgbClr val="D974FF"/>
                </a:solidFill>
                <a:uFill>
                  <a:solidFill>
                    <a:srgbClr val="D974FF"/>
                  </a:solidFill>
                </a:uFill>
              </a:rPr>
              <a:t> </a:t>
            </a:r>
            <a:endParaRPr>
              <a:uFill>
                <a:solidFill/>
              </a:uFill>
              <a:latin typeface="Calibri"/>
              <a:ea typeface="Calibri"/>
              <a:cs typeface="Calibri"/>
              <a:sym typeface="Calibri"/>
            </a:endParaRPr>
          </a:p>
          <a:p>
            <a:pPr lvl="0" marL="0" marR="0" defTabSz="457200">
              <a:buClr>
                <a:srgbClr val="000000"/>
              </a:buClr>
              <a:buFont typeface="Times New Roman"/>
              <a:defRPr sz="1800">
                <a:uFillTx/>
              </a:defRPr>
            </a:pPr>
            <a:r>
              <a:rPr b="1" sz="1400">
                <a:uFill>
                  <a:solidFill/>
                </a:uFill>
              </a:rPr>
              <a:t>IFAE</a:t>
            </a:r>
            <a:endParaRPr>
              <a:uFill>
                <a:solidFill/>
              </a:uFill>
              <a:latin typeface="Calibri"/>
              <a:ea typeface="Calibri"/>
              <a:cs typeface="Calibri"/>
              <a:sym typeface="Calibri"/>
            </a:endParaRPr>
          </a:p>
          <a:p>
            <a:pPr lvl="0" marL="0" marR="0" defTabSz="457200">
              <a:buClr>
                <a:srgbClr val="FF2600"/>
              </a:buClr>
              <a:buFont typeface="Times New Roman"/>
              <a:defRPr sz="1800">
                <a:uFillTx/>
              </a:defRPr>
            </a:pPr>
            <a:r>
              <a:rPr sz="1400">
                <a:solidFill>
                  <a:srgbClr val="FF2600"/>
                </a:solidFill>
                <a:uFill>
                  <a:solidFill>
                    <a:srgbClr val="FF2600"/>
                  </a:solidFill>
                </a:uFill>
              </a:rPr>
              <a:t>E. Fernández, R. Miquel</a:t>
            </a:r>
            <a:endParaRPr>
              <a:uFill>
                <a:solidFill/>
              </a:uFill>
              <a:latin typeface="Calibri"/>
              <a:ea typeface="Calibri"/>
              <a:cs typeface="Calibri"/>
              <a:sym typeface="Calibri"/>
            </a:endParaRPr>
          </a:p>
          <a:p>
            <a:pPr lvl="0" marL="0" marR="0" defTabSz="457200">
              <a:buClr>
                <a:srgbClr val="008F00"/>
              </a:buClr>
              <a:buFont typeface="Times New Roman"/>
              <a:defRPr sz="1800">
                <a:uFillTx/>
              </a:defRPr>
            </a:pPr>
            <a:r>
              <a:rPr sz="1400">
                <a:solidFill>
                  <a:srgbClr val="008F00"/>
                </a:solidFill>
                <a:uFill>
                  <a:solidFill>
                    <a:srgbClr val="008F00"/>
                  </a:solidFill>
                </a:uFill>
              </a:rPr>
              <a:t>J. Aleksić, Ch. Bonnett, A. Kovács (starting in October) </a:t>
            </a:r>
            <a:endParaRPr>
              <a:uFill>
                <a:solidFill/>
              </a:uFill>
              <a:latin typeface="Calibri"/>
              <a:ea typeface="Calibri"/>
              <a:cs typeface="Calibri"/>
              <a:sym typeface="Calibri"/>
            </a:endParaRPr>
          </a:p>
          <a:p>
            <a:pPr lvl="0" marL="0" marR="0" defTabSz="457200">
              <a:buClr>
                <a:srgbClr val="0433FF"/>
              </a:buClr>
              <a:buFont typeface="Times New Roman"/>
              <a:defRPr sz="1800">
                <a:uFillTx/>
              </a:defRPr>
            </a:pPr>
            <a:r>
              <a:rPr sz="1400">
                <a:solidFill>
                  <a:srgbClr val="0433FF"/>
                </a:solidFill>
                <a:uFill>
                  <a:solidFill>
                    <a:srgbClr val="0433FF"/>
                  </a:solidFill>
                </a:uFill>
              </a:rPr>
              <a:t>O. Ballester, L. Cardiel</a:t>
            </a:r>
            <a:endParaRPr>
              <a:uFill>
                <a:solidFill/>
              </a:uFill>
              <a:latin typeface="Calibri"/>
              <a:ea typeface="Calibri"/>
              <a:cs typeface="Calibri"/>
              <a:sym typeface="Calibri"/>
            </a:endParaRPr>
          </a:p>
          <a:p>
            <a:pPr lvl="0" marL="0" marR="0" defTabSz="457200">
              <a:buClr>
                <a:srgbClr val="EA8104"/>
              </a:buClr>
              <a:buFont typeface="Times New Roman"/>
              <a:defRPr sz="1800">
                <a:uFillTx/>
              </a:defRPr>
            </a:pPr>
            <a:r>
              <a:rPr sz="1400">
                <a:solidFill>
                  <a:srgbClr val="EA8104"/>
                </a:solidFill>
                <a:uFill>
                  <a:solidFill>
                    <a:srgbClr val="EA8104"/>
                  </a:solidFill>
                </a:uFill>
              </a:rPr>
              <a:t>P. Martí, C. Sánchez, P. Vielzeuf</a:t>
            </a:r>
            <a:endParaRPr>
              <a:uFill>
                <a:solidFill/>
              </a:uFill>
              <a:latin typeface="Calibri"/>
              <a:ea typeface="Calibri"/>
              <a:cs typeface="Calibri"/>
              <a:sym typeface="Calibri"/>
            </a:endParaRPr>
          </a:p>
          <a:p>
            <a:pPr lvl="0" marL="0" marR="0" defTabSz="457200">
              <a:buClr>
                <a:srgbClr val="000000"/>
              </a:buClr>
              <a:buFont typeface="Times New Roman"/>
              <a:defRPr sz="1800">
                <a:uFillTx/>
              </a:defRPr>
            </a:pPr>
            <a:endParaRPr sz="1400">
              <a:uFill>
                <a:solidFill/>
              </a:uFill>
            </a:endParaRPr>
          </a:p>
          <a:p>
            <a:pPr lvl="0" marL="0" marR="0" defTabSz="457200">
              <a:buClr>
                <a:srgbClr val="000000"/>
              </a:buClr>
              <a:buFont typeface="Times New Roman"/>
              <a:defRPr sz="1800">
                <a:uFillTx/>
              </a:defRPr>
            </a:pPr>
            <a:r>
              <a:rPr b="1" sz="1400">
                <a:uFill>
                  <a:solidFill/>
                </a:uFill>
              </a:rPr>
              <a:t>UAM</a:t>
            </a:r>
            <a:endParaRPr>
              <a:uFill>
                <a:solidFill/>
              </a:uFill>
              <a:latin typeface="Calibri"/>
              <a:ea typeface="Calibri"/>
              <a:cs typeface="Calibri"/>
              <a:sym typeface="Calibri"/>
            </a:endParaRPr>
          </a:p>
          <a:p>
            <a:pPr lvl="0" marL="0" marR="0" defTabSz="457200">
              <a:buClr>
                <a:srgbClr val="FF2600"/>
              </a:buClr>
              <a:buFont typeface="Times New Roman"/>
              <a:defRPr sz="1800">
                <a:uFillTx/>
              </a:defRPr>
            </a:pPr>
            <a:r>
              <a:rPr sz="1400">
                <a:solidFill>
                  <a:srgbClr val="FF2600"/>
                </a:solidFill>
                <a:uFill>
                  <a:solidFill>
                    <a:srgbClr val="FF2600"/>
                  </a:solidFill>
                </a:uFill>
              </a:rPr>
              <a:t>J. García-Bellido</a:t>
            </a:r>
            <a:endParaRPr>
              <a:uFill>
                <a:solidFill/>
              </a:uFill>
              <a:latin typeface="Calibri"/>
              <a:ea typeface="Calibri"/>
              <a:cs typeface="Calibri"/>
              <a:sym typeface="Calibri"/>
            </a:endParaRPr>
          </a:p>
          <a:p>
            <a:pPr lvl="0" marL="0" marR="0" defTabSz="457200">
              <a:buClr>
                <a:srgbClr val="008F00"/>
              </a:buClr>
              <a:buFont typeface="Times New Roman"/>
              <a:defRPr sz="1800">
                <a:uFillTx/>
              </a:defRPr>
            </a:pPr>
            <a:r>
              <a:rPr sz="1400">
                <a:solidFill>
                  <a:srgbClr val="008F00"/>
                </a:solidFill>
                <a:uFill>
                  <a:solidFill>
                    <a:srgbClr val="008F00"/>
                  </a:solidFill>
                </a:uFill>
              </a:rPr>
              <a:t>D. Sapone, S. Nesseris, R. Villamariz</a:t>
            </a:r>
            <a:endParaRPr>
              <a:uFill>
                <a:solidFill/>
              </a:uFill>
              <a:latin typeface="Calibri"/>
              <a:ea typeface="Calibri"/>
              <a:cs typeface="Calibri"/>
              <a:sym typeface="Calibri"/>
            </a:endParaRPr>
          </a:p>
          <a:p>
            <a:pPr lvl="0" marL="0" marR="0" defTabSz="457200">
              <a:buClr>
                <a:srgbClr val="EA8104"/>
              </a:buClr>
              <a:buFont typeface="Times New Roman"/>
              <a:defRPr sz="1800">
                <a:uFillTx/>
              </a:defRPr>
            </a:pPr>
            <a:r>
              <a:rPr sz="1400">
                <a:solidFill>
                  <a:srgbClr val="EA8104"/>
                </a:solidFill>
                <a:uFill>
                  <a:solidFill>
                    <a:srgbClr val="EA8104"/>
                  </a:solidFill>
                </a:uFill>
              </a:rPr>
              <a:t>S. Ávila, A. Salvador</a:t>
            </a:r>
          </a:p>
        </p:txBody>
      </p:sp>
      <p:sp>
        <p:nvSpPr>
          <p:cNvPr id="1341" name="Shape 1341"/>
          <p:cNvSpPr/>
          <p:nvPr/>
        </p:nvSpPr>
        <p:spPr>
          <a:xfrm>
            <a:off x="6356532" y="1679178"/>
            <a:ext cx="1663701" cy="1498601"/>
          </a:xfrm>
          <a:prstGeom prst="rect">
            <a:avLst/>
          </a:prstGeom>
          <a:ln w="12700">
            <a:round/>
          </a:ln>
          <a:extLst>
            <a:ext uri="{C572A759-6A51-4108-AA02-DFA0A04FC94B}">
              <ma14:wrappingTextBoxFlag xmlns:ma14="http://schemas.microsoft.com/office/mac/drawingml/2011/main" val="1"/>
            </a:ext>
          </a:extLst>
        </p:spPr>
        <p:txBody>
          <a:bodyPr lIns="38100" tIns="38100" rIns="38100" bIns="38100">
            <a:spAutoFit/>
          </a:bodyPr>
          <a:lstStyle/>
          <a:p>
            <a:pPr lvl="0" marL="0" marR="0" defTabSz="457200">
              <a:buClr>
                <a:srgbClr val="000000"/>
              </a:buClr>
              <a:defRPr sz="1800">
                <a:uFillTx/>
              </a:defRPr>
            </a:pPr>
            <a:r>
              <a:rPr>
                <a:uFill>
                  <a:solidFill/>
                </a:uFill>
                <a:latin typeface="Calibri"/>
                <a:ea typeface="Calibri"/>
                <a:cs typeface="Calibri"/>
                <a:sym typeface="Calibri"/>
              </a:rPr>
              <a:t>Color Code</a:t>
            </a:r>
            <a:endParaRPr>
              <a:uFill>
                <a:solidFill/>
              </a:uFill>
              <a:latin typeface="Calibri"/>
              <a:ea typeface="Calibri"/>
              <a:cs typeface="Calibri"/>
              <a:sym typeface="Calibri"/>
            </a:endParaRPr>
          </a:p>
          <a:p>
            <a:pPr lvl="0" marL="0" marR="0" defTabSz="457200">
              <a:buClr>
                <a:srgbClr val="000000"/>
              </a:buClr>
              <a:defRPr sz="1800">
                <a:uFillTx/>
              </a:defRPr>
            </a:pPr>
            <a:endParaRPr>
              <a:uFill>
                <a:solidFill/>
              </a:uFill>
              <a:latin typeface="Calibri"/>
              <a:ea typeface="Calibri"/>
              <a:cs typeface="Calibri"/>
              <a:sym typeface="Calibri"/>
            </a:endParaRPr>
          </a:p>
          <a:p>
            <a:pPr lvl="0" marL="0" marR="0" defTabSz="457200">
              <a:buClr>
                <a:srgbClr val="FF2600"/>
              </a:buClr>
              <a:defRPr sz="1800">
                <a:uFillTx/>
              </a:defRPr>
            </a:pPr>
            <a:r>
              <a:rPr sz="1400">
                <a:solidFill>
                  <a:srgbClr val="FF2600"/>
                </a:solidFill>
                <a:uFill>
                  <a:solidFill>
                    <a:srgbClr val="FF2600"/>
                  </a:solidFill>
                </a:uFill>
                <a:latin typeface="Calibri"/>
                <a:ea typeface="Calibri"/>
                <a:cs typeface="Calibri"/>
                <a:sym typeface="Calibri"/>
              </a:rPr>
              <a:t>Senior Scientists</a:t>
            </a:r>
            <a:endParaRPr>
              <a:uFill>
                <a:solidFill/>
              </a:uFill>
              <a:latin typeface="Calibri"/>
              <a:ea typeface="Calibri"/>
              <a:cs typeface="Calibri"/>
              <a:sym typeface="Calibri"/>
            </a:endParaRPr>
          </a:p>
          <a:p>
            <a:pPr lvl="0" marL="0" marR="0" defTabSz="457200">
              <a:buClr>
                <a:srgbClr val="008F00"/>
              </a:buClr>
              <a:defRPr sz="1800">
                <a:uFillTx/>
              </a:defRPr>
            </a:pPr>
            <a:r>
              <a:rPr sz="1400">
                <a:solidFill>
                  <a:srgbClr val="008F00"/>
                </a:solidFill>
                <a:uFill>
                  <a:solidFill>
                    <a:srgbClr val="008F00"/>
                  </a:solidFill>
                </a:uFill>
                <a:latin typeface="Calibri"/>
                <a:ea typeface="Calibri"/>
                <a:cs typeface="Calibri"/>
                <a:sym typeface="Calibri"/>
              </a:rPr>
              <a:t>Post-docs</a:t>
            </a:r>
            <a:endParaRPr>
              <a:uFill>
                <a:solidFill/>
              </a:uFill>
              <a:latin typeface="Calibri"/>
              <a:ea typeface="Calibri"/>
              <a:cs typeface="Calibri"/>
              <a:sym typeface="Calibri"/>
            </a:endParaRPr>
          </a:p>
          <a:p>
            <a:pPr lvl="0" marL="0" marR="0" defTabSz="457200">
              <a:buClr>
                <a:srgbClr val="4180FF"/>
              </a:buClr>
              <a:defRPr sz="1800">
                <a:uFillTx/>
              </a:defRPr>
            </a:pPr>
            <a:r>
              <a:rPr sz="1400">
                <a:solidFill>
                  <a:srgbClr val="4180FF"/>
                </a:solidFill>
                <a:uFill>
                  <a:solidFill>
                    <a:srgbClr val="4180FF"/>
                  </a:solidFill>
                </a:uFill>
                <a:latin typeface="Calibri"/>
                <a:ea typeface="Calibri"/>
                <a:cs typeface="Calibri"/>
                <a:sym typeface="Calibri"/>
              </a:rPr>
              <a:t>Engineers</a:t>
            </a:r>
            <a:endParaRPr>
              <a:uFill>
                <a:solidFill/>
              </a:uFill>
              <a:latin typeface="Calibri"/>
              <a:ea typeface="Calibri"/>
              <a:cs typeface="Calibri"/>
              <a:sym typeface="Calibri"/>
            </a:endParaRPr>
          </a:p>
          <a:p>
            <a:pPr lvl="0" marL="0" marR="0" defTabSz="457200">
              <a:buClr>
                <a:srgbClr val="EB8104"/>
              </a:buClr>
              <a:defRPr sz="1800">
                <a:uFillTx/>
              </a:defRPr>
            </a:pPr>
            <a:r>
              <a:rPr sz="1400">
                <a:solidFill>
                  <a:srgbClr val="EB8104"/>
                </a:solidFill>
                <a:uFill>
                  <a:solidFill>
                    <a:srgbClr val="EB8104"/>
                  </a:solidFill>
                </a:uFill>
                <a:latin typeface="Calibri"/>
                <a:ea typeface="Calibri"/>
                <a:cs typeface="Calibri"/>
                <a:sym typeface="Calibri"/>
              </a:rPr>
              <a:t>Doctoral Students</a:t>
            </a:r>
          </a:p>
        </p:txBody>
      </p:sp>
    </p:spTree>
  </p:cSld>
  <p:clrMapOvr>
    <a:masterClrMapping/>
  </p:clrMapOvr>
  <p:transition spd="med" advClick="1"/>
</p:sld>
</file>

<file path=ppt/slides/slide13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343" name="Shape 1343"/>
          <p:cNvSpPr/>
          <p:nvPr/>
        </p:nvSpPr>
        <p:spPr>
          <a:xfrm>
            <a:off x="533400" y="1295400"/>
            <a:ext cx="8077200" cy="1588"/>
          </a:xfrm>
          <a:prstGeom prst="line">
            <a:avLst/>
          </a:prstGeom>
          <a:ln w="254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344" name="Shape 1344"/>
          <p:cNvSpPr/>
          <p:nvPr/>
        </p:nvSpPr>
        <p:spPr>
          <a:xfrm>
            <a:off x="533400" y="1371600"/>
            <a:ext cx="8077200" cy="1588"/>
          </a:xfrm>
          <a:prstGeom prst="line">
            <a:avLst/>
          </a:prstGeom>
          <a:ln w="25400">
            <a:solidFill>
              <a:srgbClr val="FF26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345" name="Shape 1345"/>
          <p:cNvSpPr/>
          <p:nvPr/>
        </p:nvSpPr>
        <p:spPr>
          <a:xfrm>
            <a:off x="533400" y="1219200"/>
            <a:ext cx="8077200" cy="1588"/>
          </a:xfrm>
          <a:prstGeom prst="line">
            <a:avLst/>
          </a:prstGeom>
          <a:ln w="25400">
            <a:solidFill>
              <a:srgbClr val="FF2600"/>
            </a:solidFill>
            <a:round/>
          </a:ln>
        </p:spPr>
        <p:txBody>
          <a:bodyPr lIns="0" tIns="0" rIns="0" bIns="0"/>
          <a:lstStyle/>
          <a:p>
            <a:pPr lvl="0" marL="0" marR="0" defTabSz="457200">
              <a:defRPr sz="1200">
                <a:uFillTx/>
                <a:latin typeface="Helvetica"/>
                <a:ea typeface="Helvetica"/>
                <a:cs typeface="Helvetica"/>
                <a:sym typeface="Helvetica"/>
              </a:defRPr>
            </a:pPr>
          </a:p>
        </p:txBody>
      </p:sp>
      <p:pic>
        <p:nvPicPr>
          <p:cNvPr id="1346" name="DES-Logo-cropped.jpg"/>
          <p:cNvPicPr/>
          <p:nvPr/>
        </p:nvPicPr>
        <p:blipFill>
          <a:blip r:embed="rId2">
            <a:extLst/>
          </a:blip>
          <a:stretch>
            <a:fillRect/>
          </a:stretch>
        </p:blipFill>
        <p:spPr>
          <a:xfrm>
            <a:off x="0" y="0"/>
            <a:ext cx="1200150" cy="1524000"/>
          </a:xfrm>
          <a:prstGeom prst="rect">
            <a:avLst/>
          </a:prstGeom>
          <a:ln w="12700">
            <a:miter lim="400000"/>
          </a:ln>
        </p:spPr>
      </p:pic>
      <p:sp>
        <p:nvSpPr>
          <p:cNvPr id="1347" name="Shape 1347"/>
          <p:cNvSpPr/>
          <p:nvPr>
            <p:ph type="title"/>
          </p:nvPr>
        </p:nvSpPr>
        <p:spPr>
          <a:xfrm>
            <a:off x="1447800" y="0"/>
            <a:ext cx="7124700" cy="1447800"/>
          </a:xfrm>
          <a:prstGeom prst="rect">
            <a:avLst/>
          </a:prstGeom>
        </p:spPr>
        <p:txBody>
          <a:bodyPr lIns="0" tIns="0" rIns="0" bIns="0"/>
          <a:lstStyle/>
          <a:p>
            <a:pPr lvl="0">
              <a:defRPr sz="1800">
                <a:uFillTx/>
              </a:defRPr>
            </a:pPr>
            <a:r>
              <a:rPr sz="3200">
                <a:uFill>
                  <a:solidFill/>
                </a:uFill>
              </a:rPr>
              <a:t>Main Spanish Contributions to DES</a:t>
            </a:r>
          </a:p>
        </p:txBody>
      </p:sp>
      <p:sp>
        <p:nvSpPr>
          <p:cNvPr id="1348" name="Shape 1348"/>
          <p:cNvSpPr/>
          <p:nvPr>
            <p:ph type="body" idx="1"/>
          </p:nvPr>
        </p:nvSpPr>
        <p:spPr>
          <a:xfrm>
            <a:off x="342900" y="1600200"/>
            <a:ext cx="4169283" cy="5257800"/>
          </a:xfrm>
          <a:prstGeom prst="rect">
            <a:avLst/>
          </a:prstGeom>
        </p:spPr>
        <p:txBody>
          <a:bodyPr/>
          <a:lstStyle/>
          <a:p>
            <a:pPr lvl="0">
              <a:buClr>
                <a:srgbClr val="000000"/>
              </a:buClr>
              <a:buFont typeface="Arial"/>
              <a:defRPr sz="1800">
                <a:uFillTx/>
              </a:defRPr>
            </a:pPr>
            <a:r>
              <a:rPr sz="2000">
                <a:uFill>
                  <a:solidFill/>
                </a:uFill>
              </a:rPr>
              <a:t>Electronics:</a:t>
            </a:r>
            <a:endParaRPr sz="2000">
              <a:uFill>
                <a:solidFill/>
              </a:uFill>
            </a:endParaRPr>
          </a:p>
          <a:p>
            <a:pPr lvl="1">
              <a:defRPr sz="1800">
                <a:uFillTx/>
              </a:defRPr>
            </a:pPr>
            <a:r>
              <a:rPr sz="1600">
                <a:solidFill>
                  <a:srgbClr val="002E7A"/>
                </a:solidFill>
                <a:uFill>
                  <a:solidFill>
                    <a:srgbClr val="002E7A"/>
                  </a:solidFill>
                </a:uFill>
              </a:rPr>
              <a:t>Design of the Clock &amp; Bias Board (CIEMAT), Transition Board (IFAE / CIEMAT) and Master Control Board (IFAE)</a:t>
            </a:r>
            <a:endParaRPr sz="1600">
              <a:solidFill>
                <a:srgbClr val="002E7A"/>
              </a:solidFill>
              <a:uFill>
                <a:solidFill>
                  <a:srgbClr val="002E7A"/>
                </a:solidFill>
              </a:uFill>
            </a:endParaRPr>
          </a:p>
          <a:p>
            <a:pPr lvl="1">
              <a:defRPr sz="1800">
                <a:uFillTx/>
              </a:defRPr>
            </a:pPr>
            <a:r>
              <a:rPr sz="1600">
                <a:solidFill>
                  <a:srgbClr val="002E7A"/>
                </a:solidFill>
                <a:uFill>
                  <a:solidFill>
                    <a:srgbClr val="002E7A"/>
                  </a:solidFill>
                </a:uFill>
              </a:rPr>
              <a:t>Production, test and commissioning of the whole read-out electronics for DECam: 108 boards, finished in 2010 (IFAE / CIEMAT)</a:t>
            </a:r>
            <a:endParaRPr sz="1600">
              <a:solidFill>
                <a:srgbClr val="002E7A"/>
              </a:solidFill>
              <a:uFill>
                <a:solidFill>
                  <a:srgbClr val="002E7A"/>
                </a:solidFill>
              </a:uFill>
            </a:endParaRPr>
          </a:p>
          <a:p>
            <a:pPr lvl="1">
              <a:defRPr sz="1800">
                <a:uFillTx/>
              </a:defRPr>
            </a:pPr>
            <a:r>
              <a:rPr sz="1600">
                <a:solidFill>
                  <a:srgbClr val="002E7A"/>
                </a:solidFill>
                <a:uFill>
                  <a:solidFill>
                    <a:srgbClr val="002E7A"/>
                  </a:solidFill>
                </a:uFill>
              </a:rPr>
              <a:t>CCD characterization (CIEMAT / IFAE / ICE)</a:t>
            </a:r>
            <a:endParaRPr sz="1600">
              <a:solidFill>
                <a:srgbClr val="002E7A"/>
              </a:solidFill>
              <a:uFill>
                <a:solidFill>
                  <a:srgbClr val="002E7A"/>
                </a:solidFill>
              </a:uFill>
            </a:endParaRPr>
          </a:p>
          <a:p>
            <a:pPr lvl="1">
              <a:defRPr sz="1800">
                <a:uFillTx/>
              </a:defRPr>
            </a:pPr>
            <a:endParaRPr sz="1600">
              <a:solidFill>
                <a:srgbClr val="002E7A"/>
              </a:solidFill>
              <a:uFill>
                <a:solidFill>
                  <a:srgbClr val="002E7A"/>
                </a:solidFill>
              </a:uFill>
            </a:endParaRPr>
          </a:p>
          <a:p>
            <a:pPr lvl="0">
              <a:buClr>
                <a:srgbClr val="000000"/>
              </a:buClr>
              <a:buFont typeface="Arial"/>
              <a:defRPr sz="1800">
                <a:uFillTx/>
              </a:defRPr>
            </a:pPr>
            <a:r>
              <a:rPr sz="2000">
                <a:uFill>
                  <a:solidFill/>
                </a:uFill>
              </a:rPr>
              <a:t>Simulations:</a:t>
            </a:r>
            <a:endParaRPr sz="2000">
              <a:uFill>
                <a:solidFill/>
              </a:uFill>
            </a:endParaRPr>
          </a:p>
          <a:p>
            <a:pPr lvl="1">
              <a:buClr>
                <a:srgbClr val="002E7A"/>
              </a:buClr>
              <a:defRPr sz="1800">
                <a:uFillTx/>
              </a:defRPr>
            </a:pPr>
            <a:r>
              <a:rPr sz="1600">
                <a:solidFill>
                  <a:srgbClr val="002E7A"/>
                </a:solidFill>
                <a:uFill>
                  <a:solidFill>
                    <a:srgbClr val="002E7A"/>
                  </a:solidFill>
                </a:uFill>
              </a:rPr>
              <a:t>Large-scale simulations of the universe (ICE)</a:t>
            </a:r>
            <a:endParaRPr sz="1600">
              <a:solidFill>
                <a:srgbClr val="002E7A"/>
              </a:solidFill>
              <a:uFill>
                <a:solidFill>
                  <a:srgbClr val="002E7A"/>
                </a:solidFill>
              </a:uFill>
            </a:endParaRPr>
          </a:p>
          <a:p>
            <a:pPr lvl="1">
              <a:buClr>
                <a:srgbClr val="002E7A"/>
              </a:buClr>
              <a:defRPr sz="1800">
                <a:uFillTx/>
              </a:defRPr>
            </a:pPr>
            <a:r>
              <a:rPr sz="1600">
                <a:solidFill>
                  <a:srgbClr val="002E7A"/>
                </a:solidFill>
                <a:uFill>
                  <a:solidFill>
                    <a:srgbClr val="002E7A"/>
                  </a:solidFill>
                </a:uFill>
              </a:rPr>
              <a:t>Data management (IFAE / PIC)</a:t>
            </a:r>
            <a:endParaRPr sz="1600">
              <a:solidFill>
                <a:srgbClr val="002E7A"/>
              </a:solidFill>
              <a:uFill>
                <a:solidFill>
                  <a:srgbClr val="002E7A"/>
                </a:solidFill>
              </a:uFill>
            </a:endParaRPr>
          </a:p>
          <a:p>
            <a:pPr lvl="1">
              <a:buClr>
                <a:srgbClr val="002E7A"/>
              </a:buClr>
              <a:defRPr sz="1800">
                <a:uFillTx/>
              </a:defRPr>
            </a:pPr>
            <a:r>
              <a:rPr sz="1600">
                <a:solidFill>
                  <a:srgbClr val="002E7A"/>
                </a:solidFill>
                <a:uFill>
                  <a:solidFill>
                    <a:srgbClr val="002E7A"/>
                  </a:solidFill>
                </a:uFill>
              </a:rPr>
              <a:t>Data quality checks (CIEMAT)</a:t>
            </a:r>
          </a:p>
        </p:txBody>
      </p:sp>
      <p:pic>
        <p:nvPicPr>
          <p:cNvPr id="1349" name="clock_board.jpg"/>
          <p:cNvPicPr/>
          <p:nvPr/>
        </p:nvPicPr>
        <p:blipFill>
          <a:blip r:embed="rId3">
            <a:extLst/>
          </a:blip>
          <a:stretch>
            <a:fillRect/>
          </a:stretch>
        </p:blipFill>
        <p:spPr>
          <a:xfrm rot="5400000">
            <a:off x="5385668" y="1224681"/>
            <a:ext cx="2849416" cy="3600453"/>
          </a:xfrm>
          <a:prstGeom prst="rect">
            <a:avLst/>
          </a:prstGeom>
          <a:ln w="25400">
            <a:round/>
          </a:ln>
        </p:spPr>
      </p:pic>
      <p:pic>
        <p:nvPicPr>
          <p:cNvPr id="1350" name="pasted-image.tif"/>
          <p:cNvPicPr/>
          <p:nvPr/>
        </p:nvPicPr>
        <p:blipFill>
          <a:blip r:embed="rId4">
            <a:extLst/>
          </a:blip>
          <a:srcRect l="6622" t="0" r="0" b="10601"/>
          <a:stretch>
            <a:fillRect/>
          </a:stretch>
        </p:blipFill>
        <p:spPr>
          <a:xfrm>
            <a:off x="4220368" y="4629471"/>
            <a:ext cx="4923637" cy="2257399"/>
          </a:xfrm>
          <a:prstGeom prst="rect">
            <a:avLst/>
          </a:prstGeom>
          <a:ln w="25400">
            <a:round/>
          </a:ln>
        </p:spPr>
      </p:pic>
    </p:spTree>
  </p:cSld>
  <p:clrMapOvr>
    <a:masterClrMapping/>
  </p:clrMapOvr>
  <p:transition spd="med" advClick="1"/>
</p:sld>
</file>

<file path=ppt/slides/slide138.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352" name="Shape 1352"/>
          <p:cNvSpPr/>
          <p:nvPr/>
        </p:nvSpPr>
        <p:spPr>
          <a:xfrm>
            <a:off x="533400" y="1295400"/>
            <a:ext cx="8077200" cy="1588"/>
          </a:xfrm>
          <a:prstGeom prst="line">
            <a:avLst/>
          </a:prstGeom>
          <a:ln w="254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353" name="Shape 1353"/>
          <p:cNvSpPr/>
          <p:nvPr/>
        </p:nvSpPr>
        <p:spPr>
          <a:xfrm>
            <a:off x="533400" y="1371600"/>
            <a:ext cx="8077200" cy="1588"/>
          </a:xfrm>
          <a:prstGeom prst="line">
            <a:avLst/>
          </a:prstGeom>
          <a:ln w="25400">
            <a:solidFill>
              <a:srgbClr val="FF26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354" name="Shape 1354"/>
          <p:cNvSpPr/>
          <p:nvPr/>
        </p:nvSpPr>
        <p:spPr>
          <a:xfrm>
            <a:off x="533400" y="1219200"/>
            <a:ext cx="8077200" cy="1588"/>
          </a:xfrm>
          <a:prstGeom prst="line">
            <a:avLst/>
          </a:prstGeom>
          <a:ln w="25400">
            <a:solidFill>
              <a:srgbClr val="FF2600"/>
            </a:solidFill>
            <a:round/>
          </a:ln>
        </p:spPr>
        <p:txBody>
          <a:bodyPr lIns="0" tIns="0" rIns="0" bIns="0"/>
          <a:lstStyle/>
          <a:p>
            <a:pPr lvl="0" marL="0" marR="0" defTabSz="457200">
              <a:defRPr sz="1200">
                <a:uFillTx/>
                <a:latin typeface="Helvetica"/>
                <a:ea typeface="Helvetica"/>
                <a:cs typeface="Helvetica"/>
                <a:sym typeface="Helvetica"/>
              </a:defRPr>
            </a:pPr>
          </a:p>
        </p:txBody>
      </p:sp>
      <p:pic>
        <p:nvPicPr>
          <p:cNvPr id="1355" name="DES-Logo-cropped.jpg"/>
          <p:cNvPicPr/>
          <p:nvPr/>
        </p:nvPicPr>
        <p:blipFill>
          <a:blip r:embed="rId2">
            <a:extLst/>
          </a:blip>
          <a:stretch>
            <a:fillRect/>
          </a:stretch>
        </p:blipFill>
        <p:spPr>
          <a:xfrm>
            <a:off x="0" y="0"/>
            <a:ext cx="1200150" cy="1524000"/>
          </a:xfrm>
          <a:prstGeom prst="rect">
            <a:avLst/>
          </a:prstGeom>
          <a:ln w="12700">
            <a:miter lim="400000"/>
          </a:ln>
        </p:spPr>
      </p:pic>
      <p:sp>
        <p:nvSpPr>
          <p:cNvPr id="1356" name="Shape 1356"/>
          <p:cNvSpPr/>
          <p:nvPr>
            <p:ph type="title"/>
          </p:nvPr>
        </p:nvSpPr>
        <p:spPr>
          <a:xfrm>
            <a:off x="1447800" y="0"/>
            <a:ext cx="6477000" cy="1447800"/>
          </a:xfrm>
          <a:prstGeom prst="rect">
            <a:avLst/>
          </a:prstGeom>
        </p:spPr>
        <p:txBody>
          <a:bodyPr lIns="0" tIns="0" rIns="0" bIns="0"/>
          <a:lstStyle/>
          <a:p>
            <a:pPr lvl="0">
              <a:defRPr sz="1800">
                <a:uFillTx/>
              </a:defRPr>
            </a:pPr>
            <a:r>
              <a:rPr sz="3200">
                <a:uFill>
                  <a:solidFill/>
                </a:uFill>
              </a:rPr>
              <a:t>DES/Spain in DES Governance</a:t>
            </a:r>
          </a:p>
        </p:txBody>
      </p:sp>
      <p:sp>
        <p:nvSpPr>
          <p:cNvPr id="1357" name="Shape 1357"/>
          <p:cNvSpPr/>
          <p:nvPr>
            <p:ph type="body" idx="1"/>
          </p:nvPr>
        </p:nvSpPr>
        <p:spPr>
          <a:xfrm>
            <a:off x="762000" y="1562100"/>
            <a:ext cx="8470900" cy="5257800"/>
          </a:xfrm>
          <a:prstGeom prst="rect">
            <a:avLst/>
          </a:prstGeom>
        </p:spPr>
        <p:txBody>
          <a:bodyPr/>
          <a:lstStyle/>
          <a:p>
            <a:pPr lvl="0" marL="383432" indent="-342900">
              <a:spcBef>
                <a:spcPts val="900"/>
              </a:spcBef>
              <a:defRPr sz="1800">
                <a:uFillTx/>
              </a:defRPr>
            </a:pPr>
            <a:r>
              <a:rPr>
                <a:solidFill>
                  <a:srgbClr val="002E7A"/>
                </a:solidFill>
                <a:uFill>
                  <a:solidFill>
                    <a:srgbClr val="002E7A"/>
                  </a:solidFill>
                </a:uFill>
              </a:rPr>
              <a:t>Two voting members in Management Committee (</a:t>
            </a:r>
            <a:r>
              <a:rPr>
                <a:solidFill>
                  <a:srgbClr val="002E7A"/>
                </a:solidFill>
                <a:uFill>
                  <a:solidFill>
                    <a:srgbClr val="002E7A"/>
                  </a:solidFill>
                </a:uFill>
              </a:rPr>
              <a:t>EG, </a:t>
            </a:r>
            <a:r>
              <a:rPr>
                <a:solidFill>
                  <a:srgbClr val="002E7A"/>
                </a:solidFill>
                <a:uFill>
                  <a:solidFill>
                    <a:srgbClr val="4F7A28"/>
                  </a:solidFill>
                </a:uFill>
              </a:rPr>
              <a:t>RM</a:t>
            </a:r>
            <a:r>
              <a:rPr>
                <a:solidFill>
                  <a:srgbClr val="002E7A"/>
                </a:solidFill>
                <a:uFill>
                  <a:solidFill>
                    <a:srgbClr val="002E7A"/>
                  </a:solidFill>
                </a:uFill>
              </a:rPr>
              <a:t>) </a:t>
            </a:r>
            <a:endParaRPr>
              <a:solidFill>
                <a:srgbClr val="002E7A"/>
              </a:solidFill>
              <a:uFill>
                <a:solidFill>
                  <a:srgbClr val="002E7A"/>
                </a:solidFill>
              </a:uFill>
            </a:endParaRPr>
          </a:p>
          <a:p>
            <a:pPr lvl="0" marL="383432" indent="-342900">
              <a:spcBef>
                <a:spcPts val="900"/>
              </a:spcBef>
              <a:defRPr sz="1800">
                <a:uFillTx/>
              </a:defRPr>
            </a:pPr>
            <a:r>
              <a:rPr>
                <a:solidFill>
                  <a:srgbClr val="002E7A"/>
                </a:solidFill>
                <a:uFill>
                  <a:solidFill>
                    <a:srgbClr val="002E7A"/>
                  </a:solidFill>
                </a:uFill>
              </a:rPr>
              <a:t>Science Working Group coordination: </a:t>
            </a:r>
            <a:endParaRPr>
              <a:solidFill>
                <a:srgbClr val="002E7A"/>
              </a:solidFill>
              <a:uFill>
                <a:solidFill>
                  <a:srgbClr val="002E7A"/>
                </a:solidFill>
              </a:uFill>
            </a:endParaRPr>
          </a:p>
          <a:p>
            <a:pPr lvl="1">
              <a:spcBef>
                <a:spcPts val="200"/>
              </a:spcBef>
              <a:defRPr sz="1800">
                <a:uFillTx/>
              </a:defRPr>
            </a:pPr>
            <a:r>
              <a:rPr sz="1600">
                <a:solidFill>
                  <a:srgbClr val="002E7A"/>
                </a:solidFill>
                <a:uFill>
                  <a:solidFill>
                    <a:srgbClr val="002E7A"/>
                  </a:solidFill>
                </a:uFill>
              </a:rPr>
              <a:t>Large-scale structure (including BAO) (EG) </a:t>
            </a:r>
            <a:endParaRPr sz="1600">
              <a:solidFill>
                <a:srgbClr val="002E7A"/>
              </a:solidFill>
              <a:uFill>
                <a:solidFill>
                  <a:srgbClr val="002E7A"/>
                </a:solidFill>
              </a:uFill>
            </a:endParaRPr>
          </a:p>
          <a:p>
            <a:pPr lvl="1">
              <a:spcBef>
                <a:spcPts val="0"/>
              </a:spcBef>
              <a:defRPr sz="1800">
                <a:uFillTx/>
              </a:defRPr>
            </a:pPr>
            <a:r>
              <a:rPr sz="1600">
                <a:solidFill>
                  <a:srgbClr val="002E7A"/>
                </a:solidFill>
                <a:uFill>
                  <a:solidFill>
                    <a:srgbClr val="002E7A"/>
                  </a:solidFill>
                </a:uFill>
              </a:rPr>
              <a:t>Photo-z (FC)</a:t>
            </a:r>
            <a:endParaRPr sz="1600">
              <a:solidFill>
                <a:srgbClr val="002E7A"/>
              </a:solidFill>
              <a:uFill>
                <a:solidFill>
                  <a:srgbClr val="002E7A"/>
                </a:solidFill>
              </a:uFill>
            </a:endParaRPr>
          </a:p>
          <a:p>
            <a:pPr lvl="0" marL="383432" indent="-342900">
              <a:spcBef>
                <a:spcPts val="900"/>
              </a:spcBef>
              <a:defRPr sz="1800">
                <a:uFillTx/>
              </a:defRPr>
            </a:pPr>
            <a:r>
              <a:rPr>
                <a:solidFill>
                  <a:srgbClr val="002E7A"/>
                </a:solidFill>
                <a:uFill>
                  <a:solidFill>
                    <a:srgbClr val="002E7A"/>
                  </a:solidFill>
                </a:uFill>
              </a:rPr>
              <a:t>Publication board (</a:t>
            </a:r>
            <a:r>
              <a:rPr>
                <a:solidFill>
                  <a:srgbClr val="002E7A"/>
                </a:solidFill>
                <a:uFill>
                  <a:solidFill>
                    <a:srgbClr val="4F7A28"/>
                  </a:solidFill>
                </a:uFill>
              </a:rPr>
              <a:t>RM</a:t>
            </a:r>
            <a:r>
              <a:rPr>
                <a:solidFill>
                  <a:srgbClr val="002E7A"/>
                </a:solidFill>
                <a:uFill>
                  <a:solidFill>
                    <a:srgbClr val="002E7A"/>
                  </a:solidFill>
                </a:uFill>
              </a:rPr>
              <a:t>)</a:t>
            </a:r>
            <a:endParaRPr>
              <a:solidFill>
                <a:srgbClr val="002E7A"/>
              </a:solidFill>
              <a:uFill>
                <a:solidFill>
                  <a:srgbClr val="002E7A"/>
                </a:solidFill>
              </a:uFill>
            </a:endParaRPr>
          </a:p>
          <a:p>
            <a:pPr lvl="0" marL="383432" indent="-342900">
              <a:spcBef>
                <a:spcPts val="900"/>
              </a:spcBef>
              <a:defRPr sz="1800">
                <a:uFillTx/>
              </a:defRPr>
            </a:pPr>
            <a:r>
              <a:rPr>
                <a:solidFill>
                  <a:srgbClr val="002E7A"/>
                </a:solidFill>
                <a:uFill>
                  <a:solidFill>
                    <a:srgbClr val="002E7A"/>
                  </a:solidFill>
                </a:uFill>
              </a:rPr>
              <a:t>Membership committee (</a:t>
            </a:r>
            <a:r>
              <a:rPr>
                <a:solidFill>
                  <a:srgbClr val="002E7A"/>
                </a:solidFill>
                <a:uFill>
                  <a:solidFill>
                    <a:srgbClr val="4F7A28"/>
                  </a:solidFill>
                </a:uFill>
              </a:rPr>
              <a:t>ES</a:t>
            </a:r>
            <a:r>
              <a:rPr>
                <a:solidFill>
                  <a:srgbClr val="002E7A"/>
                </a:solidFill>
                <a:uFill>
                  <a:solidFill>
                    <a:srgbClr val="002E7A"/>
                  </a:solidFill>
                </a:uFill>
              </a:rPr>
              <a:t>)</a:t>
            </a:r>
            <a:endParaRPr>
              <a:solidFill>
                <a:srgbClr val="002E7A"/>
              </a:solidFill>
              <a:uFill>
                <a:solidFill>
                  <a:srgbClr val="002E7A"/>
                </a:solidFill>
              </a:uFill>
            </a:endParaRPr>
          </a:p>
          <a:p>
            <a:pPr lvl="0" marL="383432" indent="-342900">
              <a:spcBef>
                <a:spcPts val="900"/>
              </a:spcBef>
              <a:defRPr sz="1800">
                <a:uFillTx/>
              </a:defRPr>
            </a:pPr>
            <a:r>
              <a:rPr>
                <a:solidFill>
                  <a:srgbClr val="002E7A"/>
                </a:solidFill>
                <a:uFill>
                  <a:solidFill>
                    <a:srgbClr val="002E7A"/>
                  </a:solidFill>
                </a:uFill>
              </a:rPr>
              <a:t>Data Management users coordinator (</a:t>
            </a:r>
            <a:r>
              <a:rPr>
                <a:solidFill>
                  <a:srgbClr val="002E7A"/>
                </a:solidFill>
                <a:uFill>
                  <a:solidFill>
                    <a:srgbClr val="4F7A28"/>
                  </a:solidFill>
                </a:uFill>
              </a:rPr>
              <a:t>IS</a:t>
            </a:r>
            <a:r>
              <a:rPr>
                <a:solidFill>
                  <a:srgbClr val="002E7A"/>
                </a:solidFill>
                <a:uFill>
                  <a:solidFill>
                    <a:srgbClr val="002E7A"/>
                  </a:solidFill>
                </a:uFill>
              </a:rPr>
              <a:t>)</a:t>
            </a:r>
            <a:endParaRPr>
              <a:solidFill>
                <a:srgbClr val="002E7A"/>
              </a:solidFill>
              <a:uFill>
                <a:solidFill>
                  <a:srgbClr val="002E7A"/>
                </a:solidFill>
              </a:uFill>
            </a:endParaRPr>
          </a:p>
          <a:p>
            <a:pPr lvl="0" marL="383432" indent="-342900">
              <a:spcBef>
                <a:spcPts val="900"/>
              </a:spcBef>
              <a:defRPr sz="1800">
                <a:uFillTx/>
              </a:defRPr>
            </a:pPr>
            <a:r>
              <a:rPr>
                <a:solidFill>
                  <a:srgbClr val="002E7A"/>
                </a:solidFill>
                <a:uFill>
                  <a:solidFill>
                    <a:srgbClr val="002E7A"/>
                  </a:solidFill>
                </a:uFill>
              </a:rPr>
              <a:t>Speakers bureau (</a:t>
            </a:r>
            <a:r>
              <a:rPr>
                <a:solidFill>
                  <a:srgbClr val="002452">
                    <a:alpha val="50000"/>
                  </a:srgbClr>
                </a:solidFill>
                <a:uFill>
                  <a:solidFill>
                    <a:srgbClr val="4F7A28">
                      <a:alpha val="50000"/>
                    </a:srgbClr>
                  </a:solidFill>
                </a:uFill>
              </a:rPr>
              <a:t>RM, Chair</a:t>
            </a:r>
            <a:r>
              <a:rPr>
                <a:solidFill>
                  <a:srgbClr val="002E7A"/>
                </a:solidFill>
                <a:uFill>
                  <a:solidFill>
                    <a:srgbClr val="002E7A"/>
                  </a:solidFill>
                </a:uFill>
              </a:rPr>
              <a:t>)</a:t>
            </a:r>
            <a:endParaRPr>
              <a:solidFill>
                <a:srgbClr val="002E7A"/>
              </a:solidFill>
              <a:uFill>
                <a:solidFill>
                  <a:srgbClr val="002E7A"/>
                </a:solidFill>
              </a:uFill>
            </a:endParaRPr>
          </a:p>
          <a:p>
            <a:pPr lvl="0" marL="383432" indent="-342900">
              <a:spcBef>
                <a:spcPts val="900"/>
              </a:spcBef>
              <a:defRPr sz="1800">
                <a:uFillTx/>
              </a:defRPr>
            </a:pPr>
            <a:r>
              <a:rPr>
                <a:solidFill>
                  <a:srgbClr val="002E7A"/>
                </a:solidFill>
                <a:uFill>
                  <a:solidFill>
                    <a:srgbClr val="002E7A"/>
                  </a:solidFill>
                </a:uFill>
              </a:rPr>
              <a:t>Builders committee (</a:t>
            </a:r>
            <a:r>
              <a:rPr>
                <a:solidFill>
                  <a:srgbClr val="002452">
                    <a:alpha val="50000"/>
                  </a:srgbClr>
                </a:solidFill>
                <a:uFill>
                  <a:solidFill>
                    <a:srgbClr val="4F7A28">
                      <a:alpha val="50000"/>
                    </a:srgbClr>
                  </a:solidFill>
                </a:uFill>
              </a:rPr>
              <a:t>EF</a:t>
            </a:r>
            <a:r>
              <a:rPr>
                <a:solidFill>
                  <a:srgbClr val="002E7A"/>
                </a:solidFill>
                <a:uFill>
                  <a:solidFill>
                    <a:srgbClr val="002E7A"/>
                  </a:solidFill>
                </a:uFill>
              </a:rPr>
              <a:t>)</a:t>
            </a:r>
            <a:endParaRPr>
              <a:solidFill>
                <a:srgbClr val="002E7A"/>
              </a:solidFill>
              <a:uFill>
                <a:solidFill>
                  <a:srgbClr val="002E7A"/>
                </a:solidFill>
              </a:uFill>
            </a:endParaRPr>
          </a:p>
          <a:p>
            <a:pPr lvl="0" marL="383432" indent="-342900">
              <a:spcBef>
                <a:spcPts val="900"/>
              </a:spcBef>
              <a:defRPr sz="1800">
                <a:uFillTx/>
              </a:defRPr>
            </a:pPr>
            <a:r>
              <a:rPr>
                <a:solidFill>
                  <a:srgbClr val="002E7A"/>
                </a:solidFill>
                <a:uFill>
                  <a:solidFill>
                    <a:srgbClr val="002E7A"/>
                  </a:solidFill>
                </a:uFill>
              </a:rPr>
              <a:t>Publication policy committee (</a:t>
            </a:r>
            <a:r>
              <a:rPr>
                <a:solidFill>
                  <a:srgbClr val="002452">
                    <a:alpha val="50000"/>
                  </a:srgbClr>
                </a:solidFill>
                <a:uFill>
                  <a:solidFill>
                    <a:srgbClr val="4F7A28">
                      <a:alpha val="50000"/>
                    </a:srgbClr>
                  </a:solidFill>
                </a:uFill>
              </a:rPr>
              <a:t>RM</a:t>
            </a:r>
            <a:r>
              <a:rPr>
                <a:solidFill>
                  <a:srgbClr val="002E7A"/>
                </a:solidFill>
                <a:uFill>
                  <a:solidFill>
                    <a:srgbClr val="002E7A"/>
                  </a:solidFill>
                </a:uFill>
              </a:rPr>
              <a:t>)</a:t>
            </a:r>
            <a:endParaRPr>
              <a:solidFill>
                <a:srgbClr val="002E7A"/>
              </a:solidFill>
              <a:uFill>
                <a:solidFill>
                  <a:srgbClr val="002E7A"/>
                </a:solidFill>
              </a:uFill>
            </a:endParaRPr>
          </a:p>
          <a:p>
            <a:pPr lvl="0" marL="383432" indent="-342900">
              <a:spcBef>
                <a:spcPts val="900"/>
              </a:spcBef>
              <a:defRPr sz="1800">
                <a:uFillTx/>
              </a:defRPr>
            </a:pPr>
            <a:r>
              <a:rPr>
                <a:solidFill>
                  <a:srgbClr val="002E7A"/>
                </a:solidFill>
                <a:uFill>
                  <a:solidFill>
                    <a:srgbClr val="002E7A"/>
                  </a:solidFill>
                </a:uFill>
              </a:rPr>
              <a:t>Membership policy committee (</a:t>
            </a:r>
            <a:r>
              <a:rPr>
                <a:solidFill>
                  <a:srgbClr val="002452">
                    <a:alpha val="50000"/>
                  </a:srgbClr>
                </a:solidFill>
                <a:uFill>
                  <a:solidFill>
                    <a:srgbClr val="4F7A28">
                      <a:alpha val="50000"/>
                    </a:srgbClr>
                  </a:solidFill>
                </a:uFill>
              </a:rPr>
              <a:t>ES</a:t>
            </a:r>
            <a:r>
              <a:rPr>
                <a:solidFill>
                  <a:srgbClr val="002E7A"/>
                </a:solidFill>
                <a:uFill>
                  <a:solidFill>
                    <a:srgbClr val="002E7A"/>
                  </a:solidFill>
                </a:uFill>
              </a:rPr>
              <a:t>)</a:t>
            </a:r>
            <a:endParaRPr>
              <a:solidFill>
                <a:srgbClr val="002E7A"/>
              </a:solidFill>
              <a:uFill>
                <a:solidFill>
                  <a:srgbClr val="002E7A"/>
                </a:solidFill>
              </a:uFill>
            </a:endParaRPr>
          </a:p>
          <a:p>
            <a:pPr lvl="0" marL="383432" indent="-342900">
              <a:spcBef>
                <a:spcPts val="900"/>
              </a:spcBef>
              <a:defRPr sz="1800">
                <a:uFillTx/>
              </a:defRPr>
            </a:pPr>
            <a:r>
              <a:rPr>
                <a:solidFill>
                  <a:srgbClr val="002E7A"/>
                </a:solidFill>
                <a:uFill>
                  <a:solidFill>
                    <a:srgbClr val="002E7A"/>
                  </a:solidFill>
                </a:uFill>
              </a:rPr>
              <a:t>Search committee for new DES director (</a:t>
            </a:r>
            <a:r>
              <a:rPr>
                <a:solidFill>
                  <a:srgbClr val="002452">
                    <a:alpha val="50000"/>
                  </a:srgbClr>
                </a:solidFill>
                <a:uFill>
                  <a:solidFill>
                    <a:srgbClr val="4F7A28">
                      <a:alpha val="50000"/>
                    </a:srgbClr>
                  </a:solidFill>
                </a:uFill>
              </a:rPr>
              <a:t>RM</a:t>
            </a:r>
            <a:r>
              <a:rPr>
                <a:solidFill>
                  <a:srgbClr val="002E7A"/>
                </a:solidFill>
                <a:uFill>
                  <a:solidFill>
                    <a:srgbClr val="002E7A"/>
                  </a:solidFill>
                </a:uFill>
              </a:rPr>
              <a:t>)</a:t>
            </a:r>
            <a:endParaRPr>
              <a:solidFill>
                <a:srgbClr val="002E7A"/>
              </a:solidFill>
              <a:uFill>
                <a:solidFill>
                  <a:srgbClr val="002E7A"/>
                </a:solidFill>
              </a:uFill>
            </a:endParaRPr>
          </a:p>
          <a:p>
            <a:pPr lvl="0" marL="383432" indent="-342900">
              <a:spcBef>
                <a:spcPts val="900"/>
              </a:spcBef>
              <a:defRPr sz="1800">
                <a:uFillTx/>
              </a:defRPr>
            </a:pPr>
            <a:r>
              <a:rPr>
                <a:solidFill>
                  <a:srgbClr val="002E7A"/>
                </a:solidFill>
                <a:uFill>
                  <a:solidFill>
                    <a:srgbClr val="002E7A"/>
                  </a:solidFill>
                </a:uFill>
              </a:rPr>
              <a:t>Front-end electronics panel (</a:t>
            </a:r>
            <a:r>
              <a:rPr>
                <a:solidFill>
                  <a:srgbClr val="002452">
                    <a:alpha val="50000"/>
                  </a:srgbClr>
                </a:solidFill>
                <a:uFill>
                  <a:solidFill>
                    <a:srgbClr val="4F7A28">
                      <a:alpha val="50000"/>
                    </a:srgbClr>
                  </a:solidFill>
                </a:uFill>
              </a:rPr>
              <a:t>ES, GM,</a:t>
            </a:r>
            <a:r>
              <a:rPr>
                <a:solidFill>
                  <a:srgbClr val="002452">
                    <a:alpha val="50000"/>
                  </a:srgbClr>
                </a:solidFill>
                <a:uFill>
                  <a:solidFill>
                    <a:srgbClr val="002E7A"/>
                  </a:solidFill>
                </a:uFill>
              </a:rPr>
              <a:t> </a:t>
            </a:r>
            <a:r>
              <a:rPr>
                <a:solidFill>
                  <a:srgbClr val="002452">
                    <a:alpha val="50000"/>
                  </a:srgbClr>
                </a:solidFill>
                <a:uFill>
                  <a:solidFill>
                    <a:srgbClr val="4F7A28">
                      <a:alpha val="50000"/>
                    </a:srgbClr>
                  </a:solidFill>
                </a:uFill>
              </a:rPr>
              <a:t>MM (Chair)</a:t>
            </a:r>
            <a:r>
              <a:rPr>
                <a:solidFill>
                  <a:srgbClr val="002E7A"/>
                </a:solidFill>
                <a:uFill>
                  <a:solidFill>
                    <a:srgbClr val="002E7A"/>
                  </a:solidFill>
                </a:uFill>
              </a:rPr>
              <a:t>)</a:t>
            </a:r>
            <a:endParaRPr>
              <a:solidFill>
                <a:srgbClr val="002E7A"/>
              </a:solidFill>
              <a:uFill>
                <a:solidFill>
                  <a:srgbClr val="002E7A"/>
                </a:solidFill>
              </a:uFill>
            </a:endParaRPr>
          </a:p>
          <a:p>
            <a:pPr lvl="0" marL="383432" indent="-342900">
              <a:spcBef>
                <a:spcPts val="900"/>
              </a:spcBef>
              <a:defRPr sz="1800">
                <a:uFillTx/>
              </a:defRPr>
            </a:pPr>
            <a:r>
              <a:rPr>
                <a:solidFill>
                  <a:srgbClr val="002E7A"/>
                </a:solidFill>
                <a:uFill>
                  <a:solidFill>
                    <a:srgbClr val="002E7A"/>
                  </a:solidFill>
                </a:uFill>
              </a:rPr>
              <a:t>Organized three DES Collaboration meetings: 2006, 2010, 2013</a:t>
            </a:r>
          </a:p>
        </p:txBody>
      </p:sp>
    </p:spTree>
  </p:cSld>
  <p:clrMapOvr>
    <a:masterClrMapping/>
  </p:clrMapOvr>
  <p:transition spd="med" advClick="1"/>
</p:sld>
</file>

<file path=ppt/slides/slide1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9" name="Shape 1359"/>
          <p:cNvSpPr/>
          <p:nvPr/>
        </p:nvSpPr>
        <p:spPr>
          <a:xfrm>
            <a:off x="533400" y="1295400"/>
            <a:ext cx="8077200" cy="1588"/>
          </a:xfrm>
          <a:prstGeom prst="line">
            <a:avLst/>
          </a:prstGeom>
          <a:ln w="28575">
            <a:solidFill/>
            <a:round/>
          </a:ln>
        </p:spPr>
        <p:txBody>
          <a:bodyPr lIns="0" tIns="0" rIns="0" bIns="0" anchor="ctr"/>
          <a:lstStyle/>
          <a:p>
            <a:pPr lvl="0" marL="0" marR="0" defTabSz="457200">
              <a:defRPr sz="1200">
                <a:uFillTx/>
                <a:latin typeface="Helvetica"/>
                <a:ea typeface="Helvetica"/>
                <a:cs typeface="Helvetica"/>
                <a:sym typeface="Helvetica"/>
              </a:defRPr>
            </a:pPr>
          </a:p>
        </p:txBody>
      </p:sp>
      <p:sp>
        <p:nvSpPr>
          <p:cNvPr id="1360" name="Shape 1360"/>
          <p:cNvSpPr/>
          <p:nvPr/>
        </p:nvSpPr>
        <p:spPr>
          <a:xfrm>
            <a:off x="533400" y="1371600"/>
            <a:ext cx="8077200" cy="1588"/>
          </a:xfrm>
          <a:prstGeom prst="line">
            <a:avLst/>
          </a:prstGeom>
          <a:ln w="28575">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sp>
        <p:nvSpPr>
          <p:cNvPr id="1361" name="Shape 1361"/>
          <p:cNvSpPr/>
          <p:nvPr/>
        </p:nvSpPr>
        <p:spPr>
          <a:xfrm>
            <a:off x="533400" y="1219200"/>
            <a:ext cx="8077200" cy="1588"/>
          </a:xfrm>
          <a:prstGeom prst="line">
            <a:avLst/>
          </a:prstGeom>
          <a:ln w="28575">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pic>
        <p:nvPicPr>
          <p:cNvPr id="1362" name="DES-Logo-cropped.jpg"/>
          <p:cNvPicPr/>
          <p:nvPr/>
        </p:nvPicPr>
        <p:blipFill>
          <a:blip r:embed="rId2">
            <a:extLst/>
          </a:blip>
          <a:stretch>
            <a:fillRect/>
          </a:stretch>
        </p:blipFill>
        <p:spPr>
          <a:xfrm>
            <a:off x="0" y="0"/>
            <a:ext cx="1200150" cy="1524000"/>
          </a:xfrm>
          <a:prstGeom prst="rect">
            <a:avLst/>
          </a:prstGeom>
          <a:ln w="12700">
            <a:miter lim="400000"/>
          </a:ln>
        </p:spPr>
      </p:pic>
      <p:pic>
        <p:nvPicPr>
          <p:cNvPr id="1363" name="image.jpg"/>
          <p:cNvPicPr/>
          <p:nvPr/>
        </p:nvPicPr>
        <p:blipFill>
          <a:blip r:embed="rId3">
            <a:extLst/>
          </a:blip>
          <a:stretch>
            <a:fillRect/>
          </a:stretch>
        </p:blipFill>
        <p:spPr>
          <a:xfrm>
            <a:off x="4343400" y="4038600"/>
            <a:ext cx="1839913" cy="2149475"/>
          </a:xfrm>
          <a:prstGeom prst="rect">
            <a:avLst/>
          </a:prstGeom>
          <a:ln w="25400">
            <a:round/>
          </a:ln>
        </p:spPr>
      </p:pic>
      <p:pic>
        <p:nvPicPr>
          <p:cNvPr id="1364" name="image.png"/>
          <p:cNvPicPr/>
          <p:nvPr/>
        </p:nvPicPr>
        <p:blipFill>
          <a:blip r:embed="rId4">
            <a:extLst/>
          </a:blip>
          <a:stretch>
            <a:fillRect/>
          </a:stretch>
        </p:blipFill>
        <p:spPr>
          <a:xfrm>
            <a:off x="2441575" y="1384300"/>
            <a:ext cx="3576638" cy="2646363"/>
          </a:xfrm>
          <a:prstGeom prst="rect">
            <a:avLst/>
          </a:prstGeom>
          <a:ln w="25400">
            <a:round/>
          </a:ln>
        </p:spPr>
      </p:pic>
      <p:pic>
        <p:nvPicPr>
          <p:cNvPr id="1365" name="image.png"/>
          <p:cNvPicPr/>
          <p:nvPr/>
        </p:nvPicPr>
        <p:blipFill>
          <a:blip r:embed="rId5">
            <a:extLst/>
          </a:blip>
          <a:stretch>
            <a:fillRect/>
          </a:stretch>
        </p:blipFill>
        <p:spPr>
          <a:xfrm>
            <a:off x="1284287" y="3481387"/>
            <a:ext cx="609601" cy="657226"/>
          </a:xfrm>
          <a:prstGeom prst="rect">
            <a:avLst/>
          </a:prstGeom>
          <a:ln w="25400">
            <a:round/>
          </a:ln>
        </p:spPr>
      </p:pic>
      <p:pic>
        <p:nvPicPr>
          <p:cNvPr id="1366" name="image.tiff"/>
          <p:cNvPicPr/>
          <p:nvPr/>
        </p:nvPicPr>
        <p:blipFill>
          <a:blip r:embed="rId6">
            <a:extLst/>
          </a:blip>
          <a:stretch>
            <a:fillRect/>
          </a:stretch>
        </p:blipFill>
        <p:spPr>
          <a:xfrm>
            <a:off x="533400" y="3481387"/>
            <a:ext cx="684213" cy="646113"/>
          </a:xfrm>
          <a:prstGeom prst="rect">
            <a:avLst/>
          </a:prstGeom>
          <a:ln w="25400">
            <a:round/>
          </a:ln>
        </p:spPr>
      </p:pic>
      <p:sp>
        <p:nvSpPr>
          <p:cNvPr id="1367" name="Shape 1367"/>
          <p:cNvSpPr/>
          <p:nvPr/>
        </p:nvSpPr>
        <p:spPr>
          <a:xfrm>
            <a:off x="149225" y="4110037"/>
            <a:ext cx="2197100" cy="482601"/>
          </a:xfrm>
          <a:prstGeom prst="rect">
            <a:avLst/>
          </a:prstGeom>
          <a:ln w="12700">
            <a:round/>
          </a:ln>
          <a:extLst>
            <a:ext uri="{C572A759-6A51-4108-AA02-DFA0A04FC94B}">
              <ma14:wrappingTextBoxFlag xmlns:ma14="http://schemas.microsoft.com/office/mac/drawingml/2011/main" val="1"/>
            </a:ext>
          </a:extLst>
        </p:spPr>
        <p:txBody>
          <a:bodyPr lIns="0" tIns="0" rIns="0" bIns="0">
            <a:spAutoFit/>
          </a:bodyPr>
          <a:lstStyle>
            <a:lvl1pPr marL="48200" marR="48200">
              <a:buClr>
                <a:srgbClr val="000000"/>
              </a:buClr>
              <a:buFont typeface="Arial"/>
              <a:tabLst>
                <a:tab pos="50800" algn="l"/>
                <a:tab pos="965200" algn="l"/>
                <a:tab pos="1879600" algn="l"/>
                <a:tab pos="2794000" algn="l"/>
                <a:tab pos="3708400" algn="l"/>
                <a:tab pos="4622800" algn="l"/>
                <a:tab pos="5537200" algn="l"/>
                <a:tab pos="6451600" algn="l"/>
                <a:tab pos="7366000" algn="l"/>
                <a:tab pos="8280400" algn="l"/>
                <a:tab pos="9194800" algn="l"/>
                <a:tab pos="10109200" algn="l"/>
              </a:tabLst>
              <a:defRPr sz="1300">
                <a:latin typeface="+mn-lt"/>
                <a:ea typeface="+mn-ea"/>
                <a:cs typeface="+mn-cs"/>
                <a:sym typeface="Arial"/>
              </a:defRPr>
            </a:lvl1pPr>
          </a:lstStyle>
          <a:p>
            <a:pPr lvl="0">
              <a:defRPr sz="1800">
                <a:uFillTx/>
              </a:defRPr>
            </a:pPr>
            <a:r>
              <a:rPr sz="1300">
                <a:uFill>
                  <a:solidFill/>
                </a:uFill>
              </a:rPr>
              <a:t>CCDs, wafers from LBL, packaged at FNAL</a:t>
            </a:r>
          </a:p>
        </p:txBody>
      </p:sp>
      <p:sp>
        <p:nvSpPr>
          <p:cNvPr id="1368" name="Shape 1368"/>
          <p:cNvSpPr/>
          <p:nvPr/>
        </p:nvSpPr>
        <p:spPr>
          <a:xfrm>
            <a:off x="4495800" y="6235700"/>
            <a:ext cx="1828800" cy="292100"/>
          </a:xfrm>
          <a:prstGeom prst="rect">
            <a:avLst/>
          </a:prstGeom>
          <a:ln w="12700">
            <a:round/>
          </a:ln>
          <a:extLst>
            <a:ext uri="{C572A759-6A51-4108-AA02-DFA0A04FC94B}">
              <ma14:wrappingTextBoxFlag xmlns:ma14="http://schemas.microsoft.com/office/mac/drawingml/2011/main" val="1"/>
            </a:ext>
          </a:extLst>
        </p:spPr>
        <p:txBody>
          <a:bodyPr lIns="0" tIns="0" rIns="0" bIns="0">
            <a:spAutoFit/>
          </a:bodyPr>
          <a:lstStyle>
            <a:lvl1pPr marL="48200" marR="48200">
              <a:buClr>
                <a:srgbClr val="000000"/>
              </a:buClr>
              <a:buFont typeface="Arial"/>
              <a:tabLst>
                <a:tab pos="50800" algn="l"/>
                <a:tab pos="965200" algn="l"/>
                <a:tab pos="1879600" algn="l"/>
                <a:tab pos="2794000" algn="l"/>
                <a:tab pos="3708400" algn="l"/>
                <a:tab pos="4622800" algn="l"/>
                <a:tab pos="5537200" algn="l"/>
                <a:tab pos="6451600" algn="l"/>
                <a:tab pos="7366000" algn="l"/>
                <a:tab pos="8280400" algn="l"/>
                <a:tab pos="9194800" algn="l"/>
                <a:tab pos="10109200" algn="l"/>
              </a:tabLst>
              <a:defRPr sz="1300">
                <a:latin typeface="+mn-lt"/>
                <a:ea typeface="+mn-ea"/>
                <a:cs typeface="+mn-cs"/>
                <a:sym typeface="Arial"/>
              </a:defRPr>
            </a:lvl1pPr>
          </a:lstStyle>
          <a:p>
            <a:pPr lvl="0">
              <a:defRPr sz="1800">
                <a:uFillTx/>
              </a:defRPr>
            </a:pPr>
            <a:r>
              <a:rPr sz="1300">
                <a:uFill>
                  <a:solidFill/>
                </a:uFill>
              </a:rPr>
              <a:t>Shutter, Germany</a:t>
            </a:r>
          </a:p>
        </p:txBody>
      </p:sp>
      <p:pic>
        <p:nvPicPr>
          <p:cNvPr id="1369" name="image.jpg"/>
          <p:cNvPicPr/>
          <p:nvPr/>
        </p:nvPicPr>
        <p:blipFill>
          <a:blip r:embed="rId7">
            <a:extLst/>
          </a:blip>
          <a:stretch>
            <a:fillRect/>
          </a:stretch>
        </p:blipFill>
        <p:spPr>
          <a:xfrm>
            <a:off x="5722937" y="71437"/>
            <a:ext cx="3367088" cy="2347913"/>
          </a:xfrm>
          <a:prstGeom prst="rect">
            <a:avLst/>
          </a:prstGeom>
          <a:ln w="25400">
            <a:round/>
          </a:ln>
        </p:spPr>
      </p:pic>
      <p:sp>
        <p:nvSpPr>
          <p:cNvPr id="1370" name="Shape 1370"/>
          <p:cNvSpPr/>
          <p:nvPr/>
        </p:nvSpPr>
        <p:spPr>
          <a:xfrm>
            <a:off x="6369050" y="2390775"/>
            <a:ext cx="2628900" cy="292100"/>
          </a:xfrm>
          <a:prstGeom prst="rect">
            <a:avLst/>
          </a:prstGeom>
          <a:ln w="12700">
            <a:round/>
          </a:ln>
          <a:extLst>
            <a:ext uri="{C572A759-6A51-4108-AA02-DFA0A04FC94B}">
              <ma14:wrappingTextBoxFlag xmlns:ma14="http://schemas.microsoft.com/office/mac/drawingml/2011/main" val="1"/>
            </a:ext>
          </a:extLst>
        </p:spPr>
        <p:txBody>
          <a:bodyPr lIns="0" tIns="0" rIns="0" bIns="0">
            <a:spAutoFit/>
          </a:bodyPr>
          <a:lstStyle>
            <a:lvl1pPr marL="48200" marR="48200">
              <a:buClr>
                <a:srgbClr val="000000"/>
              </a:buClr>
              <a:buFont typeface="Arial"/>
              <a:tabLst>
                <a:tab pos="50800" algn="l"/>
                <a:tab pos="965200" algn="l"/>
                <a:tab pos="1879600" algn="l"/>
                <a:tab pos="2794000" algn="l"/>
                <a:tab pos="3708400" algn="l"/>
                <a:tab pos="4622800" algn="l"/>
                <a:tab pos="5537200" algn="l"/>
                <a:tab pos="6451600" algn="l"/>
                <a:tab pos="7366000" algn="l"/>
                <a:tab pos="8280400" algn="l"/>
                <a:tab pos="9194800" algn="l"/>
                <a:tab pos="10109200" algn="l"/>
              </a:tabLst>
              <a:defRPr sz="1300">
                <a:latin typeface="+mn-lt"/>
                <a:ea typeface="+mn-ea"/>
                <a:cs typeface="+mn-cs"/>
                <a:sym typeface="Arial"/>
              </a:defRPr>
            </a:lvl1pPr>
          </a:lstStyle>
          <a:p>
            <a:pPr lvl="0">
              <a:defRPr sz="1800">
                <a:uFillTx/>
              </a:defRPr>
            </a:pPr>
            <a:r>
              <a:rPr sz="1300">
                <a:uFill>
                  <a:solidFill/>
                </a:uFill>
              </a:rPr>
              <a:t>Filter changer, Univ. of Michigan</a:t>
            </a:r>
          </a:p>
        </p:txBody>
      </p:sp>
      <p:sp>
        <p:nvSpPr>
          <p:cNvPr id="1371" name="Shape 1371"/>
          <p:cNvSpPr/>
          <p:nvPr/>
        </p:nvSpPr>
        <p:spPr>
          <a:xfrm flipV="1">
            <a:off x="4562475" y="1858962"/>
            <a:ext cx="2381250" cy="136526"/>
          </a:xfrm>
          <a:prstGeom prst="line">
            <a:avLst/>
          </a:prstGeom>
          <a:ln w="25400">
            <a:solidFill>
              <a:srgbClr val="00BA63"/>
            </a:solidFill>
            <a:round/>
            <a:tailEnd type="triangle"/>
          </a:ln>
        </p:spPr>
        <p:txBody>
          <a:bodyPr lIns="0" tIns="0" rIns="0" bIns="0" anchor="ctr"/>
          <a:lstStyle/>
          <a:p>
            <a:pPr lvl="0" marL="0" marR="0" defTabSz="457200">
              <a:defRPr sz="1200">
                <a:uFillTx/>
                <a:latin typeface="Helvetica"/>
                <a:ea typeface="Helvetica"/>
                <a:cs typeface="Helvetica"/>
                <a:sym typeface="Helvetica"/>
              </a:defRPr>
            </a:pPr>
          </a:p>
        </p:txBody>
      </p:sp>
      <p:pic>
        <p:nvPicPr>
          <p:cNvPr id="1372" name="image.jpg"/>
          <p:cNvPicPr/>
          <p:nvPr/>
        </p:nvPicPr>
        <p:blipFill>
          <a:blip r:embed="rId8">
            <a:extLst/>
          </a:blip>
          <a:stretch>
            <a:fillRect/>
          </a:stretch>
        </p:blipFill>
        <p:spPr>
          <a:xfrm>
            <a:off x="2082800" y="4332287"/>
            <a:ext cx="2214563" cy="1662113"/>
          </a:xfrm>
          <a:prstGeom prst="rect">
            <a:avLst/>
          </a:prstGeom>
          <a:ln w="25400">
            <a:round/>
          </a:ln>
        </p:spPr>
      </p:pic>
      <p:sp>
        <p:nvSpPr>
          <p:cNvPr id="1373" name="Shape 1373"/>
          <p:cNvSpPr/>
          <p:nvPr/>
        </p:nvSpPr>
        <p:spPr>
          <a:xfrm>
            <a:off x="3665537" y="3222625"/>
            <a:ext cx="1239838" cy="1749425"/>
          </a:xfrm>
          <a:prstGeom prst="line">
            <a:avLst/>
          </a:prstGeom>
          <a:ln w="25400">
            <a:solidFill>
              <a:srgbClr val="00BA63"/>
            </a:solidFill>
            <a:round/>
            <a:tailEnd type="triangle"/>
          </a:ln>
        </p:spPr>
        <p:txBody>
          <a:bodyPr lIns="0" tIns="0" rIns="0" bIns="0" anchor="ctr"/>
          <a:lstStyle/>
          <a:p>
            <a:pPr lvl="0" marL="0" marR="0" defTabSz="457200">
              <a:defRPr sz="1200">
                <a:uFillTx/>
                <a:latin typeface="Helvetica"/>
                <a:ea typeface="Helvetica"/>
                <a:cs typeface="Helvetica"/>
                <a:sym typeface="Helvetica"/>
              </a:defRPr>
            </a:pPr>
          </a:p>
        </p:txBody>
      </p:sp>
      <p:sp>
        <p:nvSpPr>
          <p:cNvPr id="1374" name="Shape 1374"/>
          <p:cNvSpPr/>
          <p:nvPr/>
        </p:nvSpPr>
        <p:spPr>
          <a:xfrm flipH="1">
            <a:off x="3221037" y="3063875"/>
            <a:ext cx="788988" cy="1793875"/>
          </a:xfrm>
          <a:prstGeom prst="line">
            <a:avLst/>
          </a:prstGeom>
          <a:ln w="25400">
            <a:solidFill>
              <a:srgbClr val="00BA63"/>
            </a:solidFill>
            <a:round/>
            <a:tailEnd type="triangle"/>
          </a:ln>
        </p:spPr>
        <p:txBody>
          <a:bodyPr lIns="0" tIns="0" rIns="0" bIns="0" anchor="ctr"/>
          <a:lstStyle/>
          <a:p>
            <a:pPr lvl="0" marL="0" marR="0" defTabSz="457200">
              <a:defRPr sz="1200">
                <a:uFillTx/>
                <a:latin typeface="Helvetica"/>
                <a:ea typeface="Helvetica"/>
                <a:cs typeface="Helvetica"/>
                <a:sym typeface="Helvetica"/>
              </a:defRPr>
            </a:pPr>
          </a:p>
        </p:txBody>
      </p:sp>
      <p:pic>
        <p:nvPicPr>
          <p:cNvPr id="1375" name="image.jpg"/>
          <p:cNvPicPr/>
          <p:nvPr/>
        </p:nvPicPr>
        <p:blipFill>
          <a:blip r:embed="rId9">
            <a:extLst/>
          </a:blip>
          <a:stretch>
            <a:fillRect/>
          </a:stretch>
        </p:blipFill>
        <p:spPr>
          <a:xfrm>
            <a:off x="354012" y="4959350"/>
            <a:ext cx="1260476" cy="971550"/>
          </a:xfrm>
          <a:prstGeom prst="rect">
            <a:avLst/>
          </a:prstGeom>
          <a:ln w="25400">
            <a:round/>
          </a:ln>
        </p:spPr>
      </p:pic>
      <p:sp>
        <p:nvSpPr>
          <p:cNvPr id="1376" name="Shape 1376"/>
          <p:cNvSpPr/>
          <p:nvPr/>
        </p:nvSpPr>
        <p:spPr>
          <a:xfrm flipH="1">
            <a:off x="984250" y="2713037"/>
            <a:ext cx="2041525" cy="2425701"/>
          </a:xfrm>
          <a:prstGeom prst="line">
            <a:avLst/>
          </a:prstGeom>
          <a:ln w="25400">
            <a:solidFill>
              <a:srgbClr val="00BA63"/>
            </a:solidFill>
            <a:round/>
            <a:tailEnd type="triangle"/>
          </a:ln>
        </p:spPr>
        <p:txBody>
          <a:bodyPr lIns="0" tIns="0" rIns="0" bIns="0" anchor="ctr"/>
          <a:lstStyle/>
          <a:p>
            <a:pPr lvl="0" marL="0" marR="0" defTabSz="457200">
              <a:defRPr sz="1200">
                <a:uFillTx/>
                <a:latin typeface="Helvetica"/>
                <a:ea typeface="Helvetica"/>
                <a:cs typeface="Helvetica"/>
                <a:sym typeface="Helvetica"/>
              </a:defRPr>
            </a:pPr>
          </a:p>
        </p:txBody>
      </p:sp>
      <p:sp>
        <p:nvSpPr>
          <p:cNvPr id="1377" name="Shape 1377"/>
          <p:cNvSpPr/>
          <p:nvPr/>
        </p:nvSpPr>
        <p:spPr>
          <a:xfrm>
            <a:off x="-79375" y="5945187"/>
            <a:ext cx="2552700" cy="292101"/>
          </a:xfrm>
          <a:prstGeom prst="rect">
            <a:avLst/>
          </a:prstGeom>
          <a:ln w="12700">
            <a:round/>
          </a:ln>
          <a:extLst>
            <a:ext uri="{C572A759-6A51-4108-AA02-DFA0A04FC94B}">
              <ma14:wrappingTextBoxFlag xmlns:ma14="http://schemas.microsoft.com/office/mac/drawingml/2011/main" val="1"/>
            </a:ext>
          </a:extLst>
        </p:spPr>
        <p:txBody>
          <a:bodyPr lIns="0" tIns="0" rIns="0" bIns="0">
            <a:spAutoFit/>
          </a:bodyPr>
          <a:lstStyle>
            <a:lvl1pPr marL="48200" marR="48200">
              <a:buClr>
                <a:srgbClr val="000000"/>
              </a:buClr>
              <a:buFont typeface="Arial"/>
              <a:tabLst>
                <a:tab pos="50800" algn="l"/>
                <a:tab pos="965200" algn="l"/>
                <a:tab pos="1879600" algn="l"/>
                <a:tab pos="2794000" algn="l"/>
                <a:tab pos="3708400" algn="l"/>
                <a:tab pos="4622800" algn="l"/>
                <a:tab pos="5537200" algn="l"/>
                <a:tab pos="6451600" algn="l"/>
                <a:tab pos="7366000" algn="l"/>
                <a:tab pos="8280400" algn="l"/>
                <a:tab pos="9194800" algn="l"/>
                <a:tab pos="10109200" algn="l"/>
              </a:tabLst>
              <a:defRPr sz="1300">
                <a:latin typeface="+mn-lt"/>
                <a:ea typeface="+mn-ea"/>
                <a:cs typeface="+mn-cs"/>
                <a:sym typeface="Arial"/>
              </a:defRPr>
            </a:lvl1pPr>
          </a:lstStyle>
          <a:p>
            <a:pPr lvl="0">
              <a:defRPr sz="1800">
                <a:uFillTx/>
              </a:defRPr>
            </a:pPr>
            <a:r>
              <a:rPr sz="1300">
                <a:uFill>
                  <a:solidFill/>
                </a:uFill>
              </a:rPr>
              <a:t>Electronics, Spain and FNAL</a:t>
            </a:r>
          </a:p>
        </p:txBody>
      </p:sp>
      <p:sp>
        <p:nvSpPr>
          <p:cNvPr id="1378" name="Shape 1378"/>
          <p:cNvSpPr/>
          <p:nvPr/>
        </p:nvSpPr>
        <p:spPr>
          <a:xfrm>
            <a:off x="2528887" y="6026150"/>
            <a:ext cx="1371601" cy="292100"/>
          </a:xfrm>
          <a:prstGeom prst="rect">
            <a:avLst/>
          </a:prstGeom>
          <a:ln w="12700">
            <a:round/>
          </a:ln>
          <a:extLst>
            <a:ext uri="{C572A759-6A51-4108-AA02-DFA0A04FC94B}">
              <ma14:wrappingTextBoxFlag xmlns:ma14="http://schemas.microsoft.com/office/mac/drawingml/2011/main" val="1"/>
            </a:ext>
          </a:extLst>
        </p:spPr>
        <p:txBody>
          <a:bodyPr lIns="0" tIns="0" rIns="0" bIns="0">
            <a:spAutoFit/>
          </a:bodyPr>
          <a:lstStyle>
            <a:lvl1pPr marL="48200" marR="48200">
              <a:buClr>
                <a:srgbClr val="000000"/>
              </a:buClr>
              <a:buFont typeface="Arial"/>
              <a:tabLst>
                <a:tab pos="50800" algn="l"/>
                <a:tab pos="965200" algn="l"/>
                <a:tab pos="1879600" algn="l"/>
                <a:tab pos="2794000" algn="l"/>
                <a:tab pos="3708400" algn="l"/>
                <a:tab pos="4622800" algn="l"/>
                <a:tab pos="5537200" algn="l"/>
                <a:tab pos="6451600" algn="l"/>
                <a:tab pos="7366000" algn="l"/>
                <a:tab pos="8280400" algn="l"/>
                <a:tab pos="9194800" algn="l"/>
                <a:tab pos="10109200" algn="l"/>
              </a:tabLst>
              <a:defRPr sz="1300">
                <a:latin typeface="+mn-lt"/>
                <a:ea typeface="+mn-ea"/>
                <a:cs typeface="+mn-cs"/>
                <a:sym typeface="Arial"/>
              </a:defRPr>
            </a:lvl1pPr>
          </a:lstStyle>
          <a:p>
            <a:pPr lvl="0">
              <a:defRPr sz="1800">
                <a:uFillTx/>
              </a:defRPr>
            </a:pPr>
            <a:r>
              <a:rPr sz="1300">
                <a:uFill>
                  <a:solidFill/>
                </a:uFill>
              </a:rPr>
              <a:t>Hexapod, Italy</a:t>
            </a:r>
          </a:p>
        </p:txBody>
      </p:sp>
      <p:sp>
        <p:nvSpPr>
          <p:cNvPr id="1379" name="Shape 1379"/>
          <p:cNvSpPr/>
          <p:nvPr/>
        </p:nvSpPr>
        <p:spPr>
          <a:xfrm>
            <a:off x="1676400" y="520700"/>
            <a:ext cx="3365500" cy="558800"/>
          </a:xfrm>
          <a:prstGeom prst="rect">
            <a:avLst/>
          </a:prstGeom>
          <a:ln w="12700">
            <a:round/>
          </a:ln>
          <a:extLst>
            <a:ext uri="{C572A759-6A51-4108-AA02-DFA0A04FC94B}">
              <ma14:wrappingTextBoxFlag xmlns:ma14="http://schemas.microsoft.com/office/mac/drawingml/2011/main" val="1"/>
            </a:ext>
          </a:extLst>
        </p:spPr>
        <p:txBody>
          <a:bodyPr lIns="0" tIns="0" rIns="0" bIns="0">
            <a:spAutoFit/>
          </a:bodyPr>
          <a:lstStyle>
            <a:lvl1pPr marL="48200" marR="48200">
              <a:buClr>
                <a:srgbClr val="000000"/>
              </a:buClr>
              <a:buFont typeface="Arial"/>
              <a:tabLst>
                <a:tab pos="50800" algn="l"/>
                <a:tab pos="965200" algn="l"/>
                <a:tab pos="1879600" algn="l"/>
                <a:tab pos="2794000" algn="l"/>
                <a:tab pos="3708400" algn="l"/>
                <a:tab pos="4622800" algn="l"/>
                <a:tab pos="5537200" algn="l"/>
                <a:tab pos="6451600" algn="l"/>
                <a:tab pos="7366000" algn="l"/>
                <a:tab pos="8280400" algn="l"/>
                <a:tab pos="9194800" algn="l"/>
                <a:tab pos="10109200" algn="l"/>
              </a:tabLst>
              <a:defRPr sz="3200">
                <a:latin typeface="+mn-lt"/>
                <a:ea typeface="+mn-ea"/>
                <a:cs typeface="+mn-cs"/>
                <a:sym typeface="Arial"/>
              </a:defRPr>
            </a:lvl1pPr>
          </a:lstStyle>
          <a:p>
            <a:pPr lvl="0">
              <a:defRPr sz="1800">
                <a:uFillTx/>
              </a:defRPr>
            </a:pPr>
            <a:r>
              <a:rPr sz="3200">
                <a:uFill>
                  <a:solidFill/>
                </a:uFill>
              </a:rPr>
              <a:t>DECam Systems</a:t>
            </a:r>
          </a:p>
        </p:txBody>
      </p:sp>
      <p:sp>
        <p:nvSpPr>
          <p:cNvPr id="1380" name="Shape 1380"/>
          <p:cNvSpPr/>
          <p:nvPr/>
        </p:nvSpPr>
        <p:spPr>
          <a:xfrm>
            <a:off x="1219200" y="3092450"/>
            <a:ext cx="1790700" cy="292100"/>
          </a:xfrm>
          <a:prstGeom prst="rect">
            <a:avLst/>
          </a:prstGeom>
          <a:ln w="12700">
            <a:round/>
          </a:ln>
          <a:extLst>
            <a:ext uri="{C572A759-6A51-4108-AA02-DFA0A04FC94B}">
              <ma14:wrappingTextBoxFlag xmlns:ma14="http://schemas.microsoft.com/office/mac/drawingml/2011/main" val="1"/>
            </a:ext>
          </a:extLst>
        </p:spPr>
        <p:txBody>
          <a:bodyPr lIns="0" tIns="0" rIns="0" bIns="0">
            <a:spAutoFit/>
          </a:bodyPr>
          <a:lstStyle>
            <a:lvl1pPr marL="48200" marR="48200">
              <a:buClr>
                <a:srgbClr val="000000"/>
              </a:buClr>
              <a:buFont typeface="Arial"/>
              <a:tabLst>
                <a:tab pos="50800" algn="l"/>
                <a:tab pos="965200" algn="l"/>
                <a:tab pos="1879600" algn="l"/>
                <a:tab pos="2794000" algn="l"/>
                <a:tab pos="3708400" algn="l"/>
                <a:tab pos="4622800" algn="l"/>
                <a:tab pos="5537200" algn="l"/>
                <a:tab pos="6451600" algn="l"/>
                <a:tab pos="7366000" algn="l"/>
                <a:tab pos="8280400" algn="l"/>
                <a:tab pos="9194800" algn="l"/>
                <a:tab pos="10109200" algn="l"/>
              </a:tabLst>
              <a:defRPr sz="1300">
                <a:latin typeface="+mn-lt"/>
                <a:ea typeface="+mn-ea"/>
                <a:cs typeface="+mn-cs"/>
                <a:sym typeface="Arial"/>
              </a:defRPr>
            </a:lvl1pPr>
          </a:lstStyle>
          <a:p>
            <a:pPr lvl="0">
              <a:defRPr sz="1800">
                <a:uFillTx/>
              </a:defRPr>
            </a:pPr>
            <a:r>
              <a:rPr sz="1300">
                <a:uFill>
                  <a:solidFill/>
                </a:uFill>
              </a:rPr>
              <a:t>Imager, FNAL</a:t>
            </a:r>
          </a:p>
        </p:txBody>
      </p:sp>
      <p:pic>
        <p:nvPicPr>
          <p:cNvPr id="1381" name="image.jpg"/>
          <p:cNvPicPr/>
          <p:nvPr/>
        </p:nvPicPr>
        <p:blipFill>
          <a:blip r:embed="rId10">
            <a:extLst/>
          </a:blip>
          <a:stretch>
            <a:fillRect/>
          </a:stretch>
        </p:blipFill>
        <p:spPr>
          <a:xfrm>
            <a:off x="211137" y="1557337"/>
            <a:ext cx="2159001" cy="1573213"/>
          </a:xfrm>
          <a:prstGeom prst="rect">
            <a:avLst/>
          </a:prstGeom>
          <a:ln w="25400">
            <a:round/>
          </a:ln>
        </p:spPr>
      </p:pic>
      <p:sp>
        <p:nvSpPr>
          <p:cNvPr id="1382" name="Shape 1382"/>
          <p:cNvSpPr/>
          <p:nvPr/>
        </p:nvSpPr>
        <p:spPr>
          <a:xfrm flipH="1">
            <a:off x="1039812" y="2376487"/>
            <a:ext cx="401638" cy="1328738"/>
          </a:xfrm>
          <a:prstGeom prst="line">
            <a:avLst/>
          </a:prstGeom>
          <a:ln w="25400">
            <a:solidFill>
              <a:srgbClr val="00BA63"/>
            </a:solidFill>
            <a:round/>
            <a:tailEnd type="triangle"/>
          </a:ln>
        </p:spPr>
        <p:txBody>
          <a:bodyPr lIns="0" tIns="0" rIns="0" bIns="0" anchor="ctr"/>
          <a:lstStyle/>
          <a:p>
            <a:pPr lvl="0" marL="0" marR="0" defTabSz="457200">
              <a:defRPr sz="1200">
                <a:uFillTx/>
                <a:latin typeface="Helvetica"/>
                <a:ea typeface="Helvetica"/>
                <a:cs typeface="Helvetica"/>
                <a:sym typeface="Helvetica"/>
              </a:defRPr>
            </a:pPr>
          </a:p>
        </p:txBody>
      </p:sp>
      <p:pic>
        <p:nvPicPr>
          <p:cNvPr id="1383" name="DSCN2452.jpg"/>
          <p:cNvPicPr/>
          <p:nvPr/>
        </p:nvPicPr>
        <p:blipFill>
          <a:blip r:embed="rId11">
            <a:extLst/>
          </a:blip>
          <a:stretch>
            <a:fillRect/>
          </a:stretch>
        </p:blipFill>
        <p:spPr>
          <a:xfrm rot="5400000">
            <a:off x="5926931" y="3217068"/>
            <a:ext cx="2106613" cy="1006476"/>
          </a:xfrm>
          <a:prstGeom prst="rect">
            <a:avLst/>
          </a:prstGeom>
          <a:ln w="12700">
            <a:miter lim="400000"/>
          </a:ln>
        </p:spPr>
      </p:pic>
      <p:sp>
        <p:nvSpPr>
          <p:cNvPr id="1384" name="Shape 1384"/>
          <p:cNvSpPr/>
          <p:nvPr/>
        </p:nvSpPr>
        <p:spPr>
          <a:xfrm>
            <a:off x="7543800" y="3429000"/>
            <a:ext cx="1308100" cy="4826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buClr>
                <a:srgbClr val="000000"/>
              </a:buClr>
              <a:buFont typeface="Arial"/>
              <a:defRPr sz="1800">
                <a:uFillTx/>
              </a:defRPr>
            </a:pPr>
            <a:r>
              <a:rPr sz="1300">
                <a:uFill>
                  <a:solidFill/>
                </a:uFill>
                <a:latin typeface="+mn-lt"/>
                <a:ea typeface="+mn-ea"/>
                <a:cs typeface="+mn-cs"/>
                <a:sym typeface="Arial"/>
              </a:rPr>
              <a:t>Barrel and</a:t>
            </a:r>
            <a:endParaRPr sz="1300">
              <a:uFill>
                <a:solidFill/>
              </a:uFill>
              <a:latin typeface="+mn-lt"/>
              <a:ea typeface="+mn-ea"/>
              <a:cs typeface="+mn-cs"/>
              <a:sym typeface="Arial"/>
            </a:endParaRPr>
          </a:p>
          <a:p>
            <a:pPr lvl="0">
              <a:buClr>
                <a:srgbClr val="000000"/>
              </a:buClr>
              <a:buFont typeface="Arial"/>
              <a:defRPr sz="1800">
                <a:uFillTx/>
              </a:defRPr>
            </a:pPr>
            <a:r>
              <a:rPr sz="1300">
                <a:uFill>
                  <a:solidFill/>
                </a:uFill>
                <a:latin typeface="+mn-lt"/>
                <a:ea typeface="+mn-ea"/>
                <a:cs typeface="+mn-cs"/>
                <a:sym typeface="Arial"/>
              </a:rPr>
              <a:t>cage, FNAL</a:t>
            </a:r>
          </a:p>
        </p:txBody>
      </p:sp>
      <p:sp>
        <p:nvSpPr>
          <p:cNvPr id="1385" name="Shape 1385"/>
          <p:cNvSpPr/>
          <p:nvPr/>
        </p:nvSpPr>
        <p:spPr>
          <a:xfrm flipH="1">
            <a:off x="1828800" y="2117725"/>
            <a:ext cx="1573213" cy="226378"/>
          </a:xfrm>
          <a:prstGeom prst="line">
            <a:avLst/>
          </a:prstGeom>
          <a:ln w="25400">
            <a:solidFill>
              <a:srgbClr val="00BA63"/>
            </a:solidFill>
            <a:round/>
            <a:tailEnd type="triangle"/>
          </a:ln>
        </p:spPr>
        <p:txBody>
          <a:bodyPr lIns="0" tIns="0" rIns="0" bIns="0" anchor="ctr"/>
          <a:lstStyle/>
          <a:p>
            <a:pPr lvl="0" marL="0" marR="0" defTabSz="457200">
              <a:defRPr sz="1200">
                <a:uFillTx/>
                <a:latin typeface="Helvetica"/>
                <a:ea typeface="Helvetica"/>
                <a:cs typeface="Helvetica"/>
                <a:sym typeface="Helvetica"/>
              </a:defRPr>
            </a:pPr>
          </a:p>
        </p:txBody>
      </p:sp>
      <p:pic>
        <p:nvPicPr>
          <p:cNvPr id="1386" name="DES-C1-Concave.jpg"/>
          <p:cNvPicPr/>
          <p:nvPr/>
        </p:nvPicPr>
        <p:blipFill>
          <a:blip r:embed="rId12">
            <a:extLst/>
          </a:blip>
          <a:stretch>
            <a:fillRect/>
          </a:stretch>
        </p:blipFill>
        <p:spPr>
          <a:xfrm>
            <a:off x="6403209" y="4870450"/>
            <a:ext cx="2391542" cy="1612901"/>
          </a:xfrm>
          <a:prstGeom prst="rect">
            <a:avLst/>
          </a:prstGeom>
          <a:ln w="12700">
            <a:miter lim="400000"/>
          </a:ln>
        </p:spPr>
      </p:pic>
      <p:sp>
        <p:nvSpPr>
          <p:cNvPr id="1387" name="Shape 1387"/>
          <p:cNvSpPr/>
          <p:nvPr/>
        </p:nvSpPr>
        <p:spPr>
          <a:xfrm>
            <a:off x="7035800" y="6477000"/>
            <a:ext cx="1308100" cy="292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buClr>
                <a:srgbClr val="000000"/>
              </a:buClr>
              <a:buFont typeface="Arial"/>
              <a:defRPr sz="1300">
                <a:latin typeface="+mn-lt"/>
                <a:ea typeface="+mn-ea"/>
                <a:cs typeface="+mn-cs"/>
                <a:sym typeface="Arial"/>
              </a:defRPr>
            </a:lvl1pPr>
          </a:lstStyle>
          <a:p>
            <a:pPr lvl="0">
              <a:defRPr sz="1800">
                <a:uFillTx/>
              </a:defRPr>
            </a:pPr>
            <a:r>
              <a:rPr sz="1300">
                <a:uFill>
                  <a:solidFill/>
                </a:uFill>
              </a:rPr>
              <a:t>Lenses, UK</a:t>
            </a:r>
          </a:p>
        </p:txBody>
      </p:sp>
      <p:sp>
        <p:nvSpPr>
          <p:cNvPr id="1388" name="Shape 1388"/>
          <p:cNvSpPr/>
          <p:nvPr/>
        </p:nvSpPr>
        <p:spPr>
          <a:xfrm>
            <a:off x="7061200" y="4330700"/>
            <a:ext cx="400878" cy="1415296"/>
          </a:xfrm>
          <a:prstGeom prst="line">
            <a:avLst/>
          </a:prstGeom>
          <a:ln w="25400">
            <a:solidFill>
              <a:srgbClr val="00BA63"/>
            </a:solidFill>
            <a:round/>
            <a:tailEnd type="triangle"/>
          </a:ln>
        </p:spPr>
        <p:txBody>
          <a:bodyPr lIns="0" tIns="0" rIns="0" bIns="0" anchor="ctr"/>
          <a:lstStyle/>
          <a:p>
            <a:pPr lvl="0" marL="0" marR="0" defTabSz="457200">
              <a:defRPr sz="1200">
                <a:uFillTx/>
                <a:latin typeface="Helvetica"/>
                <a:ea typeface="Helvetica"/>
                <a:cs typeface="Helvetica"/>
                <a:sym typeface="Helvetica"/>
              </a:defRPr>
            </a:pPr>
          </a:p>
        </p:txBody>
      </p:sp>
      <p:sp>
        <p:nvSpPr>
          <p:cNvPr id="1389" name="Shape 1389"/>
          <p:cNvSpPr/>
          <p:nvPr/>
        </p:nvSpPr>
        <p:spPr>
          <a:xfrm>
            <a:off x="4718050" y="3135312"/>
            <a:ext cx="2228850" cy="961272"/>
          </a:xfrm>
          <a:prstGeom prst="line">
            <a:avLst/>
          </a:prstGeom>
          <a:ln w="25400">
            <a:solidFill>
              <a:srgbClr val="00BA63"/>
            </a:solidFill>
            <a:round/>
            <a:tailEnd type="triangle"/>
          </a:ln>
        </p:spPr>
        <p:txBody>
          <a:bodyPr lIns="0" tIns="0" rIns="0" bIns="0" anchor="ctr"/>
          <a:lstStyle/>
          <a:p>
            <a:pPr lvl="0" marL="0" marR="0" defTabSz="457200">
              <a:defRPr sz="1200">
                <a:uFillTx/>
                <a:latin typeface="Helvetica"/>
                <a:ea typeface="Helvetica"/>
                <a:cs typeface="Helvetica"/>
                <a:sym typeface="Helvetica"/>
              </a:defRPr>
            </a:pP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6" name="Shape 346"/>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
        <p:nvSpPr>
          <p:cNvPr id="347" name="Shape 347"/>
          <p:cNvSpPr/>
          <p:nvPr>
            <p:ph type="title"/>
          </p:nvPr>
        </p:nvSpPr>
        <p:spPr>
          <a:xfrm>
            <a:off x="-190500" y="0"/>
            <a:ext cx="9525000" cy="1447800"/>
          </a:xfrm>
          <a:prstGeom prst="rect">
            <a:avLst/>
          </a:prstGeom>
        </p:spPr>
        <p:txBody>
          <a:bodyPr/>
          <a:lstStyle>
            <a:lvl1pPr>
              <a:defRPr sz="3600" u="sng"/>
            </a:lvl1pPr>
          </a:lstStyle>
          <a:p>
            <a:pPr lvl="0">
              <a:defRPr sz="1800" u="none">
                <a:uFillTx/>
              </a:defRPr>
            </a:pPr>
            <a:r>
              <a:rPr sz="3600" u="sng">
                <a:uFill>
                  <a:solidFill/>
                </a:uFill>
              </a:rPr>
              <a:t>The Cosmic Microwave Background Radiation</a:t>
            </a:r>
          </a:p>
        </p:txBody>
      </p:sp>
      <p:sp>
        <p:nvSpPr>
          <p:cNvPr id="348" name="Shape 348"/>
          <p:cNvSpPr/>
          <p:nvPr>
            <p:ph type="body" idx="1"/>
          </p:nvPr>
        </p:nvSpPr>
        <p:spPr>
          <a:xfrm>
            <a:off x="381000" y="1231900"/>
            <a:ext cx="8369300" cy="5562600"/>
          </a:xfrm>
          <a:prstGeom prst="rect">
            <a:avLst/>
          </a:prstGeom>
        </p:spPr>
        <p:txBody>
          <a:bodyPr/>
          <a:lstStyle/>
          <a:p>
            <a:pPr lvl="0" marL="342900">
              <a:spcBef>
                <a:spcPts val="0"/>
              </a:spcBef>
              <a:buSzPct val="125000"/>
              <a:defRPr sz="1800">
                <a:uFillTx/>
              </a:defRPr>
            </a:pPr>
            <a:r>
              <a:rPr sz="2000">
                <a:solidFill>
                  <a:srgbClr val="002E7A"/>
                </a:solidFill>
                <a:uFill>
                  <a:solidFill>
                    <a:srgbClr val="002E7A"/>
                  </a:solidFill>
                </a:uFill>
                <a:latin typeface="+mn-lt"/>
                <a:ea typeface="+mn-ea"/>
                <a:cs typeface="+mn-cs"/>
                <a:sym typeface="Arial"/>
              </a:rPr>
              <a:t>The early Universe had two main components: </a:t>
            </a:r>
            <a:endParaRPr sz="2000">
              <a:solidFill>
                <a:srgbClr val="002E7A"/>
              </a:solidFill>
              <a:uFill>
                <a:solidFill>
                  <a:srgbClr val="002E7A"/>
                </a:solidFill>
              </a:uFill>
              <a:latin typeface="+mn-lt"/>
              <a:ea typeface="+mn-ea"/>
              <a:cs typeface="+mn-cs"/>
              <a:sym typeface="Arial"/>
            </a:endParaRPr>
          </a:p>
          <a:p>
            <a:pPr lvl="2" marL="904239" indent="-228599">
              <a:spcBef>
                <a:spcPts val="900"/>
              </a:spcBef>
              <a:buSzPct val="125000"/>
              <a:buChar char="-"/>
              <a:defRPr sz="1800">
                <a:uFillTx/>
              </a:defRPr>
            </a:pPr>
            <a:r>
              <a:rPr sz="2000">
                <a:solidFill>
                  <a:srgbClr val="4F7A28"/>
                </a:solidFill>
                <a:uFill>
                  <a:solidFill>
                    <a:srgbClr val="4F7A28"/>
                  </a:solidFill>
                </a:uFill>
                <a:latin typeface="+mn-lt"/>
                <a:ea typeface="+mn-ea"/>
                <a:cs typeface="+mn-cs"/>
                <a:sym typeface="Arial"/>
              </a:rPr>
              <a:t>A plasma of protons and electrons interacting through photons</a:t>
            </a:r>
            <a:endParaRPr sz="2000">
              <a:solidFill>
                <a:srgbClr val="4F7A28"/>
              </a:solidFill>
              <a:uFill>
                <a:solidFill>
                  <a:srgbClr val="4F7A28"/>
                </a:solidFill>
              </a:uFill>
              <a:latin typeface="+mn-lt"/>
              <a:ea typeface="+mn-ea"/>
              <a:cs typeface="+mn-cs"/>
              <a:sym typeface="Arial"/>
            </a:endParaRPr>
          </a:p>
          <a:p>
            <a:pPr lvl="2" marL="904239" indent="-228599">
              <a:spcBef>
                <a:spcPts val="0"/>
              </a:spcBef>
              <a:buSzPct val="125000"/>
              <a:buChar char="-"/>
              <a:defRPr sz="1800">
                <a:uFillTx/>
              </a:defRPr>
            </a:pPr>
            <a:r>
              <a:rPr sz="2000">
                <a:solidFill>
                  <a:srgbClr val="4F7A28"/>
                </a:solidFill>
                <a:uFill>
                  <a:solidFill>
                    <a:srgbClr val="4F7A28"/>
                  </a:solidFill>
                </a:uFill>
                <a:latin typeface="+mn-lt"/>
                <a:ea typeface="+mn-ea"/>
                <a:cs typeface="+mn-cs"/>
                <a:sym typeface="Arial"/>
              </a:rPr>
              <a:t>Dark matter</a:t>
            </a:r>
            <a:endParaRPr sz="2000">
              <a:solidFill>
                <a:srgbClr val="4F7A28"/>
              </a:solidFill>
              <a:uFill>
                <a:solidFill>
                  <a:srgbClr val="4F7A28"/>
                </a:solidFill>
              </a:uFill>
              <a:latin typeface="+mn-lt"/>
              <a:ea typeface="+mn-ea"/>
              <a:cs typeface="+mn-cs"/>
              <a:sym typeface="Arial"/>
            </a:endParaRPr>
          </a:p>
          <a:p>
            <a:pPr lvl="2" marL="904239" indent="-228599">
              <a:spcBef>
                <a:spcPts val="0"/>
              </a:spcBef>
              <a:buSzPct val="125000"/>
              <a:buChar char="-"/>
              <a:defRPr sz="1800">
                <a:uFillTx/>
              </a:defRPr>
            </a:pPr>
            <a:endParaRPr sz="2000">
              <a:solidFill>
                <a:srgbClr val="4F7A28"/>
              </a:solidFill>
              <a:uFill>
                <a:solidFill>
                  <a:srgbClr val="4F7A28"/>
                </a:solidFill>
              </a:uFill>
              <a:latin typeface="+mn-lt"/>
              <a:ea typeface="+mn-ea"/>
              <a:cs typeface="+mn-cs"/>
              <a:sym typeface="Arial"/>
            </a:endParaRPr>
          </a:p>
          <a:p>
            <a:pPr lvl="0" marL="342900">
              <a:spcBef>
                <a:spcPts val="0"/>
              </a:spcBef>
              <a:buSzPct val="125000"/>
              <a:defRPr sz="1800">
                <a:uFillTx/>
              </a:defRPr>
            </a:pPr>
            <a:r>
              <a:rPr sz="2000">
                <a:solidFill>
                  <a:srgbClr val="002E7A"/>
                </a:solidFill>
                <a:uFill>
                  <a:solidFill>
                    <a:srgbClr val="002E7A"/>
                  </a:solidFill>
                </a:uFill>
                <a:latin typeface="+mn-lt"/>
                <a:ea typeface="+mn-ea"/>
                <a:cs typeface="+mn-cs"/>
                <a:sym typeface="Arial"/>
              </a:rPr>
              <a:t>Throughout the expansion, the Universe cooled down.</a:t>
            </a: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r>
              <a:rPr sz="2000">
                <a:solidFill>
                  <a:srgbClr val="002E7A"/>
                </a:solidFill>
                <a:uFill>
                  <a:solidFill>
                    <a:srgbClr val="002E7A"/>
                  </a:solidFill>
                </a:uFill>
                <a:latin typeface="+mn-lt"/>
                <a:ea typeface="+mn-ea"/>
                <a:cs typeface="+mn-cs"/>
                <a:sym typeface="Arial"/>
              </a:rPr>
              <a:t>About 380 000 years after the Big Bang, the temperature dropped enough (to ~ 3000 K) to allow for protons and electrons to combine into neutral hydrogen atoms.</a:t>
            </a: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r>
              <a:rPr sz="2000">
                <a:solidFill>
                  <a:srgbClr val="002E7A"/>
                </a:solidFill>
                <a:uFill>
                  <a:solidFill>
                    <a:srgbClr val="002E7A"/>
                  </a:solidFill>
                </a:uFill>
                <a:latin typeface="+mn-lt"/>
                <a:ea typeface="+mn-ea"/>
                <a:cs typeface="+mn-cs"/>
                <a:sym typeface="Arial"/>
              </a:rPr>
              <a:t>The Universe became transparent to light: Cosmic Microwave Bkgd.</a:t>
            </a: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r>
              <a:rPr sz="2000">
                <a:solidFill>
                  <a:srgbClr val="002E7A"/>
                </a:solidFill>
                <a:uFill>
                  <a:solidFill>
                    <a:srgbClr val="002E7A"/>
                  </a:solidFill>
                </a:uFill>
                <a:latin typeface="+mn-lt"/>
                <a:ea typeface="+mn-ea"/>
                <a:cs typeface="+mn-cs"/>
                <a:sym typeface="Arial"/>
              </a:rPr>
              <a:t>The CMB light allows us to know how the Universe was only 380 000 years after the Big Bang. This epoch corresponds to z ~ 1100.</a:t>
            </a: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r>
              <a:rPr sz="2000">
                <a:solidFill>
                  <a:srgbClr val="002E7A"/>
                </a:solidFill>
                <a:uFill>
                  <a:solidFill>
                    <a:srgbClr val="002E7A"/>
                  </a:solidFill>
                </a:uFill>
                <a:latin typeface="+mn-lt"/>
                <a:ea typeface="+mn-ea"/>
                <a:cs typeface="+mn-cs"/>
                <a:sym typeface="Arial"/>
              </a:rPr>
              <a:t>Before it reached 380 000 years of age, the Universe was opaque and, hence, we can’t observe it directly.</a:t>
            </a:r>
          </a:p>
        </p:txBody>
      </p:sp>
    </p:spTree>
  </p:cSld>
  <p:clrMapOvr>
    <a:masterClrMapping/>
  </p:clrMapOvr>
  <p:transition spd="med" advClick="1"/>
</p:sld>
</file>

<file path=ppt/slides/slide1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1" name="Shape 1391"/>
          <p:cNvSpPr/>
          <p:nvPr/>
        </p:nvSpPr>
        <p:spPr>
          <a:xfrm>
            <a:off x="533400" y="1295400"/>
            <a:ext cx="8077200" cy="1588"/>
          </a:xfrm>
          <a:prstGeom prst="line">
            <a:avLst/>
          </a:prstGeom>
          <a:ln w="254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392" name="Shape 1392"/>
          <p:cNvSpPr/>
          <p:nvPr/>
        </p:nvSpPr>
        <p:spPr>
          <a:xfrm>
            <a:off x="533400" y="1371600"/>
            <a:ext cx="8077200" cy="1588"/>
          </a:xfrm>
          <a:prstGeom prst="line">
            <a:avLst/>
          </a:prstGeom>
          <a:ln w="25400">
            <a:solidFill>
              <a:srgbClr val="FF26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393" name="Shape 1393"/>
          <p:cNvSpPr/>
          <p:nvPr/>
        </p:nvSpPr>
        <p:spPr>
          <a:xfrm>
            <a:off x="533400" y="1219200"/>
            <a:ext cx="8077200" cy="1588"/>
          </a:xfrm>
          <a:prstGeom prst="line">
            <a:avLst/>
          </a:prstGeom>
          <a:ln w="25400">
            <a:solidFill>
              <a:srgbClr val="FF2600"/>
            </a:solidFill>
            <a:round/>
          </a:ln>
        </p:spPr>
        <p:txBody>
          <a:bodyPr lIns="0" tIns="0" rIns="0" bIns="0"/>
          <a:lstStyle/>
          <a:p>
            <a:pPr lvl="0" marL="0" marR="0" defTabSz="457200">
              <a:defRPr sz="1200">
                <a:uFillTx/>
                <a:latin typeface="Helvetica"/>
                <a:ea typeface="Helvetica"/>
                <a:cs typeface="Helvetica"/>
                <a:sym typeface="Helvetica"/>
              </a:defRPr>
            </a:pPr>
          </a:p>
        </p:txBody>
      </p:sp>
      <p:pic>
        <p:nvPicPr>
          <p:cNvPr id="1394" name="DES-Logo-cropped.jpg"/>
          <p:cNvPicPr/>
          <p:nvPr/>
        </p:nvPicPr>
        <p:blipFill>
          <a:blip r:embed="rId2">
            <a:extLst/>
          </a:blip>
          <a:stretch>
            <a:fillRect/>
          </a:stretch>
        </p:blipFill>
        <p:spPr>
          <a:xfrm>
            <a:off x="0" y="0"/>
            <a:ext cx="1200150" cy="1524000"/>
          </a:xfrm>
          <a:prstGeom prst="rect">
            <a:avLst/>
          </a:prstGeom>
          <a:ln w="12700">
            <a:miter lim="400000"/>
          </a:ln>
        </p:spPr>
      </p:pic>
      <p:sp>
        <p:nvSpPr>
          <p:cNvPr id="1395" name="Shape 1395"/>
          <p:cNvSpPr/>
          <p:nvPr>
            <p:ph type="title"/>
          </p:nvPr>
        </p:nvSpPr>
        <p:spPr>
          <a:xfrm>
            <a:off x="1790700" y="76200"/>
            <a:ext cx="5867400" cy="1295400"/>
          </a:xfrm>
          <a:prstGeom prst="rect">
            <a:avLst/>
          </a:prstGeom>
        </p:spPr>
        <p:txBody>
          <a:bodyPr/>
          <a:lstStyle/>
          <a:p>
            <a:pPr lvl="0">
              <a:defRPr sz="1800">
                <a:uFillTx/>
              </a:defRPr>
            </a:pPr>
            <a:r>
              <a:rPr sz="3200">
                <a:uFill>
                  <a:solidFill/>
                </a:uFill>
              </a:rPr>
              <a:t>DES Optical Detectors</a:t>
            </a:r>
          </a:p>
        </p:txBody>
      </p:sp>
      <p:sp>
        <p:nvSpPr>
          <p:cNvPr id="1396" name="Shape 1396"/>
          <p:cNvSpPr/>
          <p:nvPr>
            <p:ph type="body" idx="1"/>
          </p:nvPr>
        </p:nvSpPr>
        <p:spPr>
          <a:xfrm>
            <a:off x="622300" y="1422400"/>
            <a:ext cx="8229600" cy="5257800"/>
          </a:xfrm>
          <a:prstGeom prst="rect">
            <a:avLst/>
          </a:prstGeom>
        </p:spPr>
        <p:txBody>
          <a:bodyPr/>
          <a:lstStyle/>
          <a:p>
            <a:pPr lvl="0">
              <a:spcBef>
                <a:spcPts val="1100"/>
              </a:spcBef>
              <a:buClr>
                <a:srgbClr val="000000"/>
              </a:buClr>
              <a:buFont typeface="Arial"/>
              <a:defRPr sz="1800">
                <a:uFillTx/>
              </a:defRPr>
            </a:pPr>
            <a:r>
              <a:rPr sz="2400">
                <a:solidFill>
                  <a:srgbClr val="002E7A"/>
                </a:solidFill>
                <a:uFill>
                  <a:solidFill/>
                </a:uFill>
              </a:rPr>
              <a:t>New LBNL technology: thick back-illuminated CCD detector.</a:t>
            </a:r>
            <a:endParaRPr sz="2400">
              <a:solidFill>
                <a:srgbClr val="002E7A"/>
              </a:solidFill>
              <a:uFill>
                <a:solidFill/>
              </a:uFill>
            </a:endParaRPr>
          </a:p>
          <a:p>
            <a:pPr lvl="0">
              <a:spcBef>
                <a:spcPts val="1100"/>
              </a:spcBef>
              <a:buFont typeface="Arial"/>
              <a:defRPr sz="1800">
                <a:uFillTx/>
              </a:defRPr>
            </a:pPr>
            <a:r>
              <a:rPr sz="2400">
                <a:solidFill>
                  <a:srgbClr val="002E7A"/>
                </a:solidFill>
                <a:uFill>
                  <a:solidFill/>
                </a:uFill>
              </a:rPr>
              <a:t>Better red response </a:t>
            </a:r>
            <a:r>
              <a:rPr sz="2000">
                <a:uFill>
                  <a:solidFill/>
                </a:uFill>
              </a:rPr>
              <a:t>(up to </a:t>
            </a:r>
            <a:r>
              <a:rPr sz="2000">
                <a:uFill>
                  <a:solidFill/>
                </a:uFill>
                <a:latin typeface="Symbol"/>
                <a:ea typeface="Symbol"/>
                <a:cs typeface="Symbol"/>
                <a:sym typeface="Symbol"/>
              </a:rPr>
              <a:t>λ</a:t>
            </a:r>
            <a:r>
              <a:rPr sz="2000">
                <a:uFill>
                  <a:solidFill/>
                </a:uFill>
              </a:rPr>
              <a:t> = 1 </a:t>
            </a:r>
            <a:r>
              <a:rPr sz="2000">
                <a:uFill>
                  <a:solidFill/>
                </a:uFill>
                <a:latin typeface="Symbol"/>
                <a:ea typeface="Symbol"/>
                <a:cs typeface="Symbol"/>
                <a:sym typeface="Symbol"/>
              </a:rPr>
              <a:t>μ</a:t>
            </a:r>
            <a:r>
              <a:rPr sz="2000">
                <a:uFill>
                  <a:solidFill/>
                </a:uFill>
              </a:rPr>
              <a:t>m)</a:t>
            </a:r>
            <a:r>
              <a:rPr sz="2400">
                <a:solidFill>
                  <a:srgbClr val="002E7A"/>
                </a:solidFill>
                <a:uFill>
                  <a:solidFill/>
                </a:uFill>
              </a:rPr>
              <a:t>  than “thinned” CCDs devices in use at most telescopes.</a:t>
            </a:r>
            <a:endParaRPr sz="2400">
              <a:solidFill>
                <a:srgbClr val="002E7A"/>
              </a:solidFill>
              <a:uFill>
                <a:solidFill/>
              </a:uFill>
            </a:endParaRPr>
          </a:p>
          <a:p>
            <a:pPr lvl="0">
              <a:spcBef>
                <a:spcPts val="1100"/>
              </a:spcBef>
              <a:buFont typeface="Arial"/>
              <a:defRPr sz="1800">
                <a:uFillTx/>
              </a:defRPr>
            </a:pPr>
            <a:r>
              <a:rPr sz="2000">
                <a:solidFill>
                  <a:srgbClr val="002E7A"/>
                </a:solidFill>
                <a:uFill>
                  <a:solidFill>
                    <a:srgbClr val="434ED6"/>
                  </a:solidFill>
                </a:uFill>
              </a:rPr>
              <a:t>High-purity silicon has better radiation tolerance for space applications (developed for SNAP)</a:t>
            </a:r>
          </a:p>
        </p:txBody>
      </p:sp>
      <p:sp>
        <p:nvSpPr>
          <p:cNvPr id="1397" name="Shape 1397"/>
          <p:cNvSpPr/>
          <p:nvPr>
            <p:ph type="sldNum" sz="quarter" idx="2"/>
          </p:nvPr>
        </p:nvSpPr>
        <p:spPr>
          <a:xfrm>
            <a:off x="7414524" y="6245225"/>
            <a:ext cx="410952" cy="298984"/>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1398" name="Perl28.png"/>
          <p:cNvPicPr/>
          <p:nvPr/>
        </p:nvPicPr>
        <p:blipFill>
          <a:blip r:embed="rId3">
            <a:extLst/>
          </a:blip>
          <a:stretch>
            <a:fillRect/>
          </a:stretch>
        </p:blipFill>
        <p:spPr>
          <a:xfrm>
            <a:off x="4572000" y="3546475"/>
            <a:ext cx="4495800" cy="3146425"/>
          </a:xfrm>
          <a:prstGeom prst="rect">
            <a:avLst/>
          </a:prstGeom>
          <a:ln w="12700">
            <a:miter lim="400000"/>
          </a:ln>
        </p:spPr>
      </p:pic>
      <p:pic>
        <p:nvPicPr>
          <p:cNvPr id="1399" name="image.png"/>
          <p:cNvPicPr/>
          <p:nvPr/>
        </p:nvPicPr>
        <p:blipFill>
          <a:blip r:embed="rId4">
            <a:extLst/>
          </a:blip>
          <a:srcRect l="0" t="13240" r="50071" b="0"/>
          <a:stretch>
            <a:fillRect/>
          </a:stretch>
        </p:blipFill>
        <p:spPr>
          <a:xfrm>
            <a:off x="393700" y="3371850"/>
            <a:ext cx="4178300" cy="3270250"/>
          </a:xfrm>
          <a:prstGeom prst="rect">
            <a:avLst/>
          </a:prstGeom>
          <a:ln w="12700">
            <a:miter lim="400000"/>
          </a:ln>
        </p:spPr>
      </p:pic>
    </p:spTree>
  </p:cSld>
  <p:clrMapOvr>
    <a:masterClrMapping/>
  </p:clrMapOvr>
  <p:transition spd="med" advClick="1"/>
</p:sld>
</file>

<file path=ppt/slides/slide1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01" name="droppedImage.pdf"/>
          <p:cNvPicPr/>
          <p:nvPr/>
        </p:nvPicPr>
        <p:blipFill>
          <a:blip r:embed="rId2">
            <a:extLst/>
          </a:blip>
          <a:stretch>
            <a:fillRect/>
          </a:stretch>
        </p:blipFill>
        <p:spPr>
          <a:xfrm>
            <a:off x="5105400" y="1937894"/>
            <a:ext cx="4051300" cy="4945506"/>
          </a:xfrm>
          <a:prstGeom prst="rect">
            <a:avLst/>
          </a:prstGeom>
          <a:ln w="25400">
            <a:round/>
          </a:ln>
        </p:spPr>
      </p:pic>
      <p:sp>
        <p:nvSpPr>
          <p:cNvPr id="1402" name="Shape 1402"/>
          <p:cNvSpPr/>
          <p:nvPr/>
        </p:nvSpPr>
        <p:spPr>
          <a:xfrm>
            <a:off x="533400" y="1295400"/>
            <a:ext cx="8077200" cy="1588"/>
          </a:xfrm>
          <a:prstGeom prst="line">
            <a:avLst/>
          </a:prstGeom>
          <a:ln w="254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403" name="Shape 1403"/>
          <p:cNvSpPr/>
          <p:nvPr/>
        </p:nvSpPr>
        <p:spPr>
          <a:xfrm>
            <a:off x="533400" y="13716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sp>
        <p:nvSpPr>
          <p:cNvPr id="1404" name="Shape 1404"/>
          <p:cNvSpPr/>
          <p:nvPr/>
        </p:nvSpPr>
        <p:spPr>
          <a:xfrm>
            <a:off x="533400" y="12192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pic>
        <p:nvPicPr>
          <p:cNvPr id="1405" name="DES-Logo-cropped.jpg"/>
          <p:cNvPicPr/>
          <p:nvPr/>
        </p:nvPicPr>
        <p:blipFill>
          <a:blip r:embed="rId3">
            <a:extLst/>
          </a:blip>
          <a:stretch>
            <a:fillRect/>
          </a:stretch>
        </p:blipFill>
        <p:spPr>
          <a:xfrm>
            <a:off x="0" y="0"/>
            <a:ext cx="1200150" cy="1524000"/>
          </a:xfrm>
          <a:prstGeom prst="rect">
            <a:avLst/>
          </a:prstGeom>
          <a:ln w="12700">
            <a:miter lim="400000"/>
          </a:ln>
        </p:spPr>
      </p:pic>
      <p:sp>
        <p:nvSpPr>
          <p:cNvPr id="1406" name="Shape 1406"/>
          <p:cNvSpPr/>
          <p:nvPr>
            <p:ph type="sldNum" sz="quarter" idx="2"/>
          </p:nvPr>
        </p:nvSpPr>
        <p:spPr>
          <a:xfrm>
            <a:off x="7414524" y="6245225"/>
            <a:ext cx="410952" cy="304800"/>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407" name="Shape 1407"/>
          <p:cNvSpPr/>
          <p:nvPr>
            <p:ph type="title"/>
          </p:nvPr>
        </p:nvSpPr>
        <p:spPr>
          <a:xfrm>
            <a:off x="685800" y="114300"/>
            <a:ext cx="7772400" cy="1295400"/>
          </a:xfrm>
          <a:prstGeom prst="rect">
            <a:avLst/>
          </a:prstGeom>
        </p:spPr>
        <p:txBody>
          <a:bodyPr/>
          <a:lstStyle/>
          <a:p>
            <a:pPr lvl="0">
              <a:defRPr sz="1800">
                <a:uFillTx/>
              </a:defRPr>
            </a:pPr>
            <a:r>
              <a:rPr sz="3200">
                <a:uFill>
                  <a:solidFill/>
                </a:uFill>
              </a:rPr>
              <a:t>DECam Installation</a:t>
            </a:r>
          </a:p>
        </p:txBody>
      </p:sp>
      <p:pic>
        <p:nvPicPr>
          <p:cNvPr id="1408" name="droppedImage.pdf"/>
          <p:cNvPicPr/>
          <p:nvPr/>
        </p:nvPicPr>
        <p:blipFill>
          <a:blip r:embed="rId4">
            <a:extLst/>
          </a:blip>
          <a:stretch>
            <a:fillRect/>
          </a:stretch>
        </p:blipFill>
        <p:spPr>
          <a:xfrm>
            <a:off x="-139700" y="1536700"/>
            <a:ext cx="4278909" cy="3213100"/>
          </a:xfrm>
          <a:prstGeom prst="rect">
            <a:avLst/>
          </a:prstGeom>
          <a:ln w="25400">
            <a:round/>
          </a:ln>
        </p:spPr>
      </p:pic>
      <p:pic>
        <p:nvPicPr>
          <p:cNvPr id="1409" name="droppedImage.pdf"/>
          <p:cNvPicPr/>
          <p:nvPr/>
        </p:nvPicPr>
        <p:blipFill>
          <a:blip r:embed="rId5">
            <a:extLst/>
          </a:blip>
          <a:stretch>
            <a:fillRect/>
          </a:stretch>
        </p:blipFill>
        <p:spPr>
          <a:xfrm>
            <a:off x="2971800" y="3848100"/>
            <a:ext cx="3201877" cy="3060700"/>
          </a:xfrm>
          <a:prstGeom prst="rect">
            <a:avLst/>
          </a:prstGeom>
          <a:ln w="25400">
            <a:round/>
          </a:ln>
        </p:spPr>
      </p:pic>
      <p:sp>
        <p:nvSpPr>
          <p:cNvPr id="1410" name="Shape 1410"/>
          <p:cNvSpPr/>
          <p:nvPr/>
        </p:nvSpPr>
        <p:spPr>
          <a:xfrm>
            <a:off x="1079500" y="4749800"/>
            <a:ext cx="1088316" cy="35858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800"/>
            </a:lvl1pPr>
          </a:lstStyle>
          <a:p>
            <a:pPr lvl="0">
              <a:defRPr>
                <a:uFillTx/>
              </a:defRPr>
            </a:pPr>
            <a:r>
              <a:rPr>
                <a:uFill>
                  <a:solidFill/>
                </a:uFill>
              </a:rPr>
              <a:t>May 2012</a:t>
            </a:r>
          </a:p>
        </p:txBody>
      </p:sp>
      <p:sp>
        <p:nvSpPr>
          <p:cNvPr id="1411" name="Shape 1411"/>
          <p:cNvSpPr/>
          <p:nvPr/>
        </p:nvSpPr>
        <p:spPr>
          <a:xfrm>
            <a:off x="6718300" y="1587500"/>
            <a:ext cx="1050365" cy="35858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800"/>
            </a:lvl1pPr>
          </a:lstStyle>
          <a:p>
            <a:pPr lvl="0">
              <a:defRPr>
                <a:uFillTx/>
              </a:defRPr>
            </a:pPr>
            <a:r>
              <a:rPr>
                <a:uFill>
                  <a:solidFill/>
                </a:uFill>
              </a:rPr>
              <a:t>July 2012</a:t>
            </a:r>
          </a:p>
        </p:txBody>
      </p:sp>
    </p:spTree>
  </p:cSld>
  <p:clrMapOvr>
    <a:masterClrMapping/>
  </p:clrMapOvr>
  <p:transition spd="med" advClick="1"/>
</p:sld>
</file>

<file path=ppt/slides/slide1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13" name="Shape 1413"/>
          <p:cNvSpPr/>
          <p:nvPr/>
        </p:nvSpPr>
        <p:spPr>
          <a:xfrm>
            <a:off x="533400" y="1295400"/>
            <a:ext cx="8077200" cy="1588"/>
          </a:xfrm>
          <a:prstGeom prst="line">
            <a:avLst/>
          </a:prstGeom>
          <a:ln w="254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414" name="Shape 1414"/>
          <p:cNvSpPr/>
          <p:nvPr/>
        </p:nvSpPr>
        <p:spPr>
          <a:xfrm>
            <a:off x="533400" y="1371600"/>
            <a:ext cx="8077200" cy="1588"/>
          </a:xfrm>
          <a:prstGeom prst="line">
            <a:avLst/>
          </a:prstGeom>
          <a:ln w="25400">
            <a:solidFill>
              <a:srgbClr val="FF26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415" name="Shape 1415"/>
          <p:cNvSpPr/>
          <p:nvPr/>
        </p:nvSpPr>
        <p:spPr>
          <a:xfrm>
            <a:off x="533400" y="1219200"/>
            <a:ext cx="8077200" cy="1588"/>
          </a:xfrm>
          <a:prstGeom prst="line">
            <a:avLst/>
          </a:prstGeom>
          <a:ln w="25400">
            <a:solidFill>
              <a:srgbClr val="FF2600"/>
            </a:solidFill>
            <a:round/>
          </a:ln>
        </p:spPr>
        <p:txBody>
          <a:bodyPr lIns="0" tIns="0" rIns="0" bIns="0"/>
          <a:lstStyle/>
          <a:p>
            <a:pPr lvl="0" marL="0" marR="0" defTabSz="457200">
              <a:defRPr sz="1200">
                <a:uFillTx/>
                <a:latin typeface="Helvetica"/>
                <a:ea typeface="Helvetica"/>
                <a:cs typeface="Helvetica"/>
                <a:sym typeface="Helvetica"/>
              </a:defRPr>
            </a:pPr>
          </a:p>
        </p:txBody>
      </p:sp>
      <p:pic>
        <p:nvPicPr>
          <p:cNvPr id="1416" name="DES-Logo-cropped.jpg"/>
          <p:cNvPicPr/>
          <p:nvPr/>
        </p:nvPicPr>
        <p:blipFill>
          <a:blip r:embed="rId2">
            <a:extLst/>
          </a:blip>
          <a:stretch>
            <a:fillRect/>
          </a:stretch>
        </p:blipFill>
        <p:spPr>
          <a:xfrm>
            <a:off x="0" y="0"/>
            <a:ext cx="1200150" cy="1524000"/>
          </a:xfrm>
          <a:prstGeom prst="rect">
            <a:avLst/>
          </a:prstGeom>
          <a:ln w="12700">
            <a:miter lim="400000"/>
          </a:ln>
        </p:spPr>
      </p:pic>
      <p:sp>
        <p:nvSpPr>
          <p:cNvPr id="1417" name="Shape 1417"/>
          <p:cNvSpPr/>
          <p:nvPr>
            <p:ph type="title"/>
          </p:nvPr>
        </p:nvSpPr>
        <p:spPr>
          <a:xfrm>
            <a:off x="1143000" y="12700"/>
            <a:ext cx="7223467" cy="1447800"/>
          </a:xfrm>
          <a:prstGeom prst="rect">
            <a:avLst/>
          </a:prstGeom>
        </p:spPr>
        <p:txBody>
          <a:bodyPr lIns="0" tIns="0" rIns="0" bIns="0"/>
          <a:lstStyle/>
          <a:p>
            <a:pPr lvl="0">
              <a:defRPr sz="1800">
                <a:uFillTx/>
              </a:defRPr>
            </a:pPr>
            <a:r>
              <a:rPr sz="3200">
                <a:uFill>
                  <a:solidFill/>
                </a:uFill>
              </a:rPr>
              <a:t>DECam on the Blanco (Sep '12)</a:t>
            </a:r>
          </a:p>
        </p:txBody>
      </p:sp>
      <p:pic>
        <p:nvPicPr>
          <p:cNvPr id="1418" name="Untitled1.png"/>
          <p:cNvPicPr/>
          <p:nvPr/>
        </p:nvPicPr>
        <p:blipFill>
          <a:blip r:embed="rId3">
            <a:extLst/>
          </a:blip>
          <a:stretch>
            <a:fillRect/>
          </a:stretch>
        </p:blipFill>
        <p:spPr>
          <a:xfrm>
            <a:off x="1612293" y="1435100"/>
            <a:ext cx="5919414" cy="5481951"/>
          </a:xfrm>
          <a:prstGeom prst="rect">
            <a:avLst/>
          </a:prstGeom>
          <a:ln w="25400">
            <a:round/>
          </a:ln>
        </p:spPr>
      </p:pic>
    </p:spTree>
  </p:cSld>
  <p:clrMapOvr>
    <a:masterClrMapping/>
  </p:clrMapOvr>
  <p:transition spd="med" advClick="1"/>
</p:sld>
</file>

<file path=ppt/slides/slide1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20" name="fig2.png"/>
          <p:cNvPicPr/>
          <p:nvPr/>
        </p:nvPicPr>
        <p:blipFill>
          <a:blip r:embed="rId2">
            <a:extLst/>
          </a:blip>
          <a:stretch>
            <a:fillRect/>
          </a:stretch>
        </p:blipFill>
        <p:spPr>
          <a:xfrm>
            <a:off x="-254000" y="1130300"/>
            <a:ext cx="5390866" cy="6019800"/>
          </a:xfrm>
          <a:prstGeom prst="rect">
            <a:avLst/>
          </a:prstGeom>
          <a:ln w="12700">
            <a:miter lim="400000"/>
          </a:ln>
        </p:spPr>
      </p:pic>
      <p:sp>
        <p:nvSpPr>
          <p:cNvPr id="1421" name="Shape 1421"/>
          <p:cNvSpPr/>
          <p:nvPr/>
        </p:nvSpPr>
        <p:spPr>
          <a:xfrm>
            <a:off x="533401" y="1295400"/>
            <a:ext cx="8077201" cy="0"/>
          </a:xfrm>
          <a:prstGeom prst="line">
            <a:avLst/>
          </a:prstGeom>
          <a:ln w="28575">
            <a:solidFill/>
            <a:round/>
          </a:ln>
        </p:spPr>
        <p:txBody>
          <a:bodyPr lIns="0" tIns="0" rIns="0" bIns="0" anchor="ctr"/>
          <a:lstStyle/>
          <a:p>
            <a:pPr lvl="0" marL="0" marR="0" defTabSz="457200">
              <a:defRPr sz="1200">
                <a:uFillTx/>
                <a:latin typeface="Helvetica"/>
                <a:ea typeface="Helvetica"/>
                <a:cs typeface="Helvetica"/>
                <a:sym typeface="Helvetica"/>
              </a:defRPr>
            </a:pPr>
          </a:p>
        </p:txBody>
      </p:sp>
      <p:sp>
        <p:nvSpPr>
          <p:cNvPr id="1422" name="Shape 1422"/>
          <p:cNvSpPr/>
          <p:nvPr/>
        </p:nvSpPr>
        <p:spPr>
          <a:xfrm>
            <a:off x="533401" y="1371600"/>
            <a:ext cx="8077201" cy="0"/>
          </a:xfrm>
          <a:prstGeom prst="line">
            <a:avLst/>
          </a:prstGeom>
          <a:ln w="28575">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sp>
        <p:nvSpPr>
          <p:cNvPr id="1423" name="Shape 1423"/>
          <p:cNvSpPr/>
          <p:nvPr/>
        </p:nvSpPr>
        <p:spPr>
          <a:xfrm>
            <a:off x="533401" y="1219200"/>
            <a:ext cx="8077201" cy="0"/>
          </a:xfrm>
          <a:prstGeom prst="line">
            <a:avLst/>
          </a:prstGeom>
          <a:ln w="28575">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pic>
        <p:nvPicPr>
          <p:cNvPr id="1424" name="DES-Logo-cropped.jpg"/>
          <p:cNvPicPr/>
          <p:nvPr/>
        </p:nvPicPr>
        <p:blipFill>
          <a:blip r:embed="rId3">
            <a:extLst/>
          </a:blip>
          <a:stretch>
            <a:fillRect/>
          </a:stretch>
        </p:blipFill>
        <p:spPr>
          <a:xfrm>
            <a:off x="0" y="0"/>
            <a:ext cx="1200150" cy="1524000"/>
          </a:xfrm>
          <a:prstGeom prst="rect">
            <a:avLst/>
          </a:prstGeom>
          <a:ln w="12700">
            <a:miter lim="400000"/>
          </a:ln>
        </p:spPr>
      </p:pic>
      <p:sp>
        <p:nvSpPr>
          <p:cNvPr id="1425" name="Shape 1425"/>
          <p:cNvSpPr/>
          <p:nvPr/>
        </p:nvSpPr>
        <p:spPr>
          <a:xfrm>
            <a:off x="6705600" y="6397625"/>
            <a:ext cx="2146300" cy="476250"/>
          </a:xfrm>
          <a:prstGeom prst="rect">
            <a:avLst/>
          </a:prstGeom>
          <a:ln w="12700">
            <a:miter lim="400000"/>
          </a:ln>
        </p:spPr>
        <p:txBody>
          <a:bodyPr lIns="38100" tIns="38100" rIns="38100" bIns="38100"/>
          <a:lstStyle/>
          <a:p>
            <a:pPr lvl="0" marL="0" marR="0" algn="r">
              <a:buClr>
                <a:srgbClr val="000000"/>
              </a:buClr>
              <a:defRPr sz="1800">
                <a:latin typeface="+mn-lt"/>
                <a:ea typeface="+mn-ea"/>
                <a:cs typeface="+mn-cs"/>
                <a:sym typeface="Arial"/>
              </a:defRPr>
            </a:pPr>
          </a:p>
        </p:txBody>
      </p:sp>
      <p:sp>
        <p:nvSpPr>
          <p:cNvPr id="1426" name="Shape 1426"/>
          <p:cNvSpPr/>
          <p:nvPr>
            <p:ph type="title"/>
          </p:nvPr>
        </p:nvSpPr>
        <p:spPr>
          <a:xfrm>
            <a:off x="1308100" y="38100"/>
            <a:ext cx="6743700" cy="1295400"/>
          </a:xfrm>
          <a:prstGeom prst="rect">
            <a:avLst/>
          </a:prstGeom>
        </p:spPr>
        <p:txBody>
          <a:bodyPr/>
          <a:lstStyle/>
          <a:p>
            <a:pPr lvl="0">
              <a:defRPr sz="1800">
                <a:uFillTx/>
              </a:defRPr>
            </a:pPr>
            <a:r>
              <a:rPr sz="3200">
                <a:uFill>
                  <a:solidFill/>
                </a:uFill>
              </a:rPr>
              <a:t>First DECam Image</a:t>
            </a:r>
          </a:p>
        </p:txBody>
      </p:sp>
      <p:sp>
        <p:nvSpPr>
          <p:cNvPr id="1427" name="Shape 1427"/>
          <p:cNvSpPr/>
          <p:nvPr>
            <p:ph type="sldNum" sz="quarter" idx="2"/>
          </p:nvPr>
        </p:nvSpPr>
        <p:spPr>
          <a:xfrm>
            <a:off x="8301248" y="6442075"/>
            <a:ext cx="385553" cy="279400"/>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1428" name="fig3.png"/>
          <p:cNvPicPr/>
          <p:nvPr/>
        </p:nvPicPr>
        <p:blipFill>
          <a:blip r:embed="rId4">
            <a:extLst/>
          </a:blip>
          <a:stretch>
            <a:fillRect/>
          </a:stretch>
        </p:blipFill>
        <p:spPr>
          <a:xfrm>
            <a:off x="5240819" y="4239765"/>
            <a:ext cx="3911601" cy="2643635"/>
          </a:xfrm>
          <a:prstGeom prst="rect">
            <a:avLst/>
          </a:prstGeom>
          <a:ln w="12700">
            <a:miter lim="400000"/>
          </a:ln>
        </p:spPr>
      </p:pic>
      <p:sp>
        <p:nvSpPr>
          <p:cNvPr id="1429" name="Shape 1429"/>
          <p:cNvSpPr/>
          <p:nvPr/>
        </p:nvSpPr>
        <p:spPr>
          <a:xfrm flipH="1" flipV="1">
            <a:off x="4474087" y="4729083"/>
            <a:ext cx="1385019" cy="273289"/>
          </a:xfrm>
          <a:prstGeom prst="line">
            <a:avLst/>
          </a:prstGeom>
          <a:ln w="38100">
            <a:solidFill>
              <a:srgbClr val="E32400"/>
            </a:solidFill>
            <a:miter lim="400000"/>
            <a:headEnd type="stealth"/>
          </a:ln>
        </p:spPr>
        <p:txBody>
          <a:bodyPr lIns="0" tIns="0" rIns="0" bIns="0" anchor="ctr"/>
          <a:lstStyle/>
          <a:p>
            <a:pPr lvl="0" marL="0" marR="0" defTabSz="457200">
              <a:defRPr sz="1200">
                <a:uFillTx/>
                <a:latin typeface="Helvetica"/>
                <a:ea typeface="Helvetica"/>
                <a:cs typeface="Helvetica"/>
                <a:sym typeface="Helvetica"/>
              </a:defRPr>
            </a:pPr>
          </a:p>
        </p:txBody>
      </p:sp>
      <p:sp>
        <p:nvSpPr>
          <p:cNvPr id="1430" name="Shape 1430"/>
          <p:cNvSpPr/>
          <p:nvPr/>
        </p:nvSpPr>
        <p:spPr>
          <a:xfrm>
            <a:off x="4508500" y="2044700"/>
            <a:ext cx="1355090" cy="35858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800"/>
            </a:lvl1pPr>
          </a:lstStyle>
          <a:p>
            <a:pPr lvl="0">
              <a:defRPr>
                <a:uFillTx/>
              </a:defRPr>
            </a:pPr>
            <a:r>
              <a:rPr>
                <a:uFill>
                  <a:solidFill/>
                </a:uFill>
              </a:rPr>
              <a:t>Sep 12, 2012</a:t>
            </a:r>
          </a:p>
        </p:txBody>
      </p:sp>
      <p:sp>
        <p:nvSpPr>
          <p:cNvPr id="1431" name="Shape 1431"/>
          <p:cNvSpPr/>
          <p:nvPr/>
        </p:nvSpPr>
        <p:spPr>
          <a:xfrm>
            <a:off x="177800" y="6527800"/>
            <a:ext cx="1469056" cy="35858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800"/>
            </a:lvl1pPr>
          </a:lstStyle>
          <a:p>
            <a:pPr lvl="0">
              <a:defRPr>
                <a:uFillTx/>
              </a:defRPr>
            </a:pPr>
            <a:r>
              <a:rPr>
                <a:uFill>
                  <a:solidFill/>
                </a:uFill>
              </a:rPr>
              <a:t>Fornax cluster</a:t>
            </a:r>
          </a:p>
        </p:txBody>
      </p:sp>
      <p:sp>
        <p:nvSpPr>
          <p:cNvPr id="1432" name="Shape 1432"/>
          <p:cNvSpPr/>
          <p:nvPr/>
        </p:nvSpPr>
        <p:spPr>
          <a:xfrm>
            <a:off x="6400800" y="3886200"/>
            <a:ext cx="1151940" cy="35858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800"/>
            </a:lvl1pPr>
          </a:lstStyle>
          <a:p>
            <a:pPr lvl="0">
              <a:defRPr>
                <a:uFillTx/>
              </a:defRPr>
            </a:pPr>
            <a:r>
              <a:rPr>
                <a:uFill>
                  <a:solidFill/>
                </a:uFill>
              </a:rPr>
              <a:t>NGC 1365</a:t>
            </a:r>
          </a:p>
        </p:txBody>
      </p:sp>
    </p:spTree>
  </p:cSld>
  <p:clrMapOvr>
    <a:masterClrMapping/>
  </p:clrMapOvr>
  <p:transition spd="med" advClick="1"/>
</p:sld>
</file>

<file path=ppt/slides/slide1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4" name="Shape 1434"/>
          <p:cNvSpPr/>
          <p:nvPr/>
        </p:nvSpPr>
        <p:spPr>
          <a:xfrm>
            <a:off x="0" y="0"/>
            <a:ext cx="9144000" cy="6858000"/>
          </a:xfrm>
          <a:prstGeom prst="roundRect">
            <a:avLst>
              <a:gd name="adj" fmla="val 0"/>
            </a:avLst>
          </a:prstGeom>
          <a:solidFill/>
          <a:ln w="12700">
            <a:solidFill/>
            <a:miter lim="400000"/>
          </a:ln>
        </p:spPr>
        <p:txBody>
          <a:bodyPr lIns="0" tIns="0" rIns="0" bIns="0" anchor="ctr"/>
          <a:lstStyle/>
          <a:p>
            <a:pPr lvl="0" algn="ctr">
              <a:defRPr u="sng">
                <a:latin typeface="Courier New"/>
                <a:ea typeface="Courier New"/>
                <a:cs typeface="Courier New"/>
                <a:sym typeface="Courier New"/>
              </a:defRPr>
            </a:pPr>
          </a:p>
        </p:txBody>
      </p:sp>
      <p:sp>
        <p:nvSpPr>
          <p:cNvPr id="1435" name="Shape 1435"/>
          <p:cNvSpPr/>
          <p:nvPr>
            <p:ph type="sldNum" sz="quarter" idx="2"/>
          </p:nvPr>
        </p:nvSpPr>
        <p:spPr>
          <a:xfrm>
            <a:off x="4565650" y="6527800"/>
            <a:ext cx="317500" cy="254000"/>
          </a:xfrm>
          <a:prstGeom prst="rect">
            <a:avLst/>
          </a:prstGeom>
          <a:extLst>
            <a:ext uri="{C572A759-6A51-4108-AA02-DFA0A04FC94B}">
              <ma14:wrappingTextBoxFlag xmlns:ma14="http://schemas.microsoft.com/office/mac/drawingml/2011/main" val="1"/>
            </a:ext>
          </a:extLst>
        </p:spPr>
        <p:txBody>
          <a:bodyPr lIns="38100" tIns="38100" rIns="38100" bIns="38100" anchor="t"/>
          <a:lstStyle>
            <a:lvl1pPr defTabSz="406400">
              <a:tabLst>
                <a:tab pos="4673600" algn="l"/>
                <a:tab pos="5524500" algn="l"/>
              </a:tabLst>
              <a:defRPr sz="1200">
                <a:uFillTx/>
                <a:latin typeface="Gill Sans"/>
                <a:ea typeface="Gill Sans"/>
                <a:cs typeface="Gill Sans"/>
                <a:sym typeface="Gill Sans"/>
              </a:defRPr>
            </a:lvl1pPr>
          </a:lstStyle>
          <a:p>
            <a:pPr lvl="0">
              <a:defRPr sz="1800">
                <a:solidFill>
                  <a:srgbClr val="000000"/>
                </a:solidFill>
              </a:defRPr>
            </a:pPr>
            <a:fld id="{86CB4B4D-7CA3-9044-876B-883B54F8677D}" type="slidenum">
              <a:rPr sz="1200">
                <a:solidFill>
                  <a:srgbClr val="FFFFFF"/>
                </a:solidFill>
              </a:rPr>
            </a:fld>
          </a:p>
        </p:txBody>
      </p:sp>
      <p:pic>
        <p:nvPicPr>
          <p:cNvPr id="1436" name="image5.png"/>
          <p:cNvPicPr/>
          <p:nvPr/>
        </p:nvPicPr>
        <p:blipFill>
          <a:blip r:embed="rId2">
            <a:extLst/>
          </a:blip>
          <a:stretch>
            <a:fillRect/>
          </a:stretch>
        </p:blipFill>
        <p:spPr>
          <a:xfrm>
            <a:off x="722789" y="-401161"/>
            <a:ext cx="7685722" cy="7685722"/>
          </a:xfrm>
          <a:prstGeom prst="rect">
            <a:avLst/>
          </a:prstGeom>
          <a:ln w="12700">
            <a:round/>
          </a:ln>
        </p:spPr>
      </p:pic>
      <p:sp>
        <p:nvSpPr>
          <p:cNvPr id="1437" name="Shape 1437"/>
          <p:cNvSpPr/>
          <p:nvPr/>
        </p:nvSpPr>
        <p:spPr>
          <a:xfrm>
            <a:off x="470355" y="6220598"/>
            <a:ext cx="1917701" cy="511217"/>
          </a:xfrm>
          <a:prstGeom prst="rect">
            <a:avLst/>
          </a:prstGeom>
          <a:ln w="12700">
            <a:round/>
          </a:ln>
          <a:extLst>
            <a:ext uri="{C572A759-6A51-4108-AA02-DFA0A04FC94B}">
              <ma14:wrappingTextBoxFlag xmlns:ma14="http://schemas.microsoft.com/office/mac/drawingml/2011/main" val="1"/>
            </a:ext>
          </a:extLst>
        </p:spPr>
        <p:txBody>
          <a:bodyPr lIns="38100" tIns="38100" rIns="38100" bIns="38100" anchor="ctr">
            <a:spAutoFit/>
          </a:bodyPr>
          <a:lstStyle>
            <a:lvl1pPr marL="41421" marR="41421" algn="ctr" defTabSz="936625">
              <a:lnSpc>
                <a:spcPct val="93000"/>
              </a:lnSpc>
              <a:spcBef>
                <a:spcPts val="600"/>
              </a:spcBef>
              <a:buClr>
                <a:srgbClr val="000000"/>
              </a:buClr>
              <a:buFont typeface="Times New Roman"/>
              <a:tabLst>
                <a:tab pos="38100" algn="l"/>
                <a:tab pos="977900" algn="l"/>
                <a:tab pos="1917700" algn="l"/>
                <a:tab pos="2857500" algn="l"/>
                <a:tab pos="3784600" algn="l"/>
                <a:tab pos="4724400" algn="l"/>
                <a:tab pos="5664200" algn="l"/>
                <a:tab pos="6604000" algn="l"/>
                <a:tab pos="7543800" algn="l"/>
                <a:tab pos="8470900" algn="l"/>
                <a:tab pos="9410700" algn="l"/>
                <a:tab pos="10350500" algn="l"/>
                <a:tab pos="11277600" algn="l"/>
              </a:tabLst>
              <a:defRPr sz="1600">
                <a:solidFill>
                  <a:srgbClr val="FFFFFF"/>
                </a:solidFill>
                <a:uFill>
                  <a:solidFill>
                    <a:srgbClr val="FFFFFF"/>
                  </a:solidFill>
                </a:uFill>
                <a:latin typeface="+mn-lt"/>
                <a:ea typeface="+mn-ea"/>
                <a:cs typeface="+mn-cs"/>
                <a:sym typeface="Arial"/>
              </a:defRPr>
            </a:lvl1pPr>
          </a:lstStyle>
          <a:p>
            <a:pPr lvl="0">
              <a:defRPr sz="1800">
                <a:solidFill>
                  <a:srgbClr val="000000"/>
                </a:solidFill>
                <a:uFillTx/>
              </a:defRPr>
            </a:pPr>
            <a:r>
              <a:rPr sz="1600">
                <a:solidFill>
                  <a:srgbClr val="FFFFFF"/>
                </a:solidFill>
                <a:uFill>
                  <a:solidFill>
                    <a:srgbClr val="FFFFFF"/>
                  </a:solidFill>
                </a:uFill>
              </a:rPr>
              <a:t>~150 000 galaxies in this single image</a:t>
            </a:r>
          </a:p>
        </p:txBody>
      </p:sp>
    </p:spTree>
  </p:cSld>
  <p:clrMapOvr>
    <a:masterClrMapping/>
  </p:clrMapOvr>
  <p:transition spd="med" advClick="1"/>
</p:sld>
</file>

<file path=ppt/slides/slide1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9" name="Shape 1439"/>
          <p:cNvSpPr/>
          <p:nvPr/>
        </p:nvSpPr>
        <p:spPr>
          <a:xfrm>
            <a:off x="533400" y="1295400"/>
            <a:ext cx="8077200" cy="1588"/>
          </a:xfrm>
          <a:prstGeom prst="line">
            <a:avLst/>
          </a:prstGeom>
          <a:ln w="254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440" name="Shape 1440"/>
          <p:cNvSpPr/>
          <p:nvPr/>
        </p:nvSpPr>
        <p:spPr>
          <a:xfrm>
            <a:off x="533400" y="13716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sp>
        <p:nvSpPr>
          <p:cNvPr id="1441" name="Shape 1441"/>
          <p:cNvSpPr/>
          <p:nvPr/>
        </p:nvSpPr>
        <p:spPr>
          <a:xfrm>
            <a:off x="533400" y="12192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pic>
        <p:nvPicPr>
          <p:cNvPr id="1442" name="DES-Logo-cropped.jpg"/>
          <p:cNvPicPr/>
          <p:nvPr/>
        </p:nvPicPr>
        <p:blipFill>
          <a:blip r:embed="rId2">
            <a:extLst/>
          </a:blip>
          <a:stretch>
            <a:fillRect/>
          </a:stretch>
        </p:blipFill>
        <p:spPr>
          <a:xfrm>
            <a:off x="0" y="0"/>
            <a:ext cx="1200150" cy="1524000"/>
          </a:xfrm>
          <a:prstGeom prst="rect">
            <a:avLst/>
          </a:prstGeom>
          <a:ln w="12700">
            <a:miter lim="400000"/>
          </a:ln>
        </p:spPr>
      </p:pic>
      <p:sp>
        <p:nvSpPr>
          <p:cNvPr id="1443" name="Shape 1443"/>
          <p:cNvSpPr/>
          <p:nvPr/>
        </p:nvSpPr>
        <p:spPr>
          <a:xfrm>
            <a:off x="2879725" y="6500812"/>
            <a:ext cx="3441140" cy="27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a:buClr>
                <a:srgbClr val="000000"/>
              </a:buClr>
              <a:buFont typeface="Arial"/>
              <a:defRPr sz="1200">
                <a:latin typeface="+mn-lt"/>
                <a:ea typeface="+mn-ea"/>
                <a:cs typeface="+mn-cs"/>
                <a:sym typeface="Arial"/>
              </a:defRPr>
            </a:lvl1pPr>
          </a:lstStyle>
          <a:p>
            <a:pPr lvl="0">
              <a:defRPr sz="1800">
                <a:uFillTx/>
              </a:defRPr>
            </a:pPr>
            <a:r>
              <a:rPr sz="1200">
                <a:uFill>
                  <a:solidFill/>
                </a:uFill>
              </a:rPr>
              <a:t>Josh Frieman, DOE-NSF Review, May 1-3, 2007</a:t>
            </a:r>
          </a:p>
        </p:txBody>
      </p:sp>
      <p:sp>
        <p:nvSpPr>
          <p:cNvPr id="1444" name="Shape 1444"/>
          <p:cNvSpPr/>
          <p:nvPr>
            <p:ph type="title"/>
          </p:nvPr>
        </p:nvSpPr>
        <p:spPr>
          <a:xfrm>
            <a:off x="1799962" y="-12700"/>
            <a:ext cx="5867401" cy="1295400"/>
          </a:xfrm>
          <a:prstGeom prst="rect">
            <a:avLst/>
          </a:prstGeom>
        </p:spPr>
        <p:txBody>
          <a:bodyPr/>
          <a:lstStyle/>
          <a:p>
            <a:pPr lvl="0">
              <a:defRPr sz="1800">
                <a:uFillTx/>
              </a:defRPr>
            </a:pPr>
            <a:r>
              <a:rPr sz="3200">
                <a:uFill>
                  <a:solidFill/>
                </a:uFill>
              </a:rPr>
              <a:t>Measuring Galaxy Shapes</a:t>
            </a:r>
          </a:p>
        </p:txBody>
      </p:sp>
      <p:pic>
        <p:nvPicPr>
          <p:cNvPr id="1445" name="pasted-image.pdf"/>
          <p:cNvPicPr/>
          <p:nvPr/>
        </p:nvPicPr>
        <p:blipFill>
          <a:blip r:embed="rId3">
            <a:extLst/>
          </a:blip>
          <a:stretch>
            <a:fillRect/>
          </a:stretch>
        </p:blipFill>
        <p:spPr>
          <a:xfrm>
            <a:off x="595978" y="1625174"/>
            <a:ext cx="3394662" cy="3369585"/>
          </a:xfrm>
          <a:prstGeom prst="rect">
            <a:avLst/>
          </a:prstGeom>
          <a:ln w="12700">
            <a:miter lim="400000"/>
          </a:ln>
        </p:spPr>
      </p:pic>
      <p:pic>
        <p:nvPicPr>
          <p:cNvPr id="1446" name="pasted-image.pdf"/>
          <p:cNvPicPr/>
          <p:nvPr/>
        </p:nvPicPr>
        <p:blipFill>
          <a:blip r:embed="rId4">
            <a:extLst/>
          </a:blip>
          <a:stretch>
            <a:fillRect/>
          </a:stretch>
        </p:blipFill>
        <p:spPr>
          <a:xfrm>
            <a:off x="5130515" y="2827800"/>
            <a:ext cx="3391365" cy="3369585"/>
          </a:xfrm>
          <a:prstGeom prst="rect">
            <a:avLst/>
          </a:prstGeom>
          <a:ln w="12700">
            <a:miter lim="400000"/>
          </a:ln>
        </p:spPr>
      </p:pic>
      <p:sp>
        <p:nvSpPr>
          <p:cNvPr id="1447" name="Shape 1447"/>
          <p:cNvSpPr/>
          <p:nvPr/>
        </p:nvSpPr>
        <p:spPr>
          <a:xfrm>
            <a:off x="3568538" y="5300795"/>
            <a:ext cx="1165124" cy="363219"/>
          </a:xfrm>
          <a:prstGeom prst="line">
            <a:avLst/>
          </a:prstGeom>
          <a:ln w="25400">
            <a:solidFill/>
            <a:miter lim="400000"/>
            <a:tailEnd type="triangle"/>
          </a:ln>
        </p:spPr>
        <p:txBody>
          <a:bodyPr lIns="35718" tIns="35718" rIns="35718" bIns="35718" anchor="ctr"/>
          <a:lstStyle/>
          <a:p>
            <a:pPr lvl="0" marL="0" marR="0" algn="ctr" defTabSz="584200">
              <a:defRPr sz="2800">
                <a:solidFill>
                  <a:srgbClr val="FFFFFF"/>
                </a:solidFill>
                <a:effectLst>
                  <a:outerShdw sx="100000" sy="100000" kx="0" ky="0" algn="b" rotWithShape="0" blurRad="38100" dist="12700" dir="5400000">
                    <a:srgbClr val="000000">
                      <a:alpha val="50000"/>
                    </a:srgbClr>
                  </a:outerShdw>
                </a:effectLst>
                <a:uFillTx/>
                <a:latin typeface="Gill Sans"/>
                <a:ea typeface="Gill Sans"/>
                <a:cs typeface="Gill Sans"/>
                <a:sym typeface="Gill Sans"/>
              </a:defRPr>
            </a:pPr>
          </a:p>
        </p:txBody>
      </p:sp>
      <p:sp>
        <p:nvSpPr>
          <p:cNvPr id="1448" name="Shape 1448"/>
          <p:cNvSpPr/>
          <p:nvPr/>
        </p:nvSpPr>
        <p:spPr>
          <a:xfrm>
            <a:off x="2573193" y="5622685"/>
            <a:ext cx="1953444" cy="401639"/>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marL="0" marR="0" algn="ctr" defTabSz="584200">
              <a:defRPr i="1" sz="2200">
                <a:uFillTx/>
                <a:latin typeface="ArialUnicodeMS"/>
                <a:ea typeface="ArialUnicodeMS"/>
                <a:cs typeface="ArialUnicodeMS"/>
                <a:sym typeface="ArialUnicodeMS"/>
              </a:defRPr>
            </a:lvl1pPr>
          </a:lstStyle>
          <a:p>
            <a:pPr lvl="0">
              <a:defRPr i="0" sz="1800"/>
            </a:pPr>
            <a:r>
              <a:rPr i="1" sz="2200"/>
              <a:t>Shear</a:t>
            </a:r>
          </a:p>
        </p:txBody>
      </p:sp>
      <p:sp>
        <p:nvSpPr>
          <p:cNvPr id="1449" name="Shape 1449"/>
          <p:cNvSpPr/>
          <p:nvPr/>
        </p:nvSpPr>
        <p:spPr>
          <a:xfrm>
            <a:off x="2570784" y="6477498"/>
            <a:ext cx="3737381" cy="326029"/>
          </a:xfrm>
          <a:prstGeom prst="rect">
            <a:avLst/>
          </a:prstGeom>
          <a:solidFill>
            <a:srgbClr val="FFFFFF"/>
          </a:solidFill>
          <a:ln w="25400">
            <a:miter lim="400000"/>
          </a:ln>
        </p:spPr>
        <p:txBody>
          <a:bodyPr lIns="0" tIns="0" rIns="0" bIns="0" anchor="ctr"/>
          <a:lstStyle/>
          <a:p>
            <a:pPr lvl="0"/>
          </a:p>
        </p:txBody>
      </p:sp>
    </p:spTree>
  </p:cSld>
  <p:clrMapOvr>
    <a:masterClrMapping/>
  </p:clrMapOvr>
  <p:transition spd="med" advClick="1"/>
</p:sld>
</file>

<file path=ppt/slides/slide1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1" name="Shape 1451"/>
          <p:cNvSpPr/>
          <p:nvPr/>
        </p:nvSpPr>
        <p:spPr>
          <a:xfrm>
            <a:off x="533400" y="1295400"/>
            <a:ext cx="8077200" cy="1588"/>
          </a:xfrm>
          <a:prstGeom prst="line">
            <a:avLst/>
          </a:prstGeom>
          <a:ln w="254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452" name="Shape 1452"/>
          <p:cNvSpPr/>
          <p:nvPr/>
        </p:nvSpPr>
        <p:spPr>
          <a:xfrm>
            <a:off x="533400" y="13716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sp>
        <p:nvSpPr>
          <p:cNvPr id="1453" name="Shape 1453"/>
          <p:cNvSpPr/>
          <p:nvPr/>
        </p:nvSpPr>
        <p:spPr>
          <a:xfrm>
            <a:off x="533400" y="12192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pic>
        <p:nvPicPr>
          <p:cNvPr id="1454" name="DES-Logo-cropped.jpg"/>
          <p:cNvPicPr/>
          <p:nvPr/>
        </p:nvPicPr>
        <p:blipFill>
          <a:blip r:embed="rId2">
            <a:extLst/>
          </a:blip>
          <a:stretch>
            <a:fillRect/>
          </a:stretch>
        </p:blipFill>
        <p:spPr>
          <a:xfrm>
            <a:off x="0" y="0"/>
            <a:ext cx="1200150" cy="1524000"/>
          </a:xfrm>
          <a:prstGeom prst="rect">
            <a:avLst/>
          </a:prstGeom>
          <a:ln w="12700">
            <a:miter lim="400000"/>
          </a:ln>
        </p:spPr>
      </p:pic>
      <p:sp>
        <p:nvSpPr>
          <p:cNvPr id="1455" name="Shape 1455"/>
          <p:cNvSpPr/>
          <p:nvPr/>
        </p:nvSpPr>
        <p:spPr>
          <a:xfrm>
            <a:off x="2879725" y="6500812"/>
            <a:ext cx="3441140" cy="27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a:buClr>
                <a:srgbClr val="000000"/>
              </a:buClr>
              <a:buFont typeface="Arial"/>
              <a:defRPr sz="1200">
                <a:latin typeface="+mn-lt"/>
                <a:ea typeface="+mn-ea"/>
                <a:cs typeface="+mn-cs"/>
                <a:sym typeface="Arial"/>
              </a:defRPr>
            </a:lvl1pPr>
          </a:lstStyle>
          <a:p>
            <a:pPr lvl="0">
              <a:defRPr sz="1800">
                <a:uFillTx/>
              </a:defRPr>
            </a:pPr>
            <a:r>
              <a:rPr sz="1200">
                <a:uFill>
                  <a:solidFill/>
                </a:uFill>
              </a:rPr>
              <a:t>Josh Frieman, DOE-NSF Review, May 1-3, 2007</a:t>
            </a:r>
          </a:p>
        </p:txBody>
      </p:sp>
      <p:sp>
        <p:nvSpPr>
          <p:cNvPr id="1456" name="Shape 1456"/>
          <p:cNvSpPr/>
          <p:nvPr>
            <p:ph type="title"/>
          </p:nvPr>
        </p:nvSpPr>
        <p:spPr>
          <a:xfrm>
            <a:off x="1799961" y="-12700"/>
            <a:ext cx="5867401" cy="1295400"/>
          </a:xfrm>
          <a:prstGeom prst="rect">
            <a:avLst/>
          </a:prstGeom>
        </p:spPr>
        <p:txBody>
          <a:bodyPr/>
          <a:lstStyle/>
          <a:p>
            <a:pPr lvl="0">
              <a:defRPr sz="1800">
                <a:uFillTx/>
              </a:defRPr>
            </a:pPr>
            <a:r>
              <a:rPr sz="3200">
                <a:uFill>
                  <a:solidFill/>
                </a:uFill>
              </a:rPr>
              <a:t>Measuring Galaxy Shapes</a:t>
            </a:r>
          </a:p>
        </p:txBody>
      </p:sp>
      <p:pic>
        <p:nvPicPr>
          <p:cNvPr id="1457" name="pasted-image.pdf"/>
          <p:cNvPicPr/>
          <p:nvPr/>
        </p:nvPicPr>
        <p:blipFill>
          <a:blip r:embed="rId3">
            <a:extLst/>
          </a:blip>
          <a:stretch>
            <a:fillRect/>
          </a:stretch>
        </p:blipFill>
        <p:spPr>
          <a:xfrm>
            <a:off x="595978" y="1625174"/>
            <a:ext cx="3394662" cy="3369585"/>
          </a:xfrm>
          <a:prstGeom prst="rect">
            <a:avLst/>
          </a:prstGeom>
          <a:ln w="12700">
            <a:miter lim="400000"/>
          </a:ln>
        </p:spPr>
      </p:pic>
      <p:pic>
        <p:nvPicPr>
          <p:cNvPr id="1458" name="pasted-image.pdf"/>
          <p:cNvPicPr/>
          <p:nvPr/>
        </p:nvPicPr>
        <p:blipFill>
          <a:blip r:embed="rId4">
            <a:extLst/>
          </a:blip>
          <a:stretch>
            <a:fillRect/>
          </a:stretch>
        </p:blipFill>
        <p:spPr>
          <a:xfrm>
            <a:off x="5130515" y="2827800"/>
            <a:ext cx="3391365" cy="3369585"/>
          </a:xfrm>
          <a:prstGeom prst="rect">
            <a:avLst/>
          </a:prstGeom>
          <a:ln w="12700">
            <a:miter lim="400000"/>
          </a:ln>
        </p:spPr>
      </p:pic>
      <p:sp>
        <p:nvSpPr>
          <p:cNvPr id="1459" name="Shape 1459"/>
          <p:cNvSpPr/>
          <p:nvPr/>
        </p:nvSpPr>
        <p:spPr>
          <a:xfrm>
            <a:off x="3568538" y="5300795"/>
            <a:ext cx="1165124" cy="363219"/>
          </a:xfrm>
          <a:prstGeom prst="line">
            <a:avLst/>
          </a:prstGeom>
          <a:ln w="25400">
            <a:solidFill/>
            <a:miter lim="400000"/>
            <a:tailEnd type="triangle"/>
          </a:ln>
        </p:spPr>
        <p:txBody>
          <a:bodyPr lIns="35718" tIns="35718" rIns="35718" bIns="35718" anchor="ctr"/>
          <a:lstStyle/>
          <a:p>
            <a:pPr lvl="0" marL="0" marR="0" algn="ctr" defTabSz="584200">
              <a:defRPr sz="2800">
                <a:solidFill>
                  <a:srgbClr val="FFFFFF"/>
                </a:solidFill>
                <a:effectLst>
                  <a:outerShdw sx="100000" sy="100000" kx="0" ky="0" algn="b" rotWithShape="0" blurRad="38100" dist="12700" dir="5400000">
                    <a:srgbClr val="000000">
                      <a:alpha val="50000"/>
                    </a:srgbClr>
                  </a:outerShdw>
                </a:effectLst>
                <a:uFillTx/>
                <a:latin typeface="Gill Sans"/>
                <a:ea typeface="Gill Sans"/>
                <a:cs typeface="Gill Sans"/>
                <a:sym typeface="Gill Sans"/>
              </a:defRPr>
            </a:pPr>
          </a:p>
        </p:txBody>
      </p:sp>
      <p:sp>
        <p:nvSpPr>
          <p:cNvPr id="1460" name="Shape 1460"/>
          <p:cNvSpPr/>
          <p:nvPr/>
        </p:nvSpPr>
        <p:spPr>
          <a:xfrm>
            <a:off x="2585893" y="5686185"/>
            <a:ext cx="1953444" cy="401639"/>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marL="0" marR="0" algn="ctr" defTabSz="584200">
              <a:defRPr i="1" sz="2200">
                <a:uFillTx/>
                <a:latin typeface="ArialUnicodeMS"/>
                <a:ea typeface="ArialUnicodeMS"/>
                <a:cs typeface="ArialUnicodeMS"/>
                <a:sym typeface="ArialUnicodeMS"/>
              </a:defRPr>
            </a:lvl1pPr>
          </a:lstStyle>
          <a:p>
            <a:pPr lvl="0">
              <a:defRPr i="0" sz="1800"/>
            </a:pPr>
            <a:r>
              <a:rPr i="1" sz="2200"/>
              <a:t>Shear+ PSF</a:t>
            </a:r>
          </a:p>
        </p:txBody>
      </p:sp>
      <p:sp>
        <p:nvSpPr>
          <p:cNvPr id="1461" name="Shape 1461"/>
          <p:cNvSpPr/>
          <p:nvPr/>
        </p:nvSpPr>
        <p:spPr>
          <a:xfrm>
            <a:off x="2570784" y="6477498"/>
            <a:ext cx="3737381" cy="326029"/>
          </a:xfrm>
          <a:prstGeom prst="rect">
            <a:avLst/>
          </a:prstGeom>
          <a:solidFill>
            <a:srgbClr val="FFFFFF"/>
          </a:solidFill>
          <a:ln w="25400">
            <a:miter lim="400000"/>
          </a:ln>
        </p:spPr>
        <p:txBody>
          <a:bodyPr lIns="0" tIns="0" rIns="0" bIns="0" anchor="ctr"/>
          <a:lstStyle/>
          <a:p>
            <a:pPr lvl="0"/>
          </a:p>
        </p:txBody>
      </p:sp>
      <p:pic>
        <p:nvPicPr>
          <p:cNvPr id="1462" name="pasted-image.pdf"/>
          <p:cNvPicPr/>
          <p:nvPr/>
        </p:nvPicPr>
        <p:blipFill>
          <a:blip r:embed="rId5">
            <a:extLst/>
          </a:blip>
          <a:srcRect l="285" t="0" r="285" b="0"/>
          <a:stretch>
            <a:fillRect/>
          </a:stretch>
        </p:blipFill>
        <p:spPr>
          <a:xfrm>
            <a:off x="5130516" y="2827800"/>
            <a:ext cx="3391364" cy="3369585"/>
          </a:xfrm>
          <a:prstGeom prst="rect">
            <a:avLst/>
          </a:prstGeom>
          <a:ln w="12700">
            <a:miter lim="400000"/>
          </a:ln>
        </p:spPr>
      </p:pic>
    </p:spTree>
  </p:cSld>
  <p:clrMapOvr>
    <a:masterClrMapping/>
  </p:clrMapOvr>
  <p:transition spd="med" advClick="1"/>
</p:sld>
</file>

<file path=ppt/slides/slide1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4" name="Shape 1464"/>
          <p:cNvSpPr/>
          <p:nvPr/>
        </p:nvSpPr>
        <p:spPr>
          <a:xfrm>
            <a:off x="533400" y="1295400"/>
            <a:ext cx="8077200" cy="1588"/>
          </a:xfrm>
          <a:prstGeom prst="line">
            <a:avLst/>
          </a:prstGeom>
          <a:ln w="254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465" name="Shape 1465"/>
          <p:cNvSpPr/>
          <p:nvPr/>
        </p:nvSpPr>
        <p:spPr>
          <a:xfrm>
            <a:off x="533400" y="13716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sp>
        <p:nvSpPr>
          <p:cNvPr id="1466" name="Shape 1466"/>
          <p:cNvSpPr/>
          <p:nvPr/>
        </p:nvSpPr>
        <p:spPr>
          <a:xfrm>
            <a:off x="533400" y="12192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pic>
        <p:nvPicPr>
          <p:cNvPr id="1467" name="DES-Logo-cropped.jpg"/>
          <p:cNvPicPr/>
          <p:nvPr/>
        </p:nvPicPr>
        <p:blipFill>
          <a:blip r:embed="rId2">
            <a:extLst/>
          </a:blip>
          <a:stretch>
            <a:fillRect/>
          </a:stretch>
        </p:blipFill>
        <p:spPr>
          <a:xfrm>
            <a:off x="0" y="0"/>
            <a:ext cx="1200150" cy="1524000"/>
          </a:xfrm>
          <a:prstGeom prst="rect">
            <a:avLst/>
          </a:prstGeom>
          <a:ln w="12700">
            <a:miter lim="400000"/>
          </a:ln>
        </p:spPr>
      </p:pic>
      <p:sp>
        <p:nvSpPr>
          <p:cNvPr id="1468" name="Shape 1468"/>
          <p:cNvSpPr/>
          <p:nvPr/>
        </p:nvSpPr>
        <p:spPr>
          <a:xfrm>
            <a:off x="2879725" y="6500812"/>
            <a:ext cx="3441140" cy="27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a:buClr>
                <a:srgbClr val="000000"/>
              </a:buClr>
              <a:buFont typeface="Arial"/>
              <a:defRPr sz="1200">
                <a:latin typeface="+mn-lt"/>
                <a:ea typeface="+mn-ea"/>
                <a:cs typeface="+mn-cs"/>
                <a:sym typeface="Arial"/>
              </a:defRPr>
            </a:lvl1pPr>
          </a:lstStyle>
          <a:p>
            <a:pPr lvl="0">
              <a:defRPr sz="1800">
                <a:uFillTx/>
              </a:defRPr>
            </a:pPr>
            <a:r>
              <a:rPr sz="1200">
                <a:uFill>
                  <a:solidFill/>
                </a:uFill>
              </a:rPr>
              <a:t>Josh Frieman, DOE-NSF Review, May 1-3, 2007</a:t>
            </a:r>
          </a:p>
        </p:txBody>
      </p:sp>
      <p:sp>
        <p:nvSpPr>
          <p:cNvPr id="1469" name="Shape 1469"/>
          <p:cNvSpPr/>
          <p:nvPr>
            <p:ph type="title"/>
          </p:nvPr>
        </p:nvSpPr>
        <p:spPr>
          <a:xfrm>
            <a:off x="1799961" y="-11113"/>
            <a:ext cx="5867401" cy="1295401"/>
          </a:xfrm>
          <a:prstGeom prst="rect">
            <a:avLst/>
          </a:prstGeom>
        </p:spPr>
        <p:txBody>
          <a:bodyPr/>
          <a:lstStyle/>
          <a:p>
            <a:pPr lvl="0">
              <a:defRPr sz="1800">
                <a:uFillTx/>
              </a:defRPr>
            </a:pPr>
            <a:r>
              <a:rPr sz="3200">
                <a:uFill>
                  <a:solidFill/>
                </a:uFill>
              </a:rPr>
              <a:t>Measuring Galaxy Shapes</a:t>
            </a:r>
          </a:p>
        </p:txBody>
      </p:sp>
      <p:pic>
        <p:nvPicPr>
          <p:cNvPr id="1470" name="pasted-image.pdf"/>
          <p:cNvPicPr/>
          <p:nvPr/>
        </p:nvPicPr>
        <p:blipFill>
          <a:blip r:embed="rId3">
            <a:extLst/>
          </a:blip>
          <a:stretch>
            <a:fillRect/>
          </a:stretch>
        </p:blipFill>
        <p:spPr>
          <a:xfrm>
            <a:off x="595978" y="1625174"/>
            <a:ext cx="3394662" cy="3369585"/>
          </a:xfrm>
          <a:prstGeom prst="rect">
            <a:avLst/>
          </a:prstGeom>
          <a:ln w="12700">
            <a:miter lim="400000"/>
          </a:ln>
        </p:spPr>
      </p:pic>
      <p:pic>
        <p:nvPicPr>
          <p:cNvPr id="1471" name="pasted-image.pdf"/>
          <p:cNvPicPr/>
          <p:nvPr/>
        </p:nvPicPr>
        <p:blipFill>
          <a:blip r:embed="rId4">
            <a:extLst/>
          </a:blip>
          <a:stretch>
            <a:fillRect/>
          </a:stretch>
        </p:blipFill>
        <p:spPr>
          <a:xfrm>
            <a:off x="5130515" y="2827800"/>
            <a:ext cx="3391365" cy="3369585"/>
          </a:xfrm>
          <a:prstGeom prst="rect">
            <a:avLst/>
          </a:prstGeom>
          <a:ln w="12700">
            <a:miter lim="400000"/>
          </a:ln>
        </p:spPr>
      </p:pic>
      <p:sp>
        <p:nvSpPr>
          <p:cNvPr id="1472" name="Shape 1472"/>
          <p:cNvSpPr/>
          <p:nvPr/>
        </p:nvSpPr>
        <p:spPr>
          <a:xfrm>
            <a:off x="3568538" y="5300795"/>
            <a:ext cx="1165124" cy="363219"/>
          </a:xfrm>
          <a:prstGeom prst="line">
            <a:avLst/>
          </a:prstGeom>
          <a:ln w="25400">
            <a:solidFill/>
            <a:miter lim="400000"/>
            <a:tailEnd type="triangle"/>
          </a:ln>
        </p:spPr>
        <p:txBody>
          <a:bodyPr lIns="35718" tIns="35718" rIns="35718" bIns="35718" anchor="ctr"/>
          <a:lstStyle/>
          <a:p>
            <a:pPr lvl="0" marL="0" marR="0" algn="ctr" defTabSz="584200">
              <a:defRPr sz="2800">
                <a:solidFill>
                  <a:srgbClr val="FFFFFF"/>
                </a:solidFill>
                <a:effectLst>
                  <a:outerShdw sx="100000" sy="100000" kx="0" ky="0" algn="b" rotWithShape="0" blurRad="38100" dist="12700" dir="5400000">
                    <a:srgbClr val="000000">
                      <a:alpha val="50000"/>
                    </a:srgbClr>
                  </a:outerShdw>
                </a:effectLst>
                <a:uFillTx/>
                <a:latin typeface="Gill Sans"/>
                <a:ea typeface="Gill Sans"/>
                <a:cs typeface="Gill Sans"/>
                <a:sym typeface="Gill Sans"/>
              </a:defRPr>
            </a:pPr>
          </a:p>
        </p:txBody>
      </p:sp>
      <p:sp>
        <p:nvSpPr>
          <p:cNvPr id="1473" name="Shape 1473"/>
          <p:cNvSpPr/>
          <p:nvPr/>
        </p:nvSpPr>
        <p:spPr>
          <a:xfrm>
            <a:off x="2570784" y="6477498"/>
            <a:ext cx="3737381" cy="326029"/>
          </a:xfrm>
          <a:prstGeom prst="rect">
            <a:avLst/>
          </a:prstGeom>
          <a:solidFill>
            <a:srgbClr val="FFFFFF"/>
          </a:solidFill>
          <a:ln w="25400">
            <a:miter lim="400000"/>
          </a:ln>
        </p:spPr>
        <p:txBody>
          <a:bodyPr lIns="0" tIns="0" rIns="0" bIns="0" anchor="ctr"/>
          <a:lstStyle/>
          <a:p>
            <a:pPr lvl="0"/>
          </a:p>
        </p:txBody>
      </p:sp>
      <p:pic>
        <p:nvPicPr>
          <p:cNvPr id="1474" name="pasted-image.pdf"/>
          <p:cNvPicPr/>
          <p:nvPr/>
        </p:nvPicPr>
        <p:blipFill>
          <a:blip r:embed="rId5">
            <a:extLst/>
          </a:blip>
          <a:srcRect l="0" t="292" r="0" b="292"/>
          <a:stretch>
            <a:fillRect/>
          </a:stretch>
        </p:blipFill>
        <p:spPr>
          <a:xfrm>
            <a:off x="5130515" y="2827800"/>
            <a:ext cx="3391365" cy="3369585"/>
          </a:xfrm>
          <a:prstGeom prst="rect">
            <a:avLst/>
          </a:prstGeom>
          <a:ln w="12700">
            <a:miter lim="400000"/>
          </a:ln>
        </p:spPr>
      </p:pic>
      <p:sp>
        <p:nvSpPr>
          <p:cNvPr id="1475" name="Shape 1475"/>
          <p:cNvSpPr/>
          <p:nvPr/>
        </p:nvSpPr>
        <p:spPr>
          <a:xfrm>
            <a:off x="2458893" y="5495685"/>
            <a:ext cx="1929493" cy="1062039"/>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lvl="0" marL="0" marR="0" algn="ctr" defTabSz="584200">
              <a:defRPr sz="1800">
                <a:uFillTx/>
              </a:defRPr>
            </a:pPr>
            <a:r>
              <a:rPr i="1" sz="2200">
                <a:latin typeface="ArialUnicodeMS"/>
                <a:ea typeface="ArialUnicodeMS"/>
                <a:cs typeface="ArialUnicodeMS"/>
                <a:sym typeface="ArialUnicodeMS"/>
              </a:rPr>
              <a:t>Shear+ PSF</a:t>
            </a:r>
            <a:endParaRPr i="1" sz="2200">
              <a:latin typeface="ArialUnicodeMS"/>
              <a:ea typeface="ArialUnicodeMS"/>
              <a:cs typeface="ArialUnicodeMS"/>
              <a:sym typeface="ArialUnicodeMS"/>
            </a:endParaRPr>
          </a:p>
          <a:p>
            <a:pPr lvl="0" marL="0" marR="0" algn="ctr" defTabSz="584200">
              <a:defRPr sz="1800">
                <a:uFillTx/>
              </a:defRPr>
            </a:pPr>
            <a:r>
              <a:rPr i="1" sz="2200">
                <a:latin typeface="ArialUnicodeMS"/>
                <a:ea typeface="ArialUnicodeMS"/>
                <a:cs typeface="ArialUnicodeMS"/>
                <a:sym typeface="ArialUnicodeMS"/>
              </a:rPr>
              <a:t>+ pixelization</a:t>
            </a:r>
          </a:p>
        </p:txBody>
      </p:sp>
    </p:spTree>
  </p:cSld>
  <p:clrMapOvr>
    <a:masterClrMapping/>
  </p:clrMapOvr>
  <p:transition spd="med" advClick="1"/>
</p:sld>
</file>

<file path=ppt/slides/slide1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7" name="Shape 1477"/>
          <p:cNvSpPr/>
          <p:nvPr/>
        </p:nvSpPr>
        <p:spPr>
          <a:xfrm>
            <a:off x="533400" y="1295400"/>
            <a:ext cx="8077200" cy="1588"/>
          </a:xfrm>
          <a:prstGeom prst="line">
            <a:avLst/>
          </a:prstGeom>
          <a:ln w="254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478" name="Shape 1478"/>
          <p:cNvSpPr/>
          <p:nvPr/>
        </p:nvSpPr>
        <p:spPr>
          <a:xfrm>
            <a:off x="533400" y="13716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sp>
        <p:nvSpPr>
          <p:cNvPr id="1479" name="Shape 1479"/>
          <p:cNvSpPr/>
          <p:nvPr/>
        </p:nvSpPr>
        <p:spPr>
          <a:xfrm>
            <a:off x="533400" y="12192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pic>
        <p:nvPicPr>
          <p:cNvPr id="1480" name="DES-Logo-cropped.jpg"/>
          <p:cNvPicPr/>
          <p:nvPr/>
        </p:nvPicPr>
        <p:blipFill>
          <a:blip r:embed="rId2">
            <a:extLst/>
          </a:blip>
          <a:stretch>
            <a:fillRect/>
          </a:stretch>
        </p:blipFill>
        <p:spPr>
          <a:xfrm>
            <a:off x="0" y="0"/>
            <a:ext cx="1200150" cy="1524000"/>
          </a:xfrm>
          <a:prstGeom prst="rect">
            <a:avLst/>
          </a:prstGeom>
          <a:ln w="12700">
            <a:miter lim="400000"/>
          </a:ln>
        </p:spPr>
      </p:pic>
      <p:sp>
        <p:nvSpPr>
          <p:cNvPr id="1481" name="Shape 1481"/>
          <p:cNvSpPr/>
          <p:nvPr/>
        </p:nvSpPr>
        <p:spPr>
          <a:xfrm>
            <a:off x="2879725" y="6500812"/>
            <a:ext cx="3441140" cy="27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a:buClr>
                <a:srgbClr val="000000"/>
              </a:buClr>
              <a:buFont typeface="Arial"/>
              <a:defRPr sz="1200">
                <a:latin typeface="+mn-lt"/>
                <a:ea typeface="+mn-ea"/>
                <a:cs typeface="+mn-cs"/>
                <a:sym typeface="Arial"/>
              </a:defRPr>
            </a:lvl1pPr>
          </a:lstStyle>
          <a:p>
            <a:pPr lvl="0">
              <a:defRPr sz="1800">
                <a:uFillTx/>
              </a:defRPr>
            </a:pPr>
            <a:r>
              <a:rPr sz="1200">
                <a:uFill>
                  <a:solidFill/>
                </a:uFill>
              </a:rPr>
              <a:t>Josh Frieman, DOE-NSF Review, May 1-3, 2007</a:t>
            </a:r>
          </a:p>
        </p:txBody>
      </p:sp>
      <p:sp>
        <p:nvSpPr>
          <p:cNvPr id="1482" name="Shape 1482"/>
          <p:cNvSpPr/>
          <p:nvPr>
            <p:ph type="title"/>
          </p:nvPr>
        </p:nvSpPr>
        <p:spPr>
          <a:xfrm>
            <a:off x="1799961" y="-12700"/>
            <a:ext cx="5867401" cy="1295400"/>
          </a:xfrm>
          <a:prstGeom prst="rect">
            <a:avLst/>
          </a:prstGeom>
        </p:spPr>
        <p:txBody>
          <a:bodyPr/>
          <a:lstStyle/>
          <a:p>
            <a:pPr lvl="0">
              <a:defRPr sz="1800">
                <a:uFillTx/>
              </a:defRPr>
            </a:pPr>
            <a:r>
              <a:rPr sz="3200">
                <a:uFill>
                  <a:solidFill/>
                </a:uFill>
              </a:rPr>
              <a:t>Measuring Galaxy Shapes</a:t>
            </a:r>
          </a:p>
        </p:txBody>
      </p:sp>
      <p:pic>
        <p:nvPicPr>
          <p:cNvPr id="1483" name="pasted-image.pdf"/>
          <p:cNvPicPr/>
          <p:nvPr/>
        </p:nvPicPr>
        <p:blipFill>
          <a:blip r:embed="rId3">
            <a:extLst/>
          </a:blip>
          <a:stretch>
            <a:fillRect/>
          </a:stretch>
        </p:blipFill>
        <p:spPr>
          <a:xfrm>
            <a:off x="595978" y="1625174"/>
            <a:ext cx="3394662" cy="3369585"/>
          </a:xfrm>
          <a:prstGeom prst="rect">
            <a:avLst/>
          </a:prstGeom>
          <a:ln w="12700">
            <a:miter lim="400000"/>
          </a:ln>
        </p:spPr>
      </p:pic>
      <p:pic>
        <p:nvPicPr>
          <p:cNvPr id="1484" name="pasted-image.pdf"/>
          <p:cNvPicPr/>
          <p:nvPr/>
        </p:nvPicPr>
        <p:blipFill>
          <a:blip r:embed="rId4">
            <a:extLst/>
          </a:blip>
          <a:stretch>
            <a:fillRect/>
          </a:stretch>
        </p:blipFill>
        <p:spPr>
          <a:xfrm>
            <a:off x="5130515" y="2827800"/>
            <a:ext cx="3391365" cy="3369585"/>
          </a:xfrm>
          <a:prstGeom prst="rect">
            <a:avLst/>
          </a:prstGeom>
          <a:ln w="12700">
            <a:miter lim="400000"/>
          </a:ln>
        </p:spPr>
      </p:pic>
      <p:sp>
        <p:nvSpPr>
          <p:cNvPr id="1485" name="Shape 1485"/>
          <p:cNvSpPr/>
          <p:nvPr/>
        </p:nvSpPr>
        <p:spPr>
          <a:xfrm>
            <a:off x="3568538" y="5300795"/>
            <a:ext cx="1165124" cy="363219"/>
          </a:xfrm>
          <a:prstGeom prst="line">
            <a:avLst/>
          </a:prstGeom>
          <a:ln w="25400">
            <a:solidFill/>
            <a:miter lim="400000"/>
            <a:tailEnd type="triangle"/>
          </a:ln>
        </p:spPr>
        <p:txBody>
          <a:bodyPr lIns="35718" tIns="35718" rIns="35718" bIns="35718" anchor="ctr"/>
          <a:lstStyle/>
          <a:p>
            <a:pPr lvl="0" marL="0" marR="0" algn="ctr" defTabSz="584200">
              <a:defRPr sz="2800">
                <a:solidFill>
                  <a:srgbClr val="FFFFFF"/>
                </a:solidFill>
                <a:effectLst>
                  <a:outerShdw sx="100000" sy="100000" kx="0" ky="0" algn="b" rotWithShape="0" blurRad="38100" dist="12700" dir="5400000">
                    <a:srgbClr val="000000">
                      <a:alpha val="50000"/>
                    </a:srgbClr>
                  </a:outerShdw>
                </a:effectLst>
                <a:uFillTx/>
                <a:latin typeface="Gill Sans"/>
                <a:ea typeface="Gill Sans"/>
                <a:cs typeface="Gill Sans"/>
                <a:sym typeface="Gill Sans"/>
              </a:defRPr>
            </a:pPr>
          </a:p>
        </p:txBody>
      </p:sp>
      <p:sp>
        <p:nvSpPr>
          <p:cNvPr id="1486" name="Shape 1486"/>
          <p:cNvSpPr/>
          <p:nvPr/>
        </p:nvSpPr>
        <p:spPr>
          <a:xfrm>
            <a:off x="2570784" y="6477498"/>
            <a:ext cx="3737381" cy="326029"/>
          </a:xfrm>
          <a:prstGeom prst="rect">
            <a:avLst/>
          </a:prstGeom>
          <a:solidFill>
            <a:srgbClr val="FFFFFF"/>
          </a:solidFill>
          <a:ln w="25400">
            <a:miter lim="400000"/>
          </a:ln>
        </p:spPr>
        <p:txBody>
          <a:bodyPr lIns="0" tIns="0" rIns="0" bIns="0" anchor="ctr"/>
          <a:lstStyle/>
          <a:p>
            <a:pPr lvl="0"/>
          </a:p>
        </p:txBody>
      </p:sp>
      <p:pic>
        <p:nvPicPr>
          <p:cNvPr id="1487" name="pasted-image.pdf"/>
          <p:cNvPicPr/>
          <p:nvPr/>
        </p:nvPicPr>
        <p:blipFill>
          <a:blip r:embed="rId5">
            <a:extLst/>
          </a:blip>
          <a:srcRect l="0" t="563" r="0" b="563"/>
          <a:stretch>
            <a:fillRect/>
          </a:stretch>
        </p:blipFill>
        <p:spPr>
          <a:xfrm>
            <a:off x="5130515" y="2827800"/>
            <a:ext cx="3391365" cy="3369585"/>
          </a:xfrm>
          <a:prstGeom prst="rect">
            <a:avLst/>
          </a:prstGeom>
          <a:ln w="12700">
            <a:miter lim="400000"/>
          </a:ln>
        </p:spPr>
      </p:pic>
      <p:sp>
        <p:nvSpPr>
          <p:cNvPr id="1488" name="Shape 1488"/>
          <p:cNvSpPr/>
          <p:nvPr/>
        </p:nvSpPr>
        <p:spPr>
          <a:xfrm>
            <a:off x="2331893" y="5432185"/>
            <a:ext cx="1929493" cy="1392239"/>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lvl="0" marL="0" marR="0" algn="ctr" defTabSz="584200">
              <a:defRPr sz="1800">
                <a:uFillTx/>
              </a:defRPr>
            </a:pPr>
            <a:r>
              <a:rPr i="1" sz="2200">
                <a:latin typeface="ArialUnicodeMS"/>
                <a:ea typeface="ArialUnicodeMS"/>
                <a:cs typeface="ArialUnicodeMS"/>
                <a:sym typeface="ArialUnicodeMS"/>
              </a:rPr>
              <a:t>Shear+ PSF</a:t>
            </a:r>
            <a:endParaRPr i="1" sz="2200">
              <a:latin typeface="ArialUnicodeMS"/>
              <a:ea typeface="ArialUnicodeMS"/>
              <a:cs typeface="ArialUnicodeMS"/>
              <a:sym typeface="ArialUnicodeMS"/>
            </a:endParaRPr>
          </a:p>
          <a:p>
            <a:pPr lvl="0" marL="0" marR="0" algn="ctr" defTabSz="584200">
              <a:defRPr sz="1800">
                <a:uFillTx/>
              </a:defRPr>
            </a:pPr>
            <a:r>
              <a:rPr i="1" sz="2200">
                <a:latin typeface="ArialUnicodeMS"/>
                <a:ea typeface="ArialUnicodeMS"/>
                <a:cs typeface="ArialUnicodeMS"/>
                <a:sym typeface="ArialUnicodeMS"/>
              </a:rPr>
              <a:t>+ pixelization + noise</a:t>
            </a:r>
          </a:p>
        </p:txBody>
      </p:sp>
    </p:spTree>
  </p:cSld>
  <p:clrMapOvr>
    <a:masterClrMapping/>
  </p:clrMapOvr>
  <p:transition spd="med" advClick="1"/>
</p:sld>
</file>

<file path=ppt/slides/slide1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0" name="Shape 1490"/>
          <p:cNvSpPr/>
          <p:nvPr/>
        </p:nvSpPr>
        <p:spPr>
          <a:xfrm>
            <a:off x="0" y="0"/>
            <a:ext cx="9144000" cy="6858000"/>
          </a:xfrm>
          <a:prstGeom prst="roundRect">
            <a:avLst>
              <a:gd name="adj" fmla="val 0"/>
            </a:avLst>
          </a:prstGeom>
          <a:solidFill/>
          <a:ln w="12700">
            <a:solidFill/>
            <a:miter lim="400000"/>
          </a:ln>
        </p:spPr>
        <p:txBody>
          <a:bodyPr lIns="0" tIns="0" rIns="0" bIns="0" anchor="ctr"/>
          <a:lstStyle/>
          <a:p>
            <a:pPr lvl="0" algn="ctr">
              <a:defRPr u="sng">
                <a:latin typeface="Courier New"/>
                <a:ea typeface="Courier New"/>
                <a:cs typeface="Courier New"/>
                <a:sym typeface="Courier New"/>
              </a:defRPr>
            </a:pPr>
          </a:p>
        </p:txBody>
      </p:sp>
      <p:sp>
        <p:nvSpPr>
          <p:cNvPr id="1491" name="Shape 1491"/>
          <p:cNvSpPr/>
          <p:nvPr>
            <p:ph type="sldNum" sz="quarter" idx="2"/>
          </p:nvPr>
        </p:nvSpPr>
        <p:spPr>
          <a:xfrm>
            <a:off x="4565650" y="6527800"/>
            <a:ext cx="317500" cy="254000"/>
          </a:xfrm>
          <a:prstGeom prst="rect">
            <a:avLst/>
          </a:prstGeom>
          <a:extLst>
            <a:ext uri="{C572A759-6A51-4108-AA02-DFA0A04FC94B}">
              <ma14:wrappingTextBoxFlag xmlns:ma14="http://schemas.microsoft.com/office/mac/drawingml/2011/main" val="1"/>
            </a:ext>
          </a:extLst>
        </p:spPr>
        <p:txBody>
          <a:bodyPr lIns="38100" tIns="38100" rIns="38100" bIns="38100" anchor="t"/>
          <a:lstStyle>
            <a:lvl1pPr defTabSz="406400">
              <a:tabLst>
                <a:tab pos="4673600" algn="l"/>
                <a:tab pos="5524500" algn="l"/>
              </a:tabLst>
              <a:defRPr sz="1200">
                <a:uFillTx/>
                <a:latin typeface="Gill Sans"/>
                <a:ea typeface="Gill Sans"/>
                <a:cs typeface="Gill Sans"/>
                <a:sym typeface="Gill Sans"/>
              </a:defRPr>
            </a:lvl1pPr>
          </a:lstStyle>
          <a:p>
            <a:pPr lvl="0">
              <a:defRPr sz="1800">
                <a:solidFill>
                  <a:srgbClr val="000000"/>
                </a:solidFill>
              </a:defRPr>
            </a:pPr>
            <a:fld id="{86CB4B4D-7CA3-9044-876B-883B54F8677D}" type="slidenum">
              <a:rPr sz="1200">
                <a:solidFill>
                  <a:srgbClr val="FFFFFF"/>
                </a:solidFill>
              </a:rPr>
            </a:fld>
          </a:p>
        </p:txBody>
      </p:sp>
      <p:pic>
        <p:nvPicPr>
          <p:cNvPr id="1492" name="Gal6.png"/>
          <p:cNvPicPr/>
          <p:nvPr/>
        </p:nvPicPr>
        <p:blipFill>
          <a:blip r:embed="rId2">
            <a:extLst/>
          </a:blip>
          <a:stretch>
            <a:fillRect/>
          </a:stretch>
        </p:blipFill>
        <p:spPr>
          <a:xfrm>
            <a:off x="-287164" y="174625"/>
            <a:ext cx="9437515" cy="6683375"/>
          </a:xfrm>
          <a:prstGeom prst="rect">
            <a:avLst/>
          </a:prstGeom>
          <a:ln w="25400">
            <a:round/>
          </a:ln>
        </p:spPr>
      </p:pic>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0" name="Shape 350"/>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pic>
        <p:nvPicPr>
          <p:cNvPr id="351" name="990053.jpg"/>
          <p:cNvPicPr/>
          <p:nvPr/>
        </p:nvPicPr>
        <p:blipFill>
          <a:blip r:embed="rId2">
            <a:extLst/>
          </a:blip>
          <a:stretch>
            <a:fillRect/>
          </a:stretch>
        </p:blipFill>
        <p:spPr>
          <a:xfrm>
            <a:off x="1281281" y="366531"/>
            <a:ext cx="6657808" cy="6285517"/>
          </a:xfrm>
          <a:prstGeom prst="rect">
            <a:avLst/>
          </a:prstGeom>
          <a:ln w="25400">
            <a:round/>
          </a:ln>
        </p:spPr>
      </p:pic>
      <p:sp>
        <p:nvSpPr>
          <p:cNvPr id="352" name="Shape 352"/>
          <p:cNvSpPr/>
          <p:nvPr/>
        </p:nvSpPr>
        <p:spPr>
          <a:xfrm>
            <a:off x="7210166" y="6389977"/>
            <a:ext cx="1603337" cy="3215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solidFill>
                  <a:srgbClr val="0B5D18"/>
                </a:solidFill>
              </a:defRPr>
            </a:lvl1pPr>
          </a:lstStyle>
          <a:p>
            <a:pPr lvl="0">
              <a:defRPr sz="1800">
                <a:solidFill>
                  <a:srgbClr val="000000"/>
                </a:solidFill>
                <a:uFillTx/>
              </a:defRPr>
            </a:pPr>
            <a:r>
              <a:rPr sz="1600">
                <a:solidFill>
                  <a:srgbClr val="0B5D18"/>
                </a:solidFill>
                <a:uFill>
                  <a:solidFill/>
                </a:uFill>
              </a:rPr>
              <a:t>WMAP web page</a:t>
            </a:r>
          </a:p>
        </p:txBody>
      </p:sp>
    </p:spTree>
  </p:cSld>
  <p:clrMapOvr>
    <a:masterClrMapping/>
  </p:clrMapOvr>
  <p:transition spd="med" advClick="1"/>
</p:sld>
</file>

<file path=ppt/slides/slide1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4" name="Shape 1494"/>
          <p:cNvSpPr/>
          <p:nvPr/>
        </p:nvSpPr>
        <p:spPr>
          <a:xfrm>
            <a:off x="533400" y="1295400"/>
            <a:ext cx="8077200" cy="1588"/>
          </a:xfrm>
          <a:prstGeom prst="line">
            <a:avLst/>
          </a:prstGeom>
          <a:ln w="254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495" name="Shape 1495"/>
          <p:cNvSpPr/>
          <p:nvPr/>
        </p:nvSpPr>
        <p:spPr>
          <a:xfrm>
            <a:off x="533400" y="13716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sp>
        <p:nvSpPr>
          <p:cNvPr id="1496" name="Shape 1496"/>
          <p:cNvSpPr/>
          <p:nvPr/>
        </p:nvSpPr>
        <p:spPr>
          <a:xfrm>
            <a:off x="533400" y="12192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pic>
        <p:nvPicPr>
          <p:cNvPr id="1497" name="DES-Logo-cropped.jpg"/>
          <p:cNvPicPr/>
          <p:nvPr/>
        </p:nvPicPr>
        <p:blipFill>
          <a:blip r:embed="rId2">
            <a:extLst/>
          </a:blip>
          <a:stretch>
            <a:fillRect/>
          </a:stretch>
        </p:blipFill>
        <p:spPr>
          <a:xfrm>
            <a:off x="0" y="0"/>
            <a:ext cx="1200150" cy="1524000"/>
          </a:xfrm>
          <a:prstGeom prst="rect">
            <a:avLst/>
          </a:prstGeom>
          <a:ln w="12700">
            <a:miter lim="400000"/>
          </a:ln>
        </p:spPr>
      </p:pic>
      <p:sp>
        <p:nvSpPr>
          <p:cNvPr id="1498" name="Shape 1498"/>
          <p:cNvSpPr/>
          <p:nvPr>
            <p:ph type="title"/>
          </p:nvPr>
        </p:nvSpPr>
        <p:spPr>
          <a:xfrm>
            <a:off x="927100" y="292224"/>
            <a:ext cx="7937500" cy="977901"/>
          </a:xfrm>
          <a:prstGeom prst="rect">
            <a:avLst/>
          </a:prstGeom>
        </p:spPr>
        <p:txBody>
          <a:bodyPr/>
          <a:lstStyle>
            <a:lvl1pPr>
              <a:defRPr sz="3200">
                <a:latin typeface="+mn-lt"/>
                <a:ea typeface="+mn-ea"/>
                <a:cs typeface="+mn-cs"/>
                <a:sym typeface="Arial"/>
              </a:defRPr>
            </a:lvl1pPr>
          </a:lstStyle>
          <a:p>
            <a:pPr lvl="0">
              <a:defRPr sz="1800">
                <a:uFillTx/>
              </a:defRPr>
            </a:pPr>
            <a:r>
              <a:rPr sz="3200">
                <a:uFill>
                  <a:solidFill/>
                </a:uFill>
              </a:rPr>
              <a:t>Science Verification (SV): Nov 12 - Feb 13</a:t>
            </a:r>
          </a:p>
        </p:txBody>
      </p:sp>
      <p:pic>
        <p:nvPicPr>
          <p:cNvPr id="1499" name="SVA11.png"/>
          <p:cNvPicPr/>
          <p:nvPr/>
        </p:nvPicPr>
        <p:blipFill>
          <a:blip r:embed="rId3">
            <a:extLst/>
          </a:blip>
          <a:stretch>
            <a:fillRect/>
          </a:stretch>
        </p:blipFill>
        <p:spPr>
          <a:xfrm>
            <a:off x="1314230" y="1398587"/>
            <a:ext cx="6718301" cy="5375276"/>
          </a:xfrm>
          <a:prstGeom prst="rect">
            <a:avLst/>
          </a:prstGeom>
          <a:ln w="12700">
            <a:miter lim="400000"/>
          </a:ln>
        </p:spPr>
      </p:pic>
      <p:sp>
        <p:nvSpPr>
          <p:cNvPr id="1500" name="Shape 1500"/>
          <p:cNvSpPr/>
          <p:nvPr/>
        </p:nvSpPr>
        <p:spPr>
          <a:xfrm>
            <a:off x="4228880" y="2658519"/>
            <a:ext cx="3228058" cy="83566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marL="0" marR="0" defTabSz="457200">
              <a:lnSpc>
                <a:spcPct val="120000"/>
              </a:lnSpc>
              <a:defRPr sz="1800">
                <a:uFillTx/>
              </a:defRPr>
            </a:pPr>
            <a:r>
              <a:rPr sz="1400">
                <a:solidFill>
                  <a:srgbClr val="002E7A"/>
                </a:solidFill>
                <a:latin typeface="Helvetica"/>
                <a:ea typeface="Helvetica"/>
                <a:cs typeface="Helvetica"/>
                <a:sym typeface="Helvetica"/>
              </a:rPr>
              <a:t>~200 sq. deg. at nominal DES depth</a:t>
            </a:r>
            <a:endParaRPr sz="1400">
              <a:solidFill>
                <a:srgbClr val="002E7A"/>
              </a:solidFill>
              <a:latin typeface="Helvetica"/>
              <a:ea typeface="Helvetica"/>
              <a:cs typeface="Helvetica"/>
              <a:sym typeface="Helvetica"/>
            </a:endParaRPr>
          </a:p>
          <a:p>
            <a:pPr lvl="0" marL="0" marR="0" defTabSz="457200">
              <a:lnSpc>
                <a:spcPct val="120000"/>
              </a:lnSpc>
              <a:defRPr sz="1800">
                <a:uFillTx/>
              </a:defRPr>
            </a:pPr>
            <a:r>
              <a:rPr sz="1400">
                <a:solidFill>
                  <a:srgbClr val="002E7A"/>
                </a:solidFill>
                <a:latin typeface="Helvetica"/>
                <a:ea typeface="Helvetica"/>
                <a:cs typeface="Helvetica"/>
                <a:sym typeface="Helvetica"/>
              </a:rPr>
              <a:t>~10 million galaxies</a:t>
            </a:r>
            <a:endParaRPr sz="1400">
              <a:solidFill>
                <a:srgbClr val="002E7A"/>
              </a:solidFill>
              <a:latin typeface="Helvetica"/>
              <a:ea typeface="Helvetica"/>
              <a:cs typeface="Helvetica"/>
              <a:sym typeface="Helvetica"/>
            </a:endParaRPr>
          </a:p>
          <a:p>
            <a:pPr lvl="0" marL="0" marR="0" defTabSz="457200">
              <a:defRPr sz="1800">
                <a:uFillTx/>
              </a:defRPr>
            </a:pPr>
            <a:r>
              <a:rPr sz="1400">
                <a:solidFill>
                  <a:srgbClr val="002E7A"/>
                </a:solidFill>
                <a:latin typeface="Helvetica"/>
                <a:ea typeface="Helvetica"/>
                <a:cs typeface="Helvetica"/>
                <a:sym typeface="Helvetica"/>
              </a:rPr>
              <a:t>Data processed and released in Aug 13</a:t>
            </a:r>
          </a:p>
        </p:txBody>
      </p:sp>
    </p:spTree>
  </p:cSld>
  <p:clrMapOvr>
    <a:masterClrMapping/>
  </p:clrMapOvr>
  <p:transition spd="med" advClick="1"/>
</p:sld>
</file>

<file path=ppt/slides/slide1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02" name="Sense nom.png"/>
          <p:cNvPicPr/>
          <p:nvPr/>
        </p:nvPicPr>
        <p:blipFill>
          <a:blip r:embed="rId2">
            <a:extLst/>
          </a:blip>
          <a:stretch>
            <a:fillRect/>
          </a:stretch>
        </p:blipFill>
        <p:spPr>
          <a:xfrm>
            <a:off x="965200" y="1485900"/>
            <a:ext cx="6985941" cy="4775200"/>
          </a:xfrm>
          <a:prstGeom prst="rect">
            <a:avLst/>
          </a:prstGeom>
          <a:ln w="12700">
            <a:miter lim="400000"/>
          </a:ln>
        </p:spPr>
      </p:pic>
      <p:sp>
        <p:nvSpPr>
          <p:cNvPr id="1503" name="Shape 1503"/>
          <p:cNvSpPr/>
          <p:nvPr/>
        </p:nvSpPr>
        <p:spPr>
          <a:xfrm>
            <a:off x="533400" y="1295400"/>
            <a:ext cx="8077200" cy="1588"/>
          </a:xfrm>
          <a:prstGeom prst="line">
            <a:avLst/>
          </a:prstGeom>
          <a:ln w="254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504" name="Shape 1504"/>
          <p:cNvSpPr/>
          <p:nvPr/>
        </p:nvSpPr>
        <p:spPr>
          <a:xfrm>
            <a:off x="533400" y="13716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sp>
        <p:nvSpPr>
          <p:cNvPr id="1505" name="Shape 1505"/>
          <p:cNvSpPr/>
          <p:nvPr/>
        </p:nvSpPr>
        <p:spPr>
          <a:xfrm>
            <a:off x="533400" y="12192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pic>
        <p:nvPicPr>
          <p:cNvPr id="1506" name="DES-Logo-cropped.jpg"/>
          <p:cNvPicPr/>
          <p:nvPr/>
        </p:nvPicPr>
        <p:blipFill>
          <a:blip r:embed="rId3">
            <a:extLst/>
          </a:blip>
          <a:stretch>
            <a:fillRect/>
          </a:stretch>
        </p:blipFill>
        <p:spPr>
          <a:xfrm>
            <a:off x="0" y="0"/>
            <a:ext cx="1200150" cy="1524000"/>
          </a:xfrm>
          <a:prstGeom prst="rect">
            <a:avLst/>
          </a:prstGeom>
          <a:ln w="12700">
            <a:miter lim="400000"/>
          </a:ln>
        </p:spPr>
      </p:pic>
      <p:sp>
        <p:nvSpPr>
          <p:cNvPr id="1507" name="Shape 1507"/>
          <p:cNvSpPr/>
          <p:nvPr>
            <p:ph type="title"/>
          </p:nvPr>
        </p:nvSpPr>
        <p:spPr>
          <a:xfrm>
            <a:off x="1104900" y="292224"/>
            <a:ext cx="7353300" cy="977901"/>
          </a:xfrm>
          <a:prstGeom prst="rect">
            <a:avLst/>
          </a:prstGeom>
        </p:spPr>
        <p:txBody>
          <a:bodyPr/>
          <a:lstStyle>
            <a:lvl1pPr>
              <a:defRPr sz="3200">
                <a:latin typeface="+mn-lt"/>
                <a:ea typeface="+mn-ea"/>
                <a:cs typeface="+mn-cs"/>
                <a:sym typeface="Arial"/>
              </a:defRPr>
            </a:lvl1pPr>
          </a:lstStyle>
          <a:p>
            <a:pPr lvl="0">
              <a:defRPr sz="1800">
                <a:uFillTx/>
              </a:defRPr>
            </a:pPr>
            <a:r>
              <a:rPr sz="3200">
                <a:uFill>
                  <a:solidFill/>
                </a:uFill>
              </a:rPr>
              <a:t>SN Observations During SV</a:t>
            </a:r>
          </a:p>
        </p:txBody>
      </p:sp>
      <p:sp>
        <p:nvSpPr>
          <p:cNvPr id="1508" name="Shape 1508"/>
          <p:cNvSpPr/>
          <p:nvPr/>
        </p:nvSpPr>
        <p:spPr>
          <a:xfrm>
            <a:off x="2413000" y="6388100"/>
            <a:ext cx="4397599" cy="3810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marL="0" marR="0" defTabSz="457200">
              <a:buClr>
                <a:srgbClr val="000000"/>
              </a:buClr>
              <a:defRPr sz="2000">
                <a:solidFill>
                  <a:srgbClr val="002E7A"/>
                </a:solidFill>
                <a:uFill>
                  <a:solidFill>
                    <a:srgbClr val="002E7A"/>
                  </a:solidFill>
                </a:uFill>
                <a:latin typeface="Calibri"/>
                <a:ea typeface="Calibri"/>
                <a:cs typeface="Calibri"/>
                <a:sym typeface="Calibri"/>
              </a:defRPr>
            </a:lvl1pPr>
          </a:lstStyle>
          <a:p>
            <a:pPr lvl="0">
              <a:defRPr sz="1800">
                <a:solidFill>
                  <a:srgbClr val="000000"/>
                </a:solidFill>
                <a:uFillTx/>
              </a:defRPr>
            </a:pPr>
            <a:r>
              <a:rPr sz="2000">
                <a:solidFill>
                  <a:srgbClr val="002E7A"/>
                </a:solidFill>
                <a:uFill>
                  <a:solidFill>
                    <a:srgbClr val="002E7A"/>
                  </a:solidFill>
                </a:uFill>
              </a:rPr>
              <a:t>SN fields include photo-z calibration fields</a:t>
            </a:r>
          </a:p>
        </p:txBody>
      </p:sp>
    </p:spTree>
  </p:cSld>
  <p:clrMapOvr>
    <a:masterClrMapping/>
  </p:clrMapOvr>
  <p:transition spd="med" advClick="1"/>
</p:sld>
</file>

<file path=ppt/slides/slide1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10" name="Shape 1510"/>
          <p:cNvSpPr/>
          <p:nvPr/>
        </p:nvSpPr>
        <p:spPr>
          <a:xfrm>
            <a:off x="533400" y="1295400"/>
            <a:ext cx="8077200" cy="1588"/>
          </a:xfrm>
          <a:prstGeom prst="line">
            <a:avLst/>
          </a:prstGeom>
          <a:ln w="254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511" name="Shape 1511"/>
          <p:cNvSpPr/>
          <p:nvPr/>
        </p:nvSpPr>
        <p:spPr>
          <a:xfrm>
            <a:off x="533400" y="13716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sp>
        <p:nvSpPr>
          <p:cNvPr id="1512" name="Shape 1512"/>
          <p:cNvSpPr/>
          <p:nvPr/>
        </p:nvSpPr>
        <p:spPr>
          <a:xfrm>
            <a:off x="533400" y="12192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pic>
        <p:nvPicPr>
          <p:cNvPr id="1513" name="DES-Logo-cropped.jpg"/>
          <p:cNvPicPr/>
          <p:nvPr/>
        </p:nvPicPr>
        <p:blipFill>
          <a:blip r:embed="rId2">
            <a:extLst/>
          </a:blip>
          <a:stretch>
            <a:fillRect/>
          </a:stretch>
        </p:blipFill>
        <p:spPr>
          <a:xfrm>
            <a:off x="0" y="0"/>
            <a:ext cx="1200150" cy="1524000"/>
          </a:xfrm>
          <a:prstGeom prst="rect">
            <a:avLst/>
          </a:prstGeom>
          <a:ln w="12700">
            <a:miter lim="400000"/>
          </a:ln>
        </p:spPr>
      </p:pic>
      <p:sp>
        <p:nvSpPr>
          <p:cNvPr id="1514" name="Shape 1514"/>
          <p:cNvSpPr/>
          <p:nvPr>
            <p:ph type="title"/>
          </p:nvPr>
        </p:nvSpPr>
        <p:spPr>
          <a:xfrm>
            <a:off x="1104900" y="292224"/>
            <a:ext cx="7353300" cy="977901"/>
          </a:xfrm>
          <a:prstGeom prst="rect">
            <a:avLst/>
          </a:prstGeom>
        </p:spPr>
        <p:txBody>
          <a:bodyPr/>
          <a:lstStyle>
            <a:lvl1pPr>
              <a:defRPr sz="3200">
                <a:latin typeface="+mn-lt"/>
                <a:ea typeface="+mn-ea"/>
                <a:cs typeface="+mn-cs"/>
                <a:sym typeface="Arial"/>
              </a:defRPr>
            </a:lvl1pPr>
          </a:lstStyle>
          <a:p>
            <a:pPr lvl="0">
              <a:defRPr sz="1800">
                <a:uFillTx/>
              </a:defRPr>
            </a:pPr>
            <a:r>
              <a:rPr sz="3200">
                <a:uFill>
                  <a:solidFill/>
                </a:uFill>
              </a:rPr>
              <a:t>SN Observations During SV</a:t>
            </a:r>
          </a:p>
        </p:txBody>
      </p:sp>
      <p:sp>
        <p:nvSpPr>
          <p:cNvPr id="1515" name="Shape 1515"/>
          <p:cNvSpPr/>
          <p:nvPr/>
        </p:nvSpPr>
        <p:spPr>
          <a:xfrm>
            <a:off x="2413000" y="6388100"/>
            <a:ext cx="4397599" cy="3810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marL="0" marR="0" defTabSz="457200">
              <a:buClr>
                <a:srgbClr val="000000"/>
              </a:buClr>
              <a:defRPr sz="2000">
                <a:solidFill>
                  <a:srgbClr val="002E7A"/>
                </a:solidFill>
                <a:uFill>
                  <a:solidFill>
                    <a:srgbClr val="002E7A"/>
                  </a:solidFill>
                </a:uFill>
                <a:latin typeface="Calibri"/>
                <a:ea typeface="Calibri"/>
                <a:cs typeface="Calibri"/>
                <a:sym typeface="Calibri"/>
              </a:defRPr>
            </a:lvl1pPr>
          </a:lstStyle>
          <a:p>
            <a:pPr lvl="0">
              <a:defRPr sz="1800">
                <a:solidFill>
                  <a:srgbClr val="000000"/>
                </a:solidFill>
                <a:uFillTx/>
              </a:defRPr>
            </a:pPr>
            <a:r>
              <a:rPr sz="2000">
                <a:solidFill>
                  <a:srgbClr val="002E7A"/>
                </a:solidFill>
                <a:uFill>
                  <a:solidFill>
                    <a:srgbClr val="002E7A"/>
                  </a:solidFill>
                </a:uFill>
              </a:rPr>
              <a:t>SN fields include photo-z calibration fields</a:t>
            </a:r>
          </a:p>
        </p:txBody>
      </p:sp>
      <p:pic>
        <p:nvPicPr>
          <p:cNvPr id="1516" name="Sense nom.png"/>
          <p:cNvPicPr/>
          <p:nvPr/>
        </p:nvPicPr>
        <p:blipFill>
          <a:blip r:embed="rId3">
            <a:extLst/>
          </a:blip>
          <a:stretch>
            <a:fillRect/>
          </a:stretch>
        </p:blipFill>
        <p:spPr>
          <a:xfrm>
            <a:off x="622300" y="1600200"/>
            <a:ext cx="7581900" cy="4660900"/>
          </a:xfrm>
          <a:prstGeom prst="rect">
            <a:avLst/>
          </a:prstGeom>
          <a:ln w="12700">
            <a:miter lim="400000"/>
          </a:ln>
        </p:spPr>
      </p:pic>
    </p:spTree>
  </p:cSld>
  <p:clrMapOvr>
    <a:masterClrMapping/>
  </p:clrMapOvr>
  <p:transition spd="med" advClick="1"/>
</p:sld>
</file>

<file path=ppt/slides/slide1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18" name="image8.png" descr="Melchior-fig-capture.png"/>
          <p:cNvPicPr/>
          <p:nvPr/>
        </p:nvPicPr>
        <p:blipFill>
          <a:blip r:embed="rId2">
            <a:extLst/>
          </a:blip>
          <a:stretch>
            <a:fillRect/>
          </a:stretch>
        </p:blipFill>
        <p:spPr>
          <a:xfrm>
            <a:off x="0" y="2536057"/>
            <a:ext cx="9144000" cy="3360686"/>
          </a:xfrm>
          <a:prstGeom prst="rect">
            <a:avLst/>
          </a:prstGeom>
          <a:ln w="12700">
            <a:miter lim="400000"/>
          </a:ln>
        </p:spPr>
      </p:pic>
      <p:sp>
        <p:nvSpPr>
          <p:cNvPr id="1519" name="Shape 1519"/>
          <p:cNvSpPr/>
          <p:nvPr>
            <p:ph type="title"/>
          </p:nvPr>
        </p:nvSpPr>
        <p:spPr>
          <a:xfrm>
            <a:off x="838200" y="76200"/>
            <a:ext cx="7696200" cy="1143000"/>
          </a:xfrm>
          <a:prstGeom prst="rect">
            <a:avLst/>
          </a:prstGeom>
        </p:spPr>
        <p:txBody>
          <a:bodyPr>
            <a:normAutofit fontScale="100000" lnSpcReduction="0"/>
          </a:bodyPr>
          <a:lstStyle/>
          <a:p>
            <a:pPr lvl="0">
              <a:defRPr sz="1800"/>
            </a:pPr>
            <a:r>
              <a:rPr sz="3200"/>
              <a:t>First DES Paper Out on May 16th</a:t>
            </a:r>
          </a:p>
        </p:txBody>
      </p:sp>
      <p:pic>
        <p:nvPicPr>
          <p:cNvPr id="1520" name="image9.png" descr="Melchior-title.png"/>
          <p:cNvPicPr/>
          <p:nvPr/>
        </p:nvPicPr>
        <p:blipFill>
          <a:blip r:embed="rId3">
            <a:extLst/>
          </a:blip>
          <a:srcRect l="0" t="0" r="1059" b="0"/>
          <a:stretch>
            <a:fillRect/>
          </a:stretch>
        </p:blipFill>
        <p:spPr>
          <a:xfrm>
            <a:off x="1554719" y="1628473"/>
            <a:ext cx="7678115" cy="941552"/>
          </a:xfrm>
          <a:prstGeom prst="rect">
            <a:avLst/>
          </a:prstGeom>
          <a:ln w="12700">
            <a:miter lim="400000"/>
          </a:ln>
        </p:spPr>
      </p:pic>
      <p:sp>
        <p:nvSpPr>
          <p:cNvPr id="1521" name="Shape 1521"/>
          <p:cNvSpPr/>
          <p:nvPr/>
        </p:nvSpPr>
        <p:spPr>
          <a:xfrm>
            <a:off x="35349" y="1738836"/>
            <a:ext cx="1726891" cy="838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defTabSz="457200">
              <a:spcBef>
                <a:spcPts val="1200"/>
              </a:spcBef>
              <a:defRPr sz="1800">
                <a:uFillTx/>
                <a:latin typeface="Times Roman"/>
                <a:ea typeface="Times Roman"/>
                <a:cs typeface="Times Roman"/>
                <a:sym typeface="Times Roman"/>
              </a:defRPr>
            </a:lvl1pPr>
          </a:lstStyle>
          <a:p>
            <a:pPr lvl="0"/>
            <a:r>
              <a:t>P. Melchior et al.</a:t>
            </a:r>
          </a:p>
        </p:txBody>
      </p:sp>
      <p:sp>
        <p:nvSpPr>
          <p:cNvPr id="1522" name="Shape 1522"/>
          <p:cNvSpPr/>
          <p:nvPr/>
        </p:nvSpPr>
        <p:spPr>
          <a:xfrm>
            <a:off x="309960" y="2450036"/>
            <a:ext cx="1331036" cy="367594"/>
          </a:xfrm>
          <a:prstGeom prst="rect">
            <a:avLst/>
          </a:prstGeom>
          <a:solidFill>
            <a:srgbClr val="FFFFFF"/>
          </a:solidFill>
          <a:ln w="25400">
            <a:miter lim="400000"/>
          </a:ln>
        </p:spPr>
        <p:txBody>
          <a:bodyPr lIns="0" tIns="0" rIns="0" bIns="0" anchor="ctr"/>
          <a:lstStyle/>
          <a:p>
            <a:pPr lvl="0" algn="ctr">
              <a:defRPr u="sng">
                <a:latin typeface="Courier New"/>
                <a:ea typeface="Courier New"/>
                <a:cs typeface="Courier New"/>
                <a:sym typeface="Courier New"/>
              </a:defRPr>
            </a:pPr>
          </a:p>
        </p:txBody>
      </p:sp>
      <p:sp>
        <p:nvSpPr>
          <p:cNvPr id="1523" name="Shape 1523"/>
          <p:cNvSpPr/>
          <p:nvPr/>
        </p:nvSpPr>
        <p:spPr>
          <a:xfrm>
            <a:off x="7772400" y="6452885"/>
            <a:ext cx="1331036" cy="367595"/>
          </a:xfrm>
          <a:prstGeom prst="rect">
            <a:avLst/>
          </a:prstGeom>
          <a:solidFill>
            <a:srgbClr val="FFFFFF"/>
          </a:solidFill>
          <a:ln w="25400">
            <a:miter lim="400000"/>
          </a:ln>
        </p:spPr>
        <p:txBody>
          <a:bodyPr lIns="0" tIns="0" rIns="0" bIns="0" anchor="ctr"/>
          <a:lstStyle/>
          <a:p>
            <a:pPr lvl="0" algn="ctr">
              <a:defRPr u="sng">
                <a:latin typeface="Courier New"/>
                <a:ea typeface="Courier New"/>
                <a:cs typeface="Courier New"/>
                <a:sym typeface="Courier New"/>
              </a:defRPr>
            </a:pPr>
          </a:p>
        </p:txBody>
      </p:sp>
      <p:sp>
        <p:nvSpPr>
          <p:cNvPr id="1524" name="Shape 1524"/>
          <p:cNvSpPr/>
          <p:nvPr/>
        </p:nvSpPr>
        <p:spPr>
          <a:xfrm>
            <a:off x="3795359" y="6034036"/>
            <a:ext cx="1553282"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0" marR="0" defTabSz="457200">
              <a:defRPr b="1" sz="1300">
                <a:solidFill>
                  <a:srgbClr val="042EEE"/>
                </a:solidFill>
                <a:uFillTx/>
                <a:latin typeface="Lucida Grande"/>
                <a:ea typeface="Lucida Grande"/>
                <a:cs typeface="Lucida Grande"/>
                <a:sym typeface="Lucida Grande"/>
                <a:hlinkClick r:id="rId4" invalidUrl="" action="" tgtFrame="" tooltip="" history="1" highlightClick="0" endSnd="0"/>
              </a:defRPr>
            </a:lvl1pPr>
          </a:lstStyle>
          <a:p>
            <a:pPr lvl="0">
              <a:defRPr b="0" sz="1800">
                <a:solidFill>
                  <a:srgbClr val="000000"/>
                </a:solidFill>
              </a:defRPr>
            </a:pPr>
            <a:r>
              <a:rPr b="1" sz="1300">
                <a:solidFill>
                  <a:srgbClr val="042EEE"/>
                </a:solidFill>
                <a:hlinkClick r:id="rId4" invalidUrl="" action="" tgtFrame="" tooltip="" history="1" highlightClick="0" endSnd="0"/>
              </a:rPr>
              <a:t>arXiv:1405.4285</a:t>
            </a:r>
            <a:endParaRPr sz="1300"/>
          </a:p>
        </p:txBody>
      </p:sp>
    </p:spTree>
  </p:cSld>
  <p:clrMapOvr>
    <a:masterClrMapping/>
  </p:clrMapOvr>
  <p:transition spd="med" advClick="1"/>
</p:sld>
</file>

<file path=ppt/slides/slide1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6" name="Shape 1526"/>
          <p:cNvSpPr/>
          <p:nvPr>
            <p:ph type="title"/>
          </p:nvPr>
        </p:nvSpPr>
        <p:spPr>
          <a:xfrm>
            <a:off x="838200" y="76200"/>
            <a:ext cx="7696200" cy="1143000"/>
          </a:xfrm>
          <a:prstGeom prst="rect">
            <a:avLst/>
          </a:prstGeom>
        </p:spPr>
        <p:txBody>
          <a:bodyPr>
            <a:normAutofit fontScale="100000" lnSpcReduction="0"/>
          </a:bodyPr>
          <a:lstStyle/>
          <a:p>
            <a:pPr lvl="0">
              <a:defRPr sz="1800"/>
            </a:pPr>
            <a:r>
              <a:rPr sz="3200"/>
              <a:t>First DES Paper Out on May 16th</a:t>
            </a:r>
          </a:p>
        </p:txBody>
      </p:sp>
      <p:sp>
        <p:nvSpPr>
          <p:cNvPr id="1527" name="Shape 1527"/>
          <p:cNvSpPr/>
          <p:nvPr/>
        </p:nvSpPr>
        <p:spPr>
          <a:xfrm>
            <a:off x="120650" y="5779785"/>
            <a:ext cx="8896276" cy="711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defTabSz="457200">
              <a:defRPr sz="2000">
                <a:uFillTx/>
                <a:latin typeface="Helvetica"/>
                <a:ea typeface="Helvetica"/>
                <a:cs typeface="Helvetica"/>
                <a:sym typeface="Helvetica"/>
              </a:defRPr>
            </a:lvl1pPr>
          </a:lstStyle>
          <a:p>
            <a:pPr lvl="0">
              <a:defRPr sz="1800"/>
            </a:pPr>
            <a:r>
              <a:rPr sz="2000"/>
              <a:t>This paper proves that DES can measure galaxy shapes, even in the Science Verification preliminary data set.</a:t>
            </a:r>
          </a:p>
        </p:txBody>
      </p:sp>
      <p:pic>
        <p:nvPicPr>
          <p:cNvPr id="1528" name="kk.tiff"/>
          <p:cNvPicPr/>
          <p:nvPr/>
        </p:nvPicPr>
        <p:blipFill>
          <a:blip r:embed="rId2">
            <a:extLst/>
          </a:blip>
          <a:stretch>
            <a:fillRect/>
          </a:stretch>
        </p:blipFill>
        <p:spPr>
          <a:xfrm>
            <a:off x="-1" y="3020472"/>
            <a:ext cx="9144001" cy="2075420"/>
          </a:xfrm>
          <a:prstGeom prst="rect">
            <a:avLst/>
          </a:prstGeom>
          <a:ln w="25400">
            <a:round/>
          </a:ln>
        </p:spPr>
      </p:pic>
      <p:pic>
        <p:nvPicPr>
          <p:cNvPr id="1529" name="image9.png" descr="Melchior-title.png"/>
          <p:cNvPicPr/>
          <p:nvPr/>
        </p:nvPicPr>
        <p:blipFill>
          <a:blip r:embed="rId3">
            <a:extLst/>
          </a:blip>
          <a:srcRect l="0" t="0" r="1059" b="0"/>
          <a:stretch>
            <a:fillRect/>
          </a:stretch>
        </p:blipFill>
        <p:spPr>
          <a:xfrm>
            <a:off x="1543209" y="1821356"/>
            <a:ext cx="7678115" cy="941553"/>
          </a:xfrm>
          <a:prstGeom prst="rect">
            <a:avLst/>
          </a:prstGeom>
          <a:ln w="12700">
            <a:miter lim="400000"/>
          </a:ln>
        </p:spPr>
      </p:pic>
      <p:sp>
        <p:nvSpPr>
          <p:cNvPr id="1530" name="Shape 1530"/>
          <p:cNvSpPr/>
          <p:nvPr/>
        </p:nvSpPr>
        <p:spPr>
          <a:xfrm>
            <a:off x="4375100" y="3289300"/>
            <a:ext cx="393800" cy="279401"/>
          </a:xfrm>
          <a:prstGeom prst="rect">
            <a:avLst/>
          </a:prstGeom>
          <a:ln w="12700">
            <a:miter lim="400000"/>
          </a:ln>
        </p:spPr>
        <p:txBody>
          <a:bodyPr wrap="none" lIns="0" tIns="0" rIns="0" bIns="0" anchor="ctr">
            <a:spAutoFit/>
          </a:bodyPr>
          <a:lstStyle/>
          <a:p>
            <a:pPr lvl="0" marL="0" marR="0" defTabSz="457200">
              <a:defRPr sz="1200">
                <a:uFillTx/>
                <a:latin typeface="Helvetica"/>
                <a:ea typeface="Helvetica"/>
                <a:cs typeface="Helvetica"/>
                <a:sym typeface="Helvetica"/>
              </a:defRPr>
            </a:pPr>
          </a:p>
        </p:txBody>
      </p:sp>
      <p:sp>
        <p:nvSpPr>
          <p:cNvPr id="1531" name="Shape 1531"/>
          <p:cNvSpPr/>
          <p:nvPr/>
        </p:nvSpPr>
        <p:spPr>
          <a:xfrm>
            <a:off x="22649" y="1929336"/>
            <a:ext cx="1726891" cy="838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defTabSz="457200">
              <a:spcBef>
                <a:spcPts val="1200"/>
              </a:spcBef>
              <a:defRPr sz="1800">
                <a:uFillTx/>
                <a:latin typeface="Times Roman"/>
                <a:ea typeface="Times Roman"/>
                <a:cs typeface="Times Roman"/>
                <a:sym typeface="Times Roman"/>
              </a:defRPr>
            </a:lvl1pPr>
          </a:lstStyle>
          <a:p>
            <a:pPr lvl="0"/>
            <a:r>
              <a:t>P. Melchior et al.</a:t>
            </a:r>
          </a:p>
        </p:txBody>
      </p:sp>
      <p:sp>
        <p:nvSpPr>
          <p:cNvPr id="1532" name="Shape 1532"/>
          <p:cNvSpPr/>
          <p:nvPr/>
        </p:nvSpPr>
        <p:spPr>
          <a:xfrm>
            <a:off x="7685890" y="6397625"/>
            <a:ext cx="1331036" cy="367594"/>
          </a:xfrm>
          <a:prstGeom prst="rect">
            <a:avLst/>
          </a:prstGeom>
          <a:solidFill>
            <a:srgbClr val="FFFFFF"/>
          </a:solidFill>
          <a:ln w="25400">
            <a:miter lim="400000"/>
          </a:ln>
        </p:spPr>
        <p:txBody>
          <a:bodyPr lIns="0" tIns="0" rIns="0" bIns="0" anchor="ctr"/>
          <a:lstStyle/>
          <a:p>
            <a:pPr lvl="0" algn="ctr">
              <a:defRPr u="sng">
                <a:latin typeface="Courier New"/>
                <a:ea typeface="Courier New"/>
                <a:cs typeface="Courier New"/>
                <a:sym typeface="Courier New"/>
              </a:defRPr>
            </a:pPr>
          </a:p>
        </p:txBody>
      </p:sp>
    </p:spTree>
  </p:cSld>
  <p:clrMapOvr>
    <a:masterClrMapping/>
  </p:clrMapOvr>
  <p:transition spd="med" advClick="1"/>
</p:sld>
</file>

<file path=ppt/slides/slide1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34" name="Sense nom.tiff"/>
          <p:cNvPicPr/>
          <p:nvPr/>
        </p:nvPicPr>
        <p:blipFill>
          <a:blip r:embed="rId2">
            <a:extLst/>
          </a:blip>
          <a:stretch>
            <a:fillRect/>
          </a:stretch>
        </p:blipFill>
        <p:spPr>
          <a:xfrm>
            <a:off x="987281" y="299361"/>
            <a:ext cx="6644799" cy="6858001"/>
          </a:xfrm>
          <a:prstGeom prst="rect">
            <a:avLst/>
          </a:prstGeom>
          <a:ln w="25400">
            <a:round/>
          </a:ln>
        </p:spPr>
      </p:pic>
      <p:sp>
        <p:nvSpPr>
          <p:cNvPr id="1535" name="Shape 1535"/>
          <p:cNvSpPr/>
          <p:nvPr/>
        </p:nvSpPr>
        <p:spPr>
          <a:xfrm>
            <a:off x="1425861" y="1042477"/>
            <a:ext cx="903340" cy="196228"/>
          </a:xfrm>
          <a:prstGeom prst="rect">
            <a:avLst/>
          </a:prstGeom>
          <a:solidFill>
            <a:srgbClr val="FFE4A8">
              <a:alpha val="25000"/>
            </a:srgbClr>
          </a:solidFill>
          <a:ln w="12700">
            <a:miter lim="400000"/>
          </a:ln>
        </p:spPr>
        <p:txBody>
          <a:bodyPr lIns="0" tIns="0" rIns="0" bIns="0" anchor="ctr"/>
          <a:lstStyle/>
          <a:p>
            <a:pPr lvl="0" algn="ctr">
              <a:defRPr u="sng">
                <a:latin typeface="Courier New"/>
                <a:ea typeface="Courier New"/>
                <a:cs typeface="Courier New"/>
                <a:sym typeface="Courier New"/>
              </a:defRPr>
            </a:pPr>
          </a:p>
        </p:txBody>
      </p:sp>
      <p:sp>
        <p:nvSpPr>
          <p:cNvPr id="1536" name="Shape 1536"/>
          <p:cNvSpPr/>
          <p:nvPr/>
        </p:nvSpPr>
        <p:spPr>
          <a:xfrm>
            <a:off x="3229261" y="1232977"/>
            <a:ext cx="820054" cy="196228"/>
          </a:xfrm>
          <a:prstGeom prst="rect">
            <a:avLst/>
          </a:prstGeom>
          <a:solidFill>
            <a:srgbClr val="FFE4A8">
              <a:alpha val="25000"/>
            </a:srgbClr>
          </a:solidFill>
          <a:ln w="12700">
            <a:miter lim="400000"/>
          </a:ln>
        </p:spPr>
        <p:txBody>
          <a:bodyPr lIns="0" tIns="0" rIns="0" bIns="0" anchor="ctr"/>
          <a:lstStyle/>
          <a:p>
            <a:pPr lvl="0" algn="ctr">
              <a:defRPr u="sng">
                <a:latin typeface="Courier New"/>
                <a:ea typeface="Courier New"/>
                <a:cs typeface="Courier New"/>
                <a:sym typeface="Courier New"/>
              </a:defRPr>
            </a:pPr>
          </a:p>
        </p:txBody>
      </p:sp>
      <p:sp>
        <p:nvSpPr>
          <p:cNvPr id="1537" name="Shape 1537"/>
          <p:cNvSpPr/>
          <p:nvPr/>
        </p:nvSpPr>
        <p:spPr>
          <a:xfrm>
            <a:off x="4476006" y="1042477"/>
            <a:ext cx="903340" cy="196228"/>
          </a:xfrm>
          <a:prstGeom prst="rect">
            <a:avLst/>
          </a:prstGeom>
          <a:solidFill>
            <a:srgbClr val="FFE4A8">
              <a:alpha val="25000"/>
            </a:srgbClr>
          </a:solidFill>
          <a:ln w="12700">
            <a:miter lim="400000"/>
          </a:ln>
        </p:spPr>
        <p:txBody>
          <a:bodyPr lIns="0" tIns="0" rIns="0" bIns="0" anchor="ctr"/>
          <a:lstStyle/>
          <a:p>
            <a:pPr lvl="0" algn="ctr">
              <a:defRPr u="sng">
                <a:latin typeface="Courier New"/>
                <a:ea typeface="Courier New"/>
                <a:cs typeface="Courier New"/>
                <a:sym typeface="Courier New"/>
              </a:defRPr>
            </a:pPr>
          </a:p>
        </p:txBody>
      </p:sp>
      <p:sp>
        <p:nvSpPr>
          <p:cNvPr id="1538" name="Shape 1538"/>
          <p:cNvSpPr/>
          <p:nvPr/>
        </p:nvSpPr>
        <p:spPr>
          <a:xfrm>
            <a:off x="3628117" y="1823279"/>
            <a:ext cx="694264" cy="196229"/>
          </a:xfrm>
          <a:prstGeom prst="rect">
            <a:avLst/>
          </a:prstGeom>
          <a:solidFill>
            <a:srgbClr val="FFE4A8">
              <a:alpha val="25000"/>
            </a:srgbClr>
          </a:solidFill>
          <a:ln w="12700">
            <a:miter lim="400000"/>
          </a:ln>
        </p:spPr>
        <p:txBody>
          <a:bodyPr lIns="0" tIns="0" rIns="0" bIns="0" anchor="ctr"/>
          <a:lstStyle/>
          <a:p>
            <a:pPr lvl="0" algn="ctr">
              <a:defRPr u="sng">
                <a:latin typeface="Courier New"/>
                <a:ea typeface="Courier New"/>
                <a:cs typeface="Courier New"/>
                <a:sym typeface="Courier New"/>
              </a:defRPr>
            </a:pPr>
          </a:p>
        </p:txBody>
      </p:sp>
      <p:sp>
        <p:nvSpPr>
          <p:cNvPr id="1539" name="Shape 1539"/>
          <p:cNvSpPr/>
          <p:nvPr/>
        </p:nvSpPr>
        <p:spPr>
          <a:xfrm>
            <a:off x="5251725" y="2009070"/>
            <a:ext cx="1333078" cy="196229"/>
          </a:xfrm>
          <a:prstGeom prst="rect">
            <a:avLst/>
          </a:prstGeom>
          <a:solidFill>
            <a:srgbClr val="FFE4A8">
              <a:alpha val="25000"/>
            </a:srgbClr>
          </a:solidFill>
          <a:ln w="12700">
            <a:miter lim="400000"/>
          </a:ln>
        </p:spPr>
        <p:txBody>
          <a:bodyPr lIns="0" tIns="0" rIns="0" bIns="0" anchor="ctr"/>
          <a:lstStyle/>
          <a:p>
            <a:pPr lvl="0" algn="ctr">
              <a:defRPr u="sng">
                <a:latin typeface="Courier New"/>
                <a:ea typeface="Courier New"/>
                <a:cs typeface="Courier New"/>
                <a:sym typeface="Courier New"/>
              </a:defRPr>
            </a:pPr>
          </a:p>
        </p:txBody>
      </p:sp>
      <p:sp>
        <p:nvSpPr>
          <p:cNvPr id="1540" name="Shape 1540"/>
          <p:cNvSpPr/>
          <p:nvPr/>
        </p:nvSpPr>
        <p:spPr>
          <a:xfrm>
            <a:off x="3751946" y="3428336"/>
            <a:ext cx="903340" cy="196229"/>
          </a:xfrm>
          <a:prstGeom prst="rect">
            <a:avLst/>
          </a:prstGeom>
          <a:solidFill>
            <a:srgbClr val="FFE4A8">
              <a:alpha val="25000"/>
            </a:srgbClr>
          </a:solidFill>
          <a:ln w="12700">
            <a:miter lim="400000"/>
          </a:ln>
        </p:spPr>
        <p:txBody>
          <a:bodyPr lIns="0" tIns="0" rIns="0" bIns="0" anchor="ctr"/>
          <a:lstStyle/>
          <a:p>
            <a:pPr lvl="0" algn="ctr">
              <a:defRPr u="sng">
                <a:latin typeface="Courier New"/>
                <a:ea typeface="Courier New"/>
                <a:cs typeface="Courier New"/>
                <a:sym typeface="Courier New"/>
              </a:defRPr>
            </a:pPr>
          </a:p>
        </p:txBody>
      </p:sp>
      <p:sp>
        <p:nvSpPr>
          <p:cNvPr id="1541" name="Shape 1541"/>
          <p:cNvSpPr/>
          <p:nvPr/>
        </p:nvSpPr>
        <p:spPr>
          <a:xfrm>
            <a:off x="1409703" y="1429204"/>
            <a:ext cx="1256786" cy="196229"/>
          </a:xfrm>
          <a:prstGeom prst="rect">
            <a:avLst/>
          </a:prstGeom>
          <a:solidFill>
            <a:srgbClr val="FFE4A8">
              <a:alpha val="25000"/>
            </a:srgbClr>
          </a:solidFill>
          <a:ln w="12700">
            <a:miter lim="400000"/>
          </a:ln>
        </p:spPr>
        <p:txBody>
          <a:bodyPr lIns="0" tIns="0" rIns="0" bIns="0" anchor="ctr"/>
          <a:lstStyle/>
          <a:p>
            <a:pPr lvl="0" algn="ctr">
              <a:defRPr u="sng">
                <a:latin typeface="Courier New"/>
                <a:ea typeface="Courier New"/>
                <a:cs typeface="Courier New"/>
                <a:sym typeface="Courier New"/>
              </a:defRPr>
            </a:pPr>
          </a:p>
        </p:txBody>
      </p:sp>
      <p:sp>
        <p:nvSpPr>
          <p:cNvPr id="1542" name="Shape 1542"/>
          <p:cNvSpPr/>
          <p:nvPr/>
        </p:nvSpPr>
        <p:spPr>
          <a:xfrm>
            <a:off x="1302488" y="1016749"/>
            <a:ext cx="1084174" cy="25465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12700">
            <a:solidFill>
              <a:srgbClr val="E32C2F"/>
            </a:solidFill>
            <a:round/>
          </a:ln>
        </p:spPr>
        <p:txBody>
          <a:bodyPr lIns="0" tIns="0" rIns="0" bIns="0" anchor="ctr"/>
          <a:lstStyle/>
          <a:p>
            <a:pPr lvl="0" algn="ctr">
              <a:defRPr u="sng">
                <a:latin typeface="Courier New"/>
                <a:ea typeface="Courier New"/>
                <a:cs typeface="Courier New"/>
                <a:sym typeface="Courier New"/>
              </a:defRPr>
            </a:pPr>
          </a:p>
        </p:txBody>
      </p:sp>
      <p:sp>
        <p:nvSpPr>
          <p:cNvPr id="1543" name="Shape 1543"/>
          <p:cNvSpPr/>
          <p:nvPr/>
        </p:nvSpPr>
        <p:spPr>
          <a:xfrm rot="18900000">
            <a:off x="2614986" y="3161724"/>
            <a:ext cx="3389388" cy="406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defTabSz="457200">
              <a:defRPr b="1" sz="2000">
                <a:solidFill>
                  <a:srgbClr val="E32C2F"/>
                </a:solidFill>
                <a:uFillTx/>
                <a:latin typeface="Helvetica"/>
                <a:ea typeface="Helvetica"/>
                <a:cs typeface="Helvetica"/>
                <a:sym typeface="Helvetica"/>
              </a:defRPr>
            </a:lvl1pPr>
          </a:lstStyle>
          <a:p>
            <a:pPr lvl="0">
              <a:defRPr b="0" sz="1800">
                <a:solidFill>
                  <a:srgbClr val="000000"/>
                </a:solidFill>
              </a:defRPr>
            </a:pPr>
            <a:r>
              <a:rPr b="1" sz="2000">
                <a:solidFill>
                  <a:srgbClr val="E32C2F"/>
                </a:solidFill>
              </a:rPr>
              <a:t>Second DES science paper</a:t>
            </a:r>
          </a:p>
        </p:txBody>
      </p:sp>
      <p:sp>
        <p:nvSpPr>
          <p:cNvPr id="1544" name="Shape 1544"/>
          <p:cNvSpPr/>
          <p:nvPr/>
        </p:nvSpPr>
        <p:spPr>
          <a:xfrm>
            <a:off x="1222444" y="6056366"/>
            <a:ext cx="1734183"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marL="0" marR="0" algn="ctr" defTabSz="457200">
              <a:defRPr sz="1800">
                <a:uFillTx/>
              </a:defRPr>
            </a:pPr>
            <a:endParaRPr sz="1300">
              <a:latin typeface="Lucida Grande"/>
              <a:ea typeface="Lucida Grande"/>
              <a:cs typeface="Lucida Grande"/>
              <a:sym typeface="Lucida Grande"/>
            </a:endParaRPr>
          </a:p>
          <a:p>
            <a:pPr lvl="0" marL="0" marR="0" algn="ctr" defTabSz="457200">
              <a:defRPr sz="1800">
                <a:uFillTx/>
              </a:defRPr>
            </a:pPr>
            <a:r>
              <a:rPr b="1" sz="1300">
                <a:solidFill>
                  <a:srgbClr val="042EEE"/>
                </a:solidFill>
                <a:latin typeface="Lucida Grande"/>
                <a:ea typeface="Lucida Grande"/>
                <a:cs typeface="Lucida Grande"/>
                <a:sym typeface="Lucida Grande"/>
                <a:hlinkClick r:id="rId3" invalidUrl="" action="" tgtFrame="" tooltip="" history="1" highlightClick="0" endSnd="0"/>
              </a:rPr>
              <a:t>arXiv:1406.4407</a:t>
            </a:r>
            <a:endParaRPr sz="1300">
              <a:latin typeface="Lucida Grande"/>
              <a:ea typeface="Lucida Grande"/>
              <a:cs typeface="Lucida Grande"/>
              <a:sym typeface="Lucida Grande"/>
            </a:endParaRPr>
          </a:p>
          <a:p>
            <a:pPr lvl="0" marL="0" marR="0" algn="ctr" defTabSz="457200">
              <a:defRPr sz="1800">
                <a:uFillTx/>
              </a:defRPr>
            </a:pPr>
            <a:r>
              <a:rPr sz="1300">
                <a:latin typeface="Lucida Grande"/>
                <a:ea typeface="Lucida Grande"/>
                <a:cs typeface="Lucida Grande"/>
                <a:sym typeface="Lucida Grande"/>
              </a:rPr>
              <a:t>(in press in MNRAS)</a:t>
            </a:r>
            <a:endParaRPr sz="1300">
              <a:latin typeface="Lucida Grande"/>
              <a:ea typeface="Lucida Grande"/>
              <a:cs typeface="Lucida Grande"/>
              <a:sym typeface="Lucida Grande"/>
            </a:endParaRPr>
          </a:p>
        </p:txBody>
      </p:sp>
      <p:sp>
        <p:nvSpPr>
          <p:cNvPr id="1545" name="Shape 1545"/>
          <p:cNvSpPr/>
          <p:nvPr/>
        </p:nvSpPr>
        <p:spPr>
          <a:xfrm>
            <a:off x="5212673" y="2821752"/>
            <a:ext cx="1038101" cy="196229"/>
          </a:xfrm>
          <a:prstGeom prst="rect">
            <a:avLst/>
          </a:prstGeom>
          <a:solidFill>
            <a:srgbClr val="FFE4A8">
              <a:alpha val="25000"/>
            </a:srgbClr>
          </a:solidFill>
          <a:ln w="12700">
            <a:miter lim="400000"/>
          </a:ln>
        </p:spPr>
        <p:txBody>
          <a:bodyPr lIns="0" tIns="0" rIns="0" bIns="0" anchor="ctr"/>
          <a:lstStyle/>
          <a:p>
            <a:pPr lvl="0" algn="ctr">
              <a:defRPr u="sng">
                <a:latin typeface="Courier New"/>
                <a:ea typeface="Courier New"/>
                <a:cs typeface="Courier New"/>
                <a:sym typeface="Courier New"/>
              </a:defRPr>
            </a:pPr>
          </a:p>
        </p:txBody>
      </p:sp>
      <p:sp>
        <p:nvSpPr>
          <p:cNvPr id="1546" name="Shape 1546"/>
          <p:cNvSpPr/>
          <p:nvPr/>
        </p:nvSpPr>
        <p:spPr>
          <a:xfrm>
            <a:off x="2641088" y="2217997"/>
            <a:ext cx="1125547" cy="196229"/>
          </a:xfrm>
          <a:prstGeom prst="rect">
            <a:avLst/>
          </a:prstGeom>
          <a:solidFill>
            <a:srgbClr val="FFE4A8">
              <a:alpha val="25000"/>
            </a:srgbClr>
          </a:solidFill>
          <a:ln w="12700">
            <a:miter lim="400000"/>
          </a:ln>
        </p:spPr>
        <p:txBody>
          <a:bodyPr lIns="0" tIns="0" rIns="0" bIns="0" anchor="ctr"/>
          <a:lstStyle/>
          <a:p>
            <a:pPr lvl="0" algn="ctr">
              <a:defRPr u="sng">
                <a:latin typeface="Courier New"/>
                <a:ea typeface="Courier New"/>
                <a:cs typeface="Courier New"/>
                <a:sym typeface="Courier New"/>
              </a:defRPr>
            </a:pPr>
          </a:p>
        </p:txBody>
      </p:sp>
      <p:sp>
        <p:nvSpPr>
          <p:cNvPr id="1547" name="Shape 1547"/>
          <p:cNvSpPr/>
          <p:nvPr/>
        </p:nvSpPr>
        <p:spPr>
          <a:xfrm>
            <a:off x="2409207" y="3017980"/>
            <a:ext cx="1116919" cy="196228"/>
          </a:xfrm>
          <a:prstGeom prst="rect">
            <a:avLst/>
          </a:prstGeom>
          <a:solidFill>
            <a:srgbClr val="FFE4A8">
              <a:alpha val="25000"/>
            </a:srgbClr>
          </a:solidFill>
          <a:ln w="12700">
            <a:miter lim="400000"/>
          </a:ln>
        </p:spPr>
        <p:txBody>
          <a:bodyPr lIns="0" tIns="0" rIns="0" bIns="0" anchor="ctr"/>
          <a:lstStyle/>
          <a:p>
            <a:pPr lvl="0" algn="ctr">
              <a:defRPr u="sng">
                <a:latin typeface="Courier New"/>
                <a:ea typeface="Courier New"/>
                <a:cs typeface="Courier New"/>
                <a:sym typeface="Courier New"/>
              </a:defRPr>
            </a:pP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5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43" grpId="1"/>
    </p:bldLst>
  </p:timing>
</p:sld>
</file>

<file path=ppt/slides/slide1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9" name="Shape 1549"/>
          <p:cNvSpPr/>
          <p:nvPr/>
        </p:nvSpPr>
        <p:spPr>
          <a:xfrm>
            <a:off x="533400" y="1295400"/>
            <a:ext cx="8077200" cy="1588"/>
          </a:xfrm>
          <a:prstGeom prst="line">
            <a:avLst/>
          </a:prstGeom>
          <a:ln w="254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550" name="Shape 1550"/>
          <p:cNvSpPr/>
          <p:nvPr/>
        </p:nvSpPr>
        <p:spPr>
          <a:xfrm>
            <a:off x="533400" y="13716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sp>
        <p:nvSpPr>
          <p:cNvPr id="1551" name="Shape 1551"/>
          <p:cNvSpPr/>
          <p:nvPr/>
        </p:nvSpPr>
        <p:spPr>
          <a:xfrm>
            <a:off x="533400" y="12192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pic>
        <p:nvPicPr>
          <p:cNvPr id="1552" name="DES-Logo-cropped.jpg"/>
          <p:cNvPicPr/>
          <p:nvPr/>
        </p:nvPicPr>
        <p:blipFill>
          <a:blip r:embed="rId2">
            <a:extLst/>
          </a:blip>
          <a:stretch>
            <a:fillRect/>
          </a:stretch>
        </p:blipFill>
        <p:spPr>
          <a:xfrm>
            <a:off x="0" y="0"/>
            <a:ext cx="1200150" cy="1524000"/>
          </a:xfrm>
          <a:prstGeom prst="rect">
            <a:avLst/>
          </a:prstGeom>
          <a:ln w="12700">
            <a:miter lim="400000"/>
          </a:ln>
        </p:spPr>
      </p:pic>
      <p:sp>
        <p:nvSpPr>
          <p:cNvPr id="1553" name="Shape 1553"/>
          <p:cNvSpPr/>
          <p:nvPr/>
        </p:nvSpPr>
        <p:spPr>
          <a:xfrm>
            <a:off x="7344365" y="1898650"/>
            <a:ext cx="1638301" cy="3517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uFillTx/>
              </a:defRPr>
            </a:pPr>
            <a:r>
              <a:rPr b="1" sz="1600">
                <a:uFill>
                  <a:solidFill/>
                </a:uFill>
              </a:rPr>
              <a:t>Photometry:</a:t>
            </a:r>
            <a:endParaRPr b="1" sz="1600">
              <a:uFill>
                <a:solidFill/>
              </a:uFill>
            </a:endParaRPr>
          </a:p>
          <a:p>
            <a:pPr lvl="0">
              <a:defRPr sz="1800">
                <a:uFillTx/>
              </a:defRPr>
            </a:pPr>
            <a:r>
              <a:rPr sz="1600">
                <a:uFill>
                  <a:solidFill/>
                </a:uFill>
              </a:rPr>
              <a:t>grizY</a:t>
            </a:r>
            <a:endParaRPr sz="1600">
              <a:uFill>
                <a:solidFill/>
              </a:uFill>
            </a:endParaRPr>
          </a:p>
          <a:p>
            <a:pPr lvl="0">
              <a:defRPr sz="1800">
                <a:uFillTx/>
              </a:defRPr>
            </a:pPr>
            <a:r>
              <a:rPr sz="1600">
                <a:uFill>
                  <a:solidFill/>
                </a:uFill>
              </a:rPr>
              <a:t>18 &lt; i</a:t>
            </a:r>
            <a:r>
              <a:rPr baseline="-5999" sz="1600">
                <a:uFill>
                  <a:solidFill/>
                </a:uFill>
              </a:rPr>
              <a:t>AB</a:t>
            </a:r>
            <a:r>
              <a:rPr sz="1600">
                <a:uFill>
                  <a:solidFill/>
                </a:uFill>
              </a:rPr>
              <a:t> &lt; 24</a:t>
            </a:r>
            <a:endParaRPr sz="1600">
              <a:uFill>
                <a:solidFill/>
              </a:uFill>
            </a:endParaRPr>
          </a:p>
          <a:p>
            <a:pPr lvl="0">
              <a:defRPr sz="1800">
                <a:uFillTx/>
              </a:defRPr>
            </a:pPr>
            <a:r>
              <a:rPr sz="1600">
                <a:uFill>
                  <a:solidFill/>
                </a:uFill>
              </a:rPr>
              <a:t>0 &lt; g-r &lt; 2</a:t>
            </a:r>
            <a:endParaRPr sz="1600">
              <a:uFill>
                <a:solidFill/>
              </a:uFill>
            </a:endParaRPr>
          </a:p>
          <a:p>
            <a:pPr lvl="0">
              <a:defRPr sz="1800">
                <a:uFillTx/>
              </a:defRPr>
            </a:pPr>
            <a:r>
              <a:rPr sz="1600">
                <a:uFill>
                  <a:solidFill/>
                </a:uFill>
              </a:rPr>
              <a:t>0 &lt; r-i &lt; 2</a:t>
            </a:r>
            <a:endParaRPr sz="1600">
              <a:uFill>
                <a:solidFill/>
              </a:uFill>
            </a:endParaRPr>
          </a:p>
          <a:p>
            <a:pPr lvl="0">
              <a:defRPr sz="1800">
                <a:uFillTx/>
              </a:defRPr>
            </a:pPr>
            <a:endParaRPr b="1" sz="1600">
              <a:uFill>
                <a:solidFill/>
              </a:uFill>
            </a:endParaRPr>
          </a:p>
          <a:p>
            <a:pPr lvl="0">
              <a:defRPr sz="1800">
                <a:uFillTx/>
              </a:defRPr>
            </a:pPr>
            <a:r>
              <a:rPr b="1" sz="1600">
                <a:solidFill>
                  <a:srgbClr val="E32C2F"/>
                </a:solidFill>
                <a:uFill>
                  <a:solidFill/>
                </a:uFill>
              </a:rPr>
              <a:t>Spectroscopy:</a:t>
            </a:r>
            <a:endParaRPr b="1" sz="1600">
              <a:solidFill>
                <a:srgbClr val="E32C2F"/>
              </a:solidFill>
              <a:uFill>
                <a:solidFill/>
              </a:uFill>
            </a:endParaRPr>
          </a:p>
          <a:p>
            <a:pPr lvl="0">
              <a:defRPr sz="1800">
                <a:uFillTx/>
              </a:defRPr>
            </a:pPr>
            <a:r>
              <a:rPr sz="1600">
                <a:solidFill>
                  <a:srgbClr val="E32C2F"/>
                </a:solidFill>
                <a:uFill>
                  <a:solidFill/>
                </a:uFill>
              </a:rPr>
              <a:t>0.01 &lt; z &lt; 1.4</a:t>
            </a:r>
            <a:endParaRPr sz="1600">
              <a:solidFill>
                <a:srgbClr val="E32C2F"/>
              </a:solidFill>
              <a:uFill>
                <a:solidFill/>
              </a:uFill>
            </a:endParaRPr>
          </a:p>
          <a:p>
            <a:pPr lvl="0">
              <a:defRPr sz="1800">
                <a:uFillTx/>
              </a:defRPr>
            </a:pPr>
            <a:r>
              <a:rPr sz="1600">
                <a:solidFill>
                  <a:srgbClr val="E32C2F"/>
                </a:solidFill>
                <a:uFill>
                  <a:solidFill/>
                </a:uFill>
              </a:rPr>
              <a:t>3 ≤ z_flag &lt; 5</a:t>
            </a:r>
            <a:endParaRPr sz="1600">
              <a:solidFill>
                <a:srgbClr val="E32C2F"/>
              </a:solidFill>
              <a:uFill>
                <a:solidFill/>
              </a:uFill>
            </a:endParaRPr>
          </a:p>
          <a:p>
            <a:pPr lvl="0">
              <a:defRPr sz="1800">
                <a:uFillTx/>
              </a:defRPr>
            </a:pPr>
            <a:endParaRPr sz="1600">
              <a:uFill>
                <a:solidFill/>
              </a:uFill>
            </a:endParaRPr>
          </a:p>
        </p:txBody>
      </p:sp>
      <p:sp>
        <p:nvSpPr>
          <p:cNvPr id="1554" name="Shape 1554"/>
          <p:cNvSpPr/>
          <p:nvPr/>
        </p:nvSpPr>
        <p:spPr>
          <a:xfrm>
            <a:off x="1435293" y="488950"/>
            <a:ext cx="6840896" cy="5588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3200">
                <a:latin typeface="+mn-lt"/>
                <a:ea typeface="+mn-ea"/>
                <a:cs typeface="+mn-cs"/>
                <a:sym typeface="Arial"/>
              </a:defRPr>
            </a:lvl1pPr>
          </a:lstStyle>
          <a:p>
            <a:pPr lvl="0">
              <a:defRPr sz="1800">
                <a:uFillTx/>
              </a:defRPr>
            </a:pPr>
            <a:r>
              <a:rPr sz="3200">
                <a:uFill>
                  <a:solidFill/>
                </a:uFill>
              </a:rPr>
              <a:t>Photo-z Calibration Fields in DES SV</a:t>
            </a:r>
          </a:p>
        </p:txBody>
      </p:sp>
      <p:sp>
        <p:nvSpPr>
          <p:cNvPr id="1555" name="Shape 1555"/>
          <p:cNvSpPr/>
          <p:nvPr/>
        </p:nvSpPr>
        <p:spPr>
          <a:xfrm>
            <a:off x="7331665" y="4013200"/>
            <a:ext cx="1856605" cy="1422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1600">
                <a:solidFill>
                  <a:srgbClr val="E32C2F"/>
                </a:solidFill>
              </a:defRPr>
            </a:lvl1pPr>
          </a:lstStyle>
          <a:p>
            <a:pPr lvl="0">
              <a:defRPr b="0" sz="1800">
                <a:solidFill>
                  <a:srgbClr val="000000"/>
                </a:solidFill>
                <a:uFillTx/>
              </a:defRPr>
            </a:pPr>
            <a:r>
              <a:rPr b="1" sz="1600">
                <a:solidFill>
                  <a:srgbClr val="E32C2F"/>
                </a:solidFill>
                <a:uFill>
                  <a:solidFill/>
                </a:uFill>
              </a:rPr>
              <a:t>about 15600 gal</a:t>
            </a:r>
          </a:p>
        </p:txBody>
      </p:sp>
      <p:sp>
        <p:nvSpPr>
          <p:cNvPr id="1556" name="Shape 1556"/>
          <p:cNvSpPr/>
          <p:nvPr/>
        </p:nvSpPr>
        <p:spPr>
          <a:xfrm>
            <a:off x="2387600" y="977900"/>
            <a:ext cx="1828800" cy="190500"/>
          </a:xfrm>
          <a:prstGeom prst="rect">
            <a:avLst/>
          </a:prstGeom>
          <a:solidFill>
            <a:srgbClr val="FFFFFF"/>
          </a:solidFill>
          <a:ln w="25400">
            <a:round/>
          </a:ln>
        </p:spPr>
        <p:txBody>
          <a:bodyPr lIns="0" tIns="0" rIns="0" bIns="0" anchor="ctr"/>
          <a:lstStyle/>
          <a:p>
            <a:pPr lvl="0"/>
          </a:p>
        </p:txBody>
      </p:sp>
      <p:pic>
        <p:nvPicPr>
          <p:cNvPr id="1557" name="fields.pdf"/>
          <p:cNvPicPr/>
          <p:nvPr/>
        </p:nvPicPr>
        <p:blipFill>
          <a:blip r:embed="rId3">
            <a:extLst/>
          </a:blip>
          <a:stretch>
            <a:fillRect/>
          </a:stretch>
        </p:blipFill>
        <p:spPr>
          <a:xfrm>
            <a:off x="243598" y="1492250"/>
            <a:ext cx="6993264" cy="5123900"/>
          </a:xfrm>
          <a:prstGeom prst="rect">
            <a:avLst/>
          </a:prstGeom>
          <a:ln w="25400">
            <a:round/>
          </a:ln>
        </p:spPr>
      </p:pic>
    </p:spTree>
  </p:cSld>
  <p:clrMapOvr>
    <a:masterClrMapping/>
  </p:clrMapOvr>
  <p:transition spd="med" advClick="1"/>
</p:sld>
</file>

<file path=ppt/slides/slide1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9" name="Shape 1559"/>
          <p:cNvSpPr/>
          <p:nvPr/>
        </p:nvSpPr>
        <p:spPr>
          <a:xfrm>
            <a:off x="6553200" y="6351587"/>
            <a:ext cx="2146300" cy="304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531" marR="40531" algn="r">
              <a:buClr>
                <a:srgbClr val="000000"/>
              </a:buClr>
              <a:buFont typeface="Arial"/>
              <a:defRPr sz="1400">
                <a:latin typeface="+mn-lt"/>
                <a:ea typeface="+mn-ea"/>
                <a:cs typeface="+mn-cs"/>
                <a:sym typeface="Arial"/>
              </a:defRPr>
            </a:lvl1pPr>
          </a:lstStyle>
          <a:p>
            <a:pPr lvl="0">
              <a:defRPr sz="1800">
                <a:uFillTx/>
              </a:defRPr>
            </a:pPr>
            <a:r>
              <a:rPr sz="1400">
                <a:uFill>
                  <a:solidFill/>
                </a:uFill>
              </a:rPr>
              <a:t>7</a:t>
            </a:r>
          </a:p>
        </p:txBody>
      </p:sp>
      <p:sp>
        <p:nvSpPr>
          <p:cNvPr id="1560" name="Shape 1560"/>
          <p:cNvSpPr/>
          <p:nvPr>
            <p:ph type="title"/>
          </p:nvPr>
        </p:nvSpPr>
        <p:spPr>
          <a:xfrm>
            <a:off x="825500" y="177800"/>
            <a:ext cx="8229600" cy="1143000"/>
          </a:xfrm>
          <a:prstGeom prst="rect">
            <a:avLst/>
          </a:prstGeom>
        </p:spPr>
        <p:txBody>
          <a:bodyPr/>
          <a:lstStyle/>
          <a:p>
            <a:pPr lvl="0">
              <a:defRPr sz="1800">
                <a:uFillTx/>
              </a:defRPr>
            </a:pPr>
            <a:r>
              <a:rPr sz="3200">
                <a:uFill>
                  <a:solidFill/>
                </a:uFill>
              </a:rPr>
              <a:t>13 Photo-z Algorithms Have Been Tried</a:t>
            </a:r>
          </a:p>
        </p:txBody>
      </p:sp>
      <p:sp>
        <p:nvSpPr>
          <p:cNvPr id="1561" name="Shape 1561"/>
          <p:cNvSpPr/>
          <p:nvPr/>
        </p:nvSpPr>
        <p:spPr>
          <a:xfrm flipH="1">
            <a:off x="3784600" y="2658025"/>
            <a:ext cx="791334" cy="1774276"/>
          </a:xfrm>
          <a:prstGeom prst="line">
            <a:avLst/>
          </a:prstGeom>
          <a:ln w="19050">
            <a:solidFill>
              <a:srgbClr val="0433FF"/>
            </a:solidFill>
            <a:round/>
            <a:tailEnd type="triangle"/>
          </a:ln>
        </p:spPr>
        <p:txBody>
          <a:bodyPr lIns="0" tIns="0" rIns="0" bIns="0" anchor="ctr"/>
          <a:lstStyle/>
          <a:p>
            <a:pPr lvl="0">
              <a:defRPr>
                <a:latin typeface="+mn-lt"/>
                <a:ea typeface="+mn-ea"/>
                <a:cs typeface="+mn-cs"/>
                <a:sym typeface="Arial"/>
              </a:defRPr>
            </a:pPr>
          </a:p>
        </p:txBody>
      </p:sp>
      <p:sp>
        <p:nvSpPr>
          <p:cNvPr id="1562" name="Shape 1562"/>
          <p:cNvSpPr/>
          <p:nvPr/>
        </p:nvSpPr>
        <p:spPr>
          <a:xfrm>
            <a:off x="4613048" y="3632460"/>
            <a:ext cx="913768" cy="766743"/>
          </a:xfrm>
          <a:prstGeom prst="line">
            <a:avLst/>
          </a:prstGeom>
          <a:ln w="19050">
            <a:solidFill>
              <a:srgbClr val="669C35"/>
            </a:solidFill>
            <a:round/>
            <a:tailEnd type="triangle"/>
          </a:ln>
        </p:spPr>
        <p:txBody>
          <a:bodyPr lIns="0" tIns="0" rIns="0" bIns="0" anchor="ctr"/>
          <a:lstStyle/>
          <a:p>
            <a:pPr lvl="0">
              <a:defRPr>
                <a:latin typeface="+mn-lt"/>
                <a:ea typeface="+mn-ea"/>
                <a:cs typeface="+mn-cs"/>
                <a:sym typeface="Arial"/>
              </a:defRPr>
            </a:pPr>
          </a:p>
        </p:txBody>
      </p:sp>
      <p:pic>
        <p:nvPicPr>
          <p:cNvPr id="1563" name="sigma68vsbias_test1.pdf"/>
          <p:cNvPicPr/>
          <p:nvPr/>
        </p:nvPicPr>
        <p:blipFill>
          <a:blip r:embed="rId2">
            <a:extLst/>
          </a:blip>
          <a:stretch>
            <a:fillRect/>
          </a:stretch>
        </p:blipFill>
        <p:spPr>
          <a:xfrm>
            <a:off x="4610984" y="1509712"/>
            <a:ext cx="4564881" cy="5338563"/>
          </a:xfrm>
          <a:prstGeom prst="rect">
            <a:avLst/>
          </a:prstGeom>
          <a:ln w="25400">
            <a:round/>
          </a:ln>
        </p:spPr>
      </p:pic>
      <p:pic>
        <p:nvPicPr>
          <p:cNvPr id="1564" name="scatters.pdf"/>
          <p:cNvPicPr/>
          <p:nvPr/>
        </p:nvPicPr>
        <p:blipFill>
          <a:blip r:embed="rId3">
            <a:extLst/>
          </a:blip>
          <a:stretch>
            <a:fillRect/>
          </a:stretch>
        </p:blipFill>
        <p:spPr>
          <a:xfrm>
            <a:off x="-2377" y="1879600"/>
            <a:ext cx="4685424" cy="4776788"/>
          </a:xfrm>
          <a:prstGeom prst="rect">
            <a:avLst/>
          </a:prstGeom>
          <a:ln w="25400">
            <a:round/>
          </a:ln>
        </p:spPr>
      </p:pic>
    </p:spTree>
  </p:cSld>
  <p:clrMapOvr>
    <a:masterClrMapping/>
  </p:clrMapOvr>
  <p:transition spd="med" advClick="1"/>
</p:sld>
</file>

<file path=ppt/slides/slide1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6" name="Shape 1566"/>
          <p:cNvSpPr/>
          <p:nvPr/>
        </p:nvSpPr>
        <p:spPr>
          <a:xfrm>
            <a:off x="6553200" y="6351587"/>
            <a:ext cx="2146300" cy="304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531" marR="40531" algn="r">
              <a:buClr>
                <a:srgbClr val="000000"/>
              </a:buClr>
              <a:buFont typeface="Arial"/>
              <a:defRPr sz="1400">
                <a:latin typeface="+mn-lt"/>
                <a:ea typeface="+mn-ea"/>
                <a:cs typeface="+mn-cs"/>
                <a:sym typeface="Arial"/>
              </a:defRPr>
            </a:lvl1pPr>
          </a:lstStyle>
          <a:p>
            <a:pPr lvl="0">
              <a:defRPr sz="1800">
                <a:uFillTx/>
              </a:defRPr>
            </a:pPr>
            <a:r>
              <a:rPr sz="1400">
                <a:uFill>
                  <a:solidFill/>
                </a:uFill>
              </a:rPr>
              <a:t>7</a:t>
            </a:r>
          </a:p>
        </p:txBody>
      </p:sp>
      <p:sp>
        <p:nvSpPr>
          <p:cNvPr id="1567" name="Shape 1567"/>
          <p:cNvSpPr/>
          <p:nvPr>
            <p:ph type="title"/>
          </p:nvPr>
        </p:nvSpPr>
        <p:spPr>
          <a:xfrm>
            <a:off x="825500" y="177800"/>
            <a:ext cx="8229600" cy="1143000"/>
          </a:xfrm>
          <a:prstGeom prst="rect">
            <a:avLst/>
          </a:prstGeom>
        </p:spPr>
        <p:txBody>
          <a:bodyPr/>
          <a:lstStyle/>
          <a:p>
            <a:pPr lvl="0">
              <a:defRPr sz="1800">
                <a:uFillTx/>
              </a:defRPr>
            </a:pPr>
            <a:r>
              <a:rPr sz="3200">
                <a:uFill>
                  <a:solidFill/>
                </a:uFill>
              </a:rPr>
              <a:t>Four Algorithms Studied in More Detail</a:t>
            </a:r>
          </a:p>
        </p:txBody>
      </p:sp>
      <p:sp>
        <p:nvSpPr>
          <p:cNvPr id="1568" name="Shape 1568"/>
          <p:cNvSpPr/>
          <p:nvPr/>
        </p:nvSpPr>
        <p:spPr>
          <a:xfrm flipH="1">
            <a:off x="3784600" y="2658025"/>
            <a:ext cx="791334" cy="1774276"/>
          </a:xfrm>
          <a:prstGeom prst="line">
            <a:avLst/>
          </a:prstGeom>
          <a:ln w="19050">
            <a:solidFill>
              <a:srgbClr val="0433FF"/>
            </a:solidFill>
            <a:round/>
            <a:tailEnd type="triangle"/>
          </a:ln>
        </p:spPr>
        <p:txBody>
          <a:bodyPr lIns="0" tIns="0" rIns="0" bIns="0" anchor="ctr"/>
          <a:lstStyle/>
          <a:p>
            <a:pPr lvl="0">
              <a:defRPr>
                <a:latin typeface="+mn-lt"/>
                <a:ea typeface="+mn-ea"/>
                <a:cs typeface="+mn-cs"/>
                <a:sym typeface="Arial"/>
              </a:defRPr>
            </a:pPr>
          </a:p>
        </p:txBody>
      </p:sp>
      <p:sp>
        <p:nvSpPr>
          <p:cNvPr id="1569" name="Shape 1569"/>
          <p:cNvSpPr/>
          <p:nvPr/>
        </p:nvSpPr>
        <p:spPr>
          <a:xfrm>
            <a:off x="4613048" y="3632460"/>
            <a:ext cx="913768" cy="766743"/>
          </a:xfrm>
          <a:prstGeom prst="line">
            <a:avLst/>
          </a:prstGeom>
          <a:ln w="19050">
            <a:solidFill>
              <a:srgbClr val="669C35"/>
            </a:solidFill>
            <a:round/>
            <a:tailEnd type="triangle"/>
          </a:ln>
        </p:spPr>
        <p:txBody>
          <a:bodyPr lIns="0" tIns="0" rIns="0" bIns="0" anchor="ctr"/>
          <a:lstStyle/>
          <a:p>
            <a:pPr lvl="0">
              <a:defRPr>
                <a:latin typeface="+mn-lt"/>
                <a:ea typeface="+mn-ea"/>
                <a:cs typeface="+mn-cs"/>
                <a:sym typeface="Arial"/>
              </a:defRPr>
            </a:pPr>
          </a:p>
        </p:txBody>
      </p:sp>
      <p:pic>
        <p:nvPicPr>
          <p:cNvPr id="1570" name="4est.pdf"/>
          <p:cNvPicPr/>
          <p:nvPr/>
        </p:nvPicPr>
        <p:blipFill>
          <a:blip r:embed="rId2">
            <a:extLst/>
          </a:blip>
          <a:stretch>
            <a:fillRect/>
          </a:stretch>
        </p:blipFill>
        <p:spPr>
          <a:xfrm>
            <a:off x="1602756" y="1433512"/>
            <a:ext cx="5150817" cy="5430262"/>
          </a:xfrm>
          <a:prstGeom prst="rect">
            <a:avLst/>
          </a:prstGeom>
          <a:ln w="25400">
            <a:round/>
          </a:ln>
        </p:spPr>
      </p:pic>
    </p:spTree>
  </p:cSld>
  <p:clrMapOvr>
    <a:masterClrMapping/>
  </p:clrMapOvr>
  <p:transition spd="med" advClick="1"/>
</p:sld>
</file>

<file path=ppt/slides/slide1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72" name="Shape 1572"/>
          <p:cNvSpPr/>
          <p:nvPr/>
        </p:nvSpPr>
        <p:spPr>
          <a:xfrm>
            <a:off x="6553200" y="6351587"/>
            <a:ext cx="2146300" cy="304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531" marR="40531" algn="r">
              <a:buClr>
                <a:srgbClr val="000000"/>
              </a:buClr>
              <a:buFont typeface="Arial"/>
              <a:defRPr sz="1400">
                <a:latin typeface="+mn-lt"/>
                <a:ea typeface="+mn-ea"/>
                <a:cs typeface="+mn-cs"/>
                <a:sym typeface="Arial"/>
              </a:defRPr>
            </a:lvl1pPr>
          </a:lstStyle>
          <a:p>
            <a:pPr lvl="0">
              <a:defRPr sz="1800">
                <a:uFillTx/>
              </a:defRPr>
            </a:pPr>
            <a:r>
              <a:rPr sz="1400">
                <a:uFill>
                  <a:solidFill/>
                </a:uFill>
              </a:rPr>
              <a:t>7</a:t>
            </a:r>
          </a:p>
        </p:txBody>
      </p:sp>
      <p:sp>
        <p:nvSpPr>
          <p:cNvPr id="1573" name="Shape 1573"/>
          <p:cNvSpPr/>
          <p:nvPr>
            <p:ph type="title"/>
          </p:nvPr>
        </p:nvSpPr>
        <p:spPr>
          <a:xfrm>
            <a:off x="825500" y="177800"/>
            <a:ext cx="8229600" cy="1143000"/>
          </a:xfrm>
          <a:prstGeom prst="rect">
            <a:avLst/>
          </a:prstGeom>
        </p:spPr>
        <p:txBody>
          <a:bodyPr/>
          <a:lstStyle/>
          <a:p>
            <a:pPr lvl="0">
              <a:defRPr sz="1800">
                <a:uFillTx/>
              </a:defRPr>
            </a:pPr>
            <a:r>
              <a:rPr sz="3200">
                <a:uFill>
                  <a:solidFill/>
                </a:uFill>
              </a:rPr>
              <a:t>Calibrated True N(z) in Photo-z Bins</a:t>
            </a:r>
          </a:p>
        </p:txBody>
      </p:sp>
      <p:sp>
        <p:nvSpPr>
          <p:cNvPr id="1574" name="Shape 1574"/>
          <p:cNvSpPr/>
          <p:nvPr/>
        </p:nvSpPr>
        <p:spPr>
          <a:xfrm flipH="1">
            <a:off x="3784600" y="2658025"/>
            <a:ext cx="791334" cy="1774276"/>
          </a:xfrm>
          <a:prstGeom prst="line">
            <a:avLst/>
          </a:prstGeom>
          <a:ln w="19050">
            <a:solidFill>
              <a:srgbClr val="0433FF"/>
            </a:solidFill>
            <a:round/>
            <a:tailEnd type="triangle"/>
          </a:ln>
        </p:spPr>
        <p:txBody>
          <a:bodyPr lIns="0" tIns="0" rIns="0" bIns="0" anchor="ctr"/>
          <a:lstStyle/>
          <a:p>
            <a:pPr lvl="0">
              <a:defRPr>
                <a:latin typeface="+mn-lt"/>
                <a:ea typeface="+mn-ea"/>
                <a:cs typeface="+mn-cs"/>
                <a:sym typeface="Arial"/>
              </a:defRPr>
            </a:pPr>
          </a:p>
        </p:txBody>
      </p:sp>
      <p:sp>
        <p:nvSpPr>
          <p:cNvPr id="1575" name="Shape 1575"/>
          <p:cNvSpPr/>
          <p:nvPr/>
        </p:nvSpPr>
        <p:spPr>
          <a:xfrm>
            <a:off x="4613048" y="3632460"/>
            <a:ext cx="913768" cy="766743"/>
          </a:xfrm>
          <a:prstGeom prst="line">
            <a:avLst/>
          </a:prstGeom>
          <a:ln w="19050">
            <a:solidFill>
              <a:srgbClr val="669C35"/>
            </a:solidFill>
            <a:round/>
            <a:tailEnd type="triangle"/>
          </a:ln>
        </p:spPr>
        <p:txBody>
          <a:bodyPr lIns="0" tIns="0" rIns="0" bIns="0" anchor="ctr"/>
          <a:lstStyle/>
          <a:p>
            <a:pPr lvl="0">
              <a:defRPr>
                <a:latin typeface="+mn-lt"/>
                <a:ea typeface="+mn-ea"/>
                <a:cs typeface="+mn-cs"/>
                <a:sym typeface="Arial"/>
              </a:defRPr>
            </a:pPr>
          </a:p>
        </p:txBody>
      </p:sp>
      <p:pic>
        <p:nvPicPr>
          <p:cNvPr id="1576" name="nofzs.pdf"/>
          <p:cNvPicPr/>
          <p:nvPr/>
        </p:nvPicPr>
        <p:blipFill>
          <a:blip r:embed="rId2">
            <a:extLst/>
          </a:blip>
          <a:stretch>
            <a:fillRect/>
          </a:stretch>
        </p:blipFill>
        <p:spPr>
          <a:xfrm>
            <a:off x="1701567" y="1433512"/>
            <a:ext cx="5168569" cy="5424488"/>
          </a:xfrm>
          <a:prstGeom prst="rect">
            <a:avLst/>
          </a:prstGeom>
          <a:ln w="25400">
            <a:round/>
          </a:ln>
        </p:spPr>
      </p:pic>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4" name="image.png"/>
          <p:cNvPicPr/>
          <p:nvPr/>
        </p:nvPicPr>
        <p:blipFill>
          <a:blip r:embed="rId2">
            <a:extLst/>
          </a:blip>
          <a:stretch>
            <a:fillRect/>
          </a:stretch>
        </p:blipFill>
        <p:spPr>
          <a:xfrm>
            <a:off x="381000" y="850900"/>
            <a:ext cx="7954963" cy="5721350"/>
          </a:xfrm>
          <a:prstGeom prst="rect">
            <a:avLst/>
          </a:prstGeom>
          <a:ln w="12700">
            <a:miter lim="400000"/>
          </a:ln>
        </p:spPr>
      </p:pic>
      <p:sp>
        <p:nvSpPr>
          <p:cNvPr id="355" name="Shape 355"/>
          <p:cNvSpPr/>
          <p:nvPr/>
        </p:nvSpPr>
        <p:spPr>
          <a:xfrm>
            <a:off x="228600" y="6337300"/>
            <a:ext cx="3368140"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marL="0" marR="0">
              <a:defRPr sz="1600">
                <a:solidFill>
                  <a:srgbClr val="4F7A28"/>
                </a:solidFill>
                <a:uFillTx/>
                <a:latin typeface="+mn-lt"/>
                <a:ea typeface="+mn-ea"/>
                <a:cs typeface="+mn-cs"/>
                <a:sym typeface="Arial"/>
              </a:defRPr>
            </a:lvl1pPr>
          </a:lstStyle>
          <a:p>
            <a:pPr lvl="0">
              <a:defRPr sz="1800">
                <a:solidFill>
                  <a:srgbClr val="000000"/>
                </a:solidFill>
              </a:defRPr>
            </a:pPr>
            <a:r>
              <a:rPr sz="1600">
                <a:solidFill>
                  <a:srgbClr val="4F7A28"/>
                </a:solidFill>
              </a:rPr>
              <a:t>Hu &amp; White, Sci. Am., 290 44 (2004)</a:t>
            </a:r>
          </a:p>
        </p:txBody>
      </p:sp>
      <p:sp>
        <p:nvSpPr>
          <p:cNvPr id="356" name="Shape 356"/>
          <p:cNvSpPr/>
          <p:nvPr/>
        </p:nvSpPr>
        <p:spPr>
          <a:xfrm>
            <a:off x="1994180" y="115708"/>
            <a:ext cx="4728603" cy="60988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marL="0" marR="0">
              <a:defRPr sz="3600" u="sng">
                <a:uFillTx/>
                <a:latin typeface="+mn-lt"/>
                <a:ea typeface="+mn-ea"/>
                <a:cs typeface="+mn-cs"/>
                <a:sym typeface="Arial"/>
              </a:defRPr>
            </a:lvl1pPr>
          </a:lstStyle>
          <a:p>
            <a:pPr lvl="0">
              <a:defRPr sz="1800" u="none"/>
            </a:pPr>
            <a:r>
              <a:rPr sz="3600" u="sng"/>
              <a:t>History of the Universe</a:t>
            </a:r>
          </a:p>
        </p:txBody>
      </p:sp>
      <p:sp>
        <p:nvSpPr>
          <p:cNvPr id="357" name="Shape 357"/>
          <p:cNvSpPr/>
          <p:nvPr/>
        </p:nvSpPr>
        <p:spPr>
          <a:xfrm>
            <a:off x="304800" y="4203700"/>
            <a:ext cx="917635"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marL="0" marR="0">
              <a:defRPr sz="1800">
                <a:uFillTx/>
                <a:latin typeface="+mn-lt"/>
                <a:ea typeface="+mn-ea"/>
                <a:cs typeface="+mn-cs"/>
                <a:sym typeface="Arial"/>
              </a:defRPr>
            </a:lvl1pPr>
          </a:lstStyle>
          <a:p>
            <a:pPr lvl="0"/>
            <a:r>
              <a:t>Opaque</a:t>
            </a:r>
          </a:p>
        </p:txBody>
      </p:sp>
      <p:sp>
        <p:nvSpPr>
          <p:cNvPr id="358" name="Shape 358"/>
          <p:cNvSpPr/>
          <p:nvPr/>
        </p:nvSpPr>
        <p:spPr>
          <a:xfrm>
            <a:off x="228600" y="3670299"/>
            <a:ext cx="1676400" cy="914402"/>
          </a:xfrm>
          <a:prstGeom prst="line">
            <a:avLst/>
          </a:prstGeom>
          <a:ln>
            <a:solidFill/>
            <a:round/>
            <a:headEnd type="triangle"/>
            <a:tailEnd type="triangle"/>
          </a:ln>
        </p:spPr>
        <p:txBody>
          <a:bodyPr lIns="45719" rIns="45719"/>
          <a:lstStyle/>
          <a:p>
            <a:pPr lvl="0" marL="0" marR="0" defTabSz="457200">
              <a:defRPr sz="1200">
                <a:uFillTx/>
                <a:latin typeface="Helvetica"/>
                <a:ea typeface="Helvetica"/>
                <a:cs typeface="Helvetica"/>
                <a:sym typeface="Helvetica"/>
              </a:defRPr>
            </a:pPr>
          </a:p>
        </p:txBody>
      </p:sp>
      <p:sp>
        <p:nvSpPr>
          <p:cNvPr id="359" name="Shape 359"/>
          <p:cNvSpPr/>
          <p:nvPr/>
        </p:nvSpPr>
        <p:spPr>
          <a:xfrm>
            <a:off x="1904999" y="4584700"/>
            <a:ext cx="3429002" cy="1905000"/>
          </a:xfrm>
          <a:prstGeom prst="line">
            <a:avLst/>
          </a:prstGeom>
          <a:ln>
            <a:solidFill/>
            <a:round/>
            <a:headEnd type="triangle"/>
            <a:tailEnd type="triangle"/>
          </a:ln>
        </p:spPr>
        <p:txBody>
          <a:bodyPr lIns="45719" rIns="45719"/>
          <a:lstStyle/>
          <a:p>
            <a:pPr lvl="0" marL="0" marR="0" defTabSz="457200">
              <a:defRPr sz="1200">
                <a:uFillTx/>
                <a:latin typeface="Helvetica"/>
                <a:ea typeface="Helvetica"/>
                <a:cs typeface="Helvetica"/>
                <a:sym typeface="Helvetica"/>
              </a:defRPr>
            </a:pPr>
          </a:p>
        </p:txBody>
      </p:sp>
      <p:sp>
        <p:nvSpPr>
          <p:cNvPr id="360" name="Shape 360"/>
          <p:cNvSpPr/>
          <p:nvPr/>
        </p:nvSpPr>
        <p:spPr>
          <a:xfrm>
            <a:off x="2438400" y="5651500"/>
            <a:ext cx="1328177"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marL="0" marR="0">
              <a:defRPr sz="1800">
                <a:uFillTx/>
                <a:latin typeface="+mn-lt"/>
                <a:ea typeface="+mn-ea"/>
                <a:cs typeface="+mn-cs"/>
                <a:sym typeface="Arial"/>
              </a:defRPr>
            </a:lvl1pPr>
          </a:lstStyle>
          <a:p>
            <a:pPr lvl="0"/>
            <a:r>
              <a:t>Transparent</a:t>
            </a:r>
          </a:p>
        </p:txBody>
      </p:sp>
    </p:spTree>
  </p:cSld>
  <p:clrMapOvr>
    <a:masterClrMapping/>
  </p:clrMapOvr>
  <p:transition spd="med" advClick="1"/>
</p:sld>
</file>

<file path=ppt/slides/slide1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78" name="test1_hlin_desdm_figure1.png"/>
          <p:cNvPicPr/>
          <p:nvPr/>
        </p:nvPicPr>
        <p:blipFill>
          <a:blip r:embed="rId2">
            <a:extLst/>
          </a:blip>
          <a:srcRect l="0" t="6135" r="0" b="0"/>
          <a:stretch>
            <a:fillRect/>
          </a:stretch>
        </p:blipFill>
        <p:spPr>
          <a:xfrm>
            <a:off x="613833" y="1518077"/>
            <a:ext cx="7806267" cy="5495498"/>
          </a:xfrm>
          <a:prstGeom prst="rect">
            <a:avLst/>
          </a:prstGeom>
          <a:ln w="12700">
            <a:miter lim="400000"/>
          </a:ln>
        </p:spPr>
      </p:pic>
      <p:sp>
        <p:nvSpPr>
          <p:cNvPr id="1579" name="Shape 1579"/>
          <p:cNvSpPr/>
          <p:nvPr/>
        </p:nvSpPr>
        <p:spPr>
          <a:xfrm flipH="1">
            <a:off x="3835400" y="1828800"/>
            <a:ext cx="685800" cy="1588"/>
          </a:xfrm>
          <a:prstGeom prst="line">
            <a:avLst/>
          </a:prstGeom>
          <a:ln w="19050">
            <a:solidFill>
              <a:srgbClr val="FF2600"/>
            </a:solidFill>
            <a:round/>
            <a:tailEnd type="triangle"/>
          </a:ln>
        </p:spPr>
        <p:txBody>
          <a:bodyPr lIns="0" tIns="0" rIns="0" bIns="0" anchor="ctr"/>
          <a:lstStyle/>
          <a:p>
            <a:pPr lvl="0">
              <a:defRPr>
                <a:latin typeface="+mn-lt"/>
                <a:ea typeface="+mn-ea"/>
                <a:cs typeface="+mn-cs"/>
                <a:sym typeface="Arial"/>
              </a:defRPr>
            </a:pPr>
          </a:p>
        </p:txBody>
      </p:sp>
      <p:sp>
        <p:nvSpPr>
          <p:cNvPr id="1580" name="Shape 1580"/>
          <p:cNvSpPr/>
          <p:nvPr>
            <p:ph type="body" idx="1"/>
          </p:nvPr>
        </p:nvSpPr>
        <p:spPr>
          <a:xfrm>
            <a:off x="4521200" y="1638300"/>
            <a:ext cx="4279900" cy="2451100"/>
          </a:xfrm>
          <a:prstGeom prst="rect">
            <a:avLst/>
          </a:prstGeom>
          <a:solidFill>
            <a:srgbClr val="FFFFFF"/>
          </a:solidFill>
          <a:ln w="9525">
            <a:round/>
          </a:ln>
        </p:spPr>
        <p:txBody>
          <a:bodyPr/>
          <a:lstStyle/>
          <a:p>
            <a:pPr lvl="0" marL="345331" marR="0" defTabSz="457200">
              <a:spcBef>
                <a:spcPts val="700"/>
              </a:spcBef>
              <a:defRPr sz="1800">
                <a:uFillTx/>
              </a:defRPr>
            </a:pPr>
            <a:r>
              <a:rPr>
                <a:solidFill>
                  <a:srgbClr val="002E7A"/>
                </a:solidFill>
                <a:uFill>
                  <a:solidFill>
                    <a:srgbClr val="002E7A"/>
                  </a:solidFill>
                </a:uFill>
              </a:rPr>
              <a:t>Photo-z vs. spectroscopic z</a:t>
            </a:r>
            <a:endParaRPr>
              <a:solidFill>
                <a:srgbClr val="002E7A"/>
              </a:solidFill>
              <a:uFill>
                <a:solidFill>
                  <a:srgbClr val="002E7A"/>
                </a:solidFill>
              </a:uFill>
            </a:endParaRPr>
          </a:p>
          <a:p>
            <a:pPr lvl="0" marL="345331" marR="0" defTabSz="457200">
              <a:spcBef>
                <a:spcPts val="700"/>
              </a:spcBef>
              <a:defRPr sz="1800">
                <a:uFillTx/>
              </a:defRPr>
            </a:pPr>
            <a:endParaRPr>
              <a:solidFill>
                <a:srgbClr val="002E7A"/>
              </a:solidFill>
              <a:uFill>
                <a:solidFill>
                  <a:srgbClr val="002E7A"/>
                </a:solidFill>
              </a:uFill>
            </a:endParaRPr>
          </a:p>
          <a:p>
            <a:pPr lvl="0" marL="345331" marR="0" defTabSz="457200">
              <a:spcBef>
                <a:spcPts val="700"/>
              </a:spcBef>
              <a:defRPr sz="1800">
                <a:uFillTx/>
              </a:defRPr>
            </a:pPr>
            <a:r>
              <a:rPr>
                <a:solidFill>
                  <a:srgbClr val="002E7A"/>
                </a:solidFill>
                <a:uFill>
                  <a:solidFill>
                    <a:srgbClr val="002E7A"/>
                  </a:solidFill>
                </a:uFill>
              </a:rPr>
              <a:t>Pull distribution:                        (photo-z − spec z) / σ(photo-z)</a:t>
            </a:r>
            <a:endParaRPr>
              <a:solidFill>
                <a:srgbClr val="002E7A"/>
              </a:solidFill>
              <a:uFill>
                <a:solidFill>
                  <a:srgbClr val="002E7A"/>
                </a:solidFill>
              </a:uFill>
            </a:endParaRPr>
          </a:p>
          <a:p>
            <a:pPr lvl="0" marL="345331" marR="0" defTabSz="457200">
              <a:spcBef>
                <a:spcPts val="700"/>
              </a:spcBef>
              <a:defRPr sz="1800">
                <a:uFillTx/>
              </a:defRPr>
            </a:pPr>
            <a:endParaRPr>
              <a:solidFill>
                <a:srgbClr val="002E7A"/>
              </a:solidFill>
              <a:uFill>
                <a:solidFill>
                  <a:srgbClr val="002E7A"/>
                </a:solidFill>
              </a:uFill>
            </a:endParaRPr>
          </a:p>
          <a:p>
            <a:pPr lvl="0" marL="345331" marR="0" defTabSz="457200">
              <a:spcBef>
                <a:spcPts val="700"/>
              </a:spcBef>
              <a:defRPr sz="1800">
                <a:uFillTx/>
              </a:defRPr>
            </a:pPr>
            <a:r>
              <a:rPr>
                <a:solidFill>
                  <a:srgbClr val="002E7A"/>
                </a:solidFill>
                <a:uFill>
                  <a:solidFill>
                    <a:srgbClr val="002E7A"/>
                  </a:solidFill>
                </a:uFill>
              </a:rPr>
              <a:t>Photo-z distribution compared to spectroscopic z distribution</a:t>
            </a:r>
          </a:p>
        </p:txBody>
      </p:sp>
      <p:sp>
        <p:nvSpPr>
          <p:cNvPr id="1581" name="Shape 1581"/>
          <p:cNvSpPr/>
          <p:nvPr>
            <p:ph type="title"/>
          </p:nvPr>
        </p:nvSpPr>
        <p:spPr>
          <a:xfrm>
            <a:off x="825500" y="177800"/>
            <a:ext cx="8229600" cy="1143000"/>
          </a:xfrm>
          <a:prstGeom prst="rect">
            <a:avLst/>
          </a:prstGeom>
        </p:spPr>
        <p:txBody>
          <a:bodyPr/>
          <a:lstStyle/>
          <a:p>
            <a:pPr lvl="0">
              <a:defRPr sz="1800">
                <a:uFillTx/>
              </a:defRPr>
            </a:pPr>
            <a:r>
              <a:rPr sz="3200">
                <a:uFill>
                  <a:solidFill/>
                </a:uFill>
              </a:rPr>
              <a:t>Example: DESDM Artificial Neural Net</a:t>
            </a:r>
          </a:p>
        </p:txBody>
      </p:sp>
      <p:sp>
        <p:nvSpPr>
          <p:cNvPr id="1582" name="Shape 1582"/>
          <p:cNvSpPr/>
          <p:nvPr/>
        </p:nvSpPr>
        <p:spPr>
          <a:xfrm>
            <a:off x="1612900" y="1727200"/>
            <a:ext cx="1645371" cy="323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defRPr sz="1800">
                <a:uFillTx/>
              </a:defRPr>
            </a:pPr>
            <a:r>
              <a:rPr sz="1600">
                <a:uFill>
                  <a:solidFill/>
                </a:uFill>
                <a:latin typeface="+mn-lt"/>
                <a:ea typeface="+mn-ea"/>
                <a:cs typeface="+mn-cs"/>
                <a:sym typeface="Arial"/>
              </a:rPr>
              <a:t>σ</a:t>
            </a:r>
            <a:r>
              <a:rPr baseline="-5999" sz="1600">
                <a:uFill>
                  <a:solidFill/>
                </a:uFill>
                <a:latin typeface="+mn-lt"/>
                <a:ea typeface="+mn-ea"/>
                <a:cs typeface="+mn-cs"/>
                <a:sym typeface="Arial"/>
              </a:rPr>
              <a:t>68</a:t>
            </a:r>
            <a:r>
              <a:rPr sz="1600">
                <a:uFill>
                  <a:solidFill/>
                </a:uFill>
                <a:latin typeface="+mn-lt"/>
                <a:ea typeface="+mn-ea"/>
                <a:cs typeface="+mn-cs"/>
                <a:sym typeface="Arial"/>
              </a:rPr>
              <a:t> ~ 0.05×(1+z)</a:t>
            </a:r>
          </a:p>
        </p:txBody>
      </p:sp>
      <p:sp>
        <p:nvSpPr>
          <p:cNvPr id="1583" name="Shape 1583"/>
          <p:cNvSpPr/>
          <p:nvPr/>
        </p:nvSpPr>
        <p:spPr>
          <a:xfrm flipH="1">
            <a:off x="3784600" y="2658025"/>
            <a:ext cx="791334" cy="1774276"/>
          </a:xfrm>
          <a:prstGeom prst="line">
            <a:avLst/>
          </a:prstGeom>
          <a:ln w="19050">
            <a:solidFill>
              <a:srgbClr val="0433FF"/>
            </a:solidFill>
            <a:round/>
            <a:tailEnd type="triangle"/>
          </a:ln>
        </p:spPr>
        <p:txBody>
          <a:bodyPr lIns="0" tIns="0" rIns="0" bIns="0" anchor="ctr"/>
          <a:lstStyle/>
          <a:p>
            <a:pPr lvl="0">
              <a:defRPr>
                <a:latin typeface="+mn-lt"/>
                <a:ea typeface="+mn-ea"/>
                <a:cs typeface="+mn-cs"/>
                <a:sym typeface="Arial"/>
              </a:defRPr>
            </a:pPr>
          </a:p>
        </p:txBody>
      </p:sp>
      <p:pic>
        <p:nvPicPr>
          <p:cNvPr id="1584" name="nofzs_skynet.pdf"/>
          <p:cNvPicPr/>
          <p:nvPr/>
        </p:nvPicPr>
        <p:blipFill>
          <a:blip r:embed="rId3">
            <a:extLst/>
          </a:blip>
          <a:stretch>
            <a:fillRect/>
          </a:stretch>
        </p:blipFill>
        <p:spPr>
          <a:xfrm>
            <a:off x="4635323" y="4245857"/>
            <a:ext cx="3105327" cy="2420342"/>
          </a:xfrm>
          <a:prstGeom prst="rect">
            <a:avLst/>
          </a:prstGeom>
          <a:ln w="25400">
            <a:round/>
          </a:ln>
        </p:spPr>
      </p:pic>
      <p:sp>
        <p:nvSpPr>
          <p:cNvPr id="1585" name="Shape 1585"/>
          <p:cNvSpPr/>
          <p:nvPr/>
        </p:nvSpPr>
        <p:spPr>
          <a:xfrm>
            <a:off x="4613048" y="3632460"/>
            <a:ext cx="913768" cy="766743"/>
          </a:xfrm>
          <a:prstGeom prst="line">
            <a:avLst/>
          </a:prstGeom>
          <a:ln w="19050">
            <a:solidFill>
              <a:srgbClr val="669C35"/>
            </a:solidFill>
            <a:round/>
            <a:tailEnd type="triangle"/>
          </a:ln>
        </p:spPr>
        <p:txBody>
          <a:bodyPr lIns="0" tIns="0" rIns="0" bIns="0" anchor="ctr"/>
          <a:lstStyle/>
          <a:p>
            <a:pPr lvl="0">
              <a:defRPr>
                <a:latin typeface="+mn-lt"/>
                <a:ea typeface="+mn-ea"/>
                <a:cs typeface="+mn-cs"/>
                <a:sym typeface="Arial"/>
              </a:defRPr>
            </a:pPr>
          </a:p>
        </p:txBody>
      </p:sp>
      <p:sp>
        <p:nvSpPr>
          <p:cNvPr id="1586" name="Shape 1586"/>
          <p:cNvSpPr/>
          <p:nvPr/>
        </p:nvSpPr>
        <p:spPr>
          <a:xfrm>
            <a:off x="660625" y="6019310"/>
            <a:ext cx="7949978" cy="711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defTabSz="457200">
              <a:defRPr sz="2000">
                <a:uFillTx/>
                <a:latin typeface="Helvetica"/>
                <a:ea typeface="Helvetica"/>
                <a:cs typeface="Helvetica"/>
                <a:sym typeface="Helvetica"/>
              </a:defRPr>
            </a:lvl1pPr>
          </a:lstStyle>
          <a:p>
            <a:pPr lvl="0">
              <a:defRPr sz="1800"/>
            </a:pPr>
            <a:r>
              <a:rPr sz="2000"/>
              <a:t>This paper proves that DES can measure colors, even in the Science Verification preliminary data set.</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5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86" grpId="1"/>
    </p:bldLst>
  </p:timing>
</p:sld>
</file>

<file path=ppt/slides/slide1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8" name="Shape 1588"/>
          <p:cNvSpPr/>
          <p:nvPr/>
        </p:nvSpPr>
        <p:spPr>
          <a:xfrm>
            <a:off x="533400" y="1295400"/>
            <a:ext cx="8077200" cy="1588"/>
          </a:xfrm>
          <a:prstGeom prst="line">
            <a:avLst/>
          </a:prstGeom>
          <a:ln w="254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589" name="Shape 1589"/>
          <p:cNvSpPr/>
          <p:nvPr/>
        </p:nvSpPr>
        <p:spPr>
          <a:xfrm>
            <a:off x="533400" y="1371600"/>
            <a:ext cx="8077200" cy="1588"/>
          </a:xfrm>
          <a:prstGeom prst="line">
            <a:avLst/>
          </a:prstGeom>
          <a:ln w="25400">
            <a:solidFill>
              <a:srgbClr val="FF26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590" name="Shape 1590"/>
          <p:cNvSpPr/>
          <p:nvPr/>
        </p:nvSpPr>
        <p:spPr>
          <a:xfrm>
            <a:off x="533400" y="1219200"/>
            <a:ext cx="8077200" cy="1588"/>
          </a:xfrm>
          <a:prstGeom prst="line">
            <a:avLst/>
          </a:prstGeom>
          <a:ln w="25400">
            <a:solidFill>
              <a:srgbClr val="FF2600"/>
            </a:solidFill>
            <a:round/>
          </a:ln>
        </p:spPr>
        <p:txBody>
          <a:bodyPr lIns="0" tIns="0" rIns="0" bIns="0"/>
          <a:lstStyle/>
          <a:p>
            <a:pPr lvl="0" marL="0" marR="0" defTabSz="457200">
              <a:defRPr sz="1200">
                <a:uFillTx/>
                <a:latin typeface="Helvetica"/>
                <a:ea typeface="Helvetica"/>
                <a:cs typeface="Helvetica"/>
                <a:sym typeface="Helvetica"/>
              </a:defRPr>
            </a:pPr>
          </a:p>
        </p:txBody>
      </p:sp>
      <p:pic>
        <p:nvPicPr>
          <p:cNvPr id="1591" name="DES-Logo-cropped.jpg"/>
          <p:cNvPicPr/>
          <p:nvPr/>
        </p:nvPicPr>
        <p:blipFill>
          <a:blip r:embed="rId2">
            <a:extLst/>
          </a:blip>
          <a:stretch>
            <a:fillRect/>
          </a:stretch>
        </p:blipFill>
        <p:spPr>
          <a:xfrm>
            <a:off x="0" y="0"/>
            <a:ext cx="1200150" cy="1524000"/>
          </a:xfrm>
          <a:prstGeom prst="rect">
            <a:avLst/>
          </a:prstGeom>
          <a:ln w="12700">
            <a:miter lim="400000"/>
          </a:ln>
        </p:spPr>
      </p:pic>
      <p:sp>
        <p:nvSpPr>
          <p:cNvPr id="1592" name="Shape 1592"/>
          <p:cNvSpPr/>
          <p:nvPr>
            <p:ph type="title"/>
          </p:nvPr>
        </p:nvSpPr>
        <p:spPr>
          <a:xfrm>
            <a:off x="1638300" y="14287"/>
            <a:ext cx="6390343" cy="1295401"/>
          </a:xfrm>
          <a:prstGeom prst="rect">
            <a:avLst/>
          </a:prstGeom>
        </p:spPr>
        <p:txBody>
          <a:bodyPr lIns="0" tIns="0" rIns="0" bIns="0"/>
          <a:lstStyle/>
          <a:p>
            <a:pPr lvl="0">
              <a:defRPr sz="1800">
                <a:uFillTx/>
              </a:defRPr>
            </a:pPr>
            <a:r>
              <a:rPr sz="3200">
                <a:uFill>
                  <a:solidFill/>
                </a:uFill>
              </a:rPr>
              <a:t>Other SV Analyses in the Pipeline</a:t>
            </a:r>
          </a:p>
        </p:txBody>
      </p:sp>
      <p:sp>
        <p:nvSpPr>
          <p:cNvPr id="1593" name="Shape 1593"/>
          <p:cNvSpPr/>
          <p:nvPr>
            <p:ph type="body" idx="1"/>
          </p:nvPr>
        </p:nvSpPr>
        <p:spPr>
          <a:xfrm>
            <a:off x="533397" y="1723847"/>
            <a:ext cx="7937499" cy="5756914"/>
          </a:xfrm>
          <a:prstGeom prst="rect">
            <a:avLst/>
          </a:prstGeom>
        </p:spPr>
        <p:txBody>
          <a:bodyPr/>
          <a:lstStyle/>
          <a:p>
            <a:pPr lvl="0" marL="0" marR="0" indent="0" defTabSz="457200">
              <a:lnSpc>
                <a:spcPct val="90000"/>
              </a:lnSpc>
              <a:spcBef>
                <a:spcPts val="0"/>
              </a:spcBef>
              <a:buSzTx/>
              <a:buNone/>
              <a:defRPr sz="1800">
                <a:uFillTx/>
              </a:defRPr>
            </a:pPr>
            <a:r>
              <a:rPr sz="1600">
                <a:solidFill>
                  <a:srgbClr val="2B5685"/>
                </a:solidFill>
                <a:latin typeface="Verdana"/>
                <a:ea typeface="Verdana"/>
                <a:cs typeface="Verdana"/>
                <a:sym typeface="Verdana"/>
              </a:rPr>
              <a:t>Joint Optical and Near Infrared Photometry from DES and VHS </a:t>
            </a:r>
            <a:r>
              <a:rPr sz="1600">
                <a:solidFill>
                  <a:srgbClr val="4F7A28"/>
                </a:solidFill>
                <a:latin typeface="Verdana"/>
                <a:ea typeface="Verdana"/>
                <a:cs typeface="Verdana"/>
                <a:sym typeface="Verdana"/>
              </a:rPr>
              <a:t>✔︎</a:t>
            </a:r>
            <a:endParaRPr sz="1600">
              <a:solidFill>
                <a:srgbClr val="484848"/>
              </a:solidFill>
              <a:latin typeface="Verdana"/>
              <a:ea typeface="Verdana"/>
              <a:cs typeface="Verdana"/>
              <a:sym typeface="Verdana"/>
            </a:endParaRPr>
          </a:p>
          <a:p>
            <a:pPr lvl="0" marL="0" marR="0" indent="0" defTabSz="457200">
              <a:lnSpc>
                <a:spcPct val="90000"/>
              </a:lnSpc>
              <a:spcBef>
                <a:spcPts val="0"/>
              </a:spcBef>
              <a:buSzTx/>
              <a:buNone/>
              <a:defRPr sz="1800">
                <a:uFillTx/>
              </a:defRPr>
            </a:pPr>
            <a:endParaRPr sz="1600">
              <a:solidFill>
                <a:srgbClr val="484848"/>
              </a:solidFill>
              <a:latin typeface="Verdana"/>
              <a:ea typeface="Verdana"/>
              <a:cs typeface="Verdana"/>
              <a:sym typeface="Verdana"/>
            </a:endParaRPr>
          </a:p>
          <a:p>
            <a:pPr lvl="0" marL="0" marR="0" indent="0" defTabSz="457200">
              <a:lnSpc>
                <a:spcPct val="90000"/>
              </a:lnSpc>
              <a:spcBef>
                <a:spcPts val="0"/>
              </a:spcBef>
              <a:buSzTx/>
              <a:buNone/>
              <a:defRPr sz="1800">
                <a:uFillTx/>
              </a:defRPr>
            </a:pPr>
            <a:r>
              <a:rPr sz="1600">
                <a:solidFill>
                  <a:srgbClr val="2B5685"/>
                </a:solidFill>
                <a:latin typeface="Verdana"/>
                <a:ea typeface="Verdana"/>
                <a:cs typeface="Verdana"/>
                <a:sym typeface="Verdana"/>
              </a:rPr>
              <a:t>Galaxy Clustering and validation against CFHTLS</a:t>
            </a:r>
            <a:endParaRPr sz="1600">
              <a:solidFill>
                <a:srgbClr val="484848"/>
              </a:solidFill>
              <a:latin typeface="Verdana"/>
              <a:ea typeface="Verdana"/>
              <a:cs typeface="Verdana"/>
              <a:sym typeface="Verdana"/>
            </a:endParaRPr>
          </a:p>
          <a:p>
            <a:pPr lvl="0" marL="0" marR="0" indent="0" algn="r" defTabSz="457200">
              <a:lnSpc>
                <a:spcPct val="90000"/>
              </a:lnSpc>
              <a:spcBef>
                <a:spcPts val="0"/>
              </a:spcBef>
              <a:buSzTx/>
              <a:buNone/>
              <a:defRPr sz="1800">
                <a:uFillTx/>
              </a:defRPr>
            </a:pPr>
            <a:endParaRPr sz="1600">
              <a:solidFill>
                <a:srgbClr val="484848"/>
              </a:solidFill>
              <a:latin typeface="Verdana"/>
              <a:ea typeface="Verdana"/>
              <a:cs typeface="Verdana"/>
              <a:sym typeface="Verdana"/>
            </a:endParaRPr>
          </a:p>
          <a:p>
            <a:pPr lvl="0" marL="0" marR="0" indent="0" defTabSz="457200">
              <a:lnSpc>
                <a:spcPct val="90000"/>
              </a:lnSpc>
              <a:spcBef>
                <a:spcPts val="0"/>
              </a:spcBef>
              <a:buSzTx/>
              <a:buNone/>
              <a:defRPr sz="1800">
                <a:uFillTx/>
              </a:defRPr>
            </a:pPr>
            <a:r>
              <a:rPr sz="1600">
                <a:solidFill>
                  <a:srgbClr val="2B5685"/>
                </a:solidFill>
                <a:latin typeface="Verdana"/>
                <a:ea typeface="Verdana"/>
                <a:cs typeface="Verdana"/>
                <a:sym typeface="Verdana"/>
              </a:rPr>
              <a:t>DES SV Galaxies cross-correlated with CMB lensing</a:t>
            </a:r>
            <a:endParaRPr sz="1600">
              <a:solidFill>
                <a:srgbClr val="484848"/>
              </a:solidFill>
              <a:latin typeface="Verdana"/>
              <a:ea typeface="Verdana"/>
              <a:cs typeface="Verdana"/>
              <a:sym typeface="Verdana"/>
            </a:endParaRPr>
          </a:p>
          <a:p>
            <a:pPr lvl="0" marL="0" marR="0" indent="0" algn="r" defTabSz="457200">
              <a:lnSpc>
                <a:spcPct val="90000"/>
              </a:lnSpc>
              <a:spcBef>
                <a:spcPts val="0"/>
              </a:spcBef>
              <a:buSzTx/>
              <a:buNone/>
              <a:defRPr sz="1800">
                <a:uFillTx/>
              </a:defRPr>
            </a:pPr>
            <a:endParaRPr sz="1600">
              <a:solidFill>
                <a:srgbClr val="484848"/>
              </a:solidFill>
              <a:latin typeface="Verdana"/>
              <a:ea typeface="Verdana"/>
              <a:cs typeface="Verdana"/>
              <a:sym typeface="Verdana"/>
            </a:endParaRPr>
          </a:p>
          <a:p>
            <a:pPr lvl="0" marL="0" marR="0" indent="0" defTabSz="457200">
              <a:lnSpc>
                <a:spcPct val="90000"/>
              </a:lnSpc>
              <a:spcBef>
                <a:spcPts val="0"/>
              </a:spcBef>
              <a:buSzTx/>
              <a:buNone/>
              <a:defRPr sz="1800">
                <a:uFillTx/>
              </a:defRPr>
            </a:pPr>
            <a:r>
              <a:rPr sz="1600">
                <a:solidFill>
                  <a:srgbClr val="2B5685"/>
                </a:solidFill>
                <a:latin typeface="Verdana"/>
                <a:ea typeface="Verdana"/>
                <a:cs typeface="Verdana"/>
                <a:sym typeface="Verdana"/>
              </a:rPr>
              <a:t>SPT-SZE signature of DES SV RedMaPPer clusters</a:t>
            </a:r>
            <a:endParaRPr sz="1600">
              <a:solidFill>
                <a:srgbClr val="484848"/>
              </a:solidFill>
              <a:latin typeface="Verdana"/>
              <a:ea typeface="Verdana"/>
              <a:cs typeface="Verdana"/>
              <a:sym typeface="Verdana"/>
            </a:endParaRPr>
          </a:p>
          <a:p>
            <a:pPr lvl="0" marL="0" marR="0" indent="0" defTabSz="457200">
              <a:lnSpc>
                <a:spcPct val="90000"/>
              </a:lnSpc>
              <a:spcBef>
                <a:spcPts val="0"/>
              </a:spcBef>
              <a:buSzTx/>
              <a:buNone/>
              <a:defRPr sz="1800">
                <a:uFillTx/>
              </a:defRPr>
            </a:pPr>
            <a:endParaRPr sz="1600">
              <a:solidFill>
                <a:srgbClr val="484848"/>
              </a:solidFill>
              <a:latin typeface="Verdana"/>
              <a:ea typeface="Verdana"/>
              <a:cs typeface="Verdana"/>
              <a:sym typeface="Verdana"/>
            </a:endParaRPr>
          </a:p>
          <a:p>
            <a:pPr lvl="0" marL="0" marR="0" indent="0" defTabSz="457200">
              <a:lnSpc>
                <a:spcPct val="90000"/>
              </a:lnSpc>
              <a:spcBef>
                <a:spcPts val="0"/>
              </a:spcBef>
              <a:buSzTx/>
              <a:buNone/>
              <a:defRPr sz="1800">
                <a:uFillTx/>
              </a:defRPr>
            </a:pPr>
            <a:r>
              <a:rPr sz="1600">
                <a:solidFill>
                  <a:srgbClr val="2B5685"/>
                </a:solidFill>
                <a:latin typeface="Verdana"/>
                <a:ea typeface="Verdana"/>
                <a:cs typeface="Verdana"/>
                <a:sym typeface="Verdana"/>
              </a:rPr>
              <a:t>Galaxy Populations within SPT Selected Clusters</a:t>
            </a:r>
            <a:endParaRPr sz="1600">
              <a:solidFill>
                <a:srgbClr val="484848"/>
              </a:solidFill>
              <a:latin typeface="Verdana"/>
              <a:ea typeface="Verdana"/>
              <a:cs typeface="Verdana"/>
              <a:sym typeface="Verdana"/>
            </a:endParaRPr>
          </a:p>
          <a:p>
            <a:pPr lvl="0" marL="0" marR="0" indent="0" algn="r" defTabSz="457200">
              <a:lnSpc>
                <a:spcPct val="90000"/>
              </a:lnSpc>
              <a:spcBef>
                <a:spcPts val="0"/>
              </a:spcBef>
              <a:buSzTx/>
              <a:buNone/>
              <a:defRPr sz="1800">
                <a:uFillTx/>
              </a:defRPr>
            </a:pPr>
            <a:endParaRPr sz="1600">
              <a:solidFill>
                <a:srgbClr val="484848"/>
              </a:solidFill>
              <a:latin typeface="Verdana"/>
              <a:ea typeface="Verdana"/>
              <a:cs typeface="Verdana"/>
              <a:sym typeface="Verdana"/>
            </a:endParaRPr>
          </a:p>
          <a:p>
            <a:pPr lvl="0" marL="0" marR="0" indent="0" defTabSz="457200">
              <a:lnSpc>
                <a:spcPct val="90000"/>
              </a:lnSpc>
              <a:spcBef>
                <a:spcPts val="0"/>
              </a:spcBef>
              <a:buSzTx/>
              <a:buNone/>
              <a:defRPr sz="1800">
                <a:uFillTx/>
              </a:defRPr>
            </a:pPr>
            <a:r>
              <a:rPr sz="1600">
                <a:solidFill>
                  <a:srgbClr val="2B5685"/>
                </a:solidFill>
                <a:latin typeface="Verdana"/>
                <a:ea typeface="Verdana"/>
                <a:cs typeface="Verdana"/>
                <a:sym typeface="Verdana"/>
              </a:rPr>
              <a:t>DES/XCS: X-ray properties of galaxy clusters in DES SV</a:t>
            </a:r>
            <a:endParaRPr sz="1600">
              <a:solidFill>
                <a:srgbClr val="484848"/>
              </a:solidFill>
              <a:latin typeface="Verdana"/>
              <a:ea typeface="Verdana"/>
              <a:cs typeface="Verdana"/>
              <a:sym typeface="Verdana"/>
            </a:endParaRPr>
          </a:p>
          <a:p>
            <a:pPr lvl="0" marL="0" marR="0" indent="0" algn="r" defTabSz="457200">
              <a:lnSpc>
                <a:spcPct val="90000"/>
              </a:lnSpc>
              <a:spcBef>
                <a:spcPts val="0"/>
              </a:spcBef>
              <a:buSzTx/>
              <a:buNone/>
              <a:defRPr sz="1800">
                <a:uFillTx/>
              </a:defRPr>
            </a:pPr>
            <a:endParaRPr sz="1600">
              <a:solidFill>
                <a:srgbClr val="484848"/>
              </a:solidFill>
              <a:latin typeface="Verdana"/>
              <a:ea typeface="Verdana"/>
              <a:cs typeface="Verdana"/>
              <a:sym typeface="Verdana"/>
            </a:endParaRPr>
          </a:p>
          <a:p>
            <a:pPr lvl="0" marL="0" marR="0" indent="0" defTabSz="457200">
              <a:lnSpc>
                <a:spcPct val="90000"/>
              </a:lnSpc>
              <a:spcBef>
                <a:spcPts val="0"/>
              </a:spcBef>
              <a:buSzTx/>
              <a:buNone/>
              <a:defRPr sz="1800">
                <a:uFillTx/>
              </a:defRPr>
            </a:pPr>
            <a:r>
              <a:rPr sz="1600">
                <a:solidFill>
                  <a:srgbClr val="2B5685"/>
                </a:solidFill>
                <a:latin typeface="Verdana"/>
                <a:ea typeface="Verdana"/>
                <a:cs typeface="Verdana"/>
                <a:sym typeface="Verdana"/>
              </a:rPr>
              <a:t>The Dark Energy Survey SV Shear Catalogue: Pipeline and tests</a:t>
            </a:r>
            <a:endParaRPr sz="1600">
              <a:solidFill>
                <a:srgbClr val="484848"/>
              </a:solidFill>
              <a:latin typeface="Verdana"/>
              <a:ea typeface="Verdana"/>
              <a:cs typeface="Verdana"/>
              <a:sym typeface="Verdana"/>
            </a:endParaRPr>
          </a:p>
          <a:p>
            <a:pPr lvl="0" marL="0" marR="0" indent="0" algn="r" defTabSz="457200">
              <a:lnSpc>
                <a:spcPct val="90000"/>
              </a:lnSpc>
              <a:spcBef>
                <a:spcPts val="0"/>
              </a:spcBef>
              <a:buSzTx/>
              <a:buNone/>
              <a:defRPr sz="1800">
                <a:uFillTx/>
              </a:defRPr>
            </a:pPr>
            <a:endParaRPr sz="1600">
              <a:solidFill>
                <a:srgbClr val="484848"/>
              </a:solidFill>
              <a:latin typeface="Verdana"/>
              <a:ea typeface="Verdana"/>
              <a:cs typeface="Verdana"/>
              <a:sym typeface="Verdana"/>
            </a:endParaRPr>
          </a:p>
          <a:p>
            <a:pPr lvl="0" marL="0" marR="0" indent="0" defTabSz="457200">
              <a:lnSpc>
                <a:spcPct val="90000"/>
              </a:lnSpc>
              <a:spcBef>
                <a:spcPts val="0"/>
              </a:spcBef>
              <a:buSzTx/>
              <a:buNone/>
              <a:defRPr sz="1800">
                <a:uFillTx/>
              </a:defRPr>
            </a:pPr>
            <a:r>
              <a:rPr sz="1600">
                <a:solidFill>
                  <a:srgbClr val="2B5685"/>
                </a:solidFill>
                <a:latin typeface="Verdana"/>
                <a:ea typeface="Verdana"/>
                <a:cs typeface="Verdana"/>
                <a:sym typeface="Verdana"/>
              </a:rPr>
              <a:t>Calibrated Ultra Fast Image Simulations for the Dark Energy Survey</a:t>
            </a:r>
            <a:endParaRPr sz="1600">
              <a:solidFill>
                <a:srgbClr val="484848"/>
              </a:solidFill>
              <a:latin typeface="Verdana"/>
              <a:ea typeface="Verdana"/>
              <a:cs typeface="Verdana"/>
              <a:sym typeface="Verdana"/>
            </a:endParaRPr>
          </a:p>
          <a:p>
            <a:pPr lvl="0" marL="0" marR="0" indent="0" algn="r" defTabSz="457200">
              <a:lnSpc>
                <a:spcPct val="90000"/>
              </a:lnSpc>
              <a:spcBef>
                <a:spcPts val="0"/>
              </a:spcBef>
              <a:buSzTx/>
              <a:buNone/>
              <a:defRPr sz="1800">
                <a:uFillTx/>
              </a:defRPr>
            </a:pPr>
            <a:endParaRPr sz="1600">
              <a:solidFill>
                <a:srgbClr val="484848"/>
              </a:solidFill>
              <a:latin typeface="Verdana"/>
              <a:ea typeface="Verdana"/>
              <a:cs typeface="Verdana"/>
              <a:sym typeface="Verdana"/>
            </a:endParaRPr>
          </a:p>
          <a:p>
            <a:pPr lvl="0" marL="0" marR="0" indent="0" defTabSz="457200">
              <a:lnSpc>
                <a:spcPct val="90000"/>
              </a:lnSpc>
              <a:spcBef>
                <a:spcPts val="0"/>
              </a:spcBef>
              <a:buSzTx/>
              <a:buNone/>
              <a:defRPr sz="1800">
                <a:uFillTx/>
              </a:defRPr>
            </a:pPr>
            <a:r>
              <a:rPr sz="1600">
                <a:solidFill>
                  <a:srgbClr val="2B5685"/>
                </a:solidFill>
                <a:latin typeface="Verdana"/>
                <a:ea typeface="Verdana"/>
                <a:cs typeface="Verdana"/>
                <a:sym typeface="Verdana"/>
              </a:rPr>
              <a:t>DES13S2cmm: The first Super-luminous Supernova from DES</a:t>
            </a:r>
            <a:endParaRPr sz="1600">
              <a:solidFill>
                <a:srgbClr val="484848"/>
              </a:solidFill>
              <a:latin typeface="Verdana"/>
              <a:ea typeface="Verdana"/>
              <a:cs typeface="Verdana"/>
              <a:sym typeface="Verdana"/>
            </a:endParaRPr>
          </a:p>
          <a:p>
            <a:pPr lvl="0" marL="0" marR="0" indent="0" algn="r" defTabSz="457200">
              <a:lnSpc>
                <a:spcPct val="90000"/>
              </a:lnSpc>
              <a:spcBef>
                <a:spcPts val="0"/>
              </a:spcBef>
              <a:buSzTx/>
              <a:buNone/>
              <a:defRPr sz="1800">
                <a:uFillTx/>
              </a:defRPr>
            </a:pPr>
            <a:endParaRPr sz="1600">
              <a:solidFill>
                <a:srgbClr val="484848"/>
              </a:solidFill>
              <a:latin typeface="Verdana"/>
              <a:ea typeface="Verdana"/>
              <a:cs typeface="Verdana"/>
              <a:sym typeface="Verdana"/>
            </a:endParaRPr>
          </a:p>
          <a:p>
            <a:pPr lvl="0" marL="0" marR="0" indent="0" defTabSz="457200">
              <a:lnSpc>
                <a:spcPct val="90000"/>
              </a:lnSpc>
              <a:spcBef>
                <a:spcPts val="0"/>
              </a:spcBef>
              <a:buSzTx/>
              <a:buNone/>
              <a:defRPr sz="1800">
                <a:uFillTx/>
              </a:defRPr>
            </a:pPr>
            <a:r>
              <a:rPr sz="1600">
                <a:solidFill>
                  <a:srgbClr val="2B5685"/>
                </a:solidFill>
                <a:latin typeface="Verdana"/>
                <a:ea typeface="Verdana"/>
                <a:cs typeface="Verdana"/>
                <a:sym typeface="Verdana"/>
              </a:rPr>
              <a:t>The Dark Energy Survey Supernova Survey: Search Strategy and Algorithm</a:t>
            </a:r>
            <a:endParaRPr sz="1600">
              <a:solidFill>
                <a:srgbClr val="484848"/>
              </a:solidFill>
              <a:latin typeface="Verdana"/>
              <a:ea typeface="Verdana"/>
              <a:cs typeface="Verdana"/>
              <a:sym typeface="Verdana"/>
            </a:endParaRPr>
          </a:p>
          <a:p>
            <a:pPr lvl="0" marL="0" marR="0" indent="0" algn="r" defTabSz="457200">
              <a:lnSpc>
                <a:spcPct val="90000"/>
              </a:lnSpc>
              <a:spcBef>
                <a:spcPts val="0"/>
              </a:spcBef>
              <a:buSzTx/>
              <a:buNone/>
              <a:defRPr sz="1800">
                <a:uFillTx/>
              </a:defRPr>
            </a:pPr>
            <a:endParaRPr sz="1600">
              <a:solidFill>
                <a:srgbClr val="484848"/>
              </a:solidFill>
              <a:latin typeface="Verdana"/>
              <a:ea typeface="Verdana"/>
              <a:cs typeface="Verdana"/>
              <a:sym typeface="Verdana"/>
            </a:endParaRPr>
          </a:p>
          <a:p>
            <a:pPr lvl="0" marL="0" marR="0" indent="0" defTabSz="457200">
              <a:lnSpc>
                <a:spcPct val="90000"/>
              </a:lnSpc>
              <a:spcBef>
                <a:spcPts val="0"/>
              </a:spcBef>
              <a:buSzTx/>
              <a:buNone/>
              <a:defRPr sz="1800">
                <a:uFillTx/>
              </a:defRPr>
            </a:pPr>
            <a:r>
              <a:rPr sz="1600">
                <a:solidFill>
                  <a:srgbClr val="2B5685"/>
                </a:solidFill>
                <a:latin typeface="Verdana"/>
                <a:ea typeface="Verdana"/>
                <a:cs typeface="Verdana"/>
                <a:sym typeface="Verdana"/>
              </a:rPr>
              <a:t>Wide-Field Mass Mapping with the DES SVA1 data</a:t>
            </a:r>
          </a:p>
        </p:txBody>
      </p:sp>
      <p:sp>
        <p:nvSpPr>
          <p:cNvPr id="1594" name="Shape 1594"/>
          <p:cNvSpPr/>
          <p:nvPr>
            <p:ph type="sldNum" sz="quarter" idx="2"/>
          </p:nvPr>
        </p:nvSpPr>
        <p:spPr>
          <a:xfrm>
            <a:off x="7414524" y="6245225"/>
            <a:ext cx="410952" cy="298984"/>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Tree>
  </p:cSld>
  <p:clrMapOvr>
    <a:masterClrMapping/>
  </p:clrMapOvr>
  <p:transition spd="med" advClick="1"/>
</p:sld>
</file>

<file path=ppt/slides/slide1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6" name="Shape 1596"/>
          <p:cNvSpPr/>
          <p:nvPr/>
        </p:nvSpPr>
        <p:spPr>
          <a:xfrm>
            <a:off x="533400" y="1295400"/>
            <a:ext cx="8077200" cy="1588"/>
          </a:xfrm>
          <a:prstGeom prst="line">
            <a:avLst/>
          </a:prstGeom>
          <a:ln w="254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597" name="Shape 1597"/>
          <p:cNvSpPr/>
          <p:nvPr/>
        </p:nvSpPr>
        <p:spPr>
          <a:xfrm>
            <a:off x="533400" y="13716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sp>
        <p:nvSpPr>
          <p:cNvPr id="1598" name="Shape 1598"/>
          <p:cNvSpPr/>
          <p:nvPr/>
        </p:nvSpPr>
        <p:spPr>
          <a:xfrm>
            <a:off x="533400" y="12192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pic>
        <p:nvPicPr>
          <p:cNvPr id="1599" name="DES-Logo-cropped.jpg"/>
          <p:cNvPicPr/>
          <p:nvPr/>
        </p:nvPicPr>
        <p:blipFill>
          <a:blip r:embed="rId2">
            <a:extLst/>
          </a:blip>
          <a:stretch>
            <a:fillRect/>
          </a:stretch>
        </p:blipFill>
        <p:spPr>
          <a:xfrm>
            <a:off x="0" y="0"/>
            <a:ext cx="1200150" cy="1524000"/>
          </a:xfrm>
          <a:prstGeom prst="rect">
            <a:avLst/>
          </a:prstGeom>
          <a:ln w="12700">
            <a:miter lim="400000"/>
          </a:ln>
        </p:spPr>
      </p:pic>
      <p:sp>
        <p:nvSpPr>
          <p:cNvPr id="1600" name="Shape 1600"/>
          <p:cNvSpPr/>
          <p:nvPr>
            <p:ph type="title"/>
          </p:nvPr>
        </p:nvSpPr>
        <p:spPr>
          <a:xfrm>
            <a:off x="1206500" y="254124"/>
            <a:ext cx="7404103" cy="977901"/>
          </a:xfrm>
          <a:prstGeom prst="rect">
            <a:avLst/>
          </a:prstGeom>
        </p:spPr>
        <p:txBody>
          <a:bodyPr/>
          <a:lstStyle>
            <a:lvl1pPr>
              <a:defRPr sz="3200">
                <a:latin typeface="+mn-lt"/>
                <a:ea typeface="+mn-ea"/>
                <a:cs typeface="+mn-cs"/>
                <a:sym typeface="Arial"/>
              </a:defRPr>
            </a:lvl1pPr>
          </a:lstStyle>
          <a:p>
            <a:pPr lvl="0">
              <a:defRPr sz="1800">
                <a:uFillTx/>
              </a:defRPr>
            </a:pPr>
            <a:r>
              <a:rPr sz="3200">
                <a:uFill>
                  <a:solidFill/>
                </a:uFill>
              </a:rPr>
              <a:t>SV Data Analyses</a:t>
            </a:r>
          </a:p>
        </p:txBody>
      </p:sp>
      <p:sp>
        <p:nvSpPr>
          <p:cNvPr id="1601" name="Shape 1601"/>
          <p:cNvSpPr/>
          <p:nvPr>
            <p:ph type="body" idx="1"/>
          </p:nvPr>
        </p:nvSpPr>
        <p:spPr>
          <a:xfrm>
            <a:off x="891521" y="1893770"/>
            <a:ext cx="4084149" cy="516533"/>
          </a:xfrm>
          <a:prstGeom prst="rect">
            <a:avLst/>
          </a:prstGeom>
        </p:spPr>
        <p:txBody>
          <a:bodyPr lIns="0" tIns="0" rIns="0" bIns="0"/>
          <a:lstStyle/>
          <a:p>
            <a:pPr lvl="0" marL="0" indent="0">
              <a:buClrTx/>
              <a:buSzTx/>
              <a:buFontTx/>
              <a:buNone/>
              <a:defRPr sz="1800">
                <a:uFillTx/>
              </a:defRPr>
            </a:pPr>
            <a:r>
              <a:rPr sz="1600">
                <a:solidFill>
                  <a:srgbClr val="002E7A"/>
                </a:solidFill>
                <a:uFill>
                  <a:solidFill>
                    <a:srgbClr val="002E7A"/>
                  </a:solidFill>
                </a:uFill>
                <a:latin typeface="+mn-lt"/>
                <a:ea typeface="+mn-ea"/>
                <a:cs typeface="+mn-cs"/>
                <a:sym typeface="Arial"/>
              </a:rPr>
              <a:t>LSS: </a:t>
            </a:r>
            <a:r>
              <a:rPr sz="1600">
                <a:solidFill>
                  <a:srgbClr val="002E7A"/>
                </a:solidFill>
                <a:uFill>
                  <a:solidFill>
                    <a:srgbClr val="002E7A"/>
                  </a:solidFill>
                </a:uFill>
                <a:latin typeface="+mn-lt"/>
                <a:ea typeface="+mn-ea"/>
                <a:cs typeface="+mn-cs"/>
                <a:sym typeface="Arial"/>
              </a:rPr>
              <a:t>Galaxy-galaxy correlations</a:t>
            </a:r>
          </a:p>
        </p:txBody>
      </p:sp>
      <p:pic>
        <p:nvPicPr>
          <p:cNvPr id="1602" name="signal_randompoints_comparison_largescales.pdf"/>
          <p:cNvPicPr/>
          <p:nvPr/>
        </p:nvPicPr>
        <p:blipFill>
          <a:blip r:embed="rId3">
            <a:extLst/>
          </a:blip>
          <a:stretch>
            <a:fillRect/>
          </a:stretch>
        </p:blipFill>
        <p:spPr>
          <a:xfrm>
            <a:off x="3950493" y="2290365"/>
            <a:ext cx="5130155" cy="3996293"/>
          </a:xfrm>
          <a:prstGeom prst="rect">
            <a:avLst/>
          </a:prstGeom>
          <a:ln w="25400">
            <a:round/>
          </a:ln>
        </p:spPr>
      </p:pic>
      <p:sp>
        <p:nvSpPr>
          <p:cNvPr id="1603" name="Shape 1603"/>
          <p:cNvSpPr/>
          <p:nvPr/>
        </p:nvSpPr>
        <p:spPr>
          <a:xfrm>
            <a:off x="6566715" y="3417543"/>
            <a:ext cx="2444056" cy="27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defTabSz="457200">
              <a:defRPr sz="1200">
                <a:solidFill>
                  <a:srgbClr val="D84942"/>
                </a:solidFill>
                <a:uFillTx/>
                <a:latin typeface="Helvetica"/>
                <a:ea typeface="Helvetica"/>
                <a:cs typeface="Helvetica"/>
                <a:sym typeface="Helvetica"/>
              </a:defRPr>
            </a:lvl1pPr>
          </a:lstStyle>
          <a:p>
            <a:pPr lvl="0">
              <a:defRPr sz="1800">
                <a:solidFill>
                  <a:srgbClr val="000000"/>
                </a:solidFill>
              </a:defRPr>
            </a:pPr>
            <a:r>
              <a:rPr sz="1200">
                <a:solidFill>
                  <a:srgbClr val="D84942"/>
                </a:solidFill>
              </a:rPr>
              <a:t>Shape measurements are blinded!</a:t>
            </a:r>
          </a:p>
        </p:txBody>
      </p:sp>
      <p:sp>
        <p:nvSpPr>
          <p:cNvPr id="1604" name="Shape 1604"/>
          <p:cNvSpPr/>
          <p:nvPr/>
        </p:nvSpPr>
        <p:spPr>
          <a:xfrm>
            <a:off x="4908551" y="1893770"/>
            <a:ext cx="3876198" cy="516533"/>
          </a:xfrm>
          <a:prstGeom prst="rect">
            <a:avLst/>
          </a:prstGeom>
          <a:ln w="12700">
            <a:round/>
          </a:ln>
          <a:extLst>
            <a:ext uri="{C572A759-6A51-4108-AA02-DFA0A04FC94B}">
              <ma14:wrappingTextBoxFlag xmlns:ma14="http://schemas.microsoft.com/office/mac/drawingml/2011/main" val="1"/>
            </a:ext>
          </a:extLst>
        </p:spPr>
        <p:txBody>
          <a:bodyPr lIns="0" tIns="0" rIns="0" bIns="0"/>
          <a:lstStyle/>
          <a:p>
            <a:pPr lvl="0" marL="0" marR="0" defTabSz="457200">
              <a:spcBef>
                <a:spcPts val="700"/>
              </a:spcBef>
              <a:defRPr sz="1800">
                <a:uFillTx/>
              </a:defRPr>
            </a:pPr>
            <a:r>
              <a:rPr sz="1600">
                <a:solidFill>
                  <a:srgbClr val="002E7A"/>
                </a:solidFill>
                <a:uFill>
                  <a:solidFill>
                    <a:srgbClr val="002E7A"/>
                  </a:solidFill>
                </a:uFill>
                <a:latin typeface="+mn-lt"/>
                <a:ea typeface="+mn-ea"/>
                <a:cs typeface="+mn-cs"/>
                <a:sym typeface="Arial"/>
              </a:rPr>
              <a:t>Weak lensing: </a:t>
            </a:r>
            <a:r>
              <a:rPr sz="1600">
                <a:solidFill>
                  <a:srgbClr val="002E7A"/>
                </a:solidFill>
                <a:uFill>
                  <a:solidFill>
                    <a:srgbClr val="002E7A"/>
                  </a:solidFill>
                </a:uFill>
                <a:latin typeface="+mn-lt"/>
                <a:ea typeface="+mn-ea"/>
                <a:cs typeface="+mn-cs"/>
                <a:sym typeface="Arial"/>
              </a:rPr>
              <a:t>Galaxy-shear correlations</a:t>
            </a:r>
          </a:p>
        </p:txBody>
      </p:sp>
      <p:pic>
        <p:nvPicPr>
          <p:cNvPr id="1605" name="plot_magautoi.le.22p5_bin3.pdf"/>
          <p:cNvPicPr/>
          <p:nvPr/>
        </p:nvPicPr>
        <p:blipFill>
          <a:blip r:embed="rId4">
            <a:extLst/>
          </a:blip>
          <a:stretch>
            <a:fillRect/>
          </a:stretch>
        </p:blipFill>
        <p:spPr>
          <a:xfrm>
            <a:off x="81346" y="2410302"/>
            <a:ext cx="3876198" cy="3876198"/>
          </a:xfrm>
          <a:prstGeom prst="rect">
            <a:avLst/>
          </a:prstGeom>
          <a:ln w="25400">
            <a:round/>
          </a:ln>
        </p:spPr>
      </p:pic>
      <p:sp>
        <p:nvSpPr>
          <p:cNvPr id="1606" name="Shape 1606"/>
          <p:cNvSpPr/>
          <p:nvPr/>
        </p:nvSpPr>
        <p:spPr>
          <a:xfrm>
            <a:off x="194096" y="6319758"/>
            <a:ext cx="8769053"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defTabSz="457200">
              <a:defRPr b="1" sz="1600">
                <a:solidFill>
                  <a:srgbClr val="002E7A"/>
                </a:solidFill>
                <a:uFillTx/>
                <a:latin typeface="Helvetica"/>
                <a:ea typeface="Helvetica"/>
                <a:cs typeface="Helvetica"/>
                <a:sym typeface="Helvetica"/>
              </a:defRPr>
            </a:lvl1pPr>
          </a:lstStyle>
          <a:p>
            <a:pPr lvl="0">
              <a:defRPr b="0" sz="1800">
                <a:solidFill>
                  <a:srgbClr val="000000"/>
                </a:solidFill>
              </a:defRPr>
            </a:pPr>
            <a:r>
              <a:rPr b="1" sz="1600">
                <a:solidFill>
                  <a:srgbClr val="002E7A"/>
                </a:solidFill>
              </a:rPr>
              <a:t>Analyses on LSS and on WL+LSS combination in DES-SV are led by DES/Spain scientists</a:t>
            </a:r>
          </a:p>
        </p:txBody>
      </p:sp>
    </p:spTree>
  </p:cSld>
  <p:clrMapOvr>
    <a:masterClrMapping/>
  </p:clrMapOvr>
  <p:transition spd="med" advClick="1"/>
</p:sld>
</file>

<file path=ppt/slides/slide1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8" name="Shape 1608"/>
          <p:cNvSpPr/>
          <p:nvPr>
            <p:ph type="sldNum" sz="quarter" idx="2"/>
          </p:nvPr>
        </p:nvSpPr>
        <p:spPr>
          <a:xfrm>
            <a:off x="8366174" y="6467475"/>
            <a:ext cx="320627" cy="254000"/>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200">
                <a:solidFill>
                  <a:srgbClr val="9A9A9A"/>
                </a:solidFill>
                <a:uFill>
                  <a:solidFill>
                    <a:srgbClr val="9A9A9A"/>
                  </a:solidFill>
                </a:uFill>
              </a:rPr>
            </a:fld>
          </a:p>
        </p:txBody>
      </p:sp>
      <p:pic>
        <p:nvPicPr>
          <p:cNvPr id="1609" name="pasted-image.pdf"/>
          <p:cNvPicPr/>
          <p:nvPr/>
        </p:nvPicPr>
        <p:blipFill>
          <a:blip r:embed="rId2">
            <a:extLst/>
          </a:blip>
          <a:stretch>
            <a:fillRect/>
          </a:stretch>
        </p:blipFill>
        <p:spPr>
          <a:xfrm>
            <a:off x="-4077" y="7580"/>
            <a:ext cx="9144000" cy="6858001"/>
          </a:xfrm>
          <a:prstGeom prst="rect">
            <a:avLst/>
          </a:prstGeom>
          <a:ln w="25400">
            <a:round/>
          </a:ln>
        </p:spPr>
      </p:pic>
      <p:sp>
        <p:nvSpPr>
          <p:cNvPr id="1610" name="Shape 1610"/>
          <p:cNvSpPr/>
          <p:nvPr>
            <p:ph type="title"/>
          </p:nvPr>
        </p:nvSpPr>
        <p:spPr>
          <a:xfrm>
            <a:off x="1206500" y="254124"/>
            <a:ext cx="7353300" cy="977901"/>
          </a:xfrm>
          <a:prstGeom prst="rect">
            <a:avLst/>
          </a:prstGeom>
        </p:spPr>
        <p:txBody>
          <a:bodyPr/>
          <a:lstStyle>
            <a:lvl1pPr>
              <a:defRPr sz="3200">
                <a:latin typeface="+mn-lt"/>
                <a:ea typeface="+mn-ea"/>
                <a:cs typeface="+mn-cs"/>
                <a:sym typeface="Arial"/>
              </a:defRPr>
            </a:lvl1pPr>
          </a:lstStyle>
          <a:p>
            <a:pPr lvl="0">
              <a:defRPr sz="1800">
                <a:uFillTx/>
              </a:defRPr>
            </a:pPr>
            <a:r>
              <a:rPr sz="3200">
                <a:uFill>
                  <a:solidFill/>
                </a:uFill>
              </a:rPr>
              <a:t>Year 1 of 5 (Sep ’13 - Feb ’14)</a:t>
            </a:r>
          </a:p>
        </p:txBody>
      </p:sp>
      <p:sp>
        <p:nvSpPr>
          <p:cNvPr id="1611" name="Shape 1611"/>
          <p:cNvSpPr/>
          <p:nvPr/>
        </p:nvSpPr>
        <p:spPr>
          <a:xfrm>
            <a:off x="8577808" y="6413341"/>
            <a:ext cx="217984" cy="295434"/>
          </a:xfrm>
          <a:prstGeom prst="rect">
            <a:avLst/>
          </a:prstGeom>
          <a:solidFill>
            <a:srgbClr val="FFFFFF"/>
          </a:solidFill>
          <a:ln w="25400">
            <a:miter lim="400000"/>
          </a:ln>
        </p:spPr>
        <p:txBody>
          <a:bodyPr lIns="0" tIns="0" rIns="0" bIns="0" anchor="ctr"/>
          <a:lstStyle/>
          <a:p>
            <a:pPr lvl="0" algn="ctr">
              <a:defRPr u="sng">
                <a:solidFill>
                  <a:srgbClr val="FFFFFF"/>
                </a:solidFill>
                <a:latin typeface="Courier New"/>
                <a:ea typeface="Courier New"/>
                <a:cs typeface="Courier New"/>
                <a:sym typeface="Courier New"/>
              </a:defRPr>
            </a:pPr>
          </a:p>
        </p:txBody>
      </p:sp>
      <p:sp>
        <p:nvSpPr>
          <p:cNvPr id="1612" name="Shape 1612"/>
          <p:cNvSpPr/>
          <p:nvPr/>
        </p:nvSpPr>
        <p:spPr>
          <a:xfrm>
            <a:off x="6704657" y="6403974"/>
            <a:ext cx="2338240" cy="381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defTabSz="457200">
              <a:defRPr sz="1800">
                <a:solidFill>
                  <a:srgbClr val="002E7A"/>
                </a:solidFill>
                <a:uFillTx/>
                <a:latin typeface="Helvetica"/>
                <a:ea typeface="Helvetica"/>
                <a:cs typeface="Helvetica"/>
                <a:sym typeface="Helvetica"/>
              </a:defRPr>
            </a:lvl1pPr>
          </a:lstStyle>
          <a:p>
            <a:pPr lvl="0">
              <a:defRPr>
                <a:solidFill>
                  <a:srgbClr val="000000"/>
                </a:solidFill>
              </a:defRPr>
            </a:pPr>
            <a:r>
              <a:rPr>
                <a:solidFill>
                  <a:srgbClr val="002E7A"/>
                </a:solidFill>
              </a:rPr>
              <a:t>Data being processed</a:t>
            </a:r>
          </a:p>
        </p:txBody>
      </p:sp>
      <p:pic>
        <p:nvPicPr>
          <p:cNvPr id="1613" name="Sense nom.tiff"/>
          <p:cNvPicPr/>
          <p:nvPr/>
        </p:nvPicPr>
        <p:blipFill>
          <a:blip r:embed="rId3">
            <a:extLst/>
          </a:blip>
          <a:stretch>
            <a:fillRect/>
          </a:stretch>
        </p:blipFill>
        <p:spPr>
          <a:xfrm>
            <a:off x="-71483" y="1575477"/>
            <a:ext cx="9253583" cy="4791914"/>
          </a:xfrm>
          <a:prstGeom prst="rect">
            <a:avLst/>
          </a:prstGeom>
          <a:ln w="25400">
            <a:round/>
          </a:ln>
        </p:spPr>
      </p:pic>
    </p:spTree>
  </p:cSld>
  <p:clrMapOvr>
    <a:masterClrMapping/>
  </p:clrMapOvr>
  <p:transition spd="med" advClick="1"/>
</p:sld>
</file>

<file path=ppt/slides/slide1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5" name="Shape 1615"/>
          <p:cNvSpPr/>
          <p:nvPr/>
        </p:nvSpPr>
        <p:spPr>
          <a:xfrm>
            <a:off x="533400" y="1295400"/>
            <a:ext cx="8077200" cy="1588"/>
          </a:xfrm>
          <a:prstGeom prst="line">
            <a:avLst/>
          </a:prstGeom>
          <a:ln w="254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616" name="Shape 1616"/>
          <p:cNvSpPr/>
          <p:nvPr/>
        </p:nvSpPr>
        <p:spPr>
          <a:xfrm>
            <a:off x="533400" y="1371600"/>
            <a:ext cx="8077200" cy="1588"/>
          </a:xfrm>
          <a:prstGeom prst="line">
            <a:avLst/>
          </a:prstGeom>
          <a:ln w="25400">
            <a:solidFill>
              <a:srgbClr val="FF26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617" name="Shape 1617"/>
          <p:cNvSpPr/>
          <p:nvPr/>
        </p:nvSpPr>
        <p:spPr>
          <a:xfrm>
            <a:off x="533400" y="1219200"/>
            <a:ext cx="8077200" cy="1588"/>
          </a:xfrm>
          <a:prstGeom prst="line">
            <a:avLst/>
          </a:prstGeom>
          <a:ln w="25400">
            <a:solidFill>
              <a:srgbClr val="FF2600"/>
            </a:solidFill>
            <a:round/>
          </a:ln>
        </p:spPr>
        <p:txBody>
          <a:bodyPr lIns="0" tIns="0" rIns="0" bIns="0"/>
          <a:lstStyle/>
          <a:p>
            <a:pPr lvl="0" marL="0" marR="0" defTabSz="457200">
              <a:defRPr sz="1200">
                <a:uFillTx/>
                <a:latin typeface="Helvetica"/>
                <a:ea typeface="Helvetica"/>
                <a:cs typeface="Helvetica"/>
                <a:sym typeface="Helvetica"/>
              </a:defRPr>
            </a:pPr>
          </a:p>
        </p:txBody>
      </p:sp>
      <p:pic>
        <p:nvPicPr>
          <p:cNvPr id="1618" name="DES-Logo-cropped.jpg"/>
          <p:cNvPicPr/>
          <p:nvPr/>
        </p:nvPicPr>
        <p:blipFill>
          <a:blip r:embed="rId2">
            <a:extLst/>
          </a:blip>
          <a:stretch>
            <a:fillRect/>
          </a:stretch>
        </p:blipFill>
        <p:spPr>
          <a:xfrm>
            <a:off x="0" y="0"/>
            <a:ext cx="1200150" cy="1524000"/>
          </a:xfrm>
          <a:prstGeom prst="rect">
            <a:avLst/>
          </a:prstGeom>
          <a:ln w="12700">
            <a:miter lim="400000"/>
          </a:ln>
        </p:spPr>
      </p:pic>
      <p:sp>
        <p:nvSpPr>
          <p:cNvPr id="1619" name="Shape 1619"/>
          <p:cNvSpPr/>
          <p:nvPr>
            <p:ph type="title"/>
          </p:nvPr>
        </p:nvSpPr>
        <p:spPr>
          <a:xfrm>
            <a:off x="1752600" y="38100"/>
            <a:ext cx="5867400" cy="1295400"/>
          </a:xfrm>
          <a:prstGeom prst="rect">
            <a:avLst/>
          </a:prstGeom>
        </p:spPr>
        <p:txBody>
          <a:bodyPr lIns="0" tIns="0" rIns="0" bIns="0"/>
          <a:lstStyle/>
          <a:p>
            <a:pPr lvl="0">
              <a:defRPr sz="1800">
                <a:uFillTx/>
              </a:defRPr>
            </a:pPr>
            <a:r>
              <a:rPr sz="3200">
                <a:uFill>
                  <a:solidFill/>
                </a:uFill>
              </a:rPr>
              <a:t>PSF FWHM for Y1 Data</a:t>
            </a:r>
          </a:p>
        </p:txBody>
      </p:sp>
      <p:sp>
        <p:nvSpPr>
          <p:cNvPr id="1620" name="Shape 1620"/>
          <p:cNvSpPr/>
          <p:nvPr>
            <p:ph type="sldNum" sz="quarter" idx="2"/>
          </p:nvPr>
        </p:nvSpPr>
        <p:spPr>
          <a:xfrm>
            <a:off x="7414524" y="6245225"/>
            <a:ext cx="410952" cy="298984"/>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1621" name="kk.tiff"/>
          <p:cNvPicPr/>
          <p:nvPr/>
        </p:nvPicPr>
        <p:blipFill>
          <a:blip r:embed="rId3">
            <a:extLst/>
          </a:blip>
          <a:stretch>
            <a:fillRect/>
          </a:stretch>
        </p:blipFill>
        <p:spPr>
          <a:xfrm>
            <a:off x="-35671" y="1487487"/>
            <a:ext cx="8784655" cy="5421780"/>
          </a:xfrm>
          <a:prstGeom prst="rect">
            <a:avLst/>
          </a:prstGeom>
          <a:ln w="25400">
            <a:round/>
          </a:ln>
        </p:spPr>
      </p:pic>
      <p:sp>
        <p:nvSpPr>
          <p:cNvPr id="1622" name="Shape 1622"/>
          <p:cNvSpPr/>
          <p:nvPr/>
        </p:nvSpPr>
        <p:spPr>
          <a:xfrm>
            <a:off x="6591386" y="3714648"/>
            <a:ext cx="1745160"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defTabSz="457200">
              <a:defRPr sz="1600">
                <a:uFillTx/>
                <a:latin typeface="Helvetica"/>
                <a:ea typeface="Helvetica"/>
                <a:cs typeface="Helvetica"/>
                <a:sym typeface="Helvetica"/>
              </a:defRPr>
            </a:lvl1pPr>
          </a:lstStyle>
          <a:p>
            <a:pPr lvl="0">
              <a:defRPr sz="1800"/>
            </a:pPr>
            <a:r>
              <a:rPr sz="1600"/>
              <a:t>Requirement: 0.9"</a:t>
            </a:r>
          </a:p>
        </p:txBody>
      </p:sp>
    </p:spTree>
  </p:cSld>
  <p:clrMapOvr>
    <a:masterClrMapping/>
  </p:clrMapOvr>
  <p:transition spd="med" advClick="1"/>
</p:sld>
</file>

<file path=ppt/slides/slide1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4" name="Shape 1624"/>
          <p:cNvSpPr/>
          <p:nvPr/>
        </p:nvSpPr>
        <p:spPr>
          <a:xfrm>
            <a:off x="533400" y="1295400"/>
            <a:ext cx="8077200" cy="1588"/>
          </a:xfrm>
          <a:prstGeom prst="line">
            <a:avLst/>
          </a:prstGeom>
          <a:ln w="254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625" name="Shape 1625"/>
          <p:cNvSpPr/>
          <p:nvPr/>
        </p:nvSpPr>
        <p:spPr>
          <a:xfrm>
            <a:off x="533400" y="13716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sp>
        <p:nvSpPr>
          <p:cNvPr id="1626" name="Shape 1626"/>
          <p:cNvSpPr/>
          <p:nvPr/>
        </p:nvSpPr>
        <p:spPr>
          <a:xfrm>
            <a:off x="533400" y="1219200"/>
            <a:ext cx="8077200" cy="1588"/>
          </a:xfrm>
          <a:prstGeom prst="line">
            <a:avLst/>
          </a:prstGeom>
          <a:ln w="25400">
            <a:solidFill>
              <a:srgbClr val="FF2600"/>
            </a:solidFill>
            <a:round/>
          </a:ln>
        </p:spPr>
        <p:txBody>
          <a:bodyPr lIns="0" tIns="0" rIns="0" bIns="0" anchor="ctr"/>
          <a:lstStyle/>
          <a:p>
            <a:pPr lvl="0" marL="0" marR="0" defTabSz="457200">
              <a:defRPr sz="1200">
                <a:uFillTx/>
                <a:latin typeface="Helvetica"/>
                <a:ea typeface="Helvetica"/>
                <a:cs typeface="Helvetica"/>
                <a:sym typeface="Helvetica"/>
              </a:defRPr>
            </a:pPr>
          </a:p>
        </p:txBody>
      </p:sp>
      <p:pic>
        <p:nvPicPr>
          <p:cNvPr id="1627" name="DES-Logo-cropped.jpg"/>
          <p:cNvPicPr/>
          <p:nvPr/>
        </p:nvPicPr>
        <p:blipFill>
          <a:blip r:embed="rId2">
            <a:extLst/>
          </a:blip>
          <a:stretch>
            <a:fillRect/>
          </a:stretch>
        </p:blipFill>
        <p:spPr>
          <a:xfrm>
            <a:off x="0" y="0"/>
            <a:ext cx="1200150" cy="1524000"/>
          </a:xfrm>
          <a:prstGeom prst="rect">
            <a:avLst/>
          </a:prstGeom>
          <a:ln w="12700">
            <a:miter lim="400000"/>
          </a:ln>
        </p:spPr>
      </p:pic>
      <p:sp>
        <p:nvSpPr>
          <p:cNvPr id="1628" name="Shape 1628"/>
          <p:cNvSpPr/>
          <p:nvPr/>
        </p:nvSpPr>
        <p:spPr>
          <a:xfrm>
            <a:off x="2879725" y="6500812"/>
            <a:ext cx="3441140" cy="27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40" marR="40640">
              <a:buClr>
                <a:srgbClr val="000000"/>
              </a:buClr>
              <a:buFont typeface="Arial"/>
              <a:defRPr sz="1200">
                <a:latin typeface="+mn-lt"/>
                <a:ea typeface="+mn-ea"/>
                <a:cs typeface="+mn-cs"/>
                <a:sym typeface="Arial"/>
              </a:defRPr>
            </a:lvl1pPr>
          </a:lstStyle>
          <a:p>
            <a:pPr lvl="0">
              <a:defRPr sz="1800">
                <a:uFillTx/>
              </a:defRPr>
            </a:pPr>
            <a:r>
              <a:rPr sz="1200">
                <a:uFill>
                  <a:solidFill/>
                </a:uFill>
              </a:rPr>
              <a:t>Josh Frieman, DOE-NSF Review, May 1-3, 2007</a:t>
            </a:r>
          </a:p>
        </p:txBody>
      </p:sp>
      <p:sp>
        <p:nvSpPr>
          <p:cNvPr id="1629" name="Shape 1629"/>
          <p:cNvSpPr/>
          <p:nvPr/>
        </p:nvSpPr>
        <p:spPr>
          <a:xfrm>
            <a:off x="-88900" y="1965325"/>
            <a:ext cx="9040235" cy="355146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979487" marR="0" indent="-457200" defTabSz="407987">
              <a:lnSpc>
                <a:spcPct val="93000"/>
              </a:lnSpc>
              <a:spcBef>
                <a:spcPts val="1200"/>
              </a:spcBef>
              <a:buClr>
                <a:srgbClr val="4349AA"/>
              </a:buClr>
              <a:buSzPct val="100000"/>
              <a:buChar char="•"/>
              <a:tabLst>
                <a:tab pos="660400" algn="l"/>
                <a:tab pos="1308100" algn="l"/>
                <a:tab pos="1968500" algn="l"/>
                <a:tab pos="2628900" algn="l"/>
                <a:tab pos="3289300" algn="l"/>
                <a:tab pos="3937000" algn="l"/>
                <a:tab pos="4597400" algn="l"/>
                <a:tab pos="5257800" algn="l"/>
                <a:tab pos="5905500" algn="l"/>
                <a:tab pos="6565900" algn="l"/>
                <a:tab pos="7226300" algn="l"/>
                <a:tab pos="7340600" algn="l"/>
              </a:tabLst>
              <a:defRPr sz="1800">
                <a:uFillTx/>
              </a:defRPr>
            </a:pPr>
            <a:r>
              <a:rPr sz="2000">
                <a:solidFill>
                  <a:srgbClr val="002E7A"/>
                </a:solidFill>
                <a:uFill>
                  <a:solidFill>
                    <a:srgbClr val="002E7A"/>
                  </a:solidFill>
                </a:uFill>
                <a:latin typeface="+mn-lt"/>
                <a:ea typeface="+mn-ea"/>
                <a:cs typeface="+mn-cs"/>
                <a:sym typeface="Arial"/>
              </a:rPr>
              <a:t>DES successfully started data taking in Nov. 2012, with a Science Verification (SV) period.</a:t>
            </a:r>
            <a:endParaRPr sz="2000">
              <a:solidFill>
                <a:srgbClr val="002E7A"/>
              </a:solidFill>
              <a:uFill>
                <a:solidFill>
                  <a:srgbClr val="002E7A"/>
                </a:solidFill>
              </a:uFill>
              <a:latin typeface="+mn-lt"/>
              <a:ea typeface="+mn-ea"/>
              <a:cs typeface="+mn-cs"/>
              <a:sym typeface="Arial"/>
            </a:endParaRPr>
          </a:p>
          <a:p>
            <a:pPr lvl="0" marL="979487" marR="0" indent="-457200" defTabSz="407987">
              <a:lnSpc>
                <a:spcPct val="93000"/>
              </a:lnSpc>
              <a:spcBef>
                <a:spcPts val="1200"/>
              </a:spcBef>
              <a:buSzPct val="100000"/>
              <a:buChar char="•"/>
              <a:tabLst>
                <a:tab pos="660400" algn="l"/>
                <a:tab pos="1308100" algn="l"/>
                <a:tab pos="1968500" algn="l"/>
                <a:tab pos="2628900" algn="l"/>
                <a:tab pos="3289300" algn="l"/>
                <a:tab pos="3937000" algn="l"/>
                <a:tab pos="4597400" algn="l"/>
                <a:tab pos="5257800" algn="l"/>
                <a:tab pos="5905500" algn="l"/>
                <a:tab pos="6565900" algn="l"/>
                <a:tab pos="7226300" algn="l"/>
                <a:tab pos="7340600" algn="l"/>
              </a:tabLst>
              <a:defRPr sz="1800">
                <a:uFillTx/>
              </a:defRPr>
            </a:pPr>
            <a:r>
              <a:rPr sz="2000">
                <a:solidFill>
                  <a:srgbClr val="002E7A"/>
                </a:solidFill>
                <a:uFill>
                  <a:solidFill>
                    <a:srgbClr val="002E7A"/>
                  </a:solidFill>
                </a:uFill>
                <a:latin typeface="+mn-lt"/>
                <a:ea typeface="+mn-ea"/>
                <a:cs typeface="+mn-cs"/>
                <a:sym typeface="Arial"/>
              </a:rPr>
              <a:t>Science Verification data have enough quality to do first science with them.</a:t>
            </a:r>
            <a:endParaRPr sz="2000">
              <a:solidFill>
                <a:srgbClr val="002E7A"/>
              </a:solidFill>
              <a:uFill>
                <a:solidFill>
                  <a:srgbClr val="002E7A"/>
                </a:solidFill>
              </a:uFill>
              <a:latin typeface="+mn-lt"/>
              <a:ea typeface="+mn-ea"/>
              <a:cs typeface="+mn-cs"/>
              <a:sym typeface="Arial"/>
            </a:endParaRPr>
          </a:p>
          <a:p>
            <a:pPr lvl="0" marL="979487" marR="0" indent="-457200" defTabSz="407987">
              <a:lnSpc>
                <a:spcPct val="93000"/>
              </a:lnSpc>
              <a:spcBef>
                <a:spcPts val="1200"/>
              </a:spcBef>
              <a:buSzPct val="100000"/>
              <a:buChar char="•"/>
              <a:tabLst>
                <a:tab pos="660400" algn="l"/>
                <a:tab pos="1308100" algn="l"/>
                <a:tab pos="1968500" algn="l"/>
                <a:tab pos="2628900" algn="l"/>
                <a:tab pos="3289300" algn="l"/>
                <a:tab pos="3937000" algn="l"/>
                <a:tab pos="4597400" algn="l"/>
                <a:tab pos="5257800" algn="l"/>
                <a:tab pos="5905500" algn="l"/>
                <a:tab pos="6565900" algn="l"/>
                <a:tab pos="7226300" algn="l"/>
                <a:tab pos="7340600" algn="l"/>
              </a:tabLst>
              <a:defRPr sz="1800">
                <a:uFillTx/>
              </a:defRPr>
            </a:pPr>
            <a:r>
              <a:rPr sz="2000">
                <a:solidFill>
                  <a:srgbClr val="002E7A"/>
                </a:solidFill>
                <a:uFill>
                  <a:solidFill>
                    <a:srgbClr val="002E7A"/>
                  </a:solidFill>
                </a:uFill>
                <a:latin typeface="+mn-lt"/>
                <a:ea typeface="+mn-ea"/>
                <a:cs typeface="+mn-cs"/>
                <a:sym typeface="Arial"/>
              </a:rPr>
              <a:t>DES/Spain leading in several areas of SV analysis: calibration, photo-zs, galaxy-galaxy correlations, galaxy-galaxy lensing.</a:t>
            </a:r>
            <a:endParaRPr sz="2000">
              <a:solidFill>
                <a:srgbClr val="002E7A"/>
              </a:solidFill>
              <a:uFill>
                <a:solidFill>
                  <a:srgbClr val="002E7A"/>
                </a:solidFill>
              </a:uFill>
              <a:latin typeface="+mn-lt"/>
              <a:ea typeface="+mn-ea"/>
              <a:cs typeface="+mn-cs"/>
              <a:sym typeface="Arial"/>
            </a:endParaRPr>
          </a:p>
          <a:p>
            <a:pPr lvl="0" marL="979487" marR="0" indent="-457200" defTabSz="407987">
              <a:lnSpc>
                <a:spcPct val="93000"/>
              </a:lnSpc>
              <a:spcBef>
                <a:spcPts val="1200"/>
              </a:spcBef>
              <a:buSzPct val="100000"/>
              <a:buChar char="•"/>
              <a:tabLst>
                <a:tab pos="660400" algn="l"/>
                <a:tab pos="1308100" algn="l"/>
                <a:tab pos="1968500" algn="l"/>
                <a:tab pos="2628900" algn="l"/>
                <a:tab pos="3289300" algn="l"/>
                <a:tab pos="3937000" algn="l"/>
                <a:tab pos="4597400" algn="l"/>
                <a:tab pos="5257800" algn="l"/>
                <a:tab pos="5905500" algn="l"/>
                <a:tab pos="6565900" algn="l"/>
                <a:tab pos="7226300" algn="l"/>
                <a:tab pos="7340600" algn="l"/>
              </a:tabLst>
              <a:defRPr sz="1800">
                <a:uFillTx/>
              </a:defRPr>
            </a:pPr>
            <a:r>
              <a:rPr sz="2000">
                <a:solidFill>
                  <a:srgbClr val="002E7A"/>
                </a:solidFill>
                <a:uFill>
                  <a:solidFill>
                    <a:srgbClr val="002E7A"/>
                  </a:solidFill>
                </a:uFill>
                <a:latin typeface="+mn-lt"/>
                <a:ea typeface="+mn-ea"/>
                <a:cs typeface="+mn-cs"/>
                <a:sym typeface="Arial"/>
              </a:rPr>
              <a:t>Very fruitful collaboration between DES/Spain institutions: CIEMAT / ICE (IEEC-CSIC) / IFAE / UAM.</a:t>
            </a:r>
            <a:endParaRPr sz="2000">
              <a:solidFill>
                <a:srgbClr val="002E7A"/>
              </a:solidFill>
              <a:uFill>
                <a:solidFill>
                  <a:srgbClr val="002E7A"/>
                </a:solidFill>
              </a:uFill>
              <a:latin typeface="+mn-lt"/>
              <a:ea typeface="+mn-ea"/>
              <a:cs typeface="+mn-cs"/>
              <a:sym typeface="Arial"/>
            </a:endParaRPr>
          </a:p>
          <a:p>
            <a:pPr lvl="0" marL="979487" marR="0" indent="-457200" defTabSz="407987">
              <a:lnSpc>
                <a:spcPct val="93000"/>
              </a:lnSpc>
              <a:spcBef>
                <a:spcPts val="1200"/>
              </a:spcBef>
              <a:buSzPct val="100000"/>
              <a:buChar char="•"/>
              <a:tabLst>
                <a:tab pos="660400" algn="l"/>
                <a:tab pos="1308100" algn="l"/>
                <a:tab pos="1968500" algn="l"/>
                <a:tab pos="2628900" algn="l"/>
                <a:tab pos="3289300" algn="l"/>
                <a:tab pos="3937000" algn="l"/>
                <a:tab pos="4597400" algn="l"/>
                <a:tab pos="5257800" algn="l"/>
                <a:tab pos="5905500" algn="l"/>
                <a:tab pos="6565900" algn="l"/>
                <a:tab pos="7226300" algn="l"/>
                <a:tab pos="7340600" algn="l"/>
              </a:tabLst>
              <a:defRPr sz="1800">
                <a:uFillTx/>
              </a:defRPr>
            </a:pPr>
            <a:r>
              <a:rPr sz="2000">
                <a:solidFill>
                  <a:srgbClr val="002E7A"/>
                </a:solidFill>
                <a:uFill>
                  <a:solidFill>
                    <a:srgbClr val="002E7A"/>
                  </a:solidFill>
                </a:uFill>
                <a:latin typeface="+mn-lt"/>
                <a:ea typeface="+mn-ea"/>
                <a:cs typeface="+mn-cs"/>
                <a:sym typeface="Arial"/>
              </a:rPr>
              <a:t>DES survey started in Aug. 2013, will last till Feb. 2018.</a:t>
            </a:r>
            <a:endParaRPr sz="2000">
              <a:solidFill>
                <a:srgbClr val="002E7A"/>
              </a:solidFill>
              <a:uFill>
                <a:solidFill>
                  <a:srgbClr val="002E7A"/>
                </a:solidFill>
              </a:uFill>
              <a:latin typeface="+mn-lt"/>
              <a:ea typeface="+mn-ea"/>
              <a:cs typeface="+mn-cs"/>
              <a:sym typeface="Arial"/>
            </a:endParaRPr>
          </a:p>
          <a:p>
            <a:pPr lvl="0" marL="979487" marR="0" indent="-457200" defTabSz="407987">
              <a:lnSpc>
                <a:spcPct val="93000"/>
              </a:lnSpc>
              <a:spcBef>
                <a:spcPts val="1200"/>
              </a:spcBef>
              <a:buSzPct val="100000"/>
              <a:buChar char="•"/>
              <a:tabLst>
                <a:tab pos="660400" algn="l"/>
                <a:tab pos="1308100" algn="l"/>
                <a:tab pos="1968500" algn="l"/>
                <a:tab pos="2628900" algn="l"/>
                <a:tab pos="3289300" algn="l"/>
                <a:tab pos="3937000" algn="l"/>
                <a:tab pos="4597400" algn="l"/>
                <a:tab pos="5257800" algn="l"/>
                <a:tab pos="5905500" algn="l"/>
                <a:tab pos="6565900" algn="l"/>
                <a:tab pos="7226300" algn="l"/>
                <a:tab pos="7340600" algn="l"/>
              </a:tabLst>
              <a:defRPr sz="1800">
                <a:uFillTx/>
              </a:defRPr>
            </a:pPr>
            <a:r>
              <a:rPr sz="2000">
                <a:solidFill>
                  <a:srgbClr val="002E7A"/>
                </a:solidFill>
                <a:uFill>
                  <a:solidFill>
                    <a:srgbClr val="002E7A"/>
                  </a:solidFill>
                </a:uFill>
                <a:latin typeface="+mn-lt"/>
                <a:ea typeface="+mn-ea"/>
                <a:cs typeface="+mn-cs"/>
                <a:sym typeface="Arial"/>
              </a:rPr>
              <a:t>Looking forward to analyses with Year 1 data sample and beyond.</a:t>
            </a:r>
          </a:p>
        </p:txBody>
      </p:sp>
      <p:sp>
        <p:nvSpPr>
          <p:cNvPr id="1630" name="Shape 1630"/>
          <p:cNvSpPr/>
          <p:nvPr/>
        </p:nvSpPr>
        <p:spPr>
          <a:xfrm>
            <a:off x="838200" y="534987"/>
            <a:ext cx="7391400" cy="457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0" marR="0" algn="ctr" defTabSz="407987">
              <a:lnSpc>
                <a:spcPct val="93000"/>
              </a:lnSpc>
              <a:buClr>
                <a:srgbClr val="000000"/>
              </a:buClr>
              <a:buFont typeface="Arial"/>
              <a:tabLst>
                <a:tab pos="660400" algn="l"/>
                <a:tab pos="1308100" algn="l"/>
                <a:tab pos="1968500" algn="l"/>
                <a:tab pos="2628900" algn="l"/>
                <a:tab pos="3289300" algn="l"/>
                <a:tab pos="3937000" algn="l"/>
                <a:tab pos="4597400" algn="l"/>
                <a:tab pos="5257800" algn="l"/>
                <a:tab pos="5905500" algn="l"/>
                <a:tab pos="6565900" algn="l"/>
                <a:tab pos="7226300" algn="l"/>
                <a:tab pos="7340600" algn="l"/>
              </a:tabLst>
              <a:defRPr sz="3200">
                <a:latin typeface="+mn-lt"/>
                <a:ea typeface="+mn-ea"/>
                <a:cs typeface="+mn-cs"/>
                <a:sym typeface="Arial"/>
              </a:defRPr>
            </a:lvl1pPr>
          </a:lstStyle>
          <a:p>
            <a:pPr lvl="0">
              <a:defRPr sz="1800">
                <a:uFillTx/>
              </a:defRPr>
            </a:pPr>
            <a:r>
              <a:rPr sz="3200">
                <a:uFill>
                  <a:solidFill/>
                </a:uFill>
              </a:rPr>
              <a:t>DES Summary</a:t>
            </a:r>
          </a:p>
        </p:txBody>
      </p:sp>
      <p:grpSp>
        <p:nvGrpSpPr>
          <p:cNvPr id="1633" name="Group 1633"/>
          <p:cNvGrpSpPr/>
          <p:nvPr/>
        </p:nvGrpSpPr>
        <p:grpSpPr>
          <a:xfrm>
            <a:off x="2895600" y="6553200"/>
            <a:ext cx="3429000" cy="228600"/>
            <a:chOff x="0" y="0"/>
            <a:chExt cx="3429000" cy="228600"/>
          </a:xfrm>
        </p:grpSpPr>
        <p:sp>
          <p:nvSpPr>
            <p:cNvPr id="1631" name="Shape 1631"/>
            <p:cNvSpPr/>
            <p:nvPr/>
          </p:nvSpPr>
          <p:spPr>
            <a:xfrm>
              <a:off x="0" y="0"/>
              <a:ext cx="3429000" cy="228600"/>
            </a:xfrm>
            <a:prstGeom prst="rect">
              <a:avLst/>
            </a:prstGeom>
            <a:solidFill>
              <a:srgbClr val="FFFFFF"/>
            </a:solidFill>
            <a:ln w="25400" cap="flat">
              <a:solidFill>
                <a:srgbClr val="FFFFFF"/>
              </a:solidFill>
              <a:prstDash val="solid"/>
              <a:round/>
            </a:ln>
            <a:effectLst/>
          </p:spPr>
          <p:txBody>
            <a:bodyPr wrap="square" lIns="0" tIns="0" rIns="0" bIns="0" numCol="1" anchor="ctr">
              <a:noAutofit/>
            </a:bodyPr>
            <a:lstStyle/>
            <a:p>
              <a:pPr lvl="0" marL="40640" marR="40640" algn="ctr">
                <a:defRPr u="sng">
                  <a:latin typeface="Courier New"/>
                  <a:ea typeface="Courier New"/>
                  <a:cs typeface="Courier New"/>
                  <a:sym typeface="Courier New"/>
                </a:defRPr>
              </a:pPr>
            </a:p>
          </p:txBody>
        </p:sp>
        <p:sp>
          <p:nvSpPr>
            <p:cNvPr id="1632" name="Shape 1632"/>
            <p:cNvSpPr/>
            <p:nvPr/>
          </p:nvSpPr>
          <p:spPr>
            <a:xfrm>
              <a:off x="0" y="0"/>
              <a:ext cx="3429000" cy="228600"/>
            </a:xfrm>
            <a:prstGeom prst="rect">
              <a:avLst/>
            </a:prstGeom>
            <a:noFill/>
            <a:ln w="12700" cap="flat">
              <a:noFill/>
              <a:miter lim="400000"/>
            </a:ln>
            <a:effectLst/>
          </p:spPr>
          <p:txBody>
            <a:bodyPr wrap="square" lIns="0" tIns="0" rIns="0" bIns="0" numCol="1" anchor="t">
              <a:noAutofit/>
            </a:bodyPr>
            <a:lstStyle/>
            <a:p>
              <a:pPr lvl="0" marL="40640" marR="40640" algn="ctr">
                <a:buClr>
                  <a:srgbClr val="000000"/>
                </a:buClr>
                <a:buFont typeface="Courier New"/>
                <a:defRPr sz="1800" u="sng">
                  <a:latin typeface="Courier New"/>
                  <a:ea typeface="Courier New"/>
                  <a:cs typeface="Courier New"/>
                  <a:sym typeface="Courier New"/>
                </a:defRPr>
              </a:pPr>
            </a:p>
          </p:txBody>
        </p:sp>
      </p:grpSp>
    </p:spTree>
  </p:cSld>
  <p:clrMapOvr>
    <a:masterClrMapping/>
  </p:clrMapOvr>
  <p:transition spd="med" advClick="1"/>
</p:sld>
</file>

<file path=ppt/slides/slide1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5" name="Shape 1635"/>
          <p:cNvSpPr/>
          <p:nvPr>
            <p:ph type="title"/>
          </p:nvPr>
        </p:nvSpPr>
        <p:spPr>
          <a:xfrm>
            <a:off x="685800" y="2263775"/>
            <a:ext cx="7772400" cy="1470025"/>
          </a:xfrm>
          <a:prstGeom prst="rect">
            <a:avLst/>
          </a:prstGeom>
        </p:spPr>
        <p:txBody>
          <a:bodyPr/>
          <a:lstStyle>
            <a:lvl1pPr>
              <a:defRPr sz="10600"/>
            </a:lvl1pPr>
          </a:lstStyle>
          <a:p>
            <a:pPr lvl="0">
              <a:defRPr sz="1800">
                <a:uFillTx/>
              </a:defRPr>
            </a:pPr>
            <a:r>
              <a:rPr sz="10600">
                <a:uFill>
                  <a:solidFill/>
                </a:uFill>
              </a:rPr>
              <a:t>PAU</a:t>
            </a:r>
          </a:p>
        </p:txBody>
      </p:sp>
    </p:spTree>
  </p:cSld>
  <p:clrMapOvr>
    <a:masterClrMapping/>
  </p:clrMapOvr>
  <p:transition spd="med" advClick="1"/>
</p:sld>
</file>

<file path=ppt/slides/slide1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37" name="whtdig6.tiff"/>
          <p:cNvPicPr/>
          <p:nvPr/>
        </p:nvPicPr>
        <p:blipFill>
          <a:blip r:embed="rId2">
            <a:extLst/>
          </a:blip>
          <a:stretch>
            <a:fillRect/>
          </a:stretch>
        </p:blipFill>
        <p:spPr>
          <a:xfrm>
            <a:off x="-635000" y="0"/>
            <a:ext cx="10414000" cy="6858000"/>
          </a:xfrm>
          <a:prstGeom prst="rect">
            <a:avLst/>
          </a:prstGeom>
          <a:ln w="25400">
            <a:round/>
          </a:ln>
        </p:spPr>
      </p:pic>
      <p:sp>
        <p:nvSpPr>
          <p:cNvPr id="1638" name="Shape 1638"/>
          <p:cNvSpPr/>
          <p:nvPr>
            <p:ph type="sldNum" sz="quarter" idx="2"/>
          </p:nvPr>
        </p:nvSpPr>
        <p:spPr>
          <a:xfrm>
            <a:off x="7315199" y="6248400"/>
            <a:ext cx="381001"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639" name="Shape 1639"/>
          <p:cNvSpPr/>
          <p:nvPr/>
        </p:nvSpPr>
        <p:spPr>
          <a:xfrm>
            <a:off x="152400" y="-76200"/>
            <a:ext cx="8839200" cy="17653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marL="41423" marR="41423" algn="ctr" defTabSz="388937">
              <a:lnSpc>
                <a:spcPct val="94000"/>
              </a:lnSpc>
              <a:buClr>
                <a:srgbClr val="FFFFFF"/>
              </a:buClr>
              <a:buFont typeface="Arial"/>
              <a:tabLst>
                <a:tab pos="38100" algn="l"/>
                <a:tab pos="838200" algn="l"/>
                <a:tab pos="1625600" algn="l"/>
                <a:tab pos="2425700" algn="l"/>
                <a:tab pos="3213100" algn="l"/>
                <a:tab pos="4000500" algn="l"/>
                <a:tab pos="4800600" algn="l"/>
                <a:tab pos="5588000" algn="l"/>
                <a:tab pos="6388100" algn="l"/>
                <a:tab pos="7175500" algn="l"/>
                <a:tab pos="7962900" algn="l"/>
                <a:tab pos="8763000" algn="l"/>
                <a:tab pos="8991600" algn="l"/>
              </a:tabLst>
              <a:defRPr sz="4000">
                <a:latin typeface="+mn-lt"/>
                <a:ea typeface="+mn-ea"/>
                <a:cs typeface="+mn-cs"/>
                <a:sym typeface="Arial"/>
              </a:defRPr>
            </a:lvl1pPr>
          </a:lstStyle>
          <a:p>
            <a:pPr lvl="0">
              <a:defRPr sz="1800">
                <a:uFillTx/>
              </a:defRPr>
            </a:pPr>
            <a:r>
              <a:rPr sz="4000">
                <a:uFill>
                  <a:solidFill/>
                </a:uFill>
              </a:rPr>
              <a:t>The PAU Survey at the WHT</a:t>
            </a:r>
            <a:endParaRPr sz="4000">
              <a:uFill>
                <a:solidFill/>
              </a:uFill>
            </a:endParaRPr>
          </a:p>
        </p:txBody>
      </p:sp>
      <p:pic>
        <p:nvPicPr>
          <p:cNvPr id="1640" name="LogoPAUtransp.png"/>
          <p:cNvPicPr/>
          <p:nvPr/>
        </p:nvPicPr>
        <p:blipFill>
          <a:blip r:embed="rId3">
            <a:extLst/>
          </a:blip>
          <a:stretch>
            <a:fillRect/>
          </a:stretch>
        </p:blipFill>
        <p:spPr>
          <a:xfrm>
            <a:off x="8013700" y="127000"/>
            <a:ext cx="990600" cy="690563"/>
          </a:xfrm>
          <a:prstGeom prst="rect">
            <a:avLst/>
          </a:prstGeom>
          <a:ln w="12700">
            <a:miter lim="400000"/>
          </a:ln>
        </p:spPr>
      </p:pic>
    </p:spTree>
  </p:cSld>
  <p:clrMapOvr>
    <a:masterClrMapping/>
  </p:clrMapOvr>
  <p:transition spd="med" advClick="1"/>
</p:sld>
</file>

<file path=ppt/slides/slide1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2" name="Shape 1642"/>
          <p:cNvSpPr/>
          <p:nvPr>
            <p:ph type="sldNum" sz="quarter" idx="2"/>
          </p:nvPr>
        </p:nvSpPr>
        <p:spPr>
          <a:xfrm>
            <a:off x="7446987" y="6399212"/>
            <a:ext cx="346026" cy="279401"/>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200">
                <a:solidFill>
                  <a:srgbClr val="9B9B9B"/>
                </a:solidFill>
                <a:uFill>
                  <a:solidFill>
                    <a:srgbClr val="9B9B9B"/>
                  </a:solidFill>
                </a:uFill>
              </a:rPr>
            </a:fld>
          </a:p>
        </p:txBody>
      </p:sp>
      <p:sp>
        <p:nvSpPr>
          <p:cNvPr id="1643" name="Shape 1643"/>
          <p:cNvSpPr/>
          <p:nvPr/>
        </p:nvSpPr>
        <p:spPr>
          <a:xfrm>
            <a:off x="152400" y="-241300"/>
            <a:ext cx="8839200" cy="1524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marL="41423" marR="41423" algn="ctr" defTabSz="388937">
              <a:lnSpc>
                <a:spcPct val="94000"/>
              </a:lnSpc>
              <a:buClr>
                <a:srgbClr val="FFFFFF"/>
              </a:buClr>
              <a:buFont typeface="Arial"/>
              <a:tabLst>
                <a:tab pos="38100" algn="l"/>
                <a:tab pos="838200" algn="l"/>
                <a:tab pos="1625600" algn="l"/>
                <a:tab pos="2425700" algn="l"/>
                <a:tab pos="3213100" algn="l"/>
                <a:tab pos="4000500" algn="l"/>
                <a:tab pos="4800600" algn="l"/>
                <a:tab pos="5588000" algn="l"/>
                <a:tab pos="6388100" algn="l"/>
                <a:tab pos="7175500" algn="l"/>
                <a:tab pos="7962900" algn="l"/>
                <a:tab pos="8763000" algn="l"/>
                <a:tab pos="8991600" algn="l"/>
              </a:tabLst>
              <a:defRPr sz="3200" u="sng">
                <a:latin typeface="+mn-lt"/>
                <a:ea typeface="+mn-ea"/>
                <a:cs typeface="+mn-cs"/>
                <a:sym typeface="Arial"/>
              </a:defRPr>
            </a:lvl1pPr>
          </a:lstStyle>
          <a:p>
            <a:pPr lvl="0">
              <a:defRPr sz="1800" u="none">
                <a:uFillTx/>
              </a:defRPr>
            </a:pPr>
            <a:r>
              <a:rPr sz="3200" u="sng">
                <a:uFill>
                  <a:solidFill/>
                </a:uFill>
              </a:rPr>
              <a:t>The PAU@WHT Project in a Nutshell</a:t>
            </a:r>
          </a:p>
        </p:txBody>
      </p:sp>
      <p:sp>
        <p:nvSpPr>
          <p:cNvPr id="1644" name="Shape 1644"/>
          <p:cNvSpPr/>
          <p:nvPr>
            <p:ph type="body" idx="1"/>
          </p:nvPr>
        </p:nvSpPr>
        <p:spPr>
          <a:xfrm>
            <a:off x="25400" y="1244600"/>
            <a:ext cx="4457700" cy="6057900"/>
          </a:xfrm>
          <a:prstGeom prst="rect">
            <a:avLst/>
          </a:prstGeom>
        </p:spPr>
        <p:txBody>
          <a:bodyPr/>
          <a:lstStyle/>
          <a:p>
            <a:pPr lvl="0" marL="342900" defTabSz="914400">
              <a:spcBef>
                <a:spcPts val="1300"/>
              </a:spcBef>
              <a:buSzPct val="124999"/>
              <a:defRPr sz="1800">
                <a:uFillTx/>
              </a:defRPr>
            </a:pPr>
            <a:r>
              <a:rPr sz="2000">
                <a:solidFill>
                  <a:srgbClr val="002E7A"/>
                </a:solidFill>
                <a:uFill>
                  <a:solidFill>
                    <a:srgbClr val="002E7A"/>
                  </a:solidFill>
                </a:uFill>
                <a:latin typeface="+mn-lt"/>
                <a:ea typeface="+mn-ea"/>
                <a:cs typeface="+mn-cs"/>
                <a:sym typeface="Arial"/>
              </a:rPr>
              <a:t>New camera for WHT with </a:t>
            </a:r>
            <a:r>
              <a:rPr b="1" sz="2000">
                <a:solidFill>
                  <a:srgbClr val="002E7A"/>
                </a:solidFill>
                <a:uFill>
                  <a:solidFill>
                    <a:srgbClr val="002E7A"/>
                  </a:solidFill>
                </a:uFill>
                <a:latin typeface="+mn-lt"/>
                <a:ea typeface="+mn-ea"/>
                <a:cs typeface="+mn-cs"/>
                <a:sym typeface="Arial"/>
              </a:rPr>
              <a:t>18 2k x 4k CCDs</a:t>
            </a:r>
            <a:r>
              <a:rPr sz="2000">
                <a:solidFill>
                  <a:srgbClr val="002E7A"/>
                </a:solidFill>
                <a:uFill>
                  <a:solidFill>
                    <a:srgbClr val="002E7A"/>
                  </a:solidFill>
                </a:uFill>
                <a:latin typeface="+mn-lt"/>
                <a:ea typeface="+mn-ea"/>
                <a:cs typeface="+mn-cs"/>
                <a:sym typeface="Arial"/>
              </a:rPr>
              <a:t> covering 1 deg ∅ FoV.</a:t>
            </a:r>
            <a:endParaRPr sz="2000">
              <a:solidFill>
                <a:srgbClr val="002E7A"/>
              </a:solidFill>
              <a:uFill>
                <a:solidFill>
                  <a:srgbClr val="002E7A"/>
                </a:solidFill>
              </a:uFill>
              <a:latin typeface="+mn-lt"/>
              <a:ea typeface="+mn-ea"/>
              <a:cs typeface="+mn-cs"/>
              <a:sym typeface="Arial"/>
            </a:endParaRPr>
          </a:p>
          <a:p>
            <a:pPr lvl="0" marL="342900" defTabSz="914400">
              <a:spcBef>
                <a:spcPts val="1300"/>
              </a:spcBef>
              <a:buSzPct val="124999"/>
              <a:defRPr sz="1800">
                <a:uFillTx/>
              </a:defRPr>
            </a:pPr>
            <a:r>
              <a:rPr b="1" sz="2000">
                <a:solidFill>
                  <a:srgbClr val="002E7A"/>
                </a:solidFill>
                <a:uFill>
                  <a:solidFill>
                    <a:srgbClr val="002E7A"/>
                  </a:solidFill>
                </a:uFill>
                <a:latin typeface="+mn-lt"/>
                <a:ea typeface="+mn-ea"/>
                <a:cs typeface="+mn-cs"/>
                <a:sym typeface="Arial"/>
              </a:rPr>
              <a:t>40 100Å-wide filters</a:t>
            </a:r>
            <a:r>
              <a:rPr sz="2000">
                <a:solidFill>
                  <a:srgbClr val="002E7A"/>
                </a:solidFill>
                <a:uFill>
                  <a:solidFill>
                    <a:srgbClr val="002E7A"/>
                  </a:solidFill>
                </a:uFill>
                <a:latin typeface="+mn-lt"/>
                <a:ea typeface="+mn-ea"/>
                <a:cs typeface="+mn-cs"/>
                <a:sym typeface="Arial"/>
              </a:rPr>
              <a:t> covering 4500-8600 Å in 5 movable filter trays, plus standard ugrizY filters. </a:t>
            </a:r>
            <a:endParaRPr sz="2000">
              <a:solidFill>
                <a:srgbClr val="002E7A"/>
              </a:solidFill>
              <a:uFill>
                <a:solidFill>
                  <a:srgbClr val="002E7A"/>
                </a:solidFill>
              </a:uFill>
              <a:latin typeface="+mn-lt"/>
              <a:ea typeface="+mn-ea"/>
              <a:cs typeface="+mn-cs"/>
              <a:sym typeface="Arial"/>
            </a:endParaRPr>
          </a:p>
          <a:p>
            <a:pPr lvl="0" marL="342900" defTabSz="914400">
              <a:spcBef>
                <a:spcPts val="1300"/>
              </a:spcBef>
              <a:buSzPct val="124999"/>
              <a:defRPr sz="1800">
                <a:uFillTx/>
              </a:defRPr>
            </a:pPr>
            <a:r>
              <a:rPr sz="2000">
                <a:solidFill>
                  <a:srgbClr val="002E7A"/>
                </a:solidFill>
                <a:uFill>
                  <a:solidFill>
                    <a:srgbClr val="002E7A"/>
                  </a:solidFill>
                </a:uFill>
                <a:latin typeface="+mn-lt"/>
                <a:ea typeface="+mn-ea"/>
                <a:cs typeface="+mn-cs"/>
                <a:sym typeface="Arial"/>
              </a:rPr>
              <a:t>As a survey camera, it can cover </a:t>
            </a:r>
            <a:r>
              <a:rPr b="1" sz="2000">
                <a:solidFill>
                  <a:srgbClr val="002E7A"/>
                </a:solidFill>
                <a:uFill>
                  <a:solidFill>
                    <a:srgbClr val="002E7A"/>
                  </a:solidFill>
                </a:uFill>
                <a:latin typeface="+mn-lt"/>
                <a:ea typeface="+mn-ea"/>
                <a:cs typeface="+mn-cs"/>
                <a:sym typeface="Arial"/>
              </a:rPr>
              <a:t>~2 deg</a:t>
            </a:r>
            <a:r>
              <a:rPr b="1" baseline="31999" sz="2000">
                <a:solidFill>
                  <a:srgbClr val="002E7A"/>
                </a:solidFill>
                <a:uFill>
                  <a:solidFill>
                    <a:srgbClr val="002E7A"/>
                  </a:solidFill>
                </a:uFill>
                <a:latin typeface="+mn-lt"/>
                <a:ea typeface="+mn-ea"/>
                <a:cs typeface="+mn-cs"/>
                <a:sym typeface="Arial"/>
              </a:rPr>
              <a:t>2</a:t>
            </a:r>
            <a:r>
              <a:rPr b="1" sz="2000">
                <a:solidFill>
                  <a:srgbClr val="002E7A"/>
                </a:solidFill>
                <a:uFill>
                  <a:solidFill>
                    <a:srgbClr val="002E7A"/>
                  </a:solidFill>
                </a:uFill>
                <a:latin typeface="+mn-lt"/>
                <a:ea typeface="+mn-ea"/>
                <a:cs typeface="+mn-cs"/>
                <a:sym typeface="Arial"/>
              </a:rPr>
              <a:t> per night in all filters</a:t>
            </a:r>
            <a:r>
              <a:rPr sz="2000">
                <a:solidFill>
                  <a:srgbClr val="002E7A"/>
                </a:solidFill>
                <a:uFill>
                  <a:solidFill>
                    <a:srgbClr val="002E7A"/>
                  </a:solidFill>
                </a:uFill>
                <a:latin typeface="+mn-lt"/>
                <a:ea typeface="+mn-ea"/>
                <a:cs typeface="+mn-cs"/>
                <a:sym typeface="Arial"/>
              </a:rPr>
              <a:t>.</a:t>
            </a:r>
            <a:endParaRPr sz="2000">
              <a:solidFill>
                <a:srgbClr val="002E7A"/>
              </a:solidFill>
              <a:uFill>
                <a:solidFill>
                  <a:srgbClr val="002E7A"/>
                </a:solidFill>
              </a:uFill>
              <a:latin typeface="+mn-lt"/>
              <a:ea typeface="+mn-ea"/>
              <a:cs typeface="+mn-cs"/>
              <a:sym typeface="Arial"/>
            </a:endParaRPr>
          </a:p>
          <a:p>
            <a:pPr lvl="0" marL="342900" defTabSz="914400">
              <a:spcBef>
                <a:spcPts val="1300"/>
              </a:spcBef>
              <a:buSzPct val="124999"/>
              <a:defRPr sz="1800">
                <a:uFillTx/>
              </a:defRPr>
            </a:pPr>
            <a:r>
              <a:rPr sz="2000">
                <a:solidFill>
                  <a:srgbClr val="002E7A"/>
                </a:solidFill>
                <a:uFill>
                  <a:solidFill>
                    <a:srgbClr val="002E7A"/>
                  </a:solidFill>
                </a:uFill>
                <a:latin typeface="+mn-lt"/>
                <a:ea typeface="+mn-ea"/>
                <a:cs typeface="+mn-cs"/>
                <a:sym typeface="Arial"/>
              </a:rPr>
              <a:t>It can provide low-resolution spectra (Δλ/λ ~ 2%, or R ~ 50)    for &gt;</a:t>
            </a:r>
            <a:r>
              <a:rPr b="1" sz="2000">
                <a:solidFill>
                  <a:srgbClr val="002E7A"/>
                </a:solidFill>
                <a:uFill>
                  <a:solidFill>
                    <a:srgbClr val="002E7A"/>
                  </a:solidFill>
                </a:uFill>
                <a:latin typeface="+mn-lt"/>
                <a:ea typeface="+mn-ea"/>
                <a:cs typeface="+mn-cs"/>
                <a:sym typeface="Arial"/>
              </a:rPr>
              <a:t>30000 galaxies</a:t>
            </a:r>
            <a:r>
              <a:rPr sz="2000">
                <a:solidFill>
                  <a:srgbClr val="002E7A"/>
                </a:solidFill>
                <a:uFill>
                  <a:solidFill>
                    <a:srgbClr val="002E7A"/>
                  </a:solidFill>
                </a:uFill>
                <a:latin typeface="+mn-lt"/>
                <a:ea typeface="+mn-ea"/>
                <a:cs typeface="+mn-cs"/>
                <a:sym typeface="Arial"/>
              </a:rPr>
              <a:t>, 5000 stars, 1000 quasars, 10 galaxy clusters, </a:t>
            </a:r>
            <a:r>
              <a:rPr b="1" sz="2000">
                <a:solidFill>
                  <a:srgbClr val="002E7A"/>
                </a:solidFill>
                <a:uFill>
                  <a:solidFill>
                    <a:srgbClr val="002E7A"/>
                  </a:solidFill>
                </a:uFill>
                <a:latin typeface="+mn-lt"/>
                <a:ea typeface="+mn-ea"/>
                <a:cs typeface="+mn-cs"/>
                <a:sym typeface="Arial"/>
              </a:rPr>
              <a:t>per night</a:t>
            </a:r>
            <a:r>
              <a:rPr sz="2000">
                <a:solidFill>
                  <a:srgbClr val="002E7A"/>
                </a:solidFill>
                <a:uFill>
                  <a:solidFill>
                    <a:srgbClr val="002E7A"/>
                  </a:solidFill>
                </a:uFill>
                <a:latin typeface="+mn-lt"/>
                <a:ea typeface="+mn-ea"/>
                <a:cs typeface="+mn-cs"/>
                <a:sym typeface="Arial"/>
              </a:rPr>
              <a:t>.</a:t>
            </a:r>
            <a:endParaRPr sz="2000">
              <a:solidFill>
                <a:srgbClr val="002E7A"/>
              </a:solidFill>
              <a:uFill>
                <a:solidFill>
                  <a:srgbClr val="002E7A"/>
                </a:solidFill>
              </a:uFill>
              <a:latin typeface="+mn-lt"/>
              <a:ea typeface="+mn-ea"/>
              <a:cs typeface="+mn-cs"/>
              <a:sym typeface="Arial"/>
            </a:endParaRPr>
          </a:p>
          <a:p>
            <a:pPr lvl="0" marL="342900" defTabSz="914400">
              <a:spcBef>
                <a:spcPts val="1300"/>
              </a:spcBef>
              <a:buSzPct val="124999"/>
              <a:defRPr sz="1800">
                <a:uFillTx/>
              </a:defRPr>
            </a:pPr>
            <a:r>
              <a:rPr sz="2000">
                <a:solidFill>
                  <a:srgbClr val="002E7A"/>
                </a:solidFill>
                <a:uFill>
                  <a:solidFill>
                    <a:srgbClr val="002E7A"/>
                  </a:solidFill>
                </a:uFill>
                <a:latin typeface="+mn-lt"/>
                <a:ea typeface="+mn-ea"/>
                <a:cs typeface="+mn-cs"/>
                <a:sym typeface="Arial"/>
              </a:rPr>
              <a:t>Expected galaxy redshift resolution </a:t>
            </a:r>
            <a:r>
              <a:rPr b="1" sz="2000">
                <a:solidFill>
                  <a:srgbClr val="002E7A"/>
                </a:solidFill>
                <a:uFill>
                  <a:solidFill>
                    <a:srgbClr val="002E7A"/>
                  </a:solidFill>
                </a:uFill>
                <a:latin typeface="+mn-lt"/>
                <a:ea typeface="+mn-ea"/>
                <a:cs typeface="+mn-cs"/>
                <a:sym typeface="Arial"/>
              </a:rPr>
              <a:t>σ(z) ~ 0.003×(1+z)</a:t>
            </a:r>
            <a:r>
              <a:rPr sz="2000">
                <a:solidFill>
                  <a:srgbClr val="002E7A"/>
                </a:solidFill>
                <a:uFill>
                  <a:solidFill>
                    <a:srgbClr val="002E7A"/>
                  </a:solidFill>
                </a:uFill>
                <a:latin typeface="+mn-lt"/>
                <a:ea typeface="+mn-ea"/>
                <a:cs typeface="+mn-cs"/>
                <a:sym typeface="Arial"/>
              </a:rPr>
              <a:t>.</a:t>
            </a:r>
            <a:endParaRPr sz="2000">
              <a:solidFill>
                <a:srgbClr val="002E7A"/>
              </a:solidFill>
              <a:uFill>
                <a:solidFill>
                  <a:srgbClr val="002E7A"/>
                </a:solidFill>
              </a:uFill>
              <a:latin typeface="+mn-lt"/>
              <a:ea typeface="+mn-ea"/>
              <a:cs typeface="+mn-cs"/>
              <a:sym typeface="Arial"/>
            </a:endParaRPr>
          </a:p>
          <a:p>
            <a:pPr lvl="0" marL="342900" defTabSz="914400">
              <a:spcBef>
                <a:spcPts val="1300"/>
              </a:spcBef>
              <a:buSzPct val="124999"/>
              <a:defRPr sz="1800">
                <a:uFillTx/>
              </a:defRPr>
            </a:pPr>
            <a:r>
              <a:rPr sz="2000">
                <a:solidFill>
                  <a:srgbClr val="002E7A"/>
                </a:solidFill>
                <a:uFill>
                  <a:solidFill>
                    <a:srgbClr val="002E7A"/>
                  </a:solidFill>
                </a:uFill>
                <a:latin typeface="+mn-lt"/>
                <a:ea typeface="+mn-ea"/>
                <a:cs typeface="+mn-cs"/>
                <a:sym typeface="Arial"/>
              </a:rPr>
              <a:t>Plan: </a:t>
            </a:r>
            <a:r>
              <a:rPr b="1" sz="2000">
                <a:solidFill>
                  <a:srgbClr val="002E7A"/>
                </a:solidFill>
                <a:uFill>
                  <a:solidFill>
                    <a:srgbClr val="002E7A"/>
                  </a:solidFill>
                </a:uFill>
                <a:latin typeface="+mn-lt"/>
                <a:ea typeface="+mn-ea"/>
                <a:cs typeface="+mn-cs"/>
                <a:sym typeface="Arial"/>
              </a:rPr>
              <a:t>100-night survey</a:t>
            </a:r>
            <a:r>
              <a:rPr sz="2000">
                <a:solidFill>
                  <a:srgbClr val="002E7A"/>
                </a:solidFill>
                <a:uFill>
                  <a:solidFill>
                    <a:srgbClr val="002E7A"/>
                  </a:solidFill>
                </a:uFill>
                <a:latin typeface="+mn-lt"/>
                <a:ea typeface="+mn-ea"/>
                <a:cs typeface="+mn-cs"/>
                <a:sym typeface="Arial"/>
              </a:rPr>
              <a:t> in 4 years.</a:t>
            </a:r>
          </a:p>
        </p:txBody>
      </p:sp>
      <p:pic>
        <p:nvPicPr>
          <p:cNvPr id="1645" name="image.png"/>
          <p:cNvPicPr/>
          <p:nvPr/>
        </p:nvPicPr>
        <p:blipFill>
          <a:blip r:embed="rId2">
            <a:extLst/>
          </a:blip>
          <a:stretch>
            <a:fillRect/>
          </a:stretch>
        </p:blipFill>
        <p:spPr>
          <a:xfrm>
            <a:off x="4578350" y="995362"/>
            <a:ext cx="1755775" cy="2578101"/>
          </a:xfrm>
          <a:prstGeom prst="rect">
            <a:avLst/>
          </a:prstGeom>
          <a:ln w="12700">
            <a:miter lim="400000"/>
          </a:ln>
        </p:spPr>
      </p:pic>
      <p:pic>
        <p:nvPicPr>
          <p:cNvPr id="1646" name="Screen shot 2010-06-02 at 06.png"/>
          <p:cNvPicPr/>
          <p:nvPr/>
        </p:nvPicPr>
        <p:blipFill>
          <a:blip r:embed="rId3">
            <a:extLst/>
          </a:blip>
          <a:stretch>
            <a:fillRect/>
          </a:stretch>
        </p:blipFill>
        <p:spPr>
          <a:xfrm>
            <a:off x="6832600" y="4876800"/>
            <a:ext cx="2286000" cy="2336800"/>
          </a:xfrm>
          <a:prstGeom prst="rect">
            <a:avLst/>
          </a:prstGeom>
          <a:ln w="12700">
            <a:miter lim="400000"/>
          </a:ln>
        </p:spPr>
      </p:pic>
      <p:pic>
        <p:nvPicPr>
          <p:cNvPr id="1647" name="image.png"/>
          <p:cNvPicPr/>
          <p:nvPr/>
        </p:nvPicPr>
        <p:blipFill>
          <a:blip r:embed="rId4">
            <a:extLst/>
          </a:blip>
          <a:stretch>
            <a:fillRect/>
          </a:stretch>
        </p:blipFill>
        <p:spPr>
          <a:xfrm>
            <a:off x="6845300" y="825500"/>
            <a:ext cx="2184400" cy="2286000"/>
          </a:xfrm>
          <a:prstGeom prst="rect">
            <a:avLst/>
          </a:prstGeom>
          <a:ln w="12700">
            <a:miter lim="400000"/>
          </a:ln>
        </p:spPr>
      </p:pic>
      <p:pic>
        <p:nvPicPr>
          <p:cNvPr id="1648" name="image.png"/>
          <p:cNvPicPr/>
          <p:nvPr/>
        </p:nvPicPr>
        <p:blipFill>
          <a:blip r:embed="rId5">
            <a:extLst/>
          </a:blip>
          <a:stretch>
            <a:fillRect/>
          </a:stretch>
        </p:blipFill>
        <p:spPr>
          <a:xfrm>
            <a:off x="4429125" y="5024437"/>
            <a:ext cx="2524125" cy="1865313"/>
          </a:xfrm>
          <a:prstGeom prst="rect">
            <a:avLst/>
          </a:prstGeom>
          <a:ln w="12700">
            <a:miter lim="400000"/>
          </a:ln>
        </p:spPr>
      </p:pic>
      <p:pic>
        <p:nvPicPr>
          <p:cNvPr id="1649" name="image.png"/>
          <p:cNvPicPr/>
          <p:nvPr/>
        </p:nvPicPr>
        <p:blipFill>
          <a:blip r:embed="rId6">
            <a:extLst/>
          </a:blip>
          <a:stretch>
            <a:fillRect/>
          </a:stretch>
        </p:blipFill>
        <p:spPr>
          <a:xfrm>
            <a:off x="6384925" y="3028950"/>
            <a:ext cx="3088811" cy="2019300"/>
          </a:xfrm>
          <a:prstGeom prst="rect">
            <a:avLst/>
          </a:prstGeom>
          <a:ln>
            <a:miter lim="400000"/>
          </a:ln>
          <a:effectLst>
            <a:outerShdw sx="100000" sy="100000" kx="0" ky="0" algn="b" rotWithShape="0" blurRad="101600" dist="76200" dir="2700000">
              <a:srgbClr val="000000">
                <a:alpha val="75000"/>
              </a:srgbClr>
            </a:outerShdw>
          </a:effectLst>
        </p:spPr>
      </p:pic>
      <p:pic>
        <p:nvPicPr>
          <p:cNvPr id="1650" name="image.png"/>
          <p:cNvPicPr/>
          <p:nvPr/>
        </p:nvPicPr>
        <p:blipFill>
          <a:blip r:embed="rId7">
            <a:extLst/>
          </a:blip>
          <a:stretch>
            <a:fillRect/>
          </a:stretch>
        </p:blipFill>
        <p:spPr>
          <a:xfrm>
            <a:off x="4298950" y="3435350"/>
            <a:ext cx="2578100" cy="1785938"/>
          </a:xfrm>
          <a:prstGeom prst="rect">
            <a:avLst/>
          </a:prstGeom>
          <a:ln w="12700">
            <a:miter lim="400000"/>
          </a:ln>
        </p:spPr>
      </p:pic>
    </p:spTree>
  </p:cSld>
  <p:clrMapOvr>
    <a:masterClrMapping/>
  </p:clrMapOvr>
  <p:transition spd="med" advClick="1"/>
</p:sld>
</file>

<file path=ppt/slides/slide1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2" name="Shape 1652"/>
          <p:cNvSpPr/>
          <p:nvPr/>
        </p:nvSpPr>
        <p:spPr>
          <a:xfrm>
            <a:off x="0" y="6500812"/>
            <a:ext cx="9144000" cy="357188"/>
          </a:xfrm>
          <a:prstGeom prst="rect">
            <a:avLst/>
          </a:prstGeom>
          <a:solidFill>
            <a:srgbClr val="0F0F0F"/>
          </a:solidFill>
          <a:ln w="25400">
            <a:miter lim="400000"/>
          </a:ln>
        </p:spPr>
        <p:txBody>
          <a:bodyPr lIns="0" tIns="0" rIns="0" bIns="0" anchor="ctr"/>
          <a:lstStyle/>
          <a:p>
            <a:pPr lvl="0" defTabSz="457200">
              <a:defRPr sz="1800">
                <a:latin typeface="Calibri"/>
                <a:ea typeface="Calibri"/>
                <a:cs typeface="Calibri"/>
                <a:sym typeface="Calibri"/>
              </a:defRPr>
            </a:pPr>
          </a:p>
        </p:txBody>
      </p:sp>
      <p:sp>
        <p:nvSpPr>
          <p:cNvPr id="1653" name="Shape 1653"/>
          <p:cNvSpPr/>
          <p:nvPr/>
        </p:nvSpPr>
        <p:spPr>
          <a:xfrm>
            <a:off x="139699" y="3530600"/>
            <a:ext cx="8877301" cy="1524000"/>
          </a:xfrm>
          <a:prstGeom prst="rect">
            <a:avLst/>
          </a:prstGeom>
          <a:solidFill>
            <a:srgbClr val="EFF3E4"/>
          </a:solidFill>
          <a:ln w="12700">
            <a:miter lim="400000"/>
          </a:ln>
          <a:extLst>
            <a:ext uri="{C572A759-6A51-4108-AA02-DFA0A04FC94B}">
              <ma14:wrappingTextBoxFlag xmlns:ma14="http://schemas.microsoft.com/office/mac/drawingml/2011/main" val="1"/>
            </a:ext>
          </a:extLst>
        </p:spPr>
        <p:txBody>
          <a:bodyPr lIns="0" tIns="0" rIns="0" bIns="0">
            <a:spAutoFit/>
          </a:bodyPr>
          <a:lstStyle/>
          <a:p>
            <a:pPr lvl="0" defTabSz="457200">
              <a:buClr>
                <a:srgbClr val="000000"/>
              </a:buClr>
              <a:buFont typeface="Arial"/>
              <a:defRPr sz="1800">
                <a:uFillTx/>
              </a:defRPr>
            </a:pPr>
            <a:r>
              <a:rPr sz="1400">
                <a:uFill>
                  <a:solidFill/>
                </a:uFill>
                <a:latin typeface="+mn-lt"/>
                <a:ea typeface="+mn-ea"/>
                <a:cs typeface="+mn-cs"/>
                <a:sym typeface="Arial"/>
              </a:rPr>
              <a:t>D. Alonso</a:t>
            </a:r>
            <a:r>
              <a:rPr baseline="29999" sz="1400">
                <a:uFill>
                  <a:solidFill/>
                </a:uFill>
                <a:latin typeface="+mn-lt"/>
                <a:ea typeface="+mn-ea"/>
                <a:cs typeface="+mn-cs"/>
                <a:sym typeface="Arial"/>
              </a:rPr>
              <a:t>4</a:t>
            </a:r>
            <a:r>
              <a:rPr sz="1400">
                <a:uFill>
                  <a:solidFill/>
                </a:uFill>
                <a:latin typeface="+mn-lt"/>
                <a:ea typeface="+mn-ea"/>
                <a:cs typeface="+mn-cs"/>
                <a:sym typeface="Arial"/>
              </a:rPr>
              <a:t>, J. Asorey</a:t>
            </a:r>
            <a:r>
              <a:rPr baseline="29999" sz="1400">
                <a:uFill>
                  <a:solidFill/>
                </a:uFill>
                <a:latin typeface="+mn-lt"/>
                <a:ea typeface="+mn-ea"/>
                <a:cs typeface="+mn-cs"/>
                <a:sym typeface="Arial"/>
              </a:rPr>
              <a:t>2</a:t>
            </a:r>
            <a:r>
              <a:rPr sz="1400">
                <a:uFill>
                  <a:solidFill/>
                </a:uFill>
                <a:latin typeface="+mn-lt"/>
                <a:ea typeface="+mn-ea"/>
                <a:cs typeface="+mn-cs"/>
                <a:sym typeface="Arial"/>
              </a:rPr>
              <a:t>, O. Ballester</a:t>
            </a:r>
            <a:r>
              <a:rPr baseline="29999" sz="1400">
                <a:uFill>
                  <a:solidFill/>
                </a:uFill>
                <a:latin typeface="+mn-lt"/>
                <a:ea typeface="+mn-ea"/>
                <a:cs typeface="+mn-cs"/>
                <a:sym typeface="Arial"/>
              </a:rPr>
              <a:t>3</a:t>
            </a:r>
            <a:r>
              <a:rPr sz="1400">
                <a:uFill>
                  <a:solidFill/>
                </a:uFill>
                <a:latin typeface="+mn-lt"/>
                <a:ea typeface="+mn-ea"/>
                <a:cs typeface="+mn-cs"/>
                <a:sym typeface="Arial"/>
              </a:rPr>
              <a:t>, A. Bauer</a:t>
            </a:r>
            <a:r>
              <a:rPr baseline="29999" sz="1400">
                <a:uFill>
                  <a:solidFill/>
                </a:uFill>
                <a:latin typeface="+mn-lt"/>
                <a:ea typeface="+mn-ea"/>
                <a:cs typeface="+mn-cs"/>
                <a:sym typeface="Arial"/>
              </a:rPr>
              <a:t>2</a:t>
            </a:r>
            <a:r>
              <a:rPr sz="1400">
                <a:uFill>
                  <a:solidFill/>
                </a:uFill>
                <a:latin typeface="+mn-lt"/>
                <a:ea typeface="+mn-ea"/>
                <a:cs typeface="+mn-cs"/>
                <a:sym typeface="Arial"/>
              </a:rPr>
              <a:t>, C. Bonnett</a:t>
            </a:r>
            <a:r>
              <a:rPr baseline="29999" sz="1400">
                <a:uFill>
                  <a:solidFill/>
                </a:uFill>
                <a:latin typeface="+mn-lt"/>
                <a:ea typeface="+mn-ea"/>
                <a:cs typeface="+mn-cs"/>
                <a:sym typeface="Arial"/>
              </a:rPr>
              <a:t>2</a:t>
            </a:r>
            <a:r>
              <a:rPr sz="1400">
                <a:uFill>
                  <a:solidFill/>
                </a:uFill>
                <a:latin typeface="+mn-lt"/>
                <a:ea typeface="+mn-ea"/>
                <a:cs typeface="+mn-cs"/>
                <a:sym typeface="Arial"/>
              </a:rPr>
              <a:t>, A. Bueno</a:t>
            </a:r>
            <a:r>
              <a:rPr baseline="29999" sz="1400">
                <a:uFill>
                  <a:solidFill/>
                </a:uFill>
                <a:latin typeface="+mn-lt"/>
                <a:ea typeface="+mn-ea"/>
                <a:cs typeface="+mn-cs"/>
                <a:sym typeface="Arial"/>
              </a:rPr>
              <a:t>4</a:t>
            </a:r>
            <a:r>
              <a:rPr sz="1400">
                <a:uFill>
                  <a:solidFill/>
                </a:uFill>
                <a:latin typeface="+mn-lt"/>
                <a:ea typeface="+mn-ea"/>
                <a:cs typeface="+mn-cs"/>
                <a:sym typeface="Arial"/>
              </a:rPr>
              <a:t>, J. Campa</a:t>
            </a:r>
            <a:r>
              <a:rPr baseline="29999" sz="1400">
                <a:uFill>
                  <a:solidFill/>
                </a:uFill>
                <a:latin typeface="+mn-lt"/>
                <a:ea typeface="+mn-ea"/>
                <a:cs typeface="+mn-cs"/>
                <a:sym typeface="Arial"/>
              </a:rPr>
              <a:t>1</a:t>
            </a:r>
            <a:r>
              <a:rPr sz="1400">
                <a:uFill>
                  <a:solidFill/>
                </a:uFill>
                <a:latin typeface="+mn-lt"/>
                <a:ea typeface="+mn-ea"/>
                <a:cs typeface="+mn-cs"/>
                <a:sym typeface="Arial"/>
              </a:rPr>
              <a:t>, L. Cardiel</a:t>
            </a:r>
            <a:r>
              <a:rPr baseline="29999" sz="1400">
                <a:uFill>
                  <a:solidFill/>
                </a:uFill>
                <a:latin typeface="+mn-lt"/>
                <a:ea typeface="+mn-ea"/>
                <a:cs typeface="+mn-cs"/>
                <a:sym typeface="Arial"/>
              </a:rPr>
              <a:t>3</a:t>
            </a:r>
            <a:r>
              <a:rPr sz="1400">
                <a:uFill>
                  <a:solidFill/>
                </a:uFill>
                <a:latin typeface="+mn-lt"/>
                <a:ea typeface="+mn-ea"/>
                <a:cs typeface="+mn-cs"/>
                <a:sym typeface="Arial"/>
              </a:rPr>
              <a:t>, J. Carretero</a:t>
            </a:r>
            <a:r>
              <a:rPr baseline="29999" sz="1400">
                <a:uFill>
                  <a:solidFill/>
                </a:uFill>
                <a:latin typeface="+mn-lt"/>
                <a:ea typeface="+mn-ea"/>
                <a:cs typeface="+mn-cs"/>
                <a:sym typeface="Arial"/>
              </a:rPr>
              <a:t>2</a:t>
            </a:r>
            <a:r>
              <a:rPr sz="1400">
                <a:uFill>
                  <a:solidFill/>
                </a:uFill>
                <a:latin typeface="+mn-lt"/>
                <a:ea typeface="+mn-ea"/>
                <a:cs typeface="+mn-cs"/>
                <a:sym typeface="Arial"/>
              </a:rPr>
              <a:t>, </a:t>
            </a:r>
            <a:endParaRPr sz="1400">
              <a:uFill>
                <a:solidFill/>
              </a:uFill>
              <a:latin typeface="+mn-lt"/>
              <a:ea typeface="+mn-ea"/>
              <a:cs typeface="+mn-cs"/>
              <a:sym typeface="Arial"/>
            </a:endParaRPr>
          </a:p>
          <a:p>
            <a:pPr lvl="0" defTabSz="457200">
              <a:buClr>
                <a:srgbClr val="000000"/>
              </a:buClr>
              <a:buFont typeface="Arial"/>
              <a:defRPr sz="1800">
                <a:uFillTx/>
              </a:defRPr>
            </a:pPr>
            <a:r>
              <a:rPr sz="1400">
                <a:uFill>
                  <a:solidFill/>
                </a:uFill>
                <a:latin typeface="+mn-lt"/>
                <a:ea typeface="+mn-ea"/>
                <a:cs typeface="+mn-cs"/>
                <a:sym typeface="Arial"/>
              </a:rPr>
              <a:t>R. Casas</a:t>
            </a:r>
            <a:r>
              <a:rPr baseline="29999" sz="1400">
                <a:uFill>
                  <a:solidFill/>
                </a:uFill>
                <a:latin typeface="+mn-lt"/>
                <a:ea typeface="+mn-ea"/>
                <a:cs typeface="+mn-cs"/>
                <a:sym typeface="Arial"/>
              </a:rPr>
              <a:t>2</a:t>
            </a:r>
            <a:r>
              <a:rPr sz="1400">
                <a:uFill>
                  <a:solidFill/>
                </a:uFill>
                <a:latin typeface="+mn-lt"/>
                <a:ea typeface="+mn-ea"/>
                <a:cs typeface="+mn-cs"/>
                <a:sym typeface="Arial"/>
              </a:rPr>
              <a:t>, F. Castander</a:t>
            </a:r>
            <a:r>
              <a:rPr baseline="29999" sz="1400">
                <a:uFill>
                  <a:solidFill/>
                </a:uFill>
                <a:latin typeface="+mn-lt"/>
                <a:ea typeface="+mn-ea"/>
                <a:cs typeface="+mn-cs"/>
                <a:sym typeface="Arial"/>
              </a:rPr>
              <a:t>2</a:t>
            </a:r>
            <a:r>
              <a:rPr sz="1400">
                <a:uFill>
                  <a:solidFill/>
                </a:uFill>
                <a:latin typeface="+mn-lt"/>
                <a:ea typeface="+mn-ea"/>
                <a:cs typeface="+mn-cs"/>
                <a:sym typeface="Arial"/>
              </a:rPr>
              <a:t>, J. Castilla</a:t>
            </a:r>
            <a:r>
              <a:rPr baseline="29999" sz="1400">
                <a:uFill>
                  <a:solidFill/>
                </a:uFill>
                <a:latin typeface="+mn-lt"/>
                <a:ea typeface="+mn-ea"/>
                <a:cs typeface="+mn-cs"/>
                <a:sym typeface="Arial"/>
              </a:rPr>
              <a:t>1</a:t>
            </a:r>
            <a:r>
              <a:rPr sz="1400">
                <a:uFill>
                  <a:solidFill/>
                </a:uFill>
                <a:latin typeface="+mn-lt"/>
                <a:ea typeface="+mn-ea"/>
                <a:cs typeface="+mn-cs"/>
                <a:sym typeface="Arial"/>
              </a:rPr>
              <a:t>, M. Crocce</a:t>
            </a:r>
            <a:r>
              <a:rPr baseline="29999" sz="1400">
                <a:uFill>
                  <a:solidFill/>
                </a:uFill>
                <a:latin typeface="+mn-lt"/>
                <a:ea typeface="+mn-ea"/>
                <a:cs typeface="+mn-cs"/>
                <a:sym typeface="Arial"/>
              </a:rPr>
              <a:t>2</a:t>
            </a:r>
            <a:r>
              <a:rPr sz="1400">
                <a:uFill>
                  <a:solidFill/>
                </a:uFill>
                <a:latin typeface="+mn-lt"/>
                <a:ea typeface="+mn-ea"/>
                <a:cs typeface="+mn-cs"/>
                <a:sym typeface="Arial"/>
              </a:rPr>
              <a:t>, M. Delfino</a:t>
            </a:r>
            <a:r>
              <a:rPr baseline="29999" sz="1400">
                <a:uFill>
                  <a:solidFill/>
                </a:uFill>
                <a:latin typeface="+mn-lt"/>
                <a:ea typeface="+mn-ea"/>
                <a:cs typeface="+mn-cs"/>
                <a:sym typeface="Arial"/>
              </a:rPr>
              <a:t>5</a:t>
            </a:r>
            <a:r>
              <a:rPr sz="1400">
                <a:uFill>
                  <a:solidFill/>
                </a:uFill>
                <a:latin typeface="+mn-lt"/>
                <a:ea typeface="+mn-ea"/>
                <a:cs typeface="+mn-cs"/>
                <a:sym typeface="Arial"/>
              </a:rPr>
              <a:t>, J.F. de Vicente</a:t>
            </a:r>
            <a:r>
              <a:rPr baseline="29999" sz="1400">
                <a:uFill>
                  <a:solidFill/>
                </a:uFill>
                <a:latin typeface="+mn-lt"/>
                <a:ea typeface="+mn-ea"/>
                <a:cs typeface="+mn-cs"/>
                <a:sym typeface="Arial"/>
              </a:rPr>
              <a:t>1</a:t>
            </a:r>
            <a:r>
              <a:rPr sz="1400">
                <a:uFill>
                  <a:solidFill/>
                </a:uFill>
                <a:latin typeface="+mn-lt"/>
                <a:ea typeface="+mn-ea"/>
                <a:cs typeface="+mn-cs"/>
                <a:sym typeface="Arial"/>
              </a:rPr>
              <a:t>, M. Eriksen</a:t>
            </a:r>
            <a:r>
              <a:rPr baseline="29999" sz="1400">
                <a:uFill>
                  <a:solidFill/>
                </a:uFill>
                <a:latin typeface="+mn-lt"/>
                <a:ea typeface="+mn-ea"/>
                <a:cs typeface="+mn-cs"/>
                <a:sym typeface="Arial"/>
              </a:rPr>
              <a:t>2</a:t>
            </a:r>
            <a:r>
              <a:rPr sz="1400">
                <a:uFill>
                  <a:solidFill/>
                </a:uFill>
                <a:latin typeface="+mn-lt"/>
                <a:ea typeface="+mn-ea"/>
                <a:cs typeface="+mn-cs"/>
                <a:sym typeface="Arial"/>
              </a:rPr>
              <a:t>, S. Farrens</a:t>
            </a:r>
            <a:r>
              <a:rPr baseline="29999" sz="1400">
                <a:uFill>
                  <a:solidFill/>
                </a:uFill>
                <a:latin typeface="+mn-lt"/>
                <a:ea typeface="+mn-ea"/>
                <a:cs typeface="+mn-cs"/>
                <a:sym typeface="Arial"/>
              </a:rPr>
              <a:t>2</a:t>
            </a:r>
            <a:r>
              <a:rPr sz="1400">
                <a:uFill>
                  <a:solidFill/>
                </a:uFill>
                <a:latin typeface="+mn-lt"/>
                <a:ea typeface="+mn-ea"/>
                <a:cs typeface="+mn-cs"/>
                <a:sym typeface="Arial"/>
              </a:rPr>
              <a:t>,  </a:t>
            </a:r>
            <a:endParaRPr sz="1400">
              <a:uFill>
                <a:solidFill/>
              </a:uFill>
              <a:latin typeface="+mn-lt"/>
              <a:ea typeface="+mn-ea"/>
              <a:cs typeface="+mn-cs"/>
              <a:sym typeface="Arial"/>
            </a:endParaRPr>
          </a:p>
          <a:p>
            <a:pPr lvl="0" defTabSz="457200">
              <a:buClr>
                <a:srgbClr val="000000"/>
              </a:buClr>
              <a:buFont typeface="Arial"/>
              <a:defRPr sz="1800">
                <a:uFillTx/>
              </a:defRPr>
            </a:pPr>
            <a:r>
              <a:rPr sz="1400">
                <a:uFill>
                  <a:solidFill/>
                </a:uFill>
                <a:latin typeface="+mn-lt"/>
                <a:ea typeface="+mn-ea"/>
                <a:cs typeface="+mn-cs"/>
                <a:sym typeface="Arial"/>
              </a:rPr>
              <a:t>E. Fernández</a:t>
            </a:r>
            <a:r>
              <a:rPr baseline="29999" sz="1400">
                <a:uFill>
                  <a:solidFill/>
                </a:uFill>
                <a:latin typeface="+mn-lt"/>
                <a:ea typeface="+mn-ea"/>
                <a:cs typeface="+mn-cs"/>
                <a:sym typeface="Arial"/>
              </a:rPr>
              <a:t>3</a:t>
            </a:r>
            <a:r>
              <a:rPr sz="1400">
                <a:uFill>
                  <a:solidFill/>
                </a:uFill>
                <a:latin typeface="+mn-lt"/>
                <a:ea typeface="+mn-ea"/>
                <a:cs typeface="+mn-cs"/>
                <a:sym typeface="Arial"/>
              </a:rPr>
              <a:t>, P. Fosalba</a:t>
            </a:r>
            <a:r>
              <a:rPr baseline="29999" sz="1400">
                <a:uFill>
                  <a:solidFill/>
                </a:uFill>
                <a:latin typeface="+mn-lt"/>
                <a:ea typeface="+mn-ea"/>
                <a:cs typeface="+mn-cs"/>
                <a:sym typeface="Arial"/>
              </a:rPr>
              <a:t>2</a:t>
            </a:r>
            <a:r>
              <a:rPr sz="1400">
                <a:uFill>
                  <a:solidFill/>
                </a:uFill>
                <a:latin typeface="+mn-lt"/>
                <a:ea typeface="+mn-ea"/>
                <a:cs typeface="+mn-cs"/>
                <a:sym typeface="Arial"/>
              </a:rPr>
              <a:t>, J. García-Bellido</a:t>
            </a:r>
            <a:r>
              <a:rPr baseline="29999" sz="1400">
                <a:uFill>
                  <a:solidFill/>
                </a:uFill>
                <a:latin typeface="+mn-lt"/>
                <a:ea typeface="+mn-ea"/>
                <a:cs typeface="+mn-cs"/>
                <a:sym typeface="Arial"/>
              </a:rPr>
              <a:t>4</a:t>
            </a:r>
            <a:r>
              <a:rPr sz="1400">
                <a:uFill>
                  <a:solidFill/>
                </a:uFill>
                <a:latin typeface="+mn-lt"/>
                <a:ea typeface="+mn-ea"/>
                <a:cs typeface="+mn-cs"/>
                <a:sym typeface="Arial"/>
              </a:rPr>
              <a:t>, E. Gaztañaga</a:t>
            </a:r>
            <a:r>
              <a:rPr baseline="29999" sz="1400">
                <a:uFill>
                  <a:solidFill/>
                </a:uFill>
                <a:latin typeface="+mn-lt"/>
                <a:ea typeface="+mn-ea"/>
                <a:cs typeface="+mn-cs"/>
                <a:sym typeface="Arial"/>
              </a:rPr>
              <a:t>2</a:t>
            </a:r>
            <a:r>
              <a:rPr sz="1400">
                <a:uFill>
                  <a:solidFill/>
                </a:uFill>
                <a:latin typeface="+mn-lt"/>
                <a:ea typeface="+mn-ea"/>
                <a:cs typeface="+mn-cs"/>
                <a:sym typeface="Arial"/>
              </a:rPr>
              <a:t>, F. Grañena</a:t>
            </a:r>
            <a:r>
              <a:rPr baseline="29999" sz="1400">
                <a:uFill>
                  <a:solidFill/>
                </a:uFill>
                <a:latin typeface="+mn-lt"/>
                <a:ea typeface="+mn-ea"/>
                <a:cs typeface="+mn-cs"/>
                <a:sym typeface="Arial"/>
              </a:rPr>
              <a:t>3</a:t>
            </a:r>
            <a:r>
              <a:rPr sz="1400">
                <a:uFill>
                  <a:solidFill/>
                </a:uFill>
                <a:latin typeface="+mn-lt"/>
                <a:ea typeface="+mn-ea"/>
                <a:cs typeface="+mn-cs"/>
                <a:sym typeface="Arial"/>
              </a:rPr>
              <a:t>, A. Izard</a:t>
            </a:r>
            <a:r>
              <a:rPr baseline="29999" sz="1400">
                <a:uFill>
                  <a:solidFill/>
                </a:uFill>
                <a:latin typeface="+mn-lt"/>
                <a:ea typeface="+mn-ea"/>
                <a:cs typeface="+mn-cs"/>
                <a:sym typeface="Arial"/>
              </a:rPr>
              <a:t>2</a:t>
            </a:r>
            <a:r>
              <a:rPr sz="1400">
                <a:uFill>
                  <a:solidFill/>
                </a:uFill>
                <a:latin typeface="+mn-lt"/>
                <a:ea typeface="+mn-ea"/>
                <a:cs typeface="+mn-cs"/>
                <a:sym typeface="Arial"/>
              </a:rPr>
              <a:t>, J. Jiménez</a:t>
            </a:r>
            <a:r>
              <a:rPr baseline="29999" sz="1400">
                <a:uFill>
                  <a:solidFill/>
                </a:uFill>
                <a:latin typeface="+mn-lt"/>
                <a:ea typeface="+mn-ea"/>
                <a:cs typeface="+mn-cs"/>
                <a:sym typeface="Arial"/>
              </a:rPr>
              <a:t>2</a:t>
            </a:r>
            <a:r>
              <a:rPr sz="1400">
                <a:uFill>
                  <a:solidFill/>
                </a:uFill>
                <a:latin typeface="+mn-lt"/>
                <a:ea typeface="+mn-ea"/>
                <a:cs typeface="+mn-cs"/>
                <a:sym typeface="Arial"/>
              </a:rPr>
              <a:t>, C. López</a:t>
            </a:r>
            <a:r>
              <a:rPr baseline="29999" sz="1400">
                <a:uFill>
                  <a:solidFill/>
                </a:uFill>
                <a:latin typeface="+mn-lt"/>
                <a:ea typeface="+mn-ea"/>
                <a:cs typeface="+mn-cs"/>
                <a:sym typeface="Arial"/>
              </a:rPr>
              <a:t>2</a:t>
            </a:r>
            <a:r>
              <a:rPr sz="1400">
                <a:uFill>
                  <a:solidFill/>
                </a:uFill>
                <a:latin typeface="+mn-lt"/>
                <a:ea typeface="+mn-ea"/>
                <a:cs typeface="+mn-cs"/>
                <a:sym typeface="Arial"/>
              </a:rPr>
              <a:t>, </a:t>
            </a:r>
            <a:endParaRPr sz="1400">
              <a:uFill>
                <a:solidFill/>
              </a:uFill>
              <a:latin typeface="+mn-lt"/>
              <a:ea typeface="+mn-ea"/>
              <a:cs typeface="+mn-cs"/>
              <a:sym typeface="Arial"/>
            </a:endParaRPr>
          </a:p>
          <a:p>
            <a:pPr lvl="0" defTabSz="457200">
              <a:buClr>
                <a:srgbClr val="000000"/>
              </a:buClr>
              <a:buFont typeface="Arial"/>
              <a:defRPr sz="1800">
                <a:uFillTx/>
              </a:defRPr>
            </a:pPr>
            <a:r>
              <a:rPr sz="1400">
                <a:uFill>
                  <a:solidFill/>
                </a:uFill>
                <a:latin typeface="+mn-lt"/>
                <a:ea typeface="+mn-ea"/>
                <a:cs typeface="+mn-cs"/>
                <a:sym typeface="Arial"/>
              </a:rPr>
              <a:t>L. C. López</a:t>
            </a:r>
            <a:r>
              <a:rPr baseline="29999" sz="1400">
                <a:uFill>
                  <a:solidFill/>
                </a:uFill>
                <a:latin typeface="+mn-lt"/>
                <a:ea typeface="+mn-ea"/>
                <a:cs typeface="+mn-cs"/>
                <a:sym typeface="Arial"/>
              </a:rPr>
              <a:t>3</a:t>
            </a:r>
            <a:r>
              <a:rPr sz="1400">
                <a:uFill>
                  <a:solidFill/>
                </a:uFill>
                <a:latin typeface="+mn-lt"/>
                <a:ea typeface="+mn-ea"/>
                <a:cs typeface="+mn-cs"/>
                <a:sym typeface="Arial"/>
              </a:rPr>
              <a:t>,  F. Madrid</a:t>
            </a:r>
            <a:r>
              <a:rPr baseline="29999" sz="1400">
                <a:uFill>
                  <a:solidFill/>
                </a:uFill>
                <a:latin typeface="+mn-lt"/>
                <a:ea typeface="+mn-ea"/>
                <a:cs typeface="+mn-cs"/>
                <a:sym typeface="Arial"/>
              </a:rPr>
              <a:t>2</a:t>
            </a:r>
            <a:r>
              <a:rPr sz="1400">
                <a:uFill>
                  <a:solidFill/>
                </a:uFill>
                <a:latin typeface="+mn-lt"/>
                <a:ea typeface="+mn-ea"/>
                <a:cs typeface="+mn-cs"/>
                <a:sym typeface="Arial"/>
              </a:rPr>
              <a:t>, M. Maiorino</a:t>
            </a:r>
            <a:r>
              <a:rPr baseline="29999" sz="1400">
                <a:uFill>
                  <a:solidFill/>
                </a:uFill>
                <a:latin typeface="+mn-lt"/>
                <a:ea typeface="+mn-ea"/>
                <a:cs typeface="+mn-cs"/>
                <a:sym typeface="Arial"/>
              </a:rPr>
              <a:t>3</a:t>
            </a:r>
            <a:r>
              <a:rPr sz="1400">
                <a:uFill>
                  <a:solidFill/>
                </a:uFill>
                <a:latin typeface="+mn-lt"/>
                <a:ea typeface="+mn-ea"/>
                <a:cs typeface="+mn-cs"/>
                <a:sym typeface="Arial"/>
              </a:rPr>
              <a:t>, P. Martí</a:t>
            </a:r>
            <a:r>
              <a:rPr baseline="29999" sz="1400">
                <a:uFill>
                  <a:solidFill/>
                </a:uFill>
                <a:latin typeface="+mn-lt"/>
                <a:ea typeface="+mn-ea"/>
                <a:cs typeface="+mn-cs"/>
                <a:sym typeface="Arial"/>
              </a:rPr>
              <a:t>3</a:t>
            </a:r>
            <a:r>
              <a:rPr sz="1400">
                <a:uFill>
                  <a:solidFill/>
                </a:uFill>
                <a:latin typeface="+mn-lt"/>
                <a:ea typeface="+mn-ea"/>
                <a:cs typeface="+mn-cs"/>
                <a:sym typeface="Arial"/>
              </a:rPr>
              <a:t>, G. Martínez</a:t>
            </a:r>
            <a:r>
              <a:rPr baseline="29999" sz="1400">
                <a:uFill>
                  <a:solidFill/>
                </a:uFill>
                <a:latin typeface="+mn-lt"/>
                <a:ea typeface="+mn-ea"/>
                <a:cs typeface="+mn-cs"/>
                <a:sym typeface="Arial"/>
              </a:rPr>
              <a:t>1</a:t>
            </a:r>
            <a:r>
              <a:rPr sz="1400">
                <a:uFill>
                  <a:solidFill/>
                </a:uFill>
                <a:latin typeface="+mn-lt"/>
                <a:ea typeface="+mn-ea"/>
                <a:cs typeface="+mn-cs"/>
                <a:sym typeface="Arial"/>
              </a:rPr>
              <a:t>, R. Miquel</a:t>
            </a:r>
            <a:r>
              <a:rPr baseline="29999" sz="1400">
                <a:uFill>
                  <a:solidFill/>
                </a:uFill>
                <a:latin typeface="+mn-lt"/>
                <a:ea typeface="+mn-ea"/>
                <a:cs typeface="+mn-cs"/>
                <a:sym typeface="Arial"/>
              </a:rPr>
              <a:t>3</a:t>
            </a:r>
            <a:r>
              <a:rPr sz="1400">
                <a:uFill>
                  <a:solidFill/>
                </a:uFill>
                <a:latin typeface="+mn-lt"/>
                <a:ea typeface="+mn-ea"/>
                <a:cs typeface="+mn-cs"/>
                <a:sym typeface="Arial"/>
              </a:rPr>
              <a:t>, C. Neissner</a:t>
            </a:r>
            <a:r>
              <a:rPr baseline="29999" sz="1400">
                <a:uFill>
                  <a:solidFill/>
                </a:uFill>
                <a:latin typeface="+mn-lt"/>
                <a:ea typeface="+mn-ea"/>
                <a:cs typeface="+mn-cs"/>
                <a:sym typeface="Arial"/>
              </a:rPr>
              <a:t>5</a:t>
            </a:r>
            <a:r>
              <a:rPr sz="1400">
                <a:uFill>
                  <a:solidFill/>
                </a:uFill>
                <a:latin typeface="+mn-lt"/>
                <a:ea typeface="+mn-ea"/>
                <a:cs typeface="+mn-cs"/>
                <a:sym typeface="Arial"/>
              </a:rPr>
              <a:t>, L. Ostman</a:t>
            </a:r>
            <a:r>
              <a:rPr baseline="29999" sz="1400">
                <a:uFill>
                  <a:solidFill/>
                </a:uFill>
                <a:latin typeface="+mn-lt"/>
                <a:ea typeface="+mn-ea"/>
                <a:cs typeface="+mn-cs"/>
                <a:sym typeface="Arial"/>
              </a:rPr>
              <a:t>3</a:t>
            </a:r>
            <a:r>
              <a:rPr sz="1400">
                <a:uFill>
                  <a:solidFill/>
                </a:uFill>
                <a:latin typeface="+mn-lt"/>
                <a:ea typeface="+mn-ea"/>
                <a:cs typeface="+mn-cs"/>
                <a:sym typeface="Arial"/>
              </a:rPr>
              <a:t>, </a:t>
            </a:r>
            <a:endParaRPr sz="1400">
              <a:uFill>
                <a:solidFill/>
              </a:uFill>
              <a:latin typeface="+mn-lt"/>
              <a:ea typeface="+mn-ea"/>
              <a:cs typeface="+mn-cs"/>
              <a:sym typeface="Arial"/>
            </a:endParaRPr>
          </a:p>
          <a:p>
            <a:pPr lvl="0" defTabSz="457200">
              <a:buClr>
                <a:srgbClr val="000000"/>
              </a:buClr>
              <a:buFont typeface="Arial"/>
              <a:defRPr sz="1800">
                <a:uFillTx/>
              </a:defRPr>
            </a:pPr>
            <a:r>
              <a:rPr sz="1400">
                <a:uFill>
                  <a:solidFill/>
                </a:uFill>
                <a:latin typeface="+mn-lt"/>
                <a:ea typeface="+mn-ea"/>
                <a:cs typeface="+mn-cs"/>
                <a:sym typeface="Arial"/>
              </a:rPr>
              <a:t>A. Pacheco</a:t>
            </a:r>
            <a:r>
              <a:rPr baseline="29999" sz="1400">
                <a:uFill>
                  <a:solidFill/>
                </a:uFill>
                <a:latin typeface="+mn-lt"/>
                <a:ea typeface="+mn-ea"/>
                <a:cs typeface="+mn-cs"/>
                <a:sym typeface="Arial"/>
              </a:rPr>
              <a:t>5</a:t>
            </a:r>
            <a:r>
              <a:rPr sz="1400">
                <a:uFill>
                  <a:solidFill/>
                </a:uFill>
                <a:latin typeface="+mn-lt"/>
                <a:ea typeface="+mn-ea"/>
                <a:cs typeface="+mn-cs"/>
                <a:sym typeface="Arial"/>
              </a:rPr>
              <a:t>, C. Padilla</a:t>
            </a:r>
            <a:r>
              <a:rPr baseline="29999" sz="1400">
                <a:uFill>
                  <a:solidFill/>
                </a:uFill>
                <a:latin typeface="+mn-lt"/>
                <a:ea typeface="+mn-ea"/>
                <a:cs typeface="+mn-cs"/>
                <a:sym typeface="Arial"/>
              </a:rPr>
              <a:t>3</a:t>
            </a:r>
            <a:r>
              <a:rPr sz="1400">
                <a:uFill>
                  <a:solidFill/>
                </a:uFill>
                <a:latin typeface="+mn-lt"/>
                <a:ea typeface="+mn-ea"/>
                <a:cs typeface="+mn-cs"/>
                <a:sym typeface="Arial"/>
              </a:rPr>
              <a:t>, C. Pio</a:t>
            </a:r>
            <a:r>
              <a:rPr baseline="29999" sz="1400">
                <a:uFill>
                  <a:solidFill/>
                </a:uFill>
                <a:latin typeface="+mn-lt"/>
                <a:ea typeface="+mn-ea"/>
                <a:cs typeface="+mn-cs"/>
                <a:sym typeface="Arial"/>
              </a:rPr>
              <a:t>3</a:t>
            </a:r>
            <a:r>
              <a:rPr sz="1400">
                <a:uFill>
                  <a:solidFill/>
                </a:uFill>
                <a:latin typeface="+mn-lt"/>
                <a:ea typeface="+mn-ea"/>
                <a:cs typeface="+mn-cs"/>
                <a:sym typeface="Arial"/>
              </a:rPr>
              <a:t>, A. Pujol</a:t>
            </a:r>
            <a:r>
              <a:rPr baseline="29999" sz="1400">
                <a:uFill>
                  <a:solidFill/>
                </a:uFill>
                <a:latin typeface="+mn-lt"/>
                <a:ea typeface="+mn-ea"/>
                <a:cs typeface="+mn-cs"/>
                <a:sym typeface="Arial"/>
              </a:rPr>
              <a:t>2</a:t>
            </a:r>
            <a:r>
              <a:rPr sz="1400">
                <a:uFill>
                  <a:solidFill/>
                </a:uFill>
                <a:latin typeface="+mn-lt"/>
                <a:ea typeface="+mn-ea"/>
                <a:cs typeface="+mn-cs"/>
                <a:sym typeface="Arial"/>
              </a:rPr>
              <a:t>, J. Rubio</a:t>
            </a:r>
            <a:r>
              <a:rPr baseline="29999" sz="1400">
                <a:uFill>
                  <a:solidFill/>
                </a:uFill>
                <a:latin typeface="+mn-lt"/>
                <a:ea typeface="+mn-ea"/>
                <a:cs typeface="+mn-cs"/>
                <a:sym typeface="Arial"/>
              </a:rPr>
              <a:t>4</a:t>
            </a:r>
            <a:r>
              <a:rPr sz="1400">
                <a:uFill>
                  <a:solidFill/>
                </a:uFill>
                <a:latin typeface="+mn-lt"/>
                <a:ea typeface="+mn-ea"/>
                <a:cs typeface="+mn-cs"/>
                <a:sym typeface="Arial"/>
              </a:rPr>
              <a:t>, E. Sánchez</a:t>
            </a:r>
            <a:r>
              <a:rPr baseline="29999" sz="1400">
                <a:uFill>
                  <a:solidFill/>
                </a:uFill>
                <a:latin typeface="+mn-lt"/>
                <a:ea typeface="+mn-ea"/>
                <a:cs typeface="+mn-cs"/>
                <a:sym typeface="Arial"/>
              </a:rPr>
              <a:t>1</a:t>
            </a:r>
            <a:r>
              <a:rPr sz="1400">
                <a:uFill>
                  <a:solidFill/>
                </a:uFill>
                <a:latin typeface="+mn-lt"/>
                <a:ea typeface="+mn-ea"/>
                <a:cs typeface="+mn-cs"/>
                <a:sym typeface="Arial"/>
              </a:rPr>
              <a:t>, D. Sapone</a:t>
            </a:r>
            <a:r>
              <a:rPr baseline="29999" sz="1400">
                <a:uFill>
                  <a:solidFill/>
                </a:uFill>
                <a:latin typeface="+mn-lt"/>
                <a:ea typeface="+mn-ea"/>
                <a:cs typeface="+mn-cs"/>
                <a:sym typeface="Arial"/>
              </a:rPr>
              <a:t>4</a:t>
            </a:r>
            <a:r>
              <a:rPr sz="1400">
                <a:uFill>
                  <a:solidFill/>
                </a:uFill>
                <a:latin typeface="+mn-lt"/>
                <a:ea typeface="+mn-ea"/>
                <a:cs typeface="+mn-cs"/>
                <a:sym typeface="Arial"/>
              </a:rPr>
              <a:t>, S. Serrano</a:t>
            </a:r>
            <a:r>
              <a:rPr baseline="29999" sz="1400">
                <a:uFill>
                  <a:solidFill/>
                </a:uFill>
                <a:latin typeface="+mn-lt"/>
                <a:ea typeface="+mn-ea"/>
                <a:cs typeface="+mn-cs"/>
                <a:sym typeface="Arial"/>
              </a:rPr>
              <a:t>2</a:t>
            </a:r>
            <a:r>
              <a:rPr sz="1400">
                <a:uFill>
                  <a:solidFill/>
                </a:uFill>
                <a:latin typeface="+mn-lt"/>
                <a:ea typeface="+mn-ea"/>
                <a:cs typeface="+mn-cs"/>
                <a:sym typeface="Arial"/>
              </a:rPr>
              <a:t>,  I. Sevilla</a:t>
            </a:r>
            <a:r>
              <a:rPr baseline="29999" sz="1400">
                <a:uFill>
                  <a:solidFill/>
                </a:uFill>
                <a:latin typeface="+mn-lt"/>
                <a:ea typeface="+mn-ea"/>
                <a:cs typeface="+mn-cs"/>
                <a:sym typeface="Arial"/>
              </a:rPr>
              <a:t>1</a:t>
            </a:r>
            <a:r>
              <a:rPr sz="1400">
                <a:uFill>
                  <a:solidFill/>
                </a:uFill>
                <a:latin typeface="+mn-lt"/>
                <a:ea typeface="+mn-ea"/>
                <a:cs typeface="+mn-cs"/>
                <a:sym typeface="Arial"/>
              </a:rPr>
              <a:t>, </a:t>
            </a:r>
            <a:endParaRPr sz="1400">
              <a:uFill>
                <a:solidFill/>
              </a:uFill>
              <a:latin typeface="+mn-lt"/>
              <a:ea typeface="+mn-ea"/>
              <a:cs typeface="+mn-cs"/>
              <a:sym typeface="Arial"/>
            </a:endParaRPr>
          </a:p>
          <a:p>
            <a:pPr lvl="0" defTabSz="457200">
              <a:buClr>
                <a:srgbClr val="000000"/>
              </a:buClr>
              <a:buFont typeface="Arial"/>
              <a:defRPr sz="1800">
                <a:uFillTx/>
              </a:defRPr>
            </a:pPr>
            <a:r>
              <a:rPr sz="1400">
                <a:uFill>
                  <a:solidFill/>
                </a:uFill>
                <a:latin typeface="+mn-lt"/>
                <a:ea typeface="+mn-ea"/>
                <a:cs typeface="+mn-cs"/>
                <a:sym typeface="Arial"/>
              </a:rPr>
              <a:t>P. Tallada</a:t>
            </a:r>
            <a:r>
              <a:rPr baseline="29999" sz="1400">
                <a:uFill>
                  <a:solidFill/>
                </a:uFill>
                <a:latin typeface="+mn-lt"/>
                <a:ea typeface="+mn-ea"/>
                <a:cs typeface="+mn-cs"/>
                <a:sym typeface="Arial"/>
              </a:rPr>
              <a:t>5</a:t>
            </a:r>
            <a:r>
              <a:rPr sz="1400">
                <a:uFill>
                  <a:solidFill/>
                </a:uFill>
                <a:latin typeface="+mn-lt"/>
                <a:ea typeface="+mn-ea"/>
                <a:cs typeface="+mn-cs"/>
                <a:sym typeface="Arial"/>
              </a:rPr>
              <a:t>, N. Tonello</a:t>
            </a:r>
            <a:r>
              <a:rPr baseline="29999" sz="1400">
                <a:uFill>
                  <a:solidFill/>
                </a:uFill>
                <a:latin typeface="+mn-lt"/>
                <a:ea typeface="+mn-ea"/>
                <a:cs typeface="+mn-cs"/>
                <a:sym typeface="Arial"/>
              </a:rPr>
              <a:t>5</a:t>
            </a:r>
            <a:r>
              <a:rPr sz="1400">
                <a:uFill>
                  <a:solidFill/>
                </a:uFill>
                <a:latin typeface="+mn-lt"/>
                <a:ea typeface="+mn-ea"/>
                <a:cs typeface="+mn-cs"/>
                <a:sym typeface="Arial"/>
              </a:rPr>
              <a:t>. </a:t>
            </a:r>
            <a:endParaRPr sz="1400">
              <a:uFill>
                <a:solidFill/>
              </a:uFill>
              <a:latin typeface="+mn-lt"/>
              <a:ea typeface="+mn-ea"/>
              <a:cs typeface="+mn-cs"/>
              <a:sym typeface="Arial"/>
            </a:endParaRPr>
          </a:p>
        </p:txBody>
      </p:sp>
      <p:sp>
        <p:nvSpPr>
          <p:cNvPr id="1654" name="Shape 1654"/>
          <p:cNvSpPr/>
          <p:nvPr/>
        </p:nvSpPr>
        <p:spPr>
          <a:xfrm>
            <a:off x="139699" y="4978400"/>
            <a:ext cx="8864601" cy="1371601"/>
          </a:xfrm>
          <a:prstGeom prst="rect">
            <a:avLst/>
          </a:prstGeom>
          <a:solidFill>
            <a:srgbClr val="EFF3E4"/>
          </a:solidFill>
          <a:ln w="12700">
            <a:miter lim="400000"/>
          </a:ln>
          <a:extLst>
            <a:ext uri="{C572A759-6A51-4108-AA02-DFA0A04FC94B}">
              <ma14:wrappingTextBoxFlag xmlns:ma14="http://schemas.microsoft.com/office/mac/drawingml/2011/main" val="1"/>
            </a:ext>
          </a:extLst>
        </p:spPr>
        <p:txBody>
          <a:bodyPr lIns="0" tIns="0" rIns="0" bIns="0">
            <a:spAutoFit/>
          </a:bodyPr>
          <a:lstStyle/>
          <a:p>
            <a:pPr lvl="0" marL="383540" indent="-342900" defTabSz="457200">
              <a:buClr>
                <a:srgbClr val="000000"/>
              </a:buClr>
              <a:buFont typeface="Calibri"/>
              <a:defRPr sz="1800">
                <a:uFillTx/>
              </a:defRPr>
            </a:pPr>
            <a:r>
              <a:rPr baseline="30444">
                <a:uFill>
                  <a:solidFill/>
                </a:uFill>
                <a:latin typeface="Calibri"/>
                <a:ea typeface="Calibri"/>
                <a:cs typeface="Calibri"/>
                <a:sym typeface="Calibri"/>
              </a:rPr>
              <a:t>1</a:t>
            </a:r>
            <a:r>
              <a:rPr baseline="-1999" sz="1400">
                <a:uFill>
                  <a:solidFill/>
                </a:uFill>
                <a:latin typeface="Calibri"/>
                <a:ea typeface="Calibri"/>
                <a:cs typeface="Calibri"/>
                <a:sym typeface="Calibri"/>
              </a:rPr>
              <a:t>  </a:t>
            </a:r>
            <a:r>
              <a:rPr baseline="29999" sz="1400">
                <a:uFill>
                  <a:solidFill/>
                </a:uFill>
                <a:latin typeface="Calibri"/>
                <a:ea typeface="Calibri"/>
                <a:cs typeface="Calibri"/>
                <a:sym typeface="Calibri"/>
              </a:rPr>
              <a:t>                                                                                                                                                                                             </a:t>
            </a:r>
            <a:r>
              <a:rPr baseline="30444">
                <a:uFill>
                  <a:solidFill/>
                </a:uFill>
                <a:latin typeface="Calibri"/>
                <a:ea typeface="Calibri"/>
                <a:cs typeface="Calibri"/>
                <a:sym typeface="Calibri"/>
              </a:rPr>
              <a:t> 2   </a:t>
            </a:r>
            <a:r>
              <a:rPr baseline="29999" sz="1400">
                <a:uFill>
                  <a:solidFill/>
                </a:uFill>
                <a:latin typeface="Calibri"/>
                <a:ea typeface="Calibri"/>
                <a:cs typeface="Calibri"/>
                <a:sym typeface="Calibri"/>
              </a:rPr>
              <a:t>                                                                                                                                           </a:t>
            </a:r>
            <a:r>
              <a:rPr sz="1400">
                <a:uFill>
                  <a:solidFill/>
                </a:uFill>
                <a:latin typeface="Calibri"/>
                <a:ea typeface="Calibri"/>
                <a:cs typeface="Calibri"/>
                <a:sym typeface="Calibri"/>
              </a:rPr>
              <a:t>						    </a:t>
            </a:r>
            <a:endParaRPr>
              <a:uFill>
                <a:solidFill/>
              </a:uFill>
              <a:latin typeface="Calibri"/>
              <a:ea typeface="Calibri"/>
              <a:cs typeface="Calibri"/>
              <a:sym typeface="Calibri"/>
            </a:endParaRPr>
          </a:p>
          <a:p>
            <a:pPr lvl="0" marL="383540" indent="-342900" defTabSz="457200">
              <a:buClr>
                <a:srgbClr val="000000"/>
              </a:buClr>
              <a:buFont typeface="Calibri"/>
              <a:defRPr sz="1800">
                <a:uFillTx/>
              </a:defRPr>
            </a:pPr>
            <a:r>
              <a:rPr sz="1400">
                <a:uFill>
                  <a:solidFill/>
                </a:uFill>
                <a:latin typeface="Calibri"/>
                <a:ea typeface="Calibri"/>
                <a:cs typeface="Calibri"/>
                <a:sym typeface="Calibri"/>
              </a:rPr>
              <a:t>					 </a:t>
            </a:r>
            <a:endParaRPr sz="1400">
              <a:uFill>
                <a:solidFill/>
              </a:uFill>
              <a:latin typeface="Calibri"/>
              <a:ea typeface="Calibri"/>
              <a:cs typeface="Calibri"/>
              <a:sym typeface="Calibri"/>
            </a:endParaRPr>
          </a:p>
          <a:p>
            <a:pPr lvl="0" marL="383540" indent="-342900" defTabSz="457200">
              <a:buClr>
                <a:srgbClr val="000000"/>
              </a:buClr>
              <a:buFont typeface="Calibri"/>
              <a:defRPr sz="1800">
                <a:uFillTx/>
              </a:defRPr>
            </a:pPr>
            <a:endParaRPr>
              <a:uFill>
                <a:solidFill/>
              </a:uFill>
              <a:latin typeface="Calibri"/>
              <a:ea typeface="Calibri"/>
              <a:cs typeface="Calibri"/>
              <a:sym typeface="Calibri"/>
            </a:endParaRPr>
          </a:p>
          <a:p>
            <a:pPr lvl="0" marL="383540" indent="-342900" defTabSz="457200">
              <a:buClr>
                <a:srgbClr val="000000"/>
              </a:buClr>
              <a:buFont typeface="Calibri"/>
              <a:defRPr sz="1800">
                <a:uFillTx/>
              </a:defRPr>
            </a:pPr>
            <a:r>
              <a:rPr baseline="30444">
                <a:uFill>
                  <a:solidFill/>
                </a:uFill>
                <a:latin typeface="Calibri"/>
                <a:ea typeface="Calibri"/>
                <a:cs typeface="Calibri"/>
                <a:sym typeface="Calibri"/>
              </a:rPr>
              <a:t>3	</a:t>
            </a:r>
            <a:r>
              <a:rPr>
                <a:uFill>
                  <a:solidFill/>
                </a:uFill>
                <a:latin typeface="Calibri"/>
                <a:ea typeface="Calibri"/>
                <a:cs typeface="Calibri"/>
                <a:sym typeface="Calibri"/>
              </a:rPr>
              <a:t>                                                            </a:t>
            </a:r>
            <a:r>
              <a:rPr baseline="31999">
                <a:uFill>
                  <a:solidFill/>
                </a:uFill>
                <a:latin typeface="Calibri"/>
                <a:ea typeface="Calibri"/>
                <a:cs typeface="Calibri"/>
                <a:sym typeface="Calibri"/>
              </a:rPr>
              <a:t>4</a:t>
            </a:r>
            <a:r>
              <a:rPr>
                <a:uFill>
                  <a:solidFill/>
                </a:uFill>
                <a:latin typeface="Calibri"/>
                <a:ea typeface="Calibri"/>
                <a:cs typeface="Calibri"/>
                <a:sym typeface="Calibri"/>
              </a:rPr>
              <a:t>                                                          </a:t>
            </a:r>
            <a:r>
              <a:rPr baseline="31999">
                <a:uFill>
                  <a:solidFill/>
                </a:uFill>
                <a:latin typeface="Calibri"/>
                <a:ea typeface="Calibri"/>
                <a:cs typeface="Calibri"/>
                <a:sym typeface="Calibri"/>
              </a:rPr>
              <a:t>5</a:t>
            </a:r>
          </a:p>
        </p:txBody>
      </p:sp>
      <p:pic>
        <p:nvPicPr>
          <p:cNvPr id="1655" name="image.png"/>
          <p:cNvPicPr/>
          <p:nvPr/>
        </p:nvPicPr>
        <p:blipFill>
          <a:blip r:embed="rId2">
            <a:extLst/>
          </a:blip>
          <a:stretch>
            <a:fillRect/>
          </a:stretch>
        </p:blipFill>
        <p:spPr>
          <a:xfrm>
            <a:off x="355600" y="5041900"/>
            <a:ext cx="4381500" cy="381001"/>
          </a:xfrm>
          <a:prstGeom prst="rect">
            <a:avLst/>
          </a:prstGeom>
          <a:ln w="12700">
            <a:miter lim="400000"/>
          </a:ln>
        </p:spPr>
      </p:pic>
      <p:pic>
        <p:nvPicPr>
          <p:cNvPr id="1656" name="image.png"/>
          <p:cNvPicPr/>
          <p:nvPr/>
        </p:nvPicPr>
        <p:blipFill>
          <a:blip r:embed="rId3">
            <a:extLst/>
          </a:blip>
          <a:stretch>
            <a:fillRect/>
          </a:stretch>
        </p:blipFill>
        <p:spPr>
          <a:xfrm>
            <a:off x="5638800" y="4978400"/>
            <a:ext cx="2073275" cy="685800"/>
          </a:xfrm>
          <a:prstGeom prst="rect">
            <a:avLst/>
          </a:prstGeom>
          <a:ln w="12700">
            <a:miter lim="400000"/>
          </a:ln>
        </p:spPr>
      </p:pic>
      <p:pic>
        <p:nvPicPr>
          <p:cNvPr id="1657" name="image.png"/>
          <p:cNvPicPr/>
          <p:nvPr/>
        </p:nvPicPr>
        <p:blipFill>
          <a:blip r:embed="rId4">
            <a:extLst/>
          </a:blip>
          <a:stretch>
            <a:fillRect/>
          </a:stretch>
        </p:blipFill>
        <p:spPr>
          <a:xfrm>
            <a:off x="6978650" y="5918200"/>
            <a:ext cx="1708150" cy="417513"/>
          </a:xfrm>
          <a:prstGeom prst="rect">
            <a:avLst/>
          </a:prstGeom>
          <a:ln w="12700">
            <a:miter lim="400000"/>
          </a:ln>
        </p:spPr>
      </p:pic>
      <p:pic>
        <p:nvPicPr>
          <p:cNvPr id="1658" name="image.png"/>
          <p:cNvPicPr/>
          <p:nvPr/>
        </p:nvPicPr>
        <p:blipFill>
          <a:blip r:embed="rId5">
            <a:extLst/>
          </a:blip>
          <a:stretch>
            <a:fillRect/>
          </a:stretch>
        </p:blipFill>
        <p:spPr>
          <a:xfrm>
            <a:off x="3911600" y="5880100"/>
            <a:ext cx="2070100" cy="468313"/>
          </a:xfrm>
          <a:prstGeom prst="rect">
            <a:avLst/>
          </a:prstGeom>
          <a:ln w="12700">
            <a:miter lim="400000"/>
          </a:ln>
        </p:spPr>
      </p:pic>
      <p:sp>
        <p:nvSpPr>
          <p:cNvPr id="1659" name="Shape 1659"/>
          <p:cNvSpPr/>
          <p:nvPr/>
        </p:nvSpPr>
        <p:spPr>
          <a:xfrm>
            <a:off x="215899" y="939800"/>
            <a:ext cx="8382001" cy="21336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spAutoFit/>
          </a:bodyPr>
          <a:lstStyle/>
          <a:p>
            <a:pPr lvl="0" defTabSz="457200">
              <a:buClr>
                <a:srgbClr val="000000"/>
              </a:buClr>
              <a:buFont typeface="Calibri"/>
              <a:tabLst>
                <a:tab pos="571500" algn="l"/>
                <a:tab pos="952500" algn="l"/>
              </a:tabLst>
              <a:defRPr sz="1800">
                <a:uFillTx/>
              </a:defRPr>
            </a:pPr>
            <a:r>
              <a:rPr b="1" sz="1400">
                <a:uFill>
                  <a:solidFill/>
                </a:uFill>
                <a:latin typeface="Calibri"/>
                <a:ea typeface="Calibri"/>
                <a:cs typeface="Calibri"/>
                <a:sym typeface="Calibri"/>
              </a:rPr>
              <a:t>PI</a:t>
            </a:r>
            <a:r>
              <a:rPr sz="1400">
                <a:uFill>
                  <a:solidFill/>
                </a:uFill>
                <a:latin typeface="Calibri"/>
                <a:ea typeface="Calibri"/>
                <a:cs typeface="Calibri"/>
                <a:sym typeface="Calibri"/>
              </a:rPr>
              <a:t> : E. Fernández (UAB/IFAE)</a:t>
            </a:r>
            <a:endParaRPr sz="1400">
              <a:uFill>
                <a:solidFill/>
              </a:uFill>
              <a:latin typeface="Calibri"/>
              <a:ea typeface="Calibri"/>
              <a:cs typeface="Calibri"/>
              <a:sym typeface="Calibri"/>
            </a:endParaRPr>
          </a:p>
          <a:p>
            <a:pPr lvl="0" defTabSz="457200">
              <a:buClr>
                <a:srgbClr val="000000"/>
              </a:buClr>
              <a:buFont typeface="Calibri"/>
              <a:tabLst>
                <a:tab pos="571500" algn="l"/>
                <a:tab pos="952500" algn="l"/>
              </a:tabLst>
              <a:defRPr sz="1800">
                <a:uFillTx/>
              </a:defRPr>
            </a:pPr>
            <a:r>
              <a:rPr b="1" sz="1400">
                <a:uFill>
                  <a:solidFill/>
                </a:uFill>
                <a:latin typeface="Calibri"/>
                <a:ea typeface="Calibri"/>
                <a:cs typeface="Calibri"/>
                <a:sym typeface="Calibri"/>
              </a:rPr>
              <a:t>Co-Is</a:t>
            </a:r>
            <a:r>
              <a:rPr sz="1400">
                <a:uFill>
                  <a:solidFill/>
                </a:uFill>
                <a:latin typeface="Calibri"/>
                <a:ea typeface="Calibri"/>
                <a:cs typeface="Calibri"/>
                <a:sym typeface="Calibri"/>
              </a:rPr>
              <a:t>: E. Sánchez (CIEMAT), E. Gaztañaga(IEEC/CSIC), R. Miquel (IFAE/ICREA), J. García-Bellido (IFT/UAM),             M. Delfino (PIC)</a:t>
            </a:r>
            <a:endParaRPr sz="1400">
              <a:uFill>
                <a:solidFill/>
              </a:uFill>
              <a:latin typeface="Calibri"/>
              <a:ea typeface="Calibri"/>
              <a:cs typeface="Calibri"/>
              <a:sym typeface="Calibri"/>
            </a:endParaRPr>
          </a:p>
          <a:p>
            <a:pPr lvl="0" defTabSz="457200">
              <a:buClr>
                <a:srgbClr val="000000"/>
              </a:buClr>
              <a:buFont typeface="Calibri"/>
              <a:tabLst>
                <a:tab pos="571500" algn="l"/>
                <a:tab pos="952500" algn="l"/>
              </a:tabLst>
              <a:defRPr sz="1800">
                <a:uFillTx/>
              </a:defRPr>
            </a:pPr>
            <a:endParaRPr sz="1300">
              <a:uFill>
                <a:solidFill/>
              </a:uFill>
              <a:latin typeface="Calibri"/>
              <a:ea typeface="Calibri"/>
              <a:cs typeface="Calibri"/>
              <a:sym typeface="Calibri"/>
            </a:endParaRPr>
          </a:p>
          <a:p>
            <a:pPr lvl="0" defTabSz="457200">
              <a:buClr>
                <a:srgbClr val="000000"/>
              </a:buClr>
              <a:buFont typeface="Calibri"/>
              <a:tabLst>
                <a:tab pos="571500" algn="l"/>
                <a:tab pos="952500" algn="l"/>
              </a:tabLst>
              <a:defRPr sz="1800">
                <a:uFillTx/>
              </a:defRPr>
            </a:pPr>
            <a:r>
              <a:rPr b="1" sz="1400">
                <a:uFill>
                  <a:solidFill/>
                </a:uFill>
                <a:latin typeface="Calibri"/>
                <a:ea typeface="Calibri"/>
                <a:cs typeface="Calibri"/>
                <a:sym typeface="Calibri"/>
              </a:rPr>
              <a:t>PAU Camera PI</a:t>
            </a:r>
            <a:r>
              <a:rPr sz="1400">
                <a:uFill>
                  <a:solidFill/>
                </a:uFill>
                <a:latin typeface="Calibri"/>
                <a:ea typeface="Calibri"/>
                <a:cs typeface="Calibri"/>
                <a:sym typeface="Calibri"/>
              </a:rPr>
              <a:t>: F. Castander</a:t>
            </a:r>
            <a:endParaRPr sz="1400">
              <a:uFill>
                <a:solidFill/>
              </a:uFill>
              <a:latin typeface="Calibri"/>
              <a:ea typeface="Calibri"/>
              <a:cs typeface="Calibri"/>
              <a:sym typeface="Calibri"/>
            </a:endParaRPr>
          </a:p>
          <a:p>
            <a:pPr lvl="0" defTabSz="457200">
              <a:buClr>
                <a:srgbClr val="000000"/>
              </a:buClr>
              <a:buFont typeface="Calibri"/>
              <a:tabLst>
                <a:tab pos="571500" algn="l"/>
                <a:tab pos="952500" algn="l"/>
              </a:tabLst>
              <a:defRPr sz="1800">
                <a:uFillTx/>
              </a:defRPr>
            </a:pPr>
            <a:r>
              <a:rPr b="1" sz="1400">
                <a:uFill>
                  <a:solidFill/>
                </a:uFill>
                <a:latin typeface="Calibri"/>
                <a:ea typeface="Calibri"/>
                <a:cs typeface="Calibri"/>
                <a:sym typeface="Calibri"/>
              </a:rPr>
              <a:t>Project Manager</a:t>
            </a:r>
            <a:r>
              <a:rPr sz="1400">
                <a:uFill>
                  <a:solidFill/>
                </a:uFill>
                <a:latin typeface="Calibri"/>
                <a:ea typeface="Calibri"/>
                <a:cs typeface="Calibri"/>
                <a:sym typeface="Calibri"/>
              </a:rPr>
              <a:t>: C. Padilla. </a:t>
            </a:r>
            <a:r>
              <a:rPr b="1" sz="1400">
                <a:uFill>
                  <a:solidFill/>
                </a:uFill>
                <a:latin typeface="Calibri"/>
                <a:ea typeface="Calibri"/>
                <a:cs typeface="Calibri"/>
                <a:sym typeface="Calibri"/>
              </a:rPr>
              <a:t>Systems Engineer</a:t>
            </a:r>
            <a:r>
              <a:rPr sz="1400">
                <a:uFill>
                  <a:solidFill/>
                </a:uFill>
                <a:latin typeface="Calibri"/>
                <a:ea typeface="Calibri"/>
                <a:cs typeface="Calibri"/>
                <a:sym typeface="Calibri"/>
              </a:rPr>
              <a:t>: L. Cardiel</a:t>
            </a:r>
            <a:endParaRPr sz="1200">
              <a:uFill>
                <a:solidFill/>
              </a:uFill>
              <a:latin typeface="Calibri"/>
              <a:ea typeface="Calibri"/>
              <a:cs typeface="Calibri"/>
              <a:sym typeface="Calibri"/>
            </a:endParaRPr>
          </a:p>
          <a:p>
            <a:pPr lvl="0" defTabSz="457200">
              <a:buClr>
                <a:srgbClr val="000000"/>
              </a:buClr>
              <a:buFont typeface="Calibri"/>
              <a:tabLst>
                <a:tab pos="571500" algn="l"/>
                <a:tab pos="952500" algn="l"/>
              </a:tabLst>
              <a:defRPr sz="1800">
                <a:uFillTx/>
              </a:defRPr>
            </a:pPr>
            <a:r>
              <a:rPr b="1" sz="1200">
                <a:uFill>
                  <a:solidFill/>
                </a:uFill>
                <a:latin typeface="Calibri"/>
                <a:ea typeface="Calibri"/>
                <a:cs typeface="Calibri"/>
                <a:sym typeface="Calibri"/>
              </a:rPr>
              <a:t>DAQ:</a:t>
            </a:r>
            <a:r>
              <a:rPr sz="1200">
                <a:uFill>
                  <a:solidFill/>
                </a:uFill>
                <a:latin typeface="Calibri"/>
                <a:ea typeface="Calibri"/>
                <a:cs typeface="Calibri"/>
                <a:sym typeface="Calibri"/>
              </a:rPr>
              <a:t> J. de Vicente. </a:t>
            </a:r>
            <a:r>
              <a:rPr b="1" sz="1200">
                <a:uFill>
                  <a:solidFill/>
                </a:uFill>
                <a:latin typeface="Calibri"/>
                <a:ea typeface="Calibri"/>
                <a:cs typeface="Calibri"/>
                <a:sym typeface="Calibri"/>
              </a:rPr>
              <a:t>Mechanics</a:t>
            </a:r>
            <a:r>
              <a:rPr sz="1200">
                <a:uFill>
                  <a:solidFill/>
                </a:uFill>
                <a:latin typeface="Calibri"/>
                <a:ea typeface="Calibri"/>
                <a:cs typeface="Calibri"/>
                <a:sym typeface="Calibri"/>
              </a:rPr>
              <a:t>: F. Grañena. </a:t>
            </a:r>
            <a:r>
              <a:rPr b="1" sz="1200">
                <a:uFill>
                  <a:solidFill/>
                </a:uFill>
                <a:latin typeface="Calibri"/>
                <a:ea typeface="Calibri"/>
                <a:cs typeface="Calibri"/>
                <a:sym typeface="Calibri"/>
              </a:rPr>
              <a:t>Control</a:t>
            </a:r>
            <a:r>
              <a:rPr sz="1200">
                <a:uFill>
                  <a:solidFill/>
                </a:uFill>
                <a:latin typeface="Calibri"/>
                <a:ea typeface="Calibri"/>
                <a:cs typeface="Calibri"/>
                <a:sym typeface="Calibri"/>
              </a:rPr>
              <a:t>: O. Ballester. </a:t>
            </a:r>
            <a:r>
              <a:rPr b="1" sz="1200">
                <a:uFill>
                  <a:solidFill/>
                </a:uFill>
                <a:latin typeface="Calibri"/>
                <a:ea typeface="Calibri"/>
                <a:cs typeface="Calibri"/>
                <a:sym typeface="Calibri"/>
              </a:rPr>
              <a:t>Optics and integration</a:t>
            </a:r>
            <a:r>
              <a:rPr sz="1200">
                <a:uFill>
                  <a:solidFill/>
                </a:uFill>
                <a:latin typeface="Calibri"/>
                <a:ea typeface="Calibri"/>
                <a:cs typeface="Calibri"/>
                <a:sym typeface="Calibri"/>
              </a:rPr>
              <a:t>: R. Casas, J. Jiménez</a:t>
            </a:r>
            <a:endParaRPr sz="1200">
              <a:uFill>
                <a:solidFill/>
              </a:uFill>
              <a:latin typeface="Calibri"/>
              <a:ea typeface="Calibri"/>
              <a:cs typeface="Calibri"/>
              <a:sym typeface="Calibri"/>
            </a:endParaRPr>
          </a:p>
          <a:p>
            <a:pPr lvl="0" marL="497840" defTabSz="457200">
              <a:buClr>
                <a:srgbClr val="000000"/>
              </a:buClr>
              <a:buFont typeface="Calibri"/>
              <a:tabLst>
                <a:tab pos="571500" algn="l"/>
                <a:tab pos="952500" algn="l"/>
              </a:tabLst>
              <a:defRPr sz="1800">
                <a:uFillTx/>
              </a:defRPr>
            </a:pPr>
            <a:endParaRPr sz="1300">
              <a:uFill>
                <a:solidFill/>
              </a:uFill>
              <a:latin typeface="Calibri"/>
              <a:ea typeface="Calibri"/>
              <a:cs typeface="Calibri"/>
              <a:sym typeface="Calibri"/>
            </a:endParaRPr>
          </a:p>
          <a:p>
            <a:pPr lvl="0" defTabSz="457200">
              <a:buClr>
                <a:srgbClr val="000000"/>
              </a:buClr>
              <a:buFont typeface="Calibri"/>
              <a:tabLst>
                <a:tab pos="571500" algn="l"/>
                <a:tab pos="952500" algn="l"/>
              </a:tabLst>
              <a:defRPr sz="1800">
                <a:uFillTx/>
              </a:defRPr>
            </a:pPr>
            <a:r>
              <a:rPr b="1" sz="1400">
                <a:uFill>
                  <a:solidFill/>
                </a:uFill>
                <a:latin typeface="Calibri"/>
                <a:ea typeface="Calibri"/>
                <a:cs typeface="Calibri"/>
                <a:sym typeface="Calibri"/>
              </a:rPr>
              <a:t>PAUDM &amp; Science PI: </a:t>
            </a:r>
            <a:r>
              <a:rPr sz="1400">
                <a:uFill>
                  <a:solidFill/>
                </a:uFill>
                <a:latin typeface="Calibri"/>
                <a:ea typeface="Calibri"/>
                <a:cs typeface="Calibri"/>
                <a:sym typeface="Calibri"/>
              </a:rPr>
              <a:t>E. Gaztañaga</a:t>
            </a:r>
            <a:endParaRPr sz="1400">
              <a:uFill>
                <a:solidFill/>
              </a:uFill>
              <a:latin typeface="Calibri"/>
              <a:ea typeface="Calibri"/>
              <a:cs typeface="Calibri"/>
              <a:sym typeface="Calibri"/>
            </a:endParaRPr>
          </a:p>
          <a:p>
            <a:pPr lvl="0" defTabSz="457200">
              <a:buClr>
                <a:srgbClr val="000000"/>
              </a:buClr>
              <a:buFont typeface="Calibri"/>
              <a:tabLst>
                <a:tab pos="571500" algn="l"/>
                <a:tab pos="952500" algn="l"/>
              </a:tabLst>
              <a:defRPr sz="1800">
                <a:uFillTx/>
              </a:defRPr>
            </a:pPr>
            <a:r>
              <a:rPr b="1" sz="1200">
                <a:uFill>
                  <a:solidFill/>
                </a:uFill>
                <a:latin typeface="Calibri"/>
                <a:ea typeface="Calibri"/>
                <a:cs typeface="Calibri"/>
                <a:sym typeface="Calibri"/>
              </a:rPr>
              <a:t>Simulations</a:t>
            </a:r>
            <a:r>
              <a:rPr sz="1200">
                <a:uFill>
                  <a:solidFill/>
                </a:uFill>
                <a:latin typeface="Calibri"/>
                <a:ea typeface="Calibri"/>
                <a:cs typeface="Calibri"/>
                <a:sym typeface="Calibri"/>
              </a:rPr>
              <a:t>: F. Castander. </a:t>
            </a:r>
            <a:r>
              <a:rPr b="1" sz="1200">
                <a:uFill>
                  <a:solidFill/>
                </a:uFill>
                <a:latin typeface="Calibri"/>
                <a:ea typeface="Calibri"/>
                <a:cs typeface="Calibri"/>
                <a:sym typeface="Calibri"/>
              </a:rPr>
              <a:t>Operations</a:t>
            </a:r>
            <a:r>
              <a:rPr sz="1200">
                <a:uFill>
                  <a:solidFill/>
                </a:uFill>
                <a:latin typeface="Calibri"/>
                <a:ea typeface="Calibri"/>
                <a:cs typeface="Calibri"/>
                <a:sym typeface="Calibri"/>
              </a:rPr>
              <a:t>: N. Tonello. </a:t>
            </a:r>
            <a:r>
              <a:rPr b="1" sz="1200">
                <a:uFill>
                  <a:solidFill/>
                </a:uFill>
                <a:latin typeface="Calibri"/>
                <a:ea typeface="Calibri"/>
                <a:cs typeface="Calibri"/>
                <a:sym typeface="Calibri"/>
              </a:rPr>
              <a:t>Data Reduction</a:t>
            </a:r>
            <a:r>
              <a:rPr sz="1200">
                <a:uFill>
                  <a:solidFill/>
                </a:uFill>
                <a:latin typeface="Calibri"/>
                <a:ea typeface="Calibri"/>
                <a:cs typeface="Calibri"/>
                <a:sym typeface="Calibri"/>
              </a:rPr>
              <a:t>: S. Serrano. </a:t>
            </a:r>
            <a:r>
              <a:rPr b="1" sz="1200">
                <a:uFill>
                  <a:solidFill/>
                </a:uFill>
                <a:latin typeface="Calibri"/>
                <a:ea typeface="Calibri"/>
                <a:cs typeface="Calibri"/>
                <a:sym typeface="Calibri"/>
              </a:rPr>
              <a:t>QA &amp; Validation</a:t>
            </a:r>
            <a:r>
              <a:rPr sz="1200">
                <a:uFill>
                  <a:solidFill/>
                </a:uFill>
                <a:latin typeface="Calibri"/>
                <a:ea typeface="Calibri"/>
                <a:cs typeface="Calibri"/>
                <a:sym typeface="Calibri"/>
              </a:rPr>
              <a:t>: I. Sevilla</a:t>
            </a:r>
          </a:p>
        </p:txBody>
      </p:sp>
      <p:sp>
        <p:nvSpPr>
          <p:cNvPr id="1660" name="Shape 1660"/>
          <p:cNvSpPr/>
          <p:nvPr/>
        </p:nvSpPr>
        <p:spPr>
          <a:xfrm>
            <a:off x="3673475" y="3098800"/>
            <a:ext cx="1803400" cy="381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buClr>
                <a:srgbClr val="0433FF"/>
              </a:buClr>
              <a:buFont typeface="Calibri"/>
              <a:defRPr b="1" sz="1800">
                <a:solidFill>
                  <a:srgbClr val="002E7A"/>
                </a:solidFill>
                <a:uFill>
                  <a:solidFill>
                    <a:srgbClr val="002E7A"/>
                  </a:solidFill>
                </a:uFill>
                <a:latin typeface="Calibri"/>
                <a:ea typeface="Calibri"/>
                <a:cs typeface="Calibri"/>
                <a:sym typeface="Calibri"/>
              </a:defRPr>
            </a:lvl1pPr>
          </a:lstStyle>
          <a:p>
            <a:pPr lvl="0">
              <a:defRPr b="0">
                <a:solidFill>
                  <a:srgbClr val="000000"/>
                </a:solidFill>
                <a:uFillTx/>
              </a:defRPr>
            </a:pPr>
            <a:r>
              <a:rPr b="1">
                <a:solidFill>
                  <a:srgbClr val="002E7A"/>
                </a:solidFill>
                <a:uFill>
                  <a:solidFill>
                    <a:srgbClr val="002E7A"/>
                  </a:solidFill>
                </a:uFill>
              </a:rPr>
              <a:t>The Survey Team</a:t>
            </a:r>
          </a:p>
        </p:txBody>
      </p:sp>
      <p:sp>
        <p:nvSpPr>
          <p:cNvPr id="1661" name="Shape 1661"/>
          <p:cNvSpPr/>
          <p:nvPr/>
        </p:nvSpPr>
        <p:spPr>
          <a:xfrm>
            <a:off x="0" y="0"/>
            <a:ext cx="9144000" cy="46038"/>
          </a:xfrm>
          <a:prstGeom prst="rect">
            <a:avLst/>
          </a:prstGeom>
          <a:solidFill/>
          <a:ln>
            <a:solidFill>
              <a:srgbClr val="5B92C7"/>
            </a:solidFill>
            <a:miter lim="400000"/>
          </a:ln>
          <a:effectLst>
            <a:outerShdw sx="100000" sy="100000" kx="0" ky="0" algn="b" rotWithShape="0" blurRad="38100" dist="25400" dir="5400000">
              <a:srgbClr val="929292">
                <a:alpha val="34999"/>
              </a:srgbClr>
            </a:outerShdw>
          </a:effectLst>
        </p:spPr>
        <p:txBody>
          <a:bodyPr lIns="0" tIns="0" rIns="0" bIns="0" anchor="ctr"/>
          <a:lstStyle/>
          <a:p>
            <a:pPr lvl="0" defTabSz="457200">
              <a:defRPr sz="1800">
                <a:latin typeface="Calibri"/>
                <a:ea typeface="Calibri"/>
                <a:cs typeface="Calibri"/>
                <a:sym typeface="Calibri"/>
              </a:defRPr>
            </a:pPr>
          </a:p>
        </p:txBody>
      </p:sp>
      <p:sp>
        <p:nvSpPr>
          <p:cNvPr id="1662" name="Shape 1662"/>
          <p:cNvSpPr/>
          <p:nvPr/>
        </p:nvSpPr>
        <p:spPr>
          <a:xfrm>
            <a:off x="2298700" y="292100"/>
            <a:ext cx="48641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457200">
              <a:buClr>
                <a:srgbClr val="0433FF"/>
              </a:buClr>
              <a:buFont typeface="Calibri"/>
              <a:defRPr sz="3200" u="sng">
                <a:latin typeface="Arial Bold"/>
                <a:ea typeface="Arial Bold"/>
                <a:cs typeface="Arial Bold"/>
                <a:sym typeface="Arial Bold"/>
              </a:defRPr>
            </a:lvl1pPr>
          </a:lstStyle>
          <a:p>
            <a:pPr lvl="0">
              <a:defRPr sz="1800" u="none">
                <a:uFillTx/>
              </a:defRPr>
            </a:pPr>
            <a:r>
              <a:rPr sz="3200" u="sng">
                <a:uFill>
                  <a:solidFill/>
                </a:uFill>
              </a:rPr>
              <a:t>PAU@WHT Personnel</a:t>
            </a:r>
          </a:p>
        </p:txBody>
      </p:sp>
      <p:pic>
        <p:nvPicPr>
          <p:cNvPr id="1663" name="image.png"/>
          <p:cNvPicPr/>
          <p:nvPr/>
        </p:nvPicPr>
        <p:blipFill>
          <a:blip r:embed="rId6">
            <a:extLst/>
          </a:blip>
          <a:stretch>
            <a:fillRect/>
          </a:stretch>
        </p:blipFill>
        <p:spPr>
          <a:xfrm>
            <a:off x="469900" y="5765800"/>
            <a:ext cx="1670050" cy="593725"/>
          </a:xfrm>
          <a:prstGeom prst="rect">
            <a:avLst/>
          </a:prstGeom>
          <a:ln w="12700">
            <a:miter lim="400000"/>
          </a:ln>
        </p:spPr>
      </p:pic>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2" name="Shape 362"/>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pic>
        <p:nvPicPr>
          <p:cNvPr id="363" name="universe_original.jpg"/>
          <p:cNvPicPr/>
          <p:nvPr/>
        </p:nvPicPr>
        <p:blipFill>
          <a:blip r:embed="rId2">
            <a:extLst/>
          </a:blip>
          <a:stretch>
            <a:fillRect/>
          </a:stretch>
        </p:blipFill>
        <p:spPr>
          <a:xfrm>
            <a:off x="609600" y="76200"/>
            <a:ext cx="7924800" cy="6705600"/>
          </a:xfrm>
          <a:prstGeom prst="rect">
            <a:avLst/>
          </a:prstGeom>
          <a:ln w="12700">
            <a:miter lim="400000"/>
          </a:ln>
        </p:spPr>
      </p:pic>
    </p:spTree>
  </p:cSld>
  <p:clrMapOvr>
    <a:masterClrMapping/>
  </p:clrMapOvr>
  <p:transition spd="med" advClick="1"/>
</p:sld>
</file>

<file path=ppt/slides/slide170.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665" name="Shape 1665"/>
          <p:cNvSpPr/>
          <p:nvPr/>
        </p:nvSpPr>
        <p:spPr>
          <a:xfrm rot="16200000">
            <a:off x="2508250" y="3435350"/>
            <a:ext cx="4800600" cy="3683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spAutoFit/>
          </a:bodyPr>
          <a:lstStyle/>
          <a:p>
            <a:pPr lvl="0" algn="ctr">
              <a:buClr>
                <a:srgbClr val="000000"/>
              </a:buClr>
              <a:buFont typeface="Arial"/>
              <a:defRPr sz="1800">
                <a:uFillTx/>
              </a:defRPr>
            </a:pPr>
            <a:r>
              <a:rPr sz="1600">
                <a:uFill>
                  <a:solidFill/>
                </a:uFill>
                <a:latin typeface="+mn-lt"/>
                <a:ea typeface="+mn-ea"/>
                <a:cs typeface="+mn-cs"/>
                <a:sym typeface="Arial"/>
              </a:rPr>
              <a:t>Inverse of area of </a:t>
            </a:r>
            <a:r>
              <a:rPr i="1" sz="1600">
                <a:uFill>
                  <a:solidFill/>
                </a:uFill>
                <a:latin typeface="+mn-lt"/>
                <a:ea typeface="+mn-ea"/>
                <a:cs typeface="+mn-cs"/>
                <a:sym typeface="Arial"/>
              </a:rPr>
              <a:t>w</a:t>
            </a:r>
            <a:r>
              <a:rPr baseline="-25000" sz="1600">
                <a:uFill>
                  <a:solidFill/>
                </a:uFill>
                <a:latin typeface="+mn-lt"/>
                <a:ea typeface="+mn-ea"/>
                <a:cs typeface="+mn-cs"/>
                <a:sym typeface="Arial"/>
              </a:rPr>
              <a:t>0</a:t>
            </a:r>
            <a:r>
              <a:rPr sz="1600">
                <a:uFill>
                  <a:solidFill/>
                </a:uFill>
                <a:latin typeface="+mn-lt"/>
                <a:ea typeface="+mn-ea"/>
                <a:cs typeface="+mn-cs"/>
                <a:sym typeface="Arial"/>
              </a:rPr>
              <a:t>-</a:t>
            </a:r>
            <a:r>
              <a:rPr i="1" sz="1600">
                <a:uFill>
                  <a:solidFill/>
                </a:uFill>
                <a:latin typeface="+mn-lt"/>
                <a:ea typeface="+mn-ea"/>
                <a:cs typeface="+mn-cs"/>
                <a:sym typeface="Arial"/>
              </a:rPr>
              <a:t>w</a:t>
            </a:r>
            <a:r>
              <a:rPr baseline="-25000" sz="1600">
                <a:uFill>
                  <a:solidFill/>
                </a:uFill>
                <a:latin typeface="+mn-lt"/>
                <a:ea typeface="+mn-ea"/>
                <a:cs typeface="+mn-cs"/>
                <a:sym typeface="Arial"/>
              </a:rPr>
              <a:t>a</a:t>
            </a:r>
            <a:r>
              <a:rPr sz="1600">
                <a:uFill>
                  <a:solidFill/>
                </a:uFill>
                <a:latin typeface="+mn-lt"/>
                <a:ea typeface="+mn-ea"/>
                <a:cs typeface="+mn-cs"/>
                <a:sym typeface="Arial"/>
              </a:rPr>
              <a:t> error ellipse</a:t>
            </a:r>
          </a:p>
        </p:txBody>
      </p:sp>
      <p:sp>
        <p:nvSpPr>
          <p:cNvPr id="1666" name="Shape 1666"/>
          <p:cNvSpPr/>
          <p:nvPr/>
        </p:nvSpPr>
        <p:spPr>
          <a:xfrm>
            <a:off x="3654525" y="4953000"/>
            <a:ext cx="599875" cy="304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buClr>
                <a:srgbClr val="FF2600"/>
              </a:buClr>
              <a:buFont typeface="Arial"/>
              <a:defRPr sz="1400">
                <a:solidFill>
                  <a:srgbClr val="FF2600"/>
                </a:solidFill>
                <a:uFill>
                  <a:solidFill>
                    <a:srgbClr val="FF2600"/>
                  </a:solidFill>
                </a:uFill>
                <a:latin typeface="+mn-lt"/>
                <a:ea typeface="+mn-ea"/>
                <a:cs typeface="+mn-cs"/>
                <a:sym typeface="Arial"/>
              </a:defRPr>
            </a:lvl1pPr>
          </a:lstStyle>
          <a:p>
            <a:pPr lvl="0">
              <a:defRPr sz="1800">
                <a:solidFill>
                  <a:srgbClr val="000000"/>
                </a:solidFill>
                <a:uFillTx/>
              </a:defRPr>
            </a:pPr>
            <a:r>
              <a:rPr sz="1400">
                <a:solidFill>
                  <a:srgbClr val="FF2600"/>
                </a:solidFill>
                <a:uFill>
                  <a:solidFill>
                    <a:srgbClr val="FF2600"/>
                  </a:solidFill>
                </a:uFill>
              </a:rPr>
              <a:t>photo</a:t>
            </a:r>
          </a:p>
        </p:txBody>
      </p:sp>
      <p:sp>
        <p:nvSpPr>
          <p:cNvPr id="1667" name="Shape 1667"/>
          <p:cNvSpPr/>
          <p:nvPr/>
        </p:nvSpPr>
        <p:spPr>
          <a:xfrm>
            <a:off x="152400" y="596900"/>
            <a:ext cx="89154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buClr>
                <a:srgbClr val="000000"/>
              </a:buClr>
              <a:buFont typeface="Arial"/>
              <a:defRPr sz="3200" u="sng">
                <a:latin typeface="+mn-lt"/>
                <a:ea typeface="+mn-ea"/>
                <a:cs typeface="+mn-cs"/>
                <a:sym typeface="Arial"/>
              </a:defRPr>
            </a:lvl1pPr>
          </a:lstStyle>
          <a:p>
            <a:pPr lvl="0">
              <a:defRPr sz="1800" u="none">
                <a:uFillTx/>
              </a:defRPr>
            </a:pPr>
            <a:r>
              <a:rPr sz="3200" u="sng">
                <a:uFill>
                  <a:solidFill/>
                </a:uFill>
              </a:rPr>
              <a:t>Requirements on Redshift Precision (BAO)</a:t>
            </a:r>
          </a:p>
        </p:txBody>
      </p:sp>
      <p:pic>
        <p:nvPicPr>
          <p:cNvPr id="1668" name="image.pdf"/>
          <p:cNvPicPr/>
          <p:nvPr/>
        </p:nvPicPr>
        <p:blipFill>
          <a:blip r:embed="rId2">
            <a:extLst/>
          </a:blip>
          <a:stretch>
            <a:fillRect/>
          </a:stretch>
        </p:blipFill>
        <p:spPr>
          <a:xfrm>
            <a:off x="1155700" y="2782887"/>
            <a:ext cx="1968500" cy="477838"/>
          </a:xfrm>
          <a:prstGeom prst="rect">
            <a:avLst/>
          </a:prstGeom>
          <a:ln w="12700">
            <a:miter lim="400000"/>
          </a:ln>
        </p:spPr>
      </p:pic>
      <p:pic>
        <p:nvPicPr>
          <p:cNvPr id="1669" name="image.pdf"/>
          <p:cNvPicPr/>
          <p:nvPr/>
        </p:nvPicPr>
        <p:blipFill>
          <a:blip r:embed="rId3">
            <a:extLst/>
          </a:blip>
          <a:stretch>
            <a:fillRect/>
          </a:stretch>
        </p:blipFill>
        <p:spPr>
          <a:xfrm>
            <a:off x="914400" y="4251325"/>
            <a:ext cx="2133600" cy="449263"/>
          </a:xfrm>
          <a:prstGeom prst="rect">
            <a:avLst/>
          </a:prstGeom>
          <a:ln w="12700">
            <a:miter lim="400000"/>
          </a:ln>
        </p:spPr>
      </p:pic>
      <p:pic>
        <p:nvPicPr>
          <p:cNvPr id="1670" name="BAO FoM.jpg"/>
          <p:cNvPicPr/>
          <p:nvPr/>
        </p:nvPicPr>
        <p:blipFill>
          <a:blip r:embed="rId4">
            <a:extLst/>
          </a:blip>
          <a:stretch>
            <a:fillRect/>
          </a:stretch>
        </p:blipFill>
        <p:spPr>
          <a:xfrm>
            <a:off x="-47625" y="1527175"/>
            <a:ext cx="9420225" cy="4552950"/>
          </a:xfrm>
          <a:prstGeom prst="rect">
            <a:avLst/>
          </a:prstGeom>
          <a:ln w="12700">
            <a:miter lim="400000"/>
          </a:ln>
        </p:spPr>
      </p:pic>
      <p:grpSp>
        <p:nvGrpSpPr>
          <p:cNvPr id="1673" name="Group 1673"/>
          <p:cNvGrpSpPr/>
          <p:nvPr/>
        </p:nvGrpSpPr>
        <p:grpSpPr>
          <a:xfrm>
            <a:off x="1019175" y="5699125"/>
            <a:ext cx="8353425" cy="381000"/>
            <a:chOff x="0" y="0"/>
            <a:chExt cx="8353425" cy="381000"/>
          </a:xfrm>
        </p:grpSpPr>
        <p:sp>
          <p:nvSpPr>
            <p:cNvPr id="1671" name="Shape 1671"/>
            <p:cNvSpPr/>
            <p:nvPr/>
          </p:nvSpPr>
          <p:spPr>
            <a:xfrm>
              <a:off x="0" y="0"/>
              <a:ext cx="8353425" cy="381000"/>
            </a:xfrm>
            <a:prstGeom prst="rect">
              <a:avLst/>
            </a:prstGeom>
            <a:solidFill>
              <a:srgbClr val="FFFFFF"/>
            </a:solidFill>
            <a:ln w="25400" cap="flat">
              <a:noFill/>
              <a:miter lim="400000"/>
            </a:ln>
            <a:effectLst/>
          </p:spPr>
          <p:txBody>
            <a:bodyPr wrap="square" lIns="0" tIns="0" rIns="0" bIns="0" numCol="1" anchor="ctr">
              <a:noAutofit/>
            </a:bodyPr>
            <a:lstStyle/>
            <a:p>
              <a:pPr lvl="0" algn="ctr">
                <a:defRPr u="sng">
                  <a:latin typeface="Courier New"/>
                  <a:ea typeface="Courier New"/>
                  <a:cs typeface="Courier New"/>
                  <a:sym typeface="Courier New"/>
                </a:defRPr>
              </a:pPr>
            </a:p>
          </p:txBody>
        </p:sp>
        <p:sp>
          <p:nvSpPr>
            <p:cNvPr id="1672" name="Shape 1672"/>
            <p:cNvSpPr/>
            <p:nvPr/>
          </p:nvSpPr>
          <p:spPr>
            <a:xfrm>
              <a:off x="0" y="0"/>
              <a:ext cx="8353425" cy="381000"/>
            </a:xfrm>
            <a:prstGeom prst="rect">
              <a:avLst/>
            </a:prstGeom>
            <a:noFill/>
            <a:ln w="12700" cap="flat">
              <a:noFill/>
              <a:miter lim="400000"/>
            </a:ln>
            <a:effectLst/>
          </p:spPr>
          <p:txBody>
            <a:bodyPr wrap="square" lIns="0" tIns="0" rIns="0" bIns="0" numCol="1" anchor="ctr">
              <a:noAutofit/>
            </a:bodyPr>
            <a:lstStyle/>
            <a:p>
              <a:pPr lvl="0" algn="ctr">
                <a:buClr>
                  <a:srgbClr val="000000"/>
                </a:buClr>
                <a:buFont typeface="Courier New"/>
                <a:defRPr sz="1800" u="sng">
                  <a:latin typeface="Courier New"/>
                  <a:ea typeface="Courier New"/>
                  <a:cs typeface="Courier New"/>
                  <a:sym typeface="Courier New"/>
                </a:defRPr>
              </a:pPr>
            </a:p>
          </p:txBody>
        </p:sp>
      </p:grpSp>
      <p:sp>
        <p:nvSpPr>
          <p:cNvPr id="1674" name="Shape 1674"/>
          <p:cNvSpPr/>
          <p:nvPr/>
        </p:nvSpPr>
        <p:spPr>
          <a:xfrm>
            <a:off x="3368843" y="5546725"/>
            <a:ext cx="1018839" cy="342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gn="ctr">
              <a:buClr>
                <a:srgbClr val="000000"/>
              </a:buClr>
              <a:buFont typeface="Symbol"/>
              <a:defRPr sz="1800">
                <a:uFillTx/>
              </a:defRPr>
            </a:pPr>
            <a:r>
              <a:rPr sz="1600">
                <a:uFill>
                  <a:solidFill/>
                </a:uFill>
                <a:latin typeface="Symbol"/>
                <a:ea typeface="Symbol"/>
                <a:cs typeface="Symbol"/>
                <a:sym typeface="Symbol"/>
              </a:rPr>
              <a:t>Δ</a:t>
            </a:r>
            <a:r>
              <a:rPr b="1" i="1" sz="1600">
                <a:uFill>
                  <a:solidFill/>
                </a:uFill>
                <a:latin typeface="+mn-lt"/>
                <a:ea typeface="+mn-ea"/>
                <a:cs typeface="+mn-cs"/>
                <a:sym typeface="Arial"/>
              </a:rPr>
              <a:t>z </a:t>
            </a:r>
            <a:r>
              <a:rPr b="1" sz="1600">
                <a:uFill>
                  <a:solidFill/>
                </a:uFill>
                <a:latin typeface="+mn-lt"/>
                <a:ea typeface="+mn-ea"/>
                <a:cs typeface="+mn-cs"/>
                <a:sym typeface="Arial"/>
              </a:rPr>
              <a:t>/ (1+</a:t>
            </a:r>
            <a:r>
              <a:rPr b="1" i="1" sz="1600">
                <a:uFill>
                  <a:solidFill/>
                </a:uFill>
                <a:latin typeface="+mn-lt"/>
                <a:ea typeface="+mn-ea"/>
                <a:cs typeface="+mn-cs"/>
                <a:sym typeface="Arial"/>
              </a:rPr>
              <a:t>z</a:t>
            </a:r>
            <a:r>
              <a:rPr b="1" sz="1600">
                <a:uFill>
                  <a:solidFill/>
                </a:uFill>
                <a:latin typeface="+mn-lt"/>
                <a:ea typeface="+mn-ea"/>
                <a:cs typeface="+mn-cs"/>
                <a:sym typeface="Arial"/>
              </a:rPr>
              <a:t>)</a:t>
            </a:r>
          </a:p>
        </p:txBody>
      </p:sp>
      <p:sp>
        <p:nvSpPr>
          <p:cNvPr id="1675" name="Shape 1675"/>
          <p:cNvSpPr/>
          <p:nvPr/>
        </p:nvSpPr>
        <p:spPr>
          <a:xfrm>
            <a:off x="8093243" y="5546725"/>
            <a:ext cx="1018839" cy="342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gn="ctr">
              <a:buClr>
                <a:srgbClr val="000000"/>
              </a:buClr>
              <a:buFont typeface="Symbol"/>
              <a:defRPr sz="1800">
                <a:uFillTx/>
              </a:defRPr>
            </a:pPr>
            <a:r>
              <a:rPr sz="1600">
                <a:uFill>
                  <a:solidFill/>
                </a:uFill>
                <a:latin typeface="Symbol"/>
                <a:ea typeface="Symbol"/>
                <a:cs typeface="Symbol"/>
                <a:sym typeface="Symbol"/>
              </a:rPr>
              <a:t>Δ</a:t>
            </a:r>
            <a:r>
              <a:rPr b="1" i="1" sz="1600">
                <a:uFill>
                  <a:solidFill/>
                </a:uFill>
                <a:latin typeface="+mn-lt"/>
                <a:ea typeface="+mn-ea"/>
                <a:cs typeface="+mn-cs"/>
                <a:sym typeface="Arial"/>
              </a:rPr>
              <a:t>z </a:t>
            </a:r>
            <a:r>
              <a:rPr b="1" sz="1600">
                <a:uFill>
                  <a:solidFill/>
                </a:uFill>
                <a:latin typeface="+mn-lt"/>
                <a:ea typeface="+mn-ea"/>
                <a:cs typeface="+mn-cs"/>
                <a:sym typeface="Arial"/>
              </a:rPr>
              <a:t>/ (1+</a:t>
            </a:r>
            <a:r>
              <a:rPr b="1" i="1" sz="1600">
                <a:uFill>
                  <a:solidFill/>
                </a:uFill>
                <a:latin typeface="+mn-lt"/>
                <a:ea typeface="+mn-ea"/>
                <a:cs typeface="+mn-cs"/>
                <a:sym typeface="Arial"/>
              </a:rPr>
              <a:t>z</a:t>
            </a:r>
            <a:r>
              <a:rPr b="1" sz="1600">
                <a:uFill>
                  <a:solidFill/>
                </a:uFill>
                <a:latin typeface="+mn-lt"/>
                <a:ea typeface="+mn-ea"/>
                <a:cs typeface="+mn-cs"/>
                <a:sym typeface="Arial"/>
              </a:rPr>
              <a:t>)</a:t>
            </a:r>
          </a:p>
        </p:txBody>
      </p:sp>
      <p:sp>
        <p:nvSpPr>
          <p:cNvPr id="1676" name="Shape 1676"/>
          <p:cNvSpPr/>
          <p:nvPr/>
        </p:nvSpPr>
        <p:spPr>
          <a:xfrm>
            <a:off x="2827735" y="2270125"/>
            <a:ext cx="586580" cy="3608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gn="ctr">
              <a:buClr>
                <a:srgbClr val="000000"/>
              </a:buClr>
              <a:buFont typeface="Arial"/>
              <a:defRPr sz="1800">
                <a:uFillTx/>
              </a:defRPr>
            </a:pPr>
            <a:r>
              <a:rPr i="1">
                <a:uFill>
                  <a:solidFill/>
                </a:uFill>
                <a:latin typeface="+mn-lt"/>
                <a:ea typeface="+mn-ea"/>
                <a:cs typeface="+mn-cs"/>
                <a:sym typeface="Arial"/>
              </a:rPr>
              <a:t>H</a:t>
            </a:r>
            <a:r>
              <a:rPr>
                <a:uFill>
                  <a:solidFill/>
                </a:uFill>
                <a:latin typeface="+mn-lt"/>
                <a:ea typeface="+mn-ea"/>
                <a:cs typeface="+mn-cs"/>
                <a:sym typeface="Arial"/>
              </a:rPr>
              <a:t>(</a:t>
            </a:r>
            <a:r>
              <a:rPr i="1">
                <a:uFill>
                  <a:solidFill/>
                </a:uFill>
                <a:latin typeface="+mn-lt"/>
                <a:ea typeface="+mn-ea"/>
                <a:cs typeface="+mn-cs"/>
                <a:sym typeface="Arial"/>
              </a:rPr>
              <a:t>z</a:t>
            </a:r>
            <a:r>
              <a:rPr>
                <a:uFill>
                  <a:solidFill/>
                </a:uFill>
                <a:latin typeface="+mn-lt"/>
                <a:ea typeface="+mn-ea"/>
                <a:cs typeface="+mn-cs"/>
                <a:sym typeface="Arial"/>
              </a:rPr>
              <a:t>)</a:t>
            </a:r>
          </a:p>
        </p:txBody>
      </p:sp>
      <p:sp>
        <p:nvSpPr>
          <p:cNvPr id="1677" name="Shape 1677"/>
          <p:cNvSpPr/>
          <p:nvPr/>
        </p:nvSpPr>
        <p:spPr>
          <a:xfrm>
            <a:off x="3329286" y="4479925"/>
            <a:ext cx="650278" cy="406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gn="ctr">
              <a:buClr>
                <a:srgbClr val="000000"/>
              </a:buClr>
              <a:buFont typeface="Arial"/>
              <a:defRPr sz="1800">
                <a:uFillTx/>
              </a:defRPr>
            </a:pPr>
            <a:r>
              <a:rPr i="1">
                <a:uFill>
                  <a:solidFill/>
                </a:uFill>
                <a:latin typeface="+mn-lt"/>
                <a:ea typeface="+mn-ea"/>
                <a:cs typeface="+mn-cs"/>
                <a:sym typeface="Arial"/>
              </a:rPr>
              <a:t>d</a:t>
            </a:r>
            <a:r>
              <a:rPr baseline="-25000" i="1">
                <a:uFill>
                  <a:solidFill/>
                </a:uFill>
                <a:latin typeface="+mn-lt"/>
                <a:ea typeface="+mn-ea"/>
                <a:cs typeface="+mn-cs"/>
                <a:sym typeface="Arial"/>
              </a:rPr>
              <a:t>A</a:t>
            </a:r>
            <a:r>
              <a:rPr>
                <a:uFill>
                  <a:solidFill/>
                </a:uFill>
                <a:latin typeface="+mn-lt"/>
                <a:ea typeface="+mn-ea"/>
                <a:cs typeface="+mn-cs"/>
                <a:sym typeface="Arial"/>
              </a:rPr>
              <a:t>(</a:t>
            </a:r>
            <a:r>
              <a:rPr i="1">
                <a:uFill>
                  <a:solidFill/>
                </a:uFill>
                <a:latin typeface="+mn-lt"/>
                <a:ea typeface="+mn-ea"/>
                <a:cs typeface="+mn-cs"/>
                <a:sym typeface="Arial"/>
              </a:rPr>
              <a:t>z</a:t>
            </a:r>
            <a:r>
              <a:rPr>
                <a:uFill>
                  <a:solidFill/>
                </a:uFill>
                <a:latin typeface="+mn-lt"/>
                <a:ea typeface="+mn-ea"/>
                <a:cs typeface="+mn-cs"/>
                <a:sym typeface="Arial"/>
              </a:rPr>
              <a:t>)</a:t>
            </a:r>
          </a:p>
        </p:txBody>
      </p:sp>
      <p:sp>
        <p:nvSpPr>
          <p:cNvPr id="1678" name="Shape 1678"/>
          <p:cNvSpPr/>
          <p:nvPr/>
        </p:nvSpPr>
        <p:spPr>
          <a:xfrm>
            <a:off x="647699" y="5242719"/>
            <a:ext cx="914402" cy="1"/>
          </a:xfrm>
          <a:prstGeom prst="line">
            <a:avLst/>
          </a:prstGeom>
          <a:ln w="25400">
            <a:solidFill>
              <a:srgbClr val="FF2600"/>
            </a:solidFill>
            <a:round/>
            <a:headEnd type="triangle"/>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1679" name="Shape 1679"/>
          <p:cNvSpPr/>
          <p:nvPr/>
        </p:nvSpPr>
        <p:spPr>
          <a:xfrm flipV="1">
            <a:off x="3613148" y="5230018"/>
            <a:ext cx="654053" cy="1"/>
          </a:xfrm>
          <a:prstGeom prst="line">
            <a:avLst/>
          </a:prstGeom>
          <a:ln w="25400">
            <a:solidFill>
              <a:srgbClr val="FF2600"/>
            </a:solidFill>
            <a:round/>
            <a:headEnd type="triangle"/>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1680" name="Shape 1680"/>
          <p:cNvSpPr/>
          <p:nvPr/>
        </p:nvSpPr>
        <p:spPr>
          <a:xfrm>
            <a:off x="5384799" y="5242719"/>
            <a:ext cx="914402" cy="1"/>
          </a:xfrm>
          <a:prstGeom prst="line">
            <a:avLst/>
          </a:prstGeom>
          <a:ln w="25400">
            <a:solidFill>
              <a:srgbClr val="FF2600"/>
            </a:solidFill>
            <a:round/>
            <a:headEnd type="triangle"/>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1681" name="Shape 1681"/>
          <p:cNvSpPr/>
          <p:nvPr/>
        </p:nvSpPr>
        <p:spPr>
          <a:xfrm flipV="1">
            <a:off x="8381999" y="5242718"/>
            <a:ext cx="654052" cy="1"/>
          </a:xfrm>
          <a:prstGeom prst="line">
            <a:avLst/>
          </a:prstGeom>
          <a:ln w="25400">
            <a:solidFill>
              <a:srgbClr val="FF2600"/>
            </a:solidFill>
            <a:round/>
            <a:headEnd type="triangle"/>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1682" name="Shape 1682"/>
          <p:cNvSpPr/>
          <p:nvPr/>
        </p:nvSpPr>
        <p:spPr>
          <a:xfrm flipV="1">
            <a:off x="2260600" y="1812925"/>
            <a:ext cx="1588" cy="3673475"/>
          </a:xfrm>
          <a:prstGeom prst="line">
            <a:avLst/>
          </a:prstGeom>
          <a:ln w="25400">
            <a:solidFill>
              <a:srgbClr val="008F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683" name="Shape 1683"/>
          <p:cNvSpPr/>
          <p:nvPr/>
        </p:nvSpPr>
        <p:spPr>
          <a:xfrm flipH="1" flipV="1">
            <a:off x="7017535" y="1812916"/>
            <a:ext cx="18" cy="3686193"/>
          </a:xfrm>
          <a:prstGeom prst="line">
            <a:avLst/>
          </a:prstGeom>
          <a:ln w="25400">
            <a:solidFill>
              <a:srgbClr val="008F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684" name="Shape 1684"/>
          <p:cNvSpPr/>
          <p:nvPr/>
        </p:nvSpPr>
        <p:spPr>
          <a:xfrm>
            <a:off x="2003147" y="5546725"/>
            <a:ext cx="568881" cy="323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buClr>
                <a:srgbClr val="008F00"/>
              </a:buClr>
              <a:buFont typeface="Arial"/>
              <a:defRPr b="1" sz="1600">
                <a:solidFill>
                  <a:srgbClr val="008F00"/>
                </a:solidFill>
                <a:uFill>
                  <a:solidFill>
                    <a:srgbClr val="008F00"/>
                  </a:solidFill>
                </a:uFill>
                <a:latin typeface="+mn-lt"/>
                <a:ea typeface="+mn-ea"/>
                <a:cs typeface="+mn-cs"/>
                <a:sym typeface="Arial"/>
              </a:defRPr>
            </a:lvl1pPr>
          </a:lstStyle>
          <a:p>
            <a:pPr lvl="0">
              <a:defRPr b="0" sz="1800">
                <a:solidFill>
                  <a:srgbClr val="000000"/>
                </a:solidFill>
                <a:uFillTx/>
              </a:defRPr>
            </a:pPr>
            <a:r>
              <a:rPr b="1" sz="1600">
                <a:solidFill>
                  <a:srgbClr val="008F00"/>
                </a:solidFill>
                <a:uFill>
                  <a:solidFill>
                    <a:srgbClr val="008F00"/>
                  </a:solidFill>
                </a:uFill>
              </a:rPr>
              <a:t>PAU</a:t>
            </a:r>
          </a:p>
        </p:txBody>
      </p:sp>
      <p:sp>
        <p:nvSpPr>
          <p:cNvPr id="1685" name="Shape 1685"/>
          <p:cNvSpPr/>
          <p:nvPr/>
        </p:nvSpPr>
        <p:spPr>
          <a:xfrm>
            <a:off x="6727547" y="5546725"/>
            <a:ext cx="568881" cy="323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buClr>
                <a:srgbClr val="008F00"/>
              </a:buClr>
              <a:buFont typeface="Arial"/>
              <a:defRPr b="1" sz="1600">
                <a:solidFill>
                  <a:srgbClr val="008F00"/>
                </a:solidFill>
                <a:uFill>
                  <a:solidFill>
                    <a:srgbClr val="008F00"/>
                  </a:solidFill>
                </a:uFill>
                <a:latin typeface="+mn-lt"/>
                <a:ea typeface="+mn-ea"/>
                <a:cs typeface="+mn-cs"/>
                <a:sym typeface="Arial"/>
              </a:defRPr>
            </a:lvl1pPr>
          </a:lstStyle>
          <a:p>
            <a:pPr lvl="0">
              <a:defRPr b="0" sz="1800">
                <a:solidFill>
                  <a:srgbClr val="000000"/>
                </a:solidFill>
                <a:uFillTx/>
              </a:defRPr>
            </a:pPr>
            <a:r>
              <a:rPr b="1" sz="1600">
                <a:solidFill>
                  <a:srgbClr val="008F00"/>
                </a:solidFill>
                <a:uFill>
                  <a:solidFill>
                    <a:srgbClr val="008F00"/>
                  </a:solidFill>
                </a:uFill>
              </a:rPr>
              <a:t>PAU</a:t>
            </a:r>
          </a:p>
        </p:txBody>
      </p:sp>
      <p:sp>
        <p:nvSpPr>
          <p:cNvPr id="1686" name="Shape 1686"/>
          <p:cNvSpPr/>
          <p:nvPr/>
        </p:nvSpPr>
        <p:spPr>
          <a:xfrm>
            <a:off x="827739" y="4953000"/>
            <a:ext cx="530509" cy="304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buClr>
                <a:srgbClr val="FF2600"/>
              </a:buClr>
              <a:buFont typeface="Arial"/>
              <a:defRPr sz="1400">
                <a:solidFill>
                  <a:srgbClr val="FF2600"/>
                </a:solidFill>
                <a:uFill>
                  <a:solidFill>
                    <a:srgbClr val="FF2600"/>
                  </a:solidFill>
                </a:uFill>
                <a:latin typeface="+mn-lt"/>
                <a:ea typeface="+mn-ea"/>
                <a:cs typeface="+mn-cs"/>
                <a:sym typeface="Arial"/>
              </a:defRPr>
            </a:lvl1pPr>
          </a:lstStyle>
          <a:p>
            <a:pPr lvl="0">
              <a:defRPr sz="1800">
                <a:solidFill>
                  <a:srgbClr val="000000"/>
                </a:solidFill>
                <a:uFillTx/>
              </a:defRPr>
            </a:pPr>
            <a:r>
              <a:rPr sz="1400">
                <a:solidFill>
                  <a:srgbClr val="FF2600"/>
                </a:solidFill>
                <a:uFill>
                  <a:solidFill>
                    <a:srgbClr val="FF2600"/>
                  </a:solidFill>
                </a:uFill>
              </a:rPr>
              <a:t>spec</a:t>
            </a:r>
          </a:p>
        </p:txBody>
      </p:sp>
      <p:sp>
        <p:nvSpPr>
          <p:cNvPr id="1687" name="Shape 1687"/>
          <p:cNvSpPr/>
          <p:nvPr/>
        </p:nvSpPr>
        <p:spPr>
          <a:xfrm>
            <a:off x="5552139" y="4953000"/>
            <a:ext cx="530509" cy="304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buClr>
                <a:srgbClr val="FF2600"/>
              </a:buClr>
              <a:buFont typeface="Arial"/>
              <a:defRPr sz="1400">
                <a:solidFill>
                  <a:srgbClr val="FF2600"/>
                </a:solidFill>
                <a:uFill>
                  <a:solidFill>
                    <a:srgbClr val="FF2600"/>
                  </a:solidFill>
                </a:uFill>
                <a:latin typeface="+mn-lt"/>
                <a:ea typeface="+mn-ea"/>
                <a:cs typeface="+mn-cs"/>
                <a:sym typeface="Arial"/>
              </a:defRPr>
            </a:lvl1pPr>
          </a:lstStyle>
          <a:p>
            <a:pPr lvl="0">
              <a:defRPr sz="1800">
                <a:solidFill>
                  <a:srgbClr val="000000"/>
                </a:solidFill>
                <a:uFillTx/>
              </a:defRPr>
            </a:pPr>
            <a:r>
              <a:rPr sz="1400">
                <a:solidFill>
                  <a:srgbClr val="FF2600"/>
                </a:solidFill>
                <a:uFill>
                  <a:solidFill>
                    <a:srgbClr val="FF2600"/>
                  </a:solidFill>
                </a:uFill>
              </a:rPr>
              <a:t>spec</a:t>
            </a:r>
          </a:p>
        </p:txBody>
      </p:sp>
      <p:sp>
        <p:nvSpPr>
          <p:cNvPr id="1688" name="Shape 1688"/>
          <p:cNvSpPr/>
          <p:nvPr/>
        </p:nvSpPr>
        <p:spPr>
          <a:xfrm>
            <a:off x="3995062" y="5835650"/>
            <a:ext cx="1736488" cy="323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buClr>
                <a:srgbClr val="008F00"/>
              </a:buClr>
              <a:buFont typeface="Arial"/>
              <a:defRPr sz="1600">
                <a:solidFill>
                  <a:srgbClr val="008F00"/>
                </a:solidFill>
                <a:uFill>
                  <a:solidFill>
                    <a:srgbClr val="008F00"/>
                  </a:solidFill>
                </a:uFill>
                <a:latin typeface="+mn-lt"/>
                <a:ea typeface="+mn-ea"/>
                <a:cs typeface="+mn-cs"/>
                <a:sym typeface="Arial"/>
              </a:defRPr>
            </a:lvl1pPr>
          </a:lstStyle>
          <a:p>
            <a:pPr lvl="0">
              <a:defRPr sz="1800">
                <a:solidFill>
                  <a:srgbClr val="000000"/>
                </a:solidFill>
                <a:uFillTx/>
              </a:defRPr>
            </a:pPr>
            <a:r>
              <a:rPr sz="1600">
                <a:solidFill>
                  <a:srgbClr val="008F00"/>
                </a:solidFill>
                <a:uFill>
                  <a:solidFill>
                    <a:srgbClr val="008F00"/>
                  </a:solidFill>
                </a:uFill>
              </a:rPr>
              <a:t>N. Padmanabhan</a:t>
            </a:r>
          </a:p>
        </p:txBody>
      </p:sp>
      <p:sp>
        <p:nvSpPr>
          <p:cNvPr id="1689" name="Shape 1689"/>
          <p:cNvSpPr/>
          <p:nvPr>
            <p:ph type="sldNum" sz="quarter" idx="2"/>
          </p:nvPr>
        </p:nvSpPr>
        <p:spPr>
          <a:xfrm>
            <a:off x="7463966" y="6245225"/>
            <a:ext cx="312068" cy="304800"/>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690" name="Shape 1690"/>
          <p:cNvSpPr/>
          <p:nvPr/>
        </p:nvSpPr>
        <p:spPr>
          <a:xfrm>
            <a:off x="3644900" y="4940300"/>
            <a:ext cx="599875" cy="304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buClr>
                <a:srgbClr val="FF2600"/>
              </a:buClr>
              <a:buFont typeface="Arial"/>
              <a:defRPr sz="1400">
                <a:solidFill>
                  <a:srgbClr val="FF2600"/>
                </a:solidFill>
                <a:uFill>
                  <a:solidFill>
                    <a:srgbClr val="FF2600"/>
                  </a:solidFill>
                </a:uFill>
                <a:latin typeface="+mn-lt"/>
                <a:ea typeface="+mn-ea"/>
                <a:cs typeface="+mn-cs"/>
                <a:sym typeface="Arial"/>
              </a:defRPr>
            </a:lvl1pPr>
          </a:lstStyle>
          <a:p>
            <a:pPr lvl="0">
              <a:defRPr sz="1800">
                <a:solidFill>
                  <a:srgbClr val="000000"/>
                </a:solidFill>
                <a:uFillTx/>
              </a:defRPr>
            </a:pPr>
            <a:r>
              <a:rPr sz="1400">
                <a:solidFill>
                  <a:srgbClr val="FF2600"/>
                </a:solidFill>
                <a:uFill>
                  <a:solidFill>
                    <a:srgbClr val="FF2600"/>
                  </a:solidFill>
                </a:uFill>
              </a:rPr>
              <a:t>photo</a:t>
            </a:r>
          </a:p>
        </p:txBody>
      </p:sp>
      <p:sp>
        <p:nvSpPr>
          <p:cNvPr id="1691" name="Shape 1691"/>
          <p:cNvSpPr/>
          <p:nvPr/>
        </p:nvSpPr>
        <p:spPr>
          <a:xfrm>
            <a:off x="8396387" y="4953000"/>
            <a:ext cx="599876" cy="304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buClr>
                <a:srgbClr val="FF2600"/>
              </a:buClr>
              <a:buFont typeface="Arial"/>
              <a:defRPr sz="1400">
                <a:solidFill>
                  <a:srgbClr val="FF2600"/>
                </a:solidFill>
                <a:uFill>
                  <a:solidFill>
                    <a:srgbClr val="FF2600"/>
                  </a:solidFill>
                </a:uFill>
                <a:latin typeface="+mn-lt"/>
                <a:ea typeface="+mn-ea"/>
                <a:cs typeface="+mn-cs"/>
                <a:sym typeface="Arial"/>
              </a:defRPr>
            </a:lvl1pPr>
          </a:lstStyle>
          <a:p>
            <a:pPr lvl="0">
              <a:defRPr sz="1800">
                <a:solidFill>
                  <a:srgbClr val="000000"/>
                </a:solidFill>
                <a:uFillTx/>
              </a:defRPr>
            </a:pPr>
            <a:r>
              <a:rPr sz="1400">
                <a:solidFill>
                  <a:srgbClr val="FF2600"/>
                </a:solidFill>
                <a:uFill>
                  <a:solidFill>
                    <a:srgbClr val="FF2600"/>
                  </a:solidFill>
                </a:uFill>
              </a:rPr>
              <a:t>photo</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682"/>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1683"/>
                                        </p:tgtEl>
                                        <p:attrNameLst>
                                          <p:attrName>style.visibility</p:attrName>
                                        </p:attrNameLst>
                                      </p:cBhvr>
                                      <p:to>
                                        <p:strVal val="visible"/>
                                      </p:to>
                                    </p:set>
                                  </p:childTnLst>
                                </p:cTn>
                              </p:par>
                            </p:childTnLst>
                          </p:cTn>
                        </p:par>
                        <p:par>
                          <p:cTn id="10" fill="hold">
                            <p:stCondLst>
                              <p:cond delay="0"/>
                            </p:stCondLst>
                            <p:childTnLst>
                              <p:par>
                                <p:cTn id="11" nodeType="afterEffect" presetClass="entr" presetSubtype="0" presetID="1" grpId="3" fill="hold">
                                  <p:stCondLst>
                                    <p:cond delay="0"/>
                                  </p:stCondLst>
                                  <p:iterate type="el" backwards="0">
                                    <p:tmAbs val="0"/>
                                  </p:iterate>
                                  <p:childTnLst>
                                    <p:set>
                                      <p:cBhvr>
                                        <p:cTn id="12" fill="hold"/>
                                        <p:tgtEl>
                                          <p:spTgt spid="1684"/>
                                        </p:tgtEl>
                                        <p:attrNameLst>
                                          <p:attrName>style.visibility</p:attrName>
                                        </p:attrNameLst>
                                      </p:cBhvr>
                                      <p:to>
                                        <p:strVal val="visible"/>
                                      </p:to>
                                    </p:set>
                                  </p:childTnLst>
                                </p:cTn>
                              </p:par>
                            </p:childTnLst>
                          </p:cTn>
                        </p:par>
                        <p:par>
                          <p:cTn id="13" fill="hold">
                            <p:stCondLst>
                              <p:cond delay="0"/>
                            </p:stCondLst>
                            <p:childTnLst>
                              <p:par>
                                <p:cTn id="14" nodeType="afterEffect" presetClass="entr" presetSubtype="0" presetID="1" grpId="4" fill="hold">
                                  <p:stCondLst>
                                    <p:cond delay="0"/>
                                  </p:stCondLst>
                                  <p:iterate type="el" backwards="0">
                                    <p:tmAbs val="0"/>
                                  </p:iterate>
                                  <p:childTnLst>
                                    <p:set>
                                      <p:cBhvr>
                                        <p:cTn id="15" fill="hold"/>
                                        <p:tgtEl>
                                          <p:spTgt spid="16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82" grpId="1"/>
      <p:bldP build="whole" bldLvl="1" animBg="1" rev="0" advAuto="0" spid="1685" grpId="4"/>
      <p:bldP build="whole" bldLvl="1" animBg="1" rev="0" advAuto="0" spid="1683" grpId="2"/>
      <p:bldP build="whole" bldLvl="1" animBg="1" rev="0" advAuto="0" spid="1684" grpId="3"/>
    </p:bldLst>
  </p:timing>
</p:sld>
</file>

<file path=ppt/slides/slide1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93" name="image.png"/>
          <p:cNvPicPr/>
          <p:nvPr/>
        </p:nvPicPr>
        <p:blipFill>
          <a:blip r:embed="rId2">
            <a:extLst/>
          </a:blip>
          <a:stretch>
            <a:fillRect/>
          </a:stretch>
        </p:blipFill>
        <p:spPr>
          <a:xfrm>
            <a:off x="2981325" y="368300"/>
            <a:ext cx="5897563" cy="6508750"/>
          </a:xfrm>
          <a:prstGeom prst="rect">
            <a:avLst/>
          </a:prstGeom>
          <a:ln w="25400">
            <a:round/>
          </a:ln>
        </p:spPr>
      </p:pic>
      <p:sp>
        <p:nvSpPr>
          <p:cNvPr id="1694" name="Shape 1694"/>
          <p:cNvSpPr/>
          <p:nvPr/>
        </p:nvSpPr>
        <p:spPr>
          <a:xfrm>
            <a:off x="68262" y="5289550"/>
            <a:ext cx="3124201" cy="3853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185" marR="39185" defTabSz="455612">
              <a:spcBef>
                <a:spcPts val="1200"/>
              </a:spcBef>
              <a:buClr>
                <a:srgbClr val="000000"/>
              </a:buClr>
              <a:buFont typeface="Arial"/>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601200" algn="l"/>
              </a:tabLst>
              <a:defRPr sz="2000">
                <a:latin typeface="+mn-lt"/>
                <a:ea typeface="+mn-ea"/>
                <a:cs typeface="+mn-cs"/>
                <a:sym typeface="Arial"/>
              </a:defRPr>
            </a:lvl1pPr>
          </a:lstStyle>
          <a:p>
            <a:pPr lvl="0">
              <a:defRPr sz="1800">
                <a:uFillTx/>
              </a:defRPr>
            </a:pPr>
            <a:r>
              <a:rPr sz="2000">
                <a:uFill>
                  <a:solidFill/>
                </a:uFill>
              </a:rPr>
              <a:t>Real space</a:t>
            </a:r>
          </a:p>
        </p:txBody>
      </p:sp>
      <p:sp>
        <p:nvSpPr>
          <p:cNvPr id="1695" name="Shape 1695"/>
          <p:cNvSpPr/>
          <p:nvPr/>
        </p:nvSpPr>
        <p:spPr>
          <a:xfrm>
            <a:off x="71437" y="3771900"/>
            <a:ext cx="3263901" cy="6774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9185" marR="39185" defTabSz="455612">
              <a:spcBef>
                <a:spcPts val="1200"/>
              </a:spcBef>
              <a:buClr>
                <a:srgbClr val="000000"/>
              </a:buClr>
              <a:buFont typeface="Arial"/>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601200" algn="l"/>
              </a:tabLst>
              <a:defRPr sz="1800">
                <a:uFillTx/>
              </a:defRPr>
            </a:pPr>
            <a:r>
              <a:rPr i="1" sz="2000">
                <a:uFill>
                  <a:solidFill/>
                </a:uFill>
                <a:latin typeface="+mn-lt"/>
                <a:ea typeface="+mn-ea"/>
                <a:cs typeface="+mn-cs"/>
                <a:sym typeface="Arial"/>
              </a:rPr>
              <a:t>z</a:t>
            </a:r>
            <a:r>
              <a:rPr sz="2000">
                <a:uFill>
                  <a:solidFill/>
                </a:uFill>
                <a:latin typeface="+mn-lt"/>
                <a:ea typeface="+mn-ea"/>
                <a:cs typeface="+mn-cs"/>
                <a:sym typeface="Arial"/>
              </a:rPr>
              <a:t>-space, perfect resolution + peculiar velocities</a:t>
            </a:r>
          </a:p>
        </p:txBody>
      </p:sp>
      <p:sp>
        <p:nvSpPr>
          <p:cNvPr id="1696" name="Shape 1696"/>
          <p:cNvSpPr/>
          <p:nvPr/>
        </p:nvSpPr>
        <p:spPr>
          <a:xfrm>
            <a:off x="71437" y="2381250"/>
            <a:ext cx="3136901" cy="99166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9185" marR="39185" defTabSz="455612">
              <a:spcBef>
                <a:spcPts val="1200"/>
              </a:spcBef>
              <a:buClr>
                <a:srgbClr val="D81E00"/>
              </a:buClr>
              <a:buFont typeface="Arial"/>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601200" algn="l"/>
              </a:tabLst>
              <a:defRPr sz="1800">
                <a:uFillTx/>
              </a:defRPr>
            </a:pPr>
            <a:r>
              <a:rPr i="1" sz="2000">
                <a:solidFill>
                  <a:srgbClr val="002E7A"/>
                </a:solidFill>
                <a:uFill>
                  <a:solidFill>
                    <a:srgbClr val="002E7A"/>
                  </a:solidFill>
                </a:uFill>
                <a:latin typeface="+mn-lt"/>
                <a:ea typeface="+mn-ea"/>
                <a:cs typeface="+mn-cs"/>
                <a:sym typeface="Arial"/>
              </a:rPr>
              <a:t>z</a:t>
            </a:r>
            <a:r>
              <a:rPr sz="2000">
                <a:solidFill>
                  <a:srgbClr val="002E7A"/>
                </a:solidFill>
                <a:uFill>
                  <a:solidFill>
                    <a:srgbClr val="002E7A"/>
                  </a:solidFill>
                </a:uFill>
                <a:latin typeface="+mn-lt"/>
                <a:ea typeface="+mn-ea"/>
                <a:cs typeface="+mn-cs"/>
                <a:sym typeface="Arial"/>
              </a:rPr>
              <a:t>-space, </a:t>
            </a:r>
            <a:r>
              <a:rPr sz="2000">
                <a:solidFill>
                  <a:srgbClr val="002E7A"/>
                </a:solidFill>
                <a:uFill>
                  <a:solidFill>
                    <a:srgbClr val="002E7A"/>
                  </a:solidFill>
                </a:uFill>
                <a:latin typeface="Symbol"/>
                <a:ea typeface="Symbol"/>
                <a:cs typeface="Symbol"/>
                <a:sym typeface="Symbol"/>
              </a:rPr>
              <a:t>Δ</a:t>
            </a:r>
            <a:r>
              <a:rPr i="1" sz="2000">
                <a:solidFill>
                  <a:srgbClr val="002E7A"/>
                </a:solidFill>
                <a:uFill>
                  <a:solidFill>
                    <a:srgbClr val="002E7A"/>
                  </a:solidFill>
                </a:uFill>
                <a:latin typeface="+mn-lt"/>
                <a:ea typeface="+mn-ea"/>
                <a:cs typeface="+mn-cs"/>
                <a:sym typeface="Arial"/>
              </a:rPr>
              <a:t>z = 0.003(1+z) + </a:t>
            </a:r>
            <a:r>
              <a:rPr sz="2000">
                <a:solidFill>
                  <a:srgbClr val="002E7A"/>
                </a:solidFill>
                <a:uFill>
                  <a:solidFill>
                    <a:srgbClr val="002E7A"/>
                  </a:solidFill>
                </a:uFill>
                <a:latin typeface="+mn-lt"/>
                <a:ea typeface="+mn-ea"/>
                <a:cs typeface="+mn-cs"/>
                <a:sym typeface="Arial"/>
              </a:rPr>
              <a:t>peculiar velocities (PAU)</a:t>
            </a:r>
          </a:p>
        </p:txBody>
      </p:sp>
      <p:sp>
        <p:nvSpPr>
          <p:cNvPr id="1697" name="Shape 1697"/>
          <p:cNvSpPr/>
          <p:nvPr/>
        </p:nvSpPr>
        <p:spPr>
          <a:xfrm>
            <a:off x="74612" y="1009650"/>
            <a:ext cx="2984501" cy="99166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9185" marR="39185" defTabSz="455612">
              <a:spcBef>
                <a:spcPts val="1200"/>
              </a:spcBef>
              <a:buClr>
                <a:srgbClr val="000000"/>
              </a:buClr>
              <a:buFont typeface="Arial"/>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601200" algn="l"/>
              </a:tabLst>
              <a:defRPr sz="1800">
                <a:uFillTx/>
              </a:defRPr>
            </a:pPr>
            <a:r>
              <a:rPr i="1" sz="2000">
                <a:uFill>
                  <a:solidFill/>
                </a:uFill>
                <a:latin typeface="+mn-lt"/>
                <a:ea typeface="+mn-ea"/>
                <a:cs typeface="+mn-cs"/>
                <a:sym typeface="Arial"/>
              </a:rPr>
              <a:t>z</a:t>
            </a:r>
            <a:r>
              <a:rPr sz="2000">
                <a:uFill>
                  <a:solidFill/>
                </a:uFill>
                <a:latin typeface="+mn-lt"/>
                <a:ea typeface="+mn-ea"/>
                <a:cs typeface="+mn-cs"/>
                <a:sym typeface="Arial"/>
              </a:rPr>
              <a:t>-space, </a:t>
            </a:r>
            <a:r>
              <a:rPr sz="2000">
                <a:uFill>
                  <a:solidFill/>
                </a:uFill>
                <a:latin typeface="Symbol"/>
                <a:ea typeface="Symbol"/>
                <a:cs typeface="Symbol"/>
                <a:sym typeface="Symbol"/>
              </a:rPr>
              <a:t>Δ</a:t>
            </a:r>
            <a:r>
              <a:rPr i="1" sz="2000">
                <a:uFill>
                  <a:solidFill/>
                </a:uFill>
                <a:latin typeface="+mn-lt"/>
                <a:ea typeface="+mn-ea"/>
                <a:cs typeface="+mn-cs"/>
                <a:sym typeface="Arial"/>
              </a:rPr>
              <a:t>z = 0.03(1+z) + </a:t>
            </a:r>
            <a:r>
              <a:rPr sz="2000">
                <a:uFill>
                  <a:solidFill/>
                </a:uFill>
                <a:latin typeface="+mn-lt"/>
                <a:ea typeface="+mn-ea"/>
                <a:cs typeface="+mn-cs"/>
                <a:sym typeface="Arial"/>
              </a:rPr>
              <a:t>peculiar velocities (DES)</a:t>
            </a:r>
          </a:p>
        </p:txBody>
      </p:sp>
      <p:sp>
        <p:nvSpPr>
          <p:cNvPr id="1698" name="Shape 1698"/>
          <p:cNvSpPr/>
          <p:nvPr/>
        </p:nvSpPr>
        <p:spPr>
          <a:xfrm>
            <a:off x="996950" y="0"/>
            <a:ext cx="71374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185" marR="39185" defTabSz="455612">
              <a:spcBef>
                <a:spcPts val="1200"/>
              </a:spcBef>
              <a:buClr>
                <a:srgbClr val="000000"/>
              </a:buClr>
              <a:buFont typeface="Arial"/>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601200" algn="l"/>
              </a:tabLst>
              <a:defRPr sz="3200" u="sng">
                <a:latin typeface="+mn-lt"/>
                <a:ea typeface="+mn-ea"/>
                <a:cs typeface="+mn-cs"/>
                <a:sym typeface="Arial"/>
              </a:defRPr>
            </a:lvl1pPr>
          </a:lstStyle>
          <a:p>
            <a:pPr lvl="0">
              <a:defRPr sz="1800" u="none">
                <a:uFillTx/>
              </a:defRPr>
            </a:pPr>
            <a:r>
              <a:rPr sz="3200" u="sng">
                <a:uFill>
                  <a:solidFill/>
                </a:uFill>
              </a:rPr>
              <a:t>The Importance of Redshift Resolution</a:t>
            </a:r>
          </a:p>
        </p:txBody>
      </p:sp>
    </p:spTree>
  </p:cSld>
  <p:clrMapOvr>
    <a:masterClrMapping/>
  </p:clrMapOvr>
  <p:transition spd="med" advClick="1"/>
</p:sld>
</file>

<file path=ppt/slides/slide1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00" name="image3.png"/>
          <p:cNvPicPr/>
          <p:nvPr/>
        </p:nvPicPr>
        <p:blipFill>
          <a:blip r:embed="rId2">
            <a:extLst/>
          </a:blip>
          <a:stretch>
            <a:fillRect/>
          </a:stretch>
        </p:blipFill>
        <p:spPr>
          <a:xfrm>
            <a:off x="4609784" y="-13048"/>
            <a:ext cx="4534216" cy="6858001"/>
          </a:xfrm>
          <a:prstGeom prst="rect">
            <a:avLst/>
          </a:prstGeom>
          <a:ln w="12700">
            <a:miter lim="400000"/>
          </a:ln>
        </p:spPr>
      </p:pic>
      <p:sp>
        <p:nvSpPr>
          <p:cNvPr id="1701" name="Shape 1701"/>
          <p:cNvSpPr/>
          <p:nvPr/>
        </p:nvSpPr>
        <p:spPr>
          <a:xfrm>
            <a:off x="218973" y="3328504"/>
            <a:ext cx="4154578" cy="980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0" marR="0" defTabSz="457200">
              <a:defRPr sz="2800">
                <a:uFillTx/>
                <a:latin typeface="Calibri"/>
                <a:ea typeface="Calibri"/>
                <a:cs typeface="Calibri"/>
                <a:sym typeface="Calibri"/>
              </a:defRPr>
            </a:lvl1pPr>
          </a:lstStyle>
          <a:p>
            <a:pPr lvl="0">
              <a:defRPr sz="1800"/>
            </a:pPr>
            <a:r>
              <a:rPr sz="2800"/>
              <a:t>PAUCam will be mounted at the prime focus:</a:t>
            </a:r>
          </a:p>
        </p:txBody>
      </p:sp>
      <p:sp>
        <p:nvSpPr>
          <p:cNvPr id="1702" name="Shape 1702"/>
          <p:cNvSpPr/>
          <p:nvPr/>
        </p:nvSpPr>
        <p:spPr>
          <a:xfrm>
            <a:off x="218973" y="4720685"/>
            <a:ext cx="4164821" cy="980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marL="0" marR="0" defTabSz="457200">
              <a:defRPr sz="1800">
                <a:uFillTx/>
              </a:defRPr>
            </a:pPr>
            <a:r>
              <a:rPr sz="2800">
                <a:latin typeface="Calibri"/>
                <a:ea typeface="Calibri"/>
                <a:cs typeface="Calibri"/>
                <a:sym typeface="Calibri"/>
              </a:rPr>
              <a:t>Strong limitation in the weight: </a:t>
            </a:r>
            <a:r>
              <a:rPr b="1" sz="2800">
                <a:solidFill>
                  <a:srgbClr val="FF0000"/>
                </a:solidFill>
                <a:latin typeface="Calibri"/>
                <a:ea typeface="Calibri"/>
                <a:cs typeface="Calibri"/>
                <a:sym typeface="Calibri"/>
              </a:rPr>
              <a:t>max. 235 kg</a:t>
            </a:r>
            <a:r>
              <a:rPr sz="2800">
                <a:latin typeface="Calibri"/>
                <a:ea typeface="Calibri"/>
                <a:cs typeface="Calibri"/>
                <a:sym typeface="Calibri"/>
              </a:rPr>
              <a:t>.</a:t>
            </a:r>
          </a:p>
        </p:txBody>
      </p:sp>
      <p:sp>
        <p:nvSpPr>
          <p:cNvPr id="1703" name="Shape 1703"/>
          <p:cNvSpPr/>
          <p:nvPr/>
        </p:nvSpPr>
        <p:spPr>
          <a:xfrm>
            <a:off x="3390270" y="1083748"/>
            <a:ext cx="1751471" cy="1548331"/>
          </a:xfrm>
          <a:prstGeom prst="line">
            <a:avLst/>
          </a:prstGeom>
          <a:ln w="25400">
            <a:solidFill>
              <a:srgbClr val="FF0000"/>
            </a:solidFill>
            <a:tailEnd type="triangle"/>
          </a:ln>
          <a:effectLst>
            <a:outerShdw sx="100000" sy="100000" kx="0" ky="0" algn="b" rotWithShape="0" blurRad="38100" dist="20000" dir="5400000">
              <a:srgbClr val="000000">
                <a:alpha val="38000"/>
              </a:srgbClr>
            </a:outerShdw>
          </a:effectLst>
        </p:spPr>
        <p:txBody>
          <a:bodyPr lIns="45719" rIns="45719"/>
          <a:lstStyle/>
          <a:p>
            <a:pPr lvl="0" marL="0" marR="0" defTabSz="457200">
              <a:defRPr sz="1200">
                <a:uFillTx/>
                <a:latin typeface="Helvetica"/>
                <a:ea typeface="Helvetica"/>
                <a:cs typeface="Helvetica"/>
                <a:sym typeface="Helvetica"/>
              </a:defRPr>
            </a:pPr>
          </a:p>
        </p:txBody>
      </p:sp>
      <p:sp>
        <p:nvSpPr>
          <p:cNvPr id="1704" name="Shape 1704"/>
          <p:cNvSpPr/>
          <p:nvPr/>
        </p:nvSpPr>
        <p:spPr>
          <a:xfrm>
            <a:off x="218974" y="114811"/>
            <a:ext cx="3941537"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0" marR="0" algn="ctr" defTabSz="457200">
              <a:defRPr b="1" sz="3600">
                <a:solidFill>
                  <a:srgbClr val="FF0000"/>
                </a:solidFill>
                <a:uFillTx/>
                <a:latin typeface="Calibri"/>
                <a:ea typeface="Calibri"/>
                <a:cs typeface="Calibri"/>
                <a:sym typeface="Calibri"/>
              </a:defRPr>
            </a:lvl1pPr>
          </a:lstStyle>
          <a:p>
            <a:pPr lvl="0">
              <a:defRPr b="0" sz="1800">
                <a:solidFill>
                  <a:srgbClr val="000000"/>
                </a:solidFill>
              </a:defRPr>
            </a:pPr>
            <a:r>
              <a:rPr b="1" sz="3600">
                <a:solidFill>
                  <a:srgbClr val="FF0000"/>
                </a:solidFill>
              </a:rPr>
              <a:t>PAUCam at WHT</a:t>
            </a:r>
          </a:p>
        </p:txBody>
      </p:sp>
      <p:sp>
        <p:nvSpPr>
          <p:cNvPr id="1705" name="Shape 1705"/>
          <p:cNvSpPr/>
          <p:nvPr/>
        </p:nvSpPr>
        <p:spPr>
          <a:xfrm>
            <a:off x="37784" y="761142"/>
            <a:ext cx="4572001" cy="23281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marL="0" marR="0" algn="ctr" defTabSz="457200">
              <a:defRPr sz="1800">
                <a:uFillTx/>
              </a:defRPr>
            </a:pPr>
            <a:r>
              <a:rPr sz="2400">
                <a:latin typeface="Calibri"/>
                <a:ea typeface="Calibri"/>
                <a:cs typeface="Calibri"/>
                <a:sym typeface="Calibri"/>
              </a:rPr>
              <a:t>WHT Telescope</a:t>
            </a:r>
            <a:endParaRPr sz="2400">
              <a:latin typeface="Calibri"/>
              <a:ea typeface="Calibri"/>
              <a:cs typeface="Calibri"/>
              <a:sym typeface="Calibri"/>
            </a:endParaRPr>
          </a:p>
          <a:p>
            <a:pPr lvl="0" marL="0" marR="0" defTabSz="457200">
              <a:defRPr sz="1800">
                <a:uFillTx/>
              </a:defRPr>
            </a:pPr>
            <a:r>
              <a:rPr sz="2400">
                <a:latin typeface="Calibri"/>
                <a:ea typeface="Calibri"/>
                <a:cs typeface="Calibri"/>
                <a:sym typeface="Calibri"/>
              </a:rPr>
              <a:t>• Diameter: 4.2 m</a:t>
            </a:r>
            <a:endParaRPr sz="2400">
              <a:latin typeface="Calibri"/>
              <a:ea typeface="Calibri"/>
              <a:cs typeface="Calibri"/>
              <a:sym typeface="Calibri"/>
            </a:endParaRPr>
          </a:p>
          <a:p>
            <a:pPr lvl="0" marL="0" marR="0" defTabSz="457200">
              <a:defRPr sz="1800">
                <a:uFillTx/>
              </a:defRPr>
            </a:pPr>
            <a:r>
              <a:rPr sz="2400">
                <a:latin typeface="Calibri"/>
                <a:ea typeface="Calibri"/>
                <a:cs typeface="Calibri"/>
                <a:sym typeface="Calibri"/>
              </a:rPr>
              <a:t>• Prime focus: 11.73 m</a:t>
            </a:r>
            <a:endParaRPr sz="2400">
              <a:latin typeface="Calibri"/>
              <a:ea typeface="Calibri"/>
              <a:cs typeface="Calibri"/>
              <a:sym typeface="Calibri"/>
            </a:endParaRPr>
          </a:p>
          <a:p>
            <a:pPr lvl="0" marL="0" marR="0" defTabSz="457200">
              <a:defRPr sz="1800">
                <a:uFillTx/>
              </a:defRPr>
            </a:pPr>
            <a:r>
              <a:rPr sz="2400">
                <a:latin typeface="Calibri"/>
                <a:ea typeface="Calibri"/>
                <a:cs typeface="Calibri"/>
                <a:sym typeface="Calibri"/>
              </a:rPr>
              <a:t>• Focal ratio: f/2.8</a:t>
            </a:r>
            <a:endParaRPr sz="2400">
              <a:latin typeface="Calibri"/>
              <a:ea typeface="Calibri"/>
              <a:cs typeface="Calibri"/>
              <a:sym typeface="Calibri"/>
            </a:endParaRPr>
          </a:p>
          <a:p>
            <a:pPr lvl="0" marL="0" marR="0" defTabSz="457200">
              <a:defRPr sz="1800">
                <a:uFillTx/>
              </a:defRPr>
            </a:pPr>
            <a:r>
              <a:rPr sz="2400">
                <a:latin typeface="Calibri"/>
                <a:ea typeface="Calibri"/>
                <a:cs typeface="Calibri"/>
                <a:sym typeface="Calibri"/>
              </a:rPr>
              <a:t>• FoV: 1 deg ∅, 40’ unvignetted</a:t>
            </a:r>
            <a:endParaRPr sz="2400">
              <a:latin typeface="Calibri"/>
              <a:ea typeface="Calibri"/>
              <a:cs typeface="Calibri"/>
              <a:sym typeface="Calibri"/>
            </a:endParaRPr>
          </a:p>
          <a:p>
            <a:pPr lvl="0" marL="0" marR="0" defTabSz="457200">
              <a:defRPr sz="1800">
                <a:uFillTx/>
              </a:defRPr>
            </a:pPr>
            <a:r>
              <a:rPr sz="2400">
                <a:latin typeface="Calibri"/>
                <a:ea typeface="Calibri"/>
                <a:cs typeface="Calibri"/>
                <a:sym typeface="Calibri"/>
              </a:rPr>
              <a:t>• Scale: 17.58’’/mm ⬄ 0.26”/pixel</a:t>
            </a:r>
          </a:p>
        </p:txBody>
      </p:sp>
      <p:sp>
        <p:nvSpPr>
          <p:cNvPr id="1706" name="Shape 1706"/>
          <p:cNvSpPr/>
          <p:nvPr/>
        </p:nvSpPr>
        <p:spPr>
          <a:xfrm flipV="1">
            <a:off x="3735294" y="1654716"/>
            <a:ext cx="3075675" cy="2384870"/>
          </a:xfrm>
          <a:prstGeom prst="line">
            <a:avLst/>
          </a:prstGeom>
          <a:ln w="25400">
            <a:solidFill>
              <a:srgbClr val="FF0000"/>
            </a:solidFill>
            <a:tailEnd type="triangle"/>
          </a:ln>
          <a:effectLst>
            <a:outerShdw sx="100000" sy="100000" kx="0" ky="0" algn="b" rotWithShape="0" blurRad="38100" dist="20000" dir="5400000">
              <a:srgbClr val="000000">
                <a:alpha val="38000"/>
              </a:srgbClr>
            </a:outerShdw>
          </a:effectLst>
        </p:spPr>
        <p:txBody>
          <a:bodyPr lIns="45719" rIns="45719"/>
          <a:lstStyle/>
          <a:p>
            <a:pPr lvl="0" marL="0" marR="0" defTabSz="457200">
              <a:defRPr sz="1200">
                <a:uFillTx/>
                <a:latin typeface="Helvetica"/>
                <a:ea typeface="Helvetica"/>
                <a:cs typeface="Helvetica"/>
                <a:sym typeface="Helvetica"/>
              </a:defRPr>
            </a:pPr>
          </a:p>
        </p:txBody>
      </p:sp>
    </p:spTree>
  </p:cSld>
  <p:clrMapOvr>
    <a:masterClrMapping/>
  </p:clrMapOvr>
  <p:transition spd="med" advClick="1"/>
</p:sld>
</file>

<file path=ppt/slides/slide1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08" name="image11.pdf"/>
          <p:cNvPicPr/>
          <p:nvPr/>
        </p:nvPicPr>
        <p:blipFill>
          <a:blip r:embed="rId2">
            <a:extLst/>
          </a:blip>
          <a:stretch>
            <a:fillRect/>
          </a:stretch>
        </p:blipFill>
        <p:spPr>
          <a:xfrm>
            <a:off x="-47786" y="-300038"/>
            <a:ext cx="9207501" cy="7162801"/>
          </a:xfrm>
          <a:prstGeom prst="rect">
            <a:avLst/>
          </a:prstGeom>
          <a:ln w="25400">
            <a:round/>
          </a:ln>
        </p:spPr>
      </p:pic>
      <p:sp>
        <p:nvSpPr>
          <p:cNvPr id="1709" name="Shape 1709"/>
          <p:cNvSpPr/>
          <p:nvPr/>
        </p:nvSpPr>
        <p:spPr>
          <a:xfrm>
            <a:off x="339936" y="6419343"/>
            <a:ext cx="8305801" cy="359992"/>
          </a:xfrm>
          <a:prstGeom prst="rect">
            <a:avLst/>
          </a:prstGeom>
          <a:ln w="12700">
            <a:round/>
          </a:ln>
          <a:extLst>
            <a:ext uri="{C572A759-6A51-4108-AA02-DFA0A04FC94B}">
              <ma14:wrappingTextBoxFlag xmlns:ma14="http://schemas.microsoft.com/office/mac/drawingml/2011/main" val="1"/>
            </a:ext>
          </a:extLst>
        </p:spPr>
        <p:txBody>
          <a:bodyPr lIns="38100" tIns="38100" rIns="38100" bIns="38100">
            <a:spAutoFit/>
          </a:bodyPr>
          <a:lstStyle>
            <a:lvl1pPr marL="0" marR="0" algn="ctr" defTabSz="457200">
              <a:buClr>
                <a:srgbClr val="000000"/>
              </a:buClr>
              <a:defRPr sz="2000">
                <a:latin typeface="+mn-lt"/>
                <a:ea typeface="+mn-ea"/>
                <a:cs typeface="+mn-cs"/>
                <a:sym typeface="Arial"/>
              </a:defRPr>
            </a:lvl1pPr>
          </a:lstStyle>
          <a:p>
            <a:pPr lvl="0">
              <a:defRPr sz="1800">
                <a:uFillTx/>
              </a:defRPr>
            </a:pPr>
            <a:r>
              <a:rPr sz="2000">
                <a:uFill>
                  <a:solidFill/>
                </a:uFill>
              </a:rPr>
              <a:t>Body of camera made of carbon fiber, shaped to minimize wall thickness</a:t>
            </a:r>
          </a:p>
        </p:txBody>
      </p:sp>
      <p:sp>
        <p:nvSpPr>
          <p:cNvPr id="1710" name="Shape 1710"/>
          <p:cNvSpPr/>
          <p:nvPr/>
        </p:nvSpPr>
        <p:spPr>
          <a:xfrm>
            <a:off x="2278642" y="183978"/>
            <a:ext cx="3949701" cy="533401"/>
          </a:xfrm>
          <a:prstGeom prst="rect">
            <a:avLst/>
          </a:prstGeom>
          <a:ln w="12700">
            <a:round/>
          </a:ln>
          <a:extLst>
            <a:ext uri="{C572A759-6A51-4108-AA02-DFA0A04FC94B}">
              <ma14:wrappingTextBoxFlag xmlns:ma14="http://schemas.microsoft.com/office/mac/drawingml/2011/main" val="1"/>
            </a:ext>
          </a:extLst>
        </p:spPr>
        <p:txBody>
          <a:bodyPr lIns="38100" tIns="38100" rIns="38100" bIns="38100">
            <a:spAutoFit/>
          </a:bodyPr>
          <a:lstStyle>
            <a:lvl1pPr marL="0" marR="0" algn="ctr" defTabSz="457200">
              <a:buClr>
                <a:srgbClr val="FF2600"/>
              </a:buClr>
              <a:defRPr sz="3200" u="sng">
                <a:latin typeface="Arial Bold"/>
                <a:ea typeface="Arial Bold"/>
                <a:cs typeface="Arial Bold"/>
                <a:sym typeface="Arial Bold"/>
              </a:defRPr>
            </a:lvl1pPr>
          </a:lstStyle>
          <a:p>
            <a:pPr lvl="0">
              <a:defRPr sz="1800" u="none">
                <a:uFillTx/>
              </a:defRPr>
            </a:pPr>
            <a:r>
              <a:rPr sz="3200" u="sng">
                <a:uFill>
                  <a:solidFill/>
                </a:uFill>
              </a:rPr>
              <a:t>PAUCam</a:t>
            </a:r>
          </a:p>
        </p:txBody>
      </p:sp>
    </p:spTree>
  </p:cSld>
  <p:clrMapOvr>
    <a:masterClrMapping/>
  </p:clrMapOvr>
  <p:transition spd="med" advClick="1"/>
</p:sld>
</file>

<file path=ppt/slides/slide1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2" name="Shape 1712"/>
          <p:cNvSpPr/>
          <p:nvPr/>
        </p:nvSpPr>
        <p:spPr>
          <a:xfrm>
            <a:off x="6553200" y="6399212"/>
            <a:ext cx="2146300" cy="279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r" defTabSz="457200">
              <a:buClr>
                <a:srgbClr val="9B9B9B"/>
              </a:buClr>
              <a:buFont typeface="Calibri"/>
              <a:defRPr baseline="29999" sz="1200">
                <a:solidFill>
                  <a:srgbClr val="9B9B9B"/>
                </a:solidFill>
                <a:uFill>
                  <a:solidFill>
                    <a:srgbClr val="9B9B9B"/>
                  </a:solidFill>
                </a:uFill>
                <a:latin typeface="Calibri"/>
                <a:ea typeface="Calibri"/>
                <a:cs typeface="Calibri"/>
                <a:sym typeface="Calibri"/>
              </a:defRPr>
            </a:lvl1pPr>
          </a:lstStyle>
          <a:p>
            <a:pPr lvl="0">
              <a:defRPr baseline="0" sz="1800">
                <a:solidFill>
                  <a:srgbClr val="000000"/>
                </a:solidFill>
                <a:uFillTx/>
              </a:defRPr>
            </a:pPr>
            <a:r>
              <a:rPr baseline="29999" sz="1200">
                <a:solidFill>
                  <a:srgbClr val="9B9B9B"/>
                </a:solidFill>
                <a:uFill>
                  <a:solidFill>
                    <a:srgbClr val="9B9B9B"/>
                  </a:solidFill>
                </a:uFill>
              </a:rPr>
              <a:t>28</a:t>
            </a:r>
          </a:p>
        </p:txBody>
      </p:sp>
      <p:sp>
        <p:nvSpPr>
          <p:cNvPr id="1713" name="Shape 1713"/>
          <p:cNvSpPr/>
          <p:nvPr/>
        </p:nvSpPr>
        <p:spPr>
          <a:xfrm>
            <a:off x="349250" y="925512"/>
            <a:ext cx="4978400" cy="25443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0" marR="40626" defTabSz="457200">
              <a:defRPr sz="1800">
                <a:uFillTx/>
              </a:defRPr>
            </a:pPr>
            <a:r>
              <a:rPr sz="2400">
                <a:solidFill>
                  <a:srgbClr val="002E7A"/>
                </a:solidFill>
                <a:uFill>
                  <a:solidFill>
                    <a:srgbClr val="002E7A"/>
                  </a:solidFill>
                </a:uFill>
                <a:latin typeface="+mn-lt"/>
                <a:ea typeface="+mn-ea"/>
                <a:cs typeface="+mn-cs"/>
                <a:sym typeface="Arial"/>
              </a:rPr>
              <a:t>Hamamatsu new CCDs:</a:t>
            </a:r>
            <a:endParaRPr sz="2400">
              <a:solidFill>
                <a:srgbClr val="002E7A"/>
              </a:solidFill>
              <a:uFill>
                <a:solidFill>
                  <a:srgbClr val="002E7A"/>
                </a:solidFill>
              </a:uFill>
              <a:latin typeface="+mn-lt"/>
              <a:ea typeface="+mn-ea"/>
              <a:cs typeface="+mn-cs"/>
              <a:sym typeface="Arial"/>
            </a:endParaRPr>
          </a:p>
          <a:p>
            <a:pPr lvl="0" marL="0" marR="40626" defTabSz="457200">
              <a:defRPr sz="1800">
                <a:uFillTx/>
              </a:defRPr>
            </a:pPr>
            <a:endParaRPr sz="2200">
              <a:solidFill>
                <a:srgbClr val="002E7A"/>
              </a:solidFill>
              <a:uFill>
                <a:solidFill>
                  <a:srgbClr val="002E7A"/>
                </a:solidFill>
              </a:uFill>
              <a:latin typeface="+mn-lt"/>
              <a:ea typeface="+mn-ea"/>
              <a:cs typeface="+mn-cs"/>
              <a:sym typeface="Arial"/>
            </a:endParaRPr>
          </a:p>
          <a:p>
            <a:pPr lvl="0" marL="215900" marR="40626" indent="-190500" defTabSz="457200">
              <a:spcBef>
                <a:spcPts val="1200"/>
              </a:spcBef>
              <a:buSzPct val="125000"/>
              <a:buChar char="•"/>
              <a:defRPr sz="1800">
                <a:uFillTx/>
              </a:defRPr>
            </a:pPr>
            <a:r>
              <a:rPr sz="2000">
                <a:solidFill>
                  <a:srgbClr val="4F7A28"/>
                </a:solidFill>
                <a:uFill>
                  <a:solidFill>
                    <a:srgbClr val="4F7A28"/>
                  </a:solidFill>
                </a:uFill>
                <a:latin typeface="+mn-lt"/>
                <a:ea typeface="+mn-ea"/>
                <a:cs typeface="+mn-cs"/>
                <a:sym typeface="Arial"/>
              </a:rPr>
              <a:t>18 4k x 2k 15 </a:t>
            </a:r>
            <a:r>
              <a:rPr sz="2000">
                <a:solidFill>
                  <a:srgbClr val="4F7A28"/>
                </a:solidFill>
                <a:uFill>
                  <a:solidFill>
                    <a:srgbClr val="4F7A28"/>
                  </a:solidFill>
                </a:uFill>
                <a:latin typeface="+mn-lt"/>
                <a:ea typeface="+mn-ea"/>
                <a:cs typeface="+mn-cs"/>
                <a:sym typeface="Arial"/>
              </a:rPr>
              <a:t>μ</a:t>
            </a:r>
            <a:r>
              <a:rPr sz="2000">
                <a:solidFill>
                  <a:srgbClr val="4F7A28"/>
                </a:solidFill>
                <a:uFill>
                  <a:solidFill>
                    <a:srgbClr val="4F7A28"/>
                  </a:solidFill>
                </a:uFill>
                <a:latin typeface="+mn-lt"/>
                <a:ea typeface="+mn-ea"/>
                <a:cs typeface="+mn-cs"/>
                <a:sym typeface="Arial"/>
              </a:rPr>
              <a:t>m pixels</a:t>
            </a:r>
            <a:endParaRPr sz="2000">
              <a:solidFill>
                <a:srgbClr val="4F7A28"/>
              </a:solidFill>
              <a:uFill>
                <a:solidFill>
                  <a:srgbClr val="4F7A28"/>
                </a:solidFill>
              </a:uFill>
              <a:latin typeface="+mn-lt"/>
              <a:ea typeface="+mn-ea"/>
              <a:cs typeface="+mn-cs"/>
              <a:sym typeface="Arial"/>
            </a:endParaRPr>
          </a:p>
          <a:p>
            <a:pPr lvl="0" marL="215900" marR="0" indent="-190500" defTabSz="457200">
              <a:spcBef>
                <a:spcPts val="1200"/>
              </a:spcBef>
              <a:buSzPct val="125000"/>
              <a:buChar char="•"/>
              <a:defRPr sz="1800">
                <a:uFillTx/>
              </a:defRPr>
            </a:pPr>
            <a:r>
              <a:rPr sz="2000">
                <a:solidFill>
                  <a:srgbClr val="4F7A28"/>
                </a:solidFill>
                <a:latin typeface="+mn-lt"/>
                <a:ea typeface="+mn-ea"/>
                <a:cs typeface="+mn-cs"/>
                <a:sym typeface="Arial"/>
              </a:rPr>
              <a:t>Excellent sensitivity across the entire wavelength range from 0.3 to over 1 μm.</a:t>
            </a:r>
            <a:endParaRPr sz="2000">
              <a:solidFill>
                <a:srgbClr val="4F7A28"/>
              </a:solidFill>
              <a:latin typeface="+mn-lt"/>
              <a:ea typeface="+mn-ea"/>
              <a:cs typeface="+mn-cs"/>
              <a:sym typeface="Arial"/>
            </a:endParaRPr>
          </a:p>
          <a:p>
            <a:pPr lvl="0" marL="215900" marR="0" indent="-190500" defTabSz="457200">
              <a:spcBef>
                <a:spcPts val="1200"/>
              </a:spcBef>
              <a:buSzPct val="125000"/>
              <a:buChar char="•"/>
              <a:defRPr sz="1800">
                <a:uFillTx/>
              </a:defRPr>
            </a:pPr>
            <a:r>
              <a:rPr sz="2000">
                <a:solidFill>
                  <a:srgbClr val="4F7A28"/>
                </a:solidFill>
                <a:latin typeface="+mn-lt"/>
                <a:ea typeface="+mn-ea"/>
                <a:cs typeface="+mn-cs"/>
                <a:sym typeface="Arial"/>
              </a:rPr>
              <a:t>20 delivered and characterized at CIEMAT and IFAE</a:t>
            </a:r>
          </a:p>
        </p:txBody>
      </p:sp>
      <p:pic>
        <p:nvPicPr>
          <p:cNvPr id="1714" name="image.png"/>
          <p:cNvPicPr/>
          <p:nvPr/>
        </p:nvPicPr>
        <p:blipFill>
          <a:blip r:embed="rId2">
            <a:extLst/>
          </a:blip>
          <a:stretch>
            <a:fillRect/>
          </a:stretch>
        </p:blipFill>
        <p:spPr>
          <a:xfrm>
            <a:off x="276225" y="3792537"/>
            <a:ext cx="4718050" cy="3084513"/>
          </a:xfrm>
          <a:prstGeom prst="rect">
            <a:avLst/>
          </a:prstGeom>
          <a:ln w="12700">
            <a:miter lim="400000"/>
          </a:ln>
        </p:spPr>
      </p:pic>
      <p:pic>
        <p:nvPicPr>
          <p:cNvPr id="1715" name="FDCCD.jpg"/>
          <p:cNvPicPr/>
          <p:nvPr/>
        </p:nvPicPr>
        <p:blipFill>
          <a:blip r:embed="rId3">
            <a:extLst/>
          </a:blip>
          <a:stretch>
            <a:fillRect/>
          </a:stretch>
        </p:blipFill>
        <p:spPr>
          <a:xfrm>
            <a:off x="5781675" y="-495300"/>
            <a:ext cx="3378200" cy="4762500"/>
          </a:xfrm>
          <a:prstGeom prst="rect">
            <a:avLst/>
          </a:prstGeom>
          <a:ln w="12700">
            <a:miter lim="400000"/>
          </a:ln>
        </p:spPr>
      </p:pic>
      <p:sp>
        <p:nvSpPr>
          <p:cNvPr id="1716" name="Shape 1716"/>
          <p:cNvSpPr/>
          <p:nvPr>
            <p:ph type="title"/>
          </p:nvPr>
        </p:nvSpPr>
        <p:spPr>
          <a:xfrm>
            <a:off x="-1714500" y="88900"/>
            <a:ext cx="8915400" cy="838200"/>
          </a:xfrm>
          <a:prstGeom prst="rect">
            <a:avLst/>
          </a:prstGeom>
        </p:spPr>
        <p:txBody>
          <a:bodyPr/>
          <a:lstStyle>
            <a:lvl1pPr defTabSz="914400">
              <a:defRPr sz="3000" u="sng">
                <a:latin typeface="+mn-lt"/>
                <a:ea typeface="+mn-ea"/>
                <a:cs typeface="+mn-cs"/>
                <a:sym typeface="Arial"/>
              </a:defRPr>
            </a:lvl1pPr>
          </a:lstStyle>
          <a:p>
            <a:pPr lvl="0">
              <a:defRPr sz="1800" u="none">
                <a:uFillTx/>
              </a:defRPr>
            </a:pPr>
            <a:r>
              <a:rPr sz="3000" u="sng">
                <a:uFill>
                  <a:solidFill/>
                </a:uFill>
              </a:rPr>
              <a:t>PAUCam Detectors</a:t>
            </a:r>
          </a:p>
        </p:txBody>
      </p:sp>
      <p:pic>
        <p:nvPicPr>
          <p:cNvPr id="1717" name="droppedImage.pdf"/>
          <p:cNvPicPr/>
          <p:nvPr/>
        </p:nvPicPr>
        <p:blipFill>
          <a:blip r:embed="rId4">
            <a:extLst/>
          </a:blip>
          <a:stretch>
            <a:fillRect/>
          </a:stretch>
        </p:blipFill>
        <p:spPr>
          <a:xfrm>
            <a:off x="5778500" y="3632200"/>
            <a:ext cx="3385821" cy="3543300"/>
          </a:xfrm>
          <a:prstGeom prst="rect">
            <a:avLst/>
          </a:prstGeom>
          <a:ln w="25400">
            <a:round/>
          </a:ln>
        </p:spPr>
      </p:pic>
      <p:pic>
        <p:nvPicPr>
          <p:cNvPr id="1718" name="droppedImage.pdf"/>
          <p:cNvPicPr/>
          <p:nvPr/>
        </p:nvPicPr>
        <p:blipFill>
          <a:blip r:embed="rId5">
            <a:extLst/>
          </a:blip>
          <a:stretch>
            <a:fillRect/>
          </a:stretch>
        </p:blipFill>
        <p:spPr>
          <a:xfrm>
            <a:off x="6692900" y="4673600"/>
            <a:ext cx="1549400" cy="1498600"/>
          </a:xfrm>
          <a:prstGeom prst="rect">
            <a:avLst/>
          </a:prstGeom>
          <a:ln w="12700">
            <a:miter lim="400000"/>
          </a:ln>
        </p:spPr>
      </p:pic>
    </p:spTree>
  </p:cSld>
  <p:clrMapOvr>
    <a:masterClrMapping/>
  </p:clrMapOvr>
  <p:transition spd="med" advClick="1"/>
</p:sld>
</file>

<file path=ppt/slides/slide1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0" name="Shape 1720"/>
          <p:cNvSpPr/>
          <p:nvPr/>
        </p:nvSpPr>
        <p:spPr>
          <a:xfrm>
            <a:off x="6553200" y="6248400"/>
            <a:ext cx="1917700" cy="279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buClr>
                <a:srgbClr val="9B9B9B"/>
              </a:buClr>
              <a:buFont typeface="Calibri"/>
              <a:defRPr baseline="29999" sz="1200">
                <a:solidFill>
                  <a:srgbClr val="9B9B9B"/>
                </a:solidFill>
                <a:uFill>
                  <a:solidFill>
                    <a:srgbClr val="9B9B9B"/>
                  </a:solidFill>
                </a:uFill>
                <a:latin typeface="Calibri"/>
                <a:ea typeface="Calibri"/>
                <a:cs typeface="Calibri"/>
                <a:sym typeface="Calibri"/>
              </a:defRPr>
            </a:lvl1pPr>
          </a:lstStyle>
          <a:p>
            <a:pPr lvl="0">
              <a:defRPr baseline="0" sz="1800">
                <a:solidFill>
                  <a:srgbClr val="000000"/>
                </a:solidFill>
                <a:uFillTx/>
              </a:defRPr>
            </a:pPr>
            <a:r>
              <a:rPr baseline="29999" sz="1200">
                <a:solidFill>
                  <a:srgbClr val="9B9B9B"/>
                </a:solidFill>
                <a:uFill>
                  <a:solidFill>
                    <a:srgbClr val="9B9B9B"/>
                  </a:solidFill>
                </a:uFill>
              </a:rPr>
              <a:t>10</a:t>
            </a:r>
          </a:p>
        </p:txBody>
      </p:sp>
      <p:sp>
        <p:nvSpPr>
          <p:cNvPr id="1721" name="Shape 1721"/>
          <p:cNvSpPr/>
          <p:nvPr/>
        </p:nvSpPr>
        <p:spPr>
          <a:xfrm>
            <a:off x="234950" y="609600"/>
            <a:ext cx="3942602" cy="15537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26" marR="40626">
              <a:buSzPct val="100000"/>
              <a:buChar char="•"/>
              <a:defRPr sz="1800">
                <a:uFillTx/>
              </a:defRPr>
            </a:pPr>
            <a:endParaRPr baseline="29999" sz="2000">
              <a:solidFill>
                <a:srgbClr val="002E7A"/>
              </a:solidFill>
              <a:uFill>
                <a:solidFill>
                  <a:srgbClr val="002E7A"/>
                </a:solidFill>
              </a:uFill>
              <a:latin typeface="+mn-lt"/>
              <a:ea typeface="+mn-ea"/>
              <a:cs typeface="+mn-cs"/>
              <a:sym typeface="Arial"/>
            </a:endParaRPr>
          </a:p>
          <a:p>
            <a:pPr lvl="0" marL="40626" marR="40626">
              <a:buSzPct val="100000"/>
              <a:buChar char="•"/>
              <a:defRPr sz="1800">
                <a:uFillTx/>
              </a:defRPr>
            </a:pPr>
            <a:r>
              <a:rPr baseline="29999" sz="2000">
                <a:solidFill>
                  <a:srgbClr val="002E7A"/>
                </a:solidFill>
                <a:uFill>
                  <a:solidFill>
                    <a:srgbClr val="002E7A"/>
                  </a:solidFill>
                </a:uFill>
                <a:latin typeface="+mn-lt"/>
                <a:ea typeface="+mn-ea"/>
                <a:cs typeface="+mn-cs"/>
                <a:sym typeface="Arial"/>
              </a:rPr>
              <a:t> </a:t>
            </a:r>
            <a:r>
              <a:rPr sz="2000">
                <a:solidFill>
                  <a:srgbClr val="002E7A"/>
                </a:solidFill>
                <a:uFill>
                  <a:solidFill>
                    <a:srgbClr val="002E7A"/>
                  </a:solidFill>
                </a:uFill>
                <a:latin typeface="+mn-lt"/>
                <a:ea typeface="+mn-ea"/>
                <a:cs typeface="+mn-cs"/>
                <a:sym typeface="Arial"/>
              </a:rPr>
              <a:t>40 </a:t>
            </a:r>
            <a:r>
              <a:rPr sz="2000">
                <a:solidFill>
                  <a:srgbClr val="002E7A"/>
                </a:solidFill>
                <a:uFill>
                  <a:solidFill>
                    <a:srgbClr val="002E7A"/>
                  </a:solidFill>
                </a:uFill>
                <a:latin typeface="+mn-lt"/>
                <a:ea typeface="+mn-ea"/>
                <a:cs typeface="+mn-cs"/>
                <a:sym typeface="Arial"/>
              </a:rPr>
              <a:t>narrow-band filters</a:t>
            </a:r>
            <a:endParaRPr sz="2000">
              <a:solidFill>
                <a:srgbClr val="002E7A"/>
              </a:solidFill>
              <a:uFill>
                <a:solidFill>
                  <a:srgbClr val="002E7A"/>
                </a:solidFill>
              </a:uFill>
              <a:latin typeface="+mn-lt"/>
              <a:ea typeface="+mn-ea"/>
              <a:cs typeface="+mn-cs"/>
              <a:sym typeface="Arial"/>
            </a:endParaRPr>
          </a:p>
          <a:p>
            <a:pPr lvl="0" marL="40626" marR="40626">
              <a:buSzPct val="100000"/>
              <a:buFont typeface="Arial"/>
              <a:buChar char="•"/>
              <a:defRPr sz="1800">
                <a:uFillTx/>
              </a:defRPr>
            </a:pPr>
            <a:r>
              <a:rPr sz="2000">
                <a:solidFill>
                  <a:srgbClr val="002E7A"/>
                </a:solidFill>
                <a:uFill>
                  <a:solidFill>
                    <a:srgbClr val="002E7A"/>
                  </a:solidFill>
                </a:uFill>
                <a:latin typeface="+mn-lt"/>
                <a:ea typeface="+mn-ea"/>
                <a:cs typeface="+mn-cs"/>
                <a:sym typeface="Arial"/>
              </a:rPr>
              <a:t> FWHM = 100 Å </a:t>
            </a:r>
            <a:endParaRPr sz="2000">
              <a:solidFill>
                <a:srgbClr val="002E7A"/>
              </a:solidFill>
              <a:uFill>
                <a:solidFill>
                  <a:srgbClr val="002E7A"/>
                </a:solidFill>
              </a:uFill>
              <a:latin typeface="+mn-lt"/>
              <a:ea typeface="+mn-ea"/>
              <a:cs typeface="+mn-cs"/>
              <a:sym typeface="Arial"/>
            </a:endParaRPr>
          </a:p>
          <a:p>
            <a:pPr lvl="0" marL="40626" marR="40626">
              <a:buSzPct val="100000"/>
              <a:buFont typeface="Arial"/>
              <a:buChar char="•"/>
              <a:defRPr sz="1800">
                <a:uFillTx/>
              </a:defRPr>
            </a:pPr>
            <a:r>
              <a:rPr sz="2000">
                <a:solidFill>
                  <a:srgbClr val="002E7A"/>
                </a:solidFill>
                <a:uFill>
                  <a:solidFill>
                    <a:srgbClr val="002E7A"/>
                  </a:solidFill>
                </a:uFill>
                <a:latin typeface="+mn-lt"/>
                <a:ea typeface="+mn-ea"/>
                <a:cs typeface="+mn-cs"/>
                <a:sym typeface="Arial"/>
              </a:rPr>
              <a:t> Spectral range: λ=4400-8500 Å</a:t>
            </a:r>
            <a:endParaRPr sz="2000">
              <a:solidFill>
                <a:srgbClr val="002E7A"/>
              </a:solidFill>
              <a:uFill>
                <a:solidFill>
                  <a:srgbClr val="002E7A"/>
                </a:solidFill>
              </a:uFill>
              <a:latin typeface="+mn-lt"/>
              <a:ea typeface="+mn-ea"/>
              <a:cs typeface="+mn-cs"/>
              <a:sym typeface="Arial"/>
            </a:endParaRPr>
          </a:p>
          <a:p>
            <a:pPr lvl="0" marL="40626" marR="40626">
              <a:buSzPct val="100000"/>
              <a:buFont typeface="Arial"/>
              <a:buChar char="•"/>
              <a:defRPr sz="1800">
                <a:uFillTx/>
              </a:defRPr>
            </a:pPr>
            <a:r>
              <a:rPr sz="2000">
                <a:solidFill>
                  <a:srgbClr val="002E7A"/>
                </a:solidFill>
                <a:uFill>
                  <a:solidFill>
                    <a:srgbClr val="002E7A"/>
                  </a:solidFill>
                </a:uFill>
                <a:latin typeface="+mn-lt"/>
                <a:ea typeface="+mn-ea"/>
                <a:cs typeface="+mn-cs"/>
                <a:sym typeface="Arial"/>
              </a:rPr>
              <a:t> Rectangular transmission profile</a:t>
            </a:r>
          </a:p>
        </p:txBody>
      </p:sp>
      <p:sp>
        <p:nvSpPr>
          <p:cNvPr id="1722" name="Shape 1722"/>
          <p:cNvSpPr/>
          <p:nvPr/>
        </p:nvSpPr>
        <p:spPr>
          <a:xfrm>
            <a:off x="2362200" y="168275"/>
            <a:ext cx="44196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buClr>
                <a:srgbClr val="FF2600"/>
              </a:buClr>
              <a:buFont typeface="Times New Roman"/>
              <a:defRPr sz="3200" u="sng">
                <a:latin typeface="+mn-lt"/>
                <a:ea typeface="+mn-ea"/>
                <a:cs typeface="+mn-cs"/>
                <a:sym typeface="Arial"/>
              </a:defRPr>
            </a:lvl1pPr>
          </a:lstStyle>
          <a:p>
            <a:pPr lvl="0">
              <a:defRPr sz="1800" u="none">
                <a:uFillTx/>
              </a:defRPr>
            </a:pPr>
            <a:r>
              <a:rPr sz="3200" u="sng">
                <a:uFill>
                  <a:solidFill/>
                </a:uFill>
              </a:rPr>
              <a:t>PAUCam Filter System</a:t>
            </a:r>
          </a:p>
        </p:txBody>
      </p:sp>
      <p:pic>
        <p:nvPicPr>
          <p:cNvPr id="1723" name="image.png"/>
          <p:cNvPicPr/>
          <p:nvPr/>
        </p:nvPicPr>
        <p:blipFill>
          <a:blip r:embed="rId2">
            <a:extLst/>
          </a:blip>
          <a:stretch>
            <a:fillRect/>
          </a:stretch>
        </p:blipFill>
        <p:spPr>
          <a:xfrm>
            <a:off x="4260850" y="831850"/>
            <a:ext cx="4584700" cy="3176588"/>
          </a:xfrm>
          <a:prstGeom prst="rect">
            <a:avLst/>
          </a:prstGeom>
          <a:ln w="12700">
            <a:miter lim="400000"/>
          </a:ln>
        </p:spPr>
      </p:pic>
      <p:pic>
        <p:nvPicPr>
          <p:cNvPr id="1724" name="image.png"/>
          <p:cNvPicPr/>
          <p:nvPr/>
        </p:nvPicPr>
        <p:blipFill>
          <a:blip r:embed="rId3">
            <a:extLst/>
          </a:blip>
          <a:stretch>
            <a:fillRect/>
          </a:stretch>
        </p:blipFill>
        <p:spPr>
          <a:xfrm>
            <a:off x="3451225" y="3778250"/>
            <a:ext cx="6781800" cy="3213100"/>
          </a:xfrm>
          <a:prstGeom prst="rect">
            <a:avLst/>
          </a:prstGeom>
          <a:ln w="12700">
            <a:miter lim="400000"/>
          </a:ln>
        </p:spPr>
      </p:pic>
      <p:pic>
        <p:nvPicPr>
          <p:cNvPr id="1725" name="image.png"/>
          <p:cNvPicPr/>
          <p:nvPr/>
        </p:nvPicPr>
        <p:blipFill>
          <a:blip r:embed="rId4">
            <a:extLst/>
          </a:blip>
          <a:stretch>
            <a:fillRect/>
          </a:stretch>
        </p:blipFill>
        <p:spPr>
          <a:xfrm>
            <a:off x="-22225" y="3298825"/>
            <a:ext cx="4181475" cy="3146425"/>
          </a:xfrm>
          <a:prstGeom prst="rect">
            <a:avLst/>
          </a:prstGeom>
          <a:ln w="12700">
            <a:miter lim="400000"/>
          </a:ln>
        </p:spPr>
      </p:pic>
      <p:sp>
        <p:nvSpPr>
          <p:cNvPr id="1726" name="Shape 1726"/>
          <p:cNvSpPr/>
          <p:nvPr/>
        </p:nvSpPr>
        <p:spPr>
          <a:xfrm>
            <a:off x="236537" y="2133600"/>
            <a:ext cx="2822175" cy="9695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26" marR="40626">
              <a:buClr>
                <a:srgbClr val="CE1C00"/>
              </a:buClr>
              <a:buFont typeface="Times New Roman"/>
              <a:defRPr sz="1800">
                <a:uFillTx/>
              </a:defRPr>
            </a:pPr>
            <a:endParaRPr baseline="29999" sz="2000">
              <a:solidFill>
                <a:srgbClr val="CE1C00"/>
              </a:solidFill>
              <a:uFill>
                <a:solidFill>
                  <a:srgbClr val="CE1C00"/>
                </a:solidFill>
              </a:uFill>
              <a:latin typeface="+mn-lt"/>
              <a:ea typeface="+mn-ea"/>
              <a:cs typeface="+mn-cs"/>
              <a:sym typeface="Arial"/>
            </a:endParaRPr>
          </a:p>
          <a:p>
            <a:pPr lvl="0" marL="40626" marR="40626">
              <a:buSzPct val="100000"/>
              <a:buChar char="•"/>
              <a:defRPr sz="1800">
                <a:uFillTx/>
              </a:defRPr>
            </a:pPr>
            <a:r>
              <a:rPr baseline="29999" sz="2000">
                <a:solidFill>
                  <a:srgbClr val="002E7A"/>
                </a:solidFill>
                <a:uFill>
                  <a:solidFill>
                    <a:srgbClr val="002E7A"/>
                  </a:solidFill>
                </a:uFill>
                <a:latin typeface="+mn-lt"/>
                <a:ea typeface="+mn-ea"/>
                <a:cs typeface="+mn-cs"/>
                <a:sym typeface="Arial"/>
              </a:rPr>
              <a:t> </a:t>
            </a:r>
            <a:r>
              <a:rPr sz="2000">
                <a:solidFill>
                  <a:srgbClr val="002E7A"/>
                </a:solidFill>
                <a:uFill>
                  <a:solidFill>
                    <a:srgbClr val="002E7A"/>
                  </a:solidFill>
                </a:uFill>
                <a:latin typeface="+mn-lt"/>
                <a:ea typeface="+mn-ea"/>
                <a:cs typeface="+mn-cs"/>
                <a:sym typeface="Arial"/>
              </a:rPr>
              <a:t>6 </a:t>
            </a:r>
            <a:r>
              <a:rPr sz="2000">
                <a:solidFill>
                  <a:srgbClr val="002E7A"/>
                </a:solidFill>
                <a:uFill>
                  <a:solidFill>
                    <a:srgbClr val="002E7A"/>
                  </a:solidFill>
                </a:uFill>
                <a:latin typeface="+mn-lt"/>
                <a:ea typeface="+mn-ea"/>
                <a:cs typeface="+mn-cs"/>
                <a:sym typeface="Arial"/>
              </a:rPr>
              <a:t>broad-band filters</a:t>
            </a:r>
            <a:endParaRPr sz="2000">
              <a:solidFill>
                <a:srgbClr val="002E7A"/>
              </a:solidFill>
              <a:uFill>
                <a:solidFill>
                  <a:srgbClr val="002E7A"/>
                </a:solidFill>
              </a:uFill>
              <a:latin typeface="+mn-lt"/>
              <a:ea typeface="+mn-ea"/>
              <a:cs typeface="+mn-cs"/>
              <a:sym typeface="Arial"/>
            </a:endParaRPr>
          </a:p>
          <a:p>
            <a:pPr lvl="0" marL="40626" marR="40626">
              <a:buSzPct val="100000"/>
              <a:buFont typeface="Arial"/>
              <a:buChar char="•"/>
              <a:defRPr sz="1800">
                <a:uFillTx/>
              </a:defRPr>
            </a:pPr>
            <a:r>
              <a:rPr sz="2000">
                <a:solidFill>
                  <a:srgbClr val="002E7A"/>
                </a:solidFill>
                <a:uFill>
                  <a:solidFill>
                    <a:srgbClr val="002E7A"/>
                  </a:solidFill>
                </a:uFill>
                <a:latin typeface="+mn-lt"/>
                <a:ea typeface="+mn-ea"/>
                <a:cs typeface="+mn-cs"/>
                <a:sym typeface="Arial"/>
              </a:rPr>
              <a:t> ugriZY (SDSS &amp; DES)</a:t>
            </a:r>
          </a:p>
        </p:txBody>
      </p:sp>
    </p:spTree>
  </p:cSld>
  <p:clrMapOvr>
    <a:masterClrMapping/>
  </p:clrMapOvr>
  <p:transition spd="med" advClick="1"/>
</p:sld>
</file>

<file path=ppt/slides/slide1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28" name="Screen shot 2010-06-02 at 06.png"/>
          <p:cNvPicPr/>
          <p:nvPr/>
        </p:nvPicPr>
        <p:blipFill>
          <a:blip r:embed="rId2">
            <a:extLst/>
          </a:blip>
          <a:stretch>
            <a:fillRect/>
          </a:stretch>
        </p:blipFill>
        <p:spPr>
          <a:xfrm>
            <a:off x="4737100" y="2286000"/>
            <a:ext cx="4343400" cy="4440238"/>
          </a:xfrm>
          <a:prstGeom prst="rect">
            <a:avLst/>
          </a:prstGeom>
          <a:ln w="12700">
            <a:miter lim="400000"/>
          </a:ln>
        </p:spPr>
      </p:pic>
      <p:sp>
        <p:nvSpPr>
          <p:cNvPr id="1729" name="Shape 1729"/>
          <p:cNvSpPr/>
          <p:nvPr/>
        </p:nvSpPr>
        <p:spPr>
          <a:xfrm>
            <a:off x="6553200" y="6248400"/>
            <a:ext cx="1917700" cy="279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buClr>
                <a:srgbClr val="9B9B9B"/>
              </a:buClr>
              <a:buFont typeface="Calibri"/>
              <a:defRPr baseline="29999" sz="1200">
                <a:solidFill>
                  <a:srgbClr val="9B9B9B"/>
                </a:solidFill>
                <a:uFill>
                  <a:solidFill>
                    <a:srgbClr val="9B9B9B"/>
                  </a:solidFill>
                </a:uFill>
                <a:latin typeface="Calibri"/>
                <a:ea typeface="Calibri"/>
                <a:cs typeface="Calibri"/>
                <a:sym typeface="Calibri"/>
              </a:defRPr>
            </a:lvl1pPr>
          </a:lstStyle>
          <a:p>
            <a:pPr lvl="0">
              <a:defRPr baseline="0" sz="1800">
                <a:solidFill>
                  <a:srgbClr val="000000"/>
                </a:solidFill>
                <a:uFillTx/>
              </a:defRPr>
            </a:pPr>
            <a:r>
              <a:rPr baseline="29999" sz="1200">
                <a:solidFill>
                  <a:srgbClr val="9B9B9B"/>
                </a:solidFill>
                <a:uFill>
                  <a:solidFill>
                    <a:srgbClr val="9B9B9B"/>
                  </a:solidFill>
                </a:uFill>
              </a:rPr>
              <a:t>11</a:t>
            </a:r>
          </a:p>
        </p:txBody>
      </p:sp>
      <p:sp>
        <p:nvSpPr>
          <p:cNvPr id="1730" name="Shape 1730"/>
          <p:cNvSpPr/>
          <p:nvPr/>
        </p:nvSpPr>
        <p:spPr>
          <a:xfrm>
            <a:off x="323850" y="558800"/>
            <a:ext cx="8037277" cy="200785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26" marR="40626">
              <a:lnSpc>
                <a:spcPct val="140000"/>
              </a:lnSpc>
              <a:defRPr sz="1800">
                <a:uFillTx/>
              </a:defRPr>
            </a:pPr>
            <a:endParaRPr baseline="29999" sz="2000">
              <a:solidFill>
                <a:srgbClr val="002E7A"/>
              </a:solidFill>
              <a:uFill>
                <a:solidFill>
                  <a:srgbClr val="002E7A"/>
                </a:solidFill>
              </a:uFill>
              <a:latin typeface="+mn-lt"/>
              <a:ea typeface="+mn-ea"/>
              <a:cs typeface="+mn-cs"/>
              <a:sym typeface="Arial"/>
            </a:endParaRPr>
          </a:p>
          <a:p>
            <a:pPr lvl="0" marL="40626" marR="40626">
              <a:lnSpc>
                <a:spcPct val="140000"/>
              </a:lnSpc>
              <a:buSzPct val="100000"/>
              <a:buChar char="•"/>
              <a:defRPr sz="1800">
                <a:uFillTx/>
              </a:defRPr>
            </a:pPr>
            <a:r>
              <a:rPr baseline="29999" sz="2000">
                <a:solidFill>
                  <a:srgbClr val="002E7A"/>
                </a:solidFill>
                <a:uFill>
                  <a:solidFill>
                    <a:srgbClr val="002E7A"/>
                  </a:solidFill>
                </a:uFill>
                <a:latin typeface="+mn-lt"/>
                <a:ea typeface="+mn-ea"/>
                <a:cs typeface="+mn-cs"/>
                <a:sym typeface="Arial"/>
              </a:rPr>
              <a:t> </a:t>
            </a:r>
            <a:r>
              <a:rPr sz="2000">
                <a:solidFill>
                  <a:srgbClr val="002E7A"/>
                </a:solidFill>
                <a:uFill>
                  <a:solidFill>
                    <a:srgbClr val="002E7A"/>
                  </a:solidFill>
                </a:uFill>
                <a:latin typeface="+mn-lt"/>
                <a:ea typeface="+mn-ea"/>
                <a:cs typeface="+mn-cs"/>
                <a:sym typeface="Arial"/>
              </a:rPr>
              <a:t>Efficiency: filters need to be very close to sensors to avoid vignetting</a:t>
            </a:r>
            <a:endParaRPr sz="2000">
              <a:solidFill>
                <a:srgbClr val="002E7A"/>
              </a:solidFill>
              <a:uFill>
                <a:solidFill>
                  <a:srgbClr val="002E7A"/>
                </a:solidFill>
              </a:uFill>
              <a:latin typeface="+mn-lt"/>
              <a:ea typeface="+mn-ea"/>
              <a:cs typeface="+mn-cs"/>
              <a:sym typeface="Arial"/>
            </a:endParaRPr>
          </a:p>
          <a:p>
            <a:pPr lvl="0" marL="40626" marR="40626">
              <a:lnSpc>
                <a:spcPct val="140000"/>
              </a:lnSpc>
              <a:buSzPct val="100000"/>
              <a:buFont typeface="Arial"/>
              <a:buChar char="•"/>
              <a:defRPr sz="1800">
                <a:uFillTx/>
              </a:defRPr>
            </a:pPr>
            <a:r>
              <a:rPr sz="2000">
                <a:solidFill>
                  <a:srgbClr val="002E7A"/>
                </a:solidFill>
                <a:uFill>
                  <a:solidFill>
                    <a:srgbClr val="002E7A"/>
                  </a:solidFill>
                </a:uFill>
                <a:latin typeface="+mn-lt"/>
                <a:ea typeface="+mn-ea"/>
                <a:cs typeface="+mn-cs"/>
                <a:sym typeface="Arial"/>
              </a:rPr>
              <a:t> More filters than CCDs ➜ movable trays</a:t>
            </a:r>
            <a:endParaRPr sz="2000">
              <a:solidFill>
                <a:srgbClr val="002E7A"/>
              </a:solidFill>
              <a:uFill>
                <a:solidFill>
                  <a:srgbClr val="002E7A"/>
                </a:solidFill>
              </a:uFill>
              <a:latin typeface="+mn-lt"/>
              <a:ea typeface="+mn-ea"/>
              <a:cs typeface="+mn-cs"/>
              <a:sym typeface="Arial"/>
            </a:endParaRPr>
          </a:p>
          <a:p>
            <a:pPr lvl="0" marL="40626" marR="40626">
              <a:lnSpc>
                <a:spcPct val="140000"/>
              </a:lnSpc>
              <a:buSzPct val="100000"/>
              <a:buFont typeface="Arial"/>
              <a:buChar char="•"/>
              <a:defRPr sz="1800">
                <a:uFillTx/>
              </a:defRPr>
            </a:pPr>
            <a:r>
              <a:rPr sz="2000">
                <a:solidFill>
                  <a:srgbClr val="002E7A"/>
                </a:solidFill>
                <a:uFill>
                  <a:solidFill>
                    <a:srgbClr val="002E7A"/>
                  </a:solidFill>
                </a:uFill>
                <a:latin typeface="+mn-lt"/>
                <a:ea typeface="+mn-ea"/>
                <a:cs typeface="+mn-cs"/>
                <a:sym typeface="Arial"/>
              </a:rPr>
              <a:t> Jukebox-like system</a:t>
            </a:r>
            <a:endParaRPr sz="2000">
              <a:solidFill>
                <a:srgbClr val="002E7A"/>
              </a:solidFill>
              <a:uFill>
                <a:solidFill>
                  <a:srgbClr val="002E7A"/>
                </a:solidFill>
              </a:uFill>
              <a:latin typeface="+mn-lt"/>
              <a:ea typeface="+mn-ea"/>
              <a:cs typeface="+mn-cs"/>
              <a:sym typeface="Arial"/>
            </a:endParaRPr>
          </a:p>
          <a:p>
            <a:pPr lvl="0" marL="40626" marR="40626">
              <a:lnSpc>
                <a:spcPct val="140000"/>
              </a:lnSpc>
              <a:buSzPct val="100000"/>
              <a:buFont typeface="Arial"/>
              <a:buChar char="•"/>
              <a:defRPr sz="1800">
                <a:uFillTx/>
              </a:defRPr>
            </a:pPr>
            <a:r>
              <a:rPr sz="2000">
                <a:solidFill>
                  <a:srgbClr val="002E7A"/>
                </a:solidFill>
                <a:uFill>
                  <a:solidFill>
                    <a:srgbClr val="002E7A"/>
                  </a:solidFill>
                </a:uFill>
                <a:latin typeface="+mn-lt"/>
                <a:ea typeface="+mn-ea"/>
                <a:cs typeface="+mn-cs"/>
                <a:sym typeface="Arial"/>
              </a:rPr>
              <a:t> Movements in vacuum are technologically challenging</a:t>
            </a:r>
          </a:p>
        </p:txBody>
      </p:sp>
      <p:sp>
        <p:nvSpPr>
          <p:cNvPr id="1731" name="Shape 1731"/>
          <p:cNvSpPr/>
          <p:nvPr/>
        </p:nvSpPr>
        <p:spPr>
          <a:xfrm>
            <a:off x="2578100" y="257175"/>
            <a:ext cx="39751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buClr>
                <a:srgbClr val="FF2600"/>
              </a:buClr>
              <a:buFont typeface="Times New Roman"/>
              <a:defRPr sz="3200" u="sng">
                <a:latin typeface="+mn-lt"/>
                <a:ea typeface="+mn-ea"/>
                <a:cs typeface="+mn-cs"/>
                <a:sym typeface="Arial"/>
              </a:defRPr>
            </a:lvl1pPr>
          </a:lstStyle>
          <a:p>
            <a:pPr lvl="0">
              <a:defRPr sz="1800" u="none">
                <a:uFillTx/>
              </a:defRPr>
            </a:pPr>
            <a:r>
              <a:rPr sz="3200" u="sng">
                <a:uFill>
                  <a:solidFill/>
                </a:uFill>
              </a:rPr>
              <a:t>PAUCam Filter Trays</a:t>
            </a:r>
          </a:p>
        </p:txBody>
      </p:sp>
      <p:pic>
        <p:nvPicPr>
          <p:cNvPr id="1732" name="image.png"/>
          <p:cNvPicPr/>
          <p:nvPr/>
        </p:nvPicPr>
        <p:blipFill>
          <a:blip r:embed="rId3">
            <a:extLst/>
          </a:blip>
          <a:stretch>
            <a:fillRect/>
          </a:stretch>
        </p:blipFill>
        <p:spPr>
          <a:xfrm>
            <a:off x="-152400" y="2927350"/>
            <a:ext cx="5040313" cy="3016250"/>
          </a:xfrm>
          <a:prstGeom prst="rect">
            <a:avLst/>
          </a:prstGeom>
          <a:ln w="12700">
            <a:miter lim="400000"/>
          </a:ln>
        </p:spPr>
      </p:pic>
    </p:spTree>
  </p:cSld>
  <p:clrMapOvr>
    <a:masterClrMapping/>
  </p:clrMapOvr>
  <p:transition spd="med" advClick="1"/>
</p:sld>
</file>

<file path=ppt/slides/slide1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4" name="Shape 1734"/>
          <p:cNvSpPr/>
          <p:nvPr/>
        </p:nvSpPr>
        <p:spPr>
          <a:xfrm>
            <a:off x="43589" y="6183922"/>
            <a:ext cx="7531101" cy="335423"/>
          </a:xfrm>
          <a:prstGeom prst="rect">
            <a:avLst/>
          </a:prstGeom>
          <a:ln w="12700">
            <a:round/>
          </a:ln>
          <a:extLst>
            <a:ext uri="{C572A759-6A51-4108-AA02-DFA0A04FC94B}">
              <ma14:wrappingTextBoxFlag xmlns:ma14="http://schemas.microsoft.com/office/mac/drawingml/2011/main" val="1"/>
            </a:ext>
          </a:extLst>
        </p:spPr>
        <p:txBody>
          <a:bodyPr lIns="38100" tIns="38100" rIns="38100" bIns="38100">
            <a:spAutoFit/>
          </a:bodyPr>
          <a:lstStyle>
            <a:lvl1pPr marL="0" marR="0" algn="ctr" defTabSz="457200">
              <a:buClr>
                <a:srgbClr val="000000"/>
              </a:buClr>
              <a:defRPr sz="1800">
                <a:latin typeface="+mn-lt"/>
                <a:ea typeface="+mn-ea"/>
                <a:cs typeface="+mn-cs"/>
                <a:sym typeface="Arial"/>
              </a:defRPr>
            </a:lvl1pPr>
          </a:lstStyle>
          <a:p>
            <a:pPr lvl="0">
              <a:defRPr>
                <a:uFillTx/>
              </a:defRPr>
            </a:pPr>
            <a:r>
              <a:rPr>
                <a:uFill>
                  <a:solidFill/>
                </a:uFill>
              </a:rPr>
              <a:t>Cut-out showing filter-tray movable system</a:t>
            </a:r>
          </a:p>
        </p:txBody>
      </p:sp>
      <p:pic>
        <p:nvPicPr>
          <p:cNvPr id="1735" name="image19.pdf"/>
          <p:cNvPicPr/>
          <p:nvPr/>
        </p:nvPicPr>
        <p:blipFill>
          <a:blip r:embed="rId2">
            <a:extLst/>
          </a:blip>
          <a:stretch>
            <a:fillRect/>
          </a:stretch>
        </p:blipFill>
        <p:spPr>
          <a:xfrm>
            <a:off x="25665" y="1079112"/>
            <a:ext cx="7788590" cy="5104811"/>
          </a:xfrm>
          <a:prstGeom prst="rect">
            <a:avLst/>
          </a:prstGeom>
          <a:ln w="25400">
            <a:round/>
          </a:ln>
        </p:spPr>
      </p:pic>
      <p:pic>
        <p:nvPicPr>
          <p:cNvPr id="1736" name="image.png"/>
          <p:cNvPicPr/>
          <p:nvPr/>
        </p:nvPicPr>
        <p:blipFill>
          <a:blip r:embed="rId3">
            <a:extLst/>
          </a:blip>
          <a:stretch>
            <a:fillRect/>
          </a:stretch>
        </p:blipFill>
        <p:spPr>
          <a:xfrm>
            <a:off x="5971388" y="4652364"/>
            <a:ext cx="3685734" cy="2205636"/>
          </a:xfrm>
          <a:prstGeom prst="rect">
            <a:avLst/>
          </a:prstGeom>
          <a:ln w="12700">
            <a:miter lim="400000"/>
          </a:ln>
        </p:spPr>
      </p:pic>
      <p:sp>
        <p:nvSpPr>
          <p:cNvPr id="1737" name="Shape 1737"/>
          <p:cNvSpPr/>
          <p:nvPr/>
        </p:nvSpPr>
        <p:spPr>
          <a:xfrm flipH="1" flipV="1">
            <a:off x="6710183" y="4200305"/>
            <a:ext cx="590018" cy="1180087"/>
          </a:xfrm>
          <a:prstGeom prst="line">
            <a:avLst/>
          </a:prstGeom>
          <a:ln w="25400">
            <a:solidFill>
              <a:srgbClr val="6095C9"/>
            </a:solidFill>
            <a:round/>
            <a:tailEnd type="triangle"/>
          </a:ln>
          <a:effectLst>
            <a:outerShdw sx="100000" sy="100000" kx="0" ky="0" algn="b" rotWithShape="0" blurRad="38100" dist="20000" dir="5400000">
              <a:srgbClr val="000000">
                <a:alpha val="38000"/>
              </a:srgbClr>
            </a:outerShdw>
          </a:effectLst>
        </p:spPr>
        <p:txBody>
          <a:bodyPr lIns="0" tIns="0" rIns="0" bIns="0"/>
          <a:lstStyle/>
          <a:p>
            <a:pPr lvl="0" marL="0" marR="0" defTabSz="457200">
              <a:defRPr sz="1200">
                <a:uFillTx/>
                <a:latin typeface="Helvetica"/>
                <a:ea typeface="Helvetica"/>
                <a:cs typeface="Helvetica"/>
                <a:sym typeface="Helvetica"/>
              </a:defRPr>
            </a:pPr>
          </a:p>
        </p:txBody>
      </p:sp>
      <p:sp>
        <p:nvSpPr>
          <p:cNvPr id="1738" name="Shape 1738"/>
          <p:cNvSpPr/>
          <p:nvPr/>
        </p:nvSpPr>
        <p:spPr>
          <a:xfrm>
            <a:off x="2578100" y="257175"/>
            <a:ext cx="39751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buClr>
                <a:srgbClr val="FF2600"/>
              </a:buClr>
              <a:buFont typeface="Times New Roman"/>
              <a:defRPr sz="3200" u="sng">
                <a:latin typeface="+mn-lt"/>
                <a:ea typeface="+mn-ea"/>
                <a:cs typeface="+mn-cs"/>
                <a:sym typeface="Arial"/>
              </a:defRPr>
            </a:lvl1pPr>
          </a:lstStyle>
          <a:p>
            <a:pPr lvl="0">
              <a:defRPr sz="1800" u="none">
                <a:uFillTx/>
              </a:defRPr>
            </a:pPr>
            <a:r>
              <a:rPr sz="3200" u="sng">
                <a:uFill>
                  <a:solidFill/>
                </a:uFill>
              </a:rPr>
              <a:t>PAUCam Filter Trays</a:t>
            </a:r>
          </a:p>
        </p:txBody>
      </p:sp>
    </p:spTree>
  </p:cSld>
  <p:clrMapOvr>
    <a:masterClrMapping/>
  </p:clrMapOvr>
  <p:transition spd="med" advClick="1"/>
</p:sld>
</file>

<file path=ppt/slides/slide1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40" name="IMG_8888.jpg"/>
          <p:cNvPicPr/>
          <p:nvPr/>
        </p:nvPicPr>
        <p:blipFill>
          <a:blip r:embed="rId2">
            <a:extLst/>
          </a:blip>
          <a:stretch>
            <a:fillRect/>
          </a:stretch>
        </p:blipFill>
        <p:spPr>
          <a:xfrm>
            <a:off x="76200" y="4135966"/>
            <a:ext cx="4178300" cy="2785534"/>
          </a:xfrm>
          <a:prstGeom prst="rect">
            <a:avLst/>
          </a:prstGeom>
          <a:ln w="25400">
            <a:round/>
          </a:ln>
        </p:spPr>
      </p:pic>
      <p:sp>
        <p:nvSpPr>
          <p:cNvPr id="1741" name="Shape 1741"/>
          <p:cNvSpPr/>
          <p:nvPr>
            <p:ph type="title"/>
          </p:nvPr>
        </p:nvSpPr>
        <p:spPr>
          <a:xfrm>
            <a:off x="114300" y="152400"/>
            <a:ext cx="8915400" cy="838200"/>
          </a:xfrm>
          <a:prstGeom prst="rect">
            <a:avLst/>
          </a:prstGeom>
        </p:spPr>
        <p:txBody>
          <a:bodyPr lIns="0" tIns="0" rIns="0" bIns="0"/>
          <a:lstStyle>
            <a:lvl1pPr>
              <a:defRPr b="0"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PAU Camera Construction</a:t>
            </a:r>
          </a:p>
        </p:txBody>
      </p:sp>
      <p:sp>
        <p:nvSpPr>
          <p:cNvPr id="1742" name="Shape 1742"/>
          <p:cNvSpPr/>
          <p:nvPr>
            <p:ph type="sldNum" sz="quarter" idx="2"/>
          </p:nvPr>
        </p:nvSpPr>
        <p:spPr>
          <a:xfrm>
            <a:off x="7315199" y="6553200"/>
            <a:ext cx="381001"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1743" name="IMG_8525.jpg"/>
          <p:cNvPicPr/>
          <p:nvPr/>
        </p:nvPicPr>
        <p:blipFill>
          <a:blip r:embed="rId3">
            <a:extLst/>
          </a:blip>
          <a:stretch>
            <a:fillRect/>
          </a:stretch>
        </p:blipFill>
        <p:spPr>
          <a:xfrm>
            <a:off x="520700" y="1244600"/>
            <a:ext cx="3543300" cy="2362200"/>
          </a:xfrm>
          <a:prstGeom prst="rect">
            <a:avLst/>
          </a:prstGeom>
          <a:ln w="25400">
            <a:round/>
          </a:ln>
        </p:spPr>
      </p:pic>
      <p:sp>
        <p:nvSpPr>
          <p:cNvPr id="1744" name="Shape 1744"/>
          <p:cNvSpPr/>
          <p:nvPr/>
        </p:nvSpPr>
        <p:spPr>
          <a:xfrm>
            <a:off x="281533" y="914400"/>
            <a:ext cx="4006514" cy="323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600">
                <a:latin typeface="+mn-lt"/>
                <a:ea typeface="+mn-ea"/>
                <a:cs typeface="+mn-cs"/>
                <a:sym typeface="Arial"/>
              </a:defRPr>
            </a:lvl1pPr>
          </a:lstStyle>
          <a:p>
            <a:pPr lvl="0">
              <a:defRPr sz="1800">
                <a:uFillTx/>
              </a:defRPr>
            </a:pPr>
            <a:r>
              <a:rPr sz="1600">
                <a:uFill>
                  <a:solidFill/>
                </a:uFill>
              </a:rPr>
              <a:t>Cryogenics and vacuum tests on prototype</a:t>
            </a:r>
          </a:p>
        </p:txBody>
      </p:sp>
      <p:sp>
        <p:nvSpPr>
          <p:cNvPr id="1745" name="Shape 1745"/>
          <p:cNvSpPr/>
          <p:nvPr/>
        </p:nvSpPr>
        <p:spPr>
          <a:xfrm>
            <a:off x="560635" y="3797300"/>
            <a:ext cx="3012243" cy="323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600">
                <a:latin typeface="+mn-lt"/>
                <a:ea typeface="+mn-ea"/>
                <a:cs typeface="+mn-cs"/>
                <a:sym typeface="Arial"/>
              </a:defRPr>
            </a:lvl1pPr>
          </a:lstStyle>
          <a:p>
            <a:pPr lvl="0">
              <a:defRPr sz="1800">
                <a:uFillTx/>
              </a:defRPr>
            </a:pPr>
            <a:r>
              <a:rPr sz="1600">
                <a:uFill>
                  <a:solidFill/>
                </a:uFill>
              </a:rPr>
              <a:t>Aluminum mold of camera body</a:t>
            </a:r>
          </a:p>
        </p:txBody>
      </p:sp>
      <p:sp>
        <p:nvSpPr>
          <p:cNvPr id="1746" name="Shape 1746"/>
          <p:cNvSpPr/>
          <p:nvPr/>
        </p:nvSpPr>
        <p:spPr>
          <a:xfrm>
            <a:off x="5922912" y="914400"/>
            <a:ext cx="1634293" cy="323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600">
                <a:latin typeface="+mn-lt"/>
                <a:ea typeface="+mn-ea"/>
                <a:cs typeface="+mn-cs"/>
                <a:sym typeface="Arial"/>
              </a:defRPr>
            </a:lvl1pPr>
          </a:lstStyle>
          <a:p>
            <a:pPr lvl="0">
              <a:defRPr sz="1800">
                <a:uFillTx/>
              </a:defRPr>
            </a:pPr>
            <a:r>
              <a:rPr sz="1600">
                <a:uFill>
                  <a:solidFill/>
                </a:uFill>
              </a:rPr>
              <a:t>CCD test station</a:t>
            </a:r>
          </a:p>
        </p:txBody>
      </p:sp>
      <p:pic>
        <p:nvPicPr>
          <p:cNvPr id="1747" name="COMPACTADO COMPLETO 2 CAPAS CARBONO FINO.jpg"/>
          <p:cNvPicPr/>
          <p:nvPr/>
        </p:nvPicPr>
        <p:blipFill>
          <a:blip r:embed="rId4">
            <a:extLst/>
          </a:blip>
          <a:stretch>
            <a:fillRect/>
          </a:stretch>
        </p:blipFill>
        <p:spPr>
          <a:xfrm>
            <a:off x="4572000" y="4098332"/>
            <a:ext cx="4572000" cy="3051768"/>
          </a:xfrm>
          <a:prstGeom prst="rect">
            <a:avLst/>
          </a:prstGeom>
          <a:ln w="25400">
            <a:round/>
          </a:ln>
        </p:spPr>
      </p:pic>
      <p:sp>
        <p:nvSpPr>
          <p:cNvPr id="1748" name="Shape 1748"/>
          <p:cNvSpPr/>
          <p:nvPr/>
        </p:nvSpPr>
        <p:spPr>
          <a:xfrm>
            <a:off x="5493394" y="3797300"/>
            <a:ext cx="2718853" cy="323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600">
                <a:latin typeface="+mn-lt"/>
                <a:ea typeface="+mn-ea"/>
                <a:cs typeface="+mn-cs"/>
                <a:sym typeface="Arial"/>
              </a:defRPr>
            </a:lvl1pPr>
          </a:lstStyle>
          <a:p>
            <a:pPr lvl="0">
              <a:defRPr sz="1800">
                <a:uFillTx/>
              </a:defRPr>
            </a:pPr>
            <a:r>
              <a:rPr sz="1600">
                <a:uFill>
                  <a:solidFill/>
                </a:uFill>
              </a:rPr>
              <a:t>Camera body in carbon fiber</a:t>
            </a:r>
          </a:p>
        </p:txBody>
      </p:sp>
      <p:pic>
        <p:nvPicPr>
          <p:cNvPr id="1749" name="PAUCam_SETUPS_ciemat_uncovered.jpg"/>
          <p:cNvPicPr/>
          <p:nvPr/>
        </p:nvPicPr>
        <p:blipFill>
          <a:blip r:embed="rId5">
            <a:extLst/>
          </a:blip>
          <a:stretch>
            <a:fillRect/>
          </a:stretch>
        </p:blipFill>
        <p:spPr>
          <a:xfrm>
            <a:off x="5168900" y="1231900"/>
            <a:ext cx="3149600" cy="2362200"/>
          </a:xfrm>
          <a:prstGeom prst="rect">
            <a:avLst/>
          </a:prstGeom>
          <a:ln w="25400">
            <a:round/>
          </a:ln>
        </p:spPr>
      </p:pic>
      <p:pic>
        <p:nvPicPr>
          <p:cNvPr id="1750" name="image3.png"/>
          <p:cNvPicPr/>
          <p:nvPr/>
        </p:nvPicPr>
        <p:blipFill>
          <a:blip r:embed="rId6">
            <a:extLst/>
          </a:blip>
          <a:stretch>
            <a:fillRect/>
          </a:stretch>
        </p:blipFill>
        <p:spPr>
          <a:xfrm>
            <a:off x="76200" y="4076700"/>
            <a:ext cx="4169866" cy="2781300"/>
          </a:xfrm>
          <a:prstGeom prst="rect">
            <a:avLst/>
          </a:prstGeom>
          <a:ln w="12700">
            <a:round/>
          </a:ln>
        </p:spPr>
      </p:pic>
    </p:spTree>
  </p:cSld>
  <p:clrMapOvr>
    <a:masterClrMapping/>
  </p:clrMapOvr>
  <p:transition spd="med" advClick="1"/>
</p:sld>
</file>

<file path=ppt/slides/slide1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52" name="CCD_noise.png"/>
          <p:cNvPicPr/>
          <p:nvPr/>
        </p:nvPicPr>
        <p:blipFill>
          <a:blip r:embed="rId2">
            <a:extLst/>
          </a:blip>
          <a:stretch>
            <a:fillRect/>
          </a:stretch>
        </p:blipFill>
        <p:spPr>
          <a:xfrm>
            <a:off x="168131" y="3984476"/>
            <a:ext cx="4403869" cy="2873524"/>
          </a:xfrm>
          <a:prstGeom prst="rect">
            <a:avLst/>
          </a:prstGeom>
          <a:ln w="25400">
            <a:round/>
          </a:ln>
        </p:spPr>
      </p:pic>
      <p:sp>
        <p:nvSpPr>
          <p:cNvPr id="1753" name="Shape 1753"/>
          <p:cNvSpPr/>
          <p:nvPr>
            <p:ph type="title"/>
          </p:nvPr>
        </p:nvSpPr>
        <p:spPr>
          <a:xfrm>
            <a:off x="114300" y="152400"/>
            <a:ext cx="8915400" cy="838200"/>
          </a:xfrm>
          <a:prstGeom prst="rect">
            <a:avLst/>
          </a:prstGeom>
        </p:spPr>
        <p:txBody>
          <a:bodyPr lIns="0" tIns="0" rIns="0" bIns="0"/>
          <a:lstStyle>
            <a:lvl1pPr>
              <a:defRPr b="0"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PAUCam: Measurements</a:t>
            </a:r>
          </a:p>
        </p:txBody>
      </p:sp>
      <p:sp>
        <p:nvSpPr>
          <p:cNvPr id="1754" name="Shape 1754"/>
          <p:cNvSpPr/>
          <p:nvPr/>
        </p:nvSpPr>
        <p:spPr>
          <a:xfrm>
            <a:off x="408533" y="965200"/>
            <a:ext cx="4006514" cy="323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600">
                <a:latin typeface="+mn-lt"/>
                <a:ea typeface="+mn-ea"/>
                <a:cs typeface="+mn-cs"/>
                <a:sym typeface="Arial"/>
              </a:defRPr>
            </a:lvl1pPr>
          </a:lstStyle>
          <a:p>
            <a:pPr lvl="0">
              <a:defRPr sz="1800">
                <a:uFillTx/>
              </a:defRPr>
            </a:pPr>
            <a:r>
              <a:rPr sz="1600">
                <a:uFill>
                  <a:solidFill/>
                </a:uFill>
              </a:rPr>
              <a:t>Filter transmission (r-band)</a:t>
            </a:r>
          </a:p>
        </p:txBody>
      </p:sp>
      <p:sp>
        <p:nvSpPr>
          <p:cNvPr id="1755" name="Shape 1755"/>
          <p:cNvSpPr/>
          <p:nvPr/>
        </p:nvSpPr>
        <p:spPr>
          <a:xfrm>
            <a:off x="905668" y="3835400"/>
            <a:ext cx="3012243" cy="323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600">
                <a:latin typeface="+mn-lt"/>
                <a:ea typeface="+mn-ea"/>
                <a:cs typeface="+mn-cs"/>
                <a:sym typeface="Arial"/>
              </a:defRPr>
            </a:lvl1pPr>
          </a:lstStyle>
          <a:p>
            <a:pPr lvl="0">
              <a:defRPr sz="1800">
                <a:uFillTx/>
              </a:defRPr>
            </a:pPr>
            <a:r>
              <a:rPr sz="1600">
                <a:uFill>
                  <a:solidFill/>
                </a:uFill>
              </a:rPr>
              <a:t>CCD noise reading 2 CCDs</a:t>
            </a:r>
          </a:p>
        </p:txBody>
      </p:sp>
      <p:sp>
        <p:nvSpPr>
          <p:cNvPr id="1756" name="Shape 1756"/>
          <p:cNvSpPr/>
          <p:nvPr/>
        </p:nvSpPr>
        <p:spPr>
          <a:xfrm>
            <a:off x="5493394" y="3835400"/>
            <a:ext cx="2718853" cy="323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600">
                <a:latin typeface="+mn-lt"/>
                <a:ea typeface="+mn-ea"/>
                <a:cs typeface="+mn-cs"/>
                <a:sym typeface="Arial"/>
              </a:defRPr>
            </a:lvl1pPr>
          </a:lstStyle>
          <a:p>
            <a:pPr lvl="0">
              <a:defRPr sz="1800">
                <a:uFillTx/>
              </a:defRPr>
            </a:pPr>
            <a:r>
              <a:rPr sz="1600">
                <a:uFill>
                  <a:solidFill/>
                </a:uFill>
              </a:rPr>
              <a:t>CCD QE</a:t>
            </a:r>
          </a:p>
        </p:txBody>
      </p:sp>
      <p:sp>
        <p:nvSpPr>
          <p:cNvPr id="1757" name="Shape 1757"/>
          <p:cNvSpPr/>
          <p:nvPr/>
        </p:nvSpPr>
        <p:spPr>
          <a:xfrm>
            <a:off x="5643889" y="965199"/>
            <a:ext cx="2417863" cy="32355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defTabSz="457200">
              <a:defRPr sz="1600">
                <a:uFillTx/>
                <a:latin typeface="+mn-lt"/>
                <a:ea typeface="+mn-ea"/>
                <a:cs typeface="+mn-cs"/>
                <a:sym typeface="Arial"/>
              </a:defRPr>
            </a:lvl1pPr>
          </a:lstStyle>
          <a:p>
            <a:pPr lvl="0">
              <a:defRPr sz="1800"/>
            </a:pPr>
            <a:r>
              <a:rPr sz="1600"/>
              <a:t>CCD image (30 min dark)</a:t>
            </a:r>
          </a:p>
        </p:txBody>
      </p:sp>
      <p:pic>
        <p:nvPicPr>
          <p:cNvPr id="1758" name="pasted-image.tif"/>
          <p:cNvPicPr/>
          <p:nvPr/>
        </p:nvPicPr>
        <p:blipFill>
          <a:blip r:embed="rId3">
            <a:extLst/>
          </a:blip>
          <a:stretch>
            <a:fillRect/>
          </a:stretch>
        </p:blipFill>
        <p:spPr>
          <a:xfrm>
            <a:off x="746386" y="1337243"/>
            <a:ext cx="3330808" cy="2411567"/>
          </a:xfrm>
          <a:prstGeom prst="rect">
            <a:avLst/>
          </a:prstGeom>
          <a:ln w="25400">
            <a:round/>
          </a:ln>
        </p:spPr>
      </p:pic>
      <p:pic>
        <p:nvPicPr>
          <p:cNvPr id="1759" name="pasted-image.tif"/>
          <p:cNvPicPr/>
          <p:nvPr/>
        </p:nvPicPr>
        <p:blipFill>
          <a:blip r:embed="rId4">
            <a:extLst/>
          </a:blip>
          <a:stretch>
            <a:fillRect/>
          </a:stretch>
        </p:blipFill>
        <p:spPr>
          <a:xfrm>
            <a:off x="5734756" y="1324543"/>
            <a:ext cx="2236129" cy="2457748"/>
          </a:xfrm>
          <a:prstGeom prst="rect">
            <a:avLst/>
          </a:prstGeom>
          <a:ln w="25400">
            <a:round/>
          </a:ln>
        </p:spPr>
      </p:pic>
      <p:sp>
        <p:nvSpPr>
          <p:cNvPr id="1760" name="Shape 1760"/>
          <p:cNvSpPr/>
          <p:nvPr/>
        </p:nvSpPr>
        <p:spPr>
          <a:xfrm>
            <a:off x="2746087" y="4285823"/>
            <a:ext cx="1630562" cy="27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defTabSz="457200">
              <a:defRPr sz="1200">
                <a:uFillTx/>
                <a:latin typeface="Helvetica"/>
                <a:ea typeface="Helvetica"/>
                <a:cs typeface="Helvetica"/>
                <a:sym typeface="Helvetica"/>
              </a:defRPr>
            </a:lvl1pPr>
          </a:lstStyle>
          <a:p>
            <a:pPr lvl="0">
              <a:defRPr sz="1800"/>
            </a:pPr>
            <a:r>
              <a:rPr sz="1200"/>
              <a:t>RMS ~ 8.5 ADU ~ 6 e-</a:t>
            </a:r>
          </a:p>
        </p:txBody>
      </p:sp>
      <p:pic>
        <p:nvPicPr>
          <p:cNvPr id="1761" name="pasted-image.pdf"/>
          <p:cNvPicPr/>
          <p:nvPr/>
        </p:nvPicPr>
        <p:blipFill>
          <a:blip r:embed="rId5">
            <a:extLst/>
          </a:blip>
          <a:stretch>
            <a:fillRect/>
          </a:stretch>
        </p:blipFill>
        <p:spPr>
          <a:xfrm>
            <a:off x="4419600" y="4070052"/>
            <a:ext cx="4682211" cy="2828056"/>
          </a:xfrm>
          <a:prstGeom prst="rect">
            <a:avLst/>
          </a:prstGeom>
          <a:ln w="25400">
            <a:round/>
          </a:ln>
        </p:spPr>
      </p:pic>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5" name="Shape 365"/>
          <p:cNvSpPr/>
          <p:nvPr/>
        </p:nvSpPr>
        <p:spPr>
          <a:xfrm>
            <a:off x="-252413" y="-171450"/>
            <a:ext cx="10080626" cy="7245350"/>
          </a:xfrm>
          <a:prstGeom prst="rect">
            <a:avLst/>
          </a:prstGeom>
          <a:solidFill/>
          <a:ln>
            <a:solidFill/>
            <a:round/>
          </a:ln>
        </p:spPr>
        <p:txBody>
          <a:bodyPr lIns="45719" rIns="45719" anchor="ctr"/>
          <a:lstStyle/>
          <a:p>
            <a:pPr lvl="0" marL="0" marR="0">
              <a:defRPr sz="1800">
                <a:uFillTx/>
                <a:latin typeface="+mn-lt"/>
                <a:ea typeface="+mn-ea"/>
                <a:cs typeface="+mn-cs"/>
                <a:sym typeface="Arial"/>
              </a:defRPr>
            </a:pPr>
          </a:p>
        </p:txBody>
      </p:sp>
      <p:sp>
        <p:nvSpPr>
          <p:cNvPr id="366" name="Shape 366"/>
          <p:cNvSpPr/>
          <p:nvPr/>
        </p:nvSpPr>
        <p:spPr>
          <a:xfrm>
            <a:off x="2051050" y="333375"/>
            <a:ext cx="2952750" cy="935038"/>
          </a:xfrm>
          <a:prstGeom prst="rect">
            <a:avLst/>
          </a:prstGeom>
          <a:solidFill/>
          <a:ln>
            <a:solidFill/>
            <a:round/>
          </a:ln>
        </p:spPr>
        <p:txBody>
          <a:bodyPr lIns="45719" rIns="45719" anchor="ctr"/>
          <a:lstStyle/>
          <a:p>
            <a:pPr lvl="0" marL="0" marR="0">
              <a:defRPr sz="1800">
                <a:uFillTx/>
                <a:latin typeface="+mn-lt"/>
                <a:ea typeface="+mn-ea"/>
                <a:cs typeface="+mn-cs"/>
                <a:sym typeface="Arial"/>
              </a:defRPr>
            </a:pPr>
          </a:p>
        </p:txBody>
      </p:sp>
      <p:sp>
        <p:nvSpPr>
          <p:cNvPr id="367" name="Shape 367"/>
          <p:cNvSpPr/>
          <p:nvPr/>
        </p:nvSpPr>
        <p:spPr>
          <a:xfrm>
            <a:off x="684212" y="3789362"/>
            <a:ext cx="1008063" cy="647701"/>
          </a:xfrm>
          <a:prstGeom prst="rect">
            <a:avLst/>
          </a:prstGeom>
          <a:solidFill/>
          <a:ln>
            <a:solidFill/>
            <a:round/>
          </a:ln>
        </p:spPr>
        <p:txBody>
          <a:bodyPr lIns="45719" rIns="45719" anchor="ctr"/>
          <a:lstStyle/>
          <a:p>
            <a:pPr lvl="0" marL="0" marR="0">
              <a:defRPr sz="1800">
                <a:uFillTx/>
                <a:latin typeface="+mn-lt"/>
                <a:ea typeface="+mn-ea"/>
                <a:cs typeface="+mn-cs"/>
                <a:sym typeface="Arial"/>
              </a:defRPr>
            </a:pPr>
          </a:p>
        </p:txBody>
      </p:sp>
      <p:sp>
        <p:nvSpPr>
          <p:cNvPr id="368" name="Shape 368"/>
          <p:cNvSpPr/>
          <p:nvPr/>
        </p:nvSpPr>
        <p:spPr>
          <a:xfrm>
            <a:off x="3348037" y="3789362"/>
            <a:ext cx="1439863" cy="647701"/>
          </a:xfrm>
          <a:prstGeom prst="rect">
            <a:avLst/>
          </a:prstGeom>
          <a:solidFill/>
          <a:ln>
            <a:solidFill/>
            <a:round/>
          </a:ln>
        </p:spPr>
        <p:txBody>
          <a:bodyPr lIns="45719" rIns="45719" anchor="ctr"/>
          <a:lstStyle/>
          <a:p>
            <a:pPr lvl="0" marL="0" marR="0">
              <a:defRPr sz="1800">
                <a:uFillTx/>
                <a:latin typeface="+mn-lt"/>
                <a:ea typeface="+mn-ea"/>
                <a:cs typeface="+mn-cs"/>
                <a:sym typeface="Arial"/>
              </a:defRPr>
            </a:pPr>
          </a:p>
        </p:txBody>
      </p:sp>
      <p:sp>
        <p:nvSpPr>
          <p:cNvPr id="369" name="Shape 369"/>
          <p:cNvSpPr/>
          <p:nvPr/>
        </p:nvSpPr>
        <p:spPr>
          <a:xfrm>
            <a:off x="1619250" y="4797425"/>
            <a:ext cx="1079500" cy="576263"/>
          </a:xfrm>
          <a:prstGeom prst="rect">
            <a:avLst/>
          </a:prstGeom>
          <a:solidFill/>
          <a:ln>
            <a:solidFill/>
            <a:round/>
          </a:ln>
        </p:spPr>
        <p:txBody>
          <a:bodyPr lIns="45719" rIns="45719" anchor="ctr"/>
          <a:lstStyle/>
          <a:p>
            <a:pPr lvl="0" marL="0" marR="0">
              <a:defRPr sz="1800">
                <a:uFillTx/>
                <a:latin typeface="+mn-lt"/>
                <a:ea typeface="+mn-ea"/>
                <a:cs typeface="+mn-cs"/>
                <a:sym typeface="Arial"/>
              </a:defRPr>
            </a:pPr>
          </a:p>
        </p:txBody>
      </p:sp>
      <p:pic>
        <p:nvPicPr>
          <p:cNvPr id="370" name="020622.tif.png"/>
          <p:cNvPicPr/>
          <p:nvPr/>
        </p:nvPicPr>
        <p:blipFill>
          <a:blip r:embed="rId2">
            <a:extLst/>
          </a:blip>
          <a:stretch>
            <a:fillRect/>
          </a:stretch>
        </p:blipFill>
        <p:spPr>
          <a:xfrm>
            <a:off x="-529432" y="278516"/>
            <a:ext cx="9144001" cy="6856593"/>
          </a:xfrm>
          <a:prstGeom prst="rect">
            <a:avLst/>
          </a:prstGeom>
          <a:ln w="12700">
            <a:miter lim="400000"/>
          </a:ln>
        </p:spPr>
      </p:pic>
      <p:sp>
        <p:nvSpPr>
          <p:cNvPr id="371" name="Shape 371"/>
          <p:cNvSpPr/>
          <p:nvPr/>
        </p:nvSpPr>
        <p:spPr>
          <a:xfrm>
            <a:off x="4927436" y="3141667"/>
            <a:ext cx="4272048" cy="360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uFillTx/>
              </a:defRPr>
            </a:pPr>
            <a:r>
              <a:rPr>
                <a:solidFill>
                  <a:srgbClr val="FFFFFF"/>
                </a:solidFill>
                <a:uFill>
                  <a:solidFill/>
                </a:uFill>
                <a:latin typeface="+mn-lt"/>
                <a:ea typeface="+mn-ea"/>
                <a:cs typeface="+mn-cs"/>
                <a:sym typeface="Arial"/>
              </a:rPr>
              <a:t>Hot universe: e</a:t>
            </a:r>
            <a:r>
              <a:rPr baseline="31999">
                <a:solidFill>
                  <a:srgbClr val="FFFFFF"/>
                </a:solidFill>
                <a:uFill>
                  <a:solidFill/>
                </a:uFill>
                <a:latin typeface="+mn-lt"/>
                <a:ea typeface="+mn-ea"/>
                <a:cs typeface="+mn-cs"/>
                <a:sym typeface="Arial"/>
              </a:rPr>
              <a:t>-</a:t>
            </a:r>
            <a:r>
              <a:rPr>
                <a:solidFill>
                  <a:srgbClr val="FFFFFF"/>
                </a:solidFill>
                <a:uFill>
                  <a:solidFill/>
                </a:uFill>
                <a:latin typeface="+mn-lt"/>
                <a:ea typeface="+mn-ea"/>
                <a:cs typeface="+mn-cs"/>
                <a:sym typeface="Arial"/>
              </a:rPr>
              <a:t> and p interact through γ </a:t>
            </a:r>
          </a:p>
        </p:txBody>
      </p:sp>
      <p:sp>
        <p:nvSpPr>
          <p:cNvPr id="372" name="Shape 372"/>
          <p:cNvSpPr/>
          <p:nvPr/>
        </p:nvSpPr>
        <p:spPr>
          <a:xfrm>
            <a:off x="5917101" y="4425906"/>
            <a:ext cx="3811926" cy="6275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uFillTx/>
              </a:defRPr>
            </a:pPr>
            <a:r>
              <a:rPr>
                <a:solidFill>
                  <a:srgbClr val="FFFFFF"/>
                </a:solidFill>
                <a:uFill>
                  <a:solidFill/>
                </a:uFill>
                <a:latin typeface="+mn-lt"/>
                <a:ea typeface="+mn-ea"/>
                <a:cs typeface="+mn-cs"/>
                <a:sym typeface="Arial"/>
              </a:rPr>
              <a:t>Cold universe: e</a:t>
            </a:r>
            <a:r>
              <a:rPr baseline="31999">
                <a:solidFill>
                  <a:srgbClr val="FFFFFF"/>
                </a:solidFill>
                <a:uFill>
                  <a:solidFill/>
                </a:uFill>
                <a:latin typeface="+mn-lt"/>
                <a:ea typeface="+mn-ea"/>
                <a:cs typeface="+mn-cs"/>
                <a:sym typeface="Arial"/>
              </a:rPr>
              <a:t>-</a:t>
            </a:r>
            <a:r>
              <a:rPr>
                <a:solidFill>
                  <a:srgbClr val="FFFFFF"/>
                </a:solidFill>
                <a:uFill>
                  <a:solidFill/>
                </a:uFill>
                <a:latin typeface="+mn-lt"/>
                <a:ea typeface="+mn-ea"/>
                <a:cs typeface="+mn-cs"/>
                <a:sym typeface="Arial"/>
              </a:rPr>
              <a:t> and p bound </a:t>
            </a:r>
            <a:endParaRPr>
              <a:solidFill>
                <a:srgbClr val="FFFFFF"/>
              </a:solidFill>
              <a:uFill>
                <a:solidFill/>
              </a:uFill>
              <a:latin typeface="+mn-lt"/>
              <a:ea typeface="+mn-ea"/>
              <a:cs typeface="+mn-cs"/>
              <a:sym typeface="Arial"/>
            </a:endParaRPr>
          </a:p>
          <a:p>
            <a:pPr lvl="0">
              <a:defRPr sz="1800">
                <a:uFillTx/>
              </a:defRPr>
            </a:pPr>
            <a:r>
              <a:rPr>
                <a:solidFill>
                  <a:srgbClr val="FFFFFF"/>
                </a:solidFill>
                <a:uFill>
                  <a:solidFill/>
                </a:uFill>
                <a:latin typeface="+mn-lt"/>
                <a:ea typeface="+mn-ea"/>
                <a:cs typeface="+mn-cs"/>
                <a:sym typeface="Arial"/>
              </a:rPr>
              <a:t>in H. γ's travel freely</a:t>
            </a:r>
          </a:p>
        </p:txBody>
      </p:sp>
      <p:sp>
        <p:nvSpPr>
          <p:cNvPr id="373" name="Shape 373"/>
          <p:cNvSpPr/>
          <p:nvPr/>
        </p:nvSpPr>
        <p:spPr>
          <a:xfrm>
            <a:off x="13324" y="4369051"/>
            <a:ext cx="3811927" cy="6275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uFillTx/>
              </a:defRPr>
            </a:pPr>
            <a:r>
              <a:rPr>
                <a:solidFill>
                  <a:srgbClr val="FFFFFF"/>
                </a:solidFill>
                <a:uFill>
                  <a:solidFill/>
                </a:uFill>
                <a:latin typeface="+mn-lt"/>
                <a:ea typeface="+mn-ea"/>
                <a:cs typeface="+mn-cs"/>
                <a:sym typeface="Arial"/>
              </a:rPr>
              <a:t>CMB: a snapshot of the universe</a:t>
            </a:r>
            <a:endParaRPr>
              <a:solidFill>
                <a:srgbClr val="FFFFFF"/>
              </a:solidFill>
              <a:uFill>
                <a:solidFill/>
              </a:uFill>
              <a:latin typeface="+mn-lt"/>
              <a:ea typeface="+mn-ea"/>
              <a:cs typeface="+mn-cs"/>
              <a:sym typeface="Arial"/>
            </a:endParaRPr>
          </a:p>
          <a:p>
            <a:pPr lvl="0">
              <a:defRPr sz="1800">
                <a:uFillTx/>
              </a:defRPr>
            </a:pPr>
            <a:r>
              <a:rPr>
                <a:solidFill>
                  <a:srgbClr val="FFFFFF"/>
                </a:solidFill>
                <a:uFill>
                  <a:solidFill/>
                </a:uFill>
                <a:latin typeface="+mn-lt"/>
                <a:ea typeface="+mn-ea"/>
                <a:cs typeface="+mn-cs"/>
                <a:sym typeface="Arial"/>
              </a:rPr>
              <a:t>at an age of 380 000 years</a:t>
            </a:r>
          </a:p>
        </p:txBody>
      </p:sp>
      <p:sp>
        <p:nvSpPr>
          <p:cNvPr id="374" name="Shape 374"/>
          <p:cNvSpPr/>
          <p:nvPr/>
        </p:nvSpPr>
        <p:spPr>
          <a:xfrm>
            <a:off x="2328734" y="334184"/>
            <a:ext cx="4779403" cy="6200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FFFFFF"/>
                </a:solidFill>
                <a:latin typeface="+mn-lt"/>
                <a:ea typeface="+mn-ea"/>
                <a:cs typeface="+mn-cs"/>
                <a:sym typeface="Arial"/>
              </a:defRPr>
            </a:lvl1pPr>
          </a:lstStyle>
          <a:p>
            <a:pPr lvl="0">
              <a:defRPr sz="1800">
                <a:solidFill>
                  <a:srgbClr val="000000"/>
                </a:solidFill>
                <a:uFillTx/>
              </a:defRPr>
            </a:pPr>
            <a:r>
              <a:rPr sz="3600">
                <a:solidFill>
                  <a:srgbClr val="FFFFFF"/>
                </a:solidFill>
                <a:uFill>
                  <a:solidFill/>
                </a:uFill>
              </a:rPr>
              <a:t>History of the Universe</a:t>
            </a:r>
          </a:p>
        </p:txBody>
      </p:sp>
    </p:spTree>
  </p:cSld>
  <p:clrMapOvr>
    <a:masterClrMapping/>
  </p:clrMapOvr>
  <p:transition spd="med" advClick="1"/>
</p:sld>
</file>

<file path=ppt/slides/slide1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63" name="image40.png"/>
          <p:cNvPicPr/>
          <p:nvPr/>
        </p:nvPicPr>
        <p:blipFill>
          <a:blip r:embed="rId2">
            <a:extLst/>
          </a:blip>
          <a:stretch>
            <a:fillRect/>
          </a:stretch>
        </p:blipFill>
        <p:spPr>
          <a:xfrm>
            <a:off x="-392108" y="-296295"/>
            <a:ext cx="9536108" cy="7154296"/>
          </a:xfrm>
          <a:prstGeom prst="rect">
            <a:avLst/>
          </a:prstGeom>
          <a:ln w="12700">
            <a:miter lim="400000"/>
          </a:ln>
        </p:spPr>
      </p:pic>
    </p:spTree>
  </p:cSld>
  <p:clrMapOvr>
    <a:masterClrMapping/>
  </p:clrMapOvr>
  <p:transition spd="med" advClick="1"/>
</p:sld>
</file>

<file path=ppt/slides/slide1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5" name="Shape 1765"/>
          <p:cNvSpPr/>
          <p:nvPr>
            <p:ph type="title"/>
          </p:nvPr>
        </p:nvSpPr>
        <p:spPr>
          <a:xfrm>
            <a:off x="114300" y="152400"/>
            <a:ext cx="8915400" cy="838200"/>
          </a:xfrm>
          <a:prstGeom prst="rect">
            <a:avLst/>
          </a:prstGeom>
        </p:spPr>
        <p:txBody>
          <a:bodyPr lIns="0" tIns="0" rIns="0" bIns="0"/>
          <a:lstStyle>
            <a:lvl1pPr>
              <a:defRPr b="0"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PAU Camera: Details</a:t>
            </a:r>
          </a:p>
        </p:txBody>
      </p:sp>
      <p:sp>
        <p:nvSpPr>
          <p:cNvPr id="1766" name="Shape 1766"/>
          <p:cNvSpPr/>
          <p:nvPr/>
        </p:nvSpPr>
        <p:spPr>
          <a:xfrm>
            <a:off x="443048" y="990600"/>
            <a:ext cx="4006514" cy="323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600">
                <a:latin typeface="+mn-lt"/>
                <a:ea typeface="+mn-ea"/>
                <a:cs typeface="+mn-cs"/>
                <a:sym typeface="Arial"/>
              </a:defRPr>
            </a:lvl1pPr>
          </a:lstStyle>
          <a:p>
            <a:pPr lvl="0">
              <a:defRPr sz="1800">
                <a:uFillTx/>
              </a:defRPr>
            </a:pPr>
            <a:r>
              <a:rPr sz="1600">
                <a:uFill>
                  <a:solidFill/>
                </a:uFill>
              </a:rPr>
              <a:t>Shutter</a:t>
            </a:r>
          </a:p>
        </p:txBody>
      </p:sp>
      <p:sp>
        <p:nvSpPr>
          <p:cNvPr id="1767" name="Shape 1767"/>
          <p:cNvSpPr/>
          <p:nvPr/>
        </p:nvSpPr>
        <p:spPr>
          <a:xfrm>
            <a:off x="5493394" y="3822700"/>
            <a:ext cx="2718853" cy="323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600">
                <a:latin typeface="+mn-lt"/>
                <a:ea typeface="+mn-ea"/>
                <a:cs typeface="+mn-cs"/>
                <a:sym typeface="Arial"/>
              </a:defRPr>
            </a:lvl1pPr>
          </a:lstStyle>
          <a:p>
            <a:pPr lvl="0">
              <a:defRPr sz="1800">
                <a:uFillTx/>
              </a:defRPr>
            </a:pPr>
            <a:r>
              <a:rPr sz="1600">
                <a:uFill>
                  <a:solidFill/>
                </a:uFill>
              </a:rPr>
              <a:t>r-band filter</a:t>
            </a:r>
          </a:p>
        </p:txBody>
      </p:sp>
      <p:sp>
        <p:nvSpPr>
          <p:cNvPr id="1768" name="Shape 1768"/>
          <p:cNvSpPr/>
          <p:nvPr/>
        </p:nvSpPr>
        <p:spPr>
          <a:xfrm>
            <a:off x="5924756" y="990599"/>
            <a:ext cx="1661716" cy="32355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defTabSz="457200">
              <a:defRPr sz="1600">
                <a:uFillTx/>
                <a:latin typeface="+mn-lt"/>
                <a:ea typeface="+mn-ea"/>
                <a:cs typeface="+mn-cs"/>
                <a:sym typeface="Arial"/>
              </a:defRPr>
            </a:lvl1pPr>
          </a:lstStyle>
          <a:p>
            <a:pPr lvl="0">
              <a:defRPr sz="1800"/>
            </a:pPr>
            <a:r>
              <a:rPr sz="1600"/>
              <a:t>Entrance window</a:t>
            </a:r>
          </a:p>
        </p:txBody>
      </p:sp>
      <p:pic>
        <p:nvPicPr>
          <p:cNvPr id="1769" name="pasted-image.pdf"/>
          <p:cNvPicPr/>
          <p:nvPr/>
        </p:nvPicPr>
        <p:blipFill>
          <a:blip r:embed="rId2">
            <a:extLst/>
          </a:blip>
          <a:stretch>
            <a:fillRect/>
          </a:stretch>
        </p:blipFill>
        <p:spPr>
          <a:xfrm>
            <a:off x="5361789" y="1381774"/>
            <a:ext cx="2787651" cy="2177451"/>
          </a:xfrm>
          <a:prstGeom prst="rect">
            <a:avLst/>
          </a:prstGeom>
          <a:ln w="25400">
            <a:round/>
          </a:ln>
        </p:spPr>
      </p:pic>
      <p:pic>
        <p:nvPicPr>
          <p:cNvPr id="1770" name="pasted-image.pdf"/>
          <p:cNvPicPr/>
          <p:nvPr/>
        </p:nvPicPr>
        <p:blipFill>
          <a:blip r:embed="rId3">
            <a:extLst/>
          </a:blip>
          <a:stretch>
            <a:fillRect/>
          </a:stretch>
        </p:blipFill>
        <p:spPr>
          <a:xfrm>
            <a:off x="509014" y="1408273"/>
            <a:ext cx="3874582" cy="2177451"/>
          </a:xfrm>
          <a:prstGeom prst="rect">
            <a:avLst/>
          </a:prstGeom>
          <a:ln w="25400">
            <a:round/>
          </a:ln>
        </p:spPr>
      </p:pic>
      <p:pic>
        <p:nvPicPr>
          <p:cNvPr id="1771" name="pasted-image.pdf"/>
          <p:cNvPicPr/>
          <p:nvPr/>
        </p:nvPicPr>
        <p:blipFill>
          <a:blip r:embed="rId4">
            <a:extLst/>
          </a:blip>
          <a:stretch>
            <a:fillRect/>
          </a:stretch>
        </p:blipFill>
        <p:spPr>
          <a:xfrm>
            <a:off x="769385" y="4231199"/>
            <a:ext cx="3284809" cy="2470625"/>
          </a:xfrm>
          <a:prstGeom prst="rect">
            <a:avLst/>
          </a:prstGeom>
          <a:ln w="25400">
            <a:round/>
          </a:ln>
        </p:spPr>
      </p:pic>
      <p:pic>
        <p:nvPicPr>
          <p:cNvPr id="1772" name="image45.tif"/>
          <p:cNvPicPr/>
          <p:nvPr/>
        </p:nvPicPr>
        <p:blipFill>
          <a:blip r:embed="rId5">
            <a:extLst/>
          </a:blip>
          <a:srcRect l="0" t="0" r="0" b="8954"/>
          <a:stretch>
            <a:fillRect/>
          </a:stretch>
        </p:blipFill>
        <p:spPr>
          <a:xfrm>
            <a:off x="4945864" y="4231276"/>
            <a:ext cx="3619584" cy="2470671"/>
          </a:xfrm>
          <a:prstGeom prst="rect">
            <a:avLst/>
          </a:prstGeom>
          <a:ln w="25400">
            <a:round/>
          </a:ln>
        </p:spPr>
      </p:pic>
      <p:pic>
        <p:nvPicPr>
          <p:cNvPr id="1773" name="image46.png"/>
          <p:cNvPicPr/>
          <p:nvPr/>
        </p:nvPicPr>
        <p:blipFill>
          <a:blip r:embed="rId6">
            <a:extLst/>
          </a:blip>
          <a:stretch>
            <a:fillRect/>
          </a:stretch>
        </p:blipFill>
        <p:spPr>
          <a:xfrm>
            <a:off x="510482" y="4146175"/>
            <a:ext cx="3872195" cy="2555649"/>
          </a:xfrm>
          <a:prstGeom prst="rect">
            <a:avLst/>
          </a:prstGeom>
          <a:ln w="25400">
            <a:round/>
          </a:ln>
        </p:spPr>
      </p:pic>
      <p:sp>
        <p:nvSpPr>
          <p:cNvPr id="1774" name="Shape 1774"/>
          <p:cNvSpPr/>
          <p:nvPr/>
        </p:nvSpPr>
        <p:spPr>
          <a:xfrm>
            <a:off x="940184" y="3822622"/>
            <a:ext cx="3012242" cy="32355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600">
                <a:latin typeface="+mn-lt"/>
                <a:ea typeface="+mn-ea"/>
                <a:cs typeface="+mn-cs"/>
                <a:sym typeface="Arial"/>
              </a:defRPr>
            </a:lvl1pPr>
          </a:lstStyle>
          <a:p>
            <a:pPr lvl="0">
              <a:defRPr sz="1800">
                <a:uFillTx/>
              </a:defRPr>
            </a:pPr>
            <a:r>
              <a:rPr sz="1600">
                <a:uFill>
                  <a:solidFill/>
                </a:uFill>
              </a:rPr>
              <a:t>18 CCDs in the focal plane</a:t>
            </a:r>
          </a:p>
        </p:txBody>
      </p:sp>
    </p:spTree>
  </p:cSld>
  <p:clrMapOvr>
    <a:masterClrMapping/>
  </p:clrMapOvr>
  <p:transition spd="med" advClick="1"/>
</p:sld>
</file>

<file path=ppt/slides/slide1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6" name="Shape 1776"/>
          <p:cNvSpPr/>
          <p:nvPr>
            <p:ph type="title"/>
          </p:nvPr>
        </p:nvSpPr>
        <p:spPr>
          <a:xfrm>
            <a:off x="114300" y="152400"/>
            <a:ext cx="8915400" cy="838200"/>
          </a:xfrm>
          <a:prstGeom prst="rect">
            <a:avLst/>
          </a:prstGeom>
        </p:spPr>
        <p:txBody>
          <a:bodyPr lIns="0" tIns="0" rIns="0" bIns="0"/>
          <a:lstStyle>
            <a:lvl1pPr>
              <a:defRPr b="0"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PAU Camera</a:t>
            </a:r>
          </a:p>
        </p:txBody>
      </p:sp>
      <p:sp>
        <p:nvSpPr>
          <p:cNvPr id="1777" name="Shape 1777"/>
          <p:cNvSpPr/>
          <p:nvPr>
            <p:ph type="sldNum" sz="quarter" idx="2"/>
          </p:nvPr>
        </p:nvSpPr>
        <p:spPr>
          <a:xfrm>
            <a:off x="7315199" y="6553200"/>
            <a:ext cx="381001"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778" name="Shape 1778"/>
          <p:cNvSpPr/>
          <p:nvPr/>
        </p:nvSpPr>
        <p:spPr>
          <a:xfrm>
            <a:off x="440091" y="1567222"/>
            <a:ext cx="4006514"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2000">
                <a:latin typeface="+mn-lt"/>
                <a:ea typeface="+mn-ea"/>
                <a:cs typeface="+mn-cs"/>
                <a:sym typeface="Arial"/>
              </a:defRPr>
            </a:lvl1pPr>
          </a:lstStyle>
          <a:p>
            <a:pPr lvl="0">
              <a:defRPr sz="1800">
                <a:uFillTx/>
              </a:defRPr>
            </a:pPr>
            <a:r>
              <a:rPr sz="2000">
                <a:uFill>
                  <a:solidFill/>
                </a:uFill>
              </a:rPr>
              <a:t>Full camera</a:t>
            </a:r>
          </a:p>
        </p:txBody>
      </p:sp>
      <p:pic>
        <p:nvPicPr>
          <p:cNvPr id="1779" name="pasted-image.tif"/>
          <p:cNvPicPr/>
          <p:nvPr/>
        </p:nvPicPr>
        <p:blipFill>
          <a:blip r:embed="rId2">
            <a:extLst/>
          </a:blip>
          <a:stretch>
            <a:fillRect/>
          </a:stretch>
        </p:blipFill>
        <p:spPr>
          <a:xfrm>
            <a:off x="-18816" y="2126329"/>
            <a:ext cx="4924328" cy="3293145"/>
          </a:xfrm>
          <a:prstGeom prst="rect">
            <a:avLst/>
          </a:prstGeom>
          <a:ln w="25400">
            <a:round/>
          </a:ln>
        </p:spPr>
      </p:pic>
      <p:pic>
        <p:nvPicPr>
          <p:cNvPr id="1780" name="pasted-image.pdf"/>
          <p:cNvPicPr/>
          <p:nvPr/>
        </p:nvPicPr>
        <p:blipFill>
          <a:blip r:embed="rId3">
            <a:extLst/>
          </a:blip>
          <a:srcRect l="24722" t="15998" r="0" b="5792"/>
          <a:stretch>
            <a:fillRect/>
          </a:stretch>
        </p:blipFill>
        <p:spPr>
          <a:xfrm>
            <a:off x="4905511" y="2126329"/>
            <a:ext cx="4321083" cy="3369250"/>
          </a:xfrm>
          <a:prstGeom prst="rect">
            <a:avLst/>
          </a:prstGeom>
          <a:ln w="25400">
            <a:round/>
          </a:ln>
        </p:spPr>
      </p:pic>
      <p:sp>
        <p:nvSpPr>
          <p:cNvPr id="1781" name="Shape 1781">
            <a:hlinkClick r:id="rId4" invalidUrl="" action="" tgtFrame="" tooltip="" history="1" highlightClick="0" endSnd="0"/>
          </p:cNvPr>
          <p:cNvSpPr/>
          <p:nvPr/>
        </p:nvSpPr>
        <p:spPr>
          <a:xfrm>
            <a:off x="5886598" y="1567222"/>
            <a:ext cx="2359002"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defTabSz="457200">
              <a:defRPr sz="2000">
                <a:uFillTx/>
                <a:latin typeface="+mn-lt"/>
                <a:ea typeface="+mn-ea"/>
                <a:cs typeface="+mn-cs"/>
                <a:sym typeface="Arial"/>
              </a:defRPr>
            </a:lvl1pPr>
          </a:lstStyle>
          <a:p>
            <a:pPr lvl="0">
              <a:defRPr sz="1800"/>
            </a:pPr>
            <a:r>
              <a:rPr sz="2000"/>
              <a:t>Telescope simulator</a:t>
            </a:r>
          </a:p>
        </p:txBody>
      </p:sp>
    </p:spTree>
  </p:cSld>
  <p:clrMapOvr>
    <a:masterClrMapping/>
  </p:clrMapOvr>
  <p:transition spd="med" advClick="1"/>
</p:sld>
</file>

<file path=ppt/slides/slide1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837" name="Group 1837"/>
          <p:cNvGrpSpPr/>
          <p:nvPr/>
        </p:nvGrpSpPr>
        <p:grpSpPr>
          <a:xfrm>
            <a:off x="118328" y="827040"/>
            <a:ext cx="9196299" cy="5200625"/>
            <a:chOff x="0" y="0"/>
            <a:chExt cx="9196298" cy="5200623"/>
          </a:xfrm>
        </p:grpSpPr>
        <p:sp>
          <p:nvSpPr>
            <p:cNvPr id="1783" name="Shape 1783"/>
            <p:cNvSpPr/>
            <p:nvPr/>
          </p:nvSpPr>
          <p:spPr>
            <a:xfrm>
              <a:off x="1239898" y="331814"/>
              <a:ext cx="6032795" cy="4699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6412"/>
                  </a:lnTo>
                  <a:lnTo>
                    <a:pt x="15584" y="6412"/>
                  </a:lnTo>
                  <a:lnTo>
                    <a:pt x="13720" y="3820"/>
                  </a:lnTo>
                  <a:lnTo>
                    <a:pt x="6930" y="3820"/>
                  </a:lnTo>
                  <a:lnTo>
                    <a:pt x="6930" y="0"/>
                  </a:lnTo>
                  <a:lnTo>
                    <a:pt x="0" y="0"/>
                  </a:lnTo>
                  <a:close/>
                </a:path>
              </a:pathLst>
            </a:custGeom>
            <a:solidFill>
              <a:srgbClr val="F3F3F3"/>
            </a:solidFill>
            <a:ln w="25400" cap="flat">
              <a:solidFill>
                <a:srgbClr val="929292"/>
              </a:solidFill>
              <a:prstDash val="sysDot"/>
              <a:miter lim="400000"/>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sp>
          <p:nvSpPr>
            <p:cNvPr id="1784" name="Shape 1784"/>
            <p:cNvSpPr/>
            <p:nvPr/>
          </p:nvSpPr>
          <p:spPr>
            <a:xfrm>
              <a:off x="817602" y="4211981"/>
              <a:ext cx="6718630" cy="1397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399" y="0"/>
                  </a:lnTo>
                  <a:lnTo>
                    <a:pt x="21600" y="10800"/>
                  </a:lnTo>
                  <a:lnTo>
                    <a:pt x="21399" y="21600"/>
                  </a:lnTo>
                  <a:lnTo>
                    <a:pt x="0" y="21600"/>
                  </a:lnTo>
                  <a:lnTo>
                    <a:pt x="0" y="0"/>
                  </a:lnTo>
                  <a:close/>
                </a:path>
              </a:pathLst>
            </a:custGeom>
            <a:solidFill>
              <a:srgbClr val="CD665F"/>
            </a:solidFill>
            <a:ln w="25400" cap="flat">
              <a:solidFill>
                <a:srgbClr val="9F4D48"/>
              </a:solidFill>
              <a:prstDash val="solid"/>
              <a:round/>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grpSp>
          <p:nvGrpSpPr>
            <p:cNvPr id="1787" name="Group 1787"/>
            <p:cNvGrpSpPr/>
            <p:nvPr/>
          </p:nvGrpSpPr>
          <p:grpSpPr>
            <a:xfrm>
              <a:off x="3057674" y="1405052"/>
              <a:ext cx="2300401" cy="2267137"/>
              <a:chOff x="0" y="0"/>
              <a:chExt cx="2300400" cy="2267136"/>
            </a:xfrm>
          </p:grpSpPr>
          <p:sp>
            <p:nvSpPr>
              <p:cNvPr id="1785" name="Shape 1785"/>
              <p:cNvSpPr/>
              <p:nvPr/>
            </p:nvSpPr>
            <p:spPr>
              <a:xfrm>
                <a:off x="0" y="0"/>
                <a:ext cx="2300401" cy="226713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ED5"/>
              </a:solidFill>
              <a:ln w="25400" cap="flat">
                <a:solidFill>
                  <a:srgbClr val="FFCA00"/>
                </a:solidFill>
                <a:prstDash val="solid"/>
                <a:round/>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sp>
            <p:nvSpPr>
              <p:cNvPr id="1786" name="Shape 1786"/>
              <p:cNvSpPr/>
              <p:nvPr/>
            </p:nvSpPr>
            <p:spPr>
              <a:xfrm>
                <a:off x="337399" y="1018592"/>
                <a:ext cx="1638301"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marL="0" marR="0" algn="ctr" defTabSz="457200">
                  <a:buClr>
                    <a:srgbClr val="323333"/>
                  </a:buClr>
                  <a:defRPr sz="1800">
                    <a:uFillTx/>
                  </a:defRPr>
                </a:pPr>
                <a:r>
                  <a:rPr sz="1700">
                    <a:solidFill>
                      <a:srgbClr val="323333"/>
                    </a:solidFill>
                    <a:uFill>
                      <a:solidFill>
                        <a:srgbClr val="323333"/>
                      </a:solidFill>
                    </a:uFill>
                    <a:latin typeface="Calibri"/>
                    <a:ea typeface="Calibri"/>
                    <a:cs typeface="Calibri"/>
                    <a:sym typeface="Calibri"/>
                  </a:rPr>
                  <a:t>Observation Control</a:t>
                </a:r>
                <a:r>
                  <a:rPr sz="1700">
                    <a:solidFill>
                      <a:srgbClr val="FFFFFF"/>
                    </a:solidFill>
                    <a:uFill>
                      <a:solidFill>
                        <a:srgbClr val="FFFFFF"/>
                      </a:solidFill>
                    </a:uFill>
                    <a:latin typeface="Calibri"/>
                    <a:ea typeface="Calibri"/>
                    <a:cs typeface="Calibri"/>
                    <a:sym typeface="Calibri"/>
                  </a:rPr>
                  <a:t> </a:t>
                </a:r>
                <a:r>
                  <a:rPr sz="1700">
                    <a:solidFill>
                      <a:srgbClr val="323333"/>
                    </a:solidFill>
                    <a:uFill>
                      <a:solidFill>
                        <a:srgbClr val="323333"/>
                      </a:solidFill>
                    </a:uFill>
                    <a:latin typeface="Calibri"/>
                    <a:ea typeface="Calibri"/>
                    <a:cs typeface="Calibri"/>
                    <a:sym typeface="Calibri"/>
                  </a:rPr>
                  <a:t>System</a:t>
                </a:r>
              </a:p>
            </p:txBody>
          </p:sp>
        </p:grpSp>
        <p:sp>
          <p:nvSpPr>
            <p:cNvPr id="1788" name="Shape 1788"/>
            <p:cNvSpPr/>
            <p:nvPr/>
          </p:nvSpPr>
          <p:spPr>
            <a:xfrm>
              <a:off x="3767321" y="3099053"/>
              <a:ext cx="901744" cy="342929"/>
            </a:xfrm>
            <a:prstGeom prst="rect">
              <a:avLst/>
            </a:prstGeom>
            <a:solidFill>
              <a:srgbClr val="FFFFFF"/>
            </a:solidFill>
            <a:ln w="254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marL="0" marR="0" algn="ctr" defTabSz="584200">
                <a:buClr>
                  <a:srgbClr val="000000"/>
                </a:buClr>
                <a:defRPr sz="4000">
                  <a:solidFill>
                    <a:srgbClr val="FFFFFF"/>
                  </a:solidFill>
                  <a:effectLst>
                    <a:outerShdw sx="100000" sy="100000" kx="0" ky="0" algn="b" rotWithShape="0" blurRad="38100" dist="12700" dir="5400000">
                      <a:srgbClr val="000000">
                        <a:alpha val="50000"/>
                      </a:srgbClr>
                    </a:outerShdw>
                  </a:effectLst>
                  <a:uFillTx/>
                  <a:latin typeface="Calibri"/>
                  <a:ea typeface="Calibri"/>
                  <a:cs typeface="Calibri"/>
                  <a:sym typeface="Calibri"/>
                </a:defRPr>
              </a:lvl1pPr>
            </a:lstStyle>
            <a:p>
              <a:pPr lvl="0">
                <a:defRPr sz="1800">
                  <a:solidFill>
                    <a:srgbClr val="000000"/>
                  </a:solidFill>
                  <a:effectLst/>
                </a:defRPr>
              </a:pPr>
              <a:r>
                <a:rPr sz="4000">
                  <a:solidFill>
                    <a:srgbClr val="FFFFFF"/>
                  </a:solidFill>
                  <a:effectLst>
                    <a:outerShdw sx="100000" sy="100000" kx="0" ky="0" algn="b" rotWithShape="0" blurRad="38100" dist="12700" dir="5400000">
                      <a:srgbClr val="000000">
                        <a:alpha val="50000"/>
                      </a:srgbClr>
                    </a:outerShdw>
                  </a:effectLst>
                </a:rPr>
                <a:t>GUI</a:t>
              </a:r>
            </a:p>
          </p:txBody>
        </p:sp>
        <p:sp>
          <p:nvSpPr>
            <p:cNvPr id="1789" name="Shape 1789"/>
            <p:cNvSpPr/>
            <p:nvPr/>
          </p:nvSpPr>
          <p:spPr>
            <a:xfrm>
              <a:off x="0" y="3883342"/>
              <a:ext cx="1070027" cy="635052"/>
            </a:xfrm>
            <a:prstGeom prst="rect">
              <a:avLst/>
            </a:prstGeom>
            <a:solidFill>
              <a:srgbClr val="E0E0E0"/>
            </a:solidFill>
            <a:ln w="25400" cap="flat">
              <a:solidFill>
                <a:srgbClr val="919191"/>
              </a:solidFill>
              <a:prstDash val="solid"/>
              <a:round/>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p>
              <a:pPr lvl="0" marL="0" marR="0" algn="ctr" defTabSz="584200">
                <a:buClr>
                  <a:srgbClr val="000000"/>
                </a:buClr>
                <a:buFont typeface="Helvetica"/>
                <a:defRPr sz="1800">
                  <a:uFillTx/>
                </a:defRPr>
              </a:pPr>
              <a:r>
                <a:rPr sz="1200">
                  <a:latin typeface="Helvetica"/>
                  <a:ea typeface="Helvetica"/>
                  <a:cs typeface="Helvetica"/>
                  <a:sym typeface="Helvetica"/>
                </a:rPr>
                <a:t>Focal</a:t>
              </a:r>
              <a:endParaRPr sz="4000">
                <a:latin typeface="Calibri"/>
                <a:ea typeface="Calibri"/>
                <a:cs typeface="Calibri"/>
                <a:sym typeface="Calibri"/>
              </a:endParaRPr>
            </a:p>
            <a:p>
              <a:pPr lvl="0" marL="0" marR="0" algn="ctr" defTabSz="584200">
                <a:buClr>
                  <a:srgbClr val="000000"/>
                </a:buClr>
                <a:buFont typeface="Helvetica"/>
                <a:defRPr sz="1800">
                  <a:uFillTx/>
                </a:defRPr>
              </a:pPr>
              <a:r>
                <a:rPr sz="1200">
                  <a:latin typeface="Helvetica"/>
                  <a:ea typeface="Helvetica"/>
                  <a:cs typeface="Helvetica"/>
                  <a:sym typeface="Helvetica"/>
                </a:rPr>
                <a:t>Plane</a:t>
              </a:r>
            </a:p>
          </p:txBody>
        </p:sp>
        <p:sp>
          <p:nvSpPr>
            <p:cNvPr id="1790" name="Shape 1790"/>
            <p:cNvSpPr/>
            <p:nvPr/>
          </p:nvSpPr>
          <p:spPr>
            <a:xfrm rot="10800000">
              <a:off x="5442215" y="557257"/>
              <a:ext cx="1546301" cy="914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1" y="0"/>
                  </a:moveTo>
                  <a:lnTo>
                    <a:pt x="19519" y="0"/>
                  </a:lnTo>
                  <a:lnTo>
                    <a:pt x="21600" y="3600"/>
                  </a:lnTo>
                  <a:lnTo>
                    <a:pt x="21600" y="21600"/>
                  </a:lnTo>
                  <a:lnTo>
                    <a:pt x="0" y="21600"/>
                  </a:lnTo>
                  <a:lnTo>
                    <a:pt x="0" y="3600"/>
                  </a:lnTo>
                  <a:cubicBezTo>
                    <a:pt x="0" y="1612"/>
                    <a:pt x="932" y="0"/>
                    <a:pt x="2081" y="0"/>
                  </a:cubicBezTo>
                  <a:close/>
                </a:path>
              </a:pathLst>
            </a:custGeom>
            <a:solidFill>
              <a:srgbClr val="EBEBEB"/>
            </a:solidFill>
            <a:ln w="25400" cap="flat">
              <a:solidFill>
                <a:srgbClr val="929292"/>
              </a:solidFill>
              <a:prstDash val="solid"/>
              <a:round/>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sp>
          <p:nvSpPr>
            <p:cNvPr id="1791" name="Shape 1791"/>
            <p:cNvSpPr/>
            <p:nvPr/>
          </p:nvSpPr>
          <p:spPr>
            <a:xfrm>
              <a:off x="5458128" y="681092"/>
              <a:ext cx="1562101" cy="609601"/>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lvl="0" marL="0" marR="0" algn="ctr" defTabSz="457200">
                <a:buClr>
                  <a:srgbClr val="323333"/>
                </a:buClr>
                <a:buFont typeface="Helvetica"/>
                <a:defRPr sz="1800">
                  <a:uFillTx/>
                </a:defRPr>
              </a:pPr>
              <a:r>
                <a:rPr sz="1200">
                  <a:solidFill>
                    <a:srgbClr val="323333"/>
                  </a:solidFill>
                  <a:uFill>
                    <a:solidFill>
                      <a:srgbClr val="323333"/>
                    </a:solidFill>
                  </a:uFill>
                  <a:latin typeface="Helvetica"/>
                  <a:ea typeface="Helvetica"/>
                  <a:cs typeface="Helvetica"/>
                  <a:sym typeface="Helvetica"/>
                </a:rPr>
                <a:t>Instrument</a:t>
              </a:r>
              <a:endParaRPr>
                <a:uFill>
                  <a:solidFill/>
                </a:uFill>
                <a:latin typeface="Calibri"/>
                <a:ea typeface="Calibri"/>
                <a:cs typeface="Calibri"/>
                <a:sym typeface="Calibri"/>
              </a:endParaRPr>
            </a:p>
            <a:p>
              <a:pPr lvl="0" marL="0" marR="0" algn="ctr" defTabSz="457200">
                <a:buClr>
                  <a:srgbClr val="323333"/>
                </a:buClr>
                <a:buFont typeface="Helvetica"/>
                <a:defRPr sz="1800">
                  <a:uFillTx/>
                </a:defRPr>
              </a:pPr>
              <a:r>
                <a:rPr sz="1200">
                  <a:solidFill>
                    <a:srgbClr val="323333"/>
                  </a:solidFill>
                  <a:uFill>
                    <a:solidFill>
                      <a:srgbClr val="323333"/>
                    </a:solidFill>
                  </a:uFill>
                  <a:latin typeface="Helvetica"/>
                  <a:ea typeface="Helvetica"/>
                  <a:cs typeface="Helvetica"/>
                  <a:sym typeface="Helvetica"/>
                </a:rPr>
                <a:t>Control</a:t>
              </a:r>
              <a:endParaRPr>
                <a:uFill>
                  <a:solidFill/>
                </a:uFill>
                <a:latin typeface="Calibri"/>
                <a:ea typeface="Calibri"/>
                <a:cs typeface="Calibri"/>
                <a:sym typeface="Calibri"/>
              </a:endParaRPr>
            </a:p>
            <a:p>
              <a:pPr lvl="0" marL="0" marR="0" algn="ctr" defTabSz="457200">
                <a:buClr>
                  <a:srgbClr val="323333"/>
                </a:buClr>
                <a:buFont typeface="Helvetica"/>
                <a:defRPr sz="1800">
                  <a:uFillTx/>
                </a:defRPr>
              </a:pPr>
              <a:r>
                <a:rPr sz="1200">
                  <a:solidFill>
                    <a:srgbClr val="323333"/>
                  </a:solidFill>
                  <a:uFill>
                    <a:solidFill>
                      <a:srgbClr val="323333"/>
                    </a:solidFill>
                  </a:uFill>
                  <a:latin typeface="Helvetica"/>
                  <a:ea typeface="Helvetica"/>
                  <a:cs typeface="Helvetica"/>
                  <a:sym typeface="Helvetica"/>
                </a:rPr>
                <a:t>System</a:t>
              </a:r>
            </a:p>
          </p:txBody>
        </p:sp>
        <p:sp>
          <p:nvSpPr>
            <p:cNvPr id="1792" name="Shape 1792"/>
            <p:cNvSpPr/>
            <p:nvPr/>
          </p:nvSpPr>
          <p:spPr>
            <a:xfrm flipV="1">
              <a:off x="731873" y="5132806"/>
              <a:ext cx="7948999" cy="17466"/>
            </a:xfrm>
            <a:prstGeom prst="line">
              <a:avLst/>
            </a:prstGeom>
            <a:noFill/>
            <a:ln w="19050" cap="flat">
              <a:solidFill>
                <a:srgbClr val="919191"/>
              </a:solidFill>
              <a:prstDash val="dash"/>
              <a:round/>
              <a:tailEnd type="triangle" w="med" len="med"/>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sp>
          <p:nvSpPr>
            <p:cNvPr id="1793" name="Shape 1793"/>
            <p:cNvSpPr/>
            <p:nvPr/>
          </p:nvSpPr>
          <p:spPr>
            <a:xfrm>
              <a:off x="7316698" y="4845023"/>
              <a:ext cx="1879601" cy="355601"/>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marL="0" marR="0" defTabSz="457200">
                <a:buClr>
                  <a:srgbClr val="919191"/>
                </a:buClr>
                <a:defRPr b="1" sz="1800">
                  <a:solidFill>
                    <a:srgbClr val="919191"/>
                  </a:solidFill>
                  <a:uFill>
                    <a:solidFill>
                      <a:srgbClr val="919191"/>
                    </a:solidFill>
                  </a:uFill>
                  <a:latin typeface="Calibri"/>
                  <a:ea typeface="Calibri"/>
                  <a:cs typeface="Calibri"/>
                  <a:sym typeface="Calibri"/>
                </a:defRPr>
              </a:lvl1pPr>
            </a:lstStyle>
            <a:p>
              <a:pPr lvl="0">
                <a:defRPr b="0">
                  <a:solidFill>
                    <a:srgbClr val="000000"/>
                  </a:solidFill>
                  <a:uFillTx/>
                </a:defRPr>
              </a:pPr>
              <a:r>
                <a:rPr b="1">
                  <a:solidFill>
                    <a:srgbClr val="919191"/>
                  </a:solidFill>
                  <a:uFill>
                    <a:solidFill>
                      <a:srgbClr val="919191"/>
                    </a:solidFill>
                  </a:uFill>
                </a:rPr>
                <a:t>Science Data Flow</a:t>
              </a:r>
            </a:p>
          </p:txBody>
        </p:sp>
        <p:grpSp>
          <p:nvGrpSpPr>
            <p:cNvPr id="1796" name="Group 1796"/>
            <p:cNvGrpSpPr/>
            <p:nvPr/>
          </p:nvGrpSpPr>
          <p:grpSpPr>
            <a:xfrm>
              <a:off x="7545758" y="4010352"/>
              <a:ext cx="1266888" cy="506454"/>
              <a:chOff x="0" y="0"/>
              <a:chExt cx="1266887" cy="506453"/>
            </a:xfrm>
          </p:grpSpPr>
          <p:sp>
            <p:nvSpPr>
              <p:cNvPr id="1794" name="Shape 1794"/>
              <p:cNvSpPr/>
              <p:nvPr/>
            </p:nvSpPr>
            <p:spPr>
              <a:xfrm>
                <a:off x="0" y="0"/>
                <a:ext cx="1266888" cy="5064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7384" y="0"/>
                    </a:lnTo>
                    <a:lnTo>
                      <a:pt x="21600" y="10800"/>
                    </a:lnTo>
                    <a:lnTo>
                      <a:pt x="17384" y="21600"/>
                    </a:lnTo>
                    <a:lnTo>
                      <a:pt x="0" y="21600"/>
                    </a:lnTo>
                    <a:lnTo>
                      <a:pt x="0" y="0"/>
                    </a:lnTo>
                    <a:close/>
                  </a:path>
                </a:pathLst>
              </a:custGeom>
              <a:solidFill>
                <a:srgbClr val="E0E0E0"/>
              </a:solidFill>
              <a:ln w="25400" cap="flat">
                <a:solidFill>
                  <a:srgbClr val="919191"/>
                </a:solidFill>
                <a:prstDash val="solid"/>
                <a:round/>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sp>
            <p:nvSpPr>
              <p:cNvPr id="1795" name="Shape 1795"/>
              <p:cNvSpPr/>
              <p:nvPr/>
            </p:nvSpPr>
            <p:spPr>
              <a:xfrm>
                <a:off x="821" y="112732"/>
                <a:ext cx="1155701"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marL="0" marR="0" algn="ctr" defTabSz="457200">
                  <a:buClr>
                    <a:srgbClr val="000000"/>
                  </a:buClr>
                  <a:defRPr sz="1800">
                    <a:latin typeface="Calibri"/>
                    <a:ea typeface="Calibri"/>
                    <a:cs typeface="Calibri"/>
                    <a:sym typeface="Calibri"/>
                  </a:defRPr>
                </a:lvl1pPr>
              </a:lstStyle>
              <a:p>
                <a:pPr lvl="0">
                  <a:defRPr>
                    <a:uFillTx/>
                  </a:defRPr>
                </a:pPr>
                <a:r>
                  <a:rPr>
                    <a:uFill>
                      <a:solidFill/>
                    </a:uFill>
                  </a:rPr>
                  <a:t>to PAUdm</a:t>
                </a:r>
              </a:p>
            </p:txBody>
          </p:sp>
        </p:grpSp>
        <p:sp>
          <p:nvSpPr>
            <p:cNvPr id="1797" name="Shape 1797"/>
            <p:cNvSpPr/>
            <p:nvPr/>
          </p:nvSpPr>
          <p:spPr>
            <a:xfrm rot="5400000">
              <a:off x="5904182" y="1841672"/>
              <a:ext cx="1066888" cy="1282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lnTo>
                    <a:pt x="18000" y="0"/>
                  </a:lnTo>
                  <a:cubicBezTo>
                    <a:pt x="19988" y="0"/>
                    <a:pt x="21600" y="1612"/>
                    <a:pt x="21600" y="3600"/>
                  </a:cubicBezTo>
                  <a:lnTo>
                    <a:pt x="21600" y="21600"/>
                  </a:lnTo>
                  <a:lnTo>
                    <a:pt x="0" y="21600"/>
                  </a:lnTo>
                  <a:lnTo>
                    <a:pt x="0" y="3600"/>
                  </a:lnTo>
                  <a:cubicBezTo>
                    <a:pt x="0" y="1612"/>
                    <a:pt x="1612" y="0"/>
                    <a:pt x="3600" y="0"/>
                  </a:cubicBezTo>
                  <a:close/>
                </a:path>
              </a:pathLst>
            </a:custGeom>
            <a:solidFill>
              <a:srgbClr val="FEEEE0"/>
            </a:solidFill>
            <a:ln w="25400" cap="flat">
              <a:solidFill>
                <a:srgbClr val="EA8102"/>
              </a:solidFill>
              <a:prstDash val="solid"/>
              <a:round/>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grpSp>
          <p:nvGrpSpPr>
            <p:cNvPr id="1800" name="Group 1800"/>
            <p:cNvGrpSpPr/>
            <p:nvPr/>
          </p:nvGrpSpPr>
          <p:grpSpPr>
            <a:xfrm>
              <a:off x="1453464" y="684268"/>
              <a:ext cx="1562101" cy="924001"/>
              <a:chOff x="0" y="0"/>
              <a:chExt cx="1562100" cy="924000"/>
            </a:xfrm>
          </p:grpSpPr>
          <p:sp>
            <p:nvSpPr>
              <p:cNvPr id="1798" name="Shape 1798"/>
              <p:cNvSpPr/>
              <p:nvPr/>
            </p:nvSpPr>
            <p:spPr>
              <a:xfrm flipH="1" rot="10800000">
                <a:off x="45253" y="0"/>
                <a:ext cx="1446180" cy="924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15" y="0"/>
                    </a:moveTo>
                    <a:lnTo>
                      <a:pt x="19285" y="0"/>
                    </a:lnTo>
                    <a:lnTo>
                      <a:pt x="21600" y="3600"/>
                    </a:lnTo>
                    <a:lnTo>
                      <a:pt x="21600" y="21600"/>
                    </a:lnTo>
                    <a:lnTo>
                      <a:pt x="0" y="21600"/>
                    </a:lnTo>
                    <a:lnTo>
                      <a:pt x="0" y="3600"/>
                    </a:lnTo>
                    <a:cubicBezTo>
                      <a:pt x="0" y="1612"/>
                      <a:pt x="1036" y="0"/>
                      <a:pt x="2315" y="0"/>
                    </a:cubicBezTo>
                    <a:close/>
                  </a:path>
                </a:pathLst>
              </a:custGeom>
              <a:solidFill>
                <a:srgbClr val="E7E4FE"/>
              </a:solidFill>
              <a:ln w="25400" cap="flat">
                <a:solidFill>
                  <a:srgbClr val="7B219F"/>
                </a:solidFill>
                <a:prstDash val="solid"/>
                <a:round/>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sp>
            <p:nvSpPr>
              <p:cNvPr id="1799" name="Shape 1799"/>
              <p:cNvSpPr/>
              <p:nvPr/>
            </p:nvSpPr>
            <p:spPr>
              <a:xfrm>
                <a:off x="0" y="315938"/>
                <a:ext cx="1562100" cy="254001"/>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marL="0" marR="0" algn="ctr" defTabSz="457200">
                  <a:buClr>
                    <a:srgbClr val="323333"/>
                  </a:buClr>
                  <a:buFont typeface="Helvetica"/>
                  <a:defRPr sz="1200">
                    <a:solidFill>
                      <a:srgbClr val="323333"/>
                    </a:solidFill>
                    <a:uFill>
                      <a:solidFill>
                        <a:srgbClr val="323333"/>
                      </a:solidFill>
                    </a:uFill>
                    <a:latin typeface="Helvetica"/>
                    <a:ea typeface="Helvetica"/>
                    <a:cs typeface="Helvetica"/>
                    <a:sym typeface="Helvetica"/>
                  </a:defRPr>
                </a:lvl1pPr>
              </a:lstStyle>
              <a:p>
                <a:pPr lvl="0">
                  <a:defRPr sz="1800">
                    <a:solidFill>
                      <a:srgbClr val="000000"/>
                    </a:solidFill>
                    <a:uFillTx/>
                  </a:defRPr>
                </a:pPr>
                <a:r>
                  <a:rPr sz="1200">
                    <a:solidFill>
                      <a:srgbClr val="323333"/>
                    </a:solidFill>
                    <a:uFill>
                      <a:solidFill>
                        <a:srgbClr val="323333"/>
                      </a:solidFill>
                    </a:uFill>
                  </a:rPr>
                  <a:t>Slow Control</a:t>
                </a:r>
              </a:p>
            </p:txBody>
          </p:sp>
        </p:grpSp>
        <p:grpSp>
          <p:nvGrpSpPr>
            <p:cNvPr id="1803" name="Group 1803"/>
            <p:cNvGrpSpPr/>
            <p:nvPr/>
          </p:nvGrpSpPr>
          <p:grpSpPr>
            <a:xfrm>
              <a:off x="3435555" y="0"/>
              <a:ext cx="1565314" cy="990682"/>
              <a:chOff x="0" y="0"/>
              <a:chExt cx="1565313" cy="990681"/>
            </a:xfrm>
          </p:grpSpPr>
          <p:sp>
            <p:nvSpPr>
              <p:cNvPr id="1801" name="Shape 1801"/>
              <p:cNvSpPr/>
              <p:nvPr/>
            </p:nvSpPr>
            <p:spPr>
              <a:xfrm flipH="1">
                <a:off x="4725" y="0"/>
                <a:ext cx="1560589" cy="9906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lnTo>
                      <a:pt x="18000" y="0"/>
                    </a:lnTo>
                    <a:cubicBezTo>
                      <a:pt x="19988" y="0"/>
                      <a:pt x="21600" y="1612"/>
                      <a:pt x="21600" y="3600"/>
                    </a:cubicBezTo>
                    <a:lnTo>
                      <a:pt x="21600" y="21600"/>
                    </a:lnTo>
                    <a:lnTo>
                      <a:pt x="0" y="21600"/>
                    </a:lnTo>
                    <a:lnTo>
                      <a:pt x="0" y="3600"/>
                    </a:lnTo>
                    <a:cubicBezTo>
                      <a:pt x="0" y="1612"/>
                      <a:pt x="1612" y="0"/>
                      <a:pt x="3600" y="0"/>
                    </a:cubicBezTo>
                    <a:close/>
                  </a:path>
                </a:pathLst>
              </a:custGeom>
              <a:solidFill>
                <a:srgbClr val="EBEBEB"/>
              </a:solidFill>
              <a:ln w="25400" cap="flat">
                <a:solidFill>
                  <a:srgbClr val="AAAAAA"/>
                </a:solidFill>
                <a:prstDash val="solid"/>
                <a:round/>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sp>
            <p:nvSpPr>
              <p:cNvPr id="1802" name="Shape 1802"/>
              <p:cNvSpPr/>
              <p:nvPr/>
            </p:nvSpPr>
            <p:spPr>
              <a:xfrm>
                <a:off x="0" y="216264"/>
                <a:ext cx="1562100" cy="609601"/>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lvl="0" marL="0" marR="0" algn="ctr" defTabSz="457200">
                  <a:buClr>
                    <a:srgbClr val="323333"/>
                  </a:buClr>
                  <a:buFont typeface="Helvetica"/>
                  <a:defRPr sz="1800">
                    <a:uFillTx/>
                  </a:defRPr>
                </a:pPr>
                <a:r>
                  <a:rPr sz="1200">
                    <a:solidFill>
                      <a:srgbClr val="323333"/>
                    </a:solidFill>
                    <a:uFill>
                      <a:solidFill>
                        <a:srgbClr val="323333"/>
                      </a:solidFill>
                    </a:uFill>
                    <a:latin typeface="Helvetica"/>
                    <a:ea typeface="Helvetica"/>
                    <a:cs typeface="Helvetica"/>
                    <a:sym typeface="Helvetica"/>
                  </a:rPr>
                  <a:t>Telescope</a:t>
                </a:r>
                <a:endParaRPr>
                  <a:uFill>
                    <a:solidFill/>
                  </a:uFill>
                  <a:latin typeface="Calibri"/>
                  <a:ea typeface="Calibri"/>
                  <a:cs typeface="Calibri"/>
                  <a:sym typeface="Calibri"/>
                </a:endParaRPr>
              </a:p>
              <a:p>
                <a:pPr lvl="0" marL="0" marR="0" algn="ctr" defTabSz="457200">
                  <a:buClr>
                    <a:srgbClr val="323333"/>
                  </a:buClr>
                  <a:buFont typeface="Helvetica"/>
                  <a:defRPr sz="1800">
                    <a:uFillTx/>
                  </a:defRPr>
                </a:pPr>
                <a:r>
                  <a:rPr sz="1200">
                    <a:solidFill>
                      <a:srgbClr val="323333"/>
                    </a:solidFill>
                    <a:uFill>
                      <a:solidFill>
                        <a:srgbClr val="323333"/>
                      </a:solidFill>
                    </a:uFill>
                    <a:latin typeface="Helvetica"/>
                    <a:ea typeface="Helvetica"/>
                    <a:cs typeface="Helvetica"/>
                    <a:sym typeface="Helvetica"/>
                  </a:rPr>
                  <a:t>Control</a:t>
                </a:r>
                <a:endParaRPr>
                  <a:uFill>
                    <a:solidFill/>
                  </a:uFill>
                  <a:latin typeface="Calibri"/>
                  <a:ea typeface="Calibri"/>
                  <a:cs typeface="Calibri"/>
                  <a:sym typeface="Calibri"/>
                </a:endParaRPr>
              </a:p>
              <a:p>
                <a:pPr lvl="0" marL="0" marR="0" algn="ctr" defTabSz="457200">
                  <a:buClr>
                    <a:srgbClr val="323333"/>
                  </a:buClr>
                  <a:buFont typeface="Helvetica"/>
                  <a:defRPr sz="1800">
                    <a:uFillTx/>
                  </a:defRPr>
                </a:pPr>
                <a:r>
                  <a:rPr sz="1200">
                    <a:solidFill>
                      <a:srgbClr val="323333"/>
                    </a:solidFill>
                    <a:uFill>
                      <a:solidFill>
                        <a:srgbClr val="323333"/>
                      </a:solidFill>
                    </a:uFill>
                    <a:latin typeface="Helvetica"/>
                    <a:ea typeface="Helvetica"/>
                    <a:cs typeface="Helvetica"/>
                    <a:sym typeface="Helvetica"/>
                  </a:rPr>
                  <a:t>System</a:t>
                </a:r>
              </a:p>
            </p:txBody>
          </p:sp>
        </p:grpSp>
        <p:grpSp>
          <p:nvGrpSpPr>
            <p:cNvPr id="1806" name="Group 1806"/>
            <p:cNvGrpSpPr/>
            <p:nvPr/>
          </p:nvGrpSpPr>
          <p:grpSpPr>
            <a:xfrm>
              <a:off x="3827649" y="1528886"/>
              <a:ext cx="760451" cy="765239"/>
              <a:chOff x="0" y="0"/>
              <a:chExt cx="760449" cy="765238"/>
            </a:xfrm>
          </p:grpSpPr>
          <p:sp>
            <p:nvSpPr>
              <p:cNvPr id="1804" name="Shape 1804"/>
              <p:cNvSpPr/>
              <p:nvPr/>
            </p:nvSpPr>
            <p:spPr>
              <a:xfrm>
                <a:off x="0" y="-1"/>
                <a:ext cx="760451" cy="76524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7ECE0"/>
              </a:solidFill>
              <a:ln w="25400" cap="flat">
                <a:solidFill>
                  <a:srgbClr val="3C081B"/>
                </a:solidFill>
                <a:prstDash val="solid"/>
                <a:miter lim="400000"/>
              </a:ln>
              <a:effectLst/>
            </p:spPr>
            <p:txBody>
              <a:bodyPr wrap="square" lIns="38100" tIns="38100" rIns="38100" bIns="38100" numCol="1" anchor="t">
                <a:noAutofit/>
              </a:bodyPr>
              <a:lstStyle/>
              <a:p>
                <a:pPr lvl="0" marL="0" marR="0" algn="ctr" defTabSz="584200">
                  <a:buClr>
                    <a:srgbClr val="000000"/>
                  </a:buClr>
                  <a:defRPr sz="4000">
                    <a:solidFill>
                      <a:srgbClr val="FFFFFF"/>
                    </a:solidFill>
                    <a:effectLst>
                      <a:outerShdw sx="100000" sy="100000" kx="0" ky="0" algn="b" rotWithShape="0" blurRad="38100" dist="12700" dir="5400000">
                        <a:srgbClr val="000000">
                          <a:alpha val="50000"/>
                        </a:srgbClr>
                      </a:outerShdw>
                    </a:effectLst>
                    <a:uFillTx/>
                    <a:latin typeface="Calibri"/>
                    <a:ea typeface="Calibri"/>
                    <a:cs typeface="Calibri"/>
                    <a:sym typeface="Calibri"/>
                  </a:defRPr>
                </a:pPr>
              </a:p>
            </p:txBody>
          </p:sp>
          <p:sp>
            <p:nvSpPr>
              <p:cNvPr id="1805" name="Shape 1805"/>
              <p:cNvSpPr/>
              <p:nvPr/>
            </p:nvSpPr>
            <p:spPr>
              <a:xfrm>
                <a:off x="113524" y="293718"/>
                <a:ext cx="533401" cy="177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marL="0" marR="0" algn="ctr" defTabSz="457200">
                  <a:buClr>
                    <a:srgbClr val="000000"/>
                  </a:buClr>
                  <a:buFont typeface="Helvetica"/>
                  <a:defRPr sz="1200">
                    <a:latin typeface="Helvetica"/>
                    <a:ea typeface="Helvetica"/>
                    <a:cs typeface="Helvetica"/>
                    <a:sym typeface="Helvetica"/>
                  </a:defRPr>
                </a:lvl1pPr>
              </a:lstStyle>
              <a:p>
                <a:pPr lvl="0">
                  <a:defRPr sz="1800">
                    <a:uFillTx/>
                  </a:defRPr>
                </a:pPr>
                <a:r>
                  <a:rPr sz="1200">
                    <a:uFill>
                      <a:solidFill/>
                    </a:uFill>
                  </a:rPr>
                  <a:t>Alarms</a:t>
                </a:r>
              </a:p>
            </p:txBody>
          </p:sp>
        </p:grpSp>
        <p:grpSp>
          <p:nvGrpSpPr>
            <p:cNvPr id="1809" name="Group 1809"/>
            <p:cNvGrpSpPr/>
            <p:nvPr/>
          </p:nvGrpSpPr>
          <p:grpSpPr>
            <a:xfrm>
              <a:off x="1660605" y="2017877"/>
              <a:ext cx="966836" cy="1016082"/>
              <a:chOff x="0" y="0"/>
              <a:chExt cx="966835" cy="1016081"/>
            </a:xfrm>
          </p:grpSpPr>
          <p:sp>
            <p:nvSpPr>
              <p:cNvPr id="1807" name="Shape 1807"/>
              <p:cNvSpPr/>
              <p:nvPr/>
            </p:nvSpPr>
            <p:spPr>
              <a:xfrm flipH="1" rot="16200000">
                <a:off x="-24623" y="24622"/>
                <a:ext cx="1016082" cy="9668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lnTo>
                      <a:pt x="18000" y="0"/>
                    </a:lnTo>
                    <a:cubicBezTo>
                      <a:pt x="19988" y="0"/>
                      <a:pt x="21600" y="1612"/>
                      <a:pt x="21600" y="3600"/>
                    </a:cubicBezTo>
                    <a:lnTo>
                      <a:pt x="21600" y="21600"/>
                    </a:lnTo>
                    <a:lnTo>
                      <a:pt x="0" y="21600"/>
                    </a:lnTo>
                    <a:lnTo>
                      <a:pt x="0" y="3600"/>
                    </a:lnTo>
                    <a:cubicBezTo>
                      <a:pt x="0" y="1612"/>
                      <a:pt x="1612" y="0"/>
                      <a:pt x="3600" y="0"/>
                    </a:cubicBezTo>
                    <a:close/>
                  </a:path>
                </a:pathLst>
              </a:custGeom>
              <a:solidFill>
                <a:srgbClr val="D4E3FE"/>
              </a:solidFill>
              <a:ln w="25400" cap="flat">
                <a:solidFill>
                  <a:srgbClr val="0056D6"/>
                </a:solidFill>
                <a:prstDash val="solid"/>
                <a:round/>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sp>
            <p:nvSpPr>
              <p:cNvPr id="1808" name="Shape 1808"/>
              <p:cNvSpPr/>
              <p:nvPr/>
            </p:nvSpPr>
            <p:spPr>
              <a:xfrm>
                <a:off x="168298" y="368905"/>
                <a:ext cx="660401" cy="254001"/>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marL="0" marR="0" algn="ctr" defTabSz="457200">
                  <a:buClr>
                    <a:srgbClr val="323333"/>
                  </a:buClr>
                  <a:buFont typeface="Helvetica"/>
                  <a:defRPr sz="1200">
                    <a:solidFill>
                      <a:srgbClr val="323333"/>
                    </a:solidFill>
                    <a:uFill>
                      <a:solidFill>
                        <a:srgbClr val="323333"/>
                      </a:solidFill>
                    </a:uFill>
                    <a:latin typeface="Helvetica"/>
                    <a:ea typeface="Helvetica"/>
                    <a:cs typeface="Helvetica"/>
                    <a:sym typeface="Helvetica"/>
                  </a:defRPr>
                </a:lvl1pPr>
              </a:lstStyle>
              <a:p>
                <a:pPr lvl="0">
                  <a:defRPr sz="1800">
                    <a:solidFill>
                      <a:srgbClr val="000000"/>
                    </a:solidFill>
                    <a:uFillTx/>
                  </a:defRPr>
                </a:pPr>
                <a:r>
                  <a:rPr sz="1200">
                    <a:solidFill>
                      <a:srgbClr val="323333"/>
                    </a:solidFill>
                    <a:uFill>
                      <a:solidFill>
                        <a:srgbClr val="323333"/>
                      </a:solidFill>
                    </a:uFill>
                  </a:rPr>
                  <a:t>Guider</a:t>
                </a:r>
              </a:p>
            </p:txBody>
          </p:sp>
        </p:grpSp>
        <p:sp>
          <p:nvSpPr>
            <p:cNvPr id="1810" name="Shape 1810"/>
            <p:cNvSpPr/>
            <p:nvPr/>
          </p:nvSpPr>
          <p:spPr>
            <a:xfrm>
              <a:off x="2614740" y="2506867"/>
              <a:ext cx="454048" cy="1"/>
            </a:xfrm>
            <a:prstGeom prst="line">
              <a:avLst/>
            </a:prstGeom>
            <a:noFill/>
            <a:ln w="38100" cap="flat">
              <a:solidFill>
                <a:srgbClr val="929292"/>
              </a:solidFill>
              <a:prstDash val="solid"/>
              <a:miter lim="400000"/>
              <a:headEnd type="triangle" w="med" len="med"/>
              <a:tailEnd type="triangle" w="med" len="med"/>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sp>
          <p:nvSpPr>
            <p:cNvPr id="1811" name="Shape 1811"/>
            <p:cNvSpPr/>
            <p:nvPr/>
          </p:nvSpPr>
          <p:spPr>
            <a:xfrm flipV="1">
              <a:off x="2917967" y="3238765"/>
              <a:ext cx="387368" cy="363567"/>
            </a:xfrm>
            <a:prstGeom prst="line">
              <a:avLst/>
            </a:prstGeom>
            <a:noFill/>
            <a:ln w="38100" cap="flat">
              <a:solidFill>
                <a:srgbClr val="929292"/>
              </a:solidFill>
              <a:prstDash val="solid"/>
              <a:miter lim="400000"/>
              <a:headEnd type="triangle" w="med" len="med"/>
              <a:tailEnd type="triangle" w="med" len="med"/>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sp>
          <p:nvSpPr>
            <p:cNvPr id="1812" name="Shape 1812"/>
            <p:cNvSpPr/>
            <p:nvPr/>
          </p:nvSpPr>
          <p:spPr>
            <a:xfrm flipV="1">
              <a:off x="5086598" y="1398702"/>
              <a:ext cx="431821" cy="387382"/>
            </a:xfrm>
            <a:prstGeom prst="line">
              <a:avLst/>
            </a:prstGeom>
            <a:noFill/>
            <a:ln w="38100" cap="flat">
              <a:solidFill>
                <a:srgbClr val="929292"/>
              </a:solidFill>
              <a:prstDash val="solid"/>
              <a:miter lim="400000"/>
              <a:headEnd type="triangle" w="med" len="med"/>
              <a:tailEnd type="triangle" w="med" len="med"/>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sp>
          <p:nvSpPr>
            <p:cNvPr id="1813" name="Shape 1813"/>
            <p:cNvSpPr/>
            <p:nvPr/>
          </p:nvSpPr>
          <p:spPr>
            <a:xfrm>
              <a:off x="5361249" y="2498929"/>
              <a:ext cx="425471" cy="1"/>
            </a:xfrm>
            <a:prstGeom prst="line">
              <a:avLst/>
            </a:prstGeom>
            <a:noFill/>
            <a:ln w="38100" cap="flat">
              <a:solidFill>
                <a:srgbClr val="929292"/>
              </a:solidFill>
              <a:prstDash val="solid"/>
              <a:miter lim="400000"/>
              <a:headEnd type="triangle" w="med" len="med"/>
              <a:tailEnd type="triangle" w="med" len="med"/>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sp>
          <p:nvSpPr>
            <p:cNvPr id="1814" name="Shape 1814"/>
            <p:cNvSpPr/>
            <p:nvPr/>
          </p:nvSpPr>
          <p:spPr>
            <a:xfrm>
              <a:off x="5129463" y="3232413"/>
              <a:ext cx="387369" cy="363568"/>
            </a:xfrm>
            <a:prstGeom prst="line">
              <a:avLst/>
            </a:prstGeom>
            <a:noFill/>
            <a:ln w="38100" cap="flat">
              <a:solidFill>
                <a:srgbClr val="929292"/>
              </a:solidFill>
              <a:prstDash val="solid"/>
              <a:miter lim="400000"/>
              <a:headEnd type="triangle" w="med" len="med"/>
              <a:tailEnd type="triangle" w="med" len="med"/>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sp>
          <p:nvSpPr>
            <p:cNvPr id="1815" name="Shape 1815"/>
            <p:cNvSpPr/>
            <p:nvPr/>
          </p:nvSpPr>
          <p:spPr>
            <a:xfrm>
              <a:off x="2873514" y="1528887"/>
              <a:ext cx="385782" cy="363568"/>
            </a:xfrm>
            <a:prstGeom prst="line">
              <a:avLst/>
            </a:prstGeom>
            <a:noFill/>
            <a:ln w="38100" cap="flat">
              <a:solidFill>
                <a:srgbClr val="929292"/>
              </a:solidFill>
              <a:prstDash val="solid"/>
              <a:miter lim="400000"/>
              <a:headEnd type="triangle" w="med" len="med"/>
              <a:tailEnd type="triangle" w="med" len="med"/>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sp>
          <p:nvSpPr>
            <p:cNvPr id="1816" name="Shape 1816"/>
            <p:cNvSpPr/>
            <p:nvPr/>
          </p:nvSpPr>
          <p:spPr>
            <a:xfrm flipV="1">
              <a:off x="2182919" y="3033961"/>
              <a:ext cx="1" cy="482640"/>
            </a:xfrm>
            <a:prstGeom prst="line">
              <a:avLst/>
            </a:prstGeom>
            <a:noFill/>
            <a:ln w="38100" cap="flat">
              <a:solidFill>
                <a:srgbClr val="929292"/>
              </a:solidFill>
              <a:prstDash val="solid"/>
              <a:miter lim="400000"/>
              <a:headEnd type="triangle" w="med" len="med"/>
              <a:tailEnd type="triangle" w="med" len="med"/>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sp>
          <p:nvSpPr>
            <p:cNvPr id="1817" name="Shape 1817"/>
            <p:cNvSpPr/>
            <p:nvPr/>
          </p:nvSpPr>
          <p:spPr>
            <a:xfrm flipV="1">
              <a:off x="4200730" y="990681"/>
              <a:ext cx="1" cy="404846"/>
            </a:xfrm>
            <a:prstGeom prst="line">
              <a:avLst/>
            </a:prstGeom>
            <a:noFill/>
            <a:ln w="38100" cap="flat">
              <a:solidFill>
                <a:srgbClr val="929292"/>
              </a:solidFill>
              <a:prstDash val="solid"/>
              <a:miter lim="400000"/>
              <a:tailEnd type="triangle" w="med" len="med"/>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sp>
          <p:nvSpPr>
            <p:cNvPr id="1818" name="Shape 1818"/>
            <p:cNvSpPr/>
            <p:nvPr/>
          </p:nvSpPr>
          <p:spPr>
            <a:xfrm>
              <a:off x="4997694" y="265133"/>
              <a:ext cx="1122418" cy="2905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path>
              </a:pathLst>
            </a:custGeom>
            <a:noFill/>
            <a:ln w="38100" cap="flat">
              <a:solidFill>
                <a:srgbClr val="929292"/>
              </a:solidFill>
              <a:prstDash val="solid"/>
              <a:miter lim="400000"/>
              <a:headEnd type="triangle" w="med" len="med"/>
              <a:tailEnd type="triangle" w="med" len="med"/>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sp>
          <p:nvSpPr>
            <p:cNvPr id="1819" name="Shape 1819"/>
            <p:cNvSpPr/>
            <p:nvPr/>
          </p:nvSpPr>
          <p:spPr>
            <a:xfrm flipH="1">
              <a:off x="512787" y="1106577"/>
              <a:ext cx="979536" cy="27735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path>
              </a:pathLst>
            </a:custGeom>
            <a:noFill/>
            <a:ln w="38100" cap="flat">
              <a:solidFill>
                <a:srgbClr val="929292"/>
              </a:solidFill>
              <a:prstDash val="solid"/>
              <a:miter lim="400000"/>
              <a:headEnd type="triangle" w="med" len="med"/>
              <a:tailEnd type="triangle" w="med" len="med"/>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sp>
          <p:nvSpPr>
            <p:cNvPr id="1820" name="Shape 1820"/>
            <p:cNvSpPr/>
            <p:nvPr/>
          </p:nvSpPr>
          <p:spPr>
            <a:xfrm flipV="1">
              <a:off x="6035969" y="3027610"/>
              <a:ext cx="1" cy="482640"/>
            </a:xfrm>
            <a:prstGeom prst="line">
              <a:avLst/>
            </a:prstGeom>
            <a:noFill/>
            <a:ln w="76200" cap="flat">
              <a:solidFill>
                <a:srgbClr val="B51A00"/>
              </a:solidFill>
              <a:prstDash val="solid"/>
              <a:miter lim="400000"/>
              <a:headEnd type="triangle" w="med" len="med"/>
              <a:tailEnd type="triangle" w="med" len="med"/>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sp>
          <p:nvSpPr>
            <p:cNvPr id="1821" name="Shape 1821"/>
            <p:cNvSpPr/>
            <p:nvPr/>
          </p:nvSpPr>
          <p:spPr>
            <a:xfrm>
              <a:off x="1066851" y="4024641"/>
              <a:ext cx="425471" cy="1"/>
            </a:xfrm>
            <a:prstGeom prst="line">
              <a:avLst/>
            </a:prstGeom>
            <a:noFill/>
            <a:ln w="38100" cap="flat">
              <a:solidFill>
                <a:srgbClr val="929292"/>
              </a:solidFill>
              <a:prstDash val="solid"/>
              <a:miter lim="400000"/>
              <a:headEnd type="triangle" w="med" len="med"/>
              <a:tailEnd type="triangle" w="med" len="med"/>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grpSp>
          <p:nvGrpSpPr>
            <p:cNvPr id="1824" name="Group 1824"/>
            <p:cNvGrpSpPr/>
            <p:nvPr/>
          </p:nvGrpSpPr>
          <p:grpSpPr>
            <a:xfrm>
              <a:off x="1489184" y="3521362"/>
              <a:ext cx="1536701" cy="995445"/>
              <a:chOff x="0" y="0"/>
              <a:chExt cx="1536700" cy="995443"/>
            </a:xfrm>
          </p:grpSpPr>
          <p:sp>
            <p:nvSpPr>
              <p:cNvPr id="1822" name="Shape 1822"/>
              <p:cNvSpPr/>
              <p:nvPr/>
            </p:nvSpPr>
            <p:spPr>
              <a:xfrm>
                <a:off x="6313" y="0"/>
                <a:ext cx="1501849" cy="9954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31" y="0"/>
                    </a:moveTo>
                    <a:lnTo>
                      <a:pt x="19269" y="0"/>
                    </a:lnTo>
                    <a:lnTo>
                      <a:pt x="21600" y="3600"/>
                    </a:lnTo>
                    <a:lnTo>
                      <a:pt x="21600" y="21600"/>
                    </a:lnTo>
                    <a:lnTo>
                      <a:pt x="0" y="21600"/>
                    </a:lnTo>
                    <a:lnTo>
                      <a:pt x="0" y="3600"/>
                    </a:lnTo>
                    <a:cubicBezTo>
                      <a:pt x="0" y="1612"/>
                      <a:pt x="1043" y="0"/>
                      <a:pt x="2331" y="0"/>
                    </a:cubicBezTo>
                    <a:close/>
                  </a:path>
                </a:pathLst>
              </a:custGeom>
              <a:solidFill>
                <a:srgbClr val="D4FDD5"/>
              </a:solidFill>
              <a:ln w="25400" cap="flat">
                <a:solidFill>
                  <a:srgbClr val="008F00"/>
                </a:solidFill>
                <a:prstDash val="solid"/>
                <a:round/>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sp>
            <p:nvSpPr>
              <p:cNvPr id="1823" name="Shape 1823"/>
              <p:cNvSpPr/>
              <p:nvPr/>
            </p:nvSpPr>
            <p:spPr>
              <a:xfrm>
                <a:off x="0" y="351745"/>
                <a:ext cx="1536700" cy="38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marL="0" marR="0" algn="ctr" defTabSz="457200">
                  <a:buClr>
                    <a:srgbClr val="323333"/>
                  </a:buClr>
                  <a:defRPr sz="1800">
                    <a:uFillTx/>
                  </a:defRPr>
                </a:pPr>
                <a:r>
                  <a:rPr sz="1300">
                    <a:solidFill>
                      <a:srgbClr val="323333"/>
                    </a:solidFill>
                    <a:uFill>
                      <a:solidFill>
                        <a:srgbClr val="323333"/>
                      </a:solidFill>
                    </a:uFill>
                    <a:latin typeface="Calibri"/>
                    <a:ea typeface="Calibri"/>
                    <a:cs typeface="Calibri"/>
                    <a:sym typeface="Calibri"/>
                  </a:rPr>
                  <a:t>Data Acquisition</a:t>
                </a:r>
                <a:endParaRPr>
                  <a:uFill>
                    <a:solidFill/>
                  </a:uFill>
                  <a:latin typeface="Calibri"/>
                  <a:ea typeface="Calibri"/>
                  <a:cs typeface="Calibri"/>
                  <a:sym typeface="Calibri"/>
                </a:endParaRPr>
              </a:p>
              <a:p>
                <a:pPr lvl="0" marL="0" marR="0" algn="ctr" defTabSz="457200">
                  <a:buClr>
                    <a:srgbClr val="323333"/>
                  </a:buClr>
                  <a:defRPr sz="1800">
                    <a:uFillTx/>
                  </a:defRPr>
                </a:pPr>
                <a:r>
                  <a:rPr sz="1300">
                    <a:solidFill>
                      <a:srgbClr val="323333"/>
                    </a:solidFill>
                    <a:uFill>
                      <a:solidFill>
                        <a:srgbClr val="323333"/>
                      </a:solidFill>
                    </a:uFill>
                    <a:latin typeface="Calibri"/>
                    <a:ea typeface="Calibri"/>
                    <a:cs typeface="Calibri"/>
                    <a:sym typeface="Calibri"/>
                  </a:rPr>
                  <a:t>System</a:t>
                </a:r>
              </a:p>
            </p:txBody>
          </p:sp>
        </p:grpSp>
        <p:sp>
          <p:nvSpPr>
            <p:cNvPr id="1825" name="Shape 1825"/>
            <p:cNvSpPr/>
            <p:nvPr/>
          </p:nvSpPr>
          <p:spPr>
            <a:xfrm>
              <a:off x="5862952" y="2192539"/>
              <a:ext cx="1181101"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marL="0" marR="0" algn="ctr" defTabSz="457200">
                <a:buClr>
                  <a:srgbClr val="323333"/>
                </a:buClr>
                <a:defRPr sz="1800">
                  <a:uFillTx/>
                </a:defRPr>
              </a:pPr>
              <a:r>
                <a:rPr sz="1300">
                  <a:solidFill>
                    <a:srgbClr val="323333"/>
                  </a:solidFill>
                  <a:uFill>
                    <a:solidFill>
                      <a:srgbClr val="323333"/>
                    </a:solidFill>
                  </a:uFill>
                  <a:latin typeface="Calibri"/>
                  <a:ea typeface="Calibri"/>
                  <a:cs typeface="Calibri"/>
                  <a:sym typeface="Calibri"/>
                </a:rPr>
                <a:t>Image View</a:t>
              </a:r>
              <a:endParaRPr>
                <a:uFill>
                  <a:solidFill/>
                </a:uFill>
                <a:latin typeface="Calibri"/>
                <a:ea typeface="Calibri"/>
                <a:cs typeface="Calibri"/>
                <a:sym typeface="Calibri"/>
              </a:endParaRPr>
            </a:p>
            <a:p>
              <a:pPr lvl="0" marL="0" marR="0" algn="ctr" defTabSz="457200">
                <a:buClr>
                  <a:srgbClr val="323333"/>
                </a:buClr>
                <a:defRPr sz="1800">
                  <a:uFillTx/>
                </a:defRPr>
              </a:pPr>
              <a:r>
                <a:rPr sz="1300">
                  <a:solidFill>
                    <a:srgbClr val="323333"/>
                  </a:solidFill>
                  <a:uFill>
                    <a:solidFill>
                      <a:srgbClr val="323333"/>
                    </a:solidFill>
                  </a:uFill>
                  <a:latin typeface="Calibri"/>
                  <a:ea typeface="Calibri"/>
                  <a:cs typeface="Calibri"/>
                  <a:sym typeface="Calibri"/>
                </a:rPr>
                <a:t>and </a:t>
              </a:r>
              <a:endParaRPr>
                <a:uFill>
                  <a:solidFill/>
                </a:uFill>
                <a:latin typeface="Calibri"/>
                <a:ea typeface="Calibri"/>
                <a:cs typeface="Calibri"/>
                <a:sym typeface="Calibri"/>
              </a:endParaRPr>
            </a:p>
            <a:p>
              <a:pPr lvl="0" marL="0" marR="0" algn="ctr" defTabSz="457200">
                <a:buClr>
                  <a:srgbClr val="323333"/>
                </a:buClr>
                <a:defRPr sz="1800">
                  <a:uFillTx/>
                </a:defRPr>
              </a:pPr>
              <a:r>
                <a:rPr sz="1300">
                  <a:solidFill>
                    <a:srgbClr val="323333"/>
                  </a:solidFill>
                  <a:uFill>
                    <a:solidFill>
                      <a:srgbClr val="323333"/>
                    </a:solidFill>
                  </a:uFill>
                  <a:latin typeface="Calibri"/>
                  <a:ea typeface="Calibri"/>
                  <a:cs typeface="Calibri"/>
                  <a:sym typeface="Calibri"/>
                </a:rPr>
                <a:t>Quality Analysis</a:t>
              </a:r>
            </a:p>
          </p:txBody>
        </p:sp>
        <p:grpSp>
          <p:nvGrpSpPr>
            <p:cNvPr id="1830" name="Group 1830"/>
            <p:cNvGrpSpPr/>
            <p:nvPr/>
          </p:nvGrpSpPr>
          <p:grpSpPr>
            <a:xfrm>
              <a:off x="5451740" y="3522950"/>
              <a:ext cx="1371668" cy="990682"/>
              <a:chOff x="0" y="0"/>
              <a:chExt cx="1371666" cy="990681"/>
            </a:xfrm>
          </p:grpSpPr>
          <p:sp>
            <p:nvSpPr>
              <p:cNvPr id="1826" name="Shape 1826"/>
              <p:cNvSpPr/>
              <p:nvPr/>
            </p:nvSpPr>
            <p:spPr>
              <a:xfrm flipH="1">
                <a:off x="0" y="0"/>
                <a:ext cx="1371667" cy="9906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63" y="0"/>
                    </a:moveTo>
                    <a:lnTo>
                      <a:pt x="19337" y="0"/>
                    </a:lnTo>
                    <a:lnTo>
                      <a:pt x="21600" y="3600"/>
                    </a:lnTo>
                    <a:lnTo>
                      <a:pt x="21600" y="21600"/>
                    </a:lnTo>
                    <a:lnTo>
                      <a:pt x="0" y="21600"/>
                    </a:lnTo>
                    <a:lnTo>
                      <a:pt x="0" y="3600"/>
                    </a:lnTo>
                    <a:cubicBezTo>
                      <a:pt x="0" y="1612"/>
                      <a:pt x="1013" y="0"/>
                      <a:pt x="2263" y="0"/>
                    </a:cubicBezTo>
                    <a:close/>
                  </a:path>
                </a:pathLst>
              </a:custGeom>
              <a:solidFill>
                <a:srgbClr val="F7E6E6"/>
              </a:solidFill>
              <a:ln w="25400" cap="flat">
                <a:solidFill>
                  <a:srgbClr val="CE1C00"/>
                </a:solidFill>
                <a:prstDash val="solid"/>
                <a:round/>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sp>
            <p:nvSpPr>
              <p:cNvPr id="1827" name="Shape 1827"/>
              <p:cNvSpPr/>
              <p:nvPr/>
            </p:nvSpPr>
            <p:spPr>
              <a:xfrm>
                <a:off x="30183" y="309588"/>
                <a:ext cx="800101" cy="431801"/>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lvl="0" marL="0" marR="0" algn="ctr" defTabSz="457200">
                  <a:buClr>
                    <a:srgbClr val="323333"/>
                  </a:buClr>
                  <a:buFont typeface="Helvetica"/>
                  <a:defRPr sz="1800">
                    <a:uFillTx/>
                  </a:defRPr>
                </a:pPr>
                <a:r>
                  <a:rPr sz="1200">
                    <a:solidFill>
                      <a:srgbClr val="323333"/>
                    </a:solidFill>
                    <a:uFill>
                      <a:solidFill>
                        <a:srgbClr val="323333"/>
                      </a:solidFill>
                    </a:uFill>
                    <a:latin typeface="Helvetica"/>
                    <a:ea typeface="Helvetica"/>
                    <a:cs typeface="Helvetica"/>
                    <a:sym typeface="Helvetica"/>
                  </a:rPr>
                  <a:t>5-day</a:t>
                </a:r>
                <a:endParaRPr>
                  <a:uFill>
                    <a:solidFill/>
                  </a:uFill>
                  <a:latin typeface="Calibri"/>
                  <a:ea typeface="Calibri"/>
                  <a:cs typeface="Calibri"/>
                  <a:sym typeface="Calibri"/>
                </a:endParaRPr>
              </a:p>
              <a:p>
                <a:pPr lvl="0" marL="0" marR="0" algn="ctr" defTabSz="457200">
                  <a:buClr>
                    <a:srgbClr val="323333"/>
                  </a:buClr>
                  <a:buFont typeface="Helvetica"/>
                  <a:defRPr sz="1800">
                    <a:uFillTx/>
                  </a:defRPr>
                </a:pPr>
                <a:r>
                  <a:rPr sz="1200">
                    <a:solidFill>
                      <a:srgbClr val="323333"/>
                    </a:solidFill>
                    <a:uFill>
                      <a:solidFill>
                        <a:srgbClr val="323333"/>
                      </a:solidFill>
                    </a:uFill>
                    <a:latin typeface="Helvetica"/>
                    <a:ea typeface="Helvetica"/>
                    <a:cs typeface="Helvetica"/>
                    <a:sym typeface="Helvetica"/>
                  </a:rPr>
                  <a:t>Storage</a:t>
                </a:r>
              </a:p>
            </p:txBody>
          </p:sp>
          <p:sp>
            <p:nvSpPr>
              <p:cNvPr id="1828" name="Shape 1828"/>
              <p:cNvSpPr/>
              <p:nvPr/>
            </p:nvSpPr>
            <p:spPr>
              <a:xfrm flipV="1">
                <a:off x="839828" y="7939"/>
                <a:ext cx="1" cy="977980"/>
              </a:xfrm>
              <a:prstGeom prst="line">
                <a:avLst/>
              </a:prstGeom>
              <a:noFill/>
              <a:ln w="25400" cap="rnd">
                <a:solidFill>
                  <a:srgbClr val="E32400"/>
                </a:solidFill>
                <a:prstDash val="sysDot"/>
                <a:round/>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sp>
            <p:nvSpPr>
              <p:cNvPr id="1829" name="Shape 1829"/>
              <p:cNvSpPr/>
              <p:nvPr/>
            </p:nvSpPr>
            <p:spPr>
              <a:xfrm rot="16200000">
                <a:off x="693752" y="357227"/>
                <a:ext cx="800165" cy="279401"/>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marL="0" marR="0" algn="ctr" defTabSz="457200">
                  <a:buClr>
                    <a:srgbClr val="323333"/>
                  </a:buClr>
                  <a:buFont typeface="Helvetica"/>
                  <a:defRPr sz="1300">
                    <a:solidFill>
                      <a:srgbClr val="323333"/>
                    </a:solidFill>
                    <a:uFill>
                      <a:solidFill>
                        <a:srgbClr val="323333"/>
                      </a:solidFill>
                    </a:uFill>
                    <a:latin typeface="Helvetica"/>
                    <a:ea typeface="Helvetica"/>
                    <a:cs typeface="Helvetica"/>
                    <a:sym typeface="Helvetica"/>
                  </a:defRPr>
                </a:lvl1pPr>
              </a:lstStyle>
              <a:p>
                <a:pPr lvl="0">
                  <a:defRPr sz="1800">
                    <a:solidFill>
                      <a:srgbClr val="000000"/>
                    </a:solidFill>
                    <a:uFillTx/>
                  </a:defRPr>
                </a:pPr>
                <a:r>
                  <a:rPr sz="1300">
                    <a:solidFill>
                      <a:srgbClr val="323333"/>
                    </a:solidFill>
                    <a:uFill>
                      <a:solidFill>
                        <a:srgbClr val="323333"/>
                      </a:solidFill>
                    </a:uFill>
                  </a:rPr>
                  <a:t>Transfer</a:t>
                </a:r>
              </a:p>
            </p:txBody>
          </p:sp>
        </p:grpSp>
        <p:sp>
          <p:nvSpPr>
            <p:cNvPr id="1831" name="Shape 1831"/>
            <p:cNvSpPr/>
            <p:nvPr/>
          </p:nvSpPr>
          <p:spPr>
            <a:xfrm flipH="1" rot="60000">
              <a:off x="3772118" y="1307686"/>
              <a:ext cx="1612979" cy="766840"/>
            </a:xfrm>
            <a:custGeom>
              <a:avLst/>
              <a:gdLst/>
              <a:ahLst/>
              <a:cxnLst>
                <a:cxn ang="0">
                  <a:pos x="wd2" y="hd2"/>
                </a:cxn>
                <a:cxn ang="5400000">
                  <a:pos x="wd2" y="hd2"/>
                </a:cxn>
                <a:cxn ang="10800000">
                  <a:pos x="wd2" y="hd2"/>
                </a:cxn>
                <a:cxn ang="16200000">
                  <a:pos x="wd2" y="hd2"/>
                </a:cxn>
              </a:cxnLst>
              <a:rect l="0" t="0" r="r" b="b"/>
              <a:pathLst>
                <a:path w="21600" h="18126" fill="norm" stroke="1" extrusionOk="0">
                  <a:moveTo>
                    <a:pt x="0" y="18126"/>
                  </a:moveTo>
                  <a:cubicBezTo>
                    <a:pt x="0" y="18126"/>
                    <a:pt x="1953" y="8521"/>
                    <a:pt x="7086" y="3906"/>
                  </a:cubicBezTo>
                  <a:cubicBezTo>
                    <a:pt x="13863" y="-3474"/>
                    <a:pt x="21600" y="1869"/>
                    <a:pt x="21600" y="1869"/>
                  </a:cubicBezTo>
                </a:path>
              </a:pathLst>
            </a:custGeom>
            <a:noFill/>
            <a:ln w="190500" cap="flat">
              <a:solidFill>
                <a:srgbClr val="7A7A7A"/>
              </a:solidFill>
              <a:prstDash val="solid"/>
              <a:miter lim="400000"/>
            </a:ln>
            <a:effectLst/>
          </p:spPr>
          <p:txBody>
            <a:bodyPr wrap="square" lIns="0" tIns="0" rIns="0" bIns="0" numCol="1" anchor="t">
              <a:noAutofit/>
            </a:bodyPr>
            <a:lstStyle/>
            <a:p>
              <a:pPr lvl="0" marL="0" marR="0" defTabSz="457200">
                <a:defRPr sz="1200">
                  <a:uFillTx/>
                  <a:latin typeface="Helvetica"/>
                  <a:ea typeface="Helvetica"/>
                  <a:cs typeface="Helvetica"/>
                  <a:sym typeface="Helvetica"/>
                </a:defRPr>
              </a:pPr>
            </a:p>
          </p:txBody>
        </p:sp>
        <p:sp>
          <p:nvSpPr>
            <p:cNvPr id="1832" name="Shape 1832"/>
            <p:cNvSpPr/>
            <p:nvPr/>
          </p:nvSpPr>
          <p:spPr>
            <a:xfrm rot="540000">
              <a:off x="4159677" y="1172560"/>
              <a:ext cx="609601"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8100" marR="0" defTabSz="457200">
                <a:buClr>
                  <a:srgbClr val="FFFFFF"/>
                </a:buClr>
                <a:defRPr sz="1800">
                  <a:solidFill>
                    <a:srgbClr val="FFFFFF"/>
                  </a:solidFill>
                  <a:uFill>
                    <a:solidFill>
                      <a:srgbClr val="FFFFFF"/>
                    </a:solidFill>
                  </a:uFill>
                  <a:latin typeface="Calibri"/>
                  <a:ea typeface="Calibri"/>
                  <a:cs typeface="Calibri"/>
                  <a:sym typeface="Calibri"/>
                </a:defRPr>
              </a:lvl1pPr>
            </a:lstStyle>
            <a:p>
              <a:pPr lvl="0">
                <a:defRPr>
                  <a:solidFill>
                    <a:srgbClr val="000000"/>
                  </a:solidFill>
                  <a:uFillTx/>
                </a:defRPr>
              </a:pPr>
              <a:r>
                <a:rPr>
                  <a:solidFill>
                    <a:srgbClr val="FFFFFF"/>
                  </a:solidFill>
                  <a:uFill>
                    <a:solidFill>
                      <a:srgbClr val="FFFFFF"/>
                    </a:solidFill>
                  </a:uFill>
                </a:rPr>
                <a:t>TCS</a:t>
              </a:r>
            </a:p>
          </p:txBody>
        </p:sp>
        <p:sp>
          <p:nvSpPr>
            <p:cNvPr id="1833" name="Shape 1833"/>
            <p:cNvSpPr/>
            <p:nvPr/>
          </p:nvSpPr>
          <p:spPr>
            <a:xfrm rot="1620000">
              <a:off x="4612653" y="1213278"/>
              <a:ext cx="228502"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38100" marR="0" defTabSz="457200">
                <a:buClr>
                  <a:srgbClr val="FFFFFF"/>
                </a:buClr>
                <a:defRPr sz="1800">
                  <a:solidFill>
                    <a:srgbClr val="FFFFFF"/>
                  </a:solidFill>
                  <a:uFill>
                    <a:solidFill>
                      <a:srgbClr val="FFFFFF"/>
                    </a:solidFill>
                  </a:uFill>
                  <a:latin typeface="Calibri"/>
                  <a:ea typeface="Calibri"/>
                  <a:cs typeface="Calibri"/>
                  <a:sym typeface="Calibri"/>
                </a:defRPr>
              </a:lvl1pPr>
            </a:lstStyle>
            <a:p>
              <a:pPr lvl="0">
                <a:defRPr>
                  <a:solidFill>
                    <a:srgbClr val="000000"/>
                  </a:solidFill>
                  <a:uFillTx/>
                </a:defRPr>
              </a:pPr>
              <a:r>
                <a:rPr>
                  <a:solidFill>
                    <a:srgbClr val="FFFFFF"/>
                  </a:solidFill>
                  <a:uFill>
                    <a:solidFill>
                      <a:srgbClr val="FFFFFF"/>
                    </a:solidFill>
                  </a:uFill>
                </a:rPr>
                <a:t>In</a:t>
              </a:r>
            </a:p>
          </p:txBody>
        </p:sp>
        <p:sp>
          <p:nvSpPr>
            <p:cNvPr id="1834" name="Shape 1834"/>
            <p:cNvSpPr/>
            <p:nvPr/>
          </p:nvSpPr>
          <p:spPr>
            <a:xfrm rot="1860000">
              <a:off x="4725885" y="1299268"/>
              <a:ext cx="318356"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38100" marR="0" defTabSz="457200">
                <a:buClr>
                  <a:srgbClr val="FFFFFF"/>
                </a:buClr>
                <a:defRPr sz="1800">
                  <a:solidFill>
                    <a:srgbClr val="FFFFFF"/>
                  </a:solidFill>
                  <a:uFill>
                    <a:solidFill>
                      <a:srgbClr val="FFFFFF"/>
                    </a:solidFill>
                  </a:uFill>
                  <a:latin typeface="Calibri"/>
                  <a:ea typeface="Calibri"/>
                  <a:cs typeface="Calibri"/>
                  <a:sym typeface="Calibri"/>
                </a:defRPr>
              </a:lvl1pPr>
            </a:lstStyle>
            <a:p>
              <a:pPr lvl="0">
                <a:defRPr>
                  <a:solidFill>
                    <a:srgbClr val="000000"/>
                  </a:solidFill>
                  <a:uFillTx/>
                </a:defRPr>
              </a:pPr>
              <a:r>
                <a:rPr>
                  <a:solidFill>
                    <a:srgbClr val="FFFFFF"/>
                  </a:solidFill>
                  <a:uFill>
                    <a:solidFill>
                      <a:srgbClr val="FFFFFF"/>
                    </a:solidFill>
                  </a:uFill>
                </a:rPr>
                <a:t>ter</a:t>
              </a:r>
            </a:p>
          </p:txBody>
        </p:sp>
        <p:sp>
          <p:nvSpPr>
            <p:cNvPr id="1835" name="Shape 1835"/>
            <p:cNvSpPr/>
            <p:nvPr/>
          </p:nvSpPr>
          <p:spPr>
            <a:xfrm rot="2460000">
              <a:off x="4992196" y="1501024"/>
              <a:ext cx="203201"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8100" marR="0" defTabSz="457200">
                <a:buClr>
                  <a:srgbClr val="FFFFFF"/>
                </a:buClr>
                <a:defRPr sz="1800">
                  <a:solidFill>
                    <a:srgbClr val="FFFFFF"/>
                  </a:solidFill>
                  <a:uFill>
                    <a:solidFill>
                      <a:srgbClr val="FFFFFF"/>
                    </a:solidFill>
                  </a:uFill>
                  <a:latin typeface="Calibri"/>
                  <a:ea typeface="Calibri"/>
                  <a:cs typeface="Calibri"/>
                  <a:sym typeface="Calibri"/>
                </a:defRPr>
              </a:lvl1pPr>
            </a:lstStyle>
            <a:p>
              <a:pPr lvl="0">
                <a:defRPr>
                  <a:solidFill>
                    <a:srgbClr val="000000"/>
                  </a:solidFill>
                  <a:uFillTx/>
                </a:defRPr>
              </a:pPr>
              <a:r>
                <a:rPr>
                  <a:solidFill>
                    <a:srgbClr val="FFFFFF"/>
                  </a:solidFill>
                  <a:uFill>
                    <a:solidFill>
                      <a:srgbClr val="FFFFFF"/>
                    </a:solidFill>
                  </a:uFill>
                </a:rPr>
                <a:t>fa</a:t>
              </a:r>
            </a:p>
          </p:txBody>
        </p:sp>
        <p:sp>
          <p:nvSpPr>
            <p:cNvPr id="1836" name="Shape 1836"/>
            <p:cNvSpPr/>
            <p:nvPr/>
          </p:nvSpPr>
          <p:spPr>
            <a:xfrm rot="3120000">
              <a:off x="5081454" y="1637090"/>
              <a:ext cx="266701"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8100" marR="0" defTabSz="457200">
                <a:buClr>
                  <a:srgbClr val="FFFFFF"/>
                </a:buClr>
                <a:defRPr sz="1800">
                  <a:solidFill>
                    <a:srgbClr val="FFFFFF"/>
                  </a:solidFill>
                  <a:uFill>
                    <a:solidFill>
                      <a:srgbClr val="FFFFFF"/>
                    </a:solidFill>
                  </a:uFill>
                  <a:latin typeface="Calibri"/>
                  <a:ea typeface="Calibri"/>
                  <a:cs typeface="Calibri"/>
                  <a:sym typeface="Calibri"/>
                </a:defRPr>
              </a:lvl1pPr>
            </a:lstStyle>
            <a:p>
              <a:pPr lvl="0">
                <a:defRPr>
                  <a:solidFill>
                    <a:srgbClr val="000000"/>
                  </a:solidFill>
                  <a:uFillTx/>
                </a:defRPr>
              </a:pPr>
              <a:r>
                <a:rPr>
                  <a:solidFill>
                    <a:srgbClr val="FFFFFF"/>
                  </a:solidFill>
                  <a:uFill>
                    <a:solidFill>
                      <a:srgbClr val="FFFFFF"/>
                    </a:solidFill>
                  </a:uFill>
                </a:rPr>
                <a:t>ce</a:t>
              </a:r>
            </a:p>
          </p:txBody>
        </p:sp>
      </p:grpSp>
      <p:sp>
        <p:nvSpPr>
          <p:cNvPr id="1838" name="Shape 1838"/>
          <p:cNvSpPr/>
          <p:nvPr/>
        </p:nvSpPr>
        <p:spPr>
          <a:xfrm>
            <a:off x="1295401" y="5991178"/>
            <a:ext cx="6540501" cy="812801"/>
          </a:xfrm>
          <a:prstGeom prst="rect">
            <a:avLst/>
          </a:prstGeom>
          <a:ln w="12700">
            <a:round/>
          </a:ln>
          <a:extLst>
            <a:ext uri="{C572A759-6A51-4108-AA02-DFA0A04FC94B}">
              <ma14:wrappingTextBoxFlag xmlns:ma14="http://schemas.microsoft.com/office/mac/drawingml/2011/main" val="1"/>
            </a:ext>
          </a:extLst>
        </p:spPr>
        <p:txBody>
          <a:bodyPr lIns="38100" tIns="38100" rIns="38100" bIns="38100">
            <a:spAutoFit/>
          </a:bodyPr>
          <a:lstStyle/>
          <a:p>
            <a:pPr lvl="0" marL="0" marR="0" defTabSz="457200">
              <a:buClr>
                <a:srgbClr val="000000"/>
              </a:buClr>
              <a:defRPr sz="1800">
                <a:uFillTx/>
              </a:defRPr>
            </a:pPr>
            <a:r>
              <a:rPr sz="2400">
                <a:uFill>
                  <a:solidFill/>
                </a:uFill>
                <a:latin typeface="Calibri"/>
                <a:ea typeface="Calibri"/>
                <a:cs typeface="Calibri"/>
                <a:sym typeface="Calibri"/>
              </a:rPr>
              <a:t>One computer already installed at the WHT. Tests of interface are already taking place</a:t>
            </a:r>
            <a:r>
              <a:rPr>
                <a:uFill>
                  <a:solidFill/>
                </a:uFill>
                <a:latin typeface="Calibri"/>
                <a:ea typeface="Calibri"/>
                <a:cs typeface="Calibri"/>
                <a:sym typeface="Calibri"/>
              </a:rPr>
              <a:t>.</a:t>
            </a:r>
          </a:p>
        </p:txBody>
      </p:sp>
      <p:sp>
        <p:nvSpPr>
          <p:cNvPr id="1839" name="Shape 1839"/>
          <p:cNvSpPr/>
          <p:nvPr/>
        </p:nvSpPr>
        <p:spPr>
          <a:xfrm>
            <a:off x="2146300" y="114300"/>
            <a:ext cx="48387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buClr>
                <a:srgbClr val="FF2600"/>
              </a:buClr>
              <a:buFont typeface="Times New Roman"/>
              <a:defRPr sz="3200" u="sng">
                <a:latin typeface="Arial Bold"/>
                <a:ea typeface="Arial Bold"/>
                <a:cs typeface="Arial Bold"/>
                <a:sym typeface="Arial Bold"/>
              </a:defRPr>
            </a:lvl1pPr>
          </a:lstStyle>
          <a:p>
            <a:pPr lvl="0">
              <a:defRPr sz="1800" u="none">
                <a:uFillTx/>
              </a:defRPr>
            </a:pPr>
            <a:r>
              <a:rPr sz="3200" u="sng">
                <a:uFill>
                  <a:solidFill/>
                </a:uFill>
              </a:rPr>
              <a:t>PAUCam Control System</a:t>
            </a:r>
          </a:p>
        </p:txBody>
      </p:sp>
    </p:spTree>
  </p:cSld>
  <p:clrMapOvr>
    <a:masterClrMapping/>
  </p:clrMapOvr>
  <p:transition spd="med" advClick="1"/>
</p:sld>
</file>

<file path=ppt/slides/slide1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41" name="Untitled.png"/>
          <p:cNvPicPr/>
          <p:nvPr/>
        </p:nvPicPr>
        <p:blipFill>
          <a:blip r:embed="rId2">
            <a:extLst/>
          </a:blip>
          <a:stretch>
            <a:fillRect/>
          </a:stretch>
        </p:blipFill>
        <p:spPr>
          <a:xfrm>
            <a:off x="12700" y="0"/>
            <a:ext cx="9144000" cy="6858000"/>
          </a:xfrm>
          <a:prstGeom prst="rect">
            <a:avLst/>
          </a:prstGeom>
          <a:ln w="12700">
            <a:miter lim="400000"/>
          </a:ln>
        </p:spPr>
      </p:pic>
      <p:sp>
        <p:nvSpPr>
          <p:cNvPr id="1842" name="Shape 1842"/>
          <p:cNvSpPr/>
          <p:nvPr/>
        </p:nvSpPr>
        <p:spPr>
          <a:xfrm>
            <a:off x="2101362" y="246908"/>
            <a:ext cx="4978401" cy="533401"/>
          </a:xfrm>
          <a:prstGeom prst="rect">
            <a:avLst/>
          </a:prstGeom>
          <a:solidFill>
            <a:srgbClr val="FFFFFF"/>
          </a:solidFill>
          <a:ln w="12700">
            <a:round/>
          </a:ln>
          <a:extLst>
            <a:ext uri="{C572A759-6A51-4108-AA02-DFA0A04FC94B}">
              <ma14:wrappingTextBoxFlag xmlns:ma14="http://schemas.microsoft.com/office/mac/drawingml/2011/main" val="1"/>
            </a:ext>
          </a:extLst>
        </p:spPr>
        <p:txBody>
          <a:bodyPr lIns="38100" tIns="38100" rIns="38100" bIns="38100">
            <a:spAutoFit/>
          </a:bodyPr>
          <a:lstStyle>
            <a:lvl1pPr marL="0" marR="0" defTabSz="457200">
              <a:buClr>
                <a:srgbClr val="000000"/>
              </a:buClr>
              <a:defRPr sz="3200" u="sng">
                <a:latin typeface="+mn-lt"/>
                <a:ea typeface="+mn-ea"/>
                <a:cs typeface="+mn-cs"/>
                <a:sym typeface="Arial"/>
              </a:defRPr>
            </a:lvl1pPr>
          </a:lstStyle>
          <a:p>
            <a:pPr lvl="0">
              <a:defRPr sz="1800" u="none">
                <a:uFillTx/>
              </a:defRPr>
            </a:pPr>
            <a:r>
              <a:rPr sz="3200" u="sng">
                <a:uFill>
                  <a:solidFill/>
                </a:uFill>
              </a:rPr>
              <a:t>Data Management System</a:t>
            </a:r>
          </a:p>
        </p:txBody>
      </p:sp>
      <p:pic>
        <p:nvPicPr>
          <p:cNvPr id="1843" name="droppedImage.pdf"/>
          <p:cNvPicPr/>
          <p:nvPr/>
        </p:nvPicPr>
        <p:blipFill>
          <a:blip r:embed="rId3">
            <a:extLst/>
          </a:blip>
          <a:stretch>
            <a:fillRect/>
          </a:stretch>
        </p:blipFill>
        <p:spPr>
          <a:xfrm>
            <a:off x="6083300" y="2819400"/>
            <a:ext cx="1320800" cy="292100"/>
          </a:xfrm>
          <a:prstGeom prst="rect">
            <a:avLst/>
          </a:prstGeom>
          <a:ln w="12700">
            <a:miter lim="400000"/>
          </a:ln>
        </p:spPr>
      </p:pic>
      <p:pic>
        <p:nvPicPr>
          <p:cNvPr id="1844" name="droppedImage.pdf"/>
          <p:cNvPicPr/>
          <p:nvPr/>
        </p:nvPicPr>
        <p:blipFill>
          <a:blip r:embed="rId4">
            <a:extLst/>
          </a:blip>
          <a:stretch>
            <a:fillRect/>
          </a:stretch>
        </p:blipFill>
        <p:spPr>
          <a:xfrm>
            <a:off x="6667500" y="2476500"/>
            <a:ext cx="139700" cy="419100"/>
          </a:xfrm>
          <a:prstGeom prst="rect">
            <a:avLst/>
          </a:prstGeom>
          <a:ln w="12700">
            <a:miter lim="400000"/>
          </a:ln>
        </p:spPr>
      </p:pic>
    </p:spTree>
  </p:cSld>
  <p:clrMapOvr>
    <a:masterClrMapping/>
  </p:clrMapOvr>
  <p:transition spd="med" advClick="1"/>
</p:sld>
</file>

<file path=ppt/slides/slide1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46" name="droppedImage.pdf"/>
          <p:cNvPicPr/>
          <p:nvPr/>
        </p:nvPicPr>
        <p:blipFill>
          <a:blip r:embed="rId2">
            <a:extLst/>
          </a:blip>
          <a:stretch>
            <a:fillRect/>
          </a:stretch>
        </p:blipFill>
        <p:spPr>
          <a:xfrm>
            <a:off x="-12700" y="-12700"/>
            <a:ext cx="9169400" cy="6883400"/>
          </a:xfrm>
          <a:prstGeom prst="rect">
            <a:avLst/>
          </a:prstGeom>
          <a:ln w="12700">
            <a:miter lim="400000"/>
          </a:ln>
        </p:spPr>
      </p:pic>
      <p:sp>
        <p:nvSpPr>
          <p:cNvPr id="1847" name="Shape 1847"/>
          <p:cNvSpPr/>
          <p:nvPr/>
        </p:nvSpPr>
        <p:spPr>
          <a:xfrm>
            <a:off x="3663462" y="259608"/>
            <a:ext cx="1778001" cy="533401"/>
          </a:xfrm>
          <a:prstGeom prst="rect">
            <a:avLst/>
          </a:prstGeom>
          <a:solidFill>
            <a:srgbClr val="FFFFFF"/>
          </a:solidFill>
          <a:ln w="12700">
            <a:round/>
          </a:ln>
          <a:extLst>
            <a:ext uri="{C572A759-6A51-4108-AA02-DFA0A04FC94B}">
              <ma14:wrappingTextBoxFlag xmlns:ma14="http://schemas.microsoft.com/office/mac/drawingml/2011/main" val="1"/>
            </a:ext>
          </a:extLst>
        </p:spPr>
        <p:txBody>
          <a:bodyPr lIns="38100" tIns="38100" rIns="38100" bIns="38100">
            <a:spAutoFit/>
          </a:bodyPr>
          <a:lstStyle>
            <a:lvl1pPr marL="0" marR="0" defTabSz="457200">
              <a:buClr>
                <a:srgbClr val="000000"/>
              </a:buClr>
              <a:defRPr sz="3200" u="sng">
                <a:latin typeface="+mn-lt"/>
                <a:ea typeface="+mn-ea"/>
                <a:cs typeface="+mn-cs"/>
                <a:sym typeface="Arial"/>
              </a:defRPr>
            </a:lvl1pPr>
          </a:lstStyle>
          <a:p>
            <a:pPr lvl="0">
              <a:defRPr sz="1800" u="none">
                <a:uFillTx/>
              </a:defRPr>
            </a:pPr>
            <a:r>
              <a:rPr sz="3200" u="sng">
                <a:uFill>
                  <a:solidFill/>
                </a:uFill>
              </a:rPr>
              <a:t>Pipelines</a:t>
            </a:r>
          </a:p>
        </p:txBody>
      </p:sp>
    </p:spTree>
  </p:cSld>
  <p:clrMapOvr>
    <a:masterClrMapping/>
  </p:clrMapOvr>
  <p:transition spd="med" advClick="1"/>
</p:sld>
</file>

<file path=ppt/slides/slide1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49" name="paucam-326--49-2-0.jpg"/>
          <p:cNvPicPr/>
          <p:nvPr/>
        </p:nvPicPr>
        <p:blipFill>
          <a:blip r:embed="rId2">
            <a:extLst/>
          </a:blip>
          <a:stretch>
            <a:fillRect/>
          </a:stretch>
        </p:blipFill>
        <p:spPr>
          <a:xfrm>
            <a:off x="1169987" y="404812"/>
            <a:ext cx="6807201" cy="6858001"/>
          </a:xfrm>
          <a:prstGeom prst="rect">
            <a:avLst/>
          </a:prstGeom>
          <a:ln w="12700">
            <a:miter lim="400000"/>
          </a:ln>
        </p:spPr>
      </p:pic>
      <p:sp>
        <p:nvSpPr>
          <p:cNvPr id="1850" name="Shape 1850"/>
          <p:cNvSpPr/>
          <p:nvPr/>
        </p:nvSpPr>
        <p:spPr>
          <a:xfrm>
            <a:off x="2552700" y="127000"/>
            <a:ext cx="4032013" cy="558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FF2600"/>
              </a:buClr>
              <a:buFont typeface="Times New Roman"/>
              <a:defRPr sz="3200" u="sng">
                <a:latin typeface="+mn-lt"/>
                <a:ea typeface="+mn-ea"/>
                <a:cs typeface="+mn-cs"/>
                <a:sym typeface="Arial"/>
              </a:defRPr>
            </a:lvl1pPr>
          </a:lstStyle>
          <a:p>
            <a:pPr lvl="0">
              <a:defRPr sz="1800" u="none">
                <a:uFillTx/>
              </a:defRPr>
            </a:pPr>
            <a:r>
              <a:rPr sz="3200" u="sng">
                <a:uFill>
                  <a:solidFill/>
                </a:uFill>
              </a:rPr>
              <a:t>PAUCam Simulations</a:t>
            </a:r>
          </a:p>
        </p:txBody>
      </p:sp>
    </p:spTree>
  </p:cSld>
  <p:clrMapOvr>
    <a:masterClrMapping/>
  </p:clrMapOvr>
  <p:transition spd="med" advClick="1"/>
</p:sld>
</file>

<file path=ppt/slides/slide1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2" name="Shape 1852"/>
          <p:cNvSpPr/>
          <p:nvPr/>
        </p:nvSpPr>
        <p:spPr>
          <a:xfrm>
            <a:off x="0" y="4762"/>
            <a:ext cx="9144000" cy="685801"/>
          </a:xfrm>
          <a:prstGeom prst="rect">
            <a:avLst/>
          </a:prstGeom>
          <a:solidFill>
            <a:srgbClr val="FCD5B5">
              <a:alpha val="20000"/>
            </a:srgbClr>
          </a:solidFill>
          <a:ln>
            <a:solidFill>
              <a:srgbClr val="4A7EBB"/>
            </a:solidFill>
          </a:ln>
          <a:effectLst>
            <a:outerShdw sx="100000" sy="100000" kx="0" ky="0" algn="b" rotWithShape="0" blurRad="38100" dist="23000" dir="5400000">
              <a:srgbClr val="000000">
                <a:alpha val="35000"/>
              </a:srgbClr>
            </a:outerShdw>
          </a:effectLst>
        </p:spPr>
        <p:txBody>
          <a:bodyPr lIns="45719" rIns="45719" anchor="ctr"/>
          <a:lstStyle/>
          <a:p>
            <a:pPr lvl="0" marL="0" marR="0" algn="ctr" defTabSz="457200">
              <a:defRPr sz="1800">
                <a:solidFill>
                  <a:srgbClr val="FFFFFF"/>
                </a:solidFill>
                <a:uFillTx/>
                <a:latin typeface="Calibri"/>
                <a:ea typeface="Calibri"/>
                <a:cs typeface="Calibri"/>
                <a:sym typeface="Calibri"/>
              </a:defRPr>
            </a:pPr>
          </a:p>
        </p:txBody>
      </p:sp>
      <p:pic>
        <p:nvPicPr>
          <p:cNvPr id="1853" name="LogoPAUtransp.png" descr="LogoPAUtransp.png"/>
          <p:cNvPicPr/>
          <p:nvPr/>
        </p:nvPicPr>
        <p:blipFill>
          <a:blip r:embed="rId2">
            <a:extLst/>
          </a:blip>
          <a:stretch>
            <a:fillRect/>
          </a:stretch>
        </p:blipFill>
        <p:spPr>
          <a:xfrm>
            <a:off x="7924800" y="0"/>
            <a:ext cx="990600" cy="690563"/>
          </a:xfrm>
          <a:prstGeom prst="rect">
            <a:avLst/>
          </a:prstGeom>
          <a:ln w="12700">
            <a:miter lim="400000"/>
          </a:ln>
        </p:spPr>
      </p:pic>
      <p:grpSp>
        <p:nvGrpSpPr>
          <p:cNvPr id="1856" name="Group 1856"/>
          <p:cNvGrpSpPr/>
          <p:nvPr/>
        </p:nvGrpSpPr>
        <p:grpSpPr>
          <a:xfrm>
            <a:off x="0" y="0"/>
            <a:ext cx="9144000" cy="685800"/>
            <a:chOff x="0" y="0"/>
            <a:chExt cx="9144000" cy="685800"/>
          </a:xfrm>
        </p:grpSpPr>
        <p:sp>
          <p:nvSpPr>
            <p:cNvPr id="1854" name="Shape 1854"/>
            <p:cNvSpPr/>
            <p:nvPr/>
          </p:nvSpPr>
          <p:spPr>
            <a:xfrm>
              <a:off x="0" y="0"/>
              <a:ext cx="9144000" cy="685800"/>
            </a:xfrm>
            <a:prstGeom prst="rect">
              <a:avLst/>
            </a:prstGeom>
            <a:solidFill>
              <a:srgbClr val="FCD5B5">
                <a:alpha val="20000"/>
              </a:srgbClr>
            </a:solidFill>
            <a:ln w="9525" cap="flat">
              <a:solidFill>
                <a:srgbClr val="4A7EBB"/>
              </a:solidFill>
              <a:prstDash val="solid"/>
              <a:bevel/>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lvl="0" marL="0" marR="0" algn="ctr" defTabSz="457200">
                <a:defRPr sz="2800">
                  <a:solidFill>
                    <a:srgbClr val="FF0000"/>
                  </a:solidFill>
                  <a:uFillTx/>
                  <a:latin typeface="Helvetica"/>
                  <a:ea typeface="Helvetica"/>
                  <a:cs typeface="Helvetica"/>
                  <a:sym typeface="Helvetica"/>
                </a:defRPr>
              </a:pPr>
            </a:p>
          </p:txBody>
        </p:sp>
        <p:sp>
          <p:nvSpPr>
            <p:cNvPr id="1855" name="Shape 1855"/>
            <p:cNvSpPr/>
            <p:nvPr/>
          </p:nvSpPr>
          <p:spPr>
            <a:xfrm>
              <a:off x="0" y="81280"/>
              <a:ext cx="9144000" cy="523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marL="0" marR="0" algn="ctr" defTabSz="457200">
                <a:defRPr sz="2800">
                  <a:solidFill>
                    <a:srgbClr val="FF0000"/>
                  </a:solidFill>
                  <a:uFillTx/>
                  <a:latin typeface="Helvetica"/>
                  <a:ea typeface="Helvetica"/>
                  <a:cs typeface="Helvetica"/>
                  <a:sym typeface="Helvetica"/>
                </a:defRPr>
              </a:lvl1pPr>
            </a:lstStyle>
            <a:p>
              <a:pPr lvl="0">
                <a:defRPr sz="1800">
                  <a:solidFill>
                    <a:srgbClr val="000000"/>
                  </a:solidFill>
                </a:defRPr>
              </a:pPr>
              <a:r>
                <a:rPr sz="2800">
                  <a:solidFill>
                    <a:srgbClr val="FF0000"/>
                  </a:solidFill>
                </a:rPr>
                <a:t>PAU Filter Transmissions</a:t>
              </a:r>
            </a:p>
          </p:txBody>
        </p:sp>
      </p:grpSp>
      <p:pic>
        <p:nvPicPr>
          <p:cNvPr id="1857" name="pasted-image.pdf"/>
          <p:cNvPicPr/>
          <p:nvPr/>
        </p:nvPicPr>
        <p:blipFill>
          <a:blip r:embed="rId3">
            <a:extLst/>
          </a:blip>
          <a:stretch>
            <a:fillRect/>
          </a:stretch>
        </p:blipFill>
        <p:spPr>
          <a:xfrm>
            <a:off x="2130155" y="1017987"/>
            <a:ext cx="4256607" cy="5668043"/>
          </a:xfrm>
          <a:prstGeom prst="rect">
            <a:avLst/>
          </a:prstGeom>
          <a:ln w="25400">
            <a:round/>
          </a:ln>
        </p:spPr>
      </p:pic>
    </p:spTree>
  </p:cSld>
  <p:clrMapOvr>
    <a:masterClrMapping/>
  </p:clrMapOvr>
  <p:transition spd="med" advClick="1"/>
</p:sld>
</file>

<file path=ppt/slides/slide1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59" name="paucam-326--49-2-0.jpg"/>
          <p:cNvPicPr/>
          <p:nvPr/>
        </p:nvPicPr>
        <p:blipFill>
          <a:blip r:embed="rId2">
            <a:extLst/>
          </a:blip>
          <a:stretch>
            <a:fillRect/>
          </a:stretch>
        </p:blipFill>
        <p:spPr>
          <a:xfrm>
            <a:off x="533400" y="76200"/>
            <a:ext cx="1397000" cy="1409700"/>
          </a:xfrm>
          <a:prstGeom prst="rect">
            <a:avLst/>
          </a:prstGeom>
          <a:ln w="12700">
            <a:miter lim="400000"/>
          </a:ln>
        </p:spPr>
      </p:pic>
      <p:sp>
        <p:nvSpPr>
          <p:cNvPr id="1860" name="Shape 1860"/>
          <p:cNvSpPr/>
          <p:nvPr/>
        </p:nvSpPr>
        <p:spPr>
          <a:xfrm>
            <a:off x="381000" y="1473200"/>
            <a:ext cx="8394700" cy="49192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129539" indent="-88900">
              <a:spcBef>
                <a:spcPts val="1300"/>
              </a:spcBef>
              <a:buSzPct val="100000"/>
              <a:buChar char="•"/>
              <a:defRPr sz="1800">
                <a:uFillTx/>
              </a:defRPr>
            </a:pPr>
            <a:r>
              <a:rPr sz="2000">
                <a:solidFill>
                  <a:srgbClr val="002E7A"/>
                </a:solidFill>
                <a:uFill>
                  <a:solidFill>
                    <a:srgbClr val="002E7A"/>
                  </a:solidFill>
                </a:uFill>
                <a:latin typeface="+mn-lt"/>
                <a:ea typeface="+mn-ea"/>
                <a:cs typeface="+mn-cs"/>
                <a:sym typeface="Arial"/>
              </a:rPr>
              <a:t> Use 8 central CCDs to define the survey footprint, use the other CCDs to increase S/N. </a:t>
            </a:r>
            <a:endParaRPr sz="2000">
              <a:solidFill>
                <a:srgbClr val="002E7A"/>
              </a:solidFill>
              <a:uFill>
                <a:solidFill>
                  <a:srgbClr val="002E7A"/>
                </a:solidFill>
              </a:uFill>
              <a:latin typeface="+mn-lt"/>
              <a:ea typeface="+mn-ea"/>
              <a:cs typeface="+mn-cs"/>
              <a:sym typeface="Arial"/>
            </a:endParaRPr>
          </a:p>
          <a:p>
            <a:pPr lvl="0" marL="129539" indent="-88900">
              <a:spcBef>
                <a:spcPts val="1300"/>
              </a:spcBef>
              <a:buSzPct val="100000"/>
              <a:buChar char="•"/>
              <a:defRPr sz="1800">
                <a:uFillTx/>
              </a:defRPr>
            </a:pPr>
            <a:r>
              <a:rPr sz="2000">
                <a:solidFill>
                  <a:srgbClr val="002E7A"/>
                </a:solidFill>
                <a:uFill>
                  <a:solidFill>
                    <a:srgbClr val="002E7A"/>
                  </a:solidFill>
                </a:uFill>
                <a:latin typeface="+mn-lt"/>
                <a:ea typeface="+mn-ea"/>
                <a:cs typeface="+mn-cs"/>
                <a:sym typeface="Arial"/>
              </a:rPr>
              <a:t> Each central CCDs covers the whole survey area twice.</a:t>
            </a:r>
            <a:endParaRPr sz="2000">
              <a:solidFill>
                <a:srgbClr val="002E7A"/>
              </a:solidFill>
              <a:uFill>
                <a:solidFill>
                  <a:srgbClr val="002E7A"/>
                </a:solidFill>
              </a:uFill>
              <a:latin typeface="+mn-lt"/>
              <a:ea typeface="+mn-ea"/>
              <a:cs typeface="+mn-cs"/>
              <a:sym typeface="Arial"/>
            </a:endParaRPr>
          </a:p>
          <a:p>
            <a:pPr lvl="0" marL="129539" indent="-88900">
              <a:spcBef>
                <a:spcPts val="1300"/>
              </a:spcBef>
              <a:buSzPct val="100000"/>
              <a:buChar char="•"/>
              <a:defRPr sz="1800">
                <a:uFillTx/>
              </a:defRPr>
            </a:pPr>
            <a:r>
              <a:rPr sz="2000">
                <a:solidFill>
                  <a:srgbClr val="002E7A"/>
                </a:solidFill>
                <a:uFill>
                  <a:solidFill>
                    <a:srgbClr val="002E7A"/>
                  </a:solidFill>
                </a:uFill>
                <a:latin typeface="+mn-lt"/>
                <a:ea typeface="+mn-ea"/>
                <a:cs typeface="+mn-cs"/>
                <a:sym typeface="Arial"/>
              </a:rPr>
              <a:t> 5 filters trays with 8 NB central filters.</a:t>
            </a:r>
            <a:endParaRPr sz="2000">
              <a:solidFill>
                <a:srgbClr val="002E7A"/>
              </a:solidFill>
              <a:uFill>
                <a:solidFill>
                  <a:srgbClr val="002E7A"/>
                </a:solidFill>
              </a:uFill>
              <a:latin typeface="+mn-lt"/>
              <a:ea typeface="+mn-ea"/>
              <a:cs typeface="+mn-cs"/>
              <a:sym typeface="Arial"/>
            </a:endParaRPr>
          </a:p>
          <a:p>
            <a:pPr lvl="0" marL="129539" indent="-88900">
              <a:spcBef>
                <a:spcPts val="1300"/>
              </a:spcBef>
              <a:buSzPct val="100000"/>
              <a:buChar char="•"/>
              <a:defRPr sz="1800">
                <a:uFillTx/>
              </a:defRPr>
            </a:pPr>
            <a:r>
              <a:rPr sz="2000">
                <a:solidFill>
                  <a:srgbClr val="002E7A"/>
                </a:solidFill>
                <a:uFill>
                  <a:solidFill>
                    <a:srgbClr val="002E7A"/>
                  </a:solidFill>
                </a:uFill>
                <a:latin typeface="+mn-lt"/>
                <a:ea typeface="+mn-ea"/>
                <a:cs typeface="+mn-cs"/>
                <a:sym typeface="Arial"/>
              </a:rPr>
              <a:t> Broad bands reach ~1.4 magnitudes deeper than narrow bands.</a:t>
            </a:r>
            <a:endParaRPr sz="2000">
              <a:solidFill>
                <a:srgbClr val="002E7A"/>
              </a:solidFill>
              <a:uFill>
                <a:solidFill>
                  <a:srgbClr val="002E7A"/>
                </a:solidFill>
              </a:uFill>
              <a:latin typeface="+mn-lt"/>
              <a:ea typeface="+mn-ea"/>
              <a:cs typeface="+mn-cs"/>
              <a:sym typeface="Arial"/>
            </a:endParaRPr>
          </a:p>
          <a:p>
            <a:pPr lvl="0" marL="129539" indent="-88900">
              <a:spcBef>
                <a:spcPts val="1300"/>
              </a:spcBef>
              <a:buSzPct val="100000"/>
              <a:buChar char="•"/>
              <a:defRPr sz="1800">
                <a:uFillTx/>
              </a:defRPr>
            </a:pPr>
            <a:r>
              <a:rPr sz="2000">
                <a:solidFill>
                  <a:srgbClr val="002E7A"/>
                </a:solidFill>
                <a:uFill>
                  <a:solidFill>
                    <a:srgbClr val="002E7A"/>
                  </a:solidFill>
                </a:uFill>
                <a:latin typeface="+mn-lt"/>
                <a:ea typeface="+mn-ea"/>
                <a:cs typeface="+mn-cs"/>
                <a:sym typeface="Arial"/>
              </a:rPr>
              <a:t> Detect objects in the broad bands, and then get flux in the narrow bands.</a:t>
            </a:r>
            <a:endParaRPr sz="2000">
              <a:solidFill>
                <a:srgbClr val="002E7A"/>
              </a:solidFill>
              <a:uFill>
                <a:solidFill>
                  <a:srgbClr val="002E7A"/>
                </a:solidFill>
              </a:uFill>
              <a:latin typeface="+mn-lt"/>
              <a:ea typeface="+mn-ea"/>
              <a:cs typeface="+mn-cs"/>
              <a:sym typeface="Arial"/>
            </a:endParaRPr>
          </a:p>
          <a:p>
            <a:pPr lvl="0" marL="129539" indent="-88900">
              <a:spcBef>
                <a:spcPts val="1300"/>
              </a:spcBef>
              <a:buSzPct val="100000"/>
              <a:buChar char="•"/>
              <a:defRPr sz="1800">
                <a:uFillTx/>
              </a:defRPr>
            </a:pPr>
            <a:r>
              <a:rPr sz="2000">
                <a:solidFill>
                  <a:srgbClr val="002E7A"/>
                </a:solidFill>
                <a:uFill>
                  <a:solidFill>
                    <a:srgbClr val="002E7A"/>
                  </a:solidFill>
                </a:uFill>
                <a:latin typeface="+mn-lt"/>
                <a:ea typeface="+mn-ea"/>
                <a:cs typeface="+mn-cs"/>
                <a:sym typeface="Arial"/>
              </a:rPr>
              <a:t> Push to low signal to noise.</a:t>
            </a:r>
            <a:endParaRPr sz="2000">
              <a:solidFill>
                <a:srgbClr val="002E7A"/>
              </a:solidFill>
              <a:uFill>
                <a:solidFill>
                  <a:srgbClr val="002E7A"/>
                </a:solidFill>
              </a:uFill>
              <a:latin typeface="+mn-lt"/>
              <a:ea typeface="+mn-ea"/>
              <a:cs typeface="+mn-cs"/>
              <a:sym typeface="Arial"/>
            </a:endParaRPr>
          </a:p>
          <a:p>
            <a:pPr lvl="0" marL="129539" indent="-88900">
              <a:spcBef>
                <a:spcPts val="1300"/>
              </a:spcBef>
              <a:buSzPct val="100000"/>
              <a:buChar char="•"/>
              <a:defRPr sz="1800">
                <a:uFillTx/>
              </a:defRPr>
            </a:pPr>
            <a:r>
              <a:rPr sz="2000">
                <a:solidFill>
                  <a:srgbClr val="002E7A"/>
                </a:solidFill>
                <a:uFill>
                  <a:solidFill>
                    <a:srgbClr val="002E7A"/>
                  </a:solidFill>
                </a:uFill>
                <a:latin typeface="+mn-lt"/>
                <a:ea typeface="+mn-ea"/>
                <a:cs typeface="+mn-cs"/>
                <a:sym typeface="Arial"/>
              </a:rPr>
              <a:t> Surveying capability: sample 2 deg</a:t>
            </a:r>
            <a:r>
              <a:rPr baseline="29600" sz="2000">
                <a:solidFill>
                  <a:srgbClr val="002E7A"/>
                </a:solidFill>
                <a:uFill>
                  <a:solidFill>
                    <a:srgbClr val="002E7A"/>
                  </a:solidFill>
                </a:uFill>
                <a:latin typeface="+mn-lt"/>
                <a:ea typeface="+mn-ea"/>
                <a:cs typeface="+mn-cs"/>
                <a:sym typeface="Arial"/>
              </a:rPr>
              <a:t>2 </a:t>
            </a:r>
            <a:r>
              <a:rPr sz="2000">
                <a:solidFill>
                  <a:srgbClr val="002E7A"/>
                </a:solidFill>
                <a:uFill>
                  <a:solidFill>
                    <a:srgbClr val="002E7A"/>
                  </a:solidFill>
                </a:uFill>
                <a:latin typeface="+mn-lt"/>
                <a:ea typeface="+mn-ea"/>
                <a:cs typeface="+mn-cs"/>
                <a:sym typeface="Arial"/>
              </a:rPr>
              <a:t>/ night to i</a:t>
            </a:r>
            <a:r>
              <a:rPr baseline="-5999" sz="2000">
                <a:solidFill>
                  <a:srgbClr val="002E7A"/>
                </a:solidFill>
                <a:uFill>
                  <a:solidFill>
                    <a:srgbClr val="002E7A"/>
                  </a:solidFill>
                </a:uFill>
                <a:latin typeface="+mn-lt"/>
                <a:ea typeface="+mn-ea"/>
                <a:cs typeface="+mn-cs"/>
                <a:sym typeface="Arial"/>
              </a:rPr>
              <a:t>AB </a:t>
            </a:r>
            <a:r>
              <a:rPr sz="2000">
                <a:solidFill>
                  <a:srgbClr val="002E7A"/>
                </a:solidFill>
                <a:uFill>
                  <a:solidFill>
                    <a:srgbClr val="002E7A"/>
                  </a:solidFill>
                </a:uFill>
                <a:latin typeface="+mn-lt"/>
                <a:ea typeface="+mn-ea"/>
                <a:cs typeface="+mn-cs"/>
                <a:sym typeface="Arial"/>
              </a:rPr>
              <a:t>&lt; 22.5 mag in all NBs and i</a:t>
            </a:r>
            <a:r>
              <a:rPr baseline="-5999" sz="2000">
                <a:solidFill>
                  <a:srgbClr val="002E7A"/>
                </a:solidFill>
                <a:uFill>
                  <a:solidFill>
                    <a:srgbClr val="002E7A"/>
                  </a:solidFill>
                </a:uFill>
                <a:latin typeface="+mn-lt"/>
                <a:ea typeface="+mn-ea"/>
                <a:cs typeface="+mn-cs"/>
                <a:sym typeface="Arial"/>
              </a:rPr>
              <a:t>AB</a:t>
            </a:r>
            <a:r>
              <a:rPr sz="2000">
                <a:solidFill>
                  <a:srgbClr val="002E7A"/>
                </a:solidFill>
                <a:uFill>
                  <a:solidFill>
                    <a:srgbClr val="002E7A"/>
                  </a:solidFill>
                </a:uFill>
                <a:latin typeface="+mn-lt"/>
                <a:ea typeface="+mn-ea"/>
                <a:cs typeface="+mn-cs"/>
                <a:sym typeface="Arial"/>
              </a:rPr>
              <a:t> &lt; 23.7 in all BBs ➜ &gt;30000 galaxies / night</a:t>
            </a:r>
            <a:endParaRPr sz="2000">
              <a:solidFill>
                <a:srgbClr val="002E7A"/>
              </a:solidFill>
              <a:uFill>
                <a:solidFill>
                  <a:srgbClr val="002E7A"/>
                </a:solidFill>
              </a:uFill>
              <a:latin typeface="+mn-lt"/>
              <a:ea typeface="+mn-ea"/>
              <a:cs typeface="+mn-cs"/>
              <a:sym typeface="Arial"/>
            </a:endParaRPr>
          </a:p>
          <a:p>
            <a:pPr lvl="0" marL="129539" indent="-88900">
              <a:spcBef>
                <a:spcPts val="1300"/>
              </a:spcBef>
              <a:buSzPct val="100000"/>
              <a:buChar char="•"/>
              <a:defRPr sz="1800">
                <a:uFillTx/>
              </a:defRPr>
            </a:pPr>
            <a:r>
              <a:rPr sz="2000">
                <a:solidFill>
                  <a:srgbClr val="002E7A"/>
                </a:solidFill>
                <a:uFill>
                  <a:solidFill>
                    <a:srgbClr val="002E7A"/>
                  </a:solidFill>
                </a:uFill>
                <a:latin typeface="+mn-lt"/>
                <a:ea typeface="+mn-ea"/>
                <a:cs typeface="+mn-cs"/>
                <a:sym typeface="Arial"/>
              </a:rPr>
              <a:t> Exposure times depend on tray: ~90 s for bluest, ~150 s for reddest.</a:t>
            </a:r>
            <a:endParaRPr sz="2000">
              <a:solidFill>
                <a:srgbClr val="002E7A"/>
              </a:solidFill>
              <a:uFill>
                <a:solidFill>
                  <a:srgbClr val="002E7A"/>
                </a:solidFill>
              </a:uFill>
              <a:latin typeface="+mn-lt"/>
              <a:ea typeface="+mn-ea"/>
              <a:cs typeface="+mn-cs"/>
              <a:sym typeface="Arial"/>
            </a:endParaRPr>
          </a:p>
          <a:p>
            <a:pPr lvl="0" marL="129539" indent="-88900">
              <a:spcBef>
                <a:spcPts val="1300"/>
              </a:spcBef>
              <a:buSzPct val="100000"/>
              <a:buChar char="•"/>
              <a:defRPr sz="1800">
                <a:uFillTx/>
              </a:defRPr>
            </a:pPr>
            <a:r>
              <a:rPr sz="2000">
                <a:solidFill>
                  <a:srgbClr val="002E7A"/>
                </a:solidFill>
                <a:uFill>
                  <a:solidFill>
                    <a:srgbClr val="002E7A"/>
                  </a:solidFill>
                </a:uFill>
                <a:latin typeface="+mn-lt"/>
                <a:ea typeface="+mn-ea"/>
                <a:cs typeface="+mn-cs"/>
                <a:sym typeface="Arial"/>
              </a:rPr>
              <a:t> No selection effects.</a:t>
            </a:r>
          </a:p>
        </p:txBody>
      </p:sp>
      <p:sp>
        <p:nvSpPr>
          <p:cNvPr id="1861" name="Shape 1861"/>
          <p:cNvSpPr/>
          <p:nvPr/>
        </p:nvSpPr>
        <p:spPr>
          <a:xfrm>
            <a:off x="2590800" y="381000"/>
            <a:ext cx="3964544" cy="558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FF2600"/>
              </a:buClr>
              <a:buFont typeface="Times New Roman"/>
              <a:defRPr sz="3200" u="sng">
                <a:latin typeface="+mn-lt"/>
                <a:ea typeface="+mn-ea"/>
                <a:cs typeface="+mn-cs"/>
                <a:sym typeface="Arial"/>
              </a:defRPr>
            </a:lvl1pPr>
          </a:lstStyle>
          <a:p>
            <a:pPr lvl="0">
              <a:defRPr sz="1800" u="none">
                <a:uFillTx/>
              </a:defRPr>
            </a:pPr>
            <a:r>
              <a:rPr sz="3200" u="sng">
                <a:uFill>
                  <a:solidFill/>
                </a:uFill>
              </a:rPr>
              <a:t>PAU Survey Strategy</a:t>
            </a:r>
          </a:p>
        </p:txBody>
      </p:sp>
      <p:sp>
        <p:nvSpPr>
          <p:cNvPr id="1862" name="Shape 1862"/>
          <p:cNvSpPr/>
          <p:nvPr/>
        </p:nvSpPr>
        <p:spPr>
          <a:xfrm>
            <a:off x="381000" y="1371600"/>
            <a:ext cx="1549400" cy="114300"/>
          </a:xfrm>
          <a:prstGeom prst="rect">
            <a:avLst/>
          </a:prstGeom>
          <a:solidFill>
            <a:srgbClr val="FFFFFF"/>
          </a:solidFill>
          <a:ln>
            <a:round/>
          </a:ln>
        </p:spPr>
        <p:txBody>
          <a:bodyPr lIns="0" tIns="0" rIns="0" bIns="0" anchor="ctr"/>
          <a:lstStyle/>
          <a:p>
            <a:pPr lvl="0">
              <a:defRPr>
                <a:latin typeface="+mn-lt"/>
                <a:ea typeface="+mn-ea"/>
                <a:cs typeface="+mn-cs"/>
                <a:sym typeface="Arial"/>
              </a:defRPr>
            </a:pPr>
          </a:p>
        </p:txBody>
      </p:sp>
    </p:spTree>
  </p:cSld>
  <p:clrMapOvr>
    <a:masterClrMapping/>
  </p:clrMapOvr>
  <p:transition spd="med" advClick="1"/>
</p:sld>
</file>

<file path=ppt/slides/slide1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64" name="Shape 1864"/>
          <p:cNvSpPr/>
          <p:nvPr/>
        </p:nvSpPr>
        <p:spPr>
          <a:xfrm>
            <a:off x="0" y="4762"/>
            <a:ext cx="9144000" cy="685801"/>
          </a:xfrm>
          <a:prstGeom prst="rect">
            <a:avLst/>
          </a:prstGeom>
          <a:solidFill>
            <a:srgbClr val="FCD5B5">
              <a:alpha val="20000"/>
            </a:srgbClr>
          </a:solidFill>
          <a:ln>
            <a:solidFill>
              <a:srgbClr val="4A7EBB"/>
            </a:solidFill>
          </a:ln>
          <a:effectLst>
            <a:outerShdw sx="100000" sy="100000" kx="0" ky="0" algn="b" rotWithShape="0" blurRad="38100" dist="23000" dir="5400000">
              <a:srgbClr val="000000">
                <a:alpha val="35000"/>
              </a:srgbClr>
            </a:outerShdw>
          </a:effectLst>
        </p:spPr>
        <p:txBody>
          <a:bodyPr lIns="45719" rIns="45719" anchor="ctr"/>
          <a:lstStyle/>
          <a:p>
            <a:pPr lvl="0" marL="0" marR="0" algn="ctr" defTabSz="457200">
              <a:defRPr sz="1800">
                <a:solidFill>
                  <a:srgbClr val="FFFFFF"/>
                </a:solidFill>
                <a:uFillTx/>
                <a:latin typeface="Calibri"/>
                <a:ea typeface="Calibri"/>
                <a:cs typeface="Calibri"/>
                <a:sym typeface="Calibri"/>
              </a:defRPr>
            </a:pPr>
          </a:p>
        </p:txBody>
      </p:sp>
      <p:pic>
        <p:nvPicPr>
          <p:cNvPr id="1865" name="LogoPAUtransp.png" descr="LogoPAUtransp.png"/>
          <p:cNvPicPr/>
          <p:nvPr/>
        </p:nvPicPr>
        <p:blipFill>
          <a:blip r:embed="rId2">
            <a:extLst/>
          </a:blip>
          <a:stretch>
            <a:fillRect/>
          </a:stretch>
        </p:blipFill>
        <p:spPr>
          <a:xfrm>
            <a:off x="7924800" y="0"/>
            <a:ext cx="990600" cy="690563"/>
          </a:xfrm>
          <a:prstGeom prst="rect">
            <a:avLst/>
          </a:prstGeom>
          <a:ln w="12700">
            <a:miter lim="400000"/>
          </a:ln>
        </p:spPr>
      </p:pic>
      <p:grpSp>
        <p:nvGrpSpPr>
          <p:cNvPr id="1868" name="Group 1868"/>
          <p:cNvGrpSpPr/>
          <p:nvPr/>
        </p:nvGrpSpPr>
        <p:grpSpPr>
          <a:xfrm>
            <a:off x="0" y="0"/>
            <a:ext cx="9144000" cy="685800"/>
            <a:chOff x="0" y="0"/>
            <a:chExt cx="9144000" cy="685800"/>
          </a:xfrm>
        </p:grpSpPr>
        <p:sp>
          <p:nvSpPr>
            <p:cNvPr id="1866" name="Shape 1866"/>
            <p:cNvSpPr/>
            <p:nvPr/>
          </p:nvSpPr>
          <p:spPr>
            <a:xfrm>
              <a:off x="0" y="0"/>
              <a:ext cx="9144000" cy="685800"/>
            </a:xfrm>
            <a:prstGeom prst="rect">
              <a:avLst/>
            </a:prstGeom>
            <a:solidFill>
              <a:srgbClr val="FCD5B5">
                <a:alpha val="20000"/>
              </a:srgbClr>
            </a:solidFill>
            <a:ln w="9525" cap="flat">
              <a:solidFill>
                <a:srgbClr val="4A7EBB"/>
              </a:solidFill>
              <a:prstDash val="solid"/>
              <a:bevel/>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lvl="0" marL="0" marR="0" algn="ctr" defTabSz="457200">
                <a:defRPr sz="2800">
                  <a:solidFill>
                    <a:srgbClr val="FF0000"/>
                  </a:solidFill>
                  <a:uFillTx/>
                  <a:latin typeface="Helvetica"/>
                  <a:ea typeface="Helvetica"/>
                  <a:cs typeface="Helvetica"/>
                  <a:sym typeface="Helvetica"/>
                </a:defRPr>
              </a:pPr>
            </a:p>
          </p:txBody>
        </p:sp>
        <p:sp>
          <p:nvSpPr>
            <p:cNvPr id="1867" name="Shape 1867"/>
            <p:cNvSpPr/>
            <p:nvPr/>
          </p:nvSpPr>
          <p:spPr>
            <a:xfrm>
              <a:off x="0" y="81280"/>
              <a:ext cx="9144000" cy="523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marL="0" marR="0" algn="ctr" defTabSz="457200">
                <a:defRPr sz="2800">
                  <a:solidFill>
                    <a:srgbClr val="FF0000"/>
                  </a:solidFill>
                  <a:uFillTx/>
                  <a:latin typeface="Helvetica"/>
                  <a:ea typeface="Helvetica"/>
                  <a:cs typeface="Helvetica"/>
                  <a:sym typeface="Helvetica"/>
                </a:defRPr>
              </a:lvl1pPr>
            </a:lstStyle>
            <a:p>
              <a:pPr lvl="0">
                <a:defRPr sz="1800">
                  <a:solidFill>
                    <a:srgbClr val="000000"/>
                  </a:solidFill>
                </a:defRPr>
              </a:pPr>
              <a:r>
                <a:rPr sz="2800">
                  <a:solidFill>
                    <a:srgbClr val="FF0000"/>
                  </a:solidFill>
                </a:rPr>
                <a:t>PAU Limiting Magnitudes</a:t>
              </a:r>
            </a:p>
          </p:txBody>
        </p:sp>
      </p:grpSp>
      <p:pic>
        <p:nvPicPr>
          <p:cNvPr id="1869" name="pasted-image.pdf"/>
          <p:cNvPicPr/>
          <p:nvPr/>
        </p:nvPicPr>
        <p:blipFill>
          <a:blip r:embed="rId3">
            <a:extLst/>
          </a:blip>
          <a:stretch>
            <a:fillRect/>
          </a:stretch>
        </p:blipFill>
        <p:spPr>
          <a:xfrm>
            <a:off x="1095040" y="870308"/>
            <a:ext cx="6367592" cy="5601186"/>
          </a:xfrm>
          <a:prstGeom prst="rect">
            <a:avLst/>
          </a:prstGeom>
          <a:ln w="25400">
            <a:round/>
          </a:ln>
        </p:spPr>
      </p:pic>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6" name="Shape 376"/>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pic>
        <p:nvPicPr>
          <p:cNvPr id="377" name="030644_120.jpg"/>
          <p:cNvPicPr/>
          <p:nvPr/>
        </p:nvPicPr>
        <p:blipFill>
          <a:blip r:embed="rId2">
            <a:extLst/>
          </a:blip>
          <a:stretch>
            <a:fillRect/>
          </a:stretch>
        </p:blipFill>
        <p:spPr>
          <a:xfrm>
            <a:off x="0" y="-63500"/>
            <a:ext cx="9144000" cy="7010400"/>
          </a:xfrm>
          <a:prstGeom prst="rect">
            <a:avLst/>
          </a:prstGeom>
          <a:ln w="12700">
            <a:miter lim="400000"/>
          </a:ln>
        </p:spPr>
      </p:pic>
    </p:spTree>
  </p:cSld>
  <p:clrMapOvr>
    <a:masterClrMapping/>
  </p:clrMapOvr>
  <p:transition spd="med" advClick="1"/>
</p:sld>
</file>

<file path=ppt/slides/slide1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71" name="pasted-image.pdf"/>
          <p:cNvPicPr/>
          <p:nvPr/>
        </p:nvPicPr>
        <p:blipFill>
          <a:blip r:embed="rId2">
            <a:extLst/>
          </a:blip>
          <a:stretch>
            <a:fillRect/>
          </a:stretch>
        </p:blipFill>
        <p:spPr>
          <a:xfrm>
            <a:off x="37493" y="425412"/>
            <a:ext cx="2860066" cy="5945936"/>
          </a:xfrm>
          <a:prstGeom prst="rect">
            <a:avLst/>
          </a:prstGeom>
          <a:ln w="25400">
            <a:round/>
          </a:ln>
        </p:spPr>
      </p:pic>
      <p:pic>
        <p:nvPicPr>
          <p:cNvPr id="1872" name="image7.jpg" descr="mock.r260.n1e6.s10.121027_default_bright_interp2.jpg"/>
          <p:cNvPicPr/>
          <p:nvPr/>
        </p:nvPicPr>
        <p:blipFill>
          <a:blip r:embed="rId3">
            <a:extLst/>
          </a:blip>
          <a:stretch>
            <a:fillRect/>
          </a:stretch>
        </p:blipFill>
        <p:spPr>
          <a:xfrm>
            <a:off x="2857069" y="493977"/>
            <a:ext cx="6286931" cy="6257377"/>
          </a:xfrm>
          <a:prstGeom prst="rect">
            <a:avLst/>
          </a:prstGeom>
          <a:ln w="12700">
            <a:miter lim="400000"/>
          </a:ln>
        </p:spPr>
      </p:pic>
      <p:sp>
        <p:nvSpPr>
          <p:cNvPr id="1873" name="Shape 1873"/>
          <p:cNvSpPr/>
          <p:nvPr/>
        </p:nvSpPr>
        <p:spPr>
          <a:xfrm>
            <a:off x="77551" y="6307456"/>
            <a:ext cx="3645000" cy="457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marL="0" marR="0">
              <a:defRPr sz="1800">
                <a:uFillTx/>
              </a:defRPr>
            </a:pPr>
            <a:r>
              <a:rPr sz="1200">
                <a:uFill>
                  <a:solidFill/>
                </a:uFill>
                <a:latin typeface="Calibri"/>
                <a:ea typeface="Calibri"/>
                <a:cs typeface="Calibri"/>
                <a:sym typeface="Calibri"/>
              </a:rPr>
              <a:t>Martí, Miquel, Castander, Gaztañaga, Eriksen, Sánchez</a:t>
            </a:r>
            <a:endParaRPr sz="1200">
              <a:uFill>
                <a:solidFill/>
              </a:uFill>
              <a:latin typeface="Calibri"/>
              <a:ea typeface="Calibri"/>
              <a:cs typeface="Calibri"/>
              <a:sym typeface="Calibri"/>
            </a:endParaRPr>
          </a:p>
          <a:p>
            <a:pPr lvl="0" marL="0" marR="0">
              <a:defRPr sz="1800">
                <a:uFillTx/>
              </a:defRPr>
            </a:pPr>
            <a:r>
              <a:rPr sz="1200">
                <a:uFill>
                  <a:solidFill/>
                </a:uFill>
                <a:latin typeface="Calibri"/>
                <a:ea typeface="Calibri"/>
                <a:cs typeface="Calibri"/>
                <a:sym typeface="Calibri"/>
              </a:rPr>
              <a:t>MNRAS 442 (2014) 92 (arXiv:1402.3220)</a:t>
            </a:r>
          </a:p>
        </p:txBody>
      </p:sp>
      <p:sp>
        <p:nvSpPr>
          <p:cNvPr id="1874" name="Shape 1874"/>
          <p:cNvSpPr/>
          <p:nvPr>
            <p:ph type="title"/>
          </p:nvPr>
        </p:nvSpPr>
        <p:spPr>
          <a:xfrm>
            <a:off x="525058" y="-311206"/>
            <a:ext cx="8521701" cy="1143001"/>
          </a:xfrm>
          <a:prstGeom prst="rect">
            <a:avLst/>
          </a:prstGeom>
        </p:spPr>
        <p:txBody>
          <a:bodyPr/>
          <a:lstStyle/>
          <a:p>
            <a:pPr lvl="0">
              <a:defRPr sz="1800">
                <a:uFillTx/>
              </a:defRPr>
            </a:pPr>
            <a:r>
              <a:rPr sz="3200" u="sng">
                <a:uFill>
                  <a:solidFill/>
                </a:uFill>
              </a:rPr>
              <a:t>PAU Photo-z Performance </a:t>
            </a:r>
            <a:r>
              <a:rPr sz="2800" u="sng">
                <a:uFill>
                  <a:solidFill/>
                </a:uFill>
              </a:rPr>
              <a:t>(i</a:t>
            </a:r>
            <a:r>
              <a:rPr baseline="-5998" sz="2800" u="sng">
                <a:uFill>
                  <a:solidFill/>
                </a:uFill>
              </a:rPr>
              <a:t>AB</a:t>
            </a:r>
            <a:r>
              <a:rPr sz="2800" u="sng">
                <a:uFill>
                  <a:solidFill/>
                </a:uFill>
              </a:rPr>
              <a:t> &lt; 22.5)</a:t>
            </a:r>
          </a:p>
        </p:txBody>
      </p:sp>
    </p:spTree>
  </p:cSld>
  <p:clrMapOvr>
    <a:masterClrMapping/>
  </p:clrMapOvr>
  <p:transition spd="med" advClick="1"/>
</p:sld>
</file>

<file path=ppt/slides/slide1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76" name="pasted-image.pdf"/>
          <p:cNvPicPr/>
          <p:nvPr/>
        </p:nvPicPr>
        <p:blipFill>
          <a:blip r:embed="rId2">
            <a:extLst/>
          </a:blip>
          <a:stretch>
            <a:fillRect/>
          </a:stretch>
        </p:blipFill>
        <p:spPr>
          <a:xfrm>
            <a:off x="47187" y="438177"/>
            <a:ext cx="2860066" cy="5945936"/>
          </a:xfrm>
          <a:prstGeom prst="rect">
            <a:avLst/>
          </a:prstGeom>
          <a:ln w="25400">
            <a:round/>
          </a:ln>
        </p:spPr>
      </p:pic>
      <p:sp>
        <p:nvSpPr>
          <p:cNvPr id="1877" name="Shape 1877"/>
          <p:cNvSpPr/>
          <p:nvPr>
            <p:ph type="title"/>
          </p:nvPr>
        </p:nvSpPr>
        <p:spPr>
          <a:xfrm>
            <a:off x="525058" y="-311206"/>
            <a:ext cx="8521701" cy="1143001"/>
          </a:xfrm>
          <a:prstGeom prst="rect">
            <a:avLst/>
          </a:prstGeom>
        </p:spPr>
        <p:txBody>
          <a:bodyPr/>
          <a:lstStyle/>
          <a:p>
            <a:pPr lvl="0">
              <a:defRPr sz="1800">
                <a:uFillTx/>
              </a:defRPr>
            </a:pPr>
            <a:r>
              <a:rPr sz="3200" u="sng">
                <a:uFill>
                  <a:solidFill/>
                </a:uFill>
              </a:rPr>
              <a:t>PAU Photo-z Performance </a:t>
            </a:r>
            <a:r>
              <a:rPr sz="2800" u="sng">
                <a:uFill>
                  <a:solidFill/>
                </a:uFill>
              </a:rPr>
              <a:t>(</a:t>
            </a:r>
            <a:r>
              <a:rPr sz="2800" u="sng">
                <a:uFill>
                  <a:solidFill/>
                </a:uFill>
              </a:rPr>
              <a:t>22.5&lt; </a:t>
            </a:r>
            <a:r>
              <a:rPr sz="2800" u="sng">
                <a:uFill>
                  <a:solidFill/>
                </a:uFill>
              </a:rPr>
              <a:t>i</a:t>
            </a:r>
            <a:r>
              <a:rPr baseline="-5998" sz="2800" u="sng">
                <a:uFill>
                  <a:solidFill/>
                </a:uFill>
              </a:rPr>
              <a:t>AB</a:t>
            </a:r>
            <a:r>
              <a:rPr sz="2800" u="sng">
                <a:uFill>
                  <a:solidFill/>
                </a:uFill>
              </a:rPr>
              <a:t> </a:t>
            </a:r>
            <a:r>
              <a:rPr sz="2800" u="sng">
                <a:uFill>
                  <a:solidFill/>
                </a:uFill>
              </a:rPr>
              <a:t>&lt;</a:t>
            </a:r>
            <a:r>
              <a:rPr sz="2800" u="sng">
                <a:uFill>
                  <a:solidFill/>
                </a:uFill>
              </a:rPr>
              <a:t> 2</a:t>
            </a:r>
            <a:r>
              <a:rPr sz="2800" u="sng">
                <a:uFill>
                  <a:solidFill/>
                </a:uFill>
              </a:rPr>
              <a:t>3.7</a:t>
            </a:r>
            <a:r>
              <a:rPr sz="2800" u="sng">
                <a:uFill>
                  <a:solidFill/>
                </a:uFill>
              </a:rPr>
              <a:t>)</a:t>
            </a:r>
          </a:p>
        </p:txBody>
      </p:sp>
      <p:pic>
        <p:nvPicPr>
          <p:cNvPr id="1878" name="image10.jpg" descr="mock.r260.n1e6.s10.121027_default_faint.jpg"/>
          <p:cNvPicPr/>
          <p:nvPr/>
        </p:nvPicPr>
        <p:blipFill>
          <a:blip r:embed="rId3">
            <a:extLst/>
          </a:blip>
          <a:stretch>
            <a:fillRect/>
          </a:stretch>
        </p:blipFill>
        <p:spPr>
          <a:xfrm>
            <a:off x="2866763" y="501653"/>
            <a:ext cx="6257850" cy="6228432"/>
          </a:xfrm>
          <a:prstGeom prst="rect">
            <a:avLst/>
          </a:prstGeom>
          <a:ln w="12700">
            <a:miter lim="400000"/>
          </a:ln>
        </p:spPr>
      </p:pic>
      <p:sp>
        <p:nvSpPr>
          <p:cNvPr id="1879" name="Shape 1879"/>
          <p:cNvSpPr/>
          <p:nvPr/>
        </p:nvSpPr>
        <p:spPr>
          <a:xfrm>
            <a:off x="77551" y="6307456"/>
            <a:ext cx="3645000" cy="457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marL="0" marR="0">
              <a:defRPr sz="1800">
                <a:uFillTx/>
              </a:defRPr>
            </a:pPr>
            <a:r>
              <a:rPr sz="1200">
                <a:uFill>
                  <a:solidFill/>
                </a:uFill>
                <a:latin typeface="Calibri"/>
                <a:ea typeface="Calibri"/>
                <a:cs typeface="Calibri"/>
                <a:sym typeface="Calibri"/>
              </a:rPr>
              <a:t>Martí, Miquel, Castander, Gaztañaga, Eriksen, Sánchez</a:t>
            </a:r>
            <a:endParaRPr sz="1200">
              <a:uFill>
                <a:solidFill/>
              </a:uFill>
              <a:latin typeface="Calibri"/>
              <a:ea typeface="Calibri"/>
              <a:cs typeface="Calibri"/>
              <a:sym typeface="Calibri"/>
            </a:endParaRPr>
          </a:p>
          <a:p>
            <a:pPr lvl="0" marL="0" marR="0">
              <a:defRPr sz="1800">
                <a:uFillTx/>
              </a:defRPr>
            </a:pPr>
            <a:r>
              <a:rPr sz="1200">
                <a:uFill>
                  <a:solidFill/>
                </a:uFill>
                <a:latin typeface="Calibri"/>
                <a:ea typeface="Calibri"/>
                <a:cs typeface="Calibri"/>
                <a:sym typeface="Calibri"/>
              </a:rPr>
              <a:t>MNRAS 442 (2014) 92 (arXiv:1402.3220)</a:t>
            </a:r>
          </a:p>
        </p:txBody>
      </p:sp>
    </p:spTree>
  </p:cSld>
  <p:clrMapOvr>
    <a:masterClrMapping/>
  </p:clrMapOvr>
  <p:transition spd="med" advClick="1"/>
</p:sld>
</file>

<file path=ppt/slides/slide19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1" name="Shape 1881"/>
          <p:cNvSpPr/>
          <p:nvPr/>
        </p:nvSpPr>
        <p:spPr>
          <a:xfrm>
            <a:off x="3314700" y="241300"/>
            <a:ext cx="2519125" cy="558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FF2600"/>
              </a:buClr>
              <a:buFont typeface="Times New Roman"/>
              <a:defRPr sz="3200" u="sng">
                <a:latin typeface="Arial Bold"/>
                <a:ea typeface="Arial Bold"/>
                <a:cs typeface="Arial Bold"/>
                <a:sym typeface="Arial Bold"/>
              </a:defRPr>
            </a:lvl1pPr>
          </a:lstStyle>
          <a:p>
            <a:pPr lvl="0">
              <a:defRPr sz="1800" u="none">
                <a:uFillTx/>
              </a:defRPr>
            </a:pPr>
            <a:r>
              <a:rPr sz="3200" u="sng">
                <a:uFill>
                  <a:solidFill/>
                </a:uFill>
              </a:rPr>
              <a:t>PAU Science</a:t>
            </a:r>
          </a:p>
        </p:txBody>
      </p:sp>
      <p:sp>
        <p:nvSpPr>
          <p:cNvPr id="1882" name="Shape 1882"/>
          <p:cNvSpPr/>
          <p:nvPr/>
        </p:nvSpPr>
        <p:spPr>
          <a:xfrm>
            <a:off x="228599" y="927100"/>
            <a:ext cx="8813801" cy="57701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193039" indent="-152400">
              <a:spcBef>
                <a:spcPts val="2400"/>
              </a:spcBef>
              <a:buClr>
                <a:srgbClr val="002E7A"/>
              </a:buClr>
              <a:buSzPct val="100000"/>
              <a:buChar char="•"/>
              <a:defRPr sz="1800">
                <a:uFillTx/>
              </a:defRPr>
            </a:pPr>
            <a:r>
              <a:rPr sz="2400">
                <a:solidFill>
                  <a:srgbClr val="002E7A"/>
                </a:solidFill>
                <a:uFill>
                  <a:solidFill>
                    <a:srgbClr val="002E7A"/>
                  </a:solidFill>
                </a:uFill>
                <a:latin typeface="+mn-lt"/>
                <a:ea typeface="+mn-ea"/>
                <a:cs typeface="+mn-cs"/>
                <a:sym typeface="Arial"/>
              </a:rPr>
              <a:t> Survey strategy produces two samples:</a:t>
            </a:r>
            <a:endParaRPr sz="2400">
              <a:solidFill>
                <a:srgbClr val="002E7A"/>
              </a:solidFill>
              <a:uFill>
                <a:solidFill>
                  <a:srgbClr val="002E7A"/>
                </a:solidFill>
              </a:uFill>
              <a:latin typeface="+mn-lt"/>
              <a:ea typeface="+mn-ea"/>
              <a:cs typeface="+mn-cs"/>
              <a:sym typeface="Arial"/>
            </a:endParaRPr>
          </a:p>
          <a:p>
            <a:pPr lvl="1" marL="495300" indent="-152400">
              <a:spcBef>
                <a:spcPts val="1100"/>
              </a:spcBef>
              <a:buClr>
                <a:srgbClr val="4F7A28"/>
              </a:buClr>
              <a:buSzPct val="100000"/>
              <a:buChar char="-"/>
              <a:defRPr sz="1800">
                <a:uFillTx/>
              </a:defRPr>
            </a:pPr>
            <a:r>
              <a:rPr sz="2000">
                <a:solidFill>
                  <a:srgbClr val="002E7A"/>
                </a:solidFill>
                <a:uFill>
                  <a:solidFill>
                    <a:srgbClr val="002E7A"/>
                  </a:solidFill>
                </a:uFill>
                <a:latin typeface="+mn-lt"/>
                <a:ea typeface="+mn-ea"/>
                <a:cs typeface="+mn-cs"/>
                <a:sym typeface="Arial"/>
              </a:rPr>
              <a:t> </a:t>
            </a:r>
            <a:r>
              <a:rPr sz="2000">
                <a:solidFill>
                  <a:srgbClr val="4F7A28"/>
                </a:solidFill>
                <a:uFill>
                  <a:solidFill>
                    <a:srgbClr val="4F7A28"/>
                  </a:solidFill>
                </a:uFill>
                <a:latin typeface="+mn-lt"/>
                <a:ea typeface="+mn-ea"/>
                <a:cs typeface="+mn-cs"/>
                <a:sym typeface="Arial"/>
              </a:rPr>
              <a:t>“Spectroscopic” sample: excellent photo-z’s with NB filters to i</a:t>
            </a:r>
            <a:r>
              <a:rPr baseline="-5999" sz="2000">
                <a:solidFill>
                  <a:srgbClr val="4F7A28"/>
                </a:solidFill>
                <a:uFill>
                  <a:solidFill>
                    <a:srgbClr val="4F7A28"/>
                  </a:solidFill>
                </a:uFill>
                <a:latin typeface="+mn-lt"/>
                <a:ea typeface="+mn-ea"/>
                <a:cs typeface="+mn-cs"/>
                <a:sym typeface="Arial"/>
              </a:rPr>
              <a:t>AB </a:t>
            </a:r>
            <a:r>
              <a:rPr sz="2000">
                <a:solidFill>
                  <a:srgbClr val="4F7A28"/>
                </a:solidFill>
                <a:uFill>
                  <a:solidFill>
                    <a:srgbClr val="4F7A28"/>
                  </a:solidFill>
                </a:uFill>
                <a:latin typeface="+mn-lt"/>
                <a:ea typeface="+mn-ea"/>
                <a:cs typeface="+mn-cs"/>
                <a:sym typeface="Arial"/>
              </a:rPr>
              <a:t>&lt; 22.5</a:t>
            </a:r>
            <a:endParaRPr sz="2000">
              <a:solidFill>
                <a:srgbClr val="4F7A28"/>
              </a:solidFill>
              <a:uFill>
                <a:solidFill>
                  <a:srgbClr val="4F7A28"/>
                </a:solidFill>
              </a:uFill>
              <a:latin typeface="+mn-lt"/>
              <a:ea typeface="+mn-ea"/>
              <a:cs typeface="+mn-cs"/>
              <a:sym typeface="Arial"/>
            </a:endParaRPr>
          </a:p>
          <a:p>
            <a:pPr lvl="1" marL="495300" indent="-152400">
              <a:spcBef>
                <a:spcPts val="2400"/>
              </a:spcBef>
              <a:buClr>
                <a:srgbClr val="4F7A28"/>
              </a:buClr>
              <a:buSzPct val="100000"/>
              <a:buChar char="-"/>
              <a:defRPr sz="1800">
                <a:uFillTx/>
              </a:defRPr>
            </a:pPr>
            <a:r>
              <a:rPr sz="2000">
                <a:solidFill>
                  <a:srgbClr val="4F7A28"/>
                </a:solidFill>
                <a:uFill>
                  <a:solidFill>
                    <a:srgbClr val="4F7A28"/>
                  </a:solidFill>
                </a:uFill>
                <a:latin typeface="+mn-lt"/>
                <a:ea typeface="+mn-ea"/>
                <a:cs typeface="+mn-cs"/>
                <a:sym typeface="Arial"/>
              </a:rPr>
              <a:t> “Photometric” sample: medium photo-z’s with BB filters to i</a:t>
            </a:r>
            <a:r>
              <a:rPr baseline="-5999" sz="2000">
                <a:solidFill>
                  <a:srgbClr val="4F7A28"/>
                </a:solidFill>
                <a:uFill>
                  <a:solidFill>
                    <a:srgbClr val="4F7A28"/>
                  </a:solidFill>
                </a:uFill>
                <a:latin typeface="+mn-lt"/>
                <a:ea typeface="+mn-ea"/>
                <a:cs typeface="+mn-cs"/>
                <a:sym typeface="Arial"/>
              </a:rPr>
              <a:t>AB </a:t>
            </a:r>
            <a:r>
              <a:rPr sz="2000">
                <a:solidFill>
                  <a:srgbClr val="4F7A28"/>
                </a:solidFill>
                <a:uFill>
                  <a:solidFill>
                    <a:srgbClr val="4F7A28"/>
                  </a:solidFill>
                </a:uFill>
                <a:latin typeface="+mn-lt"/>
                <a:ea typeface="+mn-ea"/>
                <a:cs typeface="+mn-cs"/>
                <a:sym typeface="Arial"/>
              </a:rPr>
              <a:t>&lt; 23.7</a:t>
            </a:r>
            <a:endParaRPr sz="2000">
              <a:solidFill>
                <a:srgbClr val="002E7A"/>
              </a:solidFill>
              <a:uFill>
                <a:solidFill>
                  <a:srgbClr val="002E7A"/>
                </a:solidFill>
              </a:uFill>
              <a:latin typeface="+mn-lt"/>
              <a:ea typeface="+mn-ea"/>
              <a:cs typeface="+mn-cs"/>
              <a:sym typeface="Arial"/>
            </a:endParaRPr>
          </a:p>
          <a:p>
            <a:pPr lvl="0" marL="193039" indent="-152400">
              <a:spcBef>
                <a:spcPts val="2400"/>
              </a:spcBef>
              <a:buSzPct val="100000"/>
              <a:buChar char="•"/>
              <a:defRPr sz="1800">
                <a:uFillTx/>
              </a:defRPr>
            </a:pPr>
            <a:r>
              <a:rPr sz="2400">
                <a:solidFill>
                  <a:srgbClr val="002E7A"/>
                </a:solidFill>
                <a:uFill>
                  <a:solidFill>
                    <a:srgbClr val="002E7A"/>
                  </a:solidFill>
                </a:uFill>
                <a:latin typeface="+mn-lt"/>
                <a:ea typeface="+mn-ea"/>
                <a:cs typeface="+mn-cs"/>
                <a:sym typeface="Arial"/>
              </a:rPr>
              <a:t> Science case depends on amount of time available</a:t>
            </a:r>
            <a:endParaRPr sz="2400">
              <a:solidFill>
                <a:srgbClr val="002E7A"/>
              </a:solidFill>
              <a:uFill>
                <a:solidFill>
                  <a:srgbClr val="002E7A"/>
                </a:solidFill>
              </a:uFill>
              <a:latin typeface="+mn-lt"/>
              <a:ea typeface="+mn-ea"/>
              <a:cs typeface="+mn-cs"/>
              <a:sym typeface="Arial"/>
            </a:endParaRPr>
          </a:p>
          <a:p>
            <a:pPr lvl="0" marL="193039" indent="-152400">
              <a:spcBef>
                <a:spcPts val="2400"/>
              </a:spcBef>
              <a:buSzPct val="100000"/>
              <a:buChar char="•"/>
              <a:defRPr sz="1800">
                <a:uFillTx/>
              </a:defRPr>
            </a:pPr>
            <a:r>
              <a:rPr sz="2400">
                <a:solidFill>
                  <a:srgbClr val="002E7A"/>
                </a:solidFill>
                <a:uFill>
                  <a:solidFill>
                    <a:srgbClr val="002E7A"/>
                  </a:solidFill>
                </a:uFill>
                <a:latin typeface="+mn-lt"/>
                <a:ea typeface="+mn-ea"/>
                <a:cs typeface="+mn-cs"/>
                <a:sym typeface="Arial"/>
              </a:rPr>
              <a:t> Current science case, assuming 100 nights (200 deg</a:t>
            </a:r>
            <a:r>
              <a:rPr baseline="31999" sz="2400">
                <a:solidFill>
                  <a:srgbClr val="002E7A"/>
                </a:solidFill>
                <a:uFill>
                  <a:solidFill>
                    <a:srgbClr val="002E7A"/>
                  </a:solidFill>
                </a:uFill>
                <a:latin typeface="+mn-lt"/>
                <a:ea typeface="+mn-ea"/>
                <a:cs typeface="+mn-cs"/>
                <a:sym typeface="Arial"/>
              </a:rPr>
              <a:t>2</a:t>
            </a:r>
            <a:r>
              <a:rPr sz="2400">
                <a:solidFill>
                  <a:srgbClr val="002E7A"/>
                </a:solidFill>
                <a:uFill>
                  <a:solidFill>
                    <a:srgbClr val="002E7A"/>
                  </a:solidFill>
                </a:uFill>
                <a:latin typeface="+mn-lt"/>
                <a:ea typeface="+mn-ea"/>
                <a:cs typeface="+mn-cs"/>
                <a:sym typeface="Arial"/>
              </a:rPr>
              <a:t>): </a:t>
            </a:r>
            <a:endParaRPr sz="2400">
              <a:solidFill>
                <a:srgbClr val="002E7A"/>
              </a:solidFill>
              <a:uFill>
                <a:solidFill>
                  <a:srgbClr val="002E7A"/>
                </a:solidFill>
              </a:uFill>
              <a:latin typeface="+mn-lt"/>
              <a:ea typeface="+mn-ea"/>
              <a:cs typeface="+mn-cs"/>
              <a:sym typeface="Arial"/>
            </a:endParaRPr>
          </a:p>
          <a:p>
            <a:pPr lvl="1" marL="495300" indent="-152400">
              <a:spcBef>
                <a:spcPts val="2400"/>
              </a:spcBef>
              <a:buClr>
                <a:srgbClr val="4F7A28"/>
              </a:buClr>
              <a:buSzPct val="100000"/>
              <a:buChar char="-"/>
              <a:defRPr sz="1800">
                <a:uFillTx/>
              </a:defRPr>
            </a:pPr>
            <a:r>
              <a:rPr sz="2000">
                <a:solidFill>
                  <a:srgbClr val="4F7A28"/>
                </a:solidFill>
                <a:uFill>
                  <a:solidFill>
                    <a:srgbClr val="4F7A28"/>
                  </a:solidFill>
                </a:uFill>
                <a:latin typeface="+mn-lt"/>
                <a:ea typeface="+mn-ea"/>
                <a:cs typeface="+mn-cs"/>
                <a:sym typeface="Arial"/>
              </a:rPr>
              <a:t>Use bright sample for redshift-space distortions (typical of spectroscopic surveys)</a:t>
            </a:r>
            <a:endParaRPr sz="2000">
              <a:solidFill>
                <a:srgbClr val="4F7A28"/>
              </a:solidFill>
              <a:uFill>
                <a:solidFill>
                  <a:srgbClr val="4F7A28"/>
                </a:solidFill>
              </a:uFill>
              <a:latin typeface="+mn-lt"/>
              <a:ea typeface="+mn-ea"/>
              <a:cs typeface="+mn-cs"/>
              <a:sym typeface="Arial"/>
            </a:endParaRPr>
          </a:p>
          <a:p>
            <a:pPr lvl="1" marL="495300" indent="-152400">
              <a:spcBef>
                <a:spcPts val="2400"/>
              </a:spcBef>
              <a:buClr>
                <a:srgbClr val="4F7A28"/>
              </a:buClr>
              <a:buSzPct val="100000"/>
              <a:buChar char="-"/>
              <a:defRPr sz="1800">
                <a:uFillTx/>
              </a:defRPr>
            </a:pPr>
            <a:r>
              <a:rPr sz="2000">
                <a:solidFill>
                  <a:srgbClr val="4F7A28"/>
                </a:solidFill>
                <a:uFill>
                  <a:solidFill>
                    <a:srgbClr val="4F7A28"/>
                  </a:solidFill>
                </a:uFill>
                <a:latin typeface="+mn-lt"/>
                <a:ea typeface="+mn-ea"/>
                <a:cs typeface="+mn-cs"/>
                <a:sym typeface="Arial"/>
              </a:rPr>
              <a:t>Use faint sample for weak lensing magnification and/or shear (typical of imaging surveys)</a:t>
            </a:r>
            <a:endParaRPr sz="2000">
              <a:solidFill>
                <a:srgbClr val="4F7A28"/>
              </a:solidFill>
              <a:uFill>
                <a:solidFill>
                  <a:srgbClr val="4F7A28"/>
                </a:solidFill>
              </a:uFill>
              <a:latin typeface="+mn-lt"/>
              <a:ea typeface="+mn-ea"/>
              <a:cs typeface="+mn-cs"/>
              <a:sym typeface="Arial"/>
            </a:endParaRPr>
          </a:p>
          <a:p>
            <a:pPr lvl="1" marL="495300" indent="-152400">
              <a:spcBef>
                <a:spcPts val="2400"/>
              </a:spcBef>
              <a:buClr>
                <a:srgbClr val="4F7A28"/>
              </a:buClr>
              <a:buSzPct val="100000"/>
              <a:buChar char="-"/>
              <a:defRPr sz="1800">
                <a:uFillTx/>
              </a:defRPr>
            </a:pPr>
            <a:r>
              <a:rPr sz="2000">
                <a:solidFill>
                  <a:srgbClr val="4F7A28"/>
                </a:solidFill>
                <a:uFill>
                  <a:solidFill>
                    <a:srgbClr val="4F7A28"/>
                  </a:solidFill>
                </a:uFill>
                <a:latin typeface="+mn-lt"/>
                <a:ea typeface="+mn-ea"/>
                <a:cs typeface="+mn-cs"/>
                <a:sym typeface="Arial"/>
              </a:rPr>
              <a:t>Exploit the gains of cross-correlating both samples on the same area</a:t>
            </a:r>
            <a:endParaRPr sz="2000">
              <a:solidFill>
                <a:srgbClr val="4F7A28"/>
              </a:solidFill>
              <a:uFill>
                <a:solidFill>
                  <a:srgbClr val="4F7A28"/>
                </a:solidFill>
              </a:uFill>
              <a:latin typeface="+mn-lt"/>
              <a:ea typeface="+mn-ea"/>
              <a:cs typeface="+mn-cs"/>
              <a:sym typeface="Arial"/>
            </a:endParaRPr>
          </a:p>
        </p:txBody>
      </p:sp>
      <p:sp>
        <p:nvSpPr>
          <p:cNvPr id="1883" name="Shape 1883"/>
          <p:cNvSpPr/>
          <p:nvPr/>
        </p:nvSpPr>
        <p:spPr>
          <a:xfrm>
            <a:off x="711199" y="6315075"/>
            <a:ext cx="8775701"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0">
              <a:spcBef>
                <a:spcPts val="600"/>
              </a:spcBef>
              <a:defRPr sz="1800">
                <a:uFillTx/>
              </a:defRPr>
            </a:pPr>
            <a:r>
              <a:rPr>
                <a:uFill>
                  <a:solidFill/>
                </a:uFill>
                <a:latin typeface="+mn-lt"/>
                <a:ea typeface="+mn-ea"/>
                <a:cs typeface="+mn-cs"/>
                <a:sym typeface="Arial"/>
              </a:rPr>
              <a:t>Gaztañaga et al. 2012, MNRAS </a:t>
            </a:r>
            <a:r>
              <a:rPr>
                <a:uFill>
                  <a:solidFill/>
                </a:uFill>
                <a:latin typeface="Arial Bold"/>
                <a:ea typeface="Arial Bold"/>
                <a:cs typeface="Arial Bold"/>
                <a:sym typeface="Arial Bold"/>
              </a:rPr>
              <a:t>422 2904 (</a:t>
            </a:r>
            <a:r>
              <a:rPr>
                <a:uFill>
                  <a:solidFill/>
                </a:uFill>
                <a:latin typeface="+mn-lt"/>
                <a:ea typeface="+mn-ea"/>
                <a:cs typeface="+mn-cs"/>
                <a:sym typeface="Arial"/>
              </a:rPr>
              <a:t>astro-ph/1109.4852</a:t>
            </a:r>
            <a:r>
              <a:rPr>
                <a:uFill>
                  <a:solidFill/>
                </a:uFill>
                <a:latin typeface="Arial Bold"/>
                <a:ea typeface="Arial Bold"/>
                <a:cs typeface="Arial Bold"/>
                <a:sym typeface="Arial Bold"/>
              </a:rPr>
              <a:t>)</a:t>
            </a:r>
          </a:p>
        </p:txBody>
      </p:sp>
    </p:spTree>
  </p:cSld>
  <p:clrMapOvr>
    <a:masterClrMapping/>
  </p:clrMapOvr>
  <p:transition spd="med" advClick="1"/>
</p:sld>
</file>

<file path=ppt/slides/slide19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5" name="Shape 1885"/>
          <p:cNvSpPr/>
          <p:nvPr/>
        </p:nvSpPr>
        <p:spPr>
          <a:xfrm>
            <a:off x="2403474" y="101600"/>
            <a:ext cx="4032212" cy="558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FF2600"/>
              </a:buClr>
              <a:buFont typeface="Times New Roman"/>
              <a:defRPr sz="3200" u="sng">
                <a:latin typeface="Arial Bold"/>
                <a:ea typeface="Arial Bold"/>
                <a:cs typeface="Arial Bold"/>
                <a:sym typeface="Arial Bold"/>
              </a:defRPr>
            </a:lvl1pPr>
          </a:lstStyle>
          <a:p>
            <a:pPr lvl="0">
              <a:defRPr sz="1800" u="none">
                <a:uFillTx/>
              </a:defRPr>
            </a:pPr>
            <a:r>
              <a:rPr sz="3200" u="sng">
                <a:uFill>
                  <a:solidFill/>
                </a:uFill>
              </a:rPr>
              <a:t>PAU Survey Samples</a:t>
            </a:r>
          </a:p>
        </p:txBody>
      </p:sp>
      <p:pic>
        <p:nvPicPr>
          <p:cNvPr id="1886" name="nzCOSMOS.png"/>
          <p:cNvPicPr/>
          <p:nvPr/>
        </p:nvPicPr>
        <p:blipFill>
          <a:blip r:embed="rId2">
            <a:extLst/>
          </a:blip>
          <a:stretch>
            <a:fillRect/>
          </a:stretch>
        </p:blipFill>
        <p:spPr>
          <a:xfrm>
            <a:off x="990600" y="266700"/>
            <a:ext cx="6858000" cy="6858000"/>
          </a:xfrm>
          <a:prstGeom prst="rect">
            <a:avLst/>
          </a:prstGeom>
          <a:ln w="12700">
            <a:miter lim="400000"/>
          </a:ln>
        </p:spPr>
      </p:pic>
      <p:sp>
        <p:nvSpPr>
          <p:cNvPr id="1887" name="Shape 1887"/>
          <p:cNvSpPr/>
          <p:nvPr/>
        </p:nvSpPr>
        <p:spPr>
          <a:xfrm>
            <a:off x="5561816" y="2489200"/>
            <a:ext cx="1651001" cy="44722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uFillTx/>
              </a:defRPr>
            </a:pPr>
            <a:r>
              <a:rPr sz="2400">
                <a:uFill>
                  <a:solidFill/>
                </a:uFill>
                <a:latin typeface="+mn-lt"/>
                <a:ea typeface="+mn-ea"/>
                <a:cs typeface="+mn-cs"/>
                <a:sym typeface="Arial"/>
              </a:rPr>
              <a:t>  i</a:t>
            </a:r>
            <a:r>
              <a:rPr baseline="-5999" sz="2400">
                <a:uFill>
                  <a:solidFill/>
                </a:uFill>
                <a:latin typeface="+mn-lt"/>
                <a:ea typeface="+mn-ea"/>
                <a:cs typeface="+mn-cs"/>
                <a:sym typeface="Arial"/>
              </a:rPr>
              <a:t>AB</a:t>
            </a:r>
            <a:r>
              <a:rPr sz="2400">
                <a:uFill>
                  <a:solidFill/>
                </a:uFill>
                <a:latin typeface="+mn-lt"/>
                <a:ea typeface="+mn-ea"/>
                <a:cs typeface="+mn-cs"/>
                <a:sym typeface="Arial"/>
              </a:rPr>
              <a:t> &lt; 22.5</a:t>
            </a:r>
          </a:p>
        </p:txBody>
      </p:sp>
      <p:sp>
        <p:nvSpPr>
          <p:cNvPr id="1888" name="Shape 1888"/>
          <p:cNvSpPr/>
          <p:nvPr/>
        </p:nvSpPr>
        <p:spPr>
          <a:xfrm>
            <a:off x="4813300" y="2070100"/>
            <a:ext cx="2120712" cy="44722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defRPr sz="1800">
                <a:uFillTx/>
              </a:defRPr>
            </a:pPr>
            <a:r>
              <a:rPr sz="2400">
                <a:solidFill>
                  <a:srgbClr val="0061FF"/>
                </a:solidFill>
                <a:uFill>
                  <a:solidFill>
                    <a:srgbClr val="0061FF"/>
                  </a:solidFill>
                </a:uFill>
                <a:latin typeface="+mn-lt"/>
                <a:ea typeface="+mn-ea"/>
                <a:cs typeface="+mn-cs"/>
                <a:sym typeface="Arial"/>
              </a:rPr>
              <a:t>22.5 &lt; i</a:t>
            </a:r>
            <a:r>
              <a:rPr baseline="-5999" sz="2400">
                <a:solidFill>
                  <a:srgbClr val="0061FF"/>
                </a:solidFill>
                <a:uFill>
                  <a:solidFill>
                    <a:srgbClr val="0061FF"/>
                  </a:solidFill>
                </a:uFill>
                <a:latin typeface="+mn-lt"/>
                <a:ea typeface="+mn-ea"/>
                <a:cs typeface="+mn-cs"/>
                <a:sym typeface="Arial"/>
              </a:rPr>
              <a:t>AB</a:t>
            </a:r>
            <a:r>
              <a:rPr sz="2400">
                <a:solidFill>
                  <a:srgbClr val="0061FF"/>
                </a:solidFill>
                <a:uFill>
                  <a:solidFill>
                    <a:srgbClr val="0061FF"/>
                  </a:solidFill>
                </a:uFill>
                <a:latin typeface="+mn-lt"/>
                <a:ea typeface="+mn-ea"/>
                <a:cs typeface="+mn-cs"/>
                <a:sym typeface="Arial"/>
              </a:rPr>
              <a:t> &lt; 24</a:t>
            </a:r>
          </a:p>
        </p:txBody>
      </p:sp>
    </p:spTree>
  </p:cSld>
  <p:clrMapOvr>
    <a:masterClrMapping/>
  </p:clrMapOvr>
  <p:transition spd="med" advClick="1"/>
</p:sld>
</file>

<file path=ppt/slides/slide19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0" name="Shape 1890"/>
          <p:cNvSpPr/>
          <p:nvPr>
            <p:ph type="body" idx="1"/>
          </p:nvPr>
        </p:nvSpPr>
        <p:spPr>
          <a:xfrm>
            <a:off x="203200" y="1003300"/>
            <a:ext cx="8737600" cy="5689600"/>
          </a:xfrm>
          <a:prstGeom prst="rect">
            <a:avLst/>
          </a:prstGeom>
        </p:spPr>
        <p:txBody>
          <a:bodyPr/>
          <a:lstStyle/>
          <a:p>
            <a:pPr lvl="0" marL="251459" indent="-251459" algn="just">
              <a:spcBef>
                <a:spcPts val="1100"/>
              </a:spcBef>
              <a:buSzPct val="124999"/>
              <a:buFont typeface="Arial"/>
              <a:defRPr sz="1800">
                <a:solidFill>
                  <a:srgbClr val="000000"/>
                </a:solidFill>
                <a:uFillTx/>
              </a:defRPr>
            </a:pPr>
            <a:r>
              <a:rPr sz="2200">
                <a:solidFill>
                  <a:srgbClr val="002E7A"/>
                </a:solidFill>
                <a:uFill>
                  <a:solidFill>
                    <a:srgbClr val="002E7A"/>
                  </a:solidFill>
                </a:uFill>
                <a:latin typeface="+mn-lt"/>
                <a:ea typeface="+mn-ea"/>
                <a:cs typeface="+mn-cs"/>
                <a:sym typeface="Arial"/>
              </a:rPr>
              <a:t>Redshift-space distortions (RSD):</a:t>
            </a:r>
            <a:endParaRPr sz="2200">
              <a:solidFill>
                <a:srgbClr val="002E7A"/>
              </a:solidFill>
              <a:uFill>
                <a:solidFill>
                  <a:srgbClr val="002E7A"/>
                </a:solidFill>
              </a:uFill>
              <a:latin typeface="+mn-lt"/>
              <a:ea typeface="+mn-ea"/>
              <a:cs typeface="+mn-cs"/>
              <a:sym typeface="Arial"/>
            </a:endParaRPr>
          </a:p>
          <a:p>
            <a:pPr lvl="1" marL="731635" indent="-233795" algn="just">
              <a:spcBef>
                <a:spcPts val="1100"/>
              </a:spcBef>
              <a:buSzPct val="124999"/>
              <a:buFont typeface="Arial"/>
              <a:defRPr sz="1800">
                <a:solidFill>
                  <a:srgbClr val="000000"/>
                </a:solidFill>
                <a:uFillTx/>
              </a:defRPr>
            </a:pPr>
            <a:r>
              <a:rPr>
                <a:solidFill>
                  <a:srgbClr val="D84942"/>
                </a:solidFill>
                <a:uFill>
                  <a:solidFill>
                    <a:srgbClr val="4349AA"/>
                  </a:solidFill>
                </a:uFill>
                <a:latin typeface="+mn-lt"/>
                <a:ea typeface="+mn-ea"/>
                <a:cs typeface="+mn-cs"/>
                <a:sym typeface="Arial"/>
              </a:rPr>
              <a:t>Peculiar velocities of galaxies trace the matter density fields.</a:t>
            </a:r>
            <a:endParaRPr>
              <a:solidFill>
                <a:srgbClr val="D84942"/>
              </a:solidFill>
              <a:uFill>
                <a:solidFill>
                  <a:srgbClr val="4349AA"/>
                </a:solidFill>
              </a:uFill>
              <a:latin typeface="+mn-lt"/>
              <a:ea typeface="+mn-ea"/>
              <a:cs typeface="+mn-cs"/>
              <a:sym typeface="Arial"/>
            </a:endParaRPr>
          </a:p>
          <a:p>
            <a:pPr lvl="1" marL="731635" indent="-233795" algn="just">
              <a:spcBef>
                <a:spcPts val="1100"/>
              </a:spcBef>
              <a:buSzPct val="124999"/>
              <a:buFont typeface="Arial"/>
              <a:defRPr sz="1800">
                <a:solidFill>
                  <a:srgbClr val="000000"/>
                </a:solidFill>
                <a:uFillTx/>
              </a:defRPr>
            </a:pPr>
            <a:r>
              <a:rPr>
                <a:solidFill>
                  <a:srgbClr val="D84942"/>
                </a:solidFill>
                <a:uFill>
                  <a:solidFill>
                    <a:srgbClr val="4349AA"/>
                  </a:solidFill>
                </a:uFill>
                <a:latin typeface="+mn-lt"/>
                <a:ea typeface="+mn-ea"/>
                <a:cs typeface="+mn-cs"/>
                <a:sym typeface="Arial"/>
              </a:rPr>
              <a:t>Anisotropies in the galaxy 2-point correlation function measure the growth of structure at a given redshift: probe of dark energy.</a:t>
            </a:r>
            <a:endParaRPr>
              <a:solidFill>
                <a:srgbClr val="D84942"/>
              </a:solidFill>
              <a:uFill>
                <a:solidFill>
                  <a:srgbClr val="4349AA"/>
                </a:solidFill>
              </a:uFill>
              <a:latin typeface="+mn-lt"/>
              <a:ea typeface="+mn-ea"/>
              <a:cs typeface="+mn-cs"/>
              <a:sym typeface="Arial"/>
            </a:endParaRPr>
          </a:p>
          <a:p>
            <a:pPr lvl="1" marL="731635" indent="-233795" algn="just">
              <a:spcBef>
                <a:spcPts val="1100"/>
              </a:spcBef>
              <a:buSzPct val="124999"/>
              <a:buFont typeface="Arial"/>
              <a:defRPr sz="1800">
                <a:solidFill>
                  <a:srgbClr val="000000"/>
                </a:solidFill>
                <a:uFillTx/>
              </a:defRPr>
            </a:pPr>
            <a:r>
              <a:rPr>
                <a:solidFill>
                  <a:srgbClr val="D84942"/>
                </a:solidFill>
                <a:uFill>
                  <a:solidFill>
                    <a:srgbClr val="4349AA"/>
                  </a:solidFill>
                </a:uFill>
                <a:latin typeface="+mn-lt"/>
                <a:ea typeface="+mn-ea"/>
                <a:cs typeface="+mn-cs"/>
                <a:sym typeface="Arial"/>
              </a:rPr>
              <a:t>Relevant scales are ~10 Mpc/h, well matched to PAU’s z precision.</a:t>
            </a:r>
            <a:endParaRPr sz="2000">
              <a:solidFill>
                <a:srgbClr val="D84942"/>
              </a:solidFill>
              <a:uFill>
                <a:solidFill>
                  <a:srgbClr val="4349AA"/>
                </a:solidFill>
              </a:uFill>
              <a:latin typeface="+mn-lt"/>
              <a:ea typeface="+mn-ea"/>
              <a:cs typeface="+mn-cs"/>
              <a:sym typeface="Arial"/>
            </a:endParaRPr>
          </a:p>
        </p:txBody>
      </p:sp>
      <p:sp>
        <p:nvSpPr>
          <p:cNvPr id="1891" name="Shape 1891"/>
          <p:cNvSpPr/>
          <p:nvPr>
            <p:ph type="title"/>
          </p:nvPr>
        </p:nvSpPr>
        <p:spPr>
          <a:xfrm>
            <a:off x="457200" y="38100"/>
            <a:ext cx="8229600" cy="1143000"/>
          </a:xfrm>
          <a:prstGeom prst="rect">
            <a:avLst/>
          </a:prstGeom>
        </p:spPr>
        <p:txBody>
          <a:bodyPr lIns="0" tIns="0" rIns="0" bIns="0"/>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PAU’s Primary Science Drivers (I)</a:t>
            </a:r>
          </a:p>
        </p:txBody>
      </p:sp>
      <p:sp>
        <p:nvSpPr>
          <p:cNvPr id="1892" name="Shape 1892"/>
          <p:cNvSpPr/>
          <p:nvPr/>
        </p:nvSpPr>
        <p:spPr>
          <a:xfrm>
            <a:off x="558800" y="6451600"/>
            <a:ext cx="3409256" cy="323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0">
              <a:spcBef>
                <a:spcPts val="600"/>
              </a:spcBef>
              <a:defRPr sz="1600">
                <a:latin typeface="+mn-lt"/>
                <a:ea typeface="+mn-ea"/>
                <a:cs typeface="+mn-cs"/>
                <a:sym typeface="Arial"/>
              </a:defRPr>
            </a:lvl1pPr>
          </a:lstStyle>
          <a:p>
            <a:pPr lvl="0">
              <a:defRPr sz="1800">
                <a:uFillTx/>
              </a:defRPr>
            </a:pPr>
            <a:r>
              <a:rPr sz="1600">
                <a:uFill>
                  <a:solidFill/>
                </a:uFill>
              </a:rPr>
              <a:t>Gaztañaga et al., astro-ph1109.4852</a:t>
            </a:r>
          </a:p>
        </p:txBody>
      </p:sp>
      <p:grpSp>
        <p:nvGrpSpPr>
          <p:cNvPr id="1896" name="Group 1896"/>
          <p:cNvGrpSpPr/>
          <p:nvPr/>
        </p:nvGrpSpPr>
        <p:grpSpPr>
          <a:xfrm>
            <a:off x="457200" y="3122235"/>
            <a:ext cx="8026410" cy="3814206"/>
            <a:chOff x="0" y="0"/>
            <a:chExt cx="8026409" cy="3814205"/>
          </a:xfrm>
        </p:grpSpPr>
        <p:pic>
          <p:nvPicPr>
            <p:cNvPr id="1893" name="droppedImage.pdf"/>
            <p:cNvPicPr/>
            <p:nvPr/>
          </p:nvPicPr>
          <p:blipFill>
            <a:blip r:embed="rId2">
              <a:extLst/>
            </a:blip>
            <a:stretch>
              <a:fillRect/>
            </a:stretch>
          </p:blipFill>
          <p:spPr>
            <a:xfrm>
              <a:off x="3109519" y="0"/>
              <a:ext cx="4129635" cy="3800140"/>
            </a:xfrm>
            <a:prstGeom prst="rect">
              <a:avLst/>
            </a:prstGeom>
            <a:ln w="12700" cap="flat">
              <a:noFill/>
              <a:miter lim="400000"/>
            </a:ln>
            <a:effectLst/>
          </p:spPr>
        </p:pic>
        <p:pic>
          <p:nvPicPr>
            <p:cNvPr id="1894" name="droppedImage.pdf"/>
            <p:cNvPicPr/>
            <p:nvPr/>
          </p:nvPicPr>
          <p:blipFill>
            <a:blip r:embed="rId3">
              <a:extLst/>
            </a:blip>
            <a:stretch>
              <a:fillRect/>
            </a:stretch>
          </p:blipFill>
          <p:spPr>
            <a:xfrm>
              <a:off x="0" y="191108"/>
              <a:ext cx="4054422" cy="3623098"/>
            </a:xfrm>
            <a:prstGeom prst="rect">
              <a:avLst/>
            </a:prstGeom>
            <a:ln w="12700" cap="flat">
              <a:noFill/>
              <a:miter lim="400000"/>
            </a:ln>
            <a:effectLst/>
          </p:spPr>
        </p:pic>
        <p:pic>
          <p:nvPicPr>
            <p:cNvPr id="1895" name="droppedImage.pdf"/>
            <p:cNvPicPr/>
            <p:nvPr/>
          </p:nvPicPr>
          <p:blipFill>
            <a:blip r:embed="rId4">
              <a:extLst/>
            </a:blip>
            <a:stretch>
              <a:fillRect/>
            </a:stretch>
          </p:blipFill>
          <p:spPr>
            <a:xfrm>
              <a:off x="6936651" y="160461"/>
              <a:ext cx="1089759" cy="3269273"/>
            </a:xfrm>
            <a:prstGeom prst="rect">
              <a:avLst/>
            </a:prstGeom>
            <a:ln w="12700" cap="flat">
              <a:noFill/>
              <a:miter lim="400000"/>
            </a:ln>
            <a:effectLst/>
          </p:spPr>
        </p:pic>
      </p:grpSp>
      <p:sp>
        <p:nvSpPr>
          <p:cNvPr id="1897" name="Shape 1897"/>
          <p:cNvSpPr/>
          <p:nvPr/>
        </p:nvSpPr>
        <p:spPr>
          <a:xfrm>
            <a:off x="3975100" y="3162300"/>
            <a:ext cx="3924300" cy="292100"/>
          </a:xfrm>
          <a:prstGeom prst="rect">
            <a:avLst/>
          </a:prstGeom>
          <a:solidFill>
            <a:srgbClr val="FFFFFF"/>
          </a:solidFill>
          <a:ln>
            <a:round/>
          </a:ln>
        </p:spPr>
        <p:txBody>
          <a:bodyPr lIns="0" tIns="0" rIns="0" bIns="0" anchor="ctr"/>
          <a:lstStyle/>
          <a:p>
            <a:pPr lvl="0" algn="ctr">
              <a:defRPr u="sng">
                <a:latin typeface="Courier New"/>
                <a:ea typeface="Courier New"/>
                <a:cs typeface="Courier New"/>
                <a:sym typeface="Courier New"/>
              </a:defRPr>
            </a:pPr>
          </a:p>
        </p:txBody>
      </p:sp>
      <p:sp>
        <p:nvSpPr>
          <p:cNvPr id="1898" name="Shape 1898"/>
          <p:cNvSpPr/>
          <p:nvPr/>
        </p:nvSpPr>
        <p:spPr>
          <a:xfrm>
            <a:off x="5106145" y="3096702"/>
            <a:ext cx="1968501" cy="3175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8100" tIns="38100" rIns="38100" bIns="38100"/>
          <a:lstStyle/>
          <a:p>
            <a:pPr lvl="0" marL="0" marR="0" defTabSz="457200">
              <a:defRPr sz="1800">
                <a:uFillTx/>
              </a:defRPr>
            </a:pPr>
            <a:r>
              <a:rPr>
                <a:latin typeface="Symbol"/>
                <a:ea typeface="Symbol"/>
                <a:cs typeface="Symbol"/>
                <a:sym typeface="Symbol"/>
              </a:rPr>
              <a:t>σ</a:t>
            </a:r>
            <a:r>
              <a:rPr baseline="-5999">
                <a:latin typeface="+mn-lt"/>
                <a:ea typeface="+mn-ea"/>
                <a:cs typeface="+mn-cs"/>
                <a:sym typeface="Arial"/>
              </a:rPr>
              <a:t>z </a:t>
            </a:r>
            <a:r>
              <a:rPr>
                <a:latin typeface="+mn-lt"/>
                <a:ea typeface="+mn-ea"/>
                <a:cs typeface="+mn-cs"/>
                <a:sym typeface="Arial"/>
              </a:rPr>
              <a:t>= 0.003 </a:t>
            </a:r>
            <a:r>
              <a:rPr>
                <a:latin typeface="Arial Bold"/>
                <a:ea typeface="Arial Bold"/>
                <a:cs typeface="Arial Bold"/>
                <a:sym typeface="Arial Bold"/>
              </a:rPr>
              <a:t>× </a:t>
            </a:r>
            <a:r>
              <a:rPr>
                <a:latin typeface="+mn-lt"/>
                <a:ea typeface="+mn-ea"/>
                <a:cs typeface="+mn-cs"/>
                <a:sym typeface="Arial"/>
              </a:rPr>
              <a:t>(1+z)</a:t>
            </a:r>
          </a:p>
        </p:txBody>
      </p:sp>
      <p:sp>
        <p:nvSpPr>
          <p:cNvPr id="1899" name="Shape 1899"/>
          <p:cNvSpPr/>
          <p:nvPr/>
        </p:nvSpPr>
        <p:spPr>
          <a:xfrm>
            <a:off x="1993900" y="3098800"/>
            <a:ext cx="1968500" cy="3175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8100" tIns="38100" rIns="38100" bIns="38100"/>
          <a:lstStyle/>
          <a:p>
            <a:pPr lvl="0" marL="0" marR="0" defTabSz="457200">
              <a:defRPr sz="1800">
                <a:uFillTx/>
              </a:defRPr>
            </a:pPr>
            <a:r>
              <a:rPr>
                <a:latin typeface="Symbol"/>
                <a:ea typeface="Symbol"/>
                <a:cs typeface="Symbol"/>
                <a:sym typeface="Symbol"/>
              </a:rPr>
              <a:t>σ</a:t>
            </a:r>
            <a:r>
              <a:rPr baseline="-5999">
                <a:latin typeface="+mn-lt"/>
                <a:ea typeface="+mn-ea"/>
                <a:cs typeface="+mn-cs"/>
                <a:sym typeface="Arial"/>
              </a:rPr>
              <a:t>z </a:t>
            </a:r>
            <a:r>
              <a:rPr>
                <a:latin typeface="+mn-lt"/>
                <a:ea typeface="+mn-ea"/>
                <a:cs typeface="+mn-cs"/>
                <a:sym typeface="Arial"/>
              </a:rPr>
              <a:t>= 0.000 </a:t>
            </a:r>
            <a:r>
              <a:rPr>
                <a:latin typeface="Arial Bold"/>
                <a:ea typeface="Arial Bold"/>
                <a:cs typeface="Arial Bold"/>
                <a:sym typeface="Arial Bold"/>
              </a:rPr>
              <a:t>× </a:t>
            </a:r>
            <a:r>
              <a:rPr>
                <a:latin typeface="+mn-lt"/>
                <a:ea typeface="+mn-ea"/>
                <a:cs typeface="+mn-cs"/>
                <a:sym typeface="Arial"/>
              </a:rPr>
              <a:t>(1+z)</a:t>
            </a:r>
          </a:p>
        </p:txBody>
      </p:sp>
    </p:spTree>
  </p:cSld>
  <p:clrMapOvr>
    <a:masterClrMapping/>
  </p:clrMapOvr>
  <p:transition spd="med" advClick="1"/>
</p:sld>
</file>

<file path=ppt/slides/slide19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01" name="Shape 1901"/>
          <p:cNvSpPr/>
          <p:nvPr>
            <p:ph type="title"/>
          </p:nvPr>
        </p:nvSpPr>
        <p:spPr>
          <a:xfrm>
            <a:off x="457200" y="38100"/>
            <a:ext cx="8229600" cy="1143000"/>
          </a:xfrm>
          <a:prstGeom prst="rect">
            <a:avLst/>
          </a:prstGeom>
        </p:spPr>
        <p:txBody>
          <a:bodyPr lIns="0" tIns="0" rIns="0" bIns="0"/>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PAU’s Primary Science Drivers (I)</a:t>
            </a:r>
          </a:p>
        </p:txBody>
      </p:sp>
      <p:sp>
        <p:nvSpPr>
          <p:cNvPr id="1902" name="Shape 1902"/>
          <p:cNvSpPr/>
          <p:nvPr/>
        </p:nvSpPr>
        <p:spPr>
          <a:xfrm>
            <a:off x="558800" y="6451600"/>
            <a:ext cx="3409256" cy="323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0">
              <a:spcBef>
                <a:spcPts val="600"/>
              </a:spcBef>
              <a:defRPr sz="1600">
                <a:latin typeface="+mn-lt"/>
                <a:ea typeface="+mn-ea"/>
                <a:cs typeface="+mn-cs"/>
                <a:sym typeface="Arial"/>
              </a:defRPr>
            </a:lvl1pPr>
          </a:lstStyle>
          <a:p>
            <a:pPr lvl="0">
              <a:defRPr sz="1800">
                <a:uFillTx/>
              </a:defRPr>
            </a:pPr>
            <a:r>
              <a:rPr sz="1600">
                <a:uFill>
                  <a:solidFill/>
                </a:uFill>
              </a:rPr>
              <a:t>Gaztañaga et al., astro-ph1109.4852</a:t>
            </a:r>
          </a:p>
        </p:txBody>
      </p:sp>
      <p:sp>
        <p:nvSpPr>
          <p:cNvPr id="1903" name="Shape 1903"/>
          <p:cNvSpPr/>
          <p:nvPr/>
        </p:nvSpPr>
        <p:spPr>
          <a:xfrm>
            <a:off x="3975100" y="3162300"/>
            <a:ext cx="3924300" cy="292100"/>
          </a:xfrm>
          <a:prstGeom prst="rect">
            <a:avLst/>
          </a:prstGeom>
          <a:solidFill>
            <a:srgbClr val="FFFFFF"/>
          </a:solidFill>
          <a:ln>
            <a:round/>
          </a:ln>
        </p:spPr>
        <p:txBody>
          <a:bodyPr lIns="0" tIns="0" rIns="0" bIns="0" anchor="ctr"/>
          <a:lstStyle/>
          <a:p>
            <a:pPr lvl="0" algn="ctr">
              <a:defRPr u="sng">
                <a:latin typeface="Courier New"/>
                <a:ea typeface="Courier New"/>
                <a:cs typeface="Courier New"/>
                <a:sym typeface="Courier New"/>
              </a:defRPr>
            </a:pPr>
          </a:p>
        </p:txBody>
      </p:sp>
      <p:sp>
        <p:nvSpPr>
          <p:cNvPr id="1904" name="Shape 1904"/>
          <p:cNvSpPr/>
          <p:nvPr/>
        </p:nvSpPr>
        <p:spPr>
          <a:xfrm>
            <a:off x="5106145" y="3096702"/>
            <a:ext cx="1968501" cy="3175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8100" tIns="38100" rIns="38100" bIns="38100"/>
          <a:lstStyle/>
          <a:p>
            <a:pPr lvl="0" marL="0" marR="0" defTabSz="457200">
              <a:defRPr sz="1800">
                <a:uFillTx/>
              </a:defRPr>
            </a:pPr>
            <a:r>
              <a:rPr>
                <a:latin typeface="Symbol"/>
                <a:ea typeface="Symbol"/>
                <a:cs typeface="Symbol"/>
                <a:sym typeface="Symbol"/>
              </a:rPr>
              <a:t>σ</a:t>
            </a:r>
            <a:r>
              <a:rPr baseline="-5999">
                <a:latin typeface="+mn-lt"/>
                <a:ea typeface="+mn-ea"/>
                <a:cs typeface="+mn-cs"/>
                <a:sym typeface="Arial"/>
              </a:rPr>
              <a:t>z </a:t>
            </a:r>
            <a:r>
              <a:rPr>
                <a:latin typeface="+mn-lt"/>
                <a:ea typeface="+mn-ea"/>
                <a:cs typeface="+mn-cs"/>
                <a:sym typeface="Arial"/>
              </a:rPr>
              <a:t>= 0.003 </a:t>
            </a:r>
            <a:r>
              <a:rPr>
                <a:latin typeface="Arial Bold"/>
                <a:ea typeface="Arial Bold"/>
                <a:cs typeface="Arial Bold"/>
                <a:sym typeface="Arial Bold"/>
              </a:rPr>
              <a:t>× </a:t>
            </a:r>
            <a:r>
              <a:rPr>
                <a:latin typeface="+mn-lt"/>
                <a:ea typeface="+mn-ea"/>
                <a:cs typeface="+mn-cs"/>
                <a:sym typeface="Arial"/>
              </a:rPr>
              <a:t>(1+z)</a:t>
            </a:r>
          </a:p>
        </p:txBody>
      </p:sp>
      <p:sp>
        <p:nvSpPr>
          <p:cNvPr id="1905" name="Shape 1905"/>
          <p:cNvSpPr/>
          <p:nvPr/>
        </p:nvSpPr>
        <p:spPr>
          <a:xfrm>
            <a:off x="1993900" y="3098800"/>
            <a:ext cx="1968500" cy="3175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8100" tIns="38100" rIns="38100" bIns="38100"/>
          <a:lstStyle/>
          <a:p>
            <a:pPr lvl="0" marL="0" marR="0" defTabSz="457200">
              <a:defRPr sz="1800">
                <a:uFillTx/>
              </a:defRPr>
            </a:pPr>
            <a:r>
              <a:rPr>
                <a:latin typeface="Symbol"/>
                <a:ea typeface="Symbol"/>
                <a:cs typeface="Symbol"/>
                <a:sym typeface="Symbol"/>
              </a:rPr>
              <a:t>σ</a:t>
            </a:r>
            <a:r>
              <a:rPr baseline="-5999">
                <a:latin typeface="+mn-lt"/>
                <a:ea typeface="+mn-ea"/>
                <a:cs typeface="+mn-cs"/>
                <a:sym typeface="Arial"/>
              </a:rPr>
              <a:t>z </a:t>
            </a:r>
            <a:r>
              <a:rPr>
                <a:latin typeface="+mn-lt"/>
                <a:ea typeface="+mn-ea"/>
                <a:cs typeface="+mn-cs"/>
                <a:sym typeface="Arial"/>
              </a:rPr>
              <a:t>= 0.000 </a:t>
            </a:r>
            <a:r>
              <a:rPr>
                <a:latin typeface="Arial Bold"/>
                <a:ea typeface="Arial Bold"/>
                <a:cs typeface="Arial Bold"/>
                <a:sym typeface="Arial Bold"/>
              </a:rPr>
              <a:t>× </a:t>
            </a:r>
            <a:r>
              <a:rPr>
                <a:latin typeface="+mn-lt"/>
                <a:ea typeface="+mn-ea"/>
                <a:cs typeface="+mn-cs"/>
                <a:sym typeface="Arial"/>
              </a:rPr>
              <a:t>(1+z)</a:t>
            </a:r>
          </a:p>
        </p:txBody>
      </p:sp>
      <p:pic>
        <p:nvPicPr>
          <p:cNvPr id="1906" name="rsd.pdf"/>
          <p:cNvPicPr/>
          <p:nvPr/>
        </p:nvPicPr>
        <p:blipFill>
          <a:blip r:embed="rId2">
            <a:extLst/>
          </a:blip>
          <a:stretch>
            <a:fillRect/>
          </a:stretch>
        </p:blipFill>
        <p:spPr>
          <a:xfrm>
            <a:off x="-279400" y="279400"/>
            <a:ext cx="9394635" cy="6502400"/>
          </a:xfrm>
          <a:prstGeom prst="rect">
            <a:avLst/>
          </a:prstGeom>
          <a:ln w="25400">
            <a:round/>
          </a:ln>
        </p:spPr>
      </p:pic>
    </p:spTree>
  </p:cSld>
  <p:clrMapOvr>
    <a:masterClrMapping/>
  </p:clrMapOvr>
  <p:transition spd="med" advClick="1"/>
</p:sld>
</file>

<file path=ppt/slides/slide19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08" name="Shape 1908"/>
          <p:cNvSpPr/>
          <p:nvPr>
            <p:ph type="body" idx="1"/>
          </p:nvPr>
        </p:nvSpPr>
        <p:spPr>
          <a:xfrm>
            <a:off x="203200" y="1270000"/>
            <a:ext cx="8737600" cy="5689600"/>
          </a:xfrm>
          <a:prstGeom prst="rect">
            <a:avLst/>
          </a:prstGeom>
        </p:spPr>
        <p:txBody>
          <a:bodyPr/>
          <a:lstStyle/>
          <a:p>
            <a:pPr lvl="0" marL="342900" algn="just">
              <a:spcBef>
                <a:spcPts val="1100"/>
              </a:spcBef>
              <a:buClr>
                <a:srgbClr val="002E7A"/>
              </a:buClr>
              <a:buSzPct val="124999"/>
              <a:buFont typeface="Arial"/>
              <a:defRPr sz="1800">
                <a:solidFill>
                  <a:srgbClr val="000000"/>
                </a:solidFill>
                <a:uFillTx/>
              </a:defRPr>
            </a:pPr>
            <a:r>
              <a:rPr sz="2200">
                <a:solidFill>
                  <a:srgbClr val="002E7A"/>
                </a:solidFill>
                <a:uFill>
                  <a:solidFill>
                    <a:srgbClr val="002E7A"/>
                  </a:solidFill>
                </a:uFill>
                <a:latin typeface="+mn-lt"/>
                <a:ea typeface="+mn-ea"/>
                <a:cs typeface="+mn-cs"/>
                <a:sym typeface="Arial"/>
              </a:rPr>
              <a:t>Lensing magnification (MAG):</a:t>
            </a:r>
            <a:endParaRPr sz="2200">
              <a:solidFill>
                <a:srgbClr val="002E7A"/>
              </a:solidFill>
              <a:uFill>
                <a:solidFill>
                  <a:srgbClr val="002E7A"/>
                </a:solidFill>
              </a:uFill>
              <a:latin typeface="+mn-lt"/>
              <a:ea typeface="+mn-ea"/>
              <a:cs typeface="+mn-cs"/>
              <a:sym typeface="Arial"/>
            </a:endParaRPr>
          </a:p>
          <a:p>
            <a:pPr lvl="1" algn="just">
              <a:spcBef>
                <a:spcPts val="1100"/>
              </a:spcBef>
              <a:buClr>
                <a:srgbClr val="D84942"/>
              </a:buClr>
              <a:buSzPct val="124999"/>
              <a:buFont typeface="Arial"/>
              <a:defRPr sz="1800">
                <a:solidFill>
                  <a:srgbClr val="000000"/>
                </a:solidFill>
                <a:uFillTx/>
              </a:defRPr>
            </a:pPr>
            <a:r>
              <a:rPr>
                <a:solidFill>
                  <a:srgbClr val="D84942"/>
                </a:solidFill>
                <a:uFill>
                  <a:solidFill>
                    <a:srgbClr val="D84942"/>
                  </a:solidFill>
                </a:uFill>
                <a:latin typeface="+mn-lt"/>
                <a:ea typeface="+mn-ea"/>
                <a:cs typeface="+mn-cs"/>
                <a:sym typeface="Arial"/>
              </a:rPr>
              <a:t>Gravitational lensing affects the measured galaxy number density.</a:t>
            </a:r>
            <a:endParaRPr>
              <a:solidFill>
                <a:srgbClr val="D84942"/>
              </a:solidFill>
              <a:uFill>
                <a:solidFill>
                  <a:srgbClr val="D84942"/>
                </a:solidFill>
              </a:uFill>
              <a:latin typeface="+mn-lt"/>
              <a:ea typeface="+mn-ea"/>
              <a:cs typeface="+mn-cs"/>
              <a:sym typeface="Arial"/>
            </a:endParaRPr>
          </a:p>
          <a:p>
            <a:pPr lvl="1" algn="just">
              <a:spcBef>
                <a:spcPts val="1100"/>
              </a:spcBef>
              <a:buClr>
                <a:srgbClr val="D84942"/>
              </a:buClr>
              <a:buSzPct val="124999"/>
              <a:buFont typeface="Arial"/>
              <a:defRPr sz="1800">
                <a:solidFill>
                  <a:srgbClr val="000000"/>
                </a:solidFill>
                <a:uFillTx/>
              </a:defRPr>
            </a:pPr>
            <a:r>
              <a:rPr>
                <a:solidFill>
                  <a:srgbClr val="D84942"/>
                </a:solidFill>
                <a:uFill>
                  <a:solidFill>
                    <a:srgbClr val="D84942"/>
                  </a:solidFill>
                </a:uFill>
                <a:latin typeface="+mn-lt"/>
                <a:ea typeface="+mn-ea"/>
                <a:cs typeface="+mn-cs"/>
                <a:sym typeface="Arial"/>
              </a:rPr>
              <a:t>Main observable is the cross-correlation between galaxies in different redshift bins as a function of angular separation.</a:t>
            </a:r>
            <a:endParaRPr>
              <a:solidFill>
                <a:srgbClr val="D84942"/>
              </a:solidFill>
              <a:uFill>
                <a:solidFill>
                  <a:srgbClr val="D84942"/>
                </a:solidFill>
              </a:uFill>
              <a:latin typeface="+mn-lt"/>
              <a:ea typeface="+mn-ea"/>
              <a:cs typeface="+mn-cs"/>
              <a:sym typeface="Arial"/>
            </a:endParaRPr>
          </a:p>
          <a:p>
            <a:pPr lvl="1" algn="just">
              <a:spcBef>
                <a:spcPts val="1100"/>
              </a:spcBef>
              <a:buClr>
                <a:srgbClr val="D84942"/>
              </a:buClr>
              <a:buSzPct val="124999"/>
              <a:buFont typeface="Arial"/>
              <a:defRPr sz="1800">
                <a:solidFill>
                  <a:srgbClr val="000000"/>
                </a:solidFill>
                <a:uFillTx/>
              </a:defRPr>
            </a:pPr>
            <a:r>
              <a:rPr>
                <a:solidFill>
                  <a:srgbClr val="D84942"/>
                </a:solidFill>
                <a:uFill>
                  <a:solidFill>
                    <a:srgbClr val="D84942"/>
                  </a:solidFill>
                </a:uFill>
                <a:latin typeface="+mn-lt"/>
                <a:ea typeface="+mn-ea"/>
                <a:cs typeface="+mn-cs"/>
                <a:sym typeface="Arial"/>
              </a:rPr>
              <a:t>Very precise photo-z’s allow PAUCam to perform </a:t>
            </a:r>
            <a:r>
              <a:rPr b="1">
                <a:solidFill>
                  <a:srgbClr val="D84942"/>
                </a:solidFill>
                <a:uFill>
                  <a:solidFill>
                    <a:srgbClr val="D84942"/>
                  </a:solidFill>
                </a:uFill>
                <a:latin typeface="+mn-lt"/>
                <a:ea typeface="+mn-ea"/>
                <a:cs typeface="+mn-cs"/>
                <a:sym typeface="Arial"/>
              </a:rPr>
              <a:t>cross-correlations between well-defined narrow redshift bins.</a:t>
            </a:r>
            <a:endParaRPr>
              <a:solidFill>
                <a:srgbClr val="D84942"/>
              </a:solidFill>
              <a:uFill>
                <a:solidFill>
                  <a:srgbClr val="D84942"/>
                </a:solidFill>
              </a:uFill>
              <a:latin typeface="+mn-lt"/>
              <a:ea typeface="+mn-ea"/>
              <a:cs typeface="+mn-cs"/>
              <a:sym typeface="Arial"/>
            </a:endParaRPr>
          </a:p>
          <a:p>
            <a:pPr lvl="1" algn="just">
              <a:spcBef>
                <a:spcPts val="1100"/>
              </a:spcBef>
              <a:buClr>
                <a:srgbClr val="D84942"/>
              </a:buClr>
              <a:buSzPct val="124999"/>
              <a:buFont typeface="Arial"/>
              <a:defRPr sz="1800">
                <a:solidFill>
                  <a:srgbClr val="000000"/>
                </a:solidFill>
                <a:uFillTx/>
              </a:defRPr>
            </a:pPr>
            <a:endParaRPr>
              <a:solidFill>
                <a:srgbClr val="D84942"/>
              </a:solidFill>
              <a:uFill>
                <a:solidFill>
                  <a:srgbClr val="D84942"/>
                </a:solidFill>
              </a:uFill>
            </a:endParaRPr>
          </a:p>
          <a:p>
            <a:pPr lvl="1" algn="just">
              <a:spcBef>
                <a:spcPts val="1100"/>
              </a:spcBef>
              <a:buClr>
                <a:srgbClr val="D84942"/>
              </a:buClr>
              <a:buSzPct val="124999"/>
              <a:buFont typeface="Arial"/>
              <a:defRPr sz="1800">
                <a:solidFill>
                  <a:srgbClr val="000000"/>
                </a:solidFill>
                <a:uFillTx/>
              </a:defRPr>
            </a:pPr>
            <a:endParaRPr>
              <a:solidFill>
                <a:srgbClr val="D84942"/>
              </a:solidFill>
              <a:uFill>
                <a:solidFill>
                  <a:srgbClr val="D84942"/>
                </a:solidFill>
              </a:uFill>
              <a:latin typeface="+mn-lt"/>
              <a:ea typeface="+mn-ea"/>
              <a:cs typeface="+mn-cs"/>
              <a:sym typeface="Arial"/>
            </a:endParaRPr>
          </a:p>
          <a:p>
            <a:pPr lvl="0" marL="342900" algn="just">
              <a:spcBef>
                <a:spcPts val="1100"/>
              </a:spcBef>
              <a:buClr>
                <a:srgbClr val="002E7A"/>
              </a:buClr>
              <a:buSzPct val="124999"/>
              <a:buFont typeface="Arial"/>
              <a:defRPr sz="1800">
                <a:solidFill>
                  <a:srgbClr val="000000"/>
                </a:solidFill>
                <a:uFillTx/>
              </a:defRPr>
            </a:pPr>
            <a:r>
              <a:rPr sz="2200">
                <a:solidFill>
                  <a:srgbClr val="002E7A"/>
                </a:solidFill>
                <a:uFill>
                  <a:solidFill>
                    <a:srgbClr val="002E7A"/>
                  </a:solidFill>
                </a:uFill>
                <a:latin typeface="+mn-lt"/>
                <a:ea typeface="+mn-ea"/>
                <a:cs typeface="+mn-cs"/>
                <a:sym typeface="Arial"/>
              </a:rPr>
              <a:t>Combination of RSD and MAG includes:</a:t>
            </a:r>
            <a:endParaRPr sz="2200">
              <a:solidFill>
                <a:srgbClr val="002E7A"/>
              </a:solidFill>
              <a:uFill>
                <a:solidFill>
                  <a:srgbClr val="002E7A"/>
                </a:solidFill>
              </a:uFill>
              <a:latin typeface="+mn-lt"/>
              <a:ea typeface="+mn-ea"/>
              <a:cs typeface="+mn-cs"/>
              <a:sym typeface="Arial"/>
            </a:endParaRPr>
          </a:p>
          <a:p>
            <a:pPr lvl="1" algn="just">
              <a:spcBef>
                <a:spcPts val="1100"/>
              </a:spcBef>
              <a:buClr>
                <a:srgbClr val="D84942"/>
              </a:buClr>
              <a:buSzPct val="124999"/>
              <a:buFont typeface="Arial"/>
              <a:defRPr sz="1800">
                <a:solidFill>
                  <a:srgbClr val="000000"/>
                </a:solidFill>
                <a:uFillTx/>
              </a:defRPr>
            </a:pPr>
            <a:r>
              <a:rPr>
                <a:solidFill>
                  <a:srgbClr val="D84942"/>
                </a:solidFill>
                <a:uFill>
                  <a:solidFill>
                    <a:srgbClr val="D84942"/>
                  </a:solidFill>
                </a:uFill>
                <a:latin typeface="+mn-lt"/>
                <a:ea typeface="+mn-ea"/>
                <a:cs typeface="+mn-cs"/>
                <a:sym typeface="Arial"/>
              </a:rPr>
              <a:t>3D galaxy clustering, which is degenerate with galaxy bias.</a:t>
            </a:r>
            <a:endParaRPr>
              <a:solidFill>
                <a:srgbClr val="D84942"/>
              </a:solidFill>
              <a:uFill>
                <a:solidFill>
                  <a:srgbClr val="D84942"/>
                </a:solidFill>
              </a:uFill>
              <a:latin typeface="+mn-lt"/>
              <a:ea typeface="+mn-ea"/>
              <a:cs typeface="+mn-cs"/>
              <a:sym typeface="Arial"/>
            </a:endParaRPr>
          </a:p>
          <a:p>
            <a:pPr lvl="1" algn="just">
              <a:spcBef>
                <a:spcPts val="1100"/>
              </a:spcBef>
              <a:buClr>
                <a:srgbClr val="D84942"/>
              </a:buClr>
              <a:buSzPct val="124999"/>
              <a:buFont typeface="Arial"/>
              <a:defRPr sz="1800">
                <a:solidFill>
                  <a:srgbClr val="000000"/>
                </a:solidFill>
                <a:uFillTx/>
              </a:defRPr>
            </a:pPr>
            <a:r>
              <a:rPr>
                <a:solidFill>
                  <a:srgbClr val="D84942"/>
                </a:solidFill>
                <a:uFill>
                  <a:solidFill>
                    <a:srgbClr val="D84942"/>
                  </a:solidFill>
                </a:uFill>
                <a:latin typeface="+mn-lt"/>
                <a:ea typeface="+mn-ea"/>
                <a:cs typeface="+mn-cs"/>
                <a:sym typeface="Arial"/>
              </a:rPr>
              <a:t>Weak lensing magnification, which is unbiased.</a:t>
            </a:r>
            <a:endParaRPr>
              <a:solidFill>
                <a:srgbClr val="D84942"/>
              </a:solidFill>
              <a:uFill>
                <a:solidFill>
                  <a:srgbClr val="D84942"/>
                </a:solidFill>
              </a:uFill>
              <a:latin typeface="+mn-lt"/>
              <a:ea typeface="+mn-ea"/>
              <a:cs typeface="+mn-cs"/>
              <a:sym typeface="Arial"/>
            </a:endParaRPr>
          </a:p>
          <a:p>
            <a:pPr lvl="1" algn="just">
              <a:spcBef>
                <a:spcPts val="1100"/>
              </a:spcBef>
              <a:buClr>
                <a:srgbClr val="D84942"/>
              </a:buClr>
              <a:buSzPct val="124999"/>
              <a:buFont typeface="Arial"/>
              <a:defRPr sz="1800">
                <a:solidFill>
                  <a:srgbClr val="000000"/>
                </a:solidFill>
                <a:uFillTx/>
              </a:defRPr>
            </a:pPr>
            <a:r>
              <a:rPr>
                <a:solidFill>
                  <a:srgbClr val="D84942"/>
                </a:solidFill>
                <a:uFill>
                  <a:solidFill>
                    <a:srgbClr val="D84942"/>
                  </a:solidFill>
                </a:uFill>
                <a:latin typeface="+mn-lt"/>
                <a:ea typeface="+mn-ea"/>
                <a:cs typeface="+mn-cs"/>
                <a:sym typeface="Arial"/>
              </a:rPr>
              <a:t>Redshift-space distortions, which also measure bias, and growth.</a:t>
            </a:r>
            <a:endParaRPr>
              <a:solidFill>
                <a:srgbClr val="D84942"/>
              </a:solidFill>
              <a:uFill>
                <a:solidFill>
                  <a:srgbClr val="D84942"/>
                </a:solidFill>
              </a:uFill>
              <a:latin typeface="+mn-lt"/>
              <a:ea typeface="+mn-ea"/>
              <a:cs typeface="+mn-cs"/>
              <a:sym typeface="Arial"/>
            </a:endParaRPr>
          </a:p>
          <a:p>
            <a:pPr lvl="1" algn="just">
              <a:spcBef>
                <a:spcPts val="1100"/>
              </a:spcBef>
              <a:buClr>
                <a:srgbClr val="D84942"/>
              </a:buClr>
              <a:buSzPct val="124999"/>
              <a:buFont typeface="Arial"/>
              <a:defRPr sz="1800">
                <a:solidFill>
                  <a:srgbClr val="000000"/>
                </a:solidFill>
                <a:uFillTx/>
              </a:defRPr>
            </a:pPr>
            <a:r>
              <a:rPr>
                <a:solidFill>
                  <a:srgbClr val="D84942"/>
                </a:solidFill>
                <a:uFill>
                  <a:solidFill>
                    <a:srgbClr val="D84942"/>
                  </a:solidFill>
                </a:uFill>
                <a:latin typeface="+mn-lt"/>
                <a:ea typeface="+mn-ea"/>
                <a:cs typeface="+mn-cs"/>
                <a:sym typeface="Arial"/>
              </a:rPr>
              <a:t>Probes dark energy through both growth of structure and geometry.</a:t>
            </a:r>
            <a:endParaRPr>
              <a:solidFill>
                <a:srgbClr val="D84942"/>
              </a:solidFill>
              <a:uFill>
                <a:solidFill>
                  <a:srgbClr val="D84942"/>
                </a:solidFill>
              </a:uFill>
              <a:latin typeface="+mn-lt"/>
              <a:ea typeface="+mn-ea"/>
              <a:cs typeface="+mn-cs"/>
              <a:sym typeface="Arial"/>
            </a:endParaRPr>
          </a:p>
          <a:p>
            <a:pPr lvl="1" algn="just">
              <a:spcBef>
                <a:spcPts val="1100"/>
              </a:spcBef>
              <a:buClr>
                <a:srgbClr val="D84942"/>
              </a:buClr>
              <a:buSzPct val="124999"/>
              <a:buFont typeface="Arial"/>
              <a:defRPr sz="1800">
                <a:solidFill>
                  <a:srgbClr val="000000"/>
                </a:solidFill>
                <a:uFillTx/>
              </a:defRPr>
            </a:pPr>
            <a:endParaRPr>
              <a:solidFill>
                <a:srgbClr val="D84942"/>
              </a:solidFill>
              <a:uFill>
                <a:solidFill>
                  <a:srgbClr val="D84942"/>
                </a:solidFill>
              </a:uFill>
              <a:latin typeface="+mn-lt"/>
              <a:ea typeface="+mn-ea"/>
              <a:cs typeface="+mn-cs"/>
              <a:sym typeface="Arial"/>
            </a:endParaRPr>
          </a:p>
          <a:p>
            <a:pPr lvl="1" algn="just">
              <a:spcBef>
                <a:spcPts val="1100"/>
              </a:spcBef>
              <a:buClr>
                <a:srgbClr val="D84942"/>
              </a:buClr>
              <a:buSzPct val="124999"/>
              <a:buFont typeface="Arial"/>
              <a:defRPr sz="1800">
                <a:solidFill>
                  <a:srgbClr val="000000"/>
                </a:solidFill>
                <a:uFillTx/>
              </a:defRPr>
            </a:pPr>
            <a:endParaRPr>
              <a:solidFill>
                <a:srgbClr val="D84942"/>
              </a:solidFill>
              <a:uFill>
                <a:solidFill>
                  <a:srgbClr val="D84942"/>
                </a:solidFill>
              </a:uFill>
              <a:latin typeface="+mn-lt"/>
              <a:ea typeface="+mn-ea"/>
              <a:cs typeface="+mn-cs"/>
              <a:sym typeface="Arial"/>
            </a:endParaRPr>
          </a:p>
        </p:txBody>
      </p:sp>
      <p:sp>
        <p:nvSpPr>
          <p:cNvPr id="1909" name="Shape 1909"/>
          <p:cNvSpPr/>
          <p:nvPr>
            <p:ph type="title"/>
          </p:nvPr>
        </p:nvSpPr>
        <p:spPr>
          <a:xfrm>
            <a:off x="457200" y="38100"/>
            <a:ext cx="8229600" cy="1143000"/>
          </a:xfrm>
          <a:prstGeom prst="rect">
            <a:avLst/>
          </a:prstGeom>
        </p:spPr>
        <p:txBody>
          <a:bodyPr lIns="0" tIns="0" rIns="0" bIns="0"/>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PAU’s Primary Science Drivers (II)</a:t>
            </a:r>
          </a:p>
        </p:txBody>
      </p:sp>
    </p:spTree>
  </p:cSld>
  <p:clrMapOvr>
    <a:masterClrMapping/>
  </p:clrMapOvr>
  <p:transition spd="med" advClick="1"/>
</p:sld>
</file>

<file path=ppt/slides/slide19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11" name="lenseffect.jpg"/>
          <p:cNvPicPr/>
          <p:nvPr/>
        </p:nvPicPr>
        <p:blipFill>
          <a:blip r:embed="rId2">
            <a:extLst/>
          </a:blip>
          <a:stretch>
            <a:fillRect/>
          </a:stretch>
        </p:blipFill>
        <p:spPr>
          <a:xfrm>
            <a:off x="0" y="0"/>
            <a:ext cx="9144000" cy="6858000"/>
          </a:xfrm>
          <a:prstGeom prst="rect">
            <a:avLst/>
          </a:prstGeom>
          <a:ln w="25400">
            <a:round/>
          </a:ln>
        </p:spPr>
      </p:pic>
    </p:spTree>
  </p:cSld>
  <p:clrMapOvr>
    <a:masterClrMapping/>
  </p:clrMapOvr>
  <p:transition spd="med" advClick="1"/>
</p:sld>
</file>

<file path=ppt/slides/slide19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13" name="image9.png"/>
          <p:cNvPicPr/>
          <p:nvPr/>
        </p:nvPicPr>
        <p:blipFill>
          <a:blip r:embed="rId2">
            <a:extLst/>
          </a:blip>
          <a:stretch>
            <a:fillRect/>
          </a:stretch>
        </p:blipFill>
        <p:spPr>
          <a:xfrm>
            <a:off x="382494" y="2327270"/>
            <a:ext cx="7048501" cy="4350410"/>
          </a:xfrm>
          <a:prstGeom prst="rect">
            <a:avLst/>
          </a:prstGeom>
          <a:ln w="12700">
            <a:round/>
          </a:ln>
        </p:spPr>
      </p:pic>
      <p:sp>
        <p:nvSpPr>
          <p:cNvPr id="1914" name="Shape 1914"/>
          <p:cNvSpPr/>
          <p:nvPr/>
        </p:nvSpPr>
        <p:spPr>
          <a:xfrm>
            <a:off x="38100" y="736600"/>
            <a:ext cx="9144000" cy="1757822"/>
          </a:xfrm>
          <a:prstGeom prst="rect">
            <a:avLst/>
          </a:prstGeom>
          <a:ln w="12700">
            <a:miter lim="400000"/>
          </a:ln>
          <a:extLst>
            <a:ext uri="{C572A759-6A51-4108-AA02-DFA0A04FC94B}">
              <ma14:wrappingTextBoxFlag xmlns:ma14="http://schemas.microsoft.com/office/mac/drawingml/2011/main" val="1"/>
            </a:ext>
          </a:extLst>
        </p:spPr>
        <p:txBody>
          <a:bodyPr lIns="215900" tIns="215900" rIns="215900" bIns="215900">
            <a:spAutoFit/>
          </a:bodyPr>
          <a:lstStyle/>
          <a:p>
            <a:pPr lvl="0" marL="317500" marR="0" indent="-317500" defTabSz="457200">
              <a:buSzPct val="125000"/>
              <a:buChar char="•"/>
              <a:defRPr sz="1800">
                <a:uFillTx/>
              </a:defRPr>
            </a:pPr>
            <a:r>
              <a:rPr>
                <a:solidFill>
                  <a:srgbClr val="002E7A"/>
                </a:solidFill>
                <a:latin typeface="Arial Bold"/>
                <a:ea typeface="Arial Bold"/>
                <a:cs typeface="Arial Bold"/>
                <a:sym typeface="Arial Bold"/>
              </a:rPr>
              <a:t>The </a:t>
            </a:r>
            <a:r>
              <a:rPr>
                <a:solidFill>
                  <a:srgbClr val="002E7A"/>
                </a:solidFill>
                <a:latin typeface="Arial Bold"/>
                <a:ea typeface="Arial Bold"/>
                <a:cs typeface="Arial Bold"/>
                <a:sym typeface="Arial Bold"/>
              </a:rPr>
              <a:t>combination of RSD and MAG in the same data set</a:t>
            </a:r>
            <a:r>
              <a:rPr>
                <a:solidFill>
                  <a:srgbClr val="002E7A"/>
                </a:solidFill>
                <a:latin typeface="Arial Bold"/>
                <a:ea typeface="Arial Bold"/>
                <a:cs typeface="Arial Bold"/>
                <a:sym typeface="Arial Bold"/>
              </a:rPr>
              <a:t> is very powerful in breaking degeneracies between cosmological parameters </a:t>
            </a:r>
            <a:r>
              <a:rPr>
                <a:solidFill>
                  <a:srgbClr val="002E7A"/>
                </a:solidFill>
                <a:latin typeface="Arial Bold"/>
                <a:ea typeface="Arial Bold"/>
                <a:cs typeface="Arial Bold"/>
                <a:sym typeface="Arial Bold"/>
              </a:rPr>
              <a:t>➔ a unique advantage of PAU.</a:t>
            </a:r>
            <a:endParaRPr>
              <a:solidFill>
                <a:srgbClr val="002E7A"/>
              </a:solidFill>
              <a:latin typeface="Arial Bold"/>
              <a:ea typeface="Arial Bold"/>
              <a:cs typeface="Arial Bold"/>
              <a:sym typeface="Arial Bold"/>
            </a:endParaRPr>
          </a:p>
          <a:p>
            <a:pPr lvl="0" marL="317500" marR="0" indent="-317500" defTabSz="457200">
              <a:buSzPct val="125000"/>
              <a:buChar char="•"/>
              <a:defRPr sz="1800">
                <a:uFillTx/>
              </a:defRPr>
            </a:pPr>
            <a:endParaRPr>
              <a:solidFill>
                <a:srgbClr val="002E7A"/>
              </a:solidFill>
              <a:latin typeface="Arial Bold"/>
              <a:ea typeface="Arial Bold"/>
              <a:cs typeface="Arial Bold"/>
              <a:sym typeface="Arial Bold"/>
            </a:endParaRPr>
          </a:p>
          <a:p>
            <a:pPr lvl="0" marL="317500" marR="0" indent="-317500" defTabSz="457200">
              <a:buSzPct val="125000"/>
              <a:buChar char="•"/>
              <a:defRPr sz="1800">
                <a:uFillTx/>
              </a:defRPr>
            </a:pPr>
            <a:r>
              <a:rPr b="1">
                <a:solidFill>
                  <a:srgbClr val="002E7A"/>
                </a:solidFill>
                <a:latin typeface="+mn-lt"/>
                <a:ea typeface="+mn-ea"/>
                <a:cs typeface="+mn-cs"/>
                <a:sym typeface="Arial"/>
              </a:rPr>
              <a:t>Figures of merit</a:t>
            </a:r>
            <a:r>
              <a:rPr>
                <a:solidFill>
                  <a:srgbClr val="002E7A"/>
                </a:solidFill>
                <a:latin typeface="+mn-lt"/>
                <a:ea typeface="+mn-ea"/>
                <a:cs typeface="+mn-cs"/>
                <a:sym typeface="Arial"/>
              </a:rPr>
              <a:t> with free Ω</a:t>
            </a:r>
            <a:r>
              <a:rPr baseline="-5999">
                <a:solidFill>
                  <a:srgbClr val="002E7A"/>
                </a:solidFill>
                <a:latin typeface="+mn-lt"/>
                <a:ea typeface="+mn-ea"/>
                <a:cs typeface="+mn-cs"/>
                <a:sym typeface="Arial"/>
              </a:rPr>
              <a:t>m</a:t>
            </a:r>
            <a:r>
              <a:rPr>
                <a:solidFill>
                  <a:srgbClr val="002E7A"/>
                </a:solidFill>
                <a:latin typeface="+mn-lt"/>
                <a:ea typeface="+mn-ea"/>
                <a:cs typeface="+mn-cs"/>
                <a:sym typeface="Arial"/>
              </a:rPr>
              <a:t>, Ω</a:t>
            </a:r>
            <a:r>
              <a:rPr baseline="-5999">
                <a:solidFill>
                  <a:srgbClr val="002E7A"/>
                </a:solidFill>
                <a:latin typeface="+mn-lt"/>
                <a:ea typeface="+mn-ea"/>
                <a:cs typeface="+mn-cs"/>
                <a:sym typeface="Arial"/>
              </a:rPr>
              <a:t>DE</a:t>
            </a:r>
            <a:r>
              <a:rPr>
                <a:solidFill>
                  <a:srgbClr val="002E7A"/>
                </a:solidFill>
                <a:latin typeface="+mn-lt"/>
                <a:ea typeface="+mn-ea"/>
                <a:cs typeface="+mn-cs"/>
                <a:sym typeface="Arial"/>
              </a:rPr>
              <a:t>, h, σ</a:t>
            </a:r>
            <a:r>
              <a:rPr baseline="-5999">
                <a:solidFill>
                  <a:srgbClr val="002E7A"/>
                </a:solidFill>
                <a:latin typeface="+mn-lt"/>
                <a:ea typeface="+mn-ea"/>
                <a:cs typeface="+mn-cs"/>
                <a:sym typeface="Arial"/>
              </a:rPr>
              <a:t>8</a:t>
            </a:r>
            <a:r>
              <a:rPr>
                <a:solidFill>
                  <a:srgbClr val="002E7A"/>
                </a:solidFill>
                <a:latin typeface="+mn-lt"/>
                <a:ea typeface="+mn-ea"/>
                <a:cs typeface="+mn-cs"/>
                <a:sym typeface="Arial"/>
              </a:rPr>
              <a:t>, Ω</a:t>
            </a:r>
            <a:r>
              <a:rPr baseline="-5999">
                <a:solidFill>
                  <a:srgbClr val="002E7A"/>
                </a:solidFill>
                <a:latin typeface="+mn-lt"/>
                <a:ea typeface="+mn-ea"/>
                <a:cs typeface="+mn-cs"/>
                <a:sym typeface="Arial"/>
              </a:rPr>
              <a:t>b</a:t>
            </a:r>
            <a:r>
              <a:rPr>
                <a:solidFill>
                  <a:srgbClr val="002E7A"/>
                </a:solidFill>
                <a:latin typeface="+mn-lt"/>
                <a:ea typeface="+mn-ea"/>
                <a:cs typeface="+mn-cs"/>
                <a:sym typeface="Arial"/>
              </a:rPr>
              <a:t>, w</a:t>
            </a:r>
            <a:r>
              <a:rPr baseline="-5999">
                <a:solidFill>
                  <a:srgbClr val="002E7A"/>
                </a:solidFill>
                <a:latin typeface="+mn-lt"/>
                <a:ea typeface="+mn-ea"/>
                <a:cs typeface="+mn-cs"/>
                <a:sym typeface="Arial"/>
              </a:rPr>
              <a:t>0</a:t>
            </a:r>
            <a:r>
              <a:rPr>
                <a:solidFill>
                  <a:srgbClr val="002E7A"/>
                </a:solidFill>
                <a:latin typeface="+mn-lt"/>
                <a:ea typeface="+mn-ea"/>
                <a:cs typeface="+mn-cs"/>
                <a:sym typeface="Arial"/>
              </a:rPr>
              <a:t>, w</a:t>
            </a:r>
            <a:r>
              <a:rPr baseline="-5999">
                <a:solidFill>
                  <a:srgbClr val="002E7A"/>
                </a:solidFill>
                <a:latin typeface="+mn-lt"/>
                <a:ea typeface="+mn-ea"/>
                <a:cs typeface="+mn-cs"/>
                <a:sym typeface="Arial"/>
              </a:rPr>
              <a:t>a</a:t>
            </a:r>
            <a:r>
              <a:rPr>
                <a:solidFill>
                  <a:srgbClr val="002E7A"/>
                </a:solidFill>
                <a:latin typeface="+mn-lt"/>
                <a:ea typeface="+mn-ea"/>
                <a:cs typeface="+mn-cs"/>
                <a:sym typeface="Arial"/>
              </a:rPr>
              <a:t>, γ, n</a:t>
            </a:r>
            <a:r>
              <a:rPr baseline="-5999">
                <a:solidFill>
                  <a:srgbClr val="002E7A"/>
                </a:solidFill>
                <a:latin typeface="+mn-lt"/>
                <a:ea typeface="+mn-ea"/>
                <a:cs typeface="+mn-cs"/>
                <a:sym typeface="Arial"/>
              </a:rPr>
              <a:t>s</a:t>
            </a:r>
            <a:r>
              <a:rPr>
                <a:solidFill>
                  <a:srgbClr val="002E7A"/>
                </a:solidFill>
                <a:latin typeface="+mn-lt"/>
                <a:ea typeface="+mn-ea"/>
                <a:cs typeface="+mn-cs"/>
                <a:sym typeface="Arial"/>
              </a:rPr>
              <a:t>, 4 bias parameters.</a:t>
            </a:r>
          </a:p>
        </p:txBody>
      </p:sp>
      <p:pic>
        <p:nvPicPr>
          <p:cNvPr id="1915" name="droppedImage.pdf"/>
          <p:cNvPicPr/>
          <p:nvPr/>
        </p:nvPicPr>
        <p:blipFill>
          <a:blip r:embed="rId3">
            <a:extLst/>
          </a:blip>
          <a:stretch>
            <a:fillRect/>
          </a:stretch>
        </p:blipFill>
        <p:spPr>
          <a:xfrm>
            <a:off x="7086600" y="2578100"/>
            <a:ext cx="1930400" cy="482600"/>
          </a:xfrm>
          <a:prstGeom prst="rect">
            <a:avLst/>
          </a:prstGeom>
          <a:ln w="25400">
            <a:round/>
          </a:ln>
        </p:spPr>
      </p:pic>
      <p:sp>
        <p:nvSpPr>
          <p:cNvPr id="1916" name="Shape 1916"/>
          <p:cNvSpPr/>
          <p:nvPr>
            <p:ph type="title"/>
          </p:nvPr>
        </p:nvSpPr>
        <p:spPr>
          <a:xfrm>
            <a:off x="457200" y="152400"/>
            <a:ext cx="8229600" cy="739775"/>
          </a:xfrm>
          <a:prstGeom prst="rect">
            <a:avLst/>
          </a:prstGeom>
        </p:spPr>
        <p:txBody>
          <a:bodyPr lIns="38100" tIns="38100" rIns="38100" bIns="38100"/>
          <a:lstStyle>
            <a:lvl1pPr marL="53339" marR="53339">
              <a:tabLst>
                <a:tab pos="50800" algn="l"/>
                <a:tab pos="469900" algn="l"/>
                <a:tab pos="876300" algn="l"/>
                <a:tab pos="1295400" algn="l"/>
                <a:tab pos="1714500" algn="l"/>
                <a:tab pos="2120900" algn="l"/>
                <a:tab pos="2540000" algn="l"/>
                <a:tab pos="2959100" algn="l"/>
                <a:tab pos="3365500" algn="l"/>
                <a:tab pos="3784600" algn="l"/>
                <a:tab pos="4203700" algn="l"/>
                <a:tab pos="4610100" algn="l"/>
                <a:tab pos="5029200" algn="l"/>
                <a:tab pos="5448300" algn="l"/>
                <a:tab pos="5854700" algn="l"/>
                <a:tab pos="6273800" algn="l"/>
                <a:tab pos="6692900" algn="l"/>
                <a:tab pos="7099300" algn="l"/>
                <a:tab pos="7518400" algn="l"/>
                <a:tab pos="7937500" algn="l"/>
                <a:tab pos="8343900" algn="l"/>
                <a:tab pos="9194800" algn="l"/>
              </a:tabLst>
              <a:defRPr sz="3200" u="sng"/>
            </a:lvl1pPr>
          </a:lstStyle>
          <a:p>
            <a:pPr lvl="0">
              <a:defRPr sz="1800" u="none">
                <a:uFillTx/>
              </a:defRPr>
            </a:pPr>
            <a:r>
              <a:rPr sz="3200" u="sng">
                <a:uFill>
                  <a:solidFill/>
                </a:uFill>
              </a:rPr>
              <a:t>PAU Survey Science Reach</a:t>
            </a:r>
          </a:p>
        </p:txBody>
      </p:sp>
      <p:sp>
        <p:nvSpPr>
          <p:cNvPr id="1917" name="Shape 1917"/>
          <p:cNvSpPr/>
          <p:nvPr/>
        </p:nvSpPr>
        <p:spPr>
          <a:xfrm>
            <a:off x="6045200" y="3340100"/>
            <a:ext cx="1415283" cy="3048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defRPr sz="1800">
                <a:uFillTx/>
              </a:defRPr>
            </a:pPr>
            <a:r>
              <a:rPr sz="1400">
                <a:solidFill>
                  <a:srgbClr val="0056D6"/>
                </a:solidFill>
                <a:uFill>
                  <a:solidFill>
                    <a:srgbClr val="0056D6"/>
                  </a:solidFill>
                </a:uFill>
                <a:latin typeface="+mn-lt"/>
                <a:ea typeface="+mn-ea"/>
                <a:cs typeface="+mn-cs"/>
                <a:sym typeface="Arial"/>
              </a:rPr>
              <a:t>B200, i</a:t>
            </a:r>
            <a:r>
              <a:rPr baseline="-5999" sz="1400">
                <a:solidFill>
                  <a:srgbClr val="0056D6"/>
                </a:solidFill>
                <a:uFill>
                  <a:solidFill>
                    <a:srgbClr val="0056D6"/>
                  </a:solidFill>
                </a:uFill>
                <a:latin typeface="+mn-lt"/>
                <a:ea typeface="+mn-ea"/>
                <a:cs typeface="+mn-cs"/>
                <a:sym typeface="Arial"/>
              </a:rPr>
              <a:t>AB</a:t>
            </a:r>
            <a:r>
              <a:rPr sz="1400">
                <a:solidFill>
                  <a:srgbClr val="0056D6"/>
                </a:solidFill>
                <a:uFill>
                  <a:solidFill>
                    <a:srgbClr val="0056D6"/>
                  </a:solidFill>
                </a:uFill>
                <a:latin typeface="+mn-lt"/>
                <a:ea typeface="+mn-ea"/>
                <a:cs typeface="+mn-cs"/>
                <a:sym typeface="Arial"/>
              </a:rPr>
              <a:t> &lt; 22.5</a:t>
            </a:r>
          </a:p>
        </p:txBody>
      </p:sp>
      <p:sp>
        <p:nvSpPr>
          <p:cNvPr id="1918" name="Shape 1918"/>
          <p:cNvSpPr/>
          <p:nvPr/>
        </p:nvSpPr>
        <p:spPr>
          <a:xfrm>
            <a:off x="4711700" y="2692400"/>
            <a:ext cx="927100" cy="292100"/>
          </a:xfrm>
          <a:prstGeom prst="rect">
            <a:avLst/>
          </a:prstGeom>
          <a:solidFill>
            <a:srgbClr val="FFFFFF"/>
          </a:solidFill>
          <a:ln>
            <a:round/>
          </a:ln>
        </p:spPr>
        <p:txBody>
          <a:bodyPr lIns="0" tIns="0" rIns="0" bIns="0" anchor="ctr"/>
          <a:lstStyle/>
          <a:p>
            <a:pPr lvl="0">
              <a:defRPr>
                <a:latin typeface="+mn-lt"/>
                <a:ea typeface="+mn-ea"/>
                <a:cs typeface="+mn-cs"/>
                <a:sym typeface="Arial"/>
              </a:defRPr>
            </a:pPr>
          </a:p>
        </p:txBody>
      </p:sp>
      <p:sp>
        <p:nvSpPr>
          <p:cNvPr id="1919" name="Shape 1919"/>
          <p:cNvSpPr/>
          <p:nvPr/>
        </p:nvSpPr>
        <p:spPr>
          <a:xfrm>
            <a:off x="88899" y="6556375"/>
            <a:ext cx="8940801" cy="292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0" algn="ctr">
              <a:spcBef>
                <a:spcPts val="600"/>
              </a:spcBef>
              <a:defRPr sz="1800">
                <a:uFillTx/>
              </a:defRPr>
            </a:pPr>
            <a:r>
              <a:rPr sz="1300">
                <a:uFill>
                  <a:solidFill/>
                </a:uFill>
                <a:latin typeface="+mn-lt"/>
                <a:ea typeface="+mn-ea"/>
                <a:cs typeface="+mn-cs"/>
                <a:sym typeface="Arial"/>
              </a:rPr>
              <a:t>E. Gaztañaga, M. Eriksen, M. Crocce, F. Castander, P. Fosalba, P. Martí, R. Miquel, A. Cabré, MNRAS </a:t>
            </a:r>
            <a:r>
              <a:rPr sz="1300">
                <a:uFill>
                  <a:solidFill/>
                </a:uFill>
                <a:latin typeface="Arial Bold"/>
                <a:ea typeface="Arial Bold"/>
                <a:cs typeface="Arial Bold"/>
                <a:sym typeface="Arial Bold"/>
              </a:rPr>
              <a:t>422 (2012) 2904</a:t>
            </a:r>
          </a:p>
        </p:txBody>
      </p:sp>
      <p:sp>
        <p:nvSpPr>
          <p:cNvPr id="1920" name="Shape 1920"/>
          <p:cNvSpPr/>
          <p:nvPr/>
        </p:nvSpPr>
        <p:spPr>
          <a:xfrm>
            <a:off x="4267200" y="2743200"/>
            <a:ext cx="444500" cy="292100"/>
          </a:xfrm>
          <a:prstGeom prst="rect">
            <a:avLst/>
          </a:prstGeom>
          <a:solidFill>
            <a:srgbClr val="FFFFFF"/>
          </a:solidFill>
          <a:ln>
            <a:round/>
          </a:ln>
        </p:spPr>
        <p:txBody>
          <a:bodyPr lIns="0" tIns="0" rIns="0" bIns="0" anchor="ctr"/>
          <a:lstStyle/>
          <a:p>
            <a:pPr lvl="0">
              <a:defRPr>
                <a:latin typeface="+mn-lt"/>
                <a:ea typeface="+mn-ea"/>
                <a:cs typeface="+mn-cs"/>
                <a:sym typeface="Arial"/>
              </a:defRPr>
            </a:pPr>
          </a:p>
        </p:txBody>
      </p:sp>
      <p:pic>
        <p:nvPicPr>
          <p:cNvPr id="1921" name="droppedImage.pdf"/>
          <p:cNvPicPr/>
          <p:nvPr/>
        </p:nvPicPr>
        <p:blipFill>
          <a:blip r:embed="rId4">
            <a:extLst/>
          </a:blip>
          <a:stretch>
            <a:fillRect/>
          </a:stretch>
        </p:blipFill>
        <p:spPr>
          <a:xfrm>
            <a:off x="4292600" y="2501900"/>
            <a:ext cx="2249415" cy="622300"/>
          </a:xfrm>
          <a:prstGeom prst="rect">
            <a:avLst/>
          </a:prstGeom>
          <a:ln w="25400">
            <a:round/>
          </a:ln>
        </p:spPr>
      </p:pic>
      <p:sp>
        <p:nvSpPr>
          <p:cNvPr id="1922" name="Shape 1922"/>
          <p:cNvSpPr/>
          <p:nvPr/>
        </p:nvSpPr>
        <p:spPr>
          <a:xfrm>
            <a:off x="6057900" y="3111500"/>
            <a:ext cx="1257017" cy="3048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defRPr sz="1800">
                <a:uFillTx/>
              </a:defRPr>
            </a:pPr>
            <a:r>
              <a:rPr sz="1400">
                <a:solidFill>
                  <a:srgbClr val="0056D6"/>
                </a:solidFill>
                <a:uFill>
                  <a:solidFill>
                    <a:srgbClr val="0056D6"/>
                  </a:solidFill>
                </a:uFill>
                <a:latin typeface="+mn-lt"/>
                <a:ea typeface="+mn-ea"/>
                <a:cs typeface="+mn-cs"/>
                <a:sym typeface="Arial"/>
              </a:rPr>
              <a:t>F200, i</a:t>
            </a:r>
            <a:r>
              <a:rPr baseline="-5999" sz="1400">
                <a:solidFill>
                  <a:srgbClr val="0056D6"/>
                </a:solidFill>
                <a:uFill>
                  <a:solidFill>
                    <a:srgbClr val="0056D6"/>
                  </a:solidFill>
                </a:uFill>
                <a:latin typeface="+mn-lt"/>
                <a:ea typeface="+mn-ea"/>
                <a:cs typeface="+mn-cs"/>
                <a:sym typeface="Arial"/>
              </a:rPr>
              <a:t>AB</a:t>
            </a:r>
            <a:r>
              <a:rPr sz="1400">
                <a:solidFill>
                  <a:srgbClr val="0056D6"/>
                </a:solidFill>
                <a:uFill>
                  <a:solidFill>
                    <a:srgbClr val="0056D6"/>
                  </a:solidFill>
                </a:uFill>
                <a:latin typeface="+mn-lt"/>
                <a:ea typeface="+mn-ea"/>
                <a:cs typeface="+mn-cs"/>
                <a:sym typeface="Arial"/>
              </a:rPr>
              <a:t> &lt; 24</a:t>
            </a:r>
          </a:p>
        </p:txBody>
      </p:sp>
      <p:sp>
        <p:nvSpPr>
          <p:cNvPr id="1923" name="Shape 1923"/>
          <p:cNvSpPr/>
          <p:nvPr/>
        </p:nvSpPr>
        <p:spPr>
          <a:xfrm>
            <a:off x="7467600" y="3390900"/>
            <a:ext cx="1676400"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atin typeface="+mn-lt"/>
                <a:ea typeface="+mn-ea"/>
                <a:cs typeface="+mn-cs"/>
                <a:sym typeface="Arial"/>
              </a:defRPr>
            </a:lvl1pPr>
          </a:lstStyle>
          <a:p>
            <a:pPr lvl="0">
              <a:defRPr sz="1800">
                <a:uFillTx/>
              </a:defRPr>
            </a:pPr>
            <a:r>
              <a:rPr sz="1200">
                <a:uFill>
                  <a:solidFill/>
                </a:uFill>
              </a:rPr>
              <a:t>(including Planck and stage-II SNe priors)</a:t>
            </a:r>
          </a:p>
        </p:txBody>
      </p:sp>
    </p:spTree>
  </p:cSld>
  <p:clrMapOvr>
    <a:masterClrMapping/>
  </p:clrMapOvr>
  <p:transition spd="med" advClick="1"/>
</p:sld>
</file>

<file path=ppt/slides/slide19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5" name="Shape 1925"/>
          <p:cNvSpPr/>
          <p:nvPr>
            <p:ph type="title"/>
          </p:nvPr>
        </p:nvSpPr>
        <p:spPr>
          <a:xfrm>
            <a:off x="457200" y="-88900"/>
            <a:ext cx="8229600" cy="1143000"/>
          </a:xfrm>
          <a:prstGeom prst="rect">
            <a:avLst/>
          </a:prstGeom>
        </p:spPr>
        <p:txBody>
          <a:bodyPr lIns="0" tIns="0" rIns="0" bIns="0"/>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Other Science</a:t>
            </a:r>
          </a:p>
        </p:txBody>
      </p:sp>
      <p:sp>
        <p:nvSpPr>
          <p:cNvPr id="1926" name="Shape 1926"/>
          <p:cNvSpPr/>
          <p:nvPr/>
        </p:nvSpPr>
        <p:spPr>
          <a:xfrm>
            <a:off x="524006" y="955839"/>
            <a:ext cx="8451588" cy="68580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marL="342900" indent="-342900">
              <a:spcBef>
                <a:spcPts val="1100"/>
              </a:spcBef>
              <a:buClr>
                <a:srgbClr val="4349AA"/>
              </a:buClr>
              <a:buSzPct val="124999"/>
              <a:buFont typeface="Arial"/>
              <a:buChar char="•"/>
              <a:defRPr sz="1800">
                <a:uFillTx/>
              </a:defRPr>
            </a:pPr>
            <a:r>
              <a:rPr b="1" sz="1600">
                <a:solidFill>
                  <a:srgbClr val="002E7A"/>
                </a:solidFill>
                <a:uFill>
                  <a:solidFill>
                    <a:srgbClr val="002E7A"/>
                  </a:solidFill>
                </a:uFill>
                <a:latin typeface="+mn-lt"/>
                <a:ea typeface="+mn-ea"/>
                <a:cs typeface="+mn-cs"/>
                <a:sym typeface="Arial"/>
              </a:rPr>
              <a:t>Intrinsic alignment of galaxies (main systematic for future weak-lensing surveys, e.g. Euclid)</a:t>
            </a:r>
            <a:endParaRPr b="1" sz="1600">
              <a:solidFill>
                <a:srgbClr val="002E7A"/>
              </a:solidFill>
              <a:uFill>
                <a:solidFill>
                  <a:srgbClr val="002E7A"/>
                </a:solidFill>
              </a:uFill>
              <a:latin typeface="+mn-lt"/>
              <a:ea typeface="+mn-ea"/>
              <a:cs typeface="+mn-cs"/>
              <a:sym typeface="Arial"/>
            </a:endParaRPr>
          </a:p>
          <a:p>
            <a:pPr lvl="0" marL="342900" indent="-342900">
              <a:spcBef>
                <a:spcPts val="1100"/>
              </a:spcBef>
              <a:buClr>
                <a:srgbClr val="4349AA"/>
              </a:buClr>
              <a:buSzPct val="124999"/>
              <a:buFont typeface="Arial"/>
              <a:buChar char="•"/>
              <a:defRPr sz="1800">
                <a:uFillTx/>
              </a:defRPr>
            </a:pPr>
            <a:r>
              <a:rPr b="1" sz="1600">
                <a:solidFill>
                  <a:srgbClr val="002E7A"/>
                </a:solidFill>
                <a:uFill>
                  <a:solidFill>
                    <a:srgbClr val="002E7A"/>
                  </a:solidFill>
                </a:uFill>
                <a:latin typeface="+mn-lt"/>
                <a:ea typeface="+mn-ea"/>
                <a:cs typeface="+mn-cs"/>
                <a:sym typeface="Arial"/>
              </a:rPr>
              <a:t>Photo-z calibration of future photometric surveys (DES, HSC, LSST, Euclid)</a:t>
            </a:r>
            <a:endParaRPr b="1" sz="1600">
              <a:solidFill>
                <a:srgbClr val="002E7A"/>
              </a:solidFill>
              <a:uFill>
                <a:solidFill>
                  <a:srgbClr val="002E7A"/>
                </a:solidFill>
              </a:uFill>
              <a:latin typeface="+mn-lt"/>
              <a:ea typeface="+mn-ea"/>
              <a:cs typeface="+mn-cs"/>
              <a:sym typeface="Arial"/>
            </a:endParaRPr>
          </a:p>
          <a:p>
            <a:pPr lvl="0" marL="342900" indent="-342900">
              <a:spcBef>
                <a:spcPts val="1100"/>
              </a:spcBef>
              <a:buClr>
                <a:srgbClr val="4349AA"/>
              </a:buClr>
              <a:buSzPct val="124999"/>
              <a:buFont typeface="Arial"/>
              <a:buChar char="•"/>
              <a:defRPr sz="1800">
                <a:uFillTx/>
              </a:defRPr>
            </a:pPr>
            <a:r>
              <a:rPr sz="1600">
                <a:solidFill>
                  <a:srgbClr val="002E7A"/>
                </a:solidFill>
                <a:uFill>
                  <a:solidFill>
                    <a:srgbClr val="002E7A"/>
                  </a:solidFill>
                </a:uFill>
                <a:latin typeface="+mn-lt"/>
                <a:ea typeface="+mn-ea"/>
                <a:cs typeface="+mn-cs"/>
                <a:sym typeface="Arial"/>
              </a:rPr>
              <a:t>Large Scale Structure, including BAO</a:t>
            </a:r>
            <a:endParaRPr sz="1600">
              <a:solidFill>
                <a:srgbClr val="002E7A"/>
              </a:solidFill>
              <a:uFill>
                <a:solidFill>
                  <a:srgbClr val="002E7A"/>
                </a:solidFill>
              </a:uFill>
              <a:latin typeface="+mn-lt"/>
              <a:ea typeface="+mn-ea"/>
              <a:cs typeface="+mn-cs"/>
              <a:sym typeface="Arial"/>
            </a:endParaRPr>
          </a:p>
          <a:p>
            <a:pPr lvl="0" marL="342900" indent="-342900">
              <a:spcBef>
                <a:spcPts val="1100"/>
              </a:spcBef>
              <a:buClr>
                <a:srgbClr val="4349AA"/>
              </a:buClr>
              <a:buSzPct val="124999"/>
              <a:buFont typeface="Arial"/>
              <a:buChar char="•"/>
              <a:defRPr sz="1800">
                <a:uFillTx/>
              </a:defRPr>
            </a:pPr>
            <a:r>
              <a:rPr sz="1600">
                <a:solidFill>
                  <a:srgbClr val="002E7A"/>
                </a:solidFill>
                <a:uFill>
                  <a:solidFill>
                    <a:srgbClr val="002E7A"/>
                  </a:solidFill>
                </a:uFill>
                <a:latin typeface="+mn-lt"/>
                <a:ea typeface="+mn-ea"/>
                <a:cs typeface="+mn-cs"/>
                <a:sym typeface="Arial"/>
              </a:rPr>
              <a:t>Galaxy clusters</a:t>
            </a:r>
            <a:endParaRPr sz="1600">
              <a:solidFill>
                <a:srgbClr val="002E7A"/>
              </a:solidFill>
              <a:uFill>
                <a:solidFill>
                  <a:srgbClr val="002E7A"/>
                </a:solidFill>
              </a:uFill>
              <a:latin typeface="+mn-lt"/>
              <a:ea typeface="+mn-ea"/>
              <a:cs typeface="+mn-cs"/>
              <a:sym typeface="Arial"/>
            </a:endParaRPr>
          </a:p>
          <a:p>
            <a:pPr lvl="0" marL="342900" indent="-342900">
              <a:spcBef>
                <a:spcPts val="1100"/>
              </a:spcBef>
              <a:buClr>
                <a:srgbClr val="4349AA"/>
              </a:buClr>
              <a:buSzPct val="124999"/>
              <a:buFont typeface="Arial"/>
              <a:buChar char="•"/>
              <a:defRPr sz="1800">
                <a:uFillTx/>
              </a:defRPr>
            </a:pPr>
            <a:r>
              <a:rPr sz="1600">
                <a:solidFill>
                  <a:srgbClr val="002E7A"/>
                </a:solidFill>
                <a:uFill>
                  <a:solidFill>
                    <a:srgbClr val="002E7A"/>
                  </a:solidFill>
                </a:uFill>
                <a:latin typeface="+mn-lt"/>
                <a:ea typeface="+mn-ea"/>
                <a:cs typeface="+mn-cs"/>
                <a:sym typeface="Arial"/>
              </a:rPr>
              <a:t>Galaxy evolution</a:t>
            </a:r>
            <a:endParaRPr sz="1600">
              <a:solidFill>
                <a:srgbClr val="002E7A"/>
              </a:solidFill>
              <a:uFill>
                <a:solidFill>
                  <a:srgbClr val="002E7A"/>
                </a:solidFill>
              </a:uFill>
              <a:latin typeface="+mn-lt"/>
              <a:ea typeface="+mn-ea"/>
              <a:cs typeface="+mn-cs"/>
              <a:sym typeface="Arial"/>
            </a:endParaRPr>
          </a:p>
          <a:p>
            <a:pPr lvl="0" marL="342900" indent="-342900">
              <a:spcBef>
                <a:spcPts val="1100"/>
              </a:spcBef>
              <a:buClr>
                <a:srgbClr val="4349AA"/>
              </a:buClr>
              <a:buSzPct val="124999"/>
              <a:buFont typeface="Arial"/>
              <a:buChar char="•"/>
              <a:defRPr sz="1800">
                <a:uFillTx/>
              </a:defRPr>
            </a:pPr>
            <a:r>
              <a:rPr sz="1600">
                <a:solidFill>
                  <a:srgbClr val="002E7A"/>
                </a:solidFill>
                <a:uFill>
                  <a:solidFill>
                    <a:srgbClr val="002E7A"/>
                  </a:solidFill>
                </a:uFill>
                <a:latin typeface="+mn-lt"/>
                <a:ea typeface="+mn-ea"/>
                <a:cs typeface="+mn-cs"/>
                <a:sym typeface="Arial"/>
              </a:rPr>
              <a:t>Quasars and the Lyα forest</a:t>
            </a:r>
            <a:endParaRPr sz="1600">
              <a:solidFill>
                <a:srgbClr val="002E7A"/>
              </a:solidFill>
              <a:uFill>
                <a:solidFill>
                  <a:srgbClr val="002E7A"/>
                </a:solidFill>
              </a:uFill>
              <a:latin typeface="+mn-lt"/>
              <a:ea typeface="+mn-ea"/>
              <a:cs typeface="+mn-cs"/>
              <a:sym typeface="Arial"/>
            </a:endParaRPr>
          </a:p>
          <a:p>
            <a:pPr lvl="0" marL="342900" indent="-342900">
              <a:spcBef>
                <a:spcPts val="1100"/>
              </a:spcBef>
              <a:buClr>
                <a:srgbClr val="4349AA"/>
              </a:buClr>
              <a:buSzPct val="124999"/>
              <a:buFont typeface="Arial"/>
              <a:buChar char="•"/>
              <a:defRPr sz="1800">
                <a:uFillTx/>
              </a:defRPr>
            </a:pPr>
            <a:r>
              <a:rPr sz="1600">
                <a:solidFill>
                  <a:srgbClr val="002E7A"/>
                </a:solidFill>
                <a:uFill>
                  <a:solidFill>
                    <a:srgbClr val="002E7A"/>
                  </a:solidFill>
                </a:uFill>
                <a:latin typeface="+mn-lt"/>
                <a:ea typeface="+mn-ea"/>
                <a:cs typeface="+mn-cs"/>
                <a:sym typeface="Arial"/>
              </a:rPr>
              <a:t>Multiply imaged gravitational lenses</a:t>
            </a:r>
            <a:endParaRPr sz="1600">
              <a:solidFill>
                <a:srgbClr val="002E7A"/>
              </a:solidFill>
              <a:uFill>
                <a:solidFill>
                  <a:srgbClr val="002E7A"/>
                </a:solidFill>
              </a:uFill>
              <a:latin typeface="+mn-lt"/>
              <a:ea typeface="+mn-ea"/>
              <a:cs typeface="+mn-cs"/>
              <a:sym typeface="Arial"/>
            </a:endParaRPr>
          </a:p>
          <a:p>
            <a:pPr lvl="0" marL="342900" indent="-342900">
              <a:spcBef>
                <a:spcPts val="1100"/>
              </a:spcBef>
              <a:buClr>
                <a:srgbClr val="4349AA"/>
              </a:buClr>
              <a:buSzPct val="124999"/>
              <a:buFont typeface="Arial"/>
              <a:buChar char="•"/>
              <a:defRPr sz="1800">
                <a:uFillTx/>
              </a:defRPr>
            </a:pPr>
            <a:r>
              <a:rPr sz="1600">
                <a:solidFill>
                  <a:srgbClr val="002E7A"/>
                </a:solidFill>
                <a:uFill>
                  <a:solidFill>
                    <a:srgbClr val="002E7A"/>
                  </a:solidFill>
                </a:uFill>
                <a:latin typeface="+mn-lt"/>
                <a:ea typeface="+mn-ea"/>
                <a:cs typeface="+mn-cs"/>
                <a:sym typeface="Arial"/>
              </a:rPr>
              <a:t>High redshift galaxies</a:t>
            </a:r>
            <a:endParaRPr sz="1600">
              <a:solidFill>
                <a:srgbClr val="002E7A"/>
              </a:solidFill>
              <a:uFill>
                <a:solidFill>
                  <a:srgbClr val="002E7A"/>
                </a:solidFill>
              </a:uFill>
              <a:latin typeface="+mn-lt"/>
              <a:ea typeface="+mn-ea"/>
              <a:cs typeface="+mn-cs"/>
              <a:sym typeface="Arial"/>
            </a:endParaRPr>
          </a:p>
          <a:p>
            <a:pPr lvl="0" marL="342900" indent="-342900">
              <a:spcBef>
                <a:spcPts val="1100"/>
              </a:spcBef>
              <a:buClr>
                <a:srgbClr val="4349AA"/>
              </a:buClr>
              <a:buSzPct val="124999"/>
              <a:buFont typeface="Arial"/>
              <a:buChar char="•"/>
              <a:defRPr sz="1800">
                <a:uFillTx/>
              </a:defRPr>
            </a:pPr>
            <a:r>
              <a:rPr sz="1600">
                <a:solidFill>
                  <a:srgbClr val="002E7A"/>
                </a:solidFill>
                <a:uFill>
                  <a:solidFill>
                    <a:srgbClr val="002E7A"/>
                  </a:solidFill>
                </a:uFill>
                <a:latin typeface="+mn-lt"/>
                <a:ea typeface="+mn-ea"/>
                <a:cs typeface="+mn-cs"/>
                <a:sym typeface="Arial"/>
              </a:rPr>
              <a:t>Low surface brightness galaxies</a:t>
            </a:r>
            <a:endParaRPr sz="1600">
              <a:solidFill>
                <a:srgbClr val="002E7A"/>
              </a:solidFill>
              <a:uFill>
                <a:solidFill>
                  <a:srgbClr val="002E7A"/>
                </a:solidFill>
              </a:uFill>
              <a:latin typeface="+mn-lt"/>
              <a:ea typeface="+mn-ea"/>
              <a:cs typeface="+mn-cs"/>
              <a:sym typeface="Arial"/>
            </a:endParaRPr>
          </a:p>
          <a:p>
            <a:pPr lvl="0" marL="342900" indent="-342900" algn="just">
              <a:spcBef>
                <a:spcPts val="1100"/>
              </a:spcBef>
              <a:buClr>
                <a:srgbClr val="4349AA"/>
              </a:buClr>
              <a:buSzPct val="124999"/>
              <a:buFont typeface="Arial"/>
              <a:buChar char="•"/>
              <a:defRPr sz="1800">
                <a:uFillTx/>
              </a:defRPr>
            </a:pPr>
            <a:r>
              <a:rPr sz="1600">
                <a:solidFill>
                  <a:srgbClr val="002E7A"/>
                </a:solidFill>
                <a:uFill>
                  <a:solidFill>
                    <a:srgbClr val="002E7A"/>
                  </a:solidFill>
                </a:uFill>
                <a:latin typeface="+mn-lt"/>
                <a:ea typeface="+mn-ea"/>
                <a:cs typeface="+mn-cs"/>
                <a:sym typeface="Arial"/>
              </a:rPr>
              <a:t>Intergalactic dust</a:t>
            </a:r>
            <a:endParaRPr sz="1600">
              <a:solidFill>
                <a:srgbClr val="002E7A"/>
              </a:solidFill>
              <a:uFill>
                <a:solidFill>
                  <a:srgbClr val="002E7A"/>
                </a:solidFill>
              </a:uFill>
              <a:latin typeface="+mn-lt"/>
              <a:ea typeface="+mn-ea"/>
              <a:cs typeface="+mn-cs"/>
              <a:sym typeface="Arial"/>
            </a:endParaRPr>
          </a:p>
          <a:p>
            <a:pPr lvl="0" marL="342900" indent="-342900" algn="just">
              <a:spcBef>
                <a:spcPts val="1100"/>
              </a:spcBef>
              <a:buClr>
                <a:srgbClr val="4349AA"/>
              </a:buClr>
              <a:buSzPct val="124999"/>
              <a:buFont typeface="Arial"/>
              <a:buChar char="•"/>
              <a:defRPr sz="1800">
                <a:uFillTx/>
              </a:defRPr>
            </a:pPr>
            <a:r>
              <a:rPr sz="1600">
                <a:solidFill>
                  <a:srgbClr val="002E7A"/>
                </a:solidFill>
                <a:uFill>
                  <a:solidFill>
                    <a:srgbClr val="002E7A"/>
                  </a:solidFill>
                </a:uFill>
                <a:latin typeface="+mn-lt"/>
                <a:ea typeface="+mn-ea"/>
                <a:cs typeface="+mn-cs"/>
                <a:sym typeface="Arial"/>
              </a:rPr>
              <a:t>Halo stars</a:t>
            </a:r>
            <a:endParaRPr sz="1600">
              <a:solidFill>
                <a:srgbClr val="002E7A"/>
              </a:solidFill>
              <a:uFill>
                <a:solidFill>
                  <a:srgbClr val="002E7A"/>
                </a:solidFill>
              </a:uFill>
              <a:latin typeface="+mn-lt"/>
              <a:ea typeface="+mn-ea"/>
              <a:cs typeface="+mn-cs"/>
              <a:sym typeface="Arial"/>
            </a:endParaRPr>
          </a:p>
          <a:p>
            <a:pPr lvl="0" marL="342900" indent="-342900" algn="just">
              <a:spcBef>
                <a:spcPts val="1100"/>
              </a:spcBef>
              <a:buClr>
                <a:srgbClr val="4349AA"/>
              </a:buClr>
              <a:buSzPct val="124999"/>
              <a:buFont typeface="Arial"/>
              <a:buChar char="•"/>
              <a:defRPr sz="1800">
                <a:uFillTx/>
              </a:defRPr>
            </a:pPr>
            <a:r>
              <a:rPr sz="1600">
                <a:solidFill>
                  <a:srgbClr val="002E7A"/>
                </a:solidFill>
                <a:uFill>
                  <a:solidFill>
                    <a:srgbClr val="002E7A"/>
                  </a:solidFill>
                </a:uFill>
                <a:latin typeface="+mn-lt"/>
                <a:ea typeface="+mn-ea"/>
                <a:cs typeface="+mn-cs"/>
                <a:sym typeface="Arial"/>
              </a:rPr>
              <a:t>Local group stars</a:t>
            </a:r>
            <a:endParaRPr sz="1600">
              <a:solidFill>
                <a:srgbClr val="002E7A"/>
              </a:solidFill>
              <a:uFill>
                <a:solidFill>
                  <a:srgbClr val="002E7A"/>
                </a:solidFill>
              </a:uFill>
              <a:latin typeface="+mn-lt"/>
              <a:ea typeface="+mn-ea"/>
              <a:cs typeface="+mn-cs"/>
              <a:sym typeface="Arial"/>
            </a:endParaRPr>
          </a:p>
          <a:p>
            <a:pPr lvl="0" marL="342900" indent="-342900" algn="just">
              <a:spcBef>
                <a:spcPts val="1100"/>
              </a:spcBef>
              <a:buClr>
                <a:srgbClr val="4349AA"/>
              </a:buClr>
              <a:buSzPct val="124999"/>
              <a:buFont typeface="Arial"/>
              <a:buChar char="•"/>
              <a:defRPr sz="1800">
                <a:uFillTx/>
              </a:defRPr>
            </a:pPr>
            <a:r>
              <a:rPr sz="1600">
                <a:solidFill>
                  <a:srgbClr val="002E7A"/>
                </a:solidFill>
                <a:uFill>
                  <a:solidFill>
                    <a:srgbClr val="002E7A"/>
                  </a:solidFill>
                </a:uFill>
                <a:latin typeface="+mn-lt"/>
                <a:ea typeface="+mn-ea"/>
                <a:cs typeface="+mn-cs"/>
                <a:sym typeface="Arial"/>
              </a:rPr>
              <a:t>Brown dwarfs and cool stars</a:t>
            </a:r>
            <a:endParaRPr sz="1600">
              <a:solidFill>
                <a:srgbClr val="002E7A"/>
              </a:solidFill>
              <a:uFill>
                <a:solidFill>
                  <a:srgbClr val="002E7A"/>
                </a:solidFill>
              </a:uFill>
              <a:latin typeface="+mn-lt"/>
              <a:ea typeface="+mn-ea"/>
              <a:cs typeface="+mn-cs"/>
              <a:sym typeface="Arial"/>
            </a:endParaRPr>
          </a:p>
          <a:p>
            <a:pPr lvl="0" marL="342900" indent="-342900" algn="just">
              <a:spcBef>
                <a:spcPts val="1100"/>
              </a:spcBef>
              <a:buClr>
                <a:srgbClr val="4349AA"/>
              </a:buClr>
              <a:buSzPct val="124999"/>
              <a:buFont typeface="Arial"/>
              <a:buChar char="•"/>
              <a:defRPr sz="1800">
                <a:uFillTx/>
              </a:defRPr>
            </a:pPr>
            <a:r>
              <a:rPr sz="1600">
                <a:solidFill>
                  <a:srgbClr val="002E7A"/>
                </a:solidFill>
                <a:uFill>
                  <a:solidFill>
                    <a:srgbClr val="002E7A"/>
                  </a:solidFill>
                </a:uFill>
                <a:latin typeface="+mn-lt"/>
                <a:ea typeface="+mn-ea"/>
                <a:cs typeface="+mn-cs"/>
                <a:sym typeface="Arial"/>
              </a:rPr>
              <a:t>Exoplanets</a:t>
            </a:r>
            <a:endParaRPr sz="1600">
              <a:solidFill>
                <a:srgbClr val="002E7A"/>
              </a:solidFill>
              <a:uFill>
                <a:solidFill>
                  <a:srgbClr val="002E7A"/>
                </a:solidFill>
              </a:uFill>
              <a:latin typeface="+mn-lt"/>
              <a:ea typeface="+mn-ea"/>
              <a:cs typeface="+mn-cs"/>
              <a:sym typeface="Arial"/>
            </a:endParaRPr>
          </a:p>
          <a:p>
            <a:pPr lvl="0" marL="342900" indent="-342900">
              <a:spcBef>
                <a:spcPts val="1100"/>
              </a:spcBef>
              <a:buClr>
                <a:srgbClr val="4349AA"/>
              </a:buClr>
              <a:buSzPct val="124999"/>
              <a:buFont typeface="Arial"/>
              <a:buChar char="•"/>
              <a:defRPr sz="1800">
                <a:uFillTx/>
              </a:defRPr>
            </a:pPr>
            <a:r>
              <a:rPr sz="1600">
                <a:solidFill>
                  <a:srgbClr val="002E7A"/>
                </a:solidFill>
                <a:uFill>
                  <a:solidFill>
                    <a:srgbClr val="002E7A"/>
                  </a:solidFill>
                </a:uFill>
                <a:latin typeface="+mn-lt"/>
                <a:ea typeface="+mn-ea"/>
                <a:cs typeface="+mn-cs"/>
                <a:sym typeface="Arial"/>
              </a:rPr>
              <a:t>....</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 name="Shape 27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275" name="Shape 275"/>
          <p:cNvSpPr/>
          <p:nvPr/>
        </p:nvSpPr>
        <p:spPr>
          <a:xfrm>
            <a:off x="546100" y="1943100"/>
            <a:ext cx="8136195" cy="288702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650240" indent="-609600">
              <a:spcBef>
                <a:spcPts val="500"/>
              </a:spcBef>
              <a:buSzPct val="100000"/>
              <a:buFont typeface="Arial"/>
              <a:buChar char="•"/>
              <a:defRPr sz="1800">
                <a:uFillTx/>
              </a:defRPr>
            </a:pPr>
            <a:r>
              <a:rPr sz="2400">
                <a:solidFill>
                  <a:srgbClr val="002E7A"/>
                </a:solidFill>
                <a:uFill>
                  <a:solidFill>
                    <a:srgbClr val="0329D6"/>
                  </a:solidFill>
                </a:uFill>
                <a:latin typeface="+mn-lt"/>
                <a:ea typeface="+mn-ea"/>
                <a:cs typeface="+mn-cs"/>
                <a:sym typeface="Arial"/>
              </a:rPr>
              <a:t>Preliminaries</a:t>
            </a:r>
            <a:endParaRPr sz="2400">
              <a:solidFill>
                <a:srgbClr val="002E7A"/>
              </a:solidFill>
              <a:uFill>
                <a:solidFill>
                  <a:srgbClr val="0329D6"/>
                </a:solidFill>
              </a:uFill>
              <a:latin typeface="+mn-lt"/>
              <a:ea typeface="+mn-ea"/>
              <a:cs typeface="+mn-cs"/>
              <a:sym typeface="Arial"/>
            </a:endParaRPr>
          </a:p>
          <a:p>
            <a:pPr lvl="0" marL="650240" indent="-609600">
              <a:lnSpc>
                <a:spcPct val="130000"/>
              </a:lnSpc>
              <a:spcBef>
                <a:spcPts val="1400"/>
              </a:spcBef>
              <a:buSzPct val="100000"/>
              <a:buFont typeface="Arial"/>
              <a:buChar char="•"/>
              <a:defRPr sz="1800">
                <a:uFillTx/>
              </a:defRPr>
            </a:pPr>
            <a:r>
              <a:rPr sz="2400">
                <a:solidFill>
                  <a:srgbClr val="002E7A"/>
                </a:solidFill>
                <a:uFill>
                  <a:solidFill>
                    <a:srgbClr val="0329D6"/>
                  </a:solidFill>
                </a:uFill>
                <a:latin typeface="+mn-lt"/>
                <a:ea typeface="+mn-ea"/>
                <a:cs typeface="+mn-cs"/>
                <a:sym typeface="Arial"/>
              </a:rPr>
              <a:t>The Cosmic Microwave Background</a:t>
            </a:r>
            <a:endParaRPr sz="2400">
              <a:solidFill>
                <a:srgbClr val="002E7A"/>
              </a:solidFill>
              <a:uFill>
                <a:solidFill>
                  <a:srgbClr val="0329D6"/>
                </a:solidFill>
              </a:uFill>
              <a:latin typeface="+mn-lt"/>
              <a:ea typeface="+mn-ea"/>
              <a:cs typeface="+mn-cs"/>
              <a:sym typeface="Arial"/>
            </a:endParaRPr>
          </a:p>
          <a:p>
            <a:pPr lvl="1" marL="0">
              <a:lnSpc>
                <a:spcPct val="130000"/>
              </a:lnSpc>
              <a:buClr>
                <a:srgbClr val="00D2A9"/>
              </a:buClr>
              <a:buFont typeface="Arial"/>
              <a:defRPr sz="1800">
                <a:uFillTx/>
              </a:defRPr>
            </a:pPr>
            <a:r>
              <a:rPr sz="2000">
                <a:solidFill>
                  <a:srgbClr val="002E7A"/>
                </a:solidFill>
                <a:uFill>
                  <a:solidFill>
                    <a:srgbClr val="0329D6"/>
                  </a:solidFill>
                </a:uFill>
                <a:latin typeface="+mn-lt"/>
                <a:ea typeface="+mn-ea"/>
                <a:cs typeface="+mn-cs"/>
                <a:sym typeface="Arial"/>
              </a:rPr>
              <a:t>Intro</a:t>
            </a:r>
            <a:endParaRPr sz="2000">
              <a:solidFill>
                <a:srgbClr val="002E7A"/>
              </a:solidFill>
              <a:uFill>
                <a:solidFill>
                  <a:srgbClr val="0329D6"/>
                </a:solidFill>
              </a:uFill>
              <a:latin typeface="+mn-lt"/>
              <a:ea typeface="+mn-ea"/>
              <a:cs typeface="+mn-cs"/>
              <a:sym typeface="Arial"/>
            </a:endParaRPr>
          </a:p>
          <a:p>
            <a:pPr lvl="1" marL="0">
              <a:lnSpc>
                <a:spcPct val="130000"/>
              </a:lnSpc>
              <a:buClr>
                <a:srgbClr val="00D2A9"/>
              </a:buClr>
              <a:buFont typeface="Arial"/>
              <a:defRPr sz="1800">
                <a:uFillTx/>
              </a:defRPr>
            </a:pPr>
            <a:r>
              <a:rPr sz="2000">
                <a:solidFill>
                  <a:srgbClr val="002E7A"/>
                </a:solidFill>
                <a:uFill>
                  <a:solidFill>
                    <a:srgbClr val="0329D6"/>
                  </a:solidFill>
                </a:uFill>
                <a:latin typeface="+mn-lt"/>
                <a:ea typeface="+mn-ea"/>
                <a:cs typeface="+mn-cs"/>
                <a:sym typeface="Arial"/>
              </a:rPr>
              <a:t>Origin</a:t>
            </a:r>
            <a:endParaRPr sz="2000">
              <a:solidFill>
                <a:srgbClr val="002E7A"/>
              </a:solidFill>
              <a:uFill>
                <a:solidFill>
                  <a:srgbClr val="0329D6"/>
                </a:solidFill>
              </a:uFill>
              <a:latin typeface="+mn-lt"/>
              <a:ea typeface="+mn-ea"/>
              <a:cs typeface="+mn-cs"/>
              <a:sym typeface="Arial"/>
            </a:endParaRPr>
          </a:p>
          <a:p>
            <a:pPr lvl="1" marL="0">
              <a:lnSpc>
                <a:spcPct val="130000"/>
              </a:lnSpc>
              <a:buClr>
                <a:srgbClr val="00D2A9"/>
              </a:buClr>
              <a:buFont typeface="Arial"/>
              <a:defRPr sz="1800">
                <a:uFillTx/>
              </a:defRPr>
            </a:pPr>
            <a:r>
              <a:rPr sz="2000">
                <a:solidFill>
                  <a:srgbClr val="002E7A"/>
                </a:solidFill>
                <a:uFill>
                  <a:solidFill>
                    <a:srgbClr val="0329D6"/>
                  </a:solidFill>
                </a:uFill>
                <a:latin typeface="+mn-lt"/>
                <a:ea typeface="+mn-ea"/>
                <a:cs typeface="+mn-cs"/>
                <a:sym typeface="Arial"/>
              </a:rPr>
              <a:t>The temperature fluctuations</a:t>
            </a:r>
            <a:endParaRPr sz="2000">
              <a:solidFill>
                <a:srgbClr val="002E7A"/>
              </a:solidFill>
              <a:uFill>
                <a:solidFill>
                  <a:srgbClr val="0329D6"/>
                </a:solidFill>
              </a:uFill>
              <a:latin typeface="+mn-lt"/>
              <a:ea typeface="+mn-ea"/>
              <a:cs typeface="+mn-cs"/>
              <a:sym typeface="Arial"/>
            </a:endParaRPr>
          </a:p>
          <a:p>
            <a:pPr lvl="1" marL="0">
              <a:lnSpc>
                <a:spcPct val="130000"/>
              </a:lnSpc>
              <a:buClr>
                <a:srgbClr val="00D2A9"/>
              </a:buClr>
              <a:buFont typeface="Arial"/>
              <a:defRPr sz="1800">
                <a:uFillTx/>
              </a:defRPr>
            </a:pPr>
            <a:r>
              <a:rPr sz="2000">
                <a:solidFill>
                  <a:srgbClr val="002E7A"/>
                </a:solidFill>
                <a:uFill>
                  <a:solidFill>
                    <a:srgbClr val="0329D6"/>
                  </a:solidFill>
                </a:uFill>
                <a:latin typeface="+mn-lt"/>
                <a:ea typeface="+mn-ea"/>
                <a:cs typeface="+mn-cs"/>
                <a:sym typeface="Arial"/>
              </a:rPr>
              <a:t>Cosmological parameters from the CMB</a:t>
            </a:r>
            <a:endParaRPr sz="2000">
              <a:solidFill>
                <a:srgbClr val="002E7A"/>
              </a:solidFill>
              <a:uFill>
                <a:solidFill>
                  <a:srgbClr val="0329D6"/>
                </a:solidFill>
              </a:uFill>
              <a:latin typeface="+mn-lt"/>
              <a:ea typeface="+mn-ea"/>
              <a:cs typeface="+mn-cs"/>
              <a:sym typeface="Arial"/>
            </a:endParaRPr>
          </a:p>
          <a:p>
            <a:pPr lvl="1" marL="0">
              <a:lnSpc>
                <a:spcPct val="130000"/>
              </a:lnSpc>
              <a:buClr>
                <a:srgbClr val="00D2A9"/>
              </a:buClr>
              <a:buFont typeface="Arial"/>
              <a:defRPr sz="1800">
                <a:uFillTx/>
              </a:defRPr>
            </a:pPr>
            <a:r>
              <a:rPr sz="2000">
                <a:solidFill>
                  <a:srgbClr val="002E7A"/>
                </a:solidFill>
                <a:uFill>
                  <a:solidFill>
                    <a:srgbClr val="0329D6"/>
                  </a:solidFill>
                </a:uFill>
                <a:latin typeface="+mn-lt"/>
                <a:ea typeface="+mn-ea"/>
                <a:cs typeface="+mn-cs"/>
                <a:sym typeface="Arial"/>
              </a:rPr>
              <a:t>Polarization</a:t>
            </a:r>
          </a:p>
        </p:txBody>
      </p:sp>
      <p:sp>
        <p:nvSpPr>
          <p:cNvPr id="276" name="Shape 276"/>
          <p:cNvSpPr/>
          <p:nvPr>
            <p:ph type="title"/>
          </p:nvPr>
        </p:nvSpPr>
        <p:spPr>
          <a:xfrm>
            <a:off x="114300" y="526021"/>
            <a:ext cx="8915400" cy="896379"/>
          </a:xfrm>
          <a:prstGeom prst="rect">
            <a:avLst/>
          </a:prstGeom>
        </p:spPr>
        <p:txBody>
          <a:bodyPr/>
          <a:lstStyle>
            <a:lvl1pPr>
              <a:defRPr sz="4000" u="sng">
                <a:solidFill>
                  <a:srgbClr val="000000"/>
                </a:solidFill>
                <a:uFill>
                  <a:solidFill>
                    <a:srgbClr val="000000"/>
                  </a:solidFill>
                </a:uFill>
                <a:latin typeface="+mn-lt"/>
                <a:ea typeface="+mn-ea"/>
                <a:cs typeface="+mn-cs"/>
                <a:sym typeface="Arial"/>
              </a:defRPr>
            </a:lvl1pPr>
          </a:lstStyle>
          <a:p>
            <a:pPr lvl="0">
              <a:defRPr sz="1800" u="none">
                <a:uFillTx/>
              </a:defRPr>
            </a:pPr>
            <a:r>
              <a:rPr sz="4000" u="sng">
                <a:uFill>
                  <a:solidFill/>
                </a:uFill>
              </a:rPr>
              <a:t>Outline (I)</a:t>
            </a:r>
          </a:p>
        </p:txBody>
      </p:sp>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9" name="Shape 379"/>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pic>
        <p:nvPicPr>
          <p:cNvPr id="380" name="030644_120.jpg"/>
          <p:cNvPicPr/>
          <p:nvPr/>
        </p:nvPicPr>
        <p:blipFill>
          <a:blip r:embed="rId2">
            <a:extLst/>
          </a:blip>
          <a:stretch>
            <a:fillRect/>
          </a:stretch>
        </p:blipFill>
        <p:spPr>
          <a:xfrm>
            <a:off x="0" y="-63500"/>
            <a:ext cx="9144000" cy="7010400"/>
          </a:xfrm>
          <a:prstGeom prst="rect">
            <a:avLst/>
          </a:prstGeom>
          <a:ln w="12700">
            <a:miter lim="400000"/>
          </a:ln>
        </p:spPr>
      </p:pic>
      <p:pic>
        <p:nvPicPr>
          <p:cNvPr id="381" name="droppedImage.png"/>
          <p:cNvPicPr/>
          <p:nvPr/>
        </p:nvPicPr>
        <p:blipFill>
          <a:blip r:embed="rId3">
            <a:extLst/>
          </a:blip>
          <a:stretch>
            <a:fillRect/>
          </a:stretch>
        </p:blipFill>
        <p:spPr>
          <a:xfrm>
            <a:off x="711200" y="0"/>
            <a:ext cx="2617828" cy="2349501"/>
          </a:xfrm>
          <a:prstGeom prst="rect">
            <a:avLst/>
          </a:prstGeom>
          <a:ln w="12700">
            <a:miter lim="400000"/>
          </a:ln>
        </p:spPr>
      </p:pic>
      <p:sp>
        <p:nvSpPr>
          <p:cNvPr id="382" name="Shape 382"/>
          <p:cNvSpPr/>
          <p:nvPr/>
        </p:nvSpPr>
        <p:spPr>
          <a:xfrm>
            <a:off x="4000500" y="469900"/>
            <a:ext cx="3651250" cy="43155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uFillTx/>
              </a:defRPr>
            </a:pPr>
            <a:r>
              <a:rPr sz="2400">
                <a:uFill>
                  <a:solidFill/>
                </a:uFill>
              </a:rPr>
              <a:t>1978 Nobel Prize in Physics</a:t>
            </a:r>
          </a:p>
        </p:txBody>
      </p:sp>
      <p:pic>
        <p:nvPicPr>
          <p:cNvPr id="383" name="images.jpg"/>
          <p:cNvPicPr/>
          <p:nvPr/>
        </p:nvPicPr>
        <p:blipFill>
          <a:blip r:embed="rId4">
            <a:extLst/>
          </a:blip>
          <a:stretch>
            <a:fillRect/>
          </a:stretch>
        </p:blipFill>
        <p:spPr>
          <a:xfrm>
            <a:off x="5186915" y="901700"/>
            <a:ext cx="1208569" cy="1181100"/>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383"/>
                                        </p:tgtEl>
                                        <p:attrNameLst>
                                          <p:attrName>style.visibility</p:attrName>
                                        </p:attrNameLst>
                                      </p:cBhvr>
                                      <p:to>
                                        <p:strVal val="visible"/>
                                      </p:to>
                                    </p:set>
                                    <p:animEffect filter="fade" transition="in">
                                      <p:cBhvr>
                                        <p:cTn id="7" dur="1000"/>
                                        <p:tgtEl>
                                          <p:spTgt spid="3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3" grpId="1"/>
    </p:bldLst>
  </p:timing>
</p:sld>
</file>

<file path=ppt/slides/slide20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8" name="Shape 1928"/>
          <p:cNvSpPr/>
          <p:nvPr/>
        </p:nvSpPr>
        <p:spPr>
          <a:xfrm>
            <a:off x="0" y="1138256"/>
            <a:ext cx="9144000" cy="553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marL="0" marR="0" defTabSz="457200">
              <a:defRPr sz="1800">
                <a:uFillTx/>
              </a:defRPr>
            </a:pPr>
            <a:r>
              <a:rPr sz="3200">
                <a:latin typeface="Calibri"/>
                <a:ea typeface="Calibri"/>
                <a:cs typeface="Calibri"/>
                <a:sym typeface="Calibri"/>
              </a:rPr>
              <a:t>PAUCam is essentially completed, with many tests being done.</a:t>
            </a:r>
            <a:endParaRPr sz="3200">
              <a:latin typeface="Calibri"/>
              <a:ea typeface="Calibri"/>
              <a:cs typeface="Calibri"/>
              <a:sym typeface="Calibri"/>
            </a:endParaRPr>
          </a:p>
          <a:p>
            <a:pPr lvl="0" marL="0" marR="0" defTabSz="457200">
              <a:defRPr sz="1800">
                <a:uFillTx/>
              </a:defRPr>
            </a:pPr>
            <a:endParaRPr sz="3200">
              <a:latin typeface="Calibri"/>
              <a:ea typeface="Calibri"/>
              <a:cs typeface="Calibri"/>
              <a:sym typeface="Calibri"/>
            </a:endParaRPr>
          </a:p>
          <a:p>
            <a:pPr lvl="0" marL="0" marR="0" defTabSz="457200">
              <a:defRPr sz="1800">
                <a:uFillTx/>
              </a:defRPr>
            </a:pPr>
            <a:r>
              <a:rPr sz="3200">
                <a:latin typeface="Calibri"/>
                <a:ea typeface="Calibri"/>
                <a:cs typeface="Calibri"/>
                <a:sym typeface="Calibri"/>
              </a:rPr>
              <a:t>First commissioning in Fall 2014.</a:t>
            </a:r>
            <a:endParaRPr sz="3200">
              <a:latin typeface="Calibri"/>
              <a:ea typeface="Calibri"/>
              <a:cs typeface="Calibri"/>
              <a:sym typeface="Calibri"/>
            </a:endParaRPr>
          </a:p>
          <a:p>
            <a:pPr lvl="0" marL="0" marR="0" defTabSz="457200">
              <a:defRPr sz="1800">
                <a:uFillTx/>
              </a:defRPr>
            </a:pPr>
            <a:endParaRPr sz="3200">
              <a:latin typeface="Calibri"/>
              <a:ea typeface="Calibri"/>
              <a:cs typeface="Calibri"/>
              <a:sym typeface="Calibri"/>
            </a:endParaRPr>
          </a:p>
          <a:p>
            <a:pPr lvl="0" marL="0" marR="0" defTabSz="457200">
              <a:defRPr sz="1800">
                <a:uFillTx/>
              </a:defRPr>
            </a:pPr>
            <a:r>
              <a:rPr sz="3200">
                <a:latin typeface="Calibri"/>
                <a:ea typeface="Calibri"/>
                <a:cs typeface="Calibri"/>
                <a:sym typeface="Calibri"/>
              </a:rPr>
              <a:t>Regular data taking expected in 2015.</a:t>
            </a:r>
            <a:endParaRPr sz="3200">
              <a:latin typeface="Calibri"/>
              <a:ea typeface="Calibri"/>
              <a:cs typeface="Calibri"/>
              <a:sym typeface="Calibri"/>
            </a:endParaRPr>
          </a:p>
          <a:p>
            <a:pPr lvl="0" marL="0" marR="0" defTabSz="457200">
              <a:defRPr sz="1800">
                <a:uFillTx/>
              </a:defRPr>
            </a:pPr>
            <a:endParaRPr sz="3200">
              <a:latin typeface="Calibri"/>
              <a:ea typeface="Calibri"/>
              <a:cs typeface="Calibri"/>
              <a:sym typeface="Calibri"/>
            </a:endParaRPr>
          </a:p>
          <a:p>
            <a:pPr lvl="0" marL="0" marR="0" defTabSz="457200">
              <a:defRPr sz="1800">
                <a:uFillTx/>
              </a:defRPr>
            </a:pPr>
            <a:r>
              <a:rPr b="1" sz="3200">
                <a:latin typeface="Calibri"/>
                <a:ea typeface="Calibri"/>
                <a:cs typeface="Calibri"/>
                <a:sym typeface="Calibri"/>
              </a:rPr>
              <a:t>PAUCam will be the most powerful imaging  instrument at the Roque de los Muchachos </a:t>
            </a:r>
            <a:endParaRPr b="1" sz="3200">
              <a:latin typeface="Calibri"/>
              <a:ea typeface="Calibri"/>
              <a:cs typeface="Calibri"/>
              <a:sym typeface="Calibri"/>
            </a:endParaRPr>
          </a:p>
          <a:p>
            <a:pPr lvl="0" marL="0" marR="0" defTabSz="457200">
              <a:defRPr sz="1800">
                <a:uFillTx/>
              </a:defRPr>
            </a:pPr>
            <a:endParaRPr sz="3200">
              <a:latin typeface="Calibri"/>
              <a:ea typeface="Calibri"/>
              <a:cs typeface="Calibri"/>
              <a:sym typeface="Calibri"/>
            </a:endParaRPr>
          </a:p>
        </p:txBody>
      </p:sp>
      <p:grpSp>
        <p:nvGrpSpPr>
          <p:cNvPr id="1931" name="Group 1931"/>
          <p:cNvGrpSpPr/>
          <p:nvPr/>
        </p:nvGrpSpPr>
        <p:grpSpPr>
          <a:xfrm>
            <a:off x="0" y="0"/>
            <a:ext cx="9144000" cy="685800"/>
            <a:chOff x="0" y="0"/>
            <a:chExt cx="9144000" cy="685800"/>
          </a:xfrm>
        </p:grpSpPr>
        <p:sp>
          <p:nvSpPr>
            <p:cNvPr id="1929" name="Shape 1929"/>
            <p:cNvSpPr/>
            <p:nvPr/>
          </p:nvSpPr>
          <p:spPr>
            <a:xfrm>
              <a:off x="0" y="0"/>
              <a:ext cx="9144000" cy="685800"/>
            </a:xfrm>
            <a:prstGeom prst="rect">
              <a:avLst/>
            </a:prstGeom>
            <a:solidFill>
              <a:srgbClr val="FCD5B5">
                <a:alpha val="20000"/>
              </a:srgbClr>
            </a:solidFill>
            <a:ln w="9525" cap="flat">
              <a:solidFill>
                <a:srgbClr val="4A7EBB"/>
              </a:solidFill>
              <a:prstDash val="solid"/>
              <a:bevel/>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lvl="0" marL="0" marR="0" algn="ctr" defTabSz="457200">
                <a:defRPr sz="2800">
                  <a:solidFill>
                    <a:srgbClr val="FF0000"/>
                  </a:solidFill>
                  <a:uFillTx/>
                  <a:latin typeface="Helvetica"/>
                  <a:ea typeface="Helvetica"/>
                  <a:cs typeface="Helvetica"/>
                  <a:sym typeface="Helvetica"/>
                </a:defRPr>
              </a:pPr>
            </a:p>
          </p:txBody>
        </p:sp>
        <p:sp>
          <p:nvSpPr>
            <p:cNvPr id="1930" name="Shape 1930"/>
            <p:cNvSpPr/>
            <p:nvPr/>
          </p:nvSpPr>
          <p:spPr>
            <a:xfrm>
              <a:off x="0" y="81280"/>
              <a:ext cx="9144000" cy="523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marL="0" marR="0" algn="ctr" defTabSz="457200">
                <a:defRPr sz="2800">
                  <a:solidFill>
                    <a:srgbClr val="FF0000"/>
                  </a:solidFill>
                  <a:uFillTx/>
                  <a:latin typeface="Helvetica"/>
                  <a:ea typeface="Helvetica"/>
                  <a:cs typeface="Helvetica"/>
                  <a:sym typeface="Helvetica"/>
                </a:defRPr>
              </a:lvl1pPr>
            </a:lstStyle>
            <a:p>
              <a:pPr lvl="0">
                <a:defRPr sz="1800">
                  <a:solidFill>
                    <a:srgbClr val="000000"/>
                  </a:solidFill>
                </a:defRPr>
              </a:pPr>
              <a:r>
                <a:rPr sz="2800">
                  <a:solidFill>
                    <a:srgbClr val="FF0000"/>
                  </a:solidFill>
                </a:rPr>
                <a:t>PAU Conclusions</a:t>
              </a:r>
            </a:p>
          </p:txBody>
        </p:sp>
      </p:grpSp>
      <p:pic>
        <p:nvPicPr>
          <p:cNvPr id="1932" name="LogoPAUtransp.png" descr="LogoPAUtransp.png"/>
          <p:cNvPicPr/>
          <p:nvPr/>
        </p:nvPicPr>
        <p:blipFill>
          <a:blip r:embed="rId2">
            <a:extLst/>
          </a:blip>
          <a:stretch>
            <a:fillRect/>
          </a:stretch>
        </p:blipFill>
        <p:spPr>
          <a:xfrm>
            <a:off x="7857648" y="0"/>
            <a:ext cx="990601" cy="690563"/>
          </a:xfrm>
          <a:prstGeom prst="rect">
            <a:avLst/>
          </a:prstGeom>
          <a:ln w="12700">
            <a:miter lim="400000"/>
          </a:ln>
        </p:spPr>
      </p:pic>
    </p:spTree>
  </p:cSld>
  <p:clrMapOvr>
    <a:masterClrMapping/>
  </p:clrMapOvr>
  <p:transition spd="med" advClick="1"/>
</p:sld>
</file>

<file path=ppt/slides/slide20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34" name="Shape 1934"/>
          <p:cNvSpPr/>
          <p:nvPr>
            <p:ph type="title"/>
          </p:nvPr>
        </p:nvSpPr>
        <p:spPr>
          <a:xfrm>
            <a:off x="685800" y="2263775"/>
            <a:ext cx="7772400" cy="1470025"/>
          </a:xfrm>
          <a:prstGeom prst="rect">
            <a:avLst/>
          </a:prstGeom>
        </p:spPr>
        <p:txBody>
          <a:bodyPr/>
          <a:lstStyle>
            <a:lvl1pPr>
              <a:defRPr sz="10600"/>
            </a:lvl1pPr>
          </a:lstStyle>
          <a:p>
            <a:pPr lvl="0">
              <a:defRPr sz="1800">
                <a:uFillTx/>
              </a:defRPr>
            </a:pPr>
            <a:r>
              <a:rPr sz="10600">
                <a:uFill>
                  <a:solidFill/>
                </a:uFill>
              </a:rPr>
              <a:t>DESI</a:t>
            </a:r>
          </a:p>
        </p:txBody>
      </p:sp>
    </p:spTree>
  </p:cSld>
  <p:clrMapOvr>
    <a:masterClrMapping/>
  </p:clrMapOvr>
  <p:transition spd="med" advClick="1"/>
</p:sld>
</file>

<file path=ppt/slides/slide20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936" name="Shape 1936"/>
          <p:cNvSpPr/>
          <p:nvPr>
            <p:ph type="sldNum" sz="quarter" idx="4294967295"/>
          </p:nvPr>
        </p:nvSpPr>
        <p:spPr>
          <a:xfrm>
            <a:off x="4406900" y="6527800"/>
            <a:ext cx="317501" cy="254000"/>
          </a:xfrm>
          <a:prstGeom prst="rect">
            <a:avLst/>
          </a:prstGeom>
          <a:extLst>
            <a:ext uri="{C572A759-6A51-4108-AA02-DFA0A04FC94B}">
              <ma14:wrappingTextBoxFlag xmlns:ma14="http://schemas.microsoft.com/office/mac/drawingml/2011/main" val="1"/>
            </a:ext>
          </a:extLst>
        </p:spPr>
        <p:txBody>
          <a:bodyPr/>
          <a:lstStyle>
            <a:lvl1pPr algn="ctr" defTabSz="406400">
              <a:defRPr sz="1200">
                <a:solidFill>
                  <a:srgbClr val="FFFFFF"/>
                </a:solidFill>
                <a:uFillTx/>
                <a:latin typeface="Gill Sans"/>
                <a:ea typeface="Gill Sans"/>
                <a:cs typeface="Gill Sans"/>
                <a:sym typeface="Gill Sans"/>
              </a:defRPr>
            </a:lvl1pPr>
          </a:lstStyle>
          <a:p>
            <a:pPr lvl="0">
              <a:defRPr sz="1800">
                <a:solidFill>
                  <a:srgbClr val="000000"/>
                </a:solidFill>
              </a:defRPr>
            </a:pPr>
            <a:fld id="{86CB4B4D-7CA3-9044-876B-883B54F8677D}" type="slidenum">
              <a:rPr sz="1200">
                <a:solidFill>
                  <a:srgbClr val="FFFFFF"/>
                </a:solidFill>
              </a:rPr>
            </a:fld>
          </a:p>
        </p:txBody>
      </p:sp>
      <p:sp>
        <p:nvSpPr>
          <p:cNvPr id="1937" name="Shape 1937"/>
          <p:cNvSpPr/>
          <p:nvPr/>
        </p:nvSpPr>
        <p:spPr>
          <a:xfrm>
            <a:off x="114300" y="635000"/>
            <a:ext cx="8915400" cy="2057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normAutofit fontScale="100000" lnSpcReduction="0"/>
          </a:bodyPr>
          <a:lstStyle/>
          <a:p>
            <a:pPr lvl="0" marL="41009" marR="41009" algn="ctr" defTabSz="385048">
              <a:lnSpc>
                <a:spcPct val="94000"/>
              </a:lnSpc>
              <a:buClr>
                <a:srgbClr val="FFFFFF"/>
              </a:buClr>
              <a:buFont typeface="Arial"/>
              <a:tabLst>
                <a:tab pos="25400" algn="l"/>
                <a:tab pos="825500" algn="l"/>
                <a:tab pos="1600200" algn="l"/>
                <a:tab pos="2400300" algn="l"/>
                <a:tab pos="3175000" algn="l"/>
                <a:tab pos="3949700" algn="l"/>
                <a:tab pos="4749800" algn="l"/>
                <a:tab pos="5524500" algn="l"/>
                <a:tab pos="6311900" algn="l"/>
                <a:tab pos="7099300" algn="l"/>
                <a:tab pos="7874000" algn="l"/>
                <a:tab pos="8674100" algn="l"/>
                <a:tab pos="8890000" algn="l"/>
              </a:tabLst>
              <a:defRPr sz="1800">
                <a:uFillTx/>
              </a:defRPr>
            </a:pPr>
            <a:r>
              <a:rPr sz="3564">
                <a:uFill>
                  <a:solidFill>
                    <a:srgbClr val="FFFFFF"/>
                  </a:solidFill>
                </a:uFill>
                <a:latin typeface="+mn-lt"/>
                <a:ea typeface="+mn-ea"/>
                <a:cs typeface="+mn-cs"/>
                <a:sym typeface="Arial"/>
              </a:rPr>
              <a:t>The Dark Energy Spectroscopic Instrument (DESI)</a:t>
            </a:r>
            <a:endParaRPr sz="3564">
              <a:uFill>
                <a:solidFill>
                  <a:srgbClr val="FFFFFF"/>
                </a:solidFill>
              </a:uFill>
              <a:latin typeface="+mn-lt"/>
              <a:ea typeface="+mn-ea"/>
              <a:cs typeface="+mn-cs"/>
              <a:sym typeface="Arial"/>
            </a:endParaRPr>
          </a:p>
          <a:p>
            <a:pPr lvl="0" marL="41009" marR="41009" algn="ctr" defTabSz="385048">
              <a:lnSpc>
                <a:spcPct val="94000"/>
              </a:lnSpc>
              <a:buClr>
                <a:srgbClr val="FFFFFF"/>
              </a:buClr>
              <a:buFont typeface="Arial"/>
              <a:tabLst>
                <a:tab pos="25400" algn="l"/>
                <a:tab pos="825500" algn="l"/>
                <a:tab pos="1600200" algn="l"/>
                <a:tab pos="2400300" algn="l"/>
                <a:tab pos="3175000" algn="l"/>
                <a:tab pos="3949700" algn="l"/>
                <a:tab pos="4749800" algn="l"/>
                <a:tab pos="5524500" algn="l"/>
                <a:tab pos="6311900" algn="l"/>
                <a:tab pos="7099300" algn="l"/>
                <a:tab pos="7874000" algn="l"/>
                <a:tab pos="8674100" algn="l"/>
                <a:tab pos="8890000" algn="l"/>
              </a:tabLst>
              <a:defRPr sz="1800">
                <a:uFillTx/>
              </a:defRPr>
            </a:pPr>
            <a:endParaRPr sz="3564">
              <a:uFill>
                <a:solidFill>
                  <a:srgbClr val="FFFFFF"/>
                </a:solidFill>
              </a:uFill>
              <a:latin typeface="+mn-lt"/>
              <a:ea typeface="+mn-ea"/>
              <a:cs typeface="+mn-cs"/>
              <a:sym typeface="Arial"/>
            </a:endParaRPr>
          </a:p>
        </p:txBody>
      </p:sp>
      <p:pic>
        <p:nvPicPr>
          <p:cNvPr id="1938" name="pasted-image.pdf"/>
          <p:cNvPicPr/>
          <p:nvPr/>
        </p:nvPicPr>
        <p:blipFill>
          <a:blip r:embed="rId2">
            <a:extLst/>
          </a:blip>
          <a:stretch>
            <a:fillRect/>
          </a:stretch>
        </p:blipFill>
        <p:spPr>
          <a:xfrm>
            <a:off x="2273300" y="2270466"/>
            <a:ext cx="4597400" cy="3746501"/>
          </a:xfrm>
          <a:prstGeom prst="rect">
            <a:avLst/>
          </a:prstGeom>
          <a:ln w="12700">
            <a:miter lim="400000"/>
          </a:ln>
        </p:spPr>
      </p:pic>
    </p:spTree>
  </p:cSld>
  <p:clrMapOvr>
    <a:masterClrMapping/>
  </p:clrMapOvr>
  <p:transition spd="med" advClick="1"/>
</p:sld>
</file>

<file path=ppt/slides/slide203.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graphicFrame>
        <p:nvGraphicFramePr>
          <p:cNvPr id="1940" name="Table 1940"/>
          <p:cNvGraphicFramePr/>
          <p:nvPr/>
        </p:nvGraphicFramePr>
        <p:xfrm>
          <a:off x="116839" y="1196339"/>
          <a:ext cx="9017002" cy="5651501"/>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1288142"/>
                <a:gridCol w="1288142"/>
                <a:gridCol w="1288142"/>
                <a:gridCol w="1288142"/>
                <a:gridCol w="1288142"/>
                <a:gridCol w="1288142"/>
                <a:gridCol w="1288142"/>
              </a:tblGrid>
              <a:tr h="513772">
                <a:tc>
                  <a:txBody>
                    <a:bodyPr/>
                    <a:lstStyle/>
                    <a:p>
                      <a:pPr lvl="0" marR="40639" algn="ctr" defTabSz="914400">
                        <a:spcBef>
                          <a:spcPts val="700"/>
                        </a:spcBef>
                        <a:tabLst>
                          <a:tab pos="558800" algn="l"/>
                        </a:tabLst>
                        <a:defRPr b="0" sz="1800">
                          <a:solidFill>
                            <a:srgbClr val="000000"/>
                          </a:solidFill>
                          <a:uFillTx/>
                        </a:defRPr>
                      </a:pPr>
                      <a:r>
                        <a:rPr sz="1400">
                          <a:uFill>
                            <a:solidFill/>
                          </a:uFill>
                          <a:latin typeface="+mn-lt"/>
                          <a:ea typeface="+mn-ea"/>
                          <a:cs typeface="+mn-cs"/>
                          <a:sym typeface="Arial"/>
                        </a:rPr>
                        <a:t>Instrument</a:t>
                      </a:r>
                    </a:p>
                  </a:txBody>
                  <a:tcPr marL="50800" marR="50800" marT="50800" marB="50800" anchor="ctr" anchorCtr="0" horzOverflow="overflow">
                    <a:solidFill>
                      <a:srgbClr val="000000">
                        <a:alpha val="25000"/>
                      </a:srgbClr>
                    </a:solidFill>
                  </a:tcPr>
                </a:tc>
                <a:tc>
                  <a:txBody>
                    <a:bodyPr/>
                    <a:lstStyle/>
                    <a:p>
                      <a:pPr lvl="0" marR="40639" algn="ctr" defTabSz="914400">
                        <a:spcBef>
                          <a:spcPts val="700"/>
                        </a:spcBef>
                        <a:tabLst>
                          <a:tab pos="558800" algn="l"/>
                        </a:tabLst>
                        <a:defRPr b="0" sz="1800">
                          <a:solidFill>
                            <a:srgbClr val="000000"/>
                          </a:solidFill>
                          <a:uFillTx/>
                        </a:defRPr>
                      </a:pPr>
                      <a:r>
                        <a:rPr sz="1400">
                          <a:uFill>
                            <a:solidFill/>
                          </a:uFill>
                          <a:latin typeface="+mn-lt"/>
                          <a:ea typeface="+mn-ea"/>
                          <a:cs typeface="+mn-cs"/>
                          <a:sym typeface="Arial"/>
                        </a:rPr>
                        <a:t>Telescope</a:t>
                      </a:r>
                    </a:p>
                  </a:txBody>
                  <a:tcPr marL="50800" marR="50800" marT="50800" marB="50800" anchor="ctr" anchorCtr="0" horzOverflow="overflow">
                    <a:solidFill>
                      <a:srgbClr val="000000">
                        <a:alpha val="25000"/>
                      </a:srgbClr>
                    </a:solidFill>
                  </a:tcPr>
                </a:tc>
                <a:tc>
                  <a:txBody>
                    <a:bodyPr/>
                    <a:lstStyle/>
                    <a:p>
                      <a:pPr lvl="0" marR="40639" algn="ctr" defTabSz="914400">
                        <a:spcBef>
                          <a:spcPts val="700"/>
                        </a:spcBef>
                        <a:tabLst>
                          <a:tab pos="558800" algn="l"/>
                        </a:tabLst>
                        <a:defRPr b="0" sz="1800">
                          <a:solidFill>
                            <a:srgbClr val="000000"/>
                          </a:solidFill>
                          <a:uFillTx/>
                        </a:defRPr>
                      </a:pPr>
                      <a:r>
                        <a:rPr sz="1400">
                          <a:uFill>
                            <a:solidFill>
                              <a:srgbClr val="FFA900"/>
                            </a:solidFill>
                          </a:uFill>
                          <a:latin typeface="+mn-lt"/>
                          <a:ea typeface="+mn-ea"/>
                          <a:cs typeface="+mn-cs"/>
                          <a:sym typeface="Arial"/>
                        </a:rPr>
                        <a:t>Bands</a:t>
                      </a:r>
                    </a:p>
                  </a:txBody>
                  <a:tcPr marL="50800" marR="50800" marT="50800" marB="50800" anchor="ctr" anchorCtr="0" horzOverflow="overflow">
                    <a:solidFill>
                      <a:srgbClr val="000000">
                        <a:alpha val="25000"/>
                      </a:srgbClr>
                    </a:solidFill>
                  </a:tcPr>
                </a:tc>
                <a:tc>
                  <a:txBody>
                    <a:bodyPr/>
                    <a:lstStyle/>
                    <a:p>
                      <a:pPr lvl="0" marR="40639" algn="ctr" defTabSz="914400">
                        <a:spcBef>
                          <a:spcPts val="700"/>
                        </a:spcBef>
                        <a:tabLst>
                          <a:tab pos="558800" algn="l"/>
                        </a:tabLst>
                        <a:defRPr b="0" sz="1800">
                          <a:solidFill>
                            <a:srgbClr val="000000"/>
                          </a:solidFill>
                          <a:uFillTx/>
                        </a:defRPr>
                      </a:pPr>
                      <a:r>
                        <a:rPr sz="1400">
                          <a:uFill>
                            <a:solidFill>
                              <a:srgbClr val="FFA900"/>
                            </a:solidFill>
                          </a:uFill>
                          <a:latin typeface="+mn-lt"/>
                          <a:ea typeface="+mn-ea"/>
                          <a:cs typeface="+mn-cs"/>
                          <a:sym typeface="Arial"/>
                        </a:rPr>
                        <a:t>No. Gal.</a:t>
                      </a:r>
                    </a:p>
                  </a:txBody>
                  <a:tcPr marL="50800" marR="50800" marT="50800" marB="50800" anchor="ctr" anchorCtr="0" horzOverflow="overflow">
                    <a:solidFill>
                      <a:srgbClr val="000000">
                        <a:alpha val="25000"/>
                      </a:srgbClr>
                    </a:solidFill>
                  </a:tcPr>
                </a:tc>
                <a:tc>
                  <a:txBody>
                    <a:bodyPr/>
                    <a:lstStyle/>
                    <a:p>
                      <a:pPr lvl="0" marR="40639" algn="ctr" defTabSz="914400">
                        <a:spcBef>
                          <a:spcPts val="700"/>
                        </a:spcBef>
                        <a:tabLst>
                          <a:tab pos="558800" algn="l"/>
                        </a:tabLst>
                        <a:defRPr b="0" sz="1800">
                          <a:solidFill>
                            <a:srgbClr val="000000"/>
                          </a:solidFill>
                          <a:uFillTx/>
                        </a:defRPr>
                      </a:pPr>
                      <a:r>
                        <a:rPr sz="1400">
                          <a:uFill>
                            <a:solidFill>
                              <a:srgbClr val="FFA900"/>
                            </a:solidFill>
                          </a:uFill>
                          <a:latin typeface="+mn-lt"/>
                          <a:ea typeface="+mn-ea"/>
                          <a:cs typeface="+mn-cs"/>
                          <a:sym typeface="Arial"/>
                        </a:rPr>
                        <a:t>Sq. Deg.</a:t>
                      </a:r>
                    </a:p>
                  </a:txBody>
                  <a:tcPr marL="50800" marR="50800" marT="50800" marB="50800" anchor="ctr" anchorCtr="0" horzOverflow="overflow">
                    <a:solidFill>
                      <a:srgbClr val="000000">
                        <a:alpha val="25000"/>
                      </a:srgbClr>
                    </a:solidFill>
                  </a:tcPr>
                </a:tc>
                <a:tc>
                  <a:txBody>
                    <a:bodyPr/>
                    <a:lstStyle/>
                    <a:p>
                      <a:pPr lvl="0" marR="40639" algn="ctr" defTabSz="914400">
                        <a:spcBef>
                          <a:spcPts val="700"/>
                        </a:spcBef>
                        <a:tabLst>
                          <a:tab pos="558800" algn="l"/>
                        </a:tabLst>
                        <a:defRPr b="0" sz="1800">
                          <a:solidFill>
                            <a:srgbClr val="000000"/>
                          </a:solidFill>
                          <a:uFillTx/>
                        </a:defRPr>
                      </a:pPr>
                      <a:r>
                        <a:rPr sz="1400">
                          <a:uFill>
                            <a:solidFill>
                              <a:srgbClr val="FFA900"/>
                            </a:solidFill>
                          </a:uFill>
                          <a:latin typeface="+mn-lt"/>
                          <a:ea typeface="+mn-ea"/>
                          <a:cs typeface="+mn-cs"/>
                          <a:sym typeface="Arial"/>
                        </a:rPr>
                        <a:t>z max</a:t>
                      </a:r>
                    </a:p>
                  </a:txBody>
                  <a:tcPr marL="50800" marR="50800" marT="50800" marB="50800" anchor="ctr" anchorCtr="0" horzOverflow="overflow">
                    <a:solidFill>
                      <a:srgbClr val="000000">
                        <a:alpha val="25000"/>
                      </a:srgbClr>
                    </a:solidFill>
                  </a:tcPr>
                </a:tc>
                <a:tc>
                  <a:txBody>
                    <a:bodyPr/>
                    <a:lstStyle/>
                    <a:p>
                      <a:pPr lvl="0" marR="40639" algn="ctr" defTabSz="914400">
                        <a:spcBef>
                          <a:spcPts val="700"/>
                        </a:spcBef>
                        <a:tabLst>
                          <a:tab pos="558800" algn="l"/>
                        </a:tabLst>
                        <a:defRPr b="0" sz="1800">
                          <a:solidFill>
                            <a:srgbClr val="000000"/>
                          </a:solidFill>
                          <a:uFillTx/>
                        </a:defRPr>
                      </a:pPr>
                      <a:r>
                        <a:rPr sz="1400">
                          <a:uFill>
                            <a:solidFill>
                              <a:srgbClr val="FFA900"/>
                            </a:solidFill>
                          </a:uFill>
                          <a:latin typeface="+mn-lt"/>
                          <a:ea typeface="+mn-ea"/>
                          <a:cs typeface="+mn-cs"/>
                          <a:sym typeface="Arial"/>
                        </a:rPr>
                        <a:t>Leader</a:t>
                      </a:r>
                    </a:p>
                  </a:txBody>
                  <a:tcPr marL="50800" marR="50800" marT="50800" marB="50800" anchor="ctr" anchorCtr="0" horzOverflow="overflow">
                    <a:solidFill>
                      <a:srgbClr val="000000">
                        <a:alpha val="25000"/>
                      </a:srgbClr>
                    </a:solidFill>
                  </a:tcPr>
                </a:tc>
              </a:tr>
              <a:tr h="513772">
                <a:tc>
                  <a:txBody>
                    <a:bodyPr/>
                    <a:lstStyle/>
                    <a:p>
                      <a:pPr lvl="0" marR="40639" algn="ctr" defTabSz="914400">
                        <a:spcBef>
                          <a:spcPts val="700"/>
                        </a:spcBef>
                        <a:tabLst>
                          <a:tab pos="558800" algn="l"/>
                        </a:tabLst>
                        <a:defRPr b="0" sz="1800">
                          <a:solidFill>
                            <a:srgbClr val="000000"/>
                          </a:solidFill>
                          <a:uFillTx/>
                        </a:defRPr>
                      </a:pPr>
                      <a:r>
                        <a:rPr sz="1400">
                          <a:uFill>
                            <a:solidFill>
                              <a:srgbClr val="FFA900"/>
                            </a:solidFill>
                          </a:uFill>
                          <a:latin typeface="+mn-lt"/>
                          <a:ea typeface="+mn-ea"/>
                          <a:cs typeface="+mn-cs"/>
                          <a:sym typeface="Arial"/>
                        </a:rPr>
                        <a:t>KiDS</a:t>
                      </a:r>
                    </a:p>
                  </a:txBody>
                  <a:tcPr marL="50800" marR="50800" marT="50800" marB="50800" anchor="ctr" anchorCtr="0" horzOverflow="overflow">
                    <a:solidFill>
                      <a:srgbClr val="000000">
                        <a:alpha val="25000"/>
                      </a:srgbClr>
                    </a:solid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VST 2.6</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ugri</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90M</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1500</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1.5</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ESO</a:t>
                      </a:r>
                    </a:p>
                  </a:txBody>
                  <a:tcPr marL="50800" marR="50800" marT="50800" marB="50800" anchor="ctr" anchorCtr="0" horzOverflow="overflow">
                    <a:noFill/>
                  </a:tcPr>
                </a:tc>
              </a:tr>
              <a:tr h="513772">
                <a:tc>
                  <a:txBody>
                    <a:bodyPr/>
                    <a:lstStyle/>
                    <a:p>
                      <a:pPr lvl="0" marR="40639" algn="ctr" defTabSz="914400">
                        <a:spcBef>
                          <a:spcPts val="700"/>
                        </a:spcBef>
                        <a:tabLst>
                          <a:tab pos="558800" algn="l"/>
                        </a:tabLst>
                        <a:defRPr b="0" sz="1800">
                          <a:solidFill>
                            <a:srgbClr val="000000"/>
                          </a:solidFill>
                          <a:uFillTx/>
                        </a:defRPr>
                      </a:pPr>
                      <a:r>
                        <a:rPr sz="1400">
                          <a:uFill>
                            <a:solidFill>
                              <a:srgbClr val="FFA900"/>
                            </a:solidFill>
                          </a:uFill>
                          <a:latin typeface="+mn-lt"/>
                          <a:ea typeface="+mn-ea"/>
                          <a:cs typeface="+mn-cs"/>
                          <a:sym typeface="Arial"/>
                        </a:rPr>
                        <a:t>VHS</a:t>
                      </a:r>
                    </a:p>
                  </a:txBody>
                  <a:tcPr marL="50800" marR="50800" marT="50800" marB="50800" anchor="ctr" anchorCtr="0" horzOverflow="overflow">
                    <a:solidFill>
                      <a:srgbClr val="000000">
                        <a:alpha val="25000"/>
                      </a:srgbClr>
                    </a:solid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Vista 4</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YJHKs</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400M</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20000</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1.2</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ESO</a:t>
                      </a:r>
                    </a:p>
                  </a:txBody>
                  <a:tcPr marL="50800" marR="50800" marT="50800" marB="50800" anchor="ctr" anchorCtr="0" horzOverflow="overflow">
                    <a:noFill/>
                  </a:tcPr>
                </a:tc>
              </a:tr>
              <a:tr h="513772">
                <a:tc>
                  <a:txBody>
                    <a:bodyPr/>
                    <a:lstStyle/>
                    <a:p>
                      <a:pPr lvl="0" marR="40639" algn="ctr" defTabSz="914400">
                        <a:spcBef>
                          <a:spcPts val="700"/>
                        </a:spcBef>
                        <a:tabLst>
                          <a:tab pos="558800" algn="l"/>
                        </a:tabLst>
                        <a:defRPr b="0" sz="1800">
                          <a:solidFill>
                            <a:srgbClr val="000000"/>
                          </a:solidFill>
                          <a:uFillTx/>
                        </a:defRPr>
                      </a:pPr>
                      <a:r>
                        <a:rPr sz="1400">
                          <a:uFill>
                            <a:solidFill>
                              <a:srgbClr val="FFA900"/>
                            </a:solidFill>
                          </a:uFill>
                          <a:latin typeface="+mn-lt"/>
                          <a:ea typeface="+mn-ea"/>
                          <a:cs typeface="+mn-cs"/>
                          <a:sym typeface="Arial"/>
                        </a:rPr>
                        <a:t>Viking</a:t>
                      </a:r>
                    </a:p>
                  </a:txBody>
                  <a:tcPr marL="50800" marR="50800" marT="50800" marB="50800" anchor="ctr" anchorCtr="0" horzOverflow="overflow">
                    <a:solidFill>
                      <a:srgbClr val="000000">
                        <a:alpha val="25000"/>
                      </a:srgbClr>
                    </a:solid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Vista 4</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ZYJHK</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100">
                          <a:uFill>
                            <a:solidFill>
                              <a:srgbClr val="FFA900"/>
                            </a:solidFill>
                          </a:uFill>
                          <a:latin typeface="+mn-lt"/>
                          <a:ea typeface="+mn-ea"/>
                          <a:cs typeface="+mn-cs"/>
                          <a:sym typeface="Arial"/>
                        </a:rPr>
                        <a:t>IR complement to KiDS</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1500</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1.5</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ESO</a:t>
                      </a:r>
                    </a:p>
                  </a:txBody>
                  <a:tcPr marL="50800" marR="50800" marT="50800" marB="50800" anchor="ctr" anchorCtr="0" horzOverflow="overflow">
                    <a:noFill/>
                  </a:tcPr>
                </a:tc>
              </a:tr>
              <a:tr h="513772">
                <a:tc>
                  <a:txBody>
                    <a:bodyPr/>
                    <a:lstStyle/>
                    <a:p>
                      <a:pPr lvl="0" marR="40639" algn="ctr" defTabSz="914400">
                        <a:spcBef>
                          <a:spcPts val="700"/>
                        </a:spcBef>
                        <a:tabLst>
                          <a:tab pos="558800" algn="l"/>
                        </a:tabLst>
                        <a:defRPr b="0" sz="1800">
                          <a:solidFill>
                            <a:srgbClr val="000000"/>
                          </a:solidFill>
                          <a:uFillTx/>
                        </a:defRPr>
                      </a:pPr>
                      <a:r>
                        <a:rPr sz="1400">
                          <a:uFill>
                            <a:solidFill>
                              <a:srgbClr val="FFA900"/>
                            </a:solidFill>
                          </a:uFill>
                          <a:latin typeface="+mn-lt"/>
                          <a:ea typeface="+mn-ea"/>
                          <a:cs typeface="+mn-cs"/>
                          <a:sym typeface="Arial"/>
                        </a:rPr>
                        <a:t>PS1</a:t>
                      </a:r>
                    </a:p>
                  </a:txBody>
                  <a:tcPr marL="50800" marR="50800" marT="50800" marB="50800" anchor="ctr" anchorCtr="0" horzOverflow="overflow">
                    <a:solidFill>
                      <a:srgbClr val="000000">
                        <a:alpha val="25000"/>
                      </a:srgbClr>
                    </a:solid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Hawai’i 1.8</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grizy</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1B</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30000</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1.0</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USA</a:t>
                      </a:r>
                    </a:p>
                  </a:txBody>
                  <a:tcPr marL="50800" marR="50800" marT="50800" marB="50800" anchor="ctr" anchorCtr="0" horzOverflow="overflow">
                    <a:noFill/>
                  </a:tcPr>
                </a:tc>
              </a:tr>
              <a:tr h="513772">
                <a:tc>
                  <a:txBody>
                    <a:bodyPr/>
                    <a:lstStyle/>
                    <a:p>
                      <a:pPr lvl="0" marR="40639" algn="ctr" defTabSz="914400">
                        <a:spcBef>
                          <a:spcPts val="700"/>
                        </a:spcBef>
                        <a:tabLst>
                          <a:tab pos="558800" algn="l"/>
                        </a:tabLst>
                        <a:defRPr b="0" sz="1800">
                          <a:solidFill>
                            <a:srgbClr val="000000"/>
                          </a:solidFill>
                          <a:uFillTx/>
                        </a:defRPr>
                      </a:pPr>
                      <a:r>
                        <a:rPr sz="1400">
                          <a:solidFill>
                            <a:srgbClr val="E32400"/>
                          </a:solidFill>
                          <a:uFill>
                            <a:solidFill>
                              <a:srgbClr val="E32400"/>
                            </a:solidFill>
                          </a:uFill>
                          <a:latin typeface="Arial Bold"/>
                          <a:ea typeface="Arial Bold"/>
                          <a:cs typeface="Arial Bold"/>
                          <a:sym typeface="Arial Bold"/>
                        </a:rPr>
                        <a:t>DES</a:t>
                      </a:r>
                    </a:p>
                  </a:txBody>
                  <a:tcPr marL="50800" marR="50800" marT="50800" marB="50800" anchor="ctr" anchorCtr="0" horzOverflow="overflow">
                    <a:solidFill>
                      <a:srgbClr val="000000">
                        <a:alpha val="25000"/>
                      </a:srgbClr>
                    </a:solid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Blanco 4</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grizy</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300M</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5000</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1.5</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USA</a:t>
                      </a:r>
                    </a:p>
                  </a:txBody>
                  <a:tcPr marL="50800" marR="50800" marT="50800" marB="50800" anchor="ctr" anchorCtr="0" horzOverflow="overflow">
                    <a:noFill/>
                  </a:tcPr>
                </a:tc>
              </a:tr>
              <a:tr h="513772">
                <a:tc>
                  <a:txBody>
                    <a:bodyPr/>
                    <a:lstStyle/>
                    <a:p>
                      <a:pPr lvl="0" marR="40639" algn="ctr" defTabSz="914400">
                        <a:spcBef>
                          <a:spcPts val="700"/>
                        </a:spcBef>
                        <a:tabLst>
                          <a:tab pos="558800" algn="l"/>
                        </a:tabLst>
                        <a:defRPr b="0" sz="1800">
                          <a:solidFill>
                            <a:srgbClr val="000000"/>
                          </a:solidFill>
                          <a:uFillTx/>
                        </a:defRPr>
                      </a:pPr>
                      <a:r>
                        <a:rPr sz="1400">
                          <a:uFill>
                            <a:solidFill>
                              <a:srgbClr val="E32400"/>
                            </a:solidFill>
                          </a:uFill>
                          <a:latin typeface="Arial Bold"/>
                          <a:ea typeface="Arial Bold"/>
                          <a:cs typeface="Arial Bold"/>
                          <a:sym typeface="Arial Bold"/>
                        </a:rPr>
                        <a:t>SuMIRe HSC</a:t>
                      </a:r>
                    </a:p>
                  </a:txBody>
                  <a:tcPr marL="50800" marR="50800" marT="50800" marB="50800" anchor="ctr" anchorCtr="0" horzOverflow="overflow">
                    <a:solidFill>
                      <a:srgbClr val="000000">
                        <a:alpha val="25000"/>
                      </a:srgbClr>
                    </a:solid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Subaru 8.2</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grizy</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100M</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1400</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1.5</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Japan</a:t>
                      </a:r>
                    </a:p>
                  </a:txBody>
                  <a:tcPr marL="50800" marR="50800" marT="50800" marB="50800" anchor="ctr" anchorCtr="0" horzOverflow="overflow">
                    <a:noFill/>
                  </a:tcPr>
                </a:tc>
              </a:tr>
              <a:tr h="513772">
                <a:tc>
                  <a:txBody>
                    <a:bodyPr/>
                    <a:lstStyle/>
                    <a:p>
                      <a:pPr lvl="0" marR="40639" algn="ctr" defTabSz="914400">
                        <a:spcBef>
                          <a:spcPts val="700"/>
                        </a:spcBef>
                        <a:tabLst>
                          <a:tab pos="558800" algn="l"/>
                        </a:tabLst>
                        <a:defRPr b="0" sz="1800">
                          <a:solidFill>
                            <a:srgbClr val="000000"/>
                          </a:solidFill>
                          <a:uFillTx/>
                        </a:defRPr>
                      </a:pPr>
                      <a:r>
                        <a:rPr sz="1400">
                          <a:solidFill>
                            <a:srgbClr val="E32400"/>
                          </a:solidFill>
                          <a:uFill>
                            <a:solidFill>
                              <a:srgbClr val="E32400"/>
                            </a:solidFill>
                          </a:uFill>
                          <a:latin typeface="Arial Bold"/>
                          <a:ea typeface="Arial Bold"/>
                          <a:cs typeface="Arial Bold"/>
                          <a:sym typeface="Arial Bold"/>
                        </a:rPr>
                        <a:t>PAU</a:t>
                      </a:r>
                    </a:p>
                  </a:txBody>
                  <a:tcPr marL="50800" marR="50800" marT="50800" marB="50800" anchor="ctr" anchorCtr="0" horzOverflow="overflow">
                    <a:solidFill>
                      <a:srgbClr val="000000">
                        <a:alpha val="25000"/>
                      </a:srgbClr>
                    </a:solid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WHT 4</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42 narrow bands</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2M</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100-200</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1.2</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Spain</a:t>
                      </a:r>
                    </a:p>
                  </a:txBody>
                  <a:tcPr marL="50800" marR="50800" marT="50800" marB="50800" anchor="ctr" anchorCtr="0" horzOverflow="overflow">
                    <a:noFill/>
                  </a:tcPr>
                </a:tc>
              </a:tr>
              <a:tr h="513772">
                <a:tc>
                  <a:txBody>
                    <a:bodyPr/>
                    <a:lstStyle/>
                    <a:p>
                      <a:pPr lvl="0" marR="40639" algn="ctr" defTabSz="914400">
                        <a:spcBef>
                          <a:spcPts val="700"/>
                        </a:spcBef>
                        <a:tabLst>
                          <a:tab pos="558800" algn="l"/>
                        </a:tabLst>
                        <a:defRPr b="0" sz="1800">
                          <a:solidFill>
                            <a:srgbClr val="000000"/>
                          </a:solidFill>
                          <a:uFillTx/>
                        </a:defRPr>
                      </a:pPr>
                      <a:r>
                        <a:rPr sz="1400">
                          <a:uFill>
                            <a:solidFill>
                              <a:srgbClr val="FFA900"/>
                            </a:solidFill>
                          </a:uFill>
                          <a:latin typeface="+mn-lt"/>
                          <a:ea typeface="+mn-ea"/>
                          <a:cs typeface="+mn-cs"/>
                          <a:sym typeface="Arial"/>
                        </a:rPr>
                        <a:t>J-PAS</a:t>
                      </a:r>
                    </a:p>
                  </a:txBody>
                  <a:tcPr marL="50800" marR="50800" marT="50800" marB="50800" anchor="ctr" anchorCtr="0" horzOverflow="overflow">
                    <a:solidFill>
                      <a:srgbClr val="000000">
                        <a:alpha val="25000"/>
                      </a:srgbClr>
                    </a:solid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OAJ 2.5</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54 narrow bands</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14M LRG</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8000</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1.2</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Spain</a:t>
                      </a:r>
                    </a:p>
                  </a:txBody>
                  <a:tcPr marL="50800" marR="50800" marT="50800" marB="50800" anchor="ctr" anchorCtr="0" horzOverflow="overflow">
                    <a:noFill/>
                  </a:tcPr>
                </a:tc>
              </a:tr>
              <a:tr h="513772">
                <a:tc>
                  <a:txBody>
                    <a:bodyPr/>
                    <a:lstStyle/>
                    <a:p>
                      <a:pPr lvl="0" marR="40639" algn="ctr" defTabSz="914400">
                        <a:spcBef>
                          <a:spcPts val="700"/>
                        </a:spcBef>
                        <a:tabLst>
                          <a:tab pos="558800" algn="l"/>
                        </a:tabLst>
                        <a:defRPr b="0" sz="1800">
                          <a:solidFill>
                            <a:srgbClr val="000000"/>
                          </a:solidFill>
                          <a:uFillTx/>
                        </a:defRPr>
                      </a:pPr>
                      <a:r>
                        <a:rPr sz="1400">
                          <a:uFill>
                            <a:solidFill>
                              <a:srgbClr val="FFA900"/>
                            </a:solidFill>
                          </a:uFill>
                          <a:latin typeface="+mn-lt"/>
                          <a:ea typeface="+mn-ea"/>
                          <a:cs typeface="+mn-cs"/>
                          <a:sym typeface="Arial"/>
                        </a:rPr>
                        <a:t>LSST</a:t>
                      </a:r>
                    </a:p>
                  </a:txBody>
                  <a:tcPr marL="50800" marR="50800" marT="50800" marB="50800" anchor="ctr" anchorCtr="0" horzOverflow="overflow">
                    <a:solidFill>
                      <a:srgbClr val="000000">
                        <a:alpha val="25000"/>
                      </a:srgbClr>
                    </a:solid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LSST 8.4</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ugrizy</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4B</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20000</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3.0</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USA</a:t>
                      </a:r>
                    </a:p>
                  </a:txBody>
                  <a:tcPr marL="50800" marR="50800" marT="50800" marB="50800" anchor="ctr" anchorCtr="0" horzOverflow="overflow">
                    <a:noFill/>
                  </a:tcPr>
                </a:tc>
              </a:tr>
              <a:tr h="513772">
                <a:tc>
                  <a:txBody>
                    <a:bodyPr/>
                    <a:lstStyle/>
                    <a:p>
                      <a:pPr lvl="0" marR="40639" algn="ctr" defTabSz="914400">
                        <a:spcBef>
                          <a:spcPts val="700"/>
                        </a:spcBef>
                        <a:tabLst>
                          <a:tab pos="558800" algn="l"/>
                        </a:tabLst>
                        <a:defRPr b="0" sz="1800">
                          <a:solidFill>
                            <a:srgbClr val="000000"/>
                          </a:solidFill>
                          <a:uFillTx/>
                        </a:defRPr>
                      </a:pPr>
                      <a:r>
                        <a:rPr sz="1400">
                          <a:uFill>
                            <a:solidFill>
                              <a:srgbClr val="FFA900"/>
                            </a:solidFill>
                          </a:uFill>
                          <a:latin typeface="+mn-lt"/>
                          <a:ea typeface="+mn-ea"/>
                          <a:cs typeface="+mn-cs"/>
                          <a:sym typeface="Arial"/>
                        </a:rPr>
                        <a:t>Euclid</a:t>
                      </a:r>
                    </a:p>
                  </a:txBody>
                  <a:tcPr marL="50800" marR="50800" marT="50800" marB="50800" anchor="ctr" anchorCtr="0" horzOverflow="overflow">
                    <a:solidFill>
                      <a:srgbClr val="000000">
                        <a:alpha val="25000"/>
                      </a:srgbClr>
                    </a:solid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Space 1.2</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R+I+Z YJH</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1.5B</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14700</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2.0</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ESA</a:t>
                      </a:r>
                    </a:p>
                  </a:txBody>
                  <a:tcPr marL="50800" marR="50800" marT="50800" marB="50800" anchor="ctr" anchorCtr="0" horzOverflow="overflow">
                    <a:noFill/>
                  </a:tcPr>
                </a:tc>
              </a:tr>
            </a:tbl>
          </a:graphicData>
        </a:graphic>
      </p:graphicFrame>
      <p:sp>
        <p:nvSpPr>
          <p:cNvPr id="1941" name="Shape 1941"/>
          <p:cNvSpPr/>
          <p:nvPr>
            <p:ph type="title"/>
          </p:nvPr>
        </p:nvSpPr>
        <p:spPr>
          <a:xfrm>
            <a:off x="76200" y="190500"/>
            <a:ext cx="8915400" cy="9906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Photometric Galaxy Surveys</a:t>
            </a:r>
          </a:p>
        </p:txBody>
      </p:sp>
      <p:sp>
        <p:nvSpPr>
          <p:cNvPr id="1942" name="Shape 1942"/>
          <p:cNvSpPr/>
          <p:nvPr/>
        </p:nvSpPr>
        <p:spPr>
          <a:xfrm flipV="1">
            <a:off x="107454" y="3857741"/>
            <a:ext cx="9081559" cy="1"/>
          </a:xfrm>
          <a:prstGeom prst="line">
            <a:avLst/>
          </a:prstGeom>
          <a:ln w="25400">
            <a:solidFill>
              <a:srgbClr val="B51A00"/>
            </a:solidFill>
            <a:round/>
          </a:ln>
        </p:spPr>
        <p:txBody>
          <a:bodyPr lIns="0" tIns="0" rIns="0" bIns="0" anchor="ctr"/>
          <a:lstStyle/>
          <a:p>
            <a:pPr lvl="0" marL="0" marR="0" defTabSz="457200">
              <a:defRPr sz="1200">
                <a:uFillTx/>
                <a:latin typeface="Helvetica"/>
                <a:ea typeface="Helvetica"/>
                <a:cs typeface="Helvetica"/>
                <a:sym typeface="Helvetica"/>
              </a:defRPr>
            </a:pPr>
          </a:p>
        </p:txBody>
      </p:sp>
      <p:sp>
        <p:nvSpPr>
          <p:cNvPr id="1943" name="Shape 1943"/>
          <p:cNvSpPr/>
          <p:nvPr/>
        </p:nvSpPr>
        <p:spPr>
          <a:xfrm>
            <a:off x="76200" y="3517900"/>
            <a:ext cx="550030" cy="3215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600">
                <a:solidFill>
                  <a:srgbClr val="B51A00"/>
                </a:solidFill>
                <a:uFill>
                  <a:solidFill>
                    <a:srgbClr val="B51A00"/>
                  </a:solidFill>
                </a:uFill>
              </a:defRPr>
            </a:lvl1pPr>
          </a:lstStyle>
          <a:p>
            <a:pPr lvl="0">
              <a:defRPr sz="1800">
                <a:solidFill>
                  <a:srgbClr val="000000"/>
                </a:solidFill>
                <a:uFillTx/>
              </a:defRPr>
            </a:pPr>
            <a:r>
              <a:rPr sz="1600">
                <a:solidFill>
                  <a:srgbClr val="B51A00"/>
                </a:solidFill>
                <a:uFill>
                  <a:solidFill>
                    <a:srgbClr val="B51A00"/>
                  </a:solidFill>
                </a:uFill>
              </a:rPr>
              <a:t>Now</a:t>
            </a:r>
          </a:p>
        </p:txBody>
      </p:sp>
    </p:spTree>
  </p:cSld>
  <p:clrMapOvr>
    <a:masterClrMapping/>
  </p:clrMapOvr>
  <p:transition spd="med" advClick="1"/>
</p:sld>
</file>

<file path=ppt/slides/slide20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5" name="Shape 1945"/>
          <p:cNvSpPr/>
          <p:nvPr>
            <p:ph type="sldNum" sz="quarter" idx="2"/>
          </p:nvPr>
        </p:nvSpPr>
        <p:spPr>
          <a:xfrm>
            <a:off x="7315199" y="6248400"/>
            <a:ext cx="381001"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946" name="Shape 1946"/>
          <p:cNvSpPr/>
          <p:nvPr>
            <p:ph type="title"/>
          </p:nvPr>
        </p:nvSpPr>
        <p:spPr>
          <a:xfrm>
            <a:off x="76200" y="190500"/>
            <a:ext cx="8915400" cy="9906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Spectroscopic Galaxy Surveys</a:t>
            </a:r>
          </a:p>
        </p:txBody>
      </p:sp>
      <p:graphicFrame>
        <p:nvGraphicFramePr>
          <p:cNvPr id="1947" name="Table 1947"/>
          <p:cNvGraphicFramePr/>
          <p:nvPr/>
        </p:nvGraphicFramePr>
        <p:xfrm>
          <a:off x="116839" y="1196339"/>
          <a:ext cx="8890002" cy="5041901"/>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1481666"/>
                <a:gridCol w="1481666"/>
                <a:gridCol w="1481666"/>
                <a:gridCol w="1481666"/>
                <a:gridCol w="1481666"/>
                <a:gridCol w="1481666"/>
              </a:tblGrid>
              <a:tr h="504189">
                <a:tc>
                  <a:txBody>
                    <a:bodyPr/>
                    <a:lstStyle/>
                    <a:p>
                      <a:pPr lvl="0" marR="40639" algn="ctr" defTabSz="914400">
                        <a:spcBef>
                          <a:spcPts val="700"/>
                        </a:spcBef>
                        <a:tabLst>
                          <a:tab pos="558800" algn="l"/>
                        </a:tabLst>
                        <a:defRPr b="0" sz="1800">
                          <a:solidFill>
                            <a:srgbClr val="000000"/>
                          </a:solidFill>
                          <a:uFillTx/>
                        </a:defRPr>
                      </a:pPr>
                      <a:r>
                        <a:rPr sz="1400">
                          <a:uFill>
                            <a:solidFill/>
                          </a:uFill>
                          <a:latin typeface="+mn-lt"/>
                          <a:ea typeface="+mn-ea"/>
                          <a:cs typeface="+mn-cs"/>
                          <a:sym typeface="Arial"/>
                        </a:rPr>
                        <a:t>Instrument</a:t>
                      </a:r>
                    </a:p>
                  </a:txBody>
                  <a:tcPr marL="50800" marR="50800" marT="50800" marB="50800" anchor="ctr" anchorCtr="0" horzOverflow="overflow">
                    <a:solidFill>
                      <a:srgbClr val="000000">
                        <a:alpha val="25000"/>
                      </a:srgbClr>
                    </a:solidFill>
                  </a:tcPr>
                </a:tc>
                <a:tc>
                  <a:txBody>
                    <a:bodyPr/>
                    <a:lstStyle/>
                    <a:p>
                      <a:pPr lvl="0" marR="40639" algn="ctr" defTabSz="914400">
                        <a:spcBef>
                          <a:spcPts val="700"/>
                        </a:spcBef>
                        <a:tabLst>
                          <a:tab pos="558800" algn="l"/>
                        </a:tabLst>
                        <a:defRPr b="0" sz="1800">
                          <a:solidFill>
                            <a:srgbClr val="000000"/>
                          </a:solidFill>
                          <a:uFillTx/>
                        </a:defRPr>
                      </a:pPr>
                      <a:r>
                        <a:rPr sz="1400">
                          <a:uFill>
                            <a:solidFill/>
                          </a:uFill>
                          <a:latin typeface="+mn-lt"/>
                          <a:ea typeface="+mn-ea"/>
                          <a:cs typeface="+mn-cs"/>
                          <a:sym typeface="Arial"/>
                        </a:rPr>
                        <a:t>Telescope</a:t>
                      </a:r>
                    </a:p>
                  </a:txBody>
                  <a:tcPr marL="50800" marR="50800" marT="50800" marB="50800" anchor="ctr" anchorCtr="0" horzOverflow="overflow">
                    <a:solidFill>
                      <a:srgbClr val="000000">
                        <a:alpha val="25000"/>
                      </a:srgbClr>
                    </a:solidFill>
                  </a:tcPr>
                </a:tc>
                <a:tc>
                  <a:txBody>
                    <a:bodyPr/>
                    <a:lstStyle/>
                    <a:p>
                      <a:pPr lvl="0" marR="40639" algn="ctr" defTabSz="914400">
                        <a:spcBef>
                          <a:spcPts val="700"/>
                        </a:spcBef>
                        <a:tabLst>
                          <a:tab pos="558800" algn="l"/>
                        </a:tabLst>
                        <a:defRPr b="0" sz="1800">
                          <a:solidFill>
                            <a:srgbClr val="000000"/>
                          </a:solidFill>
                          <a:uFillTx/>
                        </a:defRPr>
                      </a:pPr>
                      <a:r>
                        <a:rPr sz="1400">
                          <a:uFill>
                            <a:solidFill>
                              <a:srgbClr val="FFA900"/>
                            </a:solidFill>
                          </a:uFill>
                          <a:latin typeface="+mn-lt"/>
                          <a:ea typeface="+mn-ea"/>
                          <a:cs typeface="+mn-cs"/>
                          <a:sym typeface="Arial"/>
                        </a:rPr>
                        <a:t>No. Gal.</a:t>
                      </a:r>
                    </a:p>
                  </a:txBody>
                  <a:tcPr marL="50800" marR="50800" marT="50800" marB="50800" anchor="ctr" anchorCtr="0" horzOverflow="overflow">
                    <a:solidFill>
                      <a:srgbClr val="000000">
                        <a:alpha val="25000"/>
                      </a:srgbClr>
                    </a:solidFill>
                  </a:tcPr>
                </a:tc>
                <a:tc>
                  <a:txBody>
                    <a:bodyPr/>
                    <a:lstStyle/>
                    <a:p>
                      <a:pPr lvl="0" marR="40639" algn="ctr" defTabSz="914400">
                        <a:spcBef>
                          <a:spcPts val="700"/>
                        </a:spcBef>
                        <a:tabLst>
                          <a:tab pos="558800" algn="l"/>
                        </a:tabLst>
                        <a:defRPr b="0" sz="1800">
                          <a:solidFill>
                            <a:srgbClr val="000000"/>
                          </a:solidFill>
                          <a:uFillTx/>
                        </a:defRPr>
                      </a:pPr>
                      <a:r>
                        <a:rPr sz="1400">
                          <a:uFill>
                            <a:solidFill>
                              <a:srgbClr val="FFA900"/>
                            </a:solidFill>
                          </a:uFill>
                          <a:latin typeface="+mn-lt"/>
                          <a:ea typeface="+mn-ea"/>
                          <a:cs typeface="+mn-cs"/>
                          <a:sym typeface="Arial"/>
                        </a:rPr>
                        <a:t>Sq. Deg.</a:t>
                      </a:r>
                    </a:p>
                  </a:txBody>
                  <a:tcPr marL="50800" marR="50800" marT="50800" marB="50800" anchor="ctr" anchorCtr="0" horzOverflow="overflow">
                    <a:solidFill>
                      <a:srgbClr val="000000">
                        <a:alpha val="25000"/>
                      </a:srgbClr>
                    </a:solidFill>
                  </a:tcPr>
                </a:tc>
                <a:tc>
                  <a:txBody>
                    <a:bodyPr/>
                    <a:lstStyle/>
                    <a:p>
                      <a:pPr lvl="0" marR="40639" algn="ctr" defTabSz="914400">
                        <a:spcBef>
                          <a:spcPts val="700"/>
                        </a:spcBef>
                        <a:tabLst>
                          <a:tab pos="558800" algn="l"/>
                        </a:tabLst>
                        <a:defRPr b="0" sz="1800">
                          <a:solidFill>
                            <a:srgbClr val="000000"/>
                          </a:solidFill>
                          <a:uFillTx/>
                        </a:defRPr>
                      </a:pPr>
                      <a:r>
                        <a:rPr sz="1400">
                          <a:uFill>
                            <a:solidFill>
                              <a:srgbClr val="FFA900"/>
                            </a:solidFill>
                          </a:uFill>
                          <a:latin typeface="+mn-lt"/>
                          <a:ea typeface="+mn-ea"/>
                          <a:cs typeface="+mn-cs"/>
                          <a:sym typeface="Arial"/>
                        </a:rPr>
                        <a:t>z max</a:t>
                      </a:r>
                    </a:p>
                  </a:txBody>
                  <a:tcPr marL="50800" marR="50800" marT="50800" marB="50800" anchor="ctr" anchorCtr="0" horzOverflow="overflow">
                    <a:solidFill>
                      <a:srgbClr val="000000">
                        <a:alpha val="25000"/>
                      </a:srgbClr>
                    </a:solidFill>
                  </a:tcPr>
                </a:tc>
                <a:tc>
                  <a:txBody>
                    <a:bodyPr/>
                    <a:lstStyle/>
                    <a:p>
                      <a:pPr lvl="0" marR="40639" algn="ctr" defTabSz="914400">
                        <a:spcBef>
                          <a:spcPts val="700"/>
                        </a:spcBef>
                        <a:tabLst>
                          <a:tab pos="558800" algn="l"/>
                        </a:tabLst>
                        <a:defRPr b="0" sz="1800">
                          <a:solidFill>
                            <a:srgbClr val="000000"/>
                          </a:solidFill>
                          <a:uFillTx/>
                        </a:defRPr>
                      </a:pPr>
                      <a:r>
                        <a:rPr sz="1400">
                          <a:uFill>
                            <a:solidFill>
                              <a:srgbClr val="FFA900"/>
                            </a:solidFill>
                          </a:uFill>
                          <a:latin typeface="+mn-lt"/>
                          <a:ea typeface="+mn-ea"/>
                          <a:cs typeface="+mn-cs"/>
                          <a:sym typeface="Arial"/>
                        </a:rPr>
                        <a:t>Leader</a:t>
                      </a:r>
                    </a:p>
                  </a:txBody>
                  <a:tcPr marL="50800" marR="50800" marT="50800" marB="50800" anchor="ctr" anchorCtr="0" horzOverflow="overflow">
                    <a:solidFill>
                      <a:srgbClr val="000000">
                        <a:alpha val="25000"/>
                      </a:srgbClr>
                    </a:solidFill>
                  </a:tcPr>
                </a:tc>
              </a:tr>
              <a:tr h="504189">
                <a:tc>
                  <a:txBody>
                    <a:bodyPr/>
                    <a:lstStyle/>
                    <a:p>
                      <a:pPr lvl="0" marR="40639" algn="ctr" defTabSz="914400">
                        <a:spcBef>
                          <a:spcPts val="700"/>
                        </a:spcBef>
                        <a:tabLst>
                          <a:tab pos="558800" algn="l"/>
                        </a:tabLst>
                        <a:defRPr b="0" sz="1800">
                          <a:solidFill>
                            <a:srgbClr val="000000"/>
                          </a:solidFill>
                          <a:uFillTx/>
                        </a:defRPr>
                      </a:pPr>
                      <a:r>
                        <a:rPr sz="1400">
                          <a:uFill>
                            <a:solidFill>
                              <a:srgbClr val="FFA900"/>
                            </a:solidFill>
                          </a:uFill>
                          <a:latin typeface="+mn-lt"/>
                          <a:ea typeface="+mn-ea"/>
                          <a:cs typeface="+mn-cs"/>
                          <a:sym typeface="Arial"/>
                        </a:rPr>
                        <a:t>SDSS</a:t>
                      </a:r>
                    </a:p>
                  </a:txBody>
                  <a:tcPr marL="50800" marR="50800" marT="50800" marB="50800" anchor="ctr" anchorCtr="0" horzOverflow="overflow">
                    <a:solidFill>
                      <a:srgbClr val="000000">
                        <a:alpha val="25000"/>
                      </a:srgbClr>
                    </a:solid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APO 2.5</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85K LRGs</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7600</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0.6</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USA</a:t>
                      </a:r>
                    </a:p>
                  </a:txBody>
                  <a:tcPr marL="50800" marR="50800" marT="50800" marB="50800" anchor="ctr" anchorCtr="0" horzOverflow="overflow">
                    <a:noFill/>
                  </a:tcPr>
                </a:tc>
              </a:tr>
              <a:tr h="504189">
                <a:tc>
                  <a:txBody>
                    <a:bodyPr/>
                    <a:lstStyle/>
                    <a:p>
                      <a:pPr lvl="0" marR="40639" algn="ctr" defTabSz="914400">
                        <a:spcBef>
                          <a:spcPts val="700"/>
                        </a:spcBef>
                        <a:tabLst>
                          <a:tab pos="558800" algn="l"/>
                        </a:tabLst>
                        <a:defRPr b="0" sz="1800">
                          <a:solidFill>
                            <a:srgbClr val="000000"/>
                          </a:solidFill>
                          <a:uFillTx/>
                        </a:defRPr>
                      </a:pPr>
                      <a:r>
                        <a:rPr sz="1400">
                          <a:uFill>
                            <a:solidFill>
                              <a:srgbClr val="FFA900"/>
                            </a:solidFill>
                          </a:uFill>
                          <a:latin typeface="+mn-lt"/>
                          <a:ea typeface="+mn-ea"/>
                          <a:cs typeface="+mn-cs"/>
                          <a:sym typeface="Arial"/>
                        </a:rPr>
                        <a:t>Wiggle-Z</a:t>
                      </a:r>
                    </a:p>
                  </a:txBody>
                  <a:tcPr marL="50800" marR="50800" marT="50800" marB="50800" anchor="ctr" anchorCtr="0" horzOverflow="overflow">
                    <a:solidFill>
                      <a:srgbClr val="000000">
                        <a:alpha val="25000"/>
                      </a:srgbClr>
                    </a:solid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AAT 3.9</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239K</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1000</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0.7</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Australia</a:t>
                      </a:r>
                    </a:p>
                  </a:txBody>
                  <a:tcPr marL="50800" marR="50800" marT="50800" marB="50800" anchor="ctr" anchorCtr="0" horzOverflow="overflow">
                    <a:noFill/>
                  </a:tcPr>
                </a:tc>
              </a:tr>
              <a:tr h="504189">
                <a:tc>
                  <a:txBody>
                    <a:bodyPr/>
                    <a:lstStyle/>
                    <a:p>
                      <a:pPr lvl="0" marR="40639" algn="ctr" defTabSz="914400">
                        <a:spcBef>
                          <a:spcPts val="700"/>
                        </a:spcBef>
                        <a:tabLst>
                          <a:tab pos="558800" algn="l"/>
                        </a:tabLst>
                        <a:defRPr b="0" sz="1800">
                          <a:solidFill>
                            <a:srgbClr val="000000"/>
                          </a:solidFill>
                          <a:uFillTx/>
                        </a:defRPr>
                      </a:pPr>
                      <a:r>
                        <a:rPr sz="1400">
                          <a:uFill>
                            <a:solidFill>
                              <a:srgbClr val="FFA900"/>
                            </a:solidFill>
                          </a:uFill>
                          <a:latin typeface="+mn-lt"/>
                          <a:ea typeface="+mn-ea"/>
                          <a:cs typeface="+mn-cs"/>
                          <a:sym typeface="Arial"/>
                        </a:rPr>
                        <a:t>BOSS</a:t>
                      </a:r>
                    </a:p>
                  </a:txBody>
                  <a:tcPr marL="50800" marR="50800" marT="50800" marB="50800" anchor="ctr" anchorCtr="0" horzOverflow="overflow">
                    <a:solidFill>
                      <a:srgbClr val="000000">
                        <a:alpha val="25000"/>
                      </a:srgbClr>
                    </a:solid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APO 2.5</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1.4M LRGs + QSOs</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10000</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0.7</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USA</a:t>
                      </a:r>
                    </a:p>
                  </a:txBody>
                  <a:tcPr marL="50800" marR="50800" marT="50800" marB="50800" anchor="ctr" anchorCtr="0" horzOverflow="overflow">
                    <a:noFill/>
                  </a:tcPr>
                </a:tc>
              </a:tr>
              <a:tr h="504189">
                <a:tc>
                  <a:txBody>
                    <a:bodyPr/>
                    <a:lstStyle/>
                    <a:p>
                      <a:pPr lvl="0" marR="40639" algn="ctr" defTabSz="914400">
                        <a:spcBef>
                          <a:spcPts val="700"/>
                        </a:spcBef>
                        <a:tabLst>
                          <a:tab pos="558800" algn="l"/>
                        </a:tabLst>
                        <a:defRPr b="0" sz="1800">
                          <a:solidFill>
                            <a:srgbClr val="000000"/>
                          </a:solidFill>
                          <a:uFillTx/>
                        </a:defRPr>
                      </a:pPr>
                      <a:r>
                        <a:rPr sz="1400">
                          <a:uFill>
                            <a:solidFill>
                              <a:srgbClr val="FFA900"/>
                            </a:solidFill>
                          </a:uFill>
                          <a:latin typeface="+mn-lt"/>
                          <a:ea typeface="+mn-ea"/>
                          <a:cs typeface="+mn-cs"/>
                          <a:sym typeface="Arial"/>
                        </a:rPr>
                        <a:t>HETDEX</a:t>
                      </a:r>
                    </a:p>
                  </a:txBody>
                  <a:tcPr marL="50800" marR="50800" marT="50800" marB="50800" anchor="ctr" anchorCtr="0" horzOverflow="overflow">
                    <a:solidFill>
                      <a:srgbClr val="000000">
                        <a:alpha val="25000"/>
                      </a:srgbClr>
                    </a:solid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HET 9.2</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1M</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420</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3.0</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USA</a:t>
                      </a:r>
                    </a:p>
                  </a:txBody>
                  <a:tcPr marL="50800" marR="50800" marT="50800" marB="50800" anchor="ctr" anchorCtr="0" horzOverflow="overflow">
                    <a:noFill/>
                  </a:tcPr>
                </a:tc>
              </a:tr>
              <a:tr h="504189">
                <a:tc>
                  <a:txBody>
                    <a:bodyPr/>
                    <a:lstStyle/>
                    <a:p>
                      <a:pPr lvl="0" marR="40639" algn="ctr" defTabSz="914400">
                        <a:spcBef>
                          <a:spcPts val="700"/>
                        </a:spcBef>
                        <a:tabLst>
                          <a:tab pos="558800" algn="l"/>
                        </a:tabLst>
                        <a:defRPr b="0" sz="1800">
                          <a:solidFill>
                            <a:srgbClr val="000000"/>
                          </a:solidFill>
                          <a:uFillTx/>
                        </a:defRPr>
                      </a:pPr>
                      <a:r>
                        <a:rPr sz="1400">
                          <a:uFill>
                            <a:solidFill>
                              <a:srgbClr val="FFA900"/>
                            </a:solidFill>
                          </a:uFill>
                          <a:latin typeface="+mn-lt"/>
                          <a:ea typeface="+mn-ea"/>
                          <a:cs typeface="+mn-cs"/>
                          <a:sym typeface="Arial"/>
                        </a:rPr>
                        <a:t>eBOSS</a:t>
                      </a:r>
                    </a:p>
                  </a:txBody>
                  <a:tcPr marL="50800" marR="50800" marT="50800" marB="50800" anchor="ctr" anchorCtr="0" horzOverflow="overflow">
                    <a:solidFill>
                      <a:srgbClr val="000000">
                        <a:alpha val="25000"/>
                      </a:srgbClr>
                    </a:solid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APO 2.5</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600K</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7500</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1.0</a:t>
                      </a:r>
                    </a:p>
                  </a:txBody>
                  <a:tcPr marL="50800" marR="50800" marT="50800" marB="50800" anchor="ctr" anchorCtr="0" horzOverflow="overflow">
                    <a:noFill/>
                  </a:tcPr>
                </a:tc>
                <a:tc>
                  <a:txBody>
                    <a:bodyPr/>
                    <a:lstStyle/>
                    <a:p>
                      <a:pPr lvl="0" marR="40639" algn="ctr" defTabSz="914400">
                        <a:tabLst>
                          <a:tab pos="558800" algn="l"/>
                        </a:tabLst>
                        <a:defRPr sz="1800">
                          <a:uFillTx/>
                        </a:defRPr>
                      </a:pPr>
                      <a:r>
                        <a:rPr sz="1400">
                          <a:uFill>
                            <a:solidFill>
                              <a:srgbClr val="FFA900"/>
                            </a:solidFill>
                          </a:uFill>
                          <a:latin typeface="+mn-lt"/>
                          <a:ea typeface="+mn-ea"/>
                          <a:cs typeface="+mn-cs"/>
                          <a:sym typeface="Arial"/>
                        </a:rPr>
                        <a:t>CH / Fr / US
(J.-P. Kneib)</a:t>
                      </a:r>
                    </a:p>
                  </a:txBody>
                  <a:tcPr marL="50800" marR="50800" marT="50800" marB="50800" anchor="ctr" anchorCtr="0" horzOverflow="overflow">
                    <a:noFill/>
                  </a:tcPr>
                </a:tc>
              </a:tr>
              <a:tr h="504189">
                <a:tc>
                  <a:txBody>
                    <a:bodyPr/>
                    <a:lstStyle/>
                    <a:p>
                      <a:pPr lvl="0" marR="40639" algn="ctr" defTabSz="914400">
                        <a:spcBef>
                          <a:spcPts val="700"/>
                        </a:spcBef>
                        <a:tabLst>
                          <a:tab pos="558800" algn="l"/>
                        </a:tabLst>
                        <a:defRPr b="0" sz="1800">
                          <a:solidFill>
                            <a:srgbClr val="000000"/>
                          </a:solidFill>
                          <a:uFillTx/>
                        </a:defRPr>
                      </a:pPr>
                      <a:r>
                        <a:rPr sz="1400">
                          <a:solidFill>
                            <a:srgbClr val="E32400"/>
                          </a:solidFill>
                          <a:uFill>
                            <a:solidFill>
                              <a:srgbClr val="E32400"/>
                            </a:solidFill>
                          </a:uFill>
                          <a:latin typeface="Arial Bold"/>
                          <a:ea typeface="Arial Bold"/>
                          <a:cs typeface="Arial Bold"/>
                          <a:sym typeface="Arial Bold"/>
                        </a:rPr>
                        <a:t>DESI          </a:t>
                      </a:r>
                    </a:p>
                  </a:txBody>
                  <a:tcPr marL="50800" marR="50800" marT="50800" marB="50800" anchor="ctr" anchorCtr="0" horzOverflow="overflow">
                    <a:solidFill>
                      <a:srgbClr val="000000">
                        <a:alpha val="25000"/>
                      </a:srgbClr>
                    </a:solid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Mayall 4</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25M + QSOs</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14000</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1.7 </a:t>
                      </a:r>
                      <a:r>
                        <a:rPr sz="1100">
                          <a:uFill>
                            <a:solidFill>
                              <a:srgbClr val="FFA900"/>
                            </a:solidFill>
                          </a:uFill>
                          <a:latin typeface="+mn-lt"/>
                          <a:ea typeface="+mn-ea"/>
                          <a:cs typeface="+mn-cs"/>
                          <a:sym typeface="Arial"/>
                        </a:rPr>
                        <a:t>(3.5 with QSOs)</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USA</a:t>
                      </a:r>
                    </a:p>
                  </a:txBody>
                  <a:tcPr marL="50800" marR="50800" marT="50800" marB="50800" anchor="ctr" anchorCtr="0" horzOverflow="overflow">
                    <a:noFill/>
                  </a:tcPr>
                </a:tc>
              </a:tr>
              <a:tr h="504189">
                <a:tc>
                  <a:txBody>
                    <a:bodyPr/>
                    <a:lstStyle/>
                    <a:p>
                      <a:pPr lvl="0" marR="40639" algn="ctr" defTabSz="914400">
                        <a:spcBef>
                          <a:spcPts val="700"/>
                        </a:spcBef>
                        <a:tabLst>
                          <a:tab pos="558800" algn="l"/>
                        </a:tabLst>
                        <a:defRPr b="0" sz="1800">
                          <a:solidFill>
                            <a:srgbClr val="000000"/>
                          </a:solidFill>
                          <a:uFillTx/>
                        </a:defRPr>
                      </a:pPr>
                      <a:r>
                        <a:rPr sz="1400">
                          <a:uFill>
                            <a:solidFill>
                              <a:srgbClr val="E32400"/>
                            </a:solidFill>
                          </a:uFill>
                          <a:latin typeface="+mn-lt"/>
                          <a:ea typeface="+mn-ea"/>
                          <a:cs typeface="+mn-cs"/>
                          <a:sym typeface="Arial"/>
                        </a:rPr>
                        <a:t>SuMIRe PFS</a:t>
                      </a:r>
                    </a:p>
                  </a:txBody>
                  <a:tcPr marL="50800" marR="50800" marT="50800" marB="50800" anchor="ctr" anchorCtr="0" horzOverflow="overflow">
                    <a:solidFill>
                      <a:srgbClr val="000000">
                        <a:alpha val="25000"/>
                      </a:srgbClr>
                    </a:solid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Subaru 8.2</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4M</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1400</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2.4</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Japan</a:t>
                      </a:r>
                    </a:p>
                  </a:txBody>
                  <a:tcPr marL="50800" marR="50800" marT="50800" marB="50800" anchor="ctr" anchorCtr="0" horzOverflow="overflow">
                    <a:noFill/>
                  </a:tcPr>
                </a:tc>
              </a:tr>
              <a:tr h="504189">
                <a:tc>
                  <a:txBody>
                    <a:bodyPr/>
                    <a:lstStyle/>
                    <a:p>
                      <a:pPr lvl="0" marR="40639" algn="ctr" defTabSz="914400">
                        <a:spcBef>
                          <a:spcPts val="700"/>
                        </a:spcBef>
                        <a:tabLst>
                          <a:tab pos="558800" algn="l"/>
                        </a:tabLst>
                        <a:defRPr b="0" sz="1800">
                          <a:solidFill>
                            <a:srgbClr val="000000"/>
                          </a:solidFill>
                          <a:uFillTx/>
                        </a:defRPr>
                      </a:pPr>
                      <a:r>
                        <a:rPr sz="1400">
                          <a:uFill>
                            <a:solidFill>
                              <a:srgbClr val="FFA900"/>
                            </a:solidFill>
                          </a:uFill>
                          <a:latin typeface="+mn-lt"/>
                          <a:ea typeface="+mn-ea"/>
                          <a:cs typeface="+mn-cs"/>
                          <a:sym typeface="Arial"/>
                        </a:rPr>
                        <a:t>4MOST</a:t>
                      </a:r>
                    </a:p>
                  </a:txBody>
                  <a:tcPr marL="50800" marR="50800" marT="50800" marB="50800" anchor="ctr" anchorCtr="0" horzOverflow="overflow">
                    <a:solidFill>
                      <a:srgbClr val="000000">
                        <a:alpha val="25000"/>
                      </a:srgbClr>
                    </a:solid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VISTA 4.1</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15000</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1.5</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ESO</a:t>
                      </a:r>
                    </a:p>
                  </a:txBody>
                  <a:tcPr marL="50800" marR="50800" marT="50800" marB="50800" anchor="ctr" anchorCtr="0" horzOverflow="overflow">
                    <a:noFill/>
                  </a:tcPr>
                </a:tc>
              </a:tr>
              <a:tr h="504189">
                <a:tc>
                  <a:txBody>
                    <a:bodyPr/>
                    <a:lstStyle/>
                    <a:p>
                      <a:pPr lvl="0" marR="40639" algn="ctr" defTabSz="914400">
                        <a:spcBef>
                          <a:spcPts val="700"/>
                        </a:spcBef>
                        <a:tabLst>
                          <a:tab pos="558800" algn="l"/>
                        </a:tabLst>
                        <a:defRPr b="0" sz="1800">
                          <a:solidFill>
                            <a:srgbClr val="000000"/>
                          </a:solidFill>
                          <a:uFillTx/>
                        </a:defRPr>
                      </a:pPr>
                      <a:r>
                        <a:rPr sz="1400">
                          <a:uFill>
                            <a:solidFill>
                              <a:srgbClr val="FFA900"/>
                            </a:solidFill>
                          </a:uFill>
                          <a:latin typeface="+mn-lt"/>
                          <a:ea typeface="+mn-ea"/>
                          <a:cs typeface="+mn-cs"/>
                          <a:sym typeface="Arial"/>
                        </a:rPr>
                        <a:t>Euclid</a:t>
                      </a:r>
                    </a:p>
                  </a:txBody>
                  <a:tcPr marL="50800" marR="50800" marT="50800" marB="50800" anchor="ctr" anchorCtr="0" horzOverflow="overflow">
                    <a:solidFill>
                      <a:srgbClr val="000000">
                        <a:alpha val="25000"/>
                      </a:srgbClr>
                    </a:solid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Space 1.2</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50M</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15000</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2.0</a:t>
                      </a:r>
                    </a:p>
                  </a:txBody>
                  <a:tcPr marL="50800" marR="50800" marT="50800" marB="50800" anchor="ctr" anchorCtr="0" horzOverflow="overflow">
                    <a:noFill/>
                  </a:tcPr>
                </a:tc>
                <a:tc>
                  <a:txBody>
                    <a:bodyPr/>
                    <a:lstStyle/>
                    <a:p>
                      <a:pPr lvl="0" marR="40639" algn="ctr" defTabSz="914400">
                        <a:spcBef>
                          <a:spcPts val="700"/>
                        </a:spcBef>
                        <a:tabLst>
                          <a:tab pos="558800" algn="l"/>
                        </a:tabLst>
                        <a:defRPr sz="1800">
                          <a:uFillTx/>
                        </a:defRPr>
                      </a:pPr>
                      <a:r>
                        <a:rPr sz="1400">
                          <a:uFill>
                            <a:solidFill>
                              <a:srgbClr val="FFA900"/>
                            </a:solidFill>
                          </a:uFill>
                          <a:latin typeface="+mn-lt"/>
                          <a:ea typeface="+mn-ea"/>
                          <a:cs typeface="+mn-cs"/>
                          <a:sym typeface="Arial"/>
                        </a:rPr>
                        <a:t>ESA</a:t>
                      </a:r>
                    </a:p>
                  </a:txBody>
                  <a:tcPr marL="50800" marR="50800" marT="50800" marB="50800" anchor="ctr" anchorCtr="0" horzOverflow="overflow">
                    <a:noFill/>
                  </a:tcPr>
                </a:tc>
              </a:tr>
            </a:tbl>
          </a:graphicData>
        </a:graphic>
      </p:graphicFrame>
      <p:sp>
        <p:nvSpPr>
          <p:cNvPr id="1948" name="Shape 1948"/>
          <p:cNvSpPr/>
          <p:nvPr/>
        </p:nvSpPr>
        <p:spPr>
          <a:xfrm flipV="1">
            <a:off x="107463" y="3239237"/>
            <a:ext cx="8882078" cy="2"/>
          </a:xfrm>
          <a:prstGeom prst="line">
            <a:avLst/>
          </a:prstGeom>
          <a:ln w="25400">
            <a:solidFill>
              <a:srgbClr val="B51A00"/>
            </a:solidFill>
            <a:round/>
          </a:ln>
        </p:spPr>
        <p:txBody>
          <a:bodyPr lIns="0" tIns="0" rIns="0" bIns="0" anchor="ctr"/>
          <a:lstStyle/>
          <a:p>
            <a:pPr lvl="0" marL="0" marR="0" defTabSz="457200">
              <a:defRPr sz="1200">
                <a:uFillTx/>
                <a:latin typeface="Helvetica"/>
                <a:ea typeface="Helvetica"/>
                <a:cs typeface="Helvetica"/>
                <a:sym typeface="Helvetica"/>
              </a:defRPr>
            </a:pPr>
          </a:p>
        </p:txBody>
      </p:sp>
      <p:sp>
        <p:nvSpPr>
          <p:cNvPr id="1949" name="Shape 1949"/>
          <p:cNvSpPr/>
          <p:nvPr/>
        </p:nvSpPr>
        <p:spPr>
          <a:xfrm>
            <a:off x="76200" y="2921000"/>
            <a:ext cx="550030" cy="3215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600">
                <a:solidFill>
                  <a:srgbClr val="B51A00"/>
                </a:solidFill>
                <a:uFill>
                  <a:solidFill>
                    <a:srgbClr val="B51A00"/>
                  </a:solidFill>
                </a:uFill>
              </a:defRPr>
            </a:lvl1pPr>
          </a:lstStyle>
          <a:p>
            <a:pPr lvl="0">
              <a:defRPr sz="1800">
                <a:solidFill>
                  <a:srgbClr val="000000"/>
                </a:solidFill>
                <a:uFillTx/>
              </a:defRPr>
            </a:pPr>
            <a:r>
              <a:rPr sz="1600">
                <a:solidFill>
                  <a:srgbClr val="B51A00"/>
                </a:solidFill>
                <a:uFill>
                  <a:solidFill>
                    <a:srgbClr val="B51A00"/>
                  </a:solidFill>
                </a:uFill>
              </a:rPr>
              <a:t>Now</a:t>
            </a:r>
          </a:p>
        </p:txBody>
      </p:sp>
    </p:spTree>
  </p:cSld>
  <p:clrMapOvr>
    <a:masterClrMapping/>
  </p:clrMapOvr>
  <p:transition spd="med" advClick="1"/>
</p:sld>
</file>

<file path=ppt/slides/slide20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51" name="Shape 1951"/>
          <p:cNvSpPr/>
          <p:nvPr>
            <p:ph type="title"/>
          </p:nvPr>
        </p:nvSpPr>
        <p:spPr>
          <a:xfrm>
            <a:off x="-279400" y="63500"/>
            <a:ext cx="9144000" cy="857250"/>
          </a:xfrm>
          <a:prstGeom prst="rect">
            <a:avLst/>
          </a:prstGeom>
        </p:spPr>
        <p:txBody>
          <a:bodyPr/>
          <a:lstStyle/>
          <a:p>
            <a:pPr lvl="0">
              <a:defRPr b="0" sz="1800">
                <a:solidFill>
                  <a:srgbClr val="000000"/>
                </a:solidFill>
                <a:uFillTx/>
              </a:defRPr>
            </a:pPr>
            <a:r>
              <a:rPr sz="3200">
                <a:uFill>
                  <a:solidFill/>
                </a:uFill>
                <a:latin typeface="+mn-lt"/>
                <a:ea typeface="+mn-ea"/>
                <a:cs typeface="+mn-cs"/>
                <a:sym typeface="Arial"/>
              </a:rPr>
              <a:t>DESI</a:t>
            </a:r>
            <a:r>
              <a:rPr sz="2800">
                <a:uFill>
                  <a:solidFill/>
                </a:uFill>
                <a:latin typeface="+mn-lt"/>
                <a:ea typeface="+mn-ea"/>
                <a:cs typeface="+mn-cs"/>
                <a:sym typeface="Arial"/>
              </a:rPr>
              <a:t>: Dark Energy Spectroscopic Instrument</a:t>
            </a:r>
          </a:p>
        </p:txBody>
      </p:sp>
      <p:sp>
        <p:nvSpPr>
          <p:cNvPr id="1952" name="Shape 1952"/>
          <p:cNvSpPr/>
          <p:nvPr>
            <p:ph type="body" idx="1"/>
          </p:nvPr>
        </p:nvSpPr>
        <p:spPr>
          <a:xfrm>
            <a:off x="366726" y="1157291"/>
            <a:ext cx="4229101" cy="5892801"/>
          </a:xfrm>
          <a:prstGeom prst="rect">
            <a:avLst/>
          </a:prstGeom>
        </p:spPr>
        <p:txBody>
          <a:bodyPr/>
          <a:lstStyle/>
          <a:p>
            <a:pPr lvl="0">
              <a:spcBef>
                <a:spcPts val="1000"/>
              </a:spcBef>
              <a:buClrTx/>
              <a:defRPr b="0" sz="1800">
                <a:solidFill>
                  <a:srgbClr val="000000"/>
                </a:solidFill>
                <a:uFillTx/>
              </a:defRPr>
            </a:pPr>
            <a:r>
              <a:rPr sz="1900">
                <a:solidFill>
                  <a:srgbClr val="002E7A"/>
                </a:solidFill>
                <a:uFill>
                  <a:solidFill>
                    <a:srgbClr val="002E7A"/>
                  </a:solidFill>
                </a:uFill>
                <a:latin typeface="+mn-lt"/>
                <a:ea typeface="+mn-ea"/>
                <a:cs typeface="+mn-cs"/>
                <a:sym typeface="Arial"/>
              </a:rPr>
              <a:t>Scale up BOSS to a massively parallel fiber-fed spectrometer at a </a:t>
            </a:r>
            <a:r>
              <a:rPr sz="1900">
                <a:uFill>
                  <a:solidFill/>
                </a:uFill>
                <a:latin typeface="+mn-lt"/>
                <a:ea typeface="+mn-ea"/>
                <a:cs typeface="+mn-cs"/>
                <a:sym typeface="Arial"/>
              </a:rPr>
              <a:t>4-meter</a:t>
            </a:r>
            <a:r>
              <a:rPr sz="1900">
                <a:solidFill>
                  <a:srgbClr val="002E7A"/>
                </a:solidFill>
                <a:uFill>
                  <a:solidFill>
                    <a:srgbClr val="002E7A"/>
                  </a:solidFill>
                </a:uFill>
                <a:latin typeface="+mn-lt"/>
                <a:ea typeface="+mn-ea"/>
                <a:cs typeface="+mn-cs"/>
                <a:sym typeface="Arial"/>
              </a:rPr>
              <a:t> telescope.</a:t>
            </a:r>
            <a:endParaRPr sz="1900">
              <a:solidFill>
                <a:srgbClr val="002E7A"/>
              </a:solidFill>
              <a:uFill>
                <a:solidFill>
                  <a:srgbClr val="002E7A"/>
                </a:solidFill>
              </a:uFill>
              <a:latin typeface="+mn-lt"/>
              <a:ea typeface="+mn-ea"/>
              <a:cs typeface="+mn-cs"/>
              <a:sym typeface="Arial"/>
            </a:endParaRPr>
          </a:p>
          <a:p>
            <a:pPr lvl="0">
              <a:spcBef>
                <a:spcPts val="1000"/>
              </a:spcBef>
              <a:buClrTx/>
              <a:defRPr b="0" sz="1800">
                <a:solidFill>
                  <a:srgbClr val="000000"/>
                </a:solidFill>
                <a:uFillTx/>
              </a:defRPr>
            </a:pPr>
            <a:r>
              <a:rPr sz="1900">
                <a:solidFill>
                  <a:srgbClr val="002E7A"/>
                </a:solidFill>
                <a:uFill>
                  <a:solidFill>
                    <a:srgbClr val="002E7A"/>
                  </a:solidFill>
                </a:uFill>
                <a:latin typeface="+mn-lt"/>
                <a:ea typeface="+mn-ea"/>
                <a:cs typeface="+mn-cs"/>
                <a:sym typeface="Arial"/>
              </a:rPr>
              <a:t>Stage-IV </a:t>
            </a:r>
            <a:r>
              <a:rPr sz="1900">
                <a:uFill>
                  <a:solidFill/>
                </a:uFill>
                <a:latin typeface="+mn-lt"/>
                <a:ea typeface="+mn-ea"/>
                <a:cs typeface="+mn-cs"/>
                <a:sym typeface="Arial"/>
              </a:rPr>
              <a:t>BAO</a:t>
            </a:r>
            <a:r>
              <a:rPr sz="1900">
                <a:solidFill>
                  <a:srgbClr val="002E7A"/>
                </a:solidFill>
                <a:uFill>
                  <a:solidFill>
                    <a:srgbClr val="002E7A"/>
                  </a:solidFill>
                </a:uFill>
                <a:latin typeface="+mn-lt"/>
                <a:ea typeface="+mn-ea"/>
                <a:cs typeface="+mn-cs"/>
                <a:sym typeface="Arial"/>
              </a:rPr>
              <a:t> and power spectrum, built upon BOSS</a:t>
            </a:r>
            <a:endParaRPr sz="1900">
              <a:solidFill>
                <a:srgbClr val="002E7A"/>
              </a:solidFill>
              <a:uFill>
                <a:solidFill>
                  <a:srgbClr val="002E7A"/>
                </a:solidFill>
              </a:uFill>
              <a:latin typeface="+mn-lt"/>
              <a:ea typeface="+mn-ea"/>
              <a:cs typeface="+mn-cs"/>
              <a:sym typeface="Arial"/>
            </a:endParaRPr>
          </a:p>
          <a:p>
            <a:pPr lvl="0">
              <a:spcBef>
                <a:spcPts val="1000"/>
              </a:spcBef>
              <a:buClrTx/>
              <a:defRPr b="0" sz="1800">
                <a:solidFill>
                  <a:srgbClr val="000000"/>
                </a:solidFill>
                <a:uFillTx/>
              </a:defRPr>
            </a:pPr>
            <a:r>
              <a:rPr sz="1900">
                <a:solidFill>
                  <a:srgbClr val="002E7A"/>
                </a:solidFill>
                <a:uFill>
                  <a:solidFill>
                    <a:srgbClr val="002E7A"/>
                  </a:solidFill>
                </a:uFill>
                <a:latin typeface="+mn-lt"/>
                <a:ea typeface="+mn-ea"/>
                <a:cs typeface="+mn-cs"/>
                <a:sym typeface="Arial"/>
              </a:rPr>
              <a:t>Broad range of target classes: </a:t>
            </a:r>
            <a:r>
              <a:rPr sz="1700">
                <a:uFill>
                  <a:solidFill/>
                </a:uFill>
                <a:latin typeface="+mn-lt"/>
                <a:ea typeface="+mn-ea"/>
                <a:cs typeface="+mn-cs"/>
                <a:sym typeface="Arial"/>
              </a:rPr>
              <a:t>LRGs, ELGs, QSOs, Ly-α QSOs</a:t>
            </a:r>
            <a:endParaRPr sz="1900">
              <a:solidFill>
                <a:srgbClr val="002E7A"/>
              </a:solidFill>
              <a:uFill>
                <a:solidFill>
                  <a:srgbClr val="002E7A"/>
                </a:solidFill>
              </a:uFill>
              <a:latin typeface="+mn-lt"/>
              <a:ea typeface="+mn-ea"/>
              <a:cs typeface="+mn-cs"/>
              <a:sym typeface="Arial"/>
            </a:endParaRPr>
          </a:p>
          <a:p>
            <a:pPr lvl="0">
              <a:spcBef>
                <a:spcPts val="1000"/>
              </a:spcBef>
              <a:buClrTx/>
              <a:defRPr b="0" sz="1800">
                <a:solidFill>
                  <a:srgbClr val="000000"/>
                </a:solidFill>
                <a:uFillTx/>
              </a:defRPr>
            </a:pPr>
            <a:r>
              <a:rPr sz="1900">
                <a:solidFill>
                  <a:srgbClr val="002E7A"/>
                </a:solidFill>
                <a:uFill>
                  <a:solidFill>
                    <a:srgbClr val="002E7A"/>
                  </a:solidFill>
                </a:uFill>
                <a:latin typeface="+mn-lt"/>
                <a:ea typeface="+mn-ea"/>
                <a:cs typeface="+mn-cs"/>
                <a:sym typeface="Arial"/>
              </a:rPr>
              <a:t>Broad redshift range:                   </a:t>
            </a:r>
            <a:r>
              <a:rPr sz="1700">
                <a:uFill>
                  <a:solidFill/>
                </a:uFill>
                <a:latin typeface="+mn-lt"/>
                <a:ea typeface="+mn-ea"/>
                <a:cs typeface="+mn-cs"/>
                <a:sym typeface="Arial"/>
              </a:rPr>
              <a:t>0.2 &lt; z &lt; 3.5</a:t>
            </a:r>
            <a:endParaRPr sz="1900">
              <a:solidFill>
                <a:srgbClr val="002E7A"/>
              </a:solidFill>
              <a:uFill>
                <a:solidFill>
                  <a:srgbClr val="002E7A"/>
                </a:solidFill>
              </a:uFill>
              <a:latin typeface="+mn-lt"/>
              <a:ea typeface="+mn-ea"/>
              <a:cs typeface="+mn-cs"/>
              <a:sym typeface="Arial"/>
            </a:endParaRPr>
          </a:p>
          <a:p>
            <a:pPr lvl="0">
              <a:spcBef>
                <a:spcPts val="1000"/>
              </a:spcBef>
              <a:buClrTx/>
              <a:defRPr b="0" sz="1800">
                <a:solidFill>
                  <a:srgbClr val="000000"/>
                </a:solidFill>
                <a:uFillTx/>
              </a:defRPr>
            </a:pPr>
            <a:r>
              <a:rPr sz="1900">
                <a:solidFill>
                  <a:srgbClr val="002E7A"/>
                </a:solidFill>
                <a:uFill>
                  <a:solidFill>
                    <a:srgbClr val="002E7A"/>
                  </a:solidFill>
                </a:uFill>
                <a:latin typeface="+mn-lt"/>
                <a:ea typeface="+mn-ea"/>
                <a:cs typeface="+mn-cs"/>
                <a:sym typeface="Arial"/>
              </a:rPr>
              <a:t>Sky area: </a:t>
            </a:r>
            <a:r>
              <a:rPr sz="1900">
                <a:uFill>
                  <a:solidFill/>
                </a:uFill>
                <a:latin typeface="+mn-lt"/>
                <a:ea typeface="+mn-ea"/>
                <a:cs typeface="+mn-cs"/>
                <a:sym typeface="Arial"/>
              </a:rPr>
              <a:t>~14,000 sq. deg.</a:t>
            </a:r>
            <a:endParaRPr sz="1900">
              <a:solidFill>
                <a:srgbClr val="002E7A"/>
              </a:solidFill>
              <a:uFill>
                <a:solidFill>
                  <a:srgbClr val="002E7A"/>
                </a:solidFill>
              </a:uFill>
              <a:latin typeface="+mn-lt"/>
              <a:ea typeface="+mn-ea"/>
              <a:cs typeface="+mn-cs"/>
              <a:sym typeface="Arial"/>
            </a:endParaRPr>
          </a:p>
          <a:p>
            <a:pPr lvl="0">
              <a:spcBef>
                <a:spcPts val="1000"/>
              </a:spcBef>
              <a:buClrTx/>
              <a:defRPr b="0" sz="1800">
                <a:solidFill>
                  <a:srgbClr val="000000"/>
                </a:solidFill>
                <a:uFillTx/>
              </a:defRPr>
            </a:pPr>
            <a:r>
              <a:rPr sz="1900">
                <a:solidFill>
                  <a:srgbClr val="002E7A"/>
                </a:solidFill>
                <a:uFill>
                  <a:solidFill>
                    <a:srgbClr val="002E7A"/>
                  </a:solidFill>
                </a:uFill>
                <a:latin typeface="+mn-lt"/>
                <a:ea typeface="+mn-ea"/>
                <a:cs typeface="+mn-cs"/>
                <a:sym typeface="Arial"/>
              </a:rPr>
              <a:t>Number of redshifts: ~</a:t>
            </a:r>
            <a:r>
              <a:rPr sz="1900">
                <a:uFill>
                  <a:solidFill/>
                </a:uFill>
                <a:latin typeface="+mn-lt"/>
                <a:ea typeface="+mn-ea"/>
                <a:cs typeface="+mn-cs"/>
                <a:sym typeface="Arial"/>
              </a:rPr>
              <a:t>25 M</a:t>
            </a:r>
            <a:endParaRPr sz="1900">
              <a:solidFill>
                <a:srgbClr val="002E7A"/>
              </a:solidFill>
              <a:uFill>
                <a:solidFill>
                  <a:srgbClr val="002E7A"/>
                </a:solidFill>
              </a:uFill>
              <a:latin typeface="+mn-lt"/>
              <a:ea typeface="+mn-ea"/>
              <a:cs typeface="+mn-cs"/>
              <a:sym typeface="Arial"/>
            </a:endParaRPr>
          </a:p>
          <a:p>
            <a:pPr lvl="0">
              <a:spcBef>
                <a:spcPts val="1000"/>
              </a:spcBef>
              <a:buClrTx/>
              <a:defRPr b="0" sz="1800">
                <a:solidFill>
                  <a:srgbClr val="000000"/>
                </a:solidFill>
                <a:uFillTx/>
              </a:defRPr>
            </a:pPr>
            <a:r>
              <a:rPr sz="1900">
                <a:solidFill>
                  <a:srgbClr val="002E7A"/>
                </a:solidFill>
                <a:uFill>
                  <a:solidFill>
                    <a:srgbClr val="002E7A"/>
                  </a:solidFill>
                </a:uFill>
                <a:latin typeface="+mn-lt"/>
                <a:ea typeface="+mn-ea"/>
                <a:cs typeface="+mn-cs"/>
                <a:sym typeface="Arial"/>
              </a:rPr>
              <a:t>Medium resolution spectroscopy,  </a:t>
            </a:r>
            <a:r>
              <a:rPr sz="1700">
                <a:uFill>
                  <a:solidFill/>
                </a:uFill>
                <a:latin typeface="+mn-lt"/>
                <a:ea typeface="+mn-ea"/>
                <a:cs typeface="+mn-cs"/>
                <a:sym typeface="Arial"/>
              </a:rPr>
              <a:t>R ~ 3000 - 5000</a:t>
            </a:r>
            <a:endParaRPr sz="1700">
              <a:uFill>
                <a:solidFill/>
              </a:uFill>
              <a:latin typeface="+mn-lt"/>
              <a:ea typeface="+mn-ea"/>
              <a:cs typeface="+mn-cs"/>
              <a:sym typeface="Arial"/>
            </a:endParaRPr>
          </a:p>
          <a:p>
            <a:pPr lvl="0">
              <a:spcBef>
                <a:spcPts val="1000"/>
              </a:spcBef>
              <a:buClrTx/>
              <a:defRPr b="0" sz="1800">
                <a:solidFill>
                  <a:srgbClr val="000000"/>
                </a:solidFill>
                <a:uFillTx/>
              </a:defRPr>
            </a:pPr>
            <a:r>
              <a:rPr sz="1900">
                <a:solidFill>
                  <a:srgbClr val="002E7A"/>
                </a:solidFill>
                <a:uFill>
                  <a:solidFill>
                    <a:srgbClr val="002E7A"/>
                  </a:solidFill>
                </a:uFill>
                <a:latin typeface="+mn-lt"/>
                <a:ea typeface="+mn-ea"/>
                <a:cs typeface="+mn-cs"/>
                <a:sym typeface="Arial"/>
              </a:rPr>
              <a:t>Spectroscopy from blue to NIR</a:t>
            </a:r>
            <a:endParaRPr sz="1900">
              <a:solidFill>
                <a:srgbClr val="002E7A"/>
              </a:solidFill>
              <a:uFill>
                <a:solidFill>
                  <a:srgbClr val="002E7A"/>
                </a:solidFill>
              </a:uFill>
              <a:latin typeface="+mn-lt"/>
              <a:ea typeface="+mn-ea"/>
              <a:cs typeface="+mn-cs"/>
              <a:sym typeface="Arial"/>
            </a:endParaRPr>
          </a:p>
          <a:p>
            <a:pPr lvl="0">
              <a:spcBef>
                <a:spcPts val="1000"/>
              </a:spcBef>
              <a:buClrTx/>
              <a:defRPr b="0" sz="1800">
                <a:solidFill>
                  <a:srgbClr val="000000"/>
                </a:solidFill>
                <a:uFillTx/>
              </a:defRPr>
            </a:pPr>
            <a:r>
              <a:rPr sz="1900">
                <a:solidFill>
                  <a:srgbClr val="002E7A"/>
                </a:solidFill>
                <a:uFill>
                  <a:solidFill>
                    <a:srgbClr val="002E7A"/>
                  </a:solidFill>
                </a:uFill>
                <a:latin typeface="+mn-lt"/>
                <a:ea typeface="+mn-ea"/>
                <a:cs typeface="+mn-cs"/>
                <a:sym typeface="Arial"/>
              </a:rPr>
              <a:t>Automated fiber system:            </a:t>
            </a:r>
            <a:r>
              <a:rPr sz="1700">
                <a:uFill>
                  <a:solidFill/>
                </a:uFill>
                <a:latin typeface="+mn-lt"/>
                <a:ea typeface="+mn-ea"/>
                <a:cs typeface="+mn-cs"/>
                <a:sym typeface="Arial"/>
              </a:rPr>
              <a:t>N</a:t>
            </a:r>
            <a:r>
              <a:rPr baseline="-32823" sz="1700">
                <a:uFill>
                  <a:solidFill/>
                </a:uFill>
                <a:latin typeface="+mn-lt"/>
                <a:ea typeface="+mn-ea"/>
                <a:cs typeface="+mn-cs"/>
                <a:sym typeface="Arial"/>
              </a:rPr>
              <a:t>fiber</a:t>
            </a:r>
            <a:r>
              <a:rPr sz="1700">
                <a:uFill>
                  <a:solidFill/>
                </a:uFill>
                <a:latin typeface="+mn-lt"/>
                <a:ea typeface="+mn-ea"/>
                <a:cs typeface="+mn-cs"/>
                <a:sym typeface="Arial"/>
              </a:rPr>
              <a:t> ~ 5000</a:t>
            </a:r>
          </a:p>
        </p:txBody>
      </p:sp>
      <p:sp>
        <p:nvSpPr>
          <p:cNvPr id="1953" name="Shape 1953"/>
          <p:cNvSpPr/>
          <p:nvPr>
            <p:ph type="sldNum" sz="quarter" idx="2"/>
          </p:nvPr>
        </p:nvSpPr>
        <p:spPr>
          <a:xfrm>
            <a:off x="8056734" y="6591300"/>
            <a:ext cx="355601" cy="2718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1954" name="image14.png"/>
          <p:cNvPicPr/>
          <p:nvPr/>
        </p:nvPicPr>
        <p:blipFill>
          <a:blip r:embed="rId2">
            <a:extLst/>
          </a:blip>
          <a:srcRect l="2366" t="0" r="3550" b="0"/>
          <a:stretch>
            <a:fillRect/>
          </a:stretch>
        </p:blipFill>
        <p:spPr>
          <a:xfrm>
            <a:off x="4934418" y="2207011"/>
            <a:ext cx="4038601" cy="3409368"/>
          </a:xfrm>
          <a:prstGeom prst="rect">
            <a:avLst/>
          </a:prstGeom>
          <a:ln w="25400">
            <a:round/>
          </a:ln>
        </p:spPr>
      </p:pic>
      <p:sp>
        <p:nvSpPr>
          <p:cNvPr id="1955" name="Shape 1955"/>
          <p:cNvSpPr/>
          <p:nvPr/>
        </p:nvSpPr>
        <p:spPr>
          <a:xfrm>
            <a:off x="5836118" y="5959278"/>
            <a:ext cx="2235201" cy="21996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0" marR="0" defTabSz="457159">
              <a:buClr>
                <a:srgbClr val="0433FF"/>
              </a:buClr>
              <a:buFont typeface="Arial"/>
              <a:tabLst>
                <a:tab pos="749300" algn="l"/>
                <a:tab pos="749300" algn="l"/>
                <a:tab pos="1282700" algn="l"/>
                <a:tab pos="1282700" algn="l"/>
              </a:tabLst>
              <a:defRPr sz="1600">
                <a:solidFill>
                  <a:srgbClr val="4F7A28"/>
                </a:solidFill>
                <a:uFill>
                  <a:solidFill>
                    <a:srgbClr val="4F7A28"/>
                  </a:solidFill>
                </a:uFill>
              </a:defRPr>
            </a:lvl1pPr>
          </a:lstStyle>
          <a:p>
            <a:pPr lvl="0">
              <a:defRPr sz="1800">
                <a:solidFill>
                  <a:srgbClr val="000000"/>
                </a:solidFill>
                <a:uFillTx/>
              </a:defRPr>
            </a:pPr>
            <a:r>
              <a:rPr sz="1600">
                <a:solidFill>
                  <a:srgbClr val="4F7A28"/>
                </a:solidFill>
                <a:uFill>
                  <a:solidFill>
                    <a:srgbClr val="4F7A28"/>
                  </a:solidFill>
                </a:uFill>
              </a:rPr>
              <a:t>New spectrographs</a:t>
            </a:r>
          </a:p>
        </p:txBody>
      </p:sp>
      <p:sp>
        <p:nvSpPr>
          <p:cNvPr id="1956" name="Shape 1956"/>
          <p:cNvSpPr/>
          <p:nvPr/>
        </p:nvSpPr>
        <p:spPr>
          <a:xfrm>
            <a:off x="6725118" y="1679379"/>
            <a:ext cx="2527301"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0" marR="0" defTabSz="457159">
              <a:buClr>
                <a:srgbClr val="0433FF"/>
              </a:buClr>
              <a:buFont typeface="Arial"/>
              <a:tabLst>
                <a:tab pos="749300" algn="l"/>
                <a:tab pos="749300" algn="l"/>
                <a:tab pos="1282700" algn="l"/>
                <a:tab pos="1282700" algn="l"/>
              </a:tabLst>
              <a:defRPr sz="1600">
                <a:solidFill>
                  <a:srgbClr val="4F7A28"/>
                </a:solidFill>
                <a:uFill>
                  <a:solidFill>
                    <a:srgbClr val="4F7A28"/>
                  </a:solidFill>
                </a:uFill>
              </a:defRPr>
            </a:lvl1pPr>
          </a:lstStyle>
          <a:p>
            <a:pPr lvl="0">
              <a:defRPr sz="1800">
                <a:solidFill>
                  <a:srgbClr val="000000"/>
                </a:solidFill>
                <a:uFillTx/>
              </a:defRPr>
            </a:pPr>
            <a:r>
              <a:rPr sz="1600">
                <a:solidFill>
                  <a:srgbClr val="4F7A28"/>
                </a:solidFill>
                <a:uFill>
                  <a:solidFill>
                    <a:srgbClr val="4F7A28"/>
                  </a:solidFill>
                </a:uFill>
              </a:rPr>
              <a:t>New 3 deg ∅ FoV corrector</a:t>
            </a:r>
          </a:p>
        </p:txBody>
      </p:sp>
      <p:sp>
        <p:nvSpPr>
          <p:cNvPr id="1957" name="Shape 1957"/>
          <p:cNvSpPr/>
          <p:nvPr/>
        </p:nvSpPr>
        <p:spPr>
          <a:xfrm>
            <a:off x="4756618" y="1666679"/>
            <a:ext cx="2374901" cy="21996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0" marR="0" defTabSz="457159">
              <a:buClr>
                <a:srgbClr val="0433FF"/>
              </a:buClr>
              <a:buFont typeface="Arial"/>
              <a:tabLst>
                <a:tab pos="749300" algn="l"/>
                <a:tab pos="1282700" algn="l"/>
              </a:tabLst>
              <a:defRPr sz="1600">
                <a:solidFill>
                  <a:srgbClr val="4F7A28"/>
                </a:solidFill>
                <a:uFill>
                  <a:solidFill>
                    <a:srgbClr val="4F7A28"/>
                  </a:solidFill>
                </a:uFill>
              </a:defRPr>
            </a:lvl1pPr>
          </a:lstStyle>
          <a:p>
            <a:pPr lvl="0">
              <a:defRPr sz="1800">
                <a:solidFill>
                  <a:srgbClr val="000000"/>
                </a:solidFill>
                <a:uFillTx/>
              </a:defRPr>
            </a:pPr>
            <a:r>
              <a:rPr sz="1600">
                <a:solidFill>
                  <a:srgbClr val="4F7A28"/>
                </a:solidFill>
                <a:uFill>
                  <a:solidFill>
                    <a:srgbClr val="4F7A28"/>
                  </a:solidFill>
                </a:uFill>
              </a:rPr>
              <a:t>5000 fiber actuators</a:t>
            </a:r>
          </a:p>
        </p:txBody>
      </p:sp>
      <p:sp>
        <p:nvSpPr>
          <p:cNvPr id="1958" name="Shape 1958"/>
          <p:cNvSpPr/>
          <p:nvPr/>
        </p:nvSpPr>
        <p:spPr>
          <a:xfrm flipH="1">
            <a:off x="6636218" y="5191521"/>
            <a:ext cx="1733082" cy="716958"/>
          </a:xfrm>
          <a:prstGeom prst="line">
            <a:avLst/>
          </a:prstGeom>
          <a:ln w="38100">
            <a:solidFill>
              <a:srgbClr val="B51A00"/>
            </a:solidFill>
            <a:round/>
            <a:headEnd type="triangle"/>
          </a:ln>
        </p:spPr>
        <p:txBody>
          <a:bodyPr lIns="0" tIns="0" rIns="0" bIns="0" anchor="ctr"/>
          <a:lstStyle/>
          <a:p>
            <a:pPr lvl="0" marL="0" marR="0" defTabSz="457200">
              <a:defRPr sz="1200">
                <a:uFillTx/>
                <a:latin typeface="Helvetica"/>
                <a:ea typeface="Helvetica"/>
                <a:cs typeface="Helvetica"/>
                <a:sym typeface="Helvetica"/>
              </a:defRPr>
            </a:pPr>
          </a:p>
        </p:txBody>
      </p:sp>
      <p:sp>
        <p:nvSpPr>
          <p:cNvPr id="1959" name="Shape 1959"/>
          <p:cNvSpPr/>
          <p:nvPr/>
        </p:nvSpPr>
        <p:spPr>
          <a:xfrm flipV="1">
            <a:off x="6400800" y="1972119"/>
            <a:ext cx="1280795" cy="771082"/>
          </a:xfrm>
          <a:prstGeom prst="line">
            <a:avLst/>
          </a:prstGeom>
          <a:ln w="38100">
            <a:solidFill>
              <a:srgbClr val="B51A00"/>
            </a:solidFill>
            <a:round/>
            <a:headEnd type="triangle"/>
          </a:ln>
        </p:spPr>
        <p:txBody>
          <a:bodyPr lIns="0" tIns="0" rIns="0" bIns="0" anchor="ctr"/>
          <a:lstStyle/>
          <a:p>
            <a:pPr lvl="0" marL="0" marR="0" defTabSz="457200">
              <a:defRPr sz="1200">
                <a:uFillTx/>
                <a:latin typeface="Helvetica"/>
                <a:ea typeface="Helvetica"/>
                <a:cs typeface="Helvetica"/>
                <a:sym typeface="Helvetica"/>
              </a:defRPr>
            </a:pPr>
          </a:p>
        </p:txBody>
      </p:sp>
      <p:sp>
        <p:nvSpPr>
          <p:cNvPr id="1960" name="Shape 1960"/>
          <p:cNvSpPr/>
          <p:nvPr/>
        </p:nvSpPr>
        <p:spPr>
          <a:xfrm flipH="1" flipV="1">
            <a:off x="5765800" y="1968500"/>
            <a:ext cx="283726" cy="613887"/>
          </a:xfrm>
          <a:prstGeom prst="line">
            <a:avLst/>
          </a:prstGeom>
          <a:ln w="38100">
            <a:solidFill>
              <a:srgbClr val="B51A00"/>
            </a:solidFill>
            <a:round/>
            <a:headEnd type="triangle"/>
          </a:ln>
        </p:spPr>
        <p:txBody>
          <a:bodyPr lIns="0" tIns="0" rIns="0" bIns="0" anchor="ctr"/>
          <a:lstStyle/>
          <a:p>
            <a:pPr lvl="0" marL="0" marR="0" defTabSz="457200">
              <a:defRPr sz="1200">
                <a:uFillTx/>
                <a:latin typeface="Helvetica"/>
                <a:ea typeface="Helvetica"/>
                <a:cs typeface="Helvetica"/>
                <a:sym typeface="Helvetica"/>
              </a:defRPr>
            </a:pPr>
          </a:p>
        </p:txBody>
      </p:sp>
      <p:sp>
        <p:nvSpPr>
          <p:cNvPr id="1961" name="Shape 1961"/>
          <p:cNvSpPr/>
          <p:nvPr/>
        </p:nvSpPr>
        <p:spPr>
          <a:xfrm>
            <a:off x="7497901" y="3705882"/>
            <a:ext cx="1301056" cy="753369"/>
          </a:xfrm>
          <a:prstGeom prst="rect">
            <a:avLst/>
          </a:prstGeom>
          <a:ln w="12700">
            <a:round/>
          </a:ln>
          <a:extLst>
            <a:ext uri="{C572A759-6A51-4108-AA02-DFA0A04FC94B}">
              <ma14:wrappingTextBoxFlag xmlns:ma14="http://schemas.microsoft.com/office/mac/drawingml/2011/main" val="1"/>
            </a:ext>
          </a:extLst>
        </p:spPr>
        <p:txBody>
          <a:bodyPr wrap="none" lIns="38100" tIns="38100" rIns="38100" bIns="38100">
            <a:spAutoFit/>
          </a:bodyPr>
          <a:lstStyle/>
          <a:p>
            <a:pPr lvl="0" marL="0" marR="0" defTabSz="457159">
              <a:buClr>
                <a:srgbClr val="FFFFFF"/>
              </a:buClr>
              <a:defRPr sz="1800">
                <a:uFillTx/>
              </a:defRPr>
            </a:pPr>
            <a:r>
              <a:rPr sz="1600">
                <a:solidFill>
                  <a:srgbClr val="FFFFFF"/>
                </a:solidFill>
                <a:uFill>
                  <a:solidFill>
                    <a:srgbClr val="FFFFFF"/>
                  </a:solidFill>
                </a:uFill>
              </a:rPr>
              <a:t>Mayall </a:t>
            </a:r>
            <a:endParaRPr>
              <a:uFill>
                <a:solidFill/>
              </a:uFill>
            </a:endParaRPr>
          </a:p>
          <a:p>
            <a:pPr lvl="0" marL="0" marR="0" defTabSz="457159">
              <a:buClr>
                <a:srgbClr val="FFFFFF"/>
              </a:buClr>
              <a:defRPr sz="1800">
                <a:uFillTx/>
              </a:defRPr>
            </a:pPr>
            <a:r>
              <a:rPr sz="1600">
                <a:solidFill>
                  <a:srgbClr val="FFFFFF"/>
                </a:solidFill>
                <a:uFill>
                  <a:solidFill>
                    <a:srgbClr val="FFFFFF"/>
                  </a:solidFill>
                </a:uFill>
              </a:rPr>
              <a:t>    4-m </a:t>
            </a:r>
            <a:endParaRPr>
              <a:uFill>
                <a:solidFill/>
              </a:uFill>
            </a:endParaRPr>
          </a:p>
          <a:p>
            <a:pPr lvl="0" marL="0" marR="0" defTabSz="457159">
              <a:buClr>
                <a:srgbClr val="FFFFFF"/>
              </a:buClr>
              <a:defRPr sz="1800">
                <a:uFillTx/>
              </a:defRPr>
            </a:pPr>
            <a:r>
              <a:rPr sz="1600">
                <a:solidFill>
                  <a:srgbClr val="FFFFFF"/>
                </a:solidFill>
                <a:uFill>
                  <a:solidFill>
                    <a:srgbClr val="FFFFFF"/>
                  </a:solidFill>
                </a:uFill>
              </a:rPr>
              <a:t>        Telescope</a:t>
            </a:r>
          </a:p>
        </p:txBody>
      </p:sp>
      <p:sp>
        <p:nvSpPr>
          <p:cNvPr id="1962" name="Shape 1962"/>
          <p:cNvSpPr/>
          <p:nvPr/>
        </p:nvSpPr>
        <p:spPr>
          <a:xfrm>
            <a:off x="4749800" y="6248400"/>
            <a:ext cx="4356100" cy="33318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0" marR="0" defTabSz="457159">
              <a:buClr>
                <a:srgbClr val="000000"/>
              </a:buClr>
              <a:defRPr sz="1800"/>
            </a:lvl1pPr>
          </a:lstStyle>
          <a:p>
            <a:pPr lvl="0">
              <a:defRPr>
                <a:uFillTx/>
              </a:defRPr>
            </a:pPr>
            <a:r>
              <a:rPr>
                <a:uFill>
                  <a:solidFill/>
                </a:uFill>
              </a:rPr>
              <a:t>Requesting ~100% of dark time for 3 - 5 years</a:t>
            </a:r>
          </a:p>
        </p:txBody>
      </p:sp>
    </p:spTree>
  </p:cSld>
  <p:clrMapOvr>
    <a:masterClrMapping/>
  </p:clrMapOvr>
  <p:transition spd="med" advClick="1"/>
</p:sld>
</file>

<file path=ppt/slides/slide20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64" name="Shape 1964"/>
          <p:cNvSpPr/>
          <p:nvPr/>
        </p:nvSpPr>
        <p:spPr>
          <a:xfrm>
            <a:off x="0" y="0"/>
            <a:ext cx="9144000" cy="6858000"/>
          </a:xfrm>
          <a:prstGeom prst="roundRect">
            <a:avLst>
              <a:gd name="adj" fmla="val 0"/>
            </a:avLst>
          </a:prstGeom>
          <a:solidFill>
            <a:srgbClr val="FFFFFF"/>
          </a:solidFill>
          <a:ln w="12700">
            <a:solidFill/>
            <a:miter lim="400000"/>
          </a:ln>
        </p:spPr>
        <p:txBody>
          <a:bodyPr lIns="0" tIns="0" rIns="0" bIns="0" anchor="ctr"/>
          <a:lstStyle/>
          <a:p>
            <a:pPr lvl="0" marL="0" marR="0">
              <a:defRPr sz="3600"/>
            </a:pPr>
          </a:p>
        </p:txBody>
      </p:sp>
      <p:sp>
        <p:nvSpPr>
          <p:cNvPr id="1965" name="Shape 1965"/>
          <p:cNvSpPr/>
          <p:nvPr/>
        </p:nvSpPr>
        <p:spPr>
          <a:xfrm flipH="1">
            <a:off x="-1" y="6527799"/>
            <a:ext cx="9182101" cy="1615"/>
          </a:xfrm>
          <a:prstGeom prst="line">
            <a:avLst/>
          </a:prstGeom>
          <a:ln w="25400">
            <a:solidFill/>
            <a:round/>
          </a:ln>
        </p:spPr>
        <p:txBody>
          <a:bodyPr lIns="45718" tIns="45718" rIns="45718" bIns="45718"/>
          <a:lstStyle/>
          <a:p>
            <a:pPr lvl="0" marL="0" marR="0" defTabSz="457200">
              <a:defRPr sz="1200">
                <a:uFillTx/>
                <a:latin typeface="Helvetica"/>
                <a:ea typeface="Helvetica"/>
                <a:cs typeface="Helvetica"/>
                <a:sym typeface="Helvetica"/>
              </a:defRPr>
            </a:pPr>
          </a:p>
        </p:txBody>
      </p:sp>
      <p:sp>
        <p:nvSpPr>
          <p:cNvPr id="1966" name="Shape 1966"/>
          <p:cNvSpPr/>
          <p:nvPr>
            <p:ph type="sldNum" sz="quarter" idx="2"/>
          </p:nvPr>
        </p:nvSpPr>
        <p:spPr>
          <a:xfrm>
            <a:off x="4150223" y="6007100"/>
            <a:ext cx="368575" cy="259222"/>
          </a:xfrm>
          <a:prstGeom prst="rect">
            <a:avLst/>
          </a:prstGeom>
          <a:extLst>
            <a:ext uri="{C572A759-6A51-4108-AA02-DFA0A04FC94B}">
              <ma14:wrappingTextBoxFlag xmlns:ma14="http://schemas.microsoft.com/office/mac/drawingml/2011/main" val="1"/>
            </a:ext>
          </a:extLst>
        </p:spPr>
        <p:txBody>
          <a:bodyPr lIns="0" tIns="0" rIns="0" bIns="0"/>
          <a:lstStyle>
            <a:lvl1pPr algn="ctr" defTabSz="457200">
              <a:defRPr sz="1800">
                <a:latin typeface="+mn-lt"/>
                <a:ea typeface="+mn-ea"/>
                <a:cs typeface="+mn-cs"/>
                <a:sym typeface="Arial"/>
              </a:defRPr>
            </a:lvl1pPr>
          </a:lstStyle>
          <a:p>
            <a:pPr lvl="0">
              <a:defRPr>
                <a:uFillTx/>
              </a:defRPr>
            </a:pPr>
            <a:fld id="{86CB4B4D-7CA3-9044-876B-883B54F8677D}" type="slidenum">
              <a:rPr>
                <a:uFill>
                  <a:solidFill/>
                </a:uFill>
              </a:rPr>
            </a:fld>
          </a:p>
        </p:txBody>
      </p:sp>
      <p:pic>
        <p:nvPicPr>
          <p:cNvPr id="1967" name="image7.png"/>
          <p:cNvPicPr/>
          <p:nvPr/>
        </p:nvPicPr>
        <p:blipFill>
          <a:blip r:embed="rId2">
            <a:extLst/>
          </a:blip>
          <a:stretch>
            <a:fillRect/>
          </a:stretch>
        </p:blipFill>
        <p:spPr>
          <a:xfrm>
            <a:off x="762000" y="609600"/>
            <a:ext cx="9144000" cy="6858000"/>
          </a:xfrm>
          <a:prstGeom prst="rect">
            <a:avLst/>
          </a:prstGeom>
          <a:ln w="12700">
            <a:miter lim="400000"/>
          </a:ln>
        </p:spPr>
      </p:pic>
      <p:sp>
        <p:nvSpPr>
          <p:cNvPr id="1968" name="Shape 1968"/>
          <p:cNvSpPr/>
          <p:nvPr/>
        </p:nvSpPr>
        <p:spPr>
          <a:xfrm>
            <a:off x="774700" y="1676400"/>
            <a:ext cx="9220200" cy="152400"/>
          </a:xfrm>
          <a:prstGeom prst="rect">
            <a:avLst/>
          </a:prstGeom>
          <a:solidFill>
            <a:srgbClr val="FFFFFF"/>
          </a:solidFill>
          <a:ln w="12700">
            <a:miter lim="400000"/>
          </a:ln>
        </p:spPr>
        <p:txBody>
          <a:bodyPr lIns="0" tIns="0" rIns="0" bIns="0" anchor="ctr"/>
          <a:lstStyle/>
          <a:p>
            <a:pPr lvl="0" marL="0" marR="40640">
              <a:defRPr sz="1000"/>
            </a:pPr>
          </a:p>
        </p:txBody>
      </p:sp>
      <p:sp>
        <p:nvSpPr>
          <p:cNvPr id="1969" name="Shape 1969"/>
          <p:cNvSpPr/>
          <p:nvPr/>
        </p:nvSpPr>
        <p:spPr>
          <a:xfrm>
            <a:off x="571500" y="6261100"/>
            <a:ext cx="9359900" cy="152400"/>
          </a:xfrm>
          <a:prstGeom prst="rect">
            <a:avLst/>
          </a:prstGeom>
          <a:solidFill>
            <a:srgbClr val="FFFFFF"/>
          </a:solidFill>
          <a:ln w="12700">
            <a:miter lim="400000"/>
          </a:ln>
        </p:spPr>
        <p:txBody>
          <a:bodyPr lIns="0" tIns="0" rIns="0" bIns="0" anchor="ctr"/>
          <a:lstStyle/>
          <a:p>
            <a:pPr lvl="0" marL="0" marR="40640">
              <a:defRPr sz="1000"/>
            </a:pPr>
          </a:p>
        </p:txBody>
      </p:sp>
      <p:sp>
        <p:nvSpPr>
          <p:cNvPr id="1970" name="Shape 1970"/>
          <p:cNvSpPr/>
          <p:nvPr/>
        </p:nvSpPr>
        <p:spPr>
          <a:xfrm>
            <a:off x="9664700" y="1587500"/>
            <a:ext cx="266700" cy="4876800"/>
          </a:xfrm>
          <a:prstGeom prst="rect">
            <a:avLst/>
          </a:prstGeom>
          <a:solidFill>
            <a:srgbClr val="FFFFFF"/>
          </a:solidFill>
          <a:ln w="12700">
            <a:miter lim="400000"/>
          </a:ln>
        </p:spPr>
        <p:txBody>
          <a:bodyPr lIns="0" tIns="0" rIns="0" bIns="0" anchor="ctr"/>
          <a:lstStyle/>
          <a:p>
            <a:pPr lvl="0" marL="0" marR="40640">
              <a:defRPr sz="1000"/>
            </a:pPr>
          </a:p>
        </p:txBody>
      </p:sp>
      <p:sp>
        <p:nvSpPr>
          <p:cNvPr id="1971" name="Shape 1971"/>
          <p:cNvSpPr/>
          <p:nvPr/>
        </p:nvSpPr>
        <p:spPr>
          <a:xfrm>
            <a:off x="584200" y="1549400"/>
            <a:ext cx="266700" cy="4826000"/>
          </a:xfrm>
          <a:prstGeom prst="rect">
            <a:avLst/>
          </a:prstGeom>
          <a:solidFill>
            <a:srgbClr val="FFFFFF"/>
          </a:solidFill>
          <a:ln w="12700">
            <a:miter lim="400000"/>
          </a:ln>
        </p:spPr>
        <p:txBody>
          <a:bodyPr lIns="0" tIns="0" rIns="0" bIns="0" anchor="ctr"/>
          <a:lstStyle/>
          <a:p>
            <a:pPr lvl="0" marL="0" marR="40640">
              <a:defRPr sz="1000"/>
            </a:pPr>
          </a:p>
        </p:txBody>
      </p:sp>
      <p:sp>
        <p:nvSpPr>
          <p:cNvPr id="1972" name="Shape 1972"/>
          <p:cNvSpPr/>
          <p:nvPr/>
        </p:nvSpPr>
        <p:spPr>
          <a:xfrm>
            <a:off x="0" y="5207000"/>
            <a:ext cx="2095500"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0" marR="79375" indent="40640">
              <a:spcBef>
                <a:spcPts val="600"/>
              </a:spcBef>
              <a:defRPr sz="1800">
                <a:uFillTx/>
              </a:defRPr>
            </a:pPr>
            <a:r>
              <a:rPr>
                <a:latin typeface="+mn-lt"/>
                <a:ea typeface="+mn-ea"/>
                <a:cs typeface="+mn-cs"/>
                <a:sym typeface="Arial"/>
              </a:rPr>
              <a:t>4</a:t>
            </a:r>
            <a:r>
              <a:rPr>
                <a:uFill>
                  <a:solidFill/>
                </a:uFill>
                <a:latin typeface="Arial Bold"/>
                <a:ea typeface="Arial Bold"/>
                <a:cs typeface="Arial Bold"/>
                <a:sym typeface="Arial Bold"/>
              </a:rPr>
              <a:t> million LRGs</a:t>
            </a:r>
          </a:p>
        </p:txBody>
      </p:sp>
      <p:sp>
        <p:nvSpPr>
          <p:cNvPr id="1973" name="Shape 1973"/>
          <p:cNvSpPr/>
          <p:nvPr/>
        </p:nvSpPr>
        <p:spPr>
          <a:xfrm>
            <a:off x="0" y="4254500"/>
            <a:ext cx="2095500"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0" marR="79375" indent="40640">
              <a:spcBef>
                <a:spcPts val="600"/>
              </a:spcBef>
              <a:defRPr sz="1800">
                <a:latin typeface="Arial Bold"/>
                <a:ea typeface="Arial Bold"/>
                <a:cs typeface="Arial Bold"/>
                <a:sym typeface="Arial Bold"/>
              </a:defRPr>
            </a:lvl1pPr>
          </a:lstStyle>
          <a:p>
            <a:pPr lvl="0">
              <a:defRPr>
                <a:uFillTx/>
              </a:defRPr>
            </a:pPr>
            <a:r>
              <a:rPr>
                <a:uFill>
                  <a:solidFill/>
                </a:uFill>
              </a:rPr>
              <a:t>24 million ELGs</a:t>
            </a:r>
          </a:p>
        </p:txBody>
      </p:sp>
      <p:sp>
        <p:nvSpPr>
          <p:cNvPr id="1974" name="Shape 1974"/>
          <p:cNvSpPr/>
          <p:nvPr/>
        </p:nvSpPr>
        <p:spPr>
          <a:xfrm>
            <a:off x="50800" y="3048000"/>
            <a:ext cx="2509899" cy="5259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0" marR="79375" indent="40640">
              <a:spcBef>
                <a:spcPts val="600"/>
              </a:spcBef>
              <a:defRPr sz="1800">
                <a:latin typeface="Arial Bold"/>
                <a:ea typeface="Arial Bold"/>
                <a:cs typeface="Arial Bold"/>
                <a:sym typeface="Arial Bold"/>
              </a:defRPr>
            </a:lvl1pPr>
          </a:lstStyle>
          <a:p>
            <a:pPr lvl="0">
              <a:defRPr>
                <a:uFillTx/>
              </a:defRPr>
            </a:pPr>
            <a:r>
              <a:rPr>
                <a:uFill>
                  <a:solidFill/>
                </a:uFill>
              </a:rPr>
              <a:t>0.6 million Ly-α QSOs + 1.6 million QSOs</a:t>
            </a:r>
          </a:p>
        </p:txBody>
      </p:sp>
      <p:sp>
        <p:nvSpPr>
          <p:cNvPr id="1975" name="Shape 1975"/>
          <p:cNvSpPr/>
          <p:nvPr/>
        </p:nvSpPr>
        <p:spPr>
          <a:xfrm flipH="1" flipV="1">
            <a:off x="2225614" y="3345257"/>
            <a:ext cx="12702" cy="12702"/>
          </a:xfrm>
          <a:prstGeom prst="line">
            <a:avLst/>
          </a:prstGeom>
          <a:ln w="12700">
            <a:solidFill/>
            <a:round/>
            <a:headEnd type="stealth"/>
          </a:ln>
        </p:spPr>
        <p:txBody>
          <a:bodyPr lIns="45718" tIns="45718" rIns="45718" bIns="45718"/>
          <a:lstStyle/>
          <a:p>
            <a:pPr lvl="0" marL="0" marR="0" defTabSz="457200">
              <a:defRPr sz="1200">
                <a:uFillTx/>
                <a:latin typeface="Helvetica"/>
                <a:ea typeface="Helvetica"/>
                <a:cs typeface="Helvetica"/>
                <a:sym typeface="Helvetica"/>
              </a:defRPr>
            </a:pPr>
          </a:p>
        </p:txBody>
      </p:sp>
      <p:sp>
        <p:nvSpPr>
          <p:cNvPr id="1976" name="Shape 1976"/>
          <p:cNvSpPr/>
          <p:nvPr/>
        </p:nvSpPr>
        <p:spPr>
          <a:xfrm flipH="1" flipV="1">
            <a:off x="2032000" y="4394176"/>
            <a:ext cx="2167981" cy="2902"/>
          </a:xfrm>
          <a:prstGeom prst="line">
            <a:avLst/>
          </a:prstGeom>
          <a:ln w="25400">
            <a:solidFill/>
            <a:round/>
            <a:headEnd type="stealth"/>
          </a:ln>
        </p:spPr>
        <p:txBody>
          <a:bodyPr lIns="45718" tIns="45718" rIns="45718" bIns="45718"/>
          <a:lstStyle/>
          <a:p>
            <a:pPr lvl="0" marL="0" marR="0" defTabSz="457200">
              <a:defRPr sz="1200">
                <a:uFillTx/>
                <a:latin typeface="Helvetica"/>
                <a:ea typeface="Helvetica"/>
                <a:cs typeface="Helvetica"/>
                <a:sym typeface="Helvetica"/>
              </a:defRPr>
            </a:pPr>
          </a:p>
        </p:txBody>
      </p:sp>
      <p:sp>
        <p:nvSpPr>
          <p:cNvPr id="1977" name="Shape 1977"/>
          <p:cNvSpPr/>
          <p:nvPr/>
        </p:nvSpPr>
        <p:spPr>
          <a:xfrm flipH="1">
            <a:off x="1912828" y="5363616"/>
            <a:ext cx="3294609" cy="14912"/>
          </a:xfrm>
          <a:prstGeom prst="line">
            <a:avLst/>
          </a:prstGeom>
          <a:ln w="25400">
            <a:solidFill/>
            <a:round/>
            <a:headEnd type="stealth"/>
          </a:ln>
        </p:spPr>
        <p:txBody>
          <a:bodyPr lIns="45718" tIns="45718" rIns="45718" bIns="45718"/>
          <a:lstStyle/>
          <a:p>
            <a:pPr lvl="0" marL="0" marR="0" defTabSz="457200">
              <a:defRPr sz="1200">
                <a:uFillTx/>
                <a:latin typeface="Helvetica"/>
                <a:ea typeface="Helvetica"/>
                <a:cs typeface="Helvetica"/>
                <a:sym typeface="Helvetica"/>
              </a:defRPr>
            </a:pPr>
          </a:p>
        </p:txBody>
      </p:sp>
      <p:sp>
        <p:nvSpPr>
          <p:cNvPr id="1978" name="Shape 1978"/>
          <p:cNvSpPr/>
          <p:nvPr>
            <p:ph type="title"/>
          </p:nvPr>
        </p:nvSpPr>
        <p:spPr>
          <a:xfrm>
            <a:off x="1" y="0"/>
            <a:ext cx="9143998" cy="857250"/>
          </a:xfrm>
          <a:prstGeom prst="rect">
            <a:avLst/>
          </a:prstGeom>
        </p:spPr>
        <p:txBody>
          <a:bodyPr lIns="46925" tIns="46925" rIns="46925" bIns="46925"/>
          <a:lstStyle>
            <a:lvl1pPr defTabSz="965583">
              <a:defRPr sz="3200">
                <a:ln w="10160">
                  <a:solidFill/>
                </a:ln>
                <a:solidFill>
                  <a:srgbClr val="000000"/>
                </a:solidFill>
                <a:uFill>
                  <a:solidFill>
                    <a:srgbClr val="000000"/>
                  </a:solidFill>
                </a:uFill>
                <a:latin typeface="Arial Bold"/>
                <a:ea typeface="Arial Bold"/>
                <a:cs typeface="Arial Bold"/>
                <a:sym typeface="Arial Bold"/>
              </a:defRPr>
            </a:lvl1pPr>
          </a:lstStyle>
          <a:p>
            <a:pPr lvl="0">
              <a:defRPr sz="1800">
                <a:ln w="9525">
                  <a:noFill/>
                </a:ln>
                <a:uFillTx/>
              </a:defRPr>
            </a:pPr>
            <a:r>
              <a:rPr sz="3200">
                <a:ln w="10160">
                  <a:solidFill/>
                </a:ln>
                <a:uFill>
                  <a:solidFill/>
                </a:uFill>
              </a:rPr>
              <a:t>What is the DESI survey?</a:t>
            </a:r>
          </a:p>
        </p:txBody>
      </p:sp>
      <p:sp>
        <p:nvSpPr>
          <p:cNvPr id="1979" name="Shape 1979"/>
          <p:cNvSpPr/>
          <p:nvPr/>
        </p:nvSpPr>
        <p:spPr>
          <a:xfrm flipH="1" flipV="1">
            <a:off x="604838" y="846150"/>
            <a:ext cx="8361362" cy="1591"/>
          </a:xfrm>
          <a:prstGeom prst="line">
            <a:avLst/>
          </a:prstGeom>
          <a:ln w="76200">
            <a:solidFill>
              <a:srgbClr val="00279F"/>
            </a:solidFill>
            <a:round/>
          </a:ln>
        </p:spPr>
        <p:txBody>
          <a:bodyPr lIns="45718" tIns="45718" rIns="45718" bIns="45718"/>
          <a:lstStyle/>
          <a:p>
            <a:pPr lvl="0" marL="0" marR="0" defTabSz="457200">
              <a:defRPr sz="1200">
                <a:uFillTx/>
                <a:latin typeface="Helvetica"/>
                <a:ea typeface="Helvetica"/>
                <a:cs typeface="Helvetica"/>
                <a:sym typeface="Helvetica"/>
              </a:defRPr>
            </a:pPr>
          </a:p>
        </p:txBody>
      </p:sp>
      <p:sp>
        <p:nvSpPr>
          <p:cNvPr id="1980" name="Shape 1980"/>
          <p:cNvSpPr/>
          <p:nvPr/>
        </p:nvSpPr>
        <p:spPr>
          <a:xfrm>
            <a:off x="-114295" y="770470"/>
            <a:ext cx="9804401" cy="141915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ormAutofit fontScale="100000" lnSpcReduction="0"/>
          </a:bodyPr>
          <a:lstStyle/>
          <a:p>
            <a:pPr lvl="0" marL="0" marR="0" algn="ctr" defTabSz="429768">
              <a:spcBef>
                <a:spcPts val="200"/>
              </a:spcBef>
              <a:defRPr sz="1800">
                <a:uFillTx/>
              </a:defRPr>
            </a:pPr>
            <a:r>
              <a:rPr baseline="29871" sz="2256">
                <a:solidFill>
                  <a:srgbClr val="FF2600"/>
                </a:solidFill>
                <a:uFill>
                  <a:solidFill>
                    <a:srgbClr val="FF2600"/>
                  </a:solidFill>
                </a:uFill>
                <a:latin typeface="Arial Bold"/>
                <a:ea typeface="Arial Bold"/>
                <a:cs typeface="Arial Bold"/>
                <a:sym typeface="Arial Bold"/>
              </a:rPr>
              <a:t>   </a:t>
            </a:r>
            <a:endParaRPr baseline="29871" sz="2256">
              <a:solidFill>
                <a:srgbClr val="FF2600"/>
              </a:solidFill>
              <a:uFill>
                <a:solidFill>
                  <a:srgbClr val="FF2600"/>
                </a:solidFill>
              </a:uFill>
              <a:latin typeface="Arial Bold"/>
              <a:ea typeface="Arial Bold"/>
              <a:cs typeface="Arial Bold"/>
              <a:sym typeface="Arial Bold"/>
            </a:endParaRPr>
          </a:p>
          <a:p>
            <a:pPr lvl="0" marL="0" marR="0" algn="ctr" defTabSz="429768">
              <a:spcBef>
                <a:spcPts val="200"/>
              </a:spcBef>
              <a:defRPr sz="1800">
                <a:uFillTx/>
              </a:defRPr>
            </a:pPr>
            <a:endParaRPr baseline="29871" sz="2256">
              <a:solidFill>
                <a:srgbClr val="FF2600"/>
              </a:solidFill>
              <a:uFill>
                <a:solidFill>
                  <a:srgbClr val="FF2600"/>
                </a:solidFill>
              </a:uFill>
              <a:latin typeface="Arial Bold"/>
              <a:ea typeface="Arial Bold"/>
              <a:cs typeface="Arial Bold"/>
              <a:sym typeface="Arial Bold"/>
            </a:endParaRPr>
          </a:p>
          <a:p>
            <a:pPr lvl="0" marL="0" marR="0" algn="ctr" defTabSz="214561">
              <a:defRPr sz="1800">
                <a:uFillTx/>
              </a:defRPr>
            </a:pPr>
            <a:r>
              <a:rPr sz="2256">
                <a:uFill>
                  <a:solidFill/>
                </a:uFill>
                <a:latin typeface="Arial Bold"/>
                <a:ea typeface="Arial Bold"/>
                <a:cs typeface="Arial Bold"/>
                <a:sym typeface="Arial Bold"/>
              </a:rPr>
              <a:t>Four target classes spanning redshifts z=0 ➔ 3.5</a:t>
            </a:r>
            <a:endParaRPr sz="2256">
              <a:uFill>
                <a:solidFill/>
              </a:uFill>
              <a:latin typeface="Arial Bold"/>
              <a:ea typeface="Arial Bold"/>
              <a:cs typeface="Arial Bold"/>
              <a:sym typeface="Arial Bold"/>
            </a:endParaRPr>
          </a:p>
        </p:txBody>
      </p:sp>
      <p:sp>
        <p:nvSpPr>
          <p:cNvPr id="1981" name="Shape 1981"/>
          <p:cNvSpPr/>
          <p:nvPr/>
        </p:nvSpPr>
        <p:spPr>
          <a:xfrm>
            <a:off x="495305" y="1024470"/>
            <a:ext cx="9804401" cy="723903"/>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ormAutofit fontScale="100000" lnSpcReduction="0"/>
          </a:bodyPr>
          <a:lstStyle/>
          <a:p>
            <a:pPr lvl="0" marL="0" marR="0">
              <a:spcBef>
                <a:spcPts val="500"/>
              </a:spcBef>
              <a:defRPr sz="1800">
                <a:uFillTx/>
              </a:defRPr>
            </a:pPr>
            <a:r>
              <a:rPr sz="2400">
                <a:solidFill>
                  <a:srgbClr val="046DFD"/>
                </a:solidFill>
                <a:uFill>
                  <a:solidFill>
                    <a:srgbClr val="046DFD"/>
                  </a:solidFill>
                </a:uFill>
                <a:latin typeface="Arial Bold"/>
                <a:ea typeface="Arial Bold"/>
                <a:cs typeface="Arial Bold"/>
                <a:sym typeface="Arial Bold"/>
              </a:rPr>
              <a:t>SDSS ~2h</a:t>
            </a:r>
            <a:r>
              <a:rPr baseline="29998" sz="2400">
                <a:solidFill>
                  <a:srgbClr val="046DFD"/>
                </a:solidFill>
                <a:uFill>
                  <a:solidFill>
                    <a:srgbClr val="046DFD"/>
                  </a:solidFill>
                </a:uFill>
                <a:latin typeface="Arial Bold"/>
                <a:ea typeface="Arial Bold"/>
                <a:cs typeface="Arial Bold"/>
                <a:sym typeface="Arial Bold"/>
              </a:rPr>
              <a:t>-3</a:t>
            </a:r>
            <a:r>
              <a:rPr sz="2400">
                <a:solidFill>
                  <a:srgbClr val="046DFD"/>
                </a:solidFill>
                <a:uFill>
                  <a:solidFill>
                    <a:srgbClr val="046DFD"/>
                  </a:solidFill>
                </a:uFill>
                <a:latin typeface="Arial Bold"/>
                <a:ea typeface="Arial Bold"/>
                <a:cs typeface="Arial Bold"/>
                <a:sym typeface="Arial Bold"/>
              </a:rPr>
              <a:t>Gpc</a:t>
            </a:r>
            <a:r>
              <a:rPr baseline="29998" sz="2400">
                <a:solidFill>
                  <a:srgbClr val="046DFD"/>
                </a:solidFill>
                <a:uFill>
                  <a:solidFill>
                    <a:srgbClr val="046DFD"/>
                  </a:solidFill>
                </a:uFill>
                <a:latin typeface="Arial Bold"/>
                <a:ea typeface="Arial Bold"/>
                <a:cs typeface="Arial Bold"/>
                <a:sym typeface="Arial Bold"/>
              </a:rPr>
              <a:t>3</a:t>
            </a:r>
            <a:r>
              <a:rPr sz="2400">
                <a:solidFill>
                  <a:srgbClr val="046DFD"/>
                </a:solidFill>
                <a:uFill>
                  <a:solidFill>
                    <a:srgbClr val="046DFD"/>
                  </a:solidFill>
                </a:uFill>
                <a:latin typeface="Arial Bold"/>
                <a:ea typeface="Arial Bold"/>
                <a:cs typeface="Arial Bold"/>
                <a:sym typeface="Arial Bold"/>
              </a:rPr>
              <a:t>        </a:t>
            </a:r>
            <a:r>
              <a:rPr sz="2400">
                <a:solidFill>
                  <a:srgbClr val="009100"/>
                </a:solidFill>
                <a:uFill>
                  <a:solidFill>
                    <a:srgbClr val="009100"/>
                  </a:solidFill>
                </a:uFill>
                <a:latin typeface="Arial Bold"/>
                <a:ea typeface="Arial Bold"/>
                <a:cs typeface="Arial Bold"/>
                <a:sym typeface="Arial Bold"/>
              </a:rPr>
              <a:t>BOSS ~6h</a:t>
            </a:r>
            <a:r>
              <a:rPr baseline="29998" sz="2400">
                <a:solidFill>
                  <a:srgbClr val="009100"/>
                </a:solidFill>
                <a:uFill>
                  <a:solidFill>
                    <a:srgbClr val="009100"/>
                  </a:solidFill>
                </a:uFill>
                <a:latin typeface="Arial Bold"/>
                <a:ea typeface="Arial Bold"/>
                <a:cs typeface="Arial Bold"/>
                <a:sym typeface="Arial Bold"/>
              </a:rPr>
              <a:t>-3</a:t>
            </a:r>
            <a:r>
              <a:rPr sz="2400">
                <a:solidFill>
                  <a:srgbClr val="009100"/>
                </a:solidFill>
                <a:uFill>
                  <a:solidFill>
                    <a:srgbClr val="009100"/>
                  </a:solidFill>
                </a:uFill>
                <a:latin typeface="Arial Bold"/>
                <a:ea typeface="Arial Bold"/>
                <a:cs typeface="Arial Bold"/>
                <a:sym typeface="Arial Bold"/>
              </a:rPr>
              <a:t>Gpc</a:t>
            </a:r>
            <a:r>
              <a:rPr baseline="29998" sz="2400">
                <a:solidFill>
                  <a:srgbClr val="009100"/>
                </a:solidFill>
                <a:uFill>
                  <a:solidFill>
                    <a:srgbClr val="009100"/>
                  </a:solidFill>
                </a:uFill>
                <a:latin typeface="Arial Bold"/>
                <a:ea typeface="Arial Bold"/>
                <a:cs typeface="Arial Bold"/>
                <a:sym typeface="Arial Bold"/>
              </a:rPr>
              <a:t>3</a:t>
            </a:r>
            <a:r>
              <a:rPr sz="2400">
                <a:solidFill>
                  <a:srgbClr val="009100"/>
                </a:solidFill>
                <a:uFill>
                  <a:solidFill>
                    <a:srgbClr val="009100"/>
                  </a:solidFill>
                </a:uFill>
                <a:latin typeface="Arial Bold"/>
                <a:ea typeface="Arial Bold"/>
                <a:cs typeface="Arial Bold"/>
                <a:sym typeface="Arial Bold"/>
              </a:rPr>
              <a:t>       </a:t>
            </a:r>
            <a:r>
              <a:rPr sz="2400">
                <a:solidFill>
                  <a:srgbClr val="FF2600"/>
                </a:solidFill>
                <a:uFill>
                  <a:solidFill>
                    <a:srgbClr val="FF2600"/>
                  </a:solidFill>
                </a:uFill>
                <a:latin typeface="Arial Bold"/>
                <a:ea typeface="Arial Bold"/>
                <a:cs typeface="Arial Bold"/>
                <a:sym typeface="Arial Bold"/>
              </a:rPr>
              <a:t>DESI 50h</a:t>
            </a:r>
            <a:r>
              <a:rPr baseline="29998" sz="2400">
                <a:solidFill>
                  <a:srgbClr val="FF2600"/>
                </a:solidFill>
                <a:uFill>
                  <a:solidFill>
                    <a:srgbClr val="FF2600"/>
                  </a:solidFill>
                </a:uFill>
                <a:latin typeface="Arial Bold"/>
                <a:ea typeface="Arial Bold"/>
                <a:cs typeface="Arial Bold"/>
                <a:sym typeface="Arial Bold"/>
              </a:rPr>
              <a:t>-3</a:t>
            </a:r>
            <a:r>
              <a:rPr sz="2400">
                <a:solidFill>
                  <a:srgbClr val="FF2600"/>
                </a:solidFill>
                <a:uFill>
                  <a:solidFill>
                    <a:srgbClr val="FF2600"/>
                  </a:solidFill>
                </a:uFill>
                <a:latin typeface="Arial Bold"/>
                <a:ea typeface="Arial Bold"/>
                <a:cs typeface="Arial Bold"/>
                <a:sym typeface="Arial Bold"/>
              </a:rPr>
              <a:t>Gpc</a:t>
            </a:r>
            <a:r>
              <a:rPr baseline="29998" sz="2400">
                <a:solidFill>
                  <a:srgbClr val="FF2600"/>
                </a:solidFill>
                <a:uFill>
                  <a:solidFill>
                    <a:srgbClr val="FF2600"/>
                  </a:solidFill>
                </a:uFill>
                <a:latin typeface="Arial Bold"/>
                <a:ea typeface="Arial Bold"/>
                <a:cs typeface="Arial Bold"/>
                <a:sym typeface="Arial Bold"/>
              </a:rPr>
              <a:t>3</a:t>
            </a:r>
          </a:p>
        </p:txBody>
      </p:sp>
      <p:sp>
        <p:nvSpPr>
          <p:cNvPr id="1982" name="Shape 1982"/>
          <p:cNvSpPr/>
          <p:nvPr/>
        </p:nvSpPr>
        <p:spPr>
          <a:xfrm>
            <a:off x="3066949" y="1139785"/>
            <a:ext cx="355602" cy="190502"/>
          </a:xfrm>
          <a:prstGeom prst="rightArrow">
            <a:avLst>
              <a:gd name="adj1" fmla="val 50000"/>
              <a:gd name="adj2" fmla="val 48889"/>
            </a:avLst>
          </a:prstGeom>
          <a:solidFill>
            <a:srgbClr val="73A4FE"/>
          </a:solidFill>
          <a:ln w="127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983" name="Shape 1983"/>
          <p:cNvSpPr/>
          <p:nvPr/>
        </p:nvSpPr>
        <p:spPr>
          <a:xfrm>
            <a:off x="6079780" y="1139785"/>
            <a:ext cx="355602" cy="190502"/>
          </a:xfrm>
          <a:prstGeom prst="rightArrow">
            <a:avLst>
              <a:gd name="adj1" fmla="val 50000"/>
              <a:gd name="adj2" fmla="val 48889"/>
            </a:avLst>
          </a:prstGeom>
          <a:solidFill>
            <a:srgbClr val="4F7A28"/>
          </a:solidFill>
          <a:ln w="12700">
            <a:solidFill>
              <a:srgbClr val="4F7A28"/>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1984" name="Shape 1984"/>
          <p:cNvSpPr/>
          <p:nvPr/>
        </p:nvSpPr>
        <p:spPr>
          <a:xfrm>
            <a:off x="-30169" y="5588000"/>
            <a:ext cx="1270001" cy="1270000"/>
          </a:xfrm>
          <a:prstGeom prst="rect">
            <a:avLst/>
          </a:prstGeom>
          <a:solidFill>
            <a:srgbClr val="FFFFFF"/>
          </a:solidFill>
          <a:ln w="12700">
            <a:miter lim="400000"/>
          </a:ln>
        </p:spPr>
        <p:txBody>
          <a:bodyPr lIns="0" tIns="0" rIns="0" bIns="0" anchor="ctr"/>
          <a:lstStyle/>
          <a:p>
            <a:pPr lvl="0" marL="0" marR="0" algn="ctr" defTabSz="406400">
              <a:defRPr sz="1800">
                <a:solidFill>
                  <a:srgbClr val="FFFFFF"/>
                </a:solidFill>
                <a:effectLst>
                  <a:outerShdw sx="100000" sy="100000" kx="0" ky="0" algn="b" rotWithShape="0" blurRad="38100" dist="12700" dir="5400000">
                    <a:srgbClr val="000000">
                      <a:alpha val="50000"/>
                    </a:srgbClr>
                  </a:outerShdw>
                </a:effectLst>
                <a:uFillTx/>
                <a:latin typeface="Gill Sans"/>
                <a:ea typeface="Gill Sans"/>
                <a:cs typeface="Gill Sans"/>
                <a:sym typeface="Gill Sans"/>
              </a:defRPr>
            </a:pPr>
          </a:p>
        </p:txBody>
      </p:sp>
    </p:spTree>
  </p:cSld>
  <p:clrMapOvr>
    <a:masterClrMapping/>
  </p:clrMapOvr>
  <p:transition spd="med" advClick="1"/>
</p:sld>
</file>

<file path=ppt/slides/slide20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6" name="Shape 1986"/>
          <p:cNvSpPr/>
          <p:nvPr/>
        </p:nvSpPr>
        <p:spPr>
          <a:xfrm>
            <a:off x="0" y="0"/>
            <a:ext cx="9144000" cy="6858000"/>
          </a:xfrm>
          <a:prstGeom prst="roundRect">
            <a:avLst>
              <a:gd name="adj" fmla="val 0"/>
            </a:avLst>
          </a:prstGeom>
          <a:solidFill>
            <a:srgbClr val="FFFFFF"/>
          </a:solidFill>
          <a:ln w="12700">
            <a:solidFill/>
            <a:miter lim="400000"/>
          </a:ln>
        </p:spPr>
        <p:txBody>
          <a:bodyPr lIns="0" tIns="0" rIns="0" bIns="0" anchor="ctr"/>
          <a:lstStyle/>
          <a:p>
            <a:pPr lvl="0" marL="0" marR="0">
              <a:defRPr sz="3600"/>
            </a:pPr>
          </a:p>
        </p:txBody>
      </p:sp>
      <p:sp>
        <p:nvSpPr>
          <p:cNvPr id="1987" name="Shape 1987"/>
          <p:cNvSpPr/>
          <p:nvPr/>
        </p:nvSpPr>
        <p:spPr>
          <a:xfrm flipH="1" flipV="1">
            <a:off x="604838" y="846151"/>
            <a:ext cx="8361362" cy="1591"/>
          </a:xfrm>
          <a:prstGeom prst="line">
            <a:avLst/>
          </a:prstGeom>
          <a:ln w="76200">
            <a:solidFill>
              <a:srgbClr val="00279F"/>
            </a:solidFill>
            <a:round/>
          </a:ln>
        </p:spPr>
        <p:txBody>
          <a:bodyPr lIns="45718" tIns="45718" rIns="45718" bIns="45718"/>
          <a:lstStyle/>
          <a:p>
            <a:pPr lvl="0" marL="0" marR="0" defTabSz="457200">
              <a:defRPr sz="1200">
                <a:uFillTx/>
                <a:latin typeface="Helvetica"/>
                <a:ea typeface="Helvetica"/>
                <a:cs typeface="Helvetica"/>
                <a:sym typeface="Helvetica"/>
              </a:defRPr>
            </a:pPr>
          </a:p>
        </p:txBody>
      </p:sp>
      <p:pic>
        <p:nvPicPr>
          <p:cNvPr id="1988" name="image8.png"/>
          <p:cNvPicPr/>
          <p:nvPr/>
        </p:nvPicPr>
        <p:blipFill>
          <a:blip r:embed="rId2">
            <a:extLst/>
          </a:blip>
          <a:srcRect l="0" t="22230" r="0" b="0"/>
          <a:stretch>
            <a:fillRect/>
          </a:stretch>
        </p:blipFill>
        <p:spPr>
          <a:xfrm>
            <a:off x="1069847" y="905254"/>
            <a:ext cx="7511688" cy="5724147"/>
          </a:xfrm>
          <a:prstGeom prst="rect">
            <a:avLst/>
          </a:prstGeom>
          <a:ln w="12700">
            <a:miter lim="400000"/>
          </a:ln>
        </p:spPr>
      </p:pic>
      <p:sp>
        <p:nvSpPr>
          <p:cNvPr id="1989" name="Shape 1989"/>
          <p:cNvSpPr/>
          <p:nvPr>
            <p:ph type="title"/>
          </p:nvPr>
        </p:nvSpPr>
        <p:spPr>
          <a:xfrm>
            <a:off x="2" y="0"/>
            <a:ext cx="9143997" cy="857250"/>
          </a:xfrm>
          <a:prstGeom prst="rect">
            <a:avLst/>
          </a:prstGeom>
        </p:spPr>
        <p:txBody>
          <a:bodyPr lIns="46925" tIns="46925" rIns="46925" bIns="46925"/>
          <a:lstStyle>
            <a:lvl1pPr defTabSz="965496">
              <a:defRPr sz="3200">
                <a:solidFill>
                  <a:srgbClr val="000000"/>
                </a:solidFill>
                <a:uFill>
                  <a:solidFill>
                    <a:srgbClr val="000000"/>
                  </a:solidFill>
                </a:uFill>
                <a:latin typeface="Arial Bold"/>
                <a:ea typeface="Arial Bold"/>
                <a:cs typeface="Arial Bold"/>
                <a:sym typeface="Arial Bold"/>
              </a:defRPr>
            </a:lvl1pPr>
          </a:lstStyle>
          <a:p>
            <a:pPr lvl="0">
              <a:defRPr sz="1800">
                <a:uFillTx/>
              </a:defRPr>
            </a:pPr>
            <a:r>
              <a:rPr sz="3200">
                <a:uFill>
                  <a:solidFill/>
                </a:uFill>
              </a:rPr>
              <a:t>LRG Targets</a:t>
            </a:r>
          </a:p>
        </p:txBody>
      </p:sp>
      <p:sp>
        <p:nvSpPr>
          <p:cNvPr id="1990" name="Shape 1990"/>
          <p:cNvSpPr/>
          <p:nvPr>
            <p:ph type="sldNum" sz="quarter" idx="2"/>
          </p:nvPr>
        </p:nvSpPr>
        <p:spPr>
          <a:xfrm>
            <a:off x="6286500" y="6244425"/>
            <a:ext cx="2133600" cy="288823"/>
          </a:xfrm>
          <a:prstGeom prst="rect">
            <a:avLst/>
          </a:prstGeom>
          <a:extLst>
            <a:ext uri="{C572A759-6A51-4108-AA02-DFA0A04FC94B}">
              <ma14:wrappingTextBoxFlag xmlns:ma14="http://schemas.microsoft.com/office/mac/drawingml/2011/main" val="1"/>
            </a:ext>
          </a:extLst>
        </p:spPr>
        <p:txBody>
          <a:bodyPr lIns="45718" tIns="45718" rIns="45718" bIns="45718" anchor="ctr"/>
          <a:lstStyle>
            <a:lvl1pPr>
              <a:defRPr>
                <a:latin typeface="+mn-lt"/>
                <a:ea typeface="+mn-ea"/>
                <a:cs typeface="+mn-cs"/>
                <a:sym typeface="Arial"/>
              </a:defRPr>
            </a:lvl1pPr>
          </a:lstStyle>
          <a:p>
            <a:pPr lvl="0">
              <a:defRPr sz="1800">
                <a:uFillTx/>
              </a:defRPr>
            </a:pPr>
            <a:fld id="{86CB4B4D-7CA3-9044-876B-883B54F8677D}" type="slidenum">
              <a:rPr sz="1400">
                <a:uFill>
                  <a:solidFill/>
                </a:uFill>
              </a:rPr>
            </a:fld>
          </a:p>
        </p:txBody>
      </p:sp>
      <p:sp>
        <p:nvSpPr>
          <p:cNvPr id="1991" name="Shape 1991"/>
          <p:cNvSpPr/>
          <p:nvPr/>
        </p:nvSpPr>
        <p:spPr>
          <a:xfrm rot="16200000">
            <a:off x="-208280" y="3350331"/>
            <a:ext cx="1897394" cy="37522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L="0" marR="0" defTabSz="457159">
              <a:defRPr sz="2000">
                <a:latin typeface="+mn-lt"/>
                <a:ea typeface="+mn-ea"/>
                <a:cs typeface="+mn-cs"/>
                <a:sym typeface="Arial"/>
              </a:defRPr>
            </a:lvl1pPr>
          </a:lstStyle>
          <a:p>
            <a:pPr lvl="0">
              <a:defRPr sz="1800">
                <a:uFillTx/>
              </a:defRPr>
            </a:pPr>
            <a:r>
              <a:rPr sz="2000">
                <a:uFill>
                  <a:solidFill/>
                </a:uFill>
              </a:rPr>
              <a:t>Expansion Rate</a:t>
            </a:r>
          </a:p>
        </p:txBody>
      </p:sp>
      <p:pic>
        <p:nvPicPr>
          <p:cNvPr id="1992" name="image9.png"/>
          <p:cNvPicPr/>
          <p:nvPr/>
        </p:nvPicPr>
        <p:blipFill>
          <a:blip r:embed="rId3">
            <a:extLst/>
          </a:blip>
          <a:stretch>
            <a:fillRect/>
          </a:stretch>
        </p:blipFill>
        <p:spPr>
          <a:xfrm>
            <a:off x="1809723" y="1016311"/>
            <a:ext cx="3824290" cy="3291844"/>
          </a:xfrm>
          <a:prstGeom prst="rect">
            <a:avLst/>
          </a:prstGeom>
          <a:ln w="12700">
            <a:miter lim="400000"/>
          </a:ln>
        </p:spPr>
      </p:pic>
      <p:sp>
        <p:nvSpPr>
          <p:cNvPr id="1993" name="Shape 1993"/>
          <p:cNvSpPr/>
          <p:nvPr/>
        </p:nvSpPr>
        <p:spPr>
          <a:xfrm>
            <a:off x="5529290" y="1109958"/>
            <a:ext cx="2594628" cy="884061"/>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lvl="0" marL="0" marR="0" defTabSz="457159">
              <a:defRPr sz="1800">
                <a:uFillTx/>
              </a:defRPr>
            </a:pPr>
            <a:r>
              <a:rPr>
                <a:solidFill>
                  <a:srgbClr val="0A02AC"/>
                </a:solidFill>
                <a:uFill>
                  <a:solidFill>
                    <a:srgbClr val="0A02AC"/>
                  </a:solidFill>
                </a:uFill>
                <a:latin typeface="+mn-lt"/>
                <a:ea typeface="+mn-ea"/>
                <a:cs typeface="+mn-cs"/>
                <a:sym typeface="Arial"/>
              </a:rPr>
              <a:t>Luminous Red Galaxies</a:t>
            </a:r>
            <a:endParaRPr>
              <a:solidFill>
                <a:srgbClr val="0A02AC"/>
              </a:solidFill>
              <a:uFill>
                <a:solidFill>
                  <a:srgbClr val="0A02AC"/>
                </a:solidFill>
              </a:uFill>
              <a:latin typeface="+mn-lt"/>
              <a:ea typeface="+mn-ea"/>
              <a:cs typeface="+mn-cs"/>
              <a:sym typeface="Arial"/>
            </a:endParaRPr>
          </a:p>
          <a:p>
            <a:pPr lvl="0" marL="0" marR="0" defTabSz="457159">
              <a:defRPr sz="1800">
                <a:uFillTx/>
              </a:defRPr>
            </a:pPr>
            <a:r>
              <a:rPr>
                <a:solidFill>
                  <a:srgbClr val="0A02AC"/>
                </a:solidFill>
                <a:uFill>
                  <a:solidFill>
                    <a:srgbClr val="0A02AC"/>
                  </a:solidFill>
                </a:uFill>
                <a:latin typeface="+mn-lt"/>
                <a:ea typeface="+mn-ea"/>
                <a:cs typeface="+mn-cs"/>
                <a:sym typeface="Arial"/>
              </a:rPr>
              <a:t>~4 x 10</a:t>
            </a:r>
            <a:r>
              <a:rPr baseline="29998">
                <a:solidFill>
                  <a:srgbClr val="0A02AC"/>
                </a:solidFill>
                <a:uFill>
                  <a:solidFill>
                    <a:srgbClr val="0A02AC"/>
                  </a:solidFill>
                </a:uFill>
                <a:latin typeface="+mn-lt"/>
                <a:ea typeface="+mn-ea"/>
                <a:cs typeface="+mn-cs"/>
                <a:sym typeface="Arial"/>
              </a:rPr>
              <a:t>6</a:t>
            </a:r>
            <a:r>
              <a:rPr>
                <a:solidFill>
                  <a:srgbClr val="0A02AC"/>
                </a:solidFill>
                <a:uFill>
                  <a:solidFill>
                    <a:srgbClr val="0A02AC"/>
                  </a:solidFill>
                </a:uFill>
                <a:latin typeface="+mn-lt"/>
                <a:ea typeface="+mn-ea"/>
                <a:cs typeface="+mn-cs"/>
                <a:sym typeface="Arial"/>
              </a:rPr>
              <a:t> goal</a:t>
            </a:r>
            <a:endParaRPr>
              <a:solidFill>
                <a:srgbClr val="0A02AC"/>
              </a:solidFill>
              <a:uFill>
                <a:solidFill>
                  <a:srgbClr val="0A02AC"/>
                </a:solidFill>
              </a:uFill>
              <a:latin typeface="+mn-lt"/>
              <a:ea typeface="+mn-ea"/>
              <a:cs typeface="+mn-cs"/>
              <a:sym typeface="Arial"/>
            </a:endParaRPr>
          </a:p>
          <a:p>
            <a:pPr lvl="0" marL="0" marR="0" defTabSz="457159">
              <a:defRPr sz="1800">
                <a:uFillTx/>
              </a:defRPr>
            </a:pPr>
            <a:r>
              <a:rPr>
                <a:solidFill>
                  <a:srgbClr val="0A02AC"/>
                </a:solidFill>
                <a:uFill>
                  <a:solidFill>
                    <a:srgbClr val="0A02AC"/>
                  </a:solidFill>
                </a:uFill>
                <a:latin typeface="+mn-lt"/>
                <a:ea typeface="+mn-ea"/>
                <a:cs typeface="+mn-cs"/>
                <a:sym typeface="Arial"/>
              </a:rPr>
              <a:t>0.4 &lt; z &lt; 1.0</a:t>
            </a:r>
          </a:p>
        </p:txBody>
      </p:sp>
      <p:sp>
        <p:nvSpPr>
          <p:cNvPr id="1994" name="Shape 1994"/>
          <p:cNvSpPr/>
          <p:nvPr/>
        </p:nvSpPr>
        <p:spPr>
          <a:xfrm>
            <a:off x="3204810" y="2385060"/>
            <a:ext cx="2" cy="277175"/>
          </a:xfrm>
          <a:prstGeom prst="line">
            <a:avLst/>
          </a:prstGeom>
          <a:ln w="19050">
            <a:solidFill>
              <a:srgbClr val="FF0000"/>
            </a:solidFill>
            <a:round/>
            <a:tailEnd type="triangle"/>
          </a:ln>
        </p:spPr>
        <p:txBody>
          <a:bodyPr lIns="45718" tIns="45718" rIns="45718" bIns="45718"/>
          <a:lstStyle/>
          <a:p>
            <a:pPr lvl="0" marL="0" marR="0" defTabSz="457200">
              <a:defRPr sz="1200">
                <a:uFillTx/>
                <a:latin typeface="Helvetica"/>
                <a:ea typeface="Helvetica"/>
                <a:cs typeface="Helvetica"/>
                <a:sym typeface="Helvetica"/>
              </a:defRPr>
            </a:pPr>
          </a:p>
        </p:txBody>
      </p:sp>
    </p:spTree>
  </p:cSld>
  <p:clrMapOvr>
    <a:masterClrMapping/>
  </p:clrMapOvr>
  <p:transition spd="med" advClick="1"/>
</p:sld>
</file>

<file path=ppt/slides/slide20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96" name="Shape 1996"/>
          <p:cNvSpPr/>
          <p:nvPr/>
        </p:nvSpPr>
        <p:spPr>
          <a:xfrm>
            <a:off x="0" y="0"/>
            <a:ext cx="9144000" cy="6858000"/>
          </a:xfrm>
          <a:prstGeom prst="roundRect">
            <a:avLst>
              <a:gd name="adj" fmla="val 0"/>
            </a:avLst>
          </a:prstGeom>
          <a:solidFill>
            <a:srgbClr val="FFFFFF"/>
          </a:solidFill>
          <a:ln w="12700">
            <a:solidFill/>
            <a:miter lim="400000"/>
          </a:ln>
        </p:spPr>
        <p:txBody>
          <a:bodyPr lIns="0" tIns="0" rIns="0" bIns="0" anchor="ctr"/>
          <a:lstStyle/>
          <a:p>
            <a:pPr lvl="0" marL="0" marR="0">
              <a:defRPr sz="3600"/>
            </a:pPr>
          </a:p>
        </p:txBody>
      </p:sp>
      <p:sp>
        <p:nvSpPr>
          <p:cNvPr id="1997" name="Shape 1997"/>
          <p:cNvSpPr/>
          <p:nvPr/>
        </p:nvSpPr>
        <p:spPr>
          <a:xfrm flipH="1" flipV="1">
            <a:off x="604838" y="846151"/>
            <a:ext cx="8361362" cy="1591"/>
          </a:xfrm>
          <a:prstGeom prst="line">
            <a:avLst/>
          </a:prstGeom>
          <a:ln w="76200">
            <a:solidFill>
              <a:srgbClr val="00279F"/>
            </a:solidFill>
            <a:round/>
          </a:ln>
        </p:spPr>
        <p:txBody>
          <a:bodyPr lIns="45718" tIns="45718" rIns="45718" bIns="45718"/>
          <a:lstStyle/>
          <a:p>
            <a:pPr lvl="0" marL="0" marR="0" defTabSz="457200">
              <a:defRPr sz="1200">
                <a:uFillTx/>
                <a:latin typeface="Helvetica"/>
                <a:ea typeface="Helvetica"/>
                <a:cs typeface="Helvetica"/>
                <a:sym typeface="Helvetica"/>
              </a:defRPr>
            </a:pPr>
          </a:p>
        </p:txBody>
      </p:sp>
      <p:pic>
        <p:nvPicPr>
          <p:cNvPr id="1998" name="image10.png"/>
          <p:cNvPicPr/>
          <p:nvPr/>
        </p:nvPicPr>
        <p:blipFill>
          <a:blip r:embed="rId2">
            <a:extLst/>
          </a:blip>
          <a:srcRect l="0" t="22419" r="0" b="0"/>
          <a:stretch>
            <a:fillRect/>
          </a:stretch>
        </p:blipFill>
        <p:spPr>
          <a:xfrm>
            <a:off x="1069847" y="917287"/>
            <a:ext cx="7530122" cy="5724146"/>
          </a:xfrm>
          <a:prstGeom prst="rect">
            <a:avLst/>
          </a:prstGeom>
          <a:ln w="12700">
            <a:miter lim="400000"/>
          </a:ln>
        </p:spPr>
      </p:pic>
      <p:sp>
        <p:nvSpPr>
          <p:cNvPr id="1999" name="Shape 1999"/>
          <p:cNvSpPr/>
          <p:nvPr>
            <p:ph type="title"/>
          </p:nvPr>
        </p:nvSpPr>
        <p:spPr>
          <a:xfrm>
            <a:off x="2" y="0"/>
            <a:ext cx="9143997" cy="857250"/>
          </a:xfrm>
          <a:prstGeom prst="rect">
            <a:avLst/>
          </a:prstGeom>
        </p:spPr>
        <p:txBody>
          <a:bodyPr lIns="46925" tIns="46925" rIns="46925" bIns="46925"/>
          <a:lstStyle>
            <a:lvl1pPr defTabSz="965496">
              <a:defRPr sz="3200">
                <a:solidFill>
                  <a:srgbClr val="000000"/>
                </a:solidFill>
                <a:uFill>
                  <a:solidFill>
                    <a:srgbClr val="000000"/>
                  </a:solidFill>
                </a:uFill>
                <a:latin typeface="Arial Bold"/>
                <a:ea typeface="Arial Bold"/>
                <a:cs typeface="Arial Bold"/>
                <a:sym typeface="Arial Bold"/>
              </a:defRPr>
            </a:lvl1pPr>
          </a:lstStyle>
          <a:p>
            <a:pPr lvl="0">
              <a:defRPr sz="1800">
                <a:uFillTx/>
              </a:defRPr>
            </a:pPr>
            <a:r>
              <a:rPr sz="3200">
                <a:uFill>
                  <a:solidFill/>
                </a:uFill>
              </a:rPr>
              <a:t>ELG Targets</a:t>
            </a:r>
          </a:p>
        </p:txBody>
      </p:sp>
      <p:sp>
        <p:nvSpPr>
          <p:cNvPr id="2000" name="Shape 2000"/>
          <p:cNvSpPr/>
          <p:nvPr>
            <p:ph type="sldNum" sz="quarter" idx="2"/>
          </p:nvPr>
        </p:nvSpPr>
        <p:spPr>
          <a:xfrm>
            <a:off x="6286500" y="6244425"/>
            <a:ext cx="2133600" cy="288823"/>
          </a:xfrm>
          <a:prstGeom prst="rect">
            <a:avLst/>
          </a:prstGeom>
          <a:extLst>
            <a:ext uri="{C572A759-6A51-4108-AA02-DFA0A04FC94B}">
              <ma14:wrappingTextBoxFlag xmlns:ma14="http://schemas.microsoft.com/office/mac/drawingml/2011/main" val="1"/>
            </a:ext>
          </a:extLst>
        </p:spPr>
        <p:txBody>
          <a:bodyPr lIns="45718" tIns="45718" rIns="45718" bIns="45718" anchor="ctr"/>
          <a:lstStyle>
            <a:lvl1pPr>
              <a:defRPr>
                <a:latin typeface="+mn-lt"/>
                <a:ea typeface="+mn-ea"/>
                <a:cs typeface="+mn-cs"/>
                <a:sym typeface="Arial"/>
              </a:defRPr>
            </a:lvl1pPr>
          </a:lstStyle>
          <a:p>
            <a:pPr lvl="0">
              <a:defRPr sz="1800">
                <a:uFillTx/>
              </a:defRPr>
            </a:pPr>
            <a:fld id="{86CB4B4D-7CA3-9044-876B-883B54F8677D}" type="slidenum">
              <a:rPr sz="1400">
                <a:uFill>
                  <a:solidFill/>
                </a:uFill>
              </a:rPr>
            </a:fld>
          </a:p>
        </p:txBody>
      </p:sp>
      <p:sp>
        <p:nvSpPr>
          <p:cNvPr id="2001" name="Shape 2001"/>
          <p:cNvSpPr/>
          <p:nvPr/>
        </p:nvSpPr>
        <p:spPr>
          <a:xfrm rot="16200000">
            <a:off x="-208279" y="3350330"/>
            <a:ext cx="1897394" cy="37522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L="0" marR="0" defTabSz="457159">
              <a:defRPr sz="2000">
                <a:latin typeface="+mn-lt"/>
                <a:ea typeface="+mn-ea"/>
                <a:cs typeface="+mn-cs"/>
                <a:sym typeface="Arial"/>
              </a:defRPr>
            </a:lvl1pPr>
          </a:lstStyle>
          <a:p>
            <a:pPr lvl="0">
              <a:defRPr sz="1800">
                <a:uFillTx/>
              </a:defRPr>
            </a:pPr>
            <a:r>
              <a:rPr sz="2000">
                <a:uFill>
                  <a:solidFill/>
                </a:uFill>
              </a:rPr>
              <a:t>Expansion Rate</a:t>
            </a:r>
          </a:p>
        </p:txBody>
      </p:sp>
      <p:pic>
        <p:nvPicPr>
          <p:cNvPr id="2002" name="image11.png"/>
          <p:cNvPicPr/>
          <p:nvPr/>
        </p:nvPicPr>
        <p:blipFill>
          <a:blip r:embed="rId3">
            <a:extLst/>
          </a:blip>
          <a:stretch>
            <a:fillRect/>
          </a:stretch>
        </p:blipFill>
        <p:spPr>
          <a:xfrm>
            <a:off x="1810897" y="1027561"/>
            <a:ext cx="4014109" cy="3200401"/>
          </a:xfrm>
          <a:prstGeom prst="rect">
            <a:avLst/>
          </a:prstGeom>
          <a:ln w="12700">
            <a:miter lim="400000"/>
          </a:ln>
        </p:spPr>
      </p:pic>
      <p:sp>
        <p:nvSpPr>
          <p:cNvPr id="2003" name="Shape 2003"/>
          <p:cNvSpPr/>
          <p:nvPr/>
        </p:nvSpPr>
        <p:spPr>
          <a:xfrm>
            <a:off x="5634266" y="1122378"/>
            <a:ext cx="2543618" cy="88406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lvl="0" marL="0" marR="0" defTabSz="457159">
              <a:defRPr sz="1800">
                <a:uFillTx/>
              </a:defRPr>
            </a:pPr>
            <a:r>
              <a:rPr>
                <a:solidFill>
                  <a:srgbClr val="0A02AC"/>
                </a:solidFill>
                <a:uFill>
                  <a:solidFill>
                    <a:srgbClr val="0A02AC"/>
                  </a:solidFill>
                </a:uFill>
                <a:latin typeface="+mn-lt"/>
                <a:ea typeface="+mn-ea"/>
                <a:cs typeface="+mn-cs"/>
                <a:sym typeface="Arial"/>
              </a:rPr>
              <a:t>Emission Line Galaxies</a:t>
            </a:r>
            <a:endParaRPr>
              <a:solidFill>
                <a:srgbClr val="0A02AC"/>
              </a:solidFill>
              <a:uFill>
                <a:solidFill>
                  <a:srgbClr val="0A02AC"/>
                </a:solidFill>
              </a:uFill>
              <a:latin typeface="+mn-lt"/>
              <a:ea typeface="+mn-ea"/>
              <a:cs typeface="+mn-cs"/>
              <a:sym typeface="Arial"/>
            </a:endParaRPr>
          </a:p>
          <a:p>
            <a:pPr lvl="0" marL="0" marR="0" defTabSz="457159">
              <a:defRPr sz="1800">
                <a:uFillTx/>
              </a:defRPr>
            </a:pPr>
            <a:r>
              <a:rPr>
                <a:solidFill>
                  <a:srgbClr val="0A02AC"/>
                </a:solidFill>
                <a:uFill>
                  <a:solidFill>
                    <a:srgbClr val="0A02AC"/>
                  </a:solidFill>
                </a:uFill>
                <a:latin typeface="+mn-lt"/>
                <a:ea typeface="+mn-ea"/>
                <a:cs typeface="+mn-cs"/>
                <a:sym typeface="Arial"/>
              </a:rPr>
              <a:t>~24 x 10</a:t>
            </a:r>
            <a:r>
              <a:rPr baseline="29998">
                <a:solidFill>
                  <a:srgbClr val="0A02AC"/>
                </a:solidFill>
                <a:uFill>
                  <a:solidFill>
                    <a:srgbClr val="0A02AC"/>
                  </a:solidFill>
                </a:uFill>
                <a:latin typeface="+mn-lt"/>
                <a:ea typeface="+mn-ea"/>
                <a:cs typeface="+mn-cs"/>
                <a:sym typeface="Arial"/>
              </a:rPr>
              <a:t>6</a:t>
            </a:r>
            <a:r>
              <a:rPr>
                <a:solidFill>
                  <a:srgbClr val="0A02AC"/>
                </a:solidFill>
                <a:uFill>
                  <a:solidFill>
                    <a:srgbClr val="0A02AC"/>
                  </a:solidFill>
                </a:uFill>
                <a:latin typeface="+mn-lt"/>
                <a:ea typeface="+mn-ea"/>
                <a:cs typeface="+mn-cs"/>
                <a:sym typeface="Arial"/>
              </a:rPr>
              <a:t> goal</a:t>
            </a:r>
            <a:endParaRPr>
              <a:solidFill>
                <a:srgbClr val="0A02AC"/>
              </a:solidFill>
              <a:uFill>
                <a:solidFill>
                  <a:srgbClr val="0A02AC"/>
                </a:solidFill>
              </a:uFill>
              <a:latin typeface="+mn-lt"/>
              <a:ea typeface="+mn-ea"/>
              <a:cs typeface="+mn-cs"/>
              <a:sym typeface="Arial"/>
            </a:endParaRPr>
          </a:p>
          <a:p>
            <a:pPr lvl="0" marL="0" marR="0" defTabSz="457159">
              <a:defRPr sz="1800">
                <a:uFillTx/>
              </a:defRPr>
            </a:pPr>
            <a:r>
              <a:rPr>
                <a:solidFill>
                  <a:srgbClr val="0A02AC"/>
                </a:solidFill>
                <a:uFill>
                  <a:solidFill>
                    <a:srgbClr val="0A02AC"/>
                  </a:solidFill>
                </a:uFill>
                <a:latin typeface="+mn-lt"/>
                <a:ea typeface="+mn-ea"/>
                <a:cs typeface="+mn-cs"/>
                <a:sym typeface="Arial"/>
              </a:rPr>
              <a:t>0.7 &lt; z &lt; 1.6</a:t>
            </a:r>
          </a:p>
        </p:txBody>
      </p:sp>
      <p:sp>
        <p:nvSpPr>
          <p:cNvPr id="2004" name="Shape 2004"/>
          <p:cNvSpPr/>
          <p:nvPr/>
        </p:nvSpPr>
        <p:spPr>
          <a:xfrm>
            <a:off x="3799289" y="1597459"/>
            <a:ext cx="2" cy="250179"/>
          </a:xfrm>
          <a:prstGeom prst="line">
            <a:avLst/>
          </a:prstGeom>
          <a:ln w="19050">
            <a:solidFill>
              <a:srgbClr val="C00000"/>
            </a:solidFill>
            <a:round/>
            <a:tailEnd type="triangle"/>
          </a:ln>
        </p:spPr>
        <p:txBody>
          <a:bodyPr lIns="45718" tIns="45718" rIns="45718" bIns="45718"/>
          <a:lstStyle/>
          <a:p>
            <a:pPr lvl="0" marL="0" marR="0" defTabSz="457200">
              <a:defRPr sz="1200">
                <a:uFillTx/>
                <a:latin typeface="Helvetica"/>
                <a:ea typeface="Helvetica"/>
                <a:cs typeface="Helvetica"/>
                <a:sym typeface="Helvetica"/>
              </a:defRPr>
            </a:pPr>
          </a:p>
        </p:txBody>
      </p:sp>
      <p:sp>
        <p:nvSpPr>
          <p:cNvPr id="2005" name="Shape 2005"/>
          <p:cNvSpPr/>
          <p:nvPr/>
        </p:nvSpPr>
        <p:spPr>
          <a:xfrm>
            <a:off x="4404936" y="1602212"/>
            <a:ext cx="2" cy="250179"/>
          </a:xfrm>
          <a:prstGeom prst="line">
            <a:avLst/>
          </a:prstGeom>
          <a:ln w="19050">
            <a:solidFill>
              <a:srgbClr val="C00000"/>
            </a:solidFill>
            <a:round/>
            <a:tailEnd type="triangle"/>
          </a:ln>
        </p:spPr>
        <p:txBody>
          <a:bodyPr lIns="45718" tIns="45718" rIns="45718" bIns="45718"/>
          <a:lstStyle/>
          <a:p>
            <a:pPr lvl="0" marL="0" marR="0" defTabSz="457200">
              <a:defRPr sz="1200">
                <a:uFillTx/>
                <a:latin typeface="Helvetica"/>
                <a:ea typeface="Helvetica"/>
                <a:cs typeface="Helvetica"/>
                <a:sym typeface="Helvetica"/>
              </a:defRPr>
            </a:pPr>
          </a:p>
        </p:txBody>
      </p:sp>
    </p:spTree>
  </p:cSld>
  <p:clrMapOvr>
    <a:masterClrMapping/>
  </p:clrMapOvr>
  <p:transition spd="med" advClick="1"/>
</p:sld>
</file>

<file path=ppt/slides/slide20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7" name="Shape 2007"/>
          <p:cNvSpPr/>
          <p:nvPr/>
        </p:nvSpPr>
        <p:spPr>
          <a:xfrm>
            <a:off x="0" y="0"/>
            <a:ext cx="9144000" cy="6858000"/>
          </a:xfrm>
          <a:prstGeom prst="roundRect">
            <a:avLst>
              <a:gd name="adj" fmla="val 0"/>
            </a:avLst>
          </a:prstGeom>
          <a:solidFill>
            <a:srgbClr val="FFFFFF"/>
          </a:solidFill>
          <a:ln w="12700">
            <a:solidFill/>
            <a:miter lim="400000"/>
          </a:ln>
        </p:spPr>
        <p:txBody>
          <a:bodyPr lIns="0" tIns="0" rIns="0" bIns="0" anchor="ctr"/>
          <a:lstStyle/>
          <a:p>
            <a:pPr lvl="0" marL="0" marR="0">
              <a:defRPr sz="3600"/>
            </a:pPr>
          </a:p>
        </p:txBody>
      </p:sp>
      <p:sp>
        <p:nvSpPr>
          <p:cNvPr id="2008" name="Shape 2008"/>
          <p:cNvSpPr/>
          <p:nvPr/>
        </p:nvSpPr>
        <p:spPr>
          <a:xfrm flipH="1" flipV="1">
            <a:off x="604838" y="846151"/>
            <a:ext cx="8361362" cy="1591"/>
          </a:xfrm>
          <a:prstGeom prst="line">
            <a:avLst/>
          </a:prstGeom>
          <a:ln w="76200">
            <a:solidFill>
              <a:srgbClr val="00279F"/>
            </a:solidFill>
            <a:round/>
          </a:ln>
        </p:spPr>
        <p:txBody>
          <a:bodyPr lIns="45718" tIns="45718" rIns="45718" bIns="45718"/>
          <a:lstStyle/>
          <a:p>
            <a:pPr lvl="0" marL="0" marR="0" defTabSz="457200">
              <a:defRPr sz="1200">
                <a:uFillTx/>
                <a:latin typeface="Helvetica"/>
                <a:ea typeface="Helvetica"/>
                <a:cs typeface="Helvetica"/>
                <a:sym typeface="Helvetica"/>
              </a:defRPr>
            </a:pPr>
          </a:p>
        </p:txBody>
      </p:sp>
      <p:pic>
        <p:nvPicPr>
          <p:cNvPr id="2009" name="image12.png"/>
          <p:cNvPicPr/>
          <p:nvPr/>
        </p:nvPicPr>
        <p:blipFill>
          <a:blip r:embed="rId2">
            <a:extLst/>
          </a:blip>
          <a:srcRect l="0" t="22211" r="0" b="0"/>
          <a:stretch>
            <a:fillRect/>
          </a:stretch>
        </p:blipFill>
        <p:spPr>
          <a:xfrm>
            <a:off x="1069847" y="905254"/>
            <a:ext cx="7509883" cy="5724147"/>
          </a:xfrm>
          <a:prstGeom prst="rect">
            <a:avLst/>
          </a:prstGeom>
          <a:ln w="12700">
            <a:miter lim="400000"/>
          </a:ln>
        </p:spPr>
      </p:pic>
      <p:sp>
        <p:nvSpPr>
          <p:cNvPr id="2010" name="Shape 2010"/>
          <p:cNvSpPr/>
          <p:nvPr>
            <p:ph type="title"/>
          </p:nvPr>
        </p:nvSpPr>
        <p:spPr>
          <a:prstGeom prst="rect">
            <a:avLst/>
          </a:prstGeom>
        </p:spPr>
        <p:txBody>
          <a:bodyPr/>
          <a:lstStyle>
            <a:lvl1pPr defTabSz="965496">
              <a:defRPr b="0" sz="3200">
                <a:solidFill>
                  <a:srgbClr val="000000"/>
                </a:solidFill>
                <a:uFill>
                  <a:solidFill>
                    <a:srgbClr val="000000"/>
                  </a:solidFill>
                </a:uFill>
                <a:latin typeface="Arial Bold"/>
                <a:ea typeface="Arial Bold"/>
                <a:cs typeface="Arial Bold"/>
                <a:sym typeface="Arial Bold"/>
              </a:defRPr>
            </a:lvl1pPr>
          </a:lstStyle>
          <a:p>
            <a:pPr lvl="0">
              <a:defRPr sz="1800">
                <a:uFillTx/>
              </a:defRPr>
            </a:pPr>
            <a:r>
              <a:rPr sz="3200">
                <a:uFill>
                  <a:solidFill/>
                </a:uFill>
              </a:rPr>
              <a:t>QSO Targets</a:t>
            </a:r>
          </a:p>
        </p:txBody>
      </p:sp>
      <p:sp>
        <p:nvSpPr>
          <p:cNvPr id="2011" name="Shape 2011"/>
          <p:cNvSpPr/>
          <p:nvPr>
            <p:ph type="sldNum" sz="quarter" idx="2"/>
          </p:nvPr>
        </p:nvSpPr>
        <p:spPr>
          <a:xfrm>
            <a:off x="8026782" y="6591300"/>
            <a:ext cx="385553" cy="273584"/>
          </a:xfrm>
          <a:prstGeom prst="rect">
            <a:avLst/>
          </a:prstGeom>
          <a:extLst>
            <a:ext uri="{C572A759-6A51-4108-AA02-DFA0A04FC94B}">
              <ma14:wrappingTextBoxFlag xmlns:ma14="http://schemas.microsoft.com/office/mac/drawingml/2011/main" val="1"/>
            </a:ext>
          </a:extLst>
        </p:spPr>
        <p:txBody>
          <a:bodyPr/>
          <a:lstStyle>
            <a:lvl1pPr>
              <a:defRPr>
                <a:latin typeface="+mn-lt"/>
                <a:ea typeface="+mn-ea"/>
                <a:cs typeface="+mn-cs"/>
                <a:sym typeface="Arial"/>
              </a:defRPr>
            </a:lvl1pPr>
          </a:lstStyle>
          <a:p>
            <a:pPr lvl="0">
              <a:defRPr sz="1800">
                <a:uFillTx/>
              </a:defRPr>
            </a:pPr>
            <a:fld id="{86CB4B4D-7CA3-9044-876B-883B54F8677D}" type="slidenum">
              <a:rPr sz="1400">
                <a:uFill>
                  <a:solidFill/>
                </a:uFill>
              </a:rPr>
            </a:fld>
          </a:p>
        </p:txBody>
      </p:sp>
      <p:sp>
        <p:nvSpPr>
          <p:cNvPr id="2012" name="Shape 2012"/>
          <p:cNvSpPr/>
          <p:nvPr/>
        </p:nvSpPr>
        <p:spPr>
          <a:xfrm rot="16200000">
            <a:off x="-208280" y="3350330"/>
            <a:ext cx="1897394" cy="37522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L="0" marR="0" defTabSz="457159">
              <a:defRPr sz="2000">
                <a:latin typeface="+mn-lt"/>
                <a:ea typeface="+mn-ea"/>
                <a:cs typeface="+mn-cs"/>
                <a:sym typeface="Arial"/>
              </a:defRPr>
            </a:lvl1pPr>
          </a:lstStyle>
          <a:p>
            <a:pPr lvl="0">
              <a:defRPr sz="1800">
                <a:uFillTx/>
              </a:defRPr>
            </a:pPr>
            <a:r>
              <a:rPr sz="2000">
                <a:uFill>
                  <a:solidFill/>
                </a:uFill>
              </a:rPr>
              <a:t>Expansion Rate</a:t>
            </a:r>
          </a:p>
        </p:txBody>
      </p:sp>
      <p:sp>
        <p:nvSpPr>
          <p:cNvPr id="2013" name="Shape 2013"/>
          <p:cNvSpPr/>
          <p:nvPr/>
        </p:nvSpPr>
        <p:spPr>
          <a:xfrm>
            <a:off x="5603037" y="1108741"/>
            <a:ext cx="1742959" cy="88406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lvl="0" marL="0" marR="0" defTabSz="457159">
              <a:defRPr sz="1800">
                <a:uFillTx/>
              </a:defRPr>
            </a:pPr>
            <a:r>
              <a:rPr>
                <a:solidFill>
                  <a:srgbClr val="0A02AC"/>
                </a:solidFill>
                <a:uFill>
                  <a:solidFill>
                    <a:srgbClr val="0A02AC"/>
                  </a:solidFill>
                </a:uFill>
                <a:latin typeface="+mn-lt"/>
                <a:ea typeface="+mn-ea"/>
                <a:cs typeface="+mn-cs"/>
                <a:sym typeface="Arial"/>
              </a:rPr>
              <a:t>Quasar Tracers</a:t>
            </a:r>
            <a:endParaRPr>
              <a:solidFill>
                <a:srgbClr val="0A02AC"/>
              </a:solidFill>
              <a:uFill>
                <a:solidFill>
                  <a:srgbClr val="0A02AC"/>
                </a:solidFill>
              </a:uFill>
              <a:latin typeface="+mn-lt"/>
              <a:ea typeface="+mn-ea"/>
              <a:cs typeface="+mn-cs"/>
              <a:sym typeface="Arial"/>
            </a:endParaRPr>
          </a:p>
          <a:p>
            <a:pPr lvl="0" marL="0" marR="0" defTabSz="457159">
              <a:defRPr sz="1800">
                <a:uFillTx/>
              </a:defRPr>
            </a:pPr>
            <a:r>
              <a:rPr>
                <a:solidFill>
                  <a:srgbClr val="0A02AC"/>
                </a:solidFill>
                <a:uFill>
                  <a:solidFill>
                    <a:srgbClr val="0A02AC"/>
                  </a:solidFill>
                </a:uFill>
                <a:latin typeface="+mn-lt"/>
                <a:ea typeface="+mn-ea"/>
                <a:cs typeface="+mn-cs"/>
                <a:sym typeface="Arial"/>
              </a:rPr>
              <a:t>~1.6 x 10</a:t>
            </a:r>
            <a:r>
              <a:rPr baseline="29998">
                <a:solidFill>
                  <a:srgbClr val="0A02AC"/>
                </a:solidFill>
                <a:uFill>
                  <a:solidFill>
                    <a:srgbClr val="0A02AC"/>
                  </a:solidFill>
                </a:uFill>
                <a:latin typeface="+mn-lt"/>
                <a:ea typeface="+mn-ea"/>
                <a:cs typeface="+mn-cs"/>
                <a:sym typeface="Arial"/>
              </a:rPr>
              <a:t>6</a:t>
            </a:r>
            <a:r>
              <a:rPr>
                <a:solidFill>
                  <a:srgbClr val="0A02AC"/>
                </a:solidFill>
                <a:uFill>
                  <a:solidFill>
                    <a:srgbClr val="0A02AC"/>
                  </a:solidFill>
                </a:uFill>
                <a:latin typeface="+mn-lt"/>
                <a:ea typeface="+mn-ea"/>
                <a:cs typeface="+mn-cs"/>
                <a:sym typeface="Arial"/>
              </a:rPr>
              <a:t> goal</a:t>
            </a:r>
            <a:endParaRPr>
              <a:solidFill>
                <a:srgbClr val="0A02AC"/>
              </a:solidFill>
              <a:uFill>
                <a:solidFill>
                  <a:srgbClr val="0A02AC"/>
                </a:solidFill>
              </a:uFill>
              <a:latin typeface="+mn-lt"/>
              <a:ea typeface="+mn-ea"/>
              <a:cs typeface="+mn-cs"/>
              <a:sym typeface="Arial"/>
            </a:endParaRPr>
          </a:p>
          <a:p>
            <a:pPr lvl="0" marL="0" marR="0" defTabSz="457159">
              <a:defRPr sz="1800">
                <a:uFillTx/>
              </a:defRPr>
            </a:pPr>
            <a:r>
              <a:rPr>
                <a:solidFill>
                  <a:srgbClr val="0A02AC"/>
                </a:solidFill>
                <a:uFill>
                  <a:solidFill>
                    <a:srgbClr val="0A02AC"/>
                  </a:solidFill>
                </a:uFill>
                <a:latin typeface="+mn-lt"/>
                <a:ea typeface="+mn-ea"/>
                <a:cs typeface="+mn-cs"/>
                <a:sym typeface="Arial"/>
              </a:rPr>
              <a:t>0.9 &lt; z &lt; 2.2</a:t>
            </a:r>
          </a:p>
        </p:txBody>
      </p:sp>
      <p:pic>
        <p:nvPicPr>
          <p:cNvPr id="2014" name="image13.png"/>
          <p:cNvPicPr/>
          <p:nvPr/>
        </p:nvPicPr>
        <p:blipFill>
          <a:blip r:embed="rId3">
            <a:extLst/>
          </a:blip>
          <a:stretch>
            <a:fillRect/>
          </a:stretch>
        </p:blipFill>
        <p:spPr>
          <a:xfrm>
            <a:off x="1805920" y="1102210"/>
            <a:ext cx="3846060" cy="3017522"/>
          </a:xfrm>
          <a:prstGeom prst="rect">
            <a:avLst/>
          </a:prstGeom>
          <a:ln w="12700">
            <a:miter lim="400000"/>
          </a:ln>
        </p:spPr>
      </p:pic>
      <p:sp>
        <p:nvSpPr>
          <p:cNvPr id="2015" name="Shape 2015"/>
          <p:cNvSpPr/>
          <p:nvPr/>
        </p:nvSpPr>
        <p:spPr>
          <a:xfrm>
            <a:off x="3192870" y="1330280"/>
            <a:ext cx="3" cy="250179"/>
          </a:xfrm>
          <a:prstGeom prst="line">
            <a:avLst/>
          </a:prstGeom>
          <a:ln w="19050">
            <a:solidFill>
              <a:srgbClr val="C00000"/>
            </a:solidFill>
            <a:round/>
            <a:tailEnd type="triangle"/>
          </a:ln>
        </p:spPr>
        <p:txBody>
          <a:bodyPr lIns="45718" tIns="45718" rIns="45718" bIns="45718"/>
          <a:lstStyle/>
          <a:p>
            <a:pPr lvl="0" marL="0" marR="0" defTabSz="457200">
              <a:defRPr sz="1200">
                <a:uFillTx/>
                <a:latin typeface="Helvetica"/>
                <a:ea typeface="Helvetica"/>
                <a:cs typeface="Helvetica"/>
                <a:sym typeface="Helvetica"/>
              </a:defRPr>
            </a:pPr>
          </a:p>
        </p:txBody>
      </p:sp>
      <p:sp>
        <p:nvSpPr>
          <p:cNvPr id="2016" name="Shape 2016"/>
          <p:cNvSpPr/>
          <p:nvPr/>
        </p:nvSpPr>
        <p:spPr>
          <a:xfrm>
            <a:off x="3499863" y="1699134"/>
            <a:ext cx="2" cy="250179"/>
          </a:xfrm>
          <a:prstGeom prst="line">
            <a:avLst/>
          </a:prstGeom>
          <a:ln w="19050">
            <a:solidFill>
              <a:srgbClr val="C00000"/>
            </a:solidFill>
            <a:round/>
            <a:tailEnd type="triangle"/>
          </a:ln>
        </p:spPr>
        <p:txBody>
          <a:bodyPr lIns="45718" tIns="45718" rIns="45718" bIns="45718"/>
          <a:lstStyle/>
          <a:p>
            <a:pPr lvl="0" marL="0" marR="0" defTabSz="457200">
              <a:defRPr sz="1200">
                <a:uFillTx/>
                <a:latin typeface="Helvetica"/>
                <a:ea typeface="Helvetica"/>
                <a:cs typeface="Helvetica"/>
                <a:sym typeface="Helvetica"/>
              </a:defRPr>
            </a:pPr>
          </a:p>
        </p:txBody>
      </p:sp>
      <p:sp>
        <p:nvSpPr>
          <p:cNvPr id="2017" name="Shape 2017"/>
          <p:cNvSpPr/>
          <p:nvPr/>
        </p:nvSpPr>
        <p:spPr>
          <a:xfrm>
            <a:off x="4025772" y="1931046"/>
            <a:ext cx="2" cy="250179"/>
          </a:xfrm>
          <a:prstGeom prst="line">
            <a:avLst/>
          </a:prstGeom>
          <a:ln w="19050">
            <a:solidFill>
              <a:srgbClr val="C00000"/>
            </a:solidFill>
            <a:round/>
            <a:tailEnd type="triangle"/>
          </a:ln>
        </p:spPr>
        <p:txBody>
          <a:bodyPr lIns="45718" tIns="45718" rIns="45718" bIns="45718"/>
          <a:lstStyle/>
          <a:p>
            <a:pPr lvl="0" marL="0" marR="0" defTabSz="457200">
              <a:defRPr sz="1200">
                <a:uFillTx/>
                <a:latin typeface="Helvetica"/>
                <a:ea typeface="Helvetica"/>
                <a:cs typeface="Helvetica"/>
                <a:sym typeface="Helvetica"/>
              </a:defRPr>
            </a:pPr>
          </a:p>
        </p:txBody>
      </p:sp>
      <p:sp>
        <p:nvSpPr>
          <p:cNvPr id="2018" name="Shape 2018"/>
          <p:cNvSpPr/>
          <p:nvPr/>
        </p:nvSpPr>
        <p:spPr>
          <a:xfrm>
            <a:off x="4843822" y="2235648"/>
            <a:ext cx="2" cy="250179"/>
          </a:xfrm>
          <a:prstGeom prst="line">
            <a:avLst/>
          </a:prstGeom>
          <a:ln w="19050">
            <a:solidFill>
              <a:srgbClr val="C00000"/>
            </a:solidFill>
            <a:round/>
            <a:tailEnd type="triangle"/>
          </a:ln>
        </p:spPr>
        <p:txBody>
          <a:bodyPr lIns="45718" tIns="45718" rIns="45718" bIns="45718"/>
          <a:lstStyle/>
          <a:p>
            <a:pPr lvl="0" marL="0" marR="0" defTabSz="457200">
              <a:defRPr sz="1200">
                <a:uFillTx/>
                <a:latin typeface="Helvetica"/>
                <a:ea typeface="Helvetica"/>
                <a:cs typeface="Helvetica"/>
                <a:sym typeface="Helvetica"/>
              </a:defRPr>
            </a:pPr>
          </a:p>
        </p:txBody>
      </p:sp>
      <p:sp>
        <p:nvSpPr>
          <p:cNvPr id="2019" name="Shape 2019"/>
          <p:cNvSpPr/>
          <p:nvPr/>
        </p:nvSpPr>
        <p:spPr>
          <a:xfrm>
            <a:off x="2850749" y="998686"/>
            <a:ext cx="2" cy="250179"/>
          </a:xfrm>
          <a:prstGeom prst="line">
            <a:avLst/>
          </a:prstGeom>
          <a:ln w="19050">
            <a:solidFill>
              <a:srgbClr val="C00000"/>
            </a:solidFill>
            <a:round/>
            <a:tailEnd type="triangle"/>
          </a:ln>
        </p:spPr>
        <p:txBody>
          <a:bodyPr lIns="45718" tIns="45718" rIns="45718" bIns="45718"/>
          <a:lstStyle/>
          <a:p>
            <a:pPr lvl="0" marL="0" marR="0" defTabSz="457200">
              <a:defRPr sz="1200">
                <a:uFillTx/>
                <a:latin typeface="Helvetica"/>
                <a:ea typeface="Helvetica"/>
                <a:cs typeface="Helvetica"/>
                <a:sym typeface="Helvetica"/>
              </a:defRPr>
            </a:pP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5" name="Shape 385"/>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pic>
        <p:nvPicPr>
          <p:cNvPr id="386" name="030644_120.jpg"/>
          <p:cNvPicPr/>
          <p:nvPr/>
        </p:nvPicPr>
        <p:blipFill>
          <a:blip r:embed="rId2">
            <a:extLst/>
          </a:blip>
          <a:stretch>
            <a:fillRect/>
          </a:stretch>
        </p:blipFill>
        <p:spPr>
          <a:xfrm>
            <a:off x="0" y="-63500"/>
            <a:ext cx="9144000" cy="7010400"/>
          </a:xfrm>
          <a:prstGeom prst="rect">
            <a:avLst/>
          </a:prstGeom>
          <a:ln w="12700">
            <a:miter lim="400000"/>
          </a:ln>
        </p:spPr>
      </p:pic>
      <p:pic>
        <p:nvPicPr>
          <p:cNvPr id="387" name="droppedImage.png"/>
          <p:cNvPicPr/>
          <p:nvPr/>
        </p:nvPicPr>
        <p:blipFill>
          <a:blip r:embed="rId3">
            <a:extLst/>
          </a:blip>
          <a:stretch>
            <a:fillRect/>
          </a:stretch>
        </p:blipFill>
        <p:spPr>
          <a:xfrm>
            <a:off x="711200" y="0"/>
            <a:ext cx="2617828" cy="2349501"/>
          </a:xfrm>
          <a:prstGeom prst="rect">
            <a:avLst/>
          </a:prstGeom>
          <a:ln w="12700">
            <a:miter lim="400000"/>
          </a:ln>
        </p:spPr>
      </p:pic>
      <p:sp>
        <p:nvSpPr>
          <p:cNvPr id="388" name="Shape 388"/>
          <p:cNvSpPr/>
          <p:nvPr/>
        </p:nvSpPr>
        <p:spPr>
          <a:xfrm>
            <a:off x="4000500" y="469900"/>
            <a:ext cx="3651250" cy="43155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uFillTx/>
              </a:defRPr>
            </a:pPr>
            <a:r>
              <a:rPr sz="2400">
                <a:uFill>
                  <a:solidFill/>
                </a:uFill>
              </a:rPr>
              <a:t>1978 Nobel Prize in Physics</a:t>
            </a:r>
          </a:p>
        </p:txBody>
      </p:sp>
      <p:pic>
        <p:nvPicPr>
          <p:cNvPr id="389" name="images.jpg"/>
          <p:cNvPicPr/>
          <p:nvPr/>
        </p:nvPicPr>
        <p:blipFill>
          <a:blip r:embed="rId4">
            <a:extLst/>
          </a:blip>
          <a:stretch>
            <a:fillRect/>
          </a:stretch>
        </p:blipFill>
        <p:spPr>
          <a:xfrm>
            <a:off x="5186915" y="901700"/>
            <a:ext cx="1208569" cy="1181100"/>
          </a:xfrm>
          <a:prstGeom prst="rect">
            <a:avLst/>
          </a:prstGeom>
          <a:ln w="12700">
            <a:miter lim="400000"/>
          </a:ln>
        </p:spPr>
      </p:pic>
      <p:pic>
        <p:nvPicPr>
          <p:cNvPr id="390" name="droppedImage.png"/>
          <p:cNvPicPr/>
          <p:nvPr/>
        </p:nvPicPr>
        <p:blipFill>
          <a:blip r:embed="rId5">
            <a:extLst/>
          </a:blip>
          <a:stretch>
            <a:fillRect/>
          </a:stretch>
        </p:blipFill>
        <p:spPr>
          <a:xfrm>
            <a:off x="1727200" y="2581101"/>
            <a:ext cx="2705133" cy="2044701"/>
          </a:xfrm>
          <a:prstGeom prst="rect">
            <a:avLst/>
          </a:prstGeom>
          <a:ln w="12700">
            <a:miter lim="400000"/>
          </a:ln>
        </p:spPr>
      </p:pic>
      <p:pic>
        <p:nvPicPr>
          <p:cNvPr id="391" name="droppedImage.png"/>
          <p:cNvPicPr/>
          <p:nvPr/>
        </p:nvPicPr>
        <p:blipFill>
          <a:blip r:embed="rId6">
            <a:extLst/>
          </a:blip>
          <a:stretch>
            <a:fillRect/>
          </a:stretch>
        </p:blipFill>
        <p:spPr>
          <a:xfrm>
            <a:off x="190500" y="2329180"/>
            <a:ext cx="1524001" cy="2293621"/>
          </a:xfrm>
          <a:prstGeom prst="rect">
            <a:avLst/>
          </a:prstGeom>
          <a:ln w="12700">
            <a:miter lim="400000"/>
          </a:ln>
        </p:spPr>
      </p:pic>
      <p:sp>
        <p:nvSpPr>
          <p:cNvPr id="392" name="Shape 392"/>
          <p:cNvSpPr/>
          <p:nvPr/>
        </p:nvSpPr>
        <p:spPr>
          <a:xfrm>
            <a:off x="4000500" y="2743200"/>
            <a:ext cx="4038600" cy="7747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spAutoFit/>
          </a:bodyPr>
          <a:lstStyle/>
          <a:p>
            <a:pPr lvl="0" algn="ctr">
              <a:defRPr sz="1800">
                <a:uFillTx/>
              </a:defRPr>
            </a:pPr>
            <a:r>
              <a:rPr sz="2400">
                <a:uFill>
                  <a:solidFill/>
                </a:uFill>
              </a:rPr>
              <a:t>John Mather &amp; George Smoot</a:t>
            </a:r>
            <a:endParaRPr sz="2400">
              <a:uFill>
                <a:solidFill/>
              </a:uFill>
            </a:endParaRPr>
          </a:p>
          <a:p>
            <a:pPr lvl="0" algn="ctr">
              <a:defRPr sz="1800">
                <a:uFillTx/>
              </a:defRPr>
            </a:pPr>
            <a:r>
              <a:rPr sz="2400">
                <a:uFill>
                  <a:solidFill/>
                </a:uFill>
              </a:rPr>
              <a:t>2006 Nobel Prize in Physics</a:t>
            </a:r>
          </a:p>
        </p:txBody>
      </p:sp>
      <p:pic>
        <p:nvPicPr>
          <p:cNvPr id="393" name="images.jpg"/>
          <p:cNvPicPr/>
          <p:nvPr/>
        </p:nvPicPr>
        <p:blipFill>
          <a:blip r:embed="rId4">
            <a:extLst/>
          </a:blip>
          <a:stretch>
            <a:fillRect/>
          </a:stretch>
        </p:blipFill>
        <p:spPr>
          <a:xfrm>
            <a:off x="5194300" y="3479800"/>
            <a:ext cx="1208568" cy="1181100"/>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389"/>
                                        </p:tgtEl>
                                        <p:attrNameLst>
                                          <p:attrName>style.visibility</p:attrName>
                                        </p:attrNameLst>
                                      </p:cBhvr>
                                      <p:to>
                                        <p:strVal val="visible"/>
                                      </p:to>
                                    </p:set>
                                    <p:animEffect filter="fade" transition="in">
                                      <p:cBhvr>
                                        <p:cTn id="7" dur="1000"/>
                                        <p:tgtEl>
                                          <p:spTgt spid="389"/>
                                        </p:tgtEl>
                                      </p:cBhvr>
                                    </p:animEffect>
                                  </p:childTnLst>
                                </p:cTn>
                              </p:par>
                            </p:childTnLst>
                          </p:cTn>
                        </p:par>
                        <p:par>
                          <p:cTn id="8" fill="hold">
                            <p:stCondLst>
                              <p:cond delay="1000"/>
                            </p:stCondLst>
                            <p:childTnLst>
                              <p:par>
                                <p:cTn id="9" nodeType="afterEffect" presetClass="entr" presetSubtype="0" presetID="10" grpId="2" fill="hold">
                                  <p:stCondLst>
                                    <p:cond delay="0"/>
                                  </p:stCondLst>
                                  <p:iterate type="el" backwards="0">
                                    <p:tmAbs val="0"/>
                                  </p:iterate>
                                  <p:childTnLst>
                                    <p:set>
                                      <p:cBhvr>
                                        <p:cTn id="10" fill="hold"/>
                                        <p:tgtEl>
                                          <p:spTgt spid="393"/>
                                        </p:tgtEl>
                                        <p:attrNameLst>
                                          <p:attrName>style.visibility</p:attrName>
                                        </p:attrNameLst>
                                      </p:cBhvr>
                                      <p:to>
                                        <p:strVal val="visible"/>
                                      </p:to>
                                    </p:set>
                                    <p:animEffect filter="fade" transition="in">
                                      <p:cBhvr>
                                        <p:cTn id="11" dur="1000"/>
                                        <p:tgtEl>
                                          <p:spTgt spid="3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9" grpId="1"/>
      <p:bldP build="whole" bldLvl="1" animBg="1" rev="0" advAuto="0" spid="393" grpId="2"/>
    </p:bldLst>
  </p:timing>
</p:sld>
</file>

<file path=ppt/slides/slide2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21" name="Shape 2021"/>
          <p:cNvSpPr/>
          <p:nvPr/>
        </p:nvSpPr>
        <p:spPr>
          <a:xfrm>
            <a:off x="0" y="0"/>
            <a:ext cx="9144000" cy="6858000"/>
          </a:xfrm>
          <a:prstGeom prst="roundRect">
            <a:avLst>
              <a:gd name="adj" fmla="val 0"/>
            </a:avLst>
          </a:prstGeom>
          <a:solidFill>
            <a:srgbClr val="FFFFFF"/>
          </a:solidFill>
          <a:ln w="12700">
            <a:solidFill/>
            <a:miter lim="400000"/>
          </a:ln>
        </p:spPr>
        <p:txBody>
          <a:bodyPr lIns="0" tIns="0" rIns="0" bIns="0" anchor="ctr"/>
          <a:lstStyle/>
          <a:p>
            <a:pPr lvl="0" marL="0" marR="0">
              <a:defRPr sz="3600"/>
            </a:pPr>
          </a:p>
        </p:txBody>
      </p:sp>
      <p:sp>
        <p:nvSpPr>
          <p:cNvPr id="2022" name="Shape 2022"/>
          <p:cNvSpPr/>
          <p:nvPr/>
        </p:nvSpPr>
        <p:spPr>
          <a:xfrm flipH="1" flipV="1">
            <a:off x="604838" y="846151"/>
            <a:ext cx="8361362" cy="1591"/>
          </a:xfrm>
          <a:prstGeom prst="line">
            <a:avLst/>
          </a:prstGeom>
          <a:ln w="76200">
            <a:solidFill>
              <a:srgbClr val="00279F"/>
            </a:solidFill>
            <a:round/>
          </a:ln>
        </p:spPr>
        <p:txBody>
          <a:bodyPr lIns="45718" tIns="45718" rIns="45718" bIns="45718"/>
          <a:lstStyle/>
          <a:p>
            <a:pPr lvl="0" marL="0" marR="0" defTabSz="457200">
              <a:defRPr sz="1200">
                <a:uFillTx/>
                <a:latin typeface="Helvetica"/>
                <a:ea typeface="Helvetica"/>
                <a:cs typeface="Helvetica"/>
                <a:sym typeface="Helvetica"/>
              </a:defRPr>
            </a:pPr>
          </a:p>
        </p:txBody>
      </p:sp>
      <p:pic>
        <p:nvPicPr>
          <p:cNvPr id="2023" name="image14.png"/>
          <p:cNvPicPr/>
          <p:nvPr/>
        </p:nvPicPr>
        <p:blipFill>
          <a:blip r:embed="rId2">
            <a:extLst/>
          </a:blip>
          <a:srcRect l="0" t="22201" r="0" b="0"/>
          <a:stretch>
            <a:fillRect/>
          </a:stretch>
        </p:blipFill>
        <p:spPr>
          <a:xfrm>
            <a:off x="1069847" y="905256"/>
            <a:ext cx="7508921" cy="5724144"/>
          </a:xfrm>
          <a:prstGeom prst="rect">
            <a:avLst/>
          </a:prstGeom>
          <a:ln w="12700">
            <a:miter lim="400000"/>
          </a:ln>
        </p:spPr>
      </p:pic>
      <p:sp>
        <p:nvSpPr>
          <p:cNvPr id="2024" name="Shape 2024"/>
          <p:cNvSpPr/>
          <p:nvPr>
            <p:ph type="title"/>
          </p:nvPr>
        </p:nvSpPr>
        <p:spPr>
          <a:xfrm>
            <a:off x="2" y="0"/>
            <a:ext cx="9156701" cy="857250"/>
          </a:xfrm>
          <a:prstGeom prst="rect">
            <a:avLst/>
          </a:prstGeom>
        </p:spPr>
        <p:txBody>
          <a:bodyPr lIns="46925" tIns="46925" rIns="46925" bIns="46925"/>
          <a:lstStyle>
            <a:lvl1pPr defTabSz="965496">
              <a:defRPr sz="3200">
                <a:solidFill>
                  <a:srgbClr val="000000"/>
                </a:solidFill>
                <a:uFill>
                  <a:solidFill>
                    <a:srgbClr val="000000"/>
                  </a:solidFill>
                </a:uFill>
                <a:latin typeface="Arial Bold"/>
                <a:ea typeface="Arial Bold"/>
                <a:cs typeface="Arial Bold"/>
                <a:sym typeface="Arial Bold"/>
              </a:defRPr>
            </a:lvl1pPr>
          </a:lstStyle>
          <a:p>
            <a:pPr lvl="0">
              <a:defRPr sz="1800">
                <a:uFillTx/>
              </a:defRPr>
            </a:pPr>
            <a:r>
              <a:rPr sz="3200">
                <a:uFill>
                  <a:solidFill/>
                </a:uFill>
              </a:rPr>
              <a:t>Ly-α Forest QSO Targets</a:t>
            </a:r>
          </a:p>
        </p:txBody>
      </p:sp>
      <p:sp>
        <p:nvSpPr>
          <p:cNvPr id="2025" name="Shape 2025"/>
          <p:cNvSpPr/>
          <p:nvPr>
            <p:ph type="sldNum" sz="quarter" idx="2"/>
          </p:nvPr>
        </p:nvSpPr>
        <p:spPr>
          <a:xfrm>
            <a:off x="6286500" y="6244425"/>
            <a:ext cx="2133600" cy="288823"/>
          </a:xfrm>
          <a:prstGeom prst="rect">
            <a:avLst/>
          </a:prstGeom>
          <a:extLst>
            <a:ext uri="{C572A759-6A51-4108-AA02-DFA0A04FC94B}">
              <ma14:wrappingTextBoxFlag xmlns:ma14="http://schemas.microsoft.com/office/mac/drawingml/2011/main" val="1"/>
            </a:ext>
          </a:extLst>
        </p:spPr>
        <p:txBody>
          <a:bodyPr lIns="45718" tIns="45718" rIns="45718" bIns="45718" anchor="ctr"/>
          <a:lstStyle>
            <a:lvl1pPr>
              <a:defRPr>
                <a:latin typeface="+mn-lt"/>
                <a:ea typeface="+mn-ea"/>
                <a:cs typeface="+mn-cs"/>
                <a:sym typeface="Arial"/>
              </a:defRPr>
            </a:lvl1pPr>
          </a:lstStyle>
          <a:p>
            <a:pPr lvl="0">
              <a:defRPr sz="1800">
                <a:uFillTx/>
              </a:defRPr>
            </a:pPr>
            <a:fld id="{86CB4B4D-7CA3-9044-876B-883B54F8677D}" type="slidenum">
              <a:rPr sz="1400">
                <a:uFill>
                  <a:solidFill/>
                </a:uFill>
              </a:rPr>
            </a:fld>
          </a:p>
        </p:txBody>
      </p:sp>
      <p:sp>
        <p:nvSpPr>
          <p:cNvPr id="2026" name="Shape 2026"/>
          <p:cNvSpPr/>
          <p:nvPr/>
        </p:nvSpPr>
        <p:spPr>
          <a:xfrm rot="16200000">
            <a:off x="-208279" y="3350330"/>
            <a:ext cx="1897394" cy="37522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L="0" marR="0" defTabSz="457159">
              <a:defRPr sz="2000">
                <a:latin typeface="+mn-lt"/>
                <a:ea typeface="+mn-ea"/>
                <a:cs typeface="+mn-cs"/>
                <a:sym typeface="Arial"/>
              </a:defRPr>
            </a:lvl1pPr>
          </a:lstStyle>
          <a:p>
            <a:pPr lvl="0">
              <a:defRPr sz="1800">
                <a:uFillTx/>
              </a:defRPr>
            </a:pPr>
            <a:r>
              <a:rPr sz="2000">
                <a:uFill>
                  <a:solidFill/>
                </a:uFill>
              </a:rPr>
              <a:t>Expansion Rate</a:t>
            </a:r>
          </a:p>
        </p:txBody>
      </p:sp>
      <p:pic>
        <p:nvPicPr>
          <p:cNvPr id="2027" name="image15.png"/>
          <p:cNvPicPr/>
          <p:nvPr/>
        </p:nvPicPr>
        <p:blipFill>
          <a:blip r:embed="rId3">
            <a:extLst/>
          </a:blip>
          <a:stretch>
            <a:fillRect/>
          </a:stretch>
        </p:blipFill>
        <p:spPr>
          <a:xfrm>
            <a:off x="1802943" y="1027561"/>
            <a:ext cx="4053009" cy="3108962"/>
          </a:xfrm>
          <a:prstGeom prst="rect">
            <a:avLst/>
          </a:prstGeom>
          <a:ln w="12700">
            <a:miter lim="400000"/>
          </a:ln>
        </p:spPr>
      </p:pic>
      <p:sp>
        <p:nvSpPr>
          <p:cNvPr id="2028" name="Shape 2028"/>
          <p:cNvSpPr/>
          <p:nvPr/>
        </p:nvSpPr>
        <p:spPr>
          <a:xfrm>
            <a:off x="5715618" y="1108090"/>
            <a:ext cx="2133410" cy="88406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lvl="0" marL="0" marR="0" defTabSz="457159">
              <a:defRPr sz="1800">
                <a:uFillTx/>
              </a:defRPr>
            </a:pPr>
            <a:r>
              <a:rPr>
                <a:solidFill>
                  <a:srgbClr val="0A02AC"/>
                </a:solidFill>
                <a:uFill>
                  <a:solidFill>
                    <a:srgbClr val="0A02AC"/>
                  </a:solidFill>
                </a:uFill>
                <a:latin typeface="+mn-lt"/>
                <a:ea typeface="+mn-ea"/>
                <a:cs typeface="+mn-cs"/>
                <a:sym typeface="Arial"/>
              </a:rPr>
              <a:t>Quasar Ly-α Forest</a:t>
            </a:r>
            <a:endParaRPr>
              <a:solidFill>
                <a:srgbClr val="0A02AC"/>
              </a:solidFill>
              <a:uFill>
                <a:solidFill>
                  <a:srgbClr val="0A02AC"/>
                </a:solidFill>
              </a:uFill>
              <a:latin typeface="+mn-lt"/>
              <a:ea typeface="+mn-ea"/>
              <a:cs typeface="+mn-cs"/>
              <a:sym typeface="Arial"/>
            </a:endParaRPr>
          </a:p>
          <a:p>
            <a:pPr lvl="0" marL="0" marR="0" defTabSz="457159">
              <a:defRPr sz="1800">
                <a:uFillTx/>
              </a:defRPr>
            </a:pPr>
            <a:r>
              <a:rPr>
                <a:solidFill>
                  <a:srgbClr val="0A02AC"/>
                </a:solidFill>
                <a:uFill>
                  <a:solidFill>
                    <a:srgbClr val="0A02AC"/>
                  </a:solidFill>
                </a:uFill>
                <a:latin typeface="+mn-lt"/>
                <a:ea typeface="+mn-ea"/>
                <a:cs typeface="+mn-cs"/>
                <a:sym typeface="Arial"/>
              </a:rPr>
              <a:t>~0.6 x 10</a:t>
            </a:r>
            <a:r>
              <a:rPr baseline="29998">
                <a:solidFill>
                  <a:srgbClr val="0A02AC"/>
                </a:solidFill>
                <a:uFill>
                  <a:solidFill>
                    <a:srgbClr val="0A02AC"/>
                  </a:solidFill>
                </a:uFill>
                <a:latin typeface="+mn-lt"/>
                <a:ea typeface="+mn-ea"/>
                <a:cs typeface="+mn-cs"/>
                <a:sym typeface="Arial"/>
              </a:rPr>
              <a:t>6</a:t>
            </a:r>
            <a:r>
              <a:rPr>
                <a:solidFill>
                  <a:srgbClr val="0A02AC"/>
                </a:solidFill>
                <a:uFill>
                  <a:solidFill>
                    <a:srgbClr val="0A02AC"/>
                  </a:solidFill>
                </a:uFill>
                <a:latin typeface="+mn-lt"/>
                <a:ea typeface="+mn-ea"/>
                <a:cs typeface="+mn-cs"/>
                <a:sym typeface="Arial"/>
              </a:rPr>
              <a:t> goal</a:t>
            </a:r>
            <a:endParaRPr>
              <a:solidFill>
                <a:srgbClr val="0A02AC"/>
              </a:solidFill>
              <a:uFill>
                <a:solidFill>
                  <a:srgbClr val="0A02AC"/>
                </a:solidFill>
              </a:uFill>
              <a:latin typeface="+mn-lt"/>
              <a:ea typeface="+mn-ea"/>
              <a:cs typeface="+mn-cs"/>
              <a:sym typeface="Arial"/>
            </a:endParaRPr>
          </a:p>
          <a:p>
            <a:pPr lvl="0" marL="0" marR="0" defTabSz="457159">
              <a:defRPr sz="1800">
                <a:uFillTx/>
              </a:defRPr>
            </a:pPr>
            <a:r>
              <a:rPr>
                <a:solidFill>
                  <a:srgbClr val="0A02AC"/>
                </a:solidFill>
                <a:uFill>
                  <a:solidFill>
                    <a:srgbClr val="0A02AC"/>
                  </a:solidFill>
                </a:uFill>
                <a:latin typeface="+mn-lt"/>
                <a:ea typeface="+mn-ea"/>
                <a:cs typeface="+mn-cs"/>
                <a:sym typeface="Arial"/>
              </a:rPr>
              <a:t>2.2 &lt; z &lt; 3.5</a:t>
            </a:r>
          </a:p>
        </p:txBody>
      </p:sp>
    </p:spTree>
  </p:cSld>
  <p:clrMapOvr>
    <a:masterClrMapping/>
  </p:clrMapOvr>
  <p:transition spd="med" advClick="1"/>
</p:sld>
</file>

<file path=ppt/slides/slide2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0" name="Shape 2030"/>
          <p:cNvSpPr/>
          <p:nvPr/>
        </p:nvSpPr>
        <p:spPr>
          <a:xfrm>
            <a:off x="0" y="0"/>
            <a:ext cx="9144000" cy="6858000"/>
          </a:xfrm>
          <a:prstGeom prst="roundRect">
            <a:avLst>
              <a:gd name="adj" fmla="val 0"/>
            </a:avLst>
          </a:prstGeom>
          <a:solidFill>
            <a:srgbClr val="FFFFFF"/>
          </a:solidFill>
          <a:ln w="12700">
            <a:solidFill/>
            <a:miter lim="400000"/>
          </a:ln>
        </p:spPr>
        <p:txBody>
          <a:bodyPr lIns="0" tIns="0" rIns="0" bIns="0" anchor="ctr"/>
          <a:lstStyle/>
          <a:p>
            <a:pPr lvl="0" marL="0" marR="0">
              <a:defRPr sz="3600"/>
            </a:pPr>
          </a:p>
        </p:txBody>
      </p:sp>
      <p:sp>
        <p:nvSpPr>
          <p:cNvPr id="2031" name="Shape 2031"/>
          <p:cNvSpPr/>
          <p:nvPr/>
        </p:nvSpPr>
        <p:spPr>
          <a:xfrm flipH="1" flipV="1">
            <a:off x="604838" y="846151"/>
            <a:ext cx="8361362" cy="1591"/>
          </a:xfrm>
          <a:prstGeom prst="line">
            <a:avLst/>
          </a:prstGeom>
          <a:ln w="76200">
            <a:solidFill>
              <a:srgbClr val="00279F"/>
            </a:solidFill>
            <a:round/>
          </a:ln>
        </p:spPr>
        <p:txBody>
          <a:bodyPr lIns="45718" tIns="45718" rIns="45718" bIns="45718"/>
          <a:lstStyle/>
          <a:p>
            <a:pPr lvl="0" marL="0" marR="0" defTabSz="457200">
              <a:defRPr sz="1200">
                <a:uFillTx/>
                <a:latin typeface="Helvetica"/>
                <a:ea typeface="Helvetica"/>
                <a:cs typeface="Helvetica"/>
                <a:sym typeface="Helvetica"/>
              </a:defRPr>
            </a:pPr>
          </a:p>
        </p:txBody>
      </p:sp>
      <p:pic>
        <p:nvPicPr>
          <p:cNvPr id="2032" name="image16.png"/>
          <p:cNvPicPr/>
          <p:nvPr/>
        </p:nvPicPr>
        <p:blipFill>
          <a:blip r:embed="rId2">
            <a:extLst/>
          </a:blip>
          <a:srcRect l="0" t="22230" r="3680" b="0"/>
          <a:stretch>
            <a:fillRect/>
          </a:stretch>
        </p:blipFill>
        <p:spPr>
          <a:xfrm>
            <a:off x="1071424" y="904439"/>
            <a:ext cx="7240233" cy="5728104"/>
          </a:xfrm>
          <a:prstGeom prst="rect">
            <a:avLst/>
          </a:prstGeom>
          <a:ln w="12700">
            <a:miter lim="400000"/>
          </a:ln>
        </p:spPr>
      </p:pic>
      <p:sp>
        <p:nvSpPr>
          <p:cNvPr id="2033" name="Shape 2033"/>
          <p:cNvSpPr/>
          <p:nvPr>
            <p:ph type="title"/>
          </p:nvPr>
        </p:nvSpPr>
        <p:spPr>
          <a:xfrm>
            <a:off x="2" y="0"/>
            <a:ext cx="9143997" cy="857250"/>
          </a:xfrm>
          <a:prstGeom prst="rect">
            <a:avLst/>
          </a:prstGeom>
        </p:spPr>
        <p:txBody>
          <a:bodyPr lIns="46925" tIns="46925" rIns="46925" bIns="46925"/>
          <a:lstStyle>
            <a:lvl1pPr defTabSz="965496">
              <a:defRPr sz="3200">
                <a:solidFill>
                  <a:srgbClr val="000000"/>
                </a:solidFill>
                <a:uFill>
                  <a:solidFill>
                    <a:srgbClr val="000000"/>
                  </a:solidFill>
                </a:uFill>
                <a:latin typeface="Arial Bold"/>
                <a:ea typeface="Arial Bold"/>
                <a:cs typeface="Arial Bold"/>
                <a:sym typeface="Arial Bold"/>
              </a:defRPr>
            </a:lvl1pPr>
          </a:lstStyle>
          <a:p>
            <a:pPr lvl="0">
              <a:defRPr sz="1800">
                <a:uFillTx/>
              </a:defRPr>
            </a:pPr>
            <a:r>
              <a:rPr sz="3200">
                <a:uFill>
                  <a:solidFill/>
                </a:uFill>
              </a:rPr>
              <a:t>DESI on the Hubble Diagram</a:t>
            </a:r>
          </a:p>
        </p:txBody>
      </p:sp>
      <p:sp>
        <p:nvSpPr>
          <p:cNvPr id="2034" name="Shape 2034"/>
          <p:cNvSpPr/>
          <p:nvPr>
            <p:ph type="sldNum" sz="quarter" idx="2"/>
          </p:nvPr>
        </p:nvSpPr>
        <p:spPr>
          <a:xfrm>
            <a:off x="6286500" y="6244425"/>
            <a:ext cx="2133600" cy="288823"/>
          </a:xfrm>
          <a:prstGeom prst="rect">
            <a:avLst/>
          </a:prstGeom>
          <a:extLst>
            <a:ext uri="{C572A759-6A51-4108-AA02-DFA0A04FC94B}">
              <ma14:wrappingTextBoxFlag xmlns:ma14="http://schemas.microsoft.com/office/mac/drawingml/2011/main" val="1"/>
            </a:ext>
          </a:extLst>
        </p:spPr>
        <p:txBody>
          <a:bodyPr lIns="45718" tIns="45718" rIns="45718" bIns="45718" anchor="ctr"/>
          <a:lstStyle>
            <a:lvl1pPr>
              <a:defRPr>
                <a:latin typeface="+mn-lt"/>
                <a:ea typeface="+mn-ea"/>
                <a:cs typeface="+mn-cs"/>
                <a:sym typeface="Arial"/>
              </a:defRPr>
            </a:lvl1pPr>
          </a:lstStyle>
          <a:p>
            <a:pPr lvl="0">
              <a:defRPr sz="1800">
                <a:uFillTx/>
              </a:defRPr>
            </a:pPr>
            <a:fld id="{86CB4B4D-7CA3-9044-876B-883B54F8677D}" type="slidenum">
              <a:rPr sz="1400">
                <a:uFill>
                  <a:solidFill/>
                </a:uFill>
              </a:rPr>
            </a:fld>
          </a:p>
        </p:txBody>
      </p:sp>
      <p:sp>
        <p:nvSpPr>
          <p:cNvPr id="2035" name="Shape 2035"/>
          <p:cNvSpPr/>
          <p:nvPr/>
        </p:nvSpPr>
        <p:spPr>
          <a:xfrm rot="16200000">
            <a:off x="-208279" y="3350330"/>
            <a:ext cx="1897394" cy="37522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L="0" marR="0" defTabSz="457159">
              <a:defRPr sz="2000">
                <a:latin typeface="+mn-lt"/>
                <a:ea typeface="+mn-ea"/>
                <a:cs typeface="+mn-cs"/>
                <a:sym typeface="Arial"/>
              </a:defRPr>
            </a:lvl1pPr>
          </a:lstStyle>
          <a:p>
            <a:pPr lvl="0">
              <a:defRPr sz="1800">
                <a:uFillTx/>
              </a:defRPr>
            </a:pPr>
            <a:r>
              <a:rPr sz="2000">
                <a:uFill>
                  <a:solidFill/>
                </a:uFill>
              </a:rPr>
              <a:t>Expansion Rate</a:t>
            </a:r>
          </a:p>
        </p:txBody>
      </p:sp>
    </p:spTree>
  </p:cSld>
  <p:clrMapOvr>
    <a:masterClrMapping/>
  </p:clrMapOvr>
  <p:transition spd="med" advClick="1"/>
</p:sld>
</file>

<file path=ppt/slides/slide212.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2037" name="Shape 2037"/>
          <p:cNvSpPr/>
          <p:nvPr>
            <p:ph type="title"/>
          </p:nvPr>
        </p:nvSpPr>
        <p:spPr>
          <a:xfrm>
            <a:off x="546100" y="47625"/>
            <a:ext cx="8229600" cy="863600"/>
          </a:xfrm>
          <a:prstGeom prst="rect">
            <a:avLst/>
          </a:prstGeom>
        </p:spPr>
        <p:txBody>
          <a:bodyPr/>
          <a:lstStyle>
            <a:lvl1pPr>
              <a:defRPr b="0" sz="3200">
                <a:solidFill>
                  <a:srgbClr val="000000"/>
                </a:solidFill>
                <a:uFill>
                  <a:solidFill>
                    <a:srgbClr val="000000"/>
                  </a:solidFill>
                </a:uFill>
                <a:latin typeface="+mn-lt"/>
                <a:ea typeface="+mn-ea"/>
                <a:cs typeface="+mn-cs"/>
                <a:sym typeface="Arial"/>
              </a:defRPr>
            </a:lvl1pPr>
          </a:lstStyle>
          <a:p>
            <a:pPr lvl="0">
              <a:defRPr sz="1800">
                <a:uFillTx/>
              </a:defRPr>
            </a:pPr>
            <a:r>
              <a:rPr sz="3200">
                <a:uFill>
                  <a:solidFill/>
                </a:uFill>
              </a:rPr>
              <a:t>DESI Broad Science Goals</a:t>
            </a:r>
          </a:p>
        </p:txBody>
      </p:sp>
      <p:sp>
        <p:nvSpPr>
          <p:cNvPr id="2038" name="Shape 203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2039" name="Sense nom.png"/>
          <p:cNvPicPr/>
          <p:nvPr/>
        </p:nvPicPr>
        <p:blipFill>
          <a:blip r:embed="rId2">
            <a:extLst/>
          </a:blip>
          <a:stretch>
            <a:fillRect/>
          </a:stretch>
        </p:blipFill>
        <p:spPr>
          <a:xfrm>
            <a:off x="508000" y="1141045"/>
            <a:ext cx="7467600" cy="5539155"/>
          </a:xfrm>
          <a:prstGeom prst="rect">
            <a:avLst/>
          </a:prstGeom>
          <a:ln w="12700">
            <a:miter lim="400000"/>
          </a:ln>
        </p:spPr>
      </p:pic>
    </p:spTree>
  </p:cSld>
  <p:clrMapOvr>
    <a:masterClrMapping/>
  </p:clrMapOvr>
  <p:transition spd="med" advClick="1"/>
</p:sld>
</file>

<file path=ppt/slides/slide2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1" name="Shape 2041"/>
          <p:cNvSpPr/>
          <p:nvPr>
            <p:ph type="title"/>
          </p:nvPr>
        </p:nvSpPr>
        <p:spPr>
          <a:xfrm>
            <a:off x="546100" y="47625"/>
            <a:ext cx="8229600" cy="863600"/>
          </a:xfrm>
          <a:prstGeom prst="rect">
            <a:avLst/>
          </a:prstGeom>
        </p:spPr>
        <p:txBody>
          <a:bodyPr/>
          <a:lstStyle>
            <a:lvl1pPr>
              <a:defRPr b="0" sz="3200">
                <a:solidFill>
                  <a:srgbClr val="000000"/>
                </a:solidFill>
                <a:uFill>
                  <a:solidFill>
                    <a:srgbClr val="000000"/>
                  </a:solidFill>
                </a:uFill>
                <a:latin typeface="+mn-lt"/>
                <a:ea typeface="+mn-ea"/>
                <a:cs typeface="+mn-cs"/>
                <a:sym typeface="Arial"/>
              </a:defRPr>
            </a:lvl1pPr>
          </a:lstStyle>
          <a:p>
            <a:pPr lvl="0">
              <a:defRPr sz="1800">
                <a:uFillTx/>
              </a:defRPr>
            </a:pPr>
            <a:r>
              <a:rPr sz="3200">
                <a:uFill>
                  <a:solidFill/>
                </a:uFill>
              </a:rPr>
              <a:t>DESI Broad Science Goals</a:t>
            </a:r>
          </a:p>
        </p:txBody>
      </p:sp>
      <p:sp>
        <p:nvSpPr>
          <p:cNvPr id="2042" name="Shape 2042"/>
          <p:cNvSpPr/>
          <p:nvPr>
            <p:ph type="sldNum" sz="quarter" idx="2"/>
          </p:nvPr>
        </p:nvSpPr>
        <p:spPr>
          <a:xfrm>
            <a:off x="8056734" y="6591300"/>
            <a:ext cx="355601" cy="2718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2043" name="pasted-image.pdf"/>
          <p:cNvPicPr/>
          <p:nvPr/>
        </p:nvPicPr>
        <p:blipFill>
          <a:blip r:embed="rId2">
            <a:extLst/>
          </a:blip>
          <a:stretch>
            <a:fillRect/>
          </a:stretch>
        </p:blipFill>
        <p:spPr>
          <a:xfrm>
            <a:off x="584200" y="1255162"/>
            <a:ext cx="8280400" cy="5638801"/>
          </a:xfrm>
          <a:prstGeom prst="rect">
            <a:avLst/>
          </a:prstGeom>
          <a:ln w="12700">
            <a:miter lim="400000"/>
          </a:ln>
        </p:spPr>
      </p:pic>
      <p:pic>
        <p:nvPicPr>
          <p:cNvPr id="2044" name="pasted-image.pdf"/>
          <p:cNvPicPr/>
          <p:nvPr/>
        </p:nvPicPr>
        <p:blipFill>
          <a:blip r:embed="rId3">
            <a:extLst/>
          </a:blip>
          <a:stretch>
            <a:fillRect/>
          </a:stretch>
        </p:blipFill>
        <p:spPr>
          <a:xfrm>
            <a:off x="179381" y="5943049"/>
            <a:ext cx="1104901" cy="469901"/>
          </a:xfrm>
          <a:prstGeom prst="rect">
            <a:avLst/>
          </a:prstGeom>
          <a:ln w="12700">
            <a:miter lim="400000"/>
          </a:ln>
        </p:spPr>
      </p:pic>
      <p:sp>
        <p:nvSpPr>
          <p:cNvPr id="2045" name="Shape 2045"/>
          <p:cNvSpPr/>
          <p:nvPr/>
        </p:nvSpPr>
        <p:spPr>
          <a:xfrm>
            <a:off x="1284281" y="6422423"/>
            <a:ext cx="1836615"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defTabSz="457200">
              <a:defRPr sz="1500">
                <a:solidFill>
                  <a:srgbClr val="002E7A"/>
                </a:solidFill>
                <a:uFillTx/>
                <a:latin typeface="Helvetica"/>
                <a:ea typeface="Helvetica"/>
                <a:cs typeface="Helvetica"/>
                <a:sym typeface="Helvetica"/>
              </a:defRPr>
            </a:lvl1pPr>
          </a:lstStyle>
          <a:p>
            <a:pPr lvl="0">
              <a:defRPr sz="1800">
                <a:solidFill>
                  <a:srgbClr val="000000"/>
                </a:solidFill>
              </a:defRPr>
            </a:pPr>
            <a:r>
              <a:rPr sz="1500">
                <a:solidFill>
                  <a:srgbClr val="002E7A"/>
                </a:solidFill>
              </a:rPr>
              <a:t>P. McDonald (LBNL)</a:t>
            </a:r>
          </a:p>
        </p:txBody>
      </p:sp>
    </p:spTree>
  </p:cSld>
  <p:clrMapOvr>
    <a:masterClrMapping/>
  </p:clrMapOvr>
  <p:transition spd="med" advClick="1"/>
</p:sld>
</file>

<file path=ppt/slides/slide2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7" name="Shape 2047"/>
          <p:cNvSpPr/>
          <p:nvPr>
            <p:ph type="title"/>
          </p:nvPr>
        </p:nvSpPr>
        <p:spPr>
          <a:xfrm>
            <a:off x="0" y="50800"/>
            <a:ext cx="9144000" cy="857250"/>
          </a:xfrm>
          <a:prstGeom prst="rect">
            <a:avLst/>
          </a:prstGeom>
        </p:spPr>
        <p:txBody>
          <a:bodyPr/>
          <a:lstStyle>
            <a:lvl1pPr>
              <a:defRPr b="0" sz="3200">
                <a:solidFill>
                  <a:srgbClr val="000000"/>
                </a:solidFill>
                <a:latin typeface="Arial Bold"/>
                <a:ea typeface="Arial Bold"/>
                <a:cs typeface="Arial Bold"/>
                <a:sym typeface="Arial Bold"/>
              </a:defRPr>
            </a:lvl1pPr>
          </a:lstStyle>
          <a:p>
            <a:pPr lvl="0">
              <a:defRPr sz="1800">
                <a:uFillTx/>
              </a:defRPr>
            </a:pPr>
            <a:r>
              <a:rPr sz="3200">
                <a:uFill>
                  <a:solidFill>
                    <a:srgbClr val="00B800"/>
                  </a:solidFill>
                </a:uFill>
              </a:rPr>
              <a:t>Comparison With Other Surveys</a:t>
            </a:r>
          </a:p>
        </p:txBody>
      </p:sp>
      <p:sp>
        <p:nvSpPr>
          <p:cNvPr id="2048" name="Shape 2048"/>
          <p:cNvSpPr/>
          <p:nvPr>
            <p:ph type="sldNum" sz="quarter" idx="2"/>
          </p:nvPr>
        </p:nvSpPr>
        <p:spPr>
          <a:xfrm>
            <a:off x="8056734" y="6591300"/>
            <a:ext cx="355601" cy="2718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2049" name="Untitled.png"/>
          <p:cNvPicPr/>
          <p:nvPr/>
        </p:nvPicPr>
        <p:blipFill>
          <a:blip r:embed="rId2">
            <a:extLst/>
          </a:blip>
          <a:stretch>
            <a:fillRect/>
          </a:stretch>
        </p:blipFill>
        <p:spPr>
          <a:xfrm>
            <a:off x="1379468" y="1345488"/>
            <a:ext cx="5257804" cy="5301618"/>
          </a:xfrm>
          <a:prstGeom prst="rect">
            <a:avLst/>
          </a:prstGeom>
          <a:ln w="12700">
            <a:miter lim="400000"/>
          </a:ln>
        </p:spPr>
      </p:pic>
      <p:sp>
        <p:nvSpPr>
          <p:cNvPr id="2050" name="Shape 2050"/>
          <p:cNvSpPr/>
          <p:nvPr/>
        </p:nvSpPr>
        <p:spPr>
          <a:xfrm rot="16200000">
            <a:off x="-607020" y="3097434"/>
            <a:ext cx="3525749" cy="44722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a:latin typeface="+mn-lt"/>
                <a:ea typeface="+mn-ea"/>
                <a:cs typeface="+mn-cs"/>
                <a:sym typeface="Arial"/>
              </a:defRPr>
            </a:lvl1pPr>
          </a:lstStyle>
          <a:p>
            <a:pPr lvl="0">
              <a:defRPr sz="1800">
                <a:uFillTx/>
              </a:defRPr>
            </a:pPr>
            <a:r>
              <a:rPr sz="2400">
                <a:uFill>
                  <a:solidFill/>
                </a:uFill>
              </a:rPr>
              <a:t>Fractional Distance Error</a:t>
            </a:r>
          </a:p>
        </p:txBody>
      </p:sp>
      <p:sp>
        <p:nvSpPr>
          <p:cNvPr id="2051" name="Shape 2051"/>
          <p:cNvSpPr/>
          <p:nvPr/>
        </p:nvSpPr>
        <p:spPr>
          <a:xfrm>
            <a:off x="2824974" y="5071224"/>
            <a:ext cx="736601" cy="32355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sz="1600">
                <a:latin typeface="+mn-lt"/>
                <a:ea typeface="+mn-ea"/>
                <a:cs typeface="+mn-cs"/>
                <a:sym typeface="Arial"/>
              </a:defRPr>
            </a:lvl1pPr>
          </a:lstStyle>
          <a:p>
            <a:pPr lvl="0">
              <a:defRPr sz="1800">
                <a:uFillTx/>
              </a:defRPr>
            </a:pPr>
            <a:r>
              <a:rPr sz="1600">
                <a:uFill>
                  <a:solidFill/>
                </a:uFill>
              </a:rPr>
              <a:t>DESI</a:t>
            </a:r>
          </a:p>
        </p:txBody>
      </p:sp>
    </p:spTree>
  </p:cSld>
  <p:clrMapOvr>
    <a:masterClrMapping/>
  </p:clrMapOvr>
  <p:transition spd="med" advClick="1"/>
</p:sld>
</file>

<file path=ppt/slides/slide2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3" name="Shape 2053"/>
          <p:cNvSpPr/>
          <p:nvPr>
            <p:ph type="title"/>
          </p:nvPr>
        </p:nvSpPr>
        <p:spPr>
          <a:xfrm>
            <a:off x="-279400" y="241300"/>
            <a:ext cx="9144000" cy="857250"/>
          </a:xfrm>
          <a:prstGeom prst="rect">
            <a:avLst/>
          </a:prstGeom>
        </p:spPr>
        <p:txBody>
          <a:bodyPr/>
          <a:lstStyle/>
          <a:p>
            <a:pPr lvl="0" defTabSz="878758">
              <a:defRPr b="0" sz="1800">
                <a:solidFill>
                  <a:srgbClr val="000000"/>
                </a:solidFill>
                <a:uFillTx/>
              </a:defRPr>
            </a:pPr>
            <a:r>
              <a:rPr sz="2912">
                <a:uFill>
                  <a:solidFill/>
                </a:uFill>
                <a:latin typeface="+mn-lt"/>
                <a:ea typeface="+mn-ea"/>
                <a:cs typeface="+mn-cs"/>
                <a:sym typeface="Arial"/>
              </a:rPr>
              <a:t>Institutions Interested in DESI (Jul 2013)</a:t>
            </a:r>
            <a:br>
              <a:rPr sz="2912">
                <a:uFill>
                  <a:solidFill/>
                </a:uFill>
                <a:latin typeface="+mn-lt"/>
                <a:ea typeface="+mn-ea"/>
                <a:cs typeface="+mn-cs"/>
                <a:sym typeface="Arial"/>
              </a:rPr>
            </a:br>
          </a:p>
        </p:txBody>
      </p:sp>
      <p:sp>
        <p:nvSpPr>
          <p:cNvPr id="2054" name="Shape 2054"/>
          <p:cNvSpPr/>
          <p:nvPr>
            <p:ph type="body" idx="1"/>
          </p:nvPr>
        </p:nvSpPr>
        <p:spPr>
          <a:xfrm>
            <a:off x="531826" y="968382"/>
            <a:ext cx="3887002" cy="5889618"/>
          </a:xfrm>
          <a:prstGeom prst="rect">
            <a:avLst/>
          </a:prstGeom>
        </p:spPr>
        <p:txBody>
          <a:bodyPr/>
          <a:lstStyle/>
          <a:p>
            <a:pPr lvl="0" marL="271148" indent="-271148">
              <a:spcBef>
                <a:spcPts val="400"/>
              </a:spcBef>
              <a:defRPr b="0" sz="1800">
                <a:solidFill>
                  <a:srgbClr val="000000"/>
                </a:solidFill>
                <a:uFillTx/>
              </a:defRPr>
            </a:pPr>
            <a:r>
              <a:rPr>
                <a:solidFill>
                  <a:srgbClr val="003DAF"/>
                </a:solidFill>
                <a:uFill>
                  <a:solidFill>
                    <a:srgbClr val="003DAF"/>
                  </a:solidFill>
                </a:uFill>
              </a:rPr>
              <a:t>AAO</a:t>
            </a:r>
            <a:endParaRPr sz="2400">
              <a:solidFill>
                <a:srgbClr val="003DAF"/>
              </a:solidFill>
              <a:uFill>
                <a:solidFill>
                  <a:srgbClr val="003DAF"/>
                </a:solidFill>
              </a:uFill>
            </a:endParaRPr>
          </a:p>
          <a:p>
            <a:pPr lvl="0" marL="271148" indent="-271148">
              <a:spcBef>
                <a:spcPts val="400"/>
              </a:spcBef>
              <a:defRPr b="0" sz="1800">
                <a:solidFill>
                  <a:srgbClr val="000000"/>
                </a:solidFill>
                <a:uFillTx/>
              </a:defRPr>
            </a:pPr>
            <a:r>
              <a:rPr>
                <a:solidFill>
                  <a:srgbClr val="003DAF"/>
                </a:solidFill>
                <a:uFill>
                  <a:solidFill>
                    <a:srgbClr val="003DAF"/>
                  </a:solidFill>
                </a:uFill>
              </a:rPr>
              <a:t>Argonne</a:t>
            </a:r>
            <a:endParaRPr sz="2400">
              <a:solidFill>
                <a:srgbClr val="003DAF"/>
              </a:solidFill>
              <a:uFill>
                <a:solidFill>
                  <a:srgbClr val="003DAF"/>
                </a:solidFill>
              </a:uFill>
            </a:endParaRPr>
          </a:p>
          <a:p>
            <a:pPr lvl="0" marL="271148" indent="-271148">
              <a:spcBef>
                <a:spcPts val="400"/>
              </a:spcBef>
              <a:defRPr b="0" sz="1800">
                <a:solidFill>
                  <a:srgbClr val="000000"/>
                </a:solidFill>
                <a:uFillTx/>
              </a:defRPr>
            </a:pPr>
            <a:r>
              <a:rPr>
                <a:solidFill>
                  <a:srgbClr val="003DAF"/>
                </a:solidFill>
                <a:uFill>
                  <a:solidFill>
                    <a:srgbClr val="003DAF"/>
                  </a:solidFill>
                </a:uFill>
              </a:rPr>
              <a:t>Brazil</a:t>
            </a:r>
            <a:endParaRPr sz="2400">
              <a:solidFill>
                <a:srgbClr val="003DAF"/>
              </a:solidFill>
              <a:uFill>
                <a:solidFill>
                  <a:srgbClr val="003DAF"/>
                </a:solidFill>
              </a:uFill>
            </a:endParaRPr>
          </a:p>
          <a:p>
            <a:pPr lvl="0" marL="271148" indent="-271148">
              <a:spcBef>
                <a:spcPts val="400"/>
              </a:spcBef>
              <a:defRPr b="0" sz="1800">
                <a:solidFill>
                  <a:srgbClr val="000000"/>
                </a:solidFill>
                <a:uFillTx/>
              </a:defRPr>
            </a:pPr>
            <a:r>
              <a:rPr>
                <a:solidFill>
                  <a:srgbClr val="003DAF"/>
                </a:solidFill>
                <a:uFill>
                  <a:solidFill>
                    <a:srgbClr val="003DAF"/>
                  </a:solidFill>
                </a:uFill>
              </a:rPr>
              <a:t>Brookhaven</a:t>
            </a:r>
            <a:endParaRPr sz="2400">
              <a:solidFill>
                <a:srgbClr val="003DAF"/>
              </a:solidFill>
              <a:uFill>
                <a:solidFill>
                  <a:srgbClr val="003DAF"/>
                </a:solidFill>
              </a:uFill>
            </a:endParaRPr>
          </a:p>
          <a:p>
            <a:pPr lvl="0" marL="271148" indent="-271148">
              <a:spcBef>
                <a:spcPts val="400"/>
              </a:spcBef>
              <a:defRPr b="0" sz="1800">
                <a:solidFill>
                  <a:srgbClr val="000000"/>
                </a:solidFill>
                <a:uFillTx/>
              </a:defRPr>
            </a:pPr>
            <a:r>
              <a:rPr>
                <a:solidFill>
                  <a:srgbClr val="003DAF"/>
                </a:solidFill>
                <a:uFill>
                  <a:solidFill>
                    <a:srgbClr val="003DAF"/>
                  </a:solidFill>
                </a:uFill>
              </a:rPr>
              <a:t>Carnegie Mellon Univ.</a:t>
            </a:r>
            <a:endParaRPr sz="2400">
              <a:solidFill>
                <a:srgbClr val="003DAF"/>
              </a:solidFill>
              <a:uFill>
                <a:solidFill>
                  <a:srgbClr val="003DAF"/>
                </a:solidFill>
              </a:uFill>
            </a:endParaRPr>
          </a:p>
          <a:p>
            <a:pPr lvl="0" marL="271148" indent="-271148">
              <a:spcBef>
                <a:spcPts val="400"/>
              </a:spcBef>
              <a:defRPr b="0" sz="1800">
                <a:solidFill>
                  <a:srgbClr val="000000"/>
                </a:solidFill>
                <a:uFillTx/>
              </a:defRPr>
            </a:pPr>
            <a:r>
              <a:rPr>
                <a:solidFill>
                  <a:srgbClr val="4349AA"/>
                </a:solidFill>
                <a:uFill>
                  <a:solidFill>
                    <a:srgbClr val="E32400"/>
                  </a:solidFill>
                </a:uFill>
              </a:rPr>
              <a:t>Durham</a:t>
            </a:r>
            <a:endParaRPr sz="2400">
              <a:solidFill>
                <a:srgbClr val="4349AA"/>
              </a:solidFill>
              <a:uFill>
                <a:solidFill>
                  <a:srgbClr val="E32400"/>
                </a:solidFill>
              </a:uFill>
            </a:endParaRPr>
          </a:p>
          <a:p>
            <a:pPr lvl="0" marL="271148" indent="-271148">
              <a:spcBef>
                <a:spcPts val="400"/>
              </a:spcBef>
              <a:defRPr b="0" sz="1800">
                <a:solidFill>
                  <a:srgbClr val="000000"/>
                </a:solidFill>
                <a:uFillTx/>
              </a:defRPr>
            </a:pPr>
            <a:r>
              <a:rPr>
                <a:solidFill>
                  <a:srgbClr val="4349AA"/>
                </a:solidFill>
                <a:uFill>
                  <a:solidFill>
                    <a:srgbClr val="E32400"/>
                  </a:solidFill>
                </a:uFill>
              </a:rPr>
              <a:t>EPFL</a:t>
            </a:r>
            <a:endParaRPr sz="2400">
              <a:solidFill>
                <a:srgbClr val="4349AA"/>
              </a:solidFill>
              <a:uFill>
                <a:solidFill>
                  <a:srgbClr val="E32400"/>
                </a:solidFill>
              </a:uFill>
            </a:endParaRPr>
          </a:p>
          <a:p>
            <a:pPr lvl="0" marL="271148" indent="-271148">
              <a:spcBef>
                <a:spcPts val="400"/>
              </a:spcBef>
              <a:defRPr b="0" sz="1800">
                <a:solidFill>
                  <a:srgbClr val="000000"/>
                </a:solidFill>
                <a:uFillTx/>
              </a:defRPr>
            </a:pPr>
            <a:r>
              <a:rPr>
                <a:solidFill>
                  <a:srgbClr val="4349AA"/>
                </a:solidFill>
                <a:uFill>
                  <a:solidFill>
                    <a:srgbClr val="E32400"/>
                  </a:solidFill>
                </a:uFill>
              </a:rPr>
              <a:t>ETH Zurich</a:t>
            </a:r>
            <a:endParaRPr sz="2400">
              <a:solidFill>
                <a:srgbClr val="4349AA"/>
              </a:solidFill>
              <a:uFill>
                <a:solidFill>
                  <a:srgbClr val="E32400"/>
                </a:solidFill>
              </a:uFill>
            </a:endParaRPr>
          </a:p>
          <a:p>
            <a:pPr lvl="0" marL="271148" indent="-271148">
              <a:spcBef>
                <a:spcPts val="400"/>
              </a:spcBef>
              <a:defRPr b="0" sz="1800">
                <a:solidFill>
                  <a:srgbClr val="000000"/>
                </a:solidFill>
                <a:uFillTx/>
              </a:defRPr>
            </a:pPr>
            <a:r>
              <a:rPr>
                <a:solidFill>
                  <a:srgbClr val="003DAF"/>
                </a:solidFill>
                <a:uFill>
                  <a:solidFill>
                    <a:srgbClr val="003DAF"/>
                  </a:solidFill>
                </a:uFill>
              </a:rPr>
              <a:t>FNAL</a:t>
            </a:r>
            <a:endParaRPr sz="2400">
              <a:solidFill>
                <a:srgbClr val="003DAF"/>
              </a:solidFill>
              <a:uFill>
                <a:solidFill>
                  <a:srgbClr val="003DAF"/>
                </a:solidFill>
              </a:uFill>
            </a:endParaRPr>
          </a:p>
          <a:p>
            <a:pPr lvl="0" marL="271148" indent="-271148">
              <a:spcBef>
                <a:spcPts val="400"/>
              </a:spcBef>
              <a:defRPr b="0" sz="1800">
                <a:solidFill>
                  <a:srgbClr val="000000"/>
                </a:solidFill>
                <a:uFillTx/>
              </a:defRPr>
            </a:pPr>
            <a:r>
              <a:rPr>
                <a:solidFill>
                  <a:srgbClr val="003DAF"/>
                </a:solidFill>
                <a:uFill>
                  <a:solidFill>
                    <a:srgbClr val="003DAF"/>
                  </a:solidFill>
                </a:uFill>
              </a:rPr>
              <a:t>Harvard</a:t>
            </a:r>
            <a:endParaRPr sz="2400">
              <a:solidFill>
                <a:srgbClr val="003DAF"/>
              </a:solidFill>
              <a:uFill>
                <a:solidFill>
                  <a:srgbClr val="003DAF"/>
                </a:solidFill>
              </a:uFill>
            </a:endParaRPr>
          </a:p>
          <a:p>
            <a:pPr lvl="0" marL="271148" indent="-271148">
              <a:spcBef>
                <a:spcPts val="400"/>
              </a:spcBef>
              <a:defRPr b="0" sz="1800">
                <a:solidFill>
                  <a:srgbClr val="000000"/>
                </a:solidFill>
                <a:uFillTx/>
              </a:defRPr>
            </a:pPr>
            <a:r>
              <a:rPr>
                <a:solidFill>
                  <a:srgbClr val="E32400"/>
                </a:solidFill>
                <a:uFill>
                  <a:solidFill>
                    <a:srgbClr val="E32400"/>
                  </a:solidFill>
                </a:uFill>
              </a:rPr>
              <a:t>IAA et al.</a:t>
            </a:r>
            <a:endParaRPr sz="2400">
              <a:solidFill>
                <a:srgbClr val="E32400"/>
              </a:solidFill>
              <a:uFill>
                <a:solidFill>
                  <a:srgbClr val="E32400"/>
                </a:solidFill>
              </a:uFill>
            </a:endParaRPr>
          </a:p>
          <a:p>
            <a:pPr lvl="0" marL="271148" indent="-271148">
              <a:spcBef>
                <a:spcPts val="400"/>
              </a:spcBef>
              <a:defRPr b="0" sz="1800">
                <a:solidFill>
                  <a:srgbClr val="000000"/>
                </a:solidFill>
                <a:uFillTx/>
              </a:defRPr>
            </a:pPr>
            <a:r>
              <a:rPr>
                <a:solidFill>
                  <a:srgbClr val="003DAF"/>
                </a:solidFill>
                <a:uFill>
                  <a:solidFill>
                    <a:srgbClr val="003DAF"/>
                  </a:solidFill>
                </a:uFill>
              </a:rPr>
              <a:t>Kansas</a:t>
            </a:r>
            <a:endParaRPr sz="2400">
              <a:solidFill>
                <a:srgbClr val="003DAF"/>
              </a:solidFill>
              <a:uFill>
                <a:solidFill>
                  <a:srgbClr val="003DAF"/>
                </a:solidFill>
              </a:uFill>
            </a:endParaRPr>
          </a:p>
          <a:p>
            <a:pPr lvl="0" marL="271148" indent="-271148">
              <a:spcBef>
                <a:spcPts val="400"/>
              </a:spcBef>
              <a:defRPr b="0" sz="1800">
                <a:solidFill>
                  <a:srgbClr val="000000"/>
                </a:solidFill>
                <a:uFillTx/>
              </a:defRPr>
            </a:pPr>
            <a:r>
              <a:rPr>
                <a:solidFill>
                  <a:srgbClr val="003DAF"/>
                </a:solidFill>
                <a:uFill>
                  <a:solidFill>
                    <a:srgbClr val="003DAF"/>
                  </a:solidFill>
                </a:uFill>
              </a:rPr>
              <a:t>KASI</a:t>
            </a:r>
            <a:endParaRPr sz="2400">
              <a:solidFill>
                <a:srgbClr val="003DAF"/>
              </a:solidFill>
              <a:uFill>
                <a:solidFill>
                  <a:srgbClr val="003DAF"/>
                </a:solidFill>
              </a:uFill>
            </a:endParaRPr>
          </a:p>
          <a:p>
            <a:pPr lvl="0" marL="271148" indent="-271148">
              <a:spcBef>
                <a:spcPts val="400"/>
              </a:spcBef>
              <a:defRPr b="0" sz="1800">
                <a:solidFill>
                  <a:srgbClr val="000000"/>
                </a:solidFill>
                <a:uFillTx/>
              </a:defRPr>
            </a:pPr>
            <a:r>
              <a:rPr>
                <a:solidFill>
                  <a:srgbClr val="4349AA"/>
                </a:solidFill>
                <a:uFill>
                  <a:solidFill>
                    <a:srgbClr val="E32400"/>
                  </a:solidFill>
                </a:uFill>
              </a:rPr>
              <a:t>LAM/CPPM</a:t>
            </a:r>
            <a:endParaRPr sz="2400">
              <a:solidFill>
                <a:srgbClr val="4349AA"/>
              </a:solidFill>
              <a:uFill>
                <a:solidFill>
                  <a:srgbClr val="E32400"/>
                </a:solidFill>
              </a:uFill>
            </a:endParaRPr>
          </a:p>
          <a:p>
            <a:pPr lvl="0" marL="271148" indent="-271148">
              <a:spcBef>
                <a:spcPts val="400"/>
              </a:spcBef>
              <a:defRPr b="0" sz="1800">
                <a:solidFill>
                  <a:srgbClr val="000000"/>
                </a:solidFill>
                <a:uFillTx/>
              </a:defRPr>
            </a:pPr>
            <a:r>
              <a:rPr>
                <a:solidFill>
                  <a:srgbClr val="003DAF"/>
                </a:solidFill>
                <a:uFill>
                  <a:solidFill>
                    <a:srgbClr val="003DAF"/>
                  </a:solidFill>
                </a:uFill>
              </a:rPr>
              <a:t>Mexico</a:t>
            </a:r>
            <a:endParaRPr sz="2400">
              <a:solidFill>
                <a:srgbClr val="003DAF"/>
              </a:solidFill>
              <a:uFill>
                <a:solidFill>
                  <a:srgbClr val="003DAF"/>
                </a:solidFill>
              </a:uFill>
            </a:endParaRPr>
          </a:p>
          <a:p>
            <a:pPr lvl="0" marL="271148" indent="-271148">
              <a:spcBef>
                <a:spcPts val="400"/>
              </a:spcBef>
              <a:defRPr b="0" sz="1800">
                <a:solidFill>
                  <a:srgbClr val="000000"/>
                </a:solidFill>
                <a:uFillTx/>
              </a:defRPr>
            </a:pPr>
            <a:r>
              <a:rPr>
                <a:solidFill>
                  <a:srgbClr val="003DAF"/>
                </a:solidFill>
                <a:uFill>
                  <a:solidFill>
                    <a:srgbClr val="003DAF"/>
                  </a:solidFill>
                </a:uFill>
              </a:rPr>
              <a:t>NOAO</a:t>
            </a:r>
            <a:endParaRPr sz="2400">
              <a:solidFill>
                <a:srgbClr val="003DAF"/>
              </a:solidFill>
              <a:uFill>
                <a:solidFill>
                  <a:srgbClr val="003DAF"/>
                </a:solidFill>
              </a:uFill>
            </a:endParaRPr>
          </a:p>
          <a:p>
            <a:pPr lvl="0" marL="271148" indent="-271148">
              <a:spcBef>
                <a:spcPts val="400"/>
              </a:spcBef>
              <a:defRPr b="0" sz="1800">
                <a:solidFill>
                  <a:srgbClr val="000000"/>
                </a:solidFill>
                <a:uFillTx/>
              </a:defRPr>
            </a:pPr>
            <a:r>
              <a:rPr>
                <a:solidFill>
                  <a:srgbClr val="003DAF"/>
                </a:solidFill>
                <a:uFill>
                  <a:solidFill>
                    <a:srgbClr val="003DAF"/>
                  </a:solidFill>
                </a:uFill>
              </a:rPr>
              <a:t>New York Univ.</a:t>
            </a:r>
          </a:p>
        </p:txBody>
      </p:sp>
      <p:sp>
        <p:nvSpPr>
          <p:cNvPr id="2055" name="Shape 2055"/>
          <p:cNvSpPr/>
          <p:nvPr>
            <p:ph type="sldNum" sz="quarter" idx="2"/>
          </p:nvPr>
        </p:nvSpPr>
        <p:spPr>
          <a:xfrm>
            <a:off x="8056734" y="6591300"/>
            <a:ext cx="355601" cy="2718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2056" name="Shape 2056"/>
          <p:cNvSpPr/>
          <p:nvPr/>
        </p:nvSpPr>
        <p:spPr>
          <a:xfrm>
            <a:off x="4739148" y="987655"/>
            <a:ext cx="3898901" cy="5486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0" marL="271172" marR="0" indent="-271172" defTabSz="965755">
              <a:spcBef>
                <a:spcPts val="400"/>
              </a:spcBef>
              <a:buClr>
                <a:srgbClr val="003DAF"/>
              </a:buClr>
              <a:buSzPct val="100000"/>
              <a:buChar char="•"/>
              <a:defRPr sz="1800">
                <a:uFillTx/>
              </a:defRPr>
            </a:pPr>
            <a:r>
              <a:rPr>
                <a:solidFill>
                  <a:srgbClr val="4349AA"/>
                </a:solidFill>
                <a:uFill>
                  <a:solidFill>
                    <a:srgbClr val="E32400"/>
                  </a:solidFill>
                </a:uFill>
              </a:rPr>
              <a:t>Portsmouth</a:t>
            </a:r>
            <a:endParaRPr b="1" sz="2400">
              <a:solidFill>
                <a:srgbClr val="4349AA"/>
              </a:solidFill>
              <a:uFill>
                <a:solidFill>
                  <a:srgbClr val="E32400"/>
                </a:solidFill>
              </a:uFill>
            </a:endParaRPr>
          </a:p>
          <a:p>
            <a:pPr lvl="0" marL="271172" marR="0" indent="-271172" defTabSz="965755">
              <a:spcBef>
                <a:spcPts val="400"/>
              </a:spcBef>
              <a:buClr>
                <a:srgbClr val="003DAF"/>
              </a:buClr>
              <a:buSzPct val="100000"/>
              <a:buChar char="•"/>
              <a:defRPr sz="1800">
                <a:uFillTx/>
              </a:defRPr>
            </a:pPr>
            <a:r>
              <a:rPr>
                <a:solidFill>
                  <a:srgbClr val="4349AA"/>
                </a:solidFill>
                <a:uFill>
                  <a:solidFill>
                    <a:srgbClr val="E32400"/>
                  </a:solidFill>
                </a:uFill>
              </a:rPr>
              <a:t>Saclay</a:t>
            </a:r>
            <a:endParaRPr b="1" sz="2400">
              <a:solidFill>
                <a:srgbClr val="4349AA"/>
              </a:solidFill>
              <a:uFill>
                <a:solidFill>
                  <a:srgbClr val="E32400"/>
                </a:solidFill>
              </a:uFill>
            </a:endParaRPr>
          </a:p>
          <a:p>
            <a:pPr lvl="0" marL="271172" marR="0" indent="-271172" defTabSz="965755">
              <a:spcBef>
                <a:spcPts val="400"/>
              </a:spcBef>
              <a:buClr>
                <a:srgbClr val="003DAF"/>
              </a:buClr>
              <a:buSzPct val="100000"/>
              <a:buChar char="•"/>
              <a:defRPr sz="1800">
                <a:uFillTx/>
              </a:defRPr>
            </a:pPr>
            <a:r>
              <a:rPr>
                <a:solidFill>
                  <a:srgbClr val="003DAF"/>
                </a:solidFill>
                <a:uFill>
                  <a:solidFill>
                    <a:srgbClr val="003DAF"/>
                  </a:solidFill>
                </a:uFill>
              </a:rPr>
              <a:t>SJTU</a:t>
            </a:r>
            <a:endParaRPr b="1" sz="2400">
              <a:solidFill>
                <a:srgbClr val="003DAF"/>
              </a:solidFill>
              <a:uFill>
                <a:solidFill>
                  <a:srgbClr val="003DAF"/>
                </a:solidFill>
              </a:uFill>
            </a:endParaRPr>
          </a:p>
          <a:p>
            <a:pPr lvl="0" marL="271172" marR="0" indent="-271172" defTabSz="965755">
              <a:spcBef>
                <a:spcPts val="400"/>
              </a:spcBef>
              <a:buClr>
                <a:srgbClr val="003DAF"/>
              </a:buClr>
              <a:buSzPct val="100000"/>
              <a:buChar char="•"/>
              <a:defRPr sz="1800">
                <a:uFillTx/>
              </a:defRPr>
            </a:pPr>
            <a:r>
              <a:rPr>
                <a:solidFill>
                  <a:srgbClr val="003DAF"/>
                </a:solidFill>
                <a:uFill>
                  <a:solidFill>
                    <a:srgbClr val="003DAF"/>
                  </a:solidFill>
                </a:uFill>
              </a:rPr>
              <a:t>SLAC</a:t>
            </a:r>
            <a:endParaRPr b="1" sz="2400">
              <a:solidFill>
                <a:srgbClr val="003DAF"/>
              </a:solidFill>
              <a:uFill>
                <a:solidFill>
                  <a:srgbClr val="003DAF"/>
                </a:solidFill>
              </a:uFill>
            </a:endParaRPr>
          </a:p>
          <a:p>
            <a:pPr lvl="0" marL="271172" marR="0" indent="-271172" defTabSz="965755">
              <a:spcBef>
                <a:spcPts val="400"/>
              </a:spcBef>
              <a:buClr>
                <a:srgbClr val="003DAF"/>
              </a:buClr>
              <a:buSzPct val="100000"/>
              <a:buChar char="•"/>
              <a:defRPr sz="1800">
                <a:uFillTx/>
              </a:defRPr>
            </a:pPr>
            <a:r>
              <a:rPr>
                <a:solidFill>
                  <a:srgbClr val="E32400"/>
                </a:solidFill>
                <a:uFill>
                  <a:solidFill>
                    <a:srgbClr val="E32400"/>
                  </a:solidFill>
                </a:uFill>
              </a:rPr>
              <a:t>IFAE/ICE/CIEMAT/UAM</a:t>
            </a:r>
            <a:endParaRPr b="1" sz="2400">
              <a:solidFill>
                <a:srgbClr val="E32400"/>
              </a:solidFill>
              <a:uFill>
                <a:solidFill>
                  <a:srgbClr val="E32400"/>
                </a:solidFill>
              </a:uFill>
            </a:endParaRPr>
          </a:p>
          <a:p>
            <a:pPr lvl="0" marL="271172" marR="0" indent="-271172" defTabSz="965755">
              <a:spcBef>
                <a:spcPts val="400"/>
              </a:spcBef>
              <a:buClr>
                <a:srgbClr val="003DAF"/>
              </a:buClr>
              <a:buSzPct val="100000"/>
              <a:buChar char="•"/>
              <a:defRPr sz="1800">
                <a:uFillTx/>
              </a:defRPr>
            </a:pPr>
            <a:r>
              <a:rPr>
                <a:solidFill>
                  <a:srgbClr val="003DAF"/>
                </a:solidFill>
                <a:uFill>
                  <a:solidFill>
                    <a:srgbClr val="003DAF"/>
                  </a:solidFill>
                </a:uFill>
              </a:rPr>
              <a:t>Texas A&amp;M</a:t>
            </a:r>
            <a:endParaRPr b="1" sz="2400">
              <a:solidFill>
                <a:srgbClr val="003DAF"/>
              </a:solidFill>
              <a:uFill>
                <a:solidFill>
                  <a:srgbClr val="003DAF"/>
                </a:solidFill>
              </a:uFill>
            </a:endParaRPr>
          </a:p>
          <a:p>
            <a:pPr lvl="0" marL="271172" marR="0" indent="-271172" defTabSz="965755">
              <a:spcBef>
                <a:spcPts val="400"/>
              </a:spcBef>
              <a:buClr>
                <a:srgbClr val="003DAF"/>
              </a:buClr>
              <a:buSzPct val="100000"/>
              <a:buChar char="•"/>
              <a:defRPr sz="1800">
                <a:uFillTx/>
              </a:defRPr>
            </a:pPr>
            <a:r>
              <a:rPr>
                <a:solidFill>
                  <a:srgbClr val="003DAF"/>
                </a:solidFill>
                <a:uFill>
                  <a:solidFill>
                    <a:srgbClr val="003DAF"/>
                  </a:solidFill>
                </a:uFill>
              </a:rPr>
              <a:t>The Ohio State Univ.</a:t>
            </a:r>
            <a:endParaRPr b="1" sz="2400">
              <a:solidFill>
                <a:srgbClr val="003DAF"/>
              </a:solidFill>
              <a:uFill>
                <a:solidFill>
                  <a:srgbClr val="003DAF"/>
                </a:solidFill>
              </a:uFill>
            </a:endParaRPr>
          </a:p>
          <a:p>
            <a:pPr lvl="0" marL="271172" marR="0" indent="-271172" defTabSz="965755">
              <a:spcBef>
                <a:spcPts val="400"/>
              </a:spcBef>
              <a:buClr>
                <a:srgbClr val="003DAF"/>
              </a:buClr>
              <a:buSzPct val="100000"/>
              <a:buChar char="•"/>
              <a:defRPr sz="1800">
                <a:uFillTx/>
              </a:defRPr>
            </a:pPr>
            <a:r>
              <a:rPr>
                <a:solidFill>
                  <a:srgbClr val="4349AA"/>
                </a:solidFill>
                <a:uFill>
                  <a:solidFill>
                    <a:srgbClr val="E32400"/>
                  </a:solidFill>
                </a:uFill>
              </a:rPr>
              <a:t>Univ. College London</a:t>
            </a:r>
            <a:endParaRPr b="1" sz="2400">
              <a:solidFill>
                <a:srgbClr val="4349AA"/>
              </a:solidFill>
              <a:uFill>
                <a:solidFill>
                  <a:srgbClr val="E32400"/>
                </a:solidFill>
              </a:uFill>
            </a:endParaRPr>
          </a:p>
          <a:p>
            <a:pPr lvl="0" marL="271172" marR="0" indent="-271172" defTabSz="965755">
              <a:spcBef>
                <a:spcPts val="400"/>
              </a:spcBef>
              <a:buClr>
                <a:srgbClr val="003DAF"/>
              </a:buClr>
              <a:buSzPct val="100000"/>
              <a:buChar char="•"/>
              <a:defRPr sz="1800">
                <a:uFillTx/>
              </a:defRPr>
            </a:pPr>
            <a:r>
              <a:rPr>
                <a:solidFill>
                  <a:srgbClr val="003DAF"/>
                </a:solidFill>
                <a:uFill>
                  <a:solidFill>
                    <a:srgbClr val="003DAF"/>
                  </a:solidFill>
                </a:uFill>
              </a:rPr>
              <a:t>UC Berkeley</a:t>
            </a:r>
            <a:endParaRPr b="1" sz="2400">
              <a:solidFill>
                <a:srgbClr val="003DAF"/>
              </a:solidFill>
              <a:uFill>
                <a:solidFill>
                  <a:srgbClr val="003DAF"/>
                </a:solidFill>
              </a:uFill>
            </a:endParaRPr>
          </a:p>
          <a:p>
            <a:pPr lvl="0" marL="271172" marR="0" indent="-271172" defTabSz="965755">
              <a:spcBef>
                <a:spcPts val="400"/>
              </a:spcBef>
              <a:buClr>
                <a:srgbClr val="003DAF"/>
              </a:buClr>
              <a:buSzPct val="100000"/>
              <a:buChar char="•"/>
              <a:defRPr sz="1800">
                <a:uFillTx/>
              </a:defRPr>
            </a:pPr>
            <a:r>
              <a:rPr>
                <a:solidFill>
                  <a:srgbClr val="003DAF"/>
                </a:solidFill>
                <a:uFill>
                  <a:solidFill>
                    <a:srgbClr val="003DAF"/>
                  </a:solidFill>
                </a:uFill>
              </a:rPr>
              <a:t>UC Irvine</a:t>
            </a:r>
            <a:endParaRPr b="1" sz="2400">
              <a:solidFill>
                <a:srgbClr val="003DAF"/>
              </a:solidFill>
              <a:uFill>
                <a:solidFill>
                  <a:srgbClr val="003DAF"/>
                </a:solidFill>
              </a:uFill>
            </a:endParaRPr>
          </a:p>
          <a:p>
            <a:pPr lvl="0" marL="271172" marR="0" indent="-271172" defTabSz="965755">
              <a:spcBef>
                <a:spcPts val="400"/>
              </a:spcBef>
              <a:buClr>
                <a:srgbClr val="003DAF"/>
              </a:buClr>
              <a:buSzPct val="100000"/>
              <a:buChar char="•"/>
              <a:defRPr sz="1800">
                <a:uFillTx/>
              </a:defRPr>
            </a:pPr>
            <a:r>
              <a:rPr>
                <a:solidFill>
                  <a:srgbClr val="003DAF"/>
                </a:solidFill>
                <a:uFill>
                  <a:solidFill>
                    <a:srgbClr val="003DAF"/>
                  </a:solidFill>
                </a:uFill>
              </a:rPr>
              <a:t>UC Santa Cruz</a:t>
            </a:r>
            <a:endParaRPr b="1" sz="2400">
              <a:solidFill>
                <a:srgbClr val="003DAF"/>
              </a:solidFill>
              <a:uFill>
                <a:solidFill>
                  <a:srgbClr val="003DAF"/>
                </a:solidFill>
              </a:uFill>
            </a:endParaRPr>
          </a:p>
          <a:p>
            <a:pPr lvl="0" marL="271172" marR="0" indent="-271172" defTabSz="965755">
              <a:spcBef>
                <a:spcPts val="400"/>
              </a:spcBef>
              <a:buClr>
                <a:srgbClr val="003DAF"/>
              </a:buClr>
              <a:buSzPct val="100000"/>
              <a:buChar char="•"/>
              <a:defRPr sz="1800">
                <a:uFillTx/>
              </a:defRPr>
            </a:pPr>
            <a:r>
              <a:rPr>
                <a:solidFill>
                  <a:srgbClr val="4349AA"/>
                </a:solidFill>
                <a:uFill>
                  <a:solidFill>
                    <a:srgbClr val="E32400"/>
                  </a:solidFill>
                </a:uFill>
              </a:rPr>
              <a:t>U. Edinburgh</a:t>
            </a:r>
            <a:endParaRPr b="1" sz="2400">
              <a:solidFill>
                <a:srgbClr val="4349AA"/>
              </a:solidFill>
              <a:uFill>
                <a:solidFill>
                  <a:srgbClr val="E32400"/>
                </a:solidFill>
              </a:uFill>
            </a:endParaRPr>
          </a:p>
          <a:p>
            <a:pPr lvl="0" marL="271172" marR="0" indent="-271172" defTabSz="965755">
              <a:spcBef>
                <a:spcPts val="400"/>
              </a:spcBef>
              <a:buClr>
                <a:srgbClr val="003DAF"/>
              </a:buClr>
              <a:buSzPct val="100000"/>
              <a:buChar char="•"/>
              <a:defRPr sz="1800">
                <a:uFillTx/>
              </a:defRPr>
            </a:pPr>
            <a:r>
              <a:rPr>
                <a:solidFill>
                  <a:srgbClr val="003DAF"/>
                </a:solidFill>
                <a:uFill>
                  <a:solidFill>
                    <a:srgbClr val="003DAF"/>
                  </a:solidFill>
                </a:uFill>
              </a:rPr>
              <a:t>U. Michigan</a:t>
            </a:r>
            <a:endParaRPr b="1" sz="2400">
              <a:solidFill>
                <a:srgbClr val="003DAF"/>
              </a:solidFill>
              <a:uFill>
                <a:solidFill>
                  <a:srgbClr val="003DAF"/>
                </a:solidFill>
              </a:uFill>
            </a:endParaRPr>
          </a:p>
          <a:p>
            <a:pPr lvl="0" marL="271172" marR="0" indent="-271172" defTabSz="965755">
              <a:spcBef>
                <a:spcPts val="400"/>
              </a:spcBef>
              <a:buClr>
                <a:srgbClr val="003DAF"/>
              </a:buClr>
              <a:buSzPct val="100000"/>
              <a:buChar char="•"/>
              <a:defRPr sz="1800">
                <a:uFillTx/>
              </a:defRPr>
            </a:pPr>
            <a:r>
              <a:rPr>
                <a:solidFill>
                  <a:srgbClr val="003DAF"/>
                </a:solidFill>
                <a:uFill>
                  <a:solidFill>
                    <a:srgbClr val="003DAF"/>
                  </a:solidFill>
                </a:uFill>
              </a:rPr>
              <a:t>U. Pittsburgh</a:t>
            </a:r>
            <a:endParaRPr b="1" sz="2400">
              <a:solidFill>
                <a:srgbClr val="003DAF"/>
              </a:solidFill>
              <a:uFill>
                <a:solidFill>
                  <a:srgbClr val="003DAF"/>
                </a:solidFill>
              </a:uFill>
            </a:endParaRPr>
          </a:p>
          <a:p>
            <a:pPr lvl="0" marL="271172" marR="0" indent="-271172" defTabSz="965755">
              <a:spcBef>
                <a:spcPts val="400"/>
              </a:spcBef>
              <a:buClr>
                <a:srgbClr val="003DAF"/>
              </a:buClr>
              <a:buSzPct val="100000"/>
              <a:buChar char="•"/>
              <a:defRPr sz="1800">
                <a:uFillTx/>
              </a:defRPr>
            </a:pPr>
            <a:r>
              <a:rPr>
                <a:solidFill>
                  <a:srgbClr val="003DAF"/>
                </a:solidFill>
                <a:uFill>
                  <a:solidFill>
                    <a:srgbClr val="003DAF"/>
                  </a:solidFill>
                </a:uFill>
              </a:rPr>
              <a:t>U. Utah</a:t>
            </a:r>
            <a:endParaRPr b="1" sz="2400">
              <a:solidFill>
                <a:srgbClr val="003DAF"/>
              </a:solidFill>
              <a:uFill>
                <a:solidFill>
                  <a:srgbClr val="003DAF"/>
                </a:solidFill>
              </a:uFill>
            </a:endParaRPr>
          </a:p>
          <a:p>
            <a:pPr lvl="0" marL="271172" marR="0" indent="-271172" defTabSz="965755">
              <a:spcBef>
                <a:spcPts val="400"/>
              </a:spcBef>
              <a:buClr>
                <a:srgbClr val="003DAF"/>
              </a:buClr>
              <a:buSzPct val="100000"/>
              <a:buChar char="•"/>
              <a:defRPr sz="1800">
                <a:uFillTx/>
              </a:defRPr>
            </a:pPr>
            <a:r>
              <a:rPr>
                <a:solidFill>
                  <a:srgbClr val="003DAF"/>
                </a:solidFill>
                <a:uFill>
                  <a:solidFill>
                    <a:srgbClr val="003DAF"/>
                  </a:solidFill>
                </a:uFill>
              </a:rPr>
              <a:t>USTC</a:t>
            </a:r>
            <a:endParaRPr b="1" sz="2400">
              <a:solidFill>
                <a:srgbClr val="003DAF"/>
              </a:solidFill>
              <a:uFill>
                <a:solidFill>
                  <a:srgbClr val="003DAF"/>
                </a:solidFill>
              </a:uFill>
            </a:endParaRPr>
          </a:p>
          <a:p>
            <a:pPr lvl="0" marL="271172" marR="0" indent="-271172" defTabSz="965755">
              <a:spcBef>
                <a:spcPts val="400"/>
              </a:spcBef>
              <a:buClr>
                <a:srgbClr val="003DAF"/>
              </a:buClr>
              <a:buSzPct val="100000"/>
              <a:buChar char="•"/>
              <a:defRPr sz="1800">
                <a:uFillTx/>
              </a:defRPr>
            </a:pPr>
            <a:r>
              <a:rPr>
                <a:solidFill>
                  <a:srgbClr val="003DAF"/>
                </a:solidFill>
                <a:uFill>
                  <a:solidFill>
                    <a:srgbClr val="003DAF"/>
                  </a:solidFill>
                </a:uFill>
              </a:rPr>
              <a:t>Yale</a:t>
            </a:r>
          </a:p>
        </p:txBody>
      </p:sp>
    </p:spTree>
  </p:cSld>
  <p:clrMapOvr>
    <a:masterClrMapping/>
  </p:clrMapOvr>
  <p:transition spd="med" advClick="1"/>
</p:sld>
</file>

<file path=ppt/slides/slide2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8" name="Shape 2058"/>
          <p:cNvSpPr/>
          <p:nvPr>
            <p:ph type="title"/>
          </p:nvPr>
        </p:nvSpPr>
        <p:spPr>
          <a:xfrm>
            <a:off x="5" y="0"/>
            <a:ext cx="7934529" cy="857250"/>
          </a:xfrm>
          <a:prstGeom prst="rect">
            <a:avLst/>
          </a:prstGeom>
        </p:spPr>
        <p:txBody>
          <a:bodyPr>
            <a:normAutofit fontScale="100000" lnSpcReduction="0"/>
          </a:bodyPr>
          <a:lstStyle>
            <a:lvl1pPr>
              <a:defRPr sz="3200"/>
            </a:lvl1pPr>
          </a:lstStyle>
          <a:p>
            <a:pPr lvl="0">
              <a:defRPr sz="1800"/>
            </a:pPr>
            <a:r>
              <a:rPr sz="3200"/>
              <a:t>DESI Current Schedule</a:t>
            </a:r>
          </a:p>
        </p:txBody>
      </p:sp>
      <p:sp>
        <p:nvSpPr>
          <p:cNvPr id="2059" name="Shape 2059"/>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defRPr sz="1800"/>
            </a:pPr>
            <a:fld id="{86CB4B4D-7CA3-9044-876B-883B54F8677D}" type="slidenum">
              <a:rPr sz="1400"/>
            </a:fld>
          </a:p>
        </p:txBody>
      </p:sp>
      <p:pic>
        <p:nvPicPr>
          <p:cNvPr id="2060" name="image7.png"/>
          <p:cNvPicPr/>
          <p:nvPr/>
        </p:nvPicPr>
        <p:blipFill>
          <a:blip r:embed="rId2">
            <a:extLst/>
          </a:blip>
          <a:stretch>
            <a:fillRect/>
          </a:stretch>
        </p:blipFill>
        <p:spPr>
          <a:xfrm>
            <a:off x="152400" y="3600450"/>
            <a:ext cx="9011024" cy="3105150"/>
          </a:xfrm>
          <a:prstGeom prst="rect">
            <a:avLst/>
          </a:prstGeom>
          <a:ln w="12700">
            <a:miter lim="400000"/>
          </a:ln>
        </p:spPr>
      </p:pic>
      <p:sp>
        <p:nvSpPr>
          <p:cNvPr id="2061" name="Shape 2061"/>
          <p:cNvSpPr/>
          <p:nvPr>
            <p:ph type="body" idx="1"/>
          </p:nvPr>
        </p:nvSpPr>
        <p:spPr>
          <a:xfrm>
            <a:off x="531832" y="968383"/>
            <a:ext cx="8448676" cy="3298817"/>
          </a:xfrm>
          <a:prstGeom prst="rect">
            <a:avLst/>
          </a:prstGeom>
        </p:spPr>
        <p:txBody>
          <a:bodyPr lIns="0" tIns="0" rIns="0" bIns="0">
            <a:normAutofit fontScale="100000" lnSpcReduction="0"/>
          </a:bodyPr>
          <a:lstStyle/>
          <a:p>
            <a:pPr lvl="0" marL="0" indent="0">
              <a:buSzTx/>
              <a:buNone/>
              <a:defRPr sz="1800">
                <a:solidFill>
                  <a:srgbClr val="000000"/>
                </a:solidFill>
              </a:defRPr>
            </a:pPr>
            <a:r>
              <a:rPr sz="2400">
                <a:solidFill>
                  <a:srgbClr val="002E7A"/>
                </a:solidFill>
              </a:rPr>
              <a:t>DESI notional timeline</a:t>
            </a:r>
            <a:endParaRPr sz="2400">
              <a:solidFill>
                <a:srgbClr val="002E7A"/>
              </a:solidFill>
            </a:endParaRPr>
          </a:p>
          <a:p>
            <a:pPr lvl="1" marL="701947" indent="-204107">
              <a:spcBef>
                <a:spcPts val="400"/>
              </a:spcBef>
              <a:buChar char="–"/>
              <a:defRPr sz="1800">
                <a:solidFill>
                  <a:srgbClr val="000000"/>
                </a:solidFill>
              </a:defRPr>
            </a:pPr>
            <a:r>
              <a:rPr sz="2000">
                <a:solidFill>
                  <a:srgbClr val="002E7A"/>
                </a:solidFill>
              </a:rPr>
              <a:t>Oct   2018: Commissioning / pilot observations</a:t>
            </a:r>
            <a:endParaRPr sz="2000">
              <a:solidFill>
                <a:srgbClr val="002E7A"/>
              </a:solidFill>
            </a:endParaRPr>
          </a:p>
          <a:p>
            <a:pPr lvl="1" marL="701947" indent="-204107">
              <a:spcBef>
                <a:spcPts val="400"/>
              </a:spcBef>
              <a:buChar char="–"/>
              <a:defRPr sz="1800">
                <a:solidFill>
                  <a:srgbClr val="000000"/>
                </a:solidFill>
              </a:defRPr>
            </a:pPr>
            <a:r>
              <a:rPr sz="2000">
                <a:solidFill>
                  <a:srgbClr val="002E7A"/>
                </a:solidFill>
              </a:rPr>
              <a:t>April 2019: Survey starts</a:t>
            </a:r>
            <a:endParaRPr sz="2000">
              <a:solidFill>
                <a:srgbClr val="002E7A"/>
              </a:solidFill>
            </a:endParaRPr>
          </a:p>
          <a:p>
            <a:pPr lvl="1" marL="701947" indent="-204107">
              <a:spcBef>
                <a:spcPts val="400"/>
              </a:spcBef>
              <a:buChar char="–"/>
              <a:defRPr sz="1800">
                <a:solidFill>
                  <a:srgbClr val="000000"/>
                </a:solidFill>
              </a:defRPr>
            </a:pPr>
            <a:r>
              <a:rPr sz="2000">
                <a:solidFill>
                  <a:srgbClr val="002E7A"/>
                </a:solidFill>
              </a:rPr>
              <a:t>April 2020: 1st data set defined</a:t>
            </a:r>
            <a:endParaRPr sz="2000">
              <a:solidFill>
                <a:srgbClr val="002E7A"/>
              </a:solidFill>
            </a:endParaRPr>
          </a:p>
          <a:p>
            <a:pPr lvl="1" marL="701947" indent="-204107">
              <a:spcBef>
                <a:spcPts val="400"/>
              </a:spcBef>
              <a:buChar char="–"/>
              <a:defRPr sz="1800">
                <a:solidFill>
                  <a:srgbClr val="000000"/>
                </a:solidFill>
              </a:defRPr>
            </a:pPr>
            <a:r>
              <a:rPr sz="2000">
                <a:solidFill>
                  <a:srgbClr val="002E7A"/>
                </a:solidFill>
              </a:rPr>
              <a:t>Nov  2020: BAO results on 1st year data</a:t>
            </a:r>
            <a:endParaRPr sz="2000">
              <a:solidFill>
                <a:srgbClr val="002E7A"/>
              </a:solidFill>
            </a:endParaRPr>
          </a:p>
          <a:p>
            <a:pPr lvl="1" marL="701947" indent="-204107">
              <a:spcBef>
                <a:spcPts val="400"/>
              </a:spcBef>
              <a:buClr>
                <a:srgbClr val="E32C2F"/>
              </a:buClr>
              <a:buChar char="–"/>
              <a:defRPr sz="1800">
                <a:solidFill>
                  <a:srgbClr val="000000"/>
                </a:solidFill>
              </a:defRPr>
            </a:pPr>
            <a:r>
              <a:rPr sz="2000">
                <a:solidFill>
                  <a:srgbClr val="FF0000"/>
                </a:solidFill>
              </a:rPr>
              <a:t>Nov  2022: BAO results with 60% of data, </a:t>
            </a:r>
            <a:r>
              <a:rPr sz="2000" u="sng">
                <a:solidFill>
                  <a:srgbClr val="FF0000"/>
                </a:solidFill>
              </a:rPr>
              <a:t>surpasses science requirements</a:t>
            </a:r>
          </a:p>
        </p:txBody>
      </p:sp>
      <p:sp>
        <p:nvSpPr>
          <p:cNvPr id="2062" name="Shape 2062"/>
          <p:cNvSpPr/>
          <p:nvPr/>
        </p:nvSpPr>
        <p:spPr>
          <a:xfrm>
            <a:off x="895691" y="6443988"/>
            <a:ext cx="6957790" cy="406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defTabSz="457200">
              <a:defRPr sz="2000">
                <a:solidFill>
                  <a:srgbClr val="E32C2F"/>
                </a:solidFill>
                <a:uFillTx/>
                <a:latin typeface="Helvetica"/>
                <a:ea typeface="Helvetica"/>
                <a:cs typeface="Helvetica"/>
                <a:sym typeface="Helvetica"/>
              </a:defRPr>
            </a:lvl1pPr>
          </a:lstStyle>
          <a:p>
            <a:pPr lvl="0">
              <a:defRPr sz="1800">
                <a:solidFill>
                  <a:srgbClr val="000000"/>
                </a:solidFill>
              </a:defRPr>
            </a:pPr>
            <a:r>
              <a:rPr sz="2000">
                <a:solidFill>
                  <a:srgbClr val="E32C2F"/>
                </a:solidFill>
              </a:rPr>
              <a:t>*Conceptual Design Review: Passed on September 11, 2014</a:t>
            </a:r>
          </a:p>
        </p:txBody>
      </p:sp>
      <p:sp>
        <p:nvSpPr>
          <p:cNvPr id="2063" name="Shape 2063"/>
          <p:cNvSpPr/>
          <p:nvPr/>
        </p:nvSpPr>
        <p:spPr>
          <a:xfrm>
            <a:off x="1026989" y="4701735"/>
            <a:ext cx="213148" cy="406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0" marR="0" defTabSz="457200">
              <a:defRPr sz="2000">
                <a:solidFill>
                  <a:srgbClr val="E32C2F"/>
                </a:solidFill>
                <a:uFillTx/>
                <a:latin typeface="Helvetica"/>
                <a:ea typeface="Helvetica"/>
                <a:cs typeface="Helvetica"/>
                <a:sym typeface="Helvetica"/>
              </a:defRPr>
            </a:lvl1pPr>
          </a:lstStyle>
          <a:p>
            <a:pPr lvl="0">
              <a:defRPr sz="1800">
                <a:solidFill>
                  <a:srgbClr val="000000"/>
                </a:solidFill>
              </a:defRPr>
            </a:pPr>
            <a:r>
              <a:rPr sz="2000">
                <a:solidFill>
                  <a:srgbClr val="E32C2F"/>
                </a:solidFill>
              </a:rPr>
              <a:t>*</a:t>
            </a:r>
          </a:p>
        </p:txBody>
      </p:sp>
    </p:spTree>
  </p:cSld>
  <p:clrMapOvr>
    <a:masterClrMapping/>
  </p:clrMapOvr>
  <p:transition spd="med" advClick="1"/>
</p:sld>
</file>

<file path=ppt/slides/slide2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5" name="Shape 2065"/>
          <p:cNvSpPr/>
          <p:nvPr>
            <p:ph type="title"/>
          </p:nvPr>
        </p:nvSpPr>
        <p:spPr>
          <a:xfrm>
            <a:off x="-279400" y="63500"/>
            <a:ext cx="9144000" cy="857250"/>
          </a:xfrm>
          <a:prstGeom prst="rect">
            <a:avLst/>
          </a:prstGeom>
        </p:spPr>
        <p:txBody>
          <a:bodyPr/>
          <a:lstStyle>
            <a:lvl1pPr>
              <a:defRPr b="0" sz="3200">
                <a:solidFill>
                  <a:srgbClr val="000000"/>
                </a:solidFill>
                <a:uFill>
                  <a:solidFill>
                    <a:srgbClr val="000000"/>
                  </a:solidFill>
                </a:uFill>
                <a:latin typeface="+mn-lt"/>
                <a:ea typeface="+mn-ea"/>
                <a:cs typeface="+mn-cs"/>
                <a:sym typeface="Arial"/>
              </a:defRPr>
            </a:lvl1pPr>
          </a:lstStyle>
          <a:p>
            <a:pPr lvl="0">
              <a:defRPr sz="1800">
                <a:uFillTx/>
              </a:defRPr>
            </a:pPr>
            <a:r>
              <a:rPr sz="3200">
                <a:uFill>
                  <a:solidFill/>
                </a:uFill>
              </a:rPr>
              <a:t>IFAE/ICE/CIEMAT/UAM Contributions</a:t>
            </a:r>
          </a:p>
        </p:txBody>
      </p:sp>
      <p:sp>
        <p:nvSpPr>
          <p:cNvPr id="2066" name="Shape 2066"/>
          <p:cNvSpPr/>
          <p:nvPr>
            <p:ph type="body" idx="1"/>
          </p:nvPr>
        </p:nvSpPr>
        <p:spPr>
          <a:xfrm>
            <a:off x="366726" y="1411291"/>
            <a:ext cx="8497875" cy="4988959"/>
          </a:xfrm>
          <a:prstGeom prst="rect">
            <a:avLst/>
          </a:prstGeom>
        </p:spPr>
        <p:txBody>
          <a:bodyPr/>
          <a:lstStyle/>
          <a:p>
            <a:pPr lvl="0" marL="361531" indent="-361531">
              <a:spcBef>
                <a:spcPts val="1000"/>
              </a:spcBef>
              <a:buClrTx/>
              <a:defRPr b="0" sz="1800">
                <a:solidFill>
                  <a:srgbClr val="000000"/>
                </a:solidFill>
                <a:uFillTx/>
              </a:defRPr>
            </a:pPr>
            <a:r>
              <a:rPr sz="2400">
                <a:solidFill>
                  <a:srgbClr val="002E7A"/>
                </a:solidFill>
                <a:uFill>
                  <a:solidFill>
                    <a:srgbClr val="002E7A"/>
                  </a:solidFill>
                </a:uFill>
                <a:latin typeface="+mn-lt"/>
                <a:ea typeface="+mn-ea"/>
                <a:cs typeface="+mn-cs"/>
                <a:sym typeface="Arial"/>
              </a:rPr>
              <a:t>Design, production and test of 10+2 Guiding, Focusing and Alignment (GFA) units (IFAE, CIEMAT, ICE). </a:t>
            </a:r>
            <a:r>
              <a:rPr sz="2400">
                <a:solidFill>
                  <a:srgbClr val="4F7A28"/>
                </a:solidFill>
                <a:uFill>
                  <a:solidFill>
                    <a:srgbClr val="002E7A"/>
                  </a:solidFill>
                </a:uFill>
                <a:latin typeface="+mn-lt"/>
                <a:ea typeface="+mn-ea"/>
                <a:cs typeface="+mn-cs"/>
                <a:sym typeface="Arial"/>
              </a:rPr>
              <a:t>✔</a:t>
            </a:r>
            <a:endParaRPr sz="2400">
              <a:solidFill>
                <a:srgbClr val="4F7A28"/>
              </a:solidFill>
              <a:uFill>
                <a:solidFill>
                  <a:srgbClr val="002E7A"/>
                </a:solidFill>
              </a:uFill>
              <a:latin typeface="+mn-lt"/>
              <a:ea typeface="+mn-ea"/>
              <a:cs typeface="+mn-cs"/>
              <a:sym typeface="Arial"/>
            </a:endParaRPr>
          </a:p>
          <a:p>
            <a:pPr lvl="0" marL="361531" indent="-361531">
              <a:spcBef>
                <a:spcPts val="1000"/>
              </a:spcBef>
              <a:buClrTx/>
              <a:defRPr b="0" sz="1800">
                <a:solidFill>
                  <a:srgbClr val="000000"/>
                </a:solidFill>
                <a:uFillTx/>
              </a:defRPr>
            </a:pPr>
            <a:endParaRPr sz="2400">
              <a:solidFill>
                <a:srgbClr val="4F7A28"/>
              </a:solidFill>
              <a:uFill>
                <a:solidFill>
                  <a:srgbClr val="002E7A"/>
                </a:solidFill>
              </a:uFill>
              <a:latin typeface="+mn-lt"/>
              <a:ea typeface="+mn-ea"/>
              <a:cs typeface="+mn-cs"/>
              <a:sym typeface="Arial"/>
            </a:endParaRPr>
          </a:p>
          <a:p>
            <a:pPr lvl="0" marL="361531" indent="-361531">
              <a:spcBef>
                <a:spcPts val="1000"/>
              </a:spcBef>
              <a:buClrTx/>
              <a:defRPr b="0" sz="1800">
                <a:solidFill>
                  <a:srgbClr val="000000"/>
                </a:solidFill>
                <a:uFillTx/>
              </a:defRPr>
            </a:pPr>
            <a:r>
              <a:rPr sz="2400">
                <a:solidFill>
                  <a:srgbClr val="002E7A"/>
                </a:solidFill>
                <a:uFill>
                  <a:solidFill>
                    <a:srgbClr val="002E7A"/>
                  </a:solidFill>
                </a:uFill>
                <a:latin typeface="+mn-lt"/>
                <a:ea typeface="+mn-ea"/>
                <a:cs typeface="+mn-cs"/>
                <a:sym typeface="Arial"/>
              </a:rPr>
              <a:t>Software for guiding (ICE). </a:t>
            </a:r>
            <a:r>
              <a:rPr sz="2400">
                <a:solidFill>
                  <a:srgbClr val="4F7A28"/>
                </a:solidFill>
                <a:uFill>
                  <a:solidFill>
                    <a:srgbClr val="002E7A"/>
                  </a:solidFill>
                </a:uFill>
                <a:latin typeface="+mn-lt"/>
                <a:ea typeface="+mn-ea"/>
                <a:cs typeface="+mn-cs"/>
                <a:sym typeface="Arial"/>
              </a:rPr>
              <a:t>✔</a:t>
            </a:r>
            <a:endParaRPr sz="2400">
              <a:solidFill>
                <a:srgbClr val="002E7A"/>
              </a:solidFill>
              <a:uFill>
                <a:solidFill>
                  <a:srgbClr val="002E7A"/>
                </a:solidFill>
              </a:uFill>
              <a:latin typeface="+mn-lt"/>
              <a:ea typeface="+mn-ea"/>
              <a:cs typeface="+mn-cs"/>
              <a:sym typeface="Arial"/>
            </a:endParaRPr>
          </a:p>
          <a:p>
            <a:pPr lvl="0" marL="361531" indent="-361531">
              <a:spcBef>
                <a:spcPts val="1000"/>
              </a:spcBef>
              <a:buClrTx/>
              <a:defRPr b="0" sz="1800">
                <a:solidFill>
                  <a:srgbClr val="000000"/>
                </a:solidFill>
                <a:uFillTx/>
              </a:defRPr>
            </a:pPr>
            <a:endParaRPr sz="2400">
              <a:solidFill>
                <a:srgbClr val="002E7A"/>
              </a:solidFill>
              <a:uFill>
                <a:solidFill>
                  <a:srgbClr val="002E7A"/>
                </a:solidFill>
              </a:uFill>
              <a:latin typeface="+mn-lt"/>
              <a:ea typeface="+mn-ea"/>
              <a:cs typeface="+mn-cs"/>
              <a:sym typeface="Arial"/>
            </a:endParaRPr>
          </a:p>
          <a:p>
            <a:pPr lvl="0" marL="361531" indent="-361531">
              <a:spcBef>
                <a:spcPts val="1000"/>
              </a:spcBef>
              <a:buClrTx/>
              <a:defRPr b="0" sz="1800">
                <a:solidFill>
                  <a:srgbClr val="000000"/>
                </a:solidFill>
                <a:uFillTx/>
              </a:defRPr>
            </a:pPr>
            <a:r>
              <a:rPr sz="2400">
                <a:solidFill>
                  <a:srgbClr val="002E7A"/>
                </a:solidFill>
                <a:uFill>
                  <a:solidFill>
                    <a:srgbClr val="002E7A"/>
                  </a:solidFill>
                </a:uFill>
                <a:latin typeface="+mn-lt"/>
                <a:ea typeface="+mn-ea"/>
                <a:cs typeface="+mn-cs"/>
                <a:sym typeface="Arial"/>
              </a:rPr>
              <a:t>Imaging of ~5000 sq. deg. in the </a:t>
            </a:r>
            <a:r>
              <a:rPr i="1" sz="2400">
                <a:solidFill>
                  <a:srgbClr val="002E7A"/>
                </a:solidFill>
                <a:uFill>
                  <a:solidFill>
                    <a:srgbClr val="002E7A"/>
                  </a:solidFill>
                </a:uFill>
                <a:latin typeface="+mn-lt"/>
                <a:ea typeface="+mn-ea"/>
                <a:cs typeface="+mn-cs"/>
                <a:sym typeface="Arial"/>
              </a:rPr>
              <a:t>z</a:t>
            </a:r>
            <a:r>
              <a:rPr sz="2400">
                <a:solidFill>
                  <a:srgbClr val="002E7A"/>
                </a:solidFill>
                <a:uFill>
                  <a:solidFill>
                    <a:srgbClr val="002E7A"/>
                  </a:solidFill>
                </a:uFill>
                <a:latin typeface="+mn-lt"/>
                <a:ea typeface="+mn-ea"/>
                <a:cs typeface="+mn-cs"/>
                <a:sym typeface="Arial"/>
              </a:rPr>
              <a:t> band using PAUCam for targeting purposes (All). </a:t>
            </a:r>
            <a:r>
              <a:rPr sz="2000">
                <a:solidFill>
                  <a:srgbClr val="4F7A28"/>
                </a:solidFill>
                <a:uFill>
                  <a:solidFill>
                    <a:srgbClr val="002E7A"/>
                  </a:solidFill>
                </a:uFill>
                <a:latin typeface="+mn-lt"/>
                <a:ea typeface="+mn-ea"/>
                <a:cs typeface="+mn-cs"/>
                <a:sym typeface="Arial"/>
              </a:rPr>
              <a:t>Under discussion</a:t>
            </a:r>
            <a:endParaRPr sz="2400">
              <a:solidFill>
                <a:srgbClr val="002E7A"/>
              </a:solidFill>
              <a:uFill>
                <a:solidFill>
                  <a:srgbClr val="002E7A"/>
                </a:solidFill>
              </a:uFill>
              <a:latin typeface="+mn-lt"/>
              <a:ea typeface="+mn-ea"/>
              <a:cs typeface="+mn-cs"/>
              <a:sym typeface="Arial"/>
            </a:endParaRPr>
          </a:p>
          <a:p>
            <a:pPr lvl="0" marL="361531" indent="-361531">
              <a:spcBef>
                <a:spcPts val="1000"/>
              </a:spcBef>
              <a:buClrTx/>
              <a:defRPr b="0" sz="1800">
                <a:solidFill>
                  <a:srgbClr val="000000"/>
                </a:solidFill>
                <a:uFillTx/>
              </a:defRPr>
            </a:pPr>
            <a:endParaRPr sz="2400">
              <a:solidFill>
                <a:srgbClr val="002E7A"/>
              </a:solidFill>
              <a:uFill>
                <a:solidFill>
                  <a:srgbClr val="002E7A"/>
                </a:solidFill>
              </a:uFill>
              <a:latin typeface="+mn-lt"/>
              <a:ea typeface="+mn-ea"/>
              <a:cs typeface="+mn-cs"/>
              <a:sym typeface="Arial"/>
            </a:endParaRPr>
          </a:p>
          <a:p>
            <a:pPr lvl="0" marL="361531" indent="-361531">
              <a:spcBef>
                <a:spcPts val="1000"/>
              </a:spcBef>
              <a:buClrTx/>
              <a:defRPr b="0" sz="1800">
                <a:solidFill>
                  <a:srgbClr val="000000"/>
                </a:solidFill>
                <a:uFillTx/>
              </a:defRPr>
            </a:pPr>
            <a:r>
              <a:rPr sz="2400">
                <a:solidFill>
                  <a:srgbClr val="002E7A"/>
                </a:solidFill>
                <a:uFill>
                  <a:solidFill>
                    <a:srgbClr val="002E7A"/>
                  </a:solidFill>
                </a:uFill>
                <a:latin typeface="+mn-lt"/>
                <a:ea typeface="+mn-ea"/>
                <a:cs typeface="+mn-cs"/>
                <a:sym typeface="Arial"/>
              </a:rPr>
              <a:t>Provision of large galaxy simulations tailored to DESI’s needs (ICE, CIEMAT, UAM). </a:t>
            </a:r>
            <a:r>
              <a:rPr sz="2000">
                <a:solidFill>
                  <a:srgbClr val="4F7A28"/>
                </a:solidFill>
                <a:uFill>
                  <a:solidFill>
                    <a:srgbClr val="002E7A"/>
                  </a:solidFill>
                </a:uFill>
                <a:latin typeface="+mn-lt"/>
                <a:ea typeface="+mn-ea"/>
                <a:cs typeface="+mn-cs"/>
                <a:sym typeface="Arial"/>
              </a:rPr>
              <a:t>Proposed</a:t>
            </a:r>
          </a:p>
        </p:txBody>
      </p:sp>
      <p:sp>
        <p:nvSpPr>
          <p:cNvPr id="2067" name="Shape 2067"/>
          <p:cNvSpPr/>
          <p:nvPr>
            <p:ph type="sldNum" sz="quarter" idx="2"/>
          </p:nvPr>
        </p:nvSpPr>
        <p:spPr>
          <a:xfrm>
            <a:off x="8056734" y="6591300"/>
            <a:ext cx="355601" cy="2718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Tree>
  </p:cSld>
  <p:clrMapOvr>
    <a:masterClrMapping/>
  </p:clrMapOvr>
  <p:transition spd="med" advClick="1"/>
</p:sld>
</file>

<file path=ppt/slides/slide2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9" name="Shape 2069"/>
          <p:cNvSpPr/>
          <p:nvPr>
            <p:ph type="title"/>
          </p:nvPr>
        </p:nvSpPr>
        <p:spPr>
          <a:xfrm>
            <a:off x="-279400" y="63500"/>
            <a:ext cx="9144000" cy="857250"/>
          </a:xfrm>
          <a:prstGeom prst="rect">
            <a:avLst/>
          </a:prstGeom>
        </p:spPr>
        <p:txBody>
          <a:bodyPr/>
          <a:lstStyle>
            <a:lvl1pPr>
              <a:defRPr b="0" sz="3200">
                <a:solidFill>
                  <a:srgbClr val="000000"/>
                </a:solidFill>
                <a:uFill>
                  <a:solidFill>
                    <a:srgbClr val="000000"/>
                  </a:solidFill>
                </a:uFill>
                <a:latin typeface="+mn-lt"/>
                <a:ea typeface="+mn-ea"/>
                <a:cs typeface="+mn-cs"/>
                <a:sym typeface="Arial"/>
              </a:defRPr>
            </a:lvl1pPr>
          </a:lstStyle>
          <a:p>
            <a:pPr lvl="0">
              <a:defRPr sz="1800">
                <a:uFillTx/>
              </a:defRPr>
            </a:pPr>
            <a:r>
              <a:rPr sz="3200">
                <a:uFill>
                  <a:solidFill/>
                </a:uFill>
              </a:rPr>
              <a:t>GFA Unit</a:t>
            </a:r>
          </a:p>
        </p:txBody>
      </p:sp>
      <p:sp>
        <p:nvSpPr>
          <p:cNvPr id="2070" name="Shape 2070"/>
          <p:cNvSpPr/>
          <p:nvPr>
            <p:ph type="body" idx="1"/>
          </p:nvPr>
        </p:nvSpPr>
        <p:spPr>
          <a:xfrm>
            <a:off x="366726" y="1411291"/>
            <a:ext cx="8497875" cy="3816767"/>
          </a:xfrm>
          <a:prstGeom prst="rect">
            <a:avLst/>
          </a:prstGeom>
        </p:spPr>
        <p:txBody>
          <a:bodyPr/>
          <a:lstStyle/>
          <a:p>
            <a:pPr lvl="0" marL="361531" indent="-361531">
              <a:spcBef>
                <a:spcPts val="1000"/>
              </a:spcBef>
              <a:buClrTx/>
              <a:defRPr b="0" sz="1800">
                <a:solidFill>
                  <a:srgbClr val="000000"/>
                </a:solidFill>
                <a:uFillTx/>
              </a:defRPr>
            </a:pPr>
            <a:r>
              <a:rPr sz="2400">
                <a:solidFill>
                  <a:srgbClr val="002E7A"/>
                </a:solidFill>
                <a:uFill>
                  <a:solidFill>
                    <a:srgbClr val="002E7A"/>
                  </a:solidFill>
                </a:uFill>
                <a:latin typeface="+mn-lt"/>
                <a:ea typeface="+mn-ea"/>
                <a:cs typeface="+mn-cs"/>
                <a:sym typeface="Arial"/>
              </a:rPr>
              <a:t>It is the only imaging component of DESI</a:t>
            </a:r>
            <a:endParaRPr sz="2400">
              <a:solidFill>
                <a:srgbClr val="002E7A"/>
              </a:solidFill>
              <a:uFill>
                <a:solidFill>
                  <a:srgbClr val="002E7A"/>
                </a:solidFill>
              </a:uFill>
              <a:latin typeface="+mn-lt"/>
              <a:ea typeface="+mn-ea"/>
              <a:cs typeface="+mn-cs"/>
              <a:sym typeface="Arial"/>
            </a:endParaRPr>
          </a:p>
          <a:p>
            <a:pPr lvl="0" marL="361531" indent="-361531">
              <a:spcBef>
                <a:spcPts val="1000"/>
              </a:spcBef>
              <a:buClrTx/>
              <a:defRPr b="0" sz="1800">
                <a:solidFill>
                  <a:srgbClr val="000000"/>
                </a:solidFill>
                <a:uFillTx/>
              </a:defRPr>
            </a:pPr>
            <a:r>
              <a:rPr sz="2400">
                <a:solidFill>
                  <a:srgbClr val="002E7A"/>
                </a:solidFill>
                <a:uFill>
                  <a:solidFill>
                    <a:srgbClr val="002E7A"/>
                  </a:solidFill>
                </a:uFill>
                <a:latin typeface="+mn-lt"/>
                <a:ea typeface="+mn-ea"/>
                <a:cs typeface="+mn-cs"/>
                <a:sym typeface="Arial"/>
              </a:rPr>
              <a:t>10 (+2 spare) identical cameras: one CCD + mechanical packaging + read-out electronics. </a:t>
            </a:r>
            <a:r>
              <a:rPr sz="2400">
                <a:solidFill>
                  <a:srgbClr val="4F7A28"/>
                </a:solidFill>
                <a:uFill>
                  <a:solidFill>
                    <a:srgbClr val="002E7A"/>
                  </a:solidFill>
                </a:uFill>
                <a:latin typeface="+mn-lt"/>
                <a:ea typeface="+mn-ea"/>
                <a:cs typeface="+mn-cs"/>
                <a:sym typeface="Arial"/>
              </a:rPr>
              <a:t>Stand-alone system.</a:t>
            </a:r>
          </a:p>
        </p:txBody>
      </p:sp>
      <p:sp>
        <p:nvSpPr>
          <p:cNvPr id="2071" name="Shape 2071"/>
          <p:cNvSpPr/>
          <p:nvPr>
            <p:ph type="sldNum" sz="quarter" idx="2"/>
          </p:nvPr>
        </p:nvSpPr>
        <p:spPr>
          <a:xfrm>
            <a:off x="8063332" y="6591300"/>
            <a:ext cx="349003" cy="2718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2072" name="Sense nom.tiff"/>
          <p:cNvPicPr/>
          <p:nvPr/>
        </p:nvPicPr>
        <p:blipFill>
          <a:blip r:embed="rId2">
            <a:extLst/>
          </a:blip>
          <a:stretch>
            <a:fillRect/>
          </a:stretch>
        </p:blipFill>
        <p:spPr>
          <a:xfrm>
            <a:off x="1384373" y="2911880"/>
            <a:ext cx="6067780" cy="3920720"/>
          </a:xfrm>
          <a:prstGeom prst="rect">
            <a:avLst/>
          </a:prstGeom>
          <a:ln w="12700">
            <a:miter lim="400000"/>
          </a:ln>
        </p:spPr>
      </p:pic>
    </p:spTree>
  </p:cSld>
  <p:clrMapOvr>
    <a:masterClrMapping/>
  </p:clrMapOvr>
  <p:transition spd="med" advClick="1"/>
</p:sld>
</file>

<file path=ppt/slides/slide2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4" name="Shape 2074"/>
          <p:cNvSpPr/>
          <p:nvPr>
            <p:ph type="title"/>
          </p:nvPr>
        </p:nvSpPr>
        <p:spPr>
          <a:xfrm>
            <a:off x="-279400" y="63500"/>
            <a:ext cx="9144000" cy="857250"/>
          </a:xfrm>
          <a:prstGeom prst="rect">
            <a:avLst/>
          </a:prstGeom>
        </p:spPr>
        <p:txBody>
          <a:bodyPr/>
          <a:lstStyle>
            <a:lvl1pPr>
              <a:defRPr b="0" sz="3200">
                <a:solidFill>
                  <a:srgbClr val="000000"/>
                </a:solidFill>
                <a:uFill>
                  <a:solidFill>
                    <a:srgbClr val="000000"/>
                  </a:solidFill>
                </a:uFill>
                <a:latin typeface="+mn-lt"/>
                <a:ea typeface="+mn-ea"/>
                <a:cs typeface="+mn-cs"/>
                <a:sym typeface="Arial"/>
              </a:defRPr>
            </a:lvl1pPr>
          </a:lstStyle>
          <a:p>
            <a:pPr lvl="0">
              <a:defRPr sz="1800">
                <a:uFillTx/>
              </a:defRPr>
            </a:pPr>
            <a:r>
              <a:rPr sz="3200">
                <a:uFill>
                  <a:solidFill/>
                </a:uFill>
              </a:rPr>
              <a:t>GFA Unit</a:t>
            </a:r>
          </a:p>
        </p:txBody>
      </p:sp>
      <p:sp>
        <p:nvSpPr>
          <p:cNvPr id="2075" name="Shape 2075"/>
          <p:cNvSpPr/>
          <p:nvPr>
            <p:ph type="sldNum" sz="quarter" idx="2"/>
          </p:nvPr>
        </p:nvSpPr>
        <p:spPr>
          <a:xfrm>
            <a:off x="8056734" y="6591300"/>
            <a:ext cx="355601" cy="2718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2076" name="Sense nom.tiff"/>
          <p:cNvPicPr/>
          <p:nvPr/>
        </p:nvPicPr>
        <p:blipFill>
          <a:blip r:embed="rId2">
            <a:extLst/>
          </a:blip>
          <a:stretch>
            <a:fillRect/>
          </a:stretch>
        </p:blipFill>
        <p:spPr>
          <a:xfrm>
            <a:off x="1494500" y="1254644"/>
            <a:ext cx="5596200" cy="5000156"/>
          </a:xfrm>
          <a:prstGeom prst="rect">
            <a:avLst/>
          </a:prstGeom>
          <a:ln w="12700">
            <a:miter lim="400000"/>
          </a:ln>
        </p:spPr>
      </p:pic>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5" name="droppedImage.pdf"/>
          <p:cNvPicPr/>
          <p:nvPr/>
        </p:nvPicPr>
        <p:blipFill>
          <a:blip r:embed="rId2">
            <a:extLst/>
          </a:blip>
          <a:stretch>
            <a:fillRect/>
          </a:stretch>
        </p:blipFill>
        <p:spPr>
          <a:xfrm>
            <a:off x="3200400" y="5787097"/>
            <a:ext cx="2959101" cy="689904"/>
          </a:xfrm>
          <a:prstGeom prst="rect">
            <a:avLst/>
          </a:prstGeom>
          <a:ln w="25400">
            <a:round/>
          </a:ln>
        </p:spPr>
      </p:pic>
      <p:sp>
        <p:nvSpPr>
          <p:cNvPr id="396" name="Shape 396"/>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
        <p:nvSpPr>
          <p:cNvPr id="397" name="Shape 397"/>
          <p:cNvSpPr/>
          <p:nvPr>
            <p:ph type="title"/>
          </p:nvPr>
        </p:nvSpPr>
        <p:spPr>
          <a:xfrm>
            <a:off x="685800" y="0"/>
            <a:ext cx="7772400" cy="1295400"/>
          </a:xfrm>
          <a:prstGeom prst="rect">
            <a:avLst/>
          </a:prstGeom>
        </p:spPr>
        <p:txBody>
          <a:bodyPr/>
          <a:lstStyle>
            <a:lvl1pPr>
              <a:defRPr sz="3600" u="sng"/>
            </a:lvl1pPr>
          </a:lstStyle>
          <a:p>
            <a:pPr lvl="0">
              <a:defRPr sz="1800" u="none">
                <a:uFillTx/>
              </a:defRPr>
            </a:pPr>
            <a:r>
              <a:rPr sz="3600" u="sng">
                <a:uFill>
                  <a:solidFill/>
                </a:uFill>
              </a:rPr>
              <a:t>Planck (2013)</a:t>
            </a:r>
          </a:p>
        </p:txBody>
      </p:sp>
      <p:sp>
        <p:nvSpPr>
          <p:cNvPr id="398" name="Shape 398"/>
          <p:cNvSpPr/>
          <p:nvPr/>
        </p:nvSpPr>
        <p:spPr>
          <a:xfrm>
            <a:off x="4216400" y="6134100"/>
            <a:ext cx="1145243" cy="35858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800"/>
            </a:lvl1pPr>
          </a:lstStyle>
          <a:p>
            <a:pPr lvl="0">
              <a:defRPr>
                <a:uFillTx/>
              </a:defRPr>
            </a:pPr>
            <a:r>
              <a:rPr>
                <a:uFill>
                  <a:solidFill/>
                </a:uFill>
              </a:rPr>
              <a:t>gravitation</a:t>
            </a:r>
          </a:p>
        </p:txBody>
      </p:sp>
      <p:pic>
        <p:nvPicPr>
          <p:cNvPr id="399" name="Planck_CMB.jpg"/>
          <p:cNvPicPr/>
          <p:nvPr/>
        </p:nvPicPr>
        <p:blipFill>
          <a:blip r:embed="rId3">
            <a:extLst/>
          </a:blip>
          <a:stretch>
            <a:fillRect/>
          </a:stretch>
        </p:blipFill>
        <p:spPr>
          <a:xfrm>
            <a:off x="-6350" y="1101417"/>
            <a:ext cx="9144001" cy="4572001"/>
          </a:xfrm>
          <a:prstGeom prst="rect">
            <a:avLst/>
          </a:prstGeom>
          <a:ln w="25400">
            <a:round/>
          </a:ln>
        </p:spPr>
      </p:pic>
    </p:spTree>
  </p:cSld>
  <p:clrMapOvr>
    <a:masterClrMapping/>
  </p:clrMapOvr>
  <p:transition spd="med" advClick="1"/>
</p:sld>
</file>

<file path=ppt/slides/slide2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8" name="Shape 2078"/>
          <p:cNvSpPr/>
          <p:nvPr>
            <p:ph type="sldNum" sz="quarter" idx="2"/>
          </p:nvPr>
        </p:nvSpPr>
        <p:spPr>
          <a:xfrm>
            <a:off x="7446987" y="6399212"/>
            <a:ext cx="346026" cy="279401"/>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200">
                <a:solidFill>
                  <a:srgbClr val="9B9B9B"/>
                </a:solidFill>
                <a:uFill>
                  <a:solidFill>
                    <a:srgbClr val="9B9B9B"/>
                  </a:solidFill>
                </a:uFill>
              </a:rPr>
            </a:fld>
          </a:p>
        </p:txBody>
      </p:sp>
      <p:sp>
        <p:nvSpPr>
          <p:cNvPr id="2079" name="Shape 2079"/>
          <p:cNvSpPr/>
          <p:nvPr/>
        </p:nvSpPr>
        <p:spPr>
          <a:xfrm>
            <a:off x="152400" y="50800"/>
            <a:ext cx="8839200" cy="1524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marL="41423" marR="41423" algn="ctr" defTabSz="388937">
              <a:lnSpc>
                <a:spcPct val="94000"/>
              </a:lnSpc>
              <a:buClr>
                <a:srgbClr val="FFFFFF"/>
              </a:buClr>
              <a:buFont typeface="Arial"/>
              <a:tabLst>
                <a:tab pos="38100" algn="l"/>
                <a:tab pos="838200" algn="l"/>
                <a:tab pos="1625600" algn="l"/>
                <a:tab pos="2425700" algn="l"/>
                <a:tab pos="3213100" algn="l"/>
                <a:tab pos="4000500" algn="l"/>
                <a:tab pos="4800600" algn="l"/>
                <a:tab pos="5588000" algn="l"/>
                <a:tab pos="6388100" algn="l"/>
                <a:tab pos="7175500" algn="l"/>
                <a:tab pos="7962900" algn="l"/>
                <a:tab pos="8763000" algn="l"/>
                <a:tab pos="8991600" algn="l"/>
              </a:tabLst>
              <a:defRPr sz="3200" u="sng">
                <a:latin typeface="+mn-lt"/>
                <a:ea typeface="+mn-ea"/>
                <a:cs typeface="+mn-cs"/>
                <a:sym typeface="Arial"/>
              </a:defRPr>
            </a:lvl1pPr>
          </a:lstStyle>
          <a:p>
            <a:pPr lvl="0">
              <a:defRPr sz="1800" u="none">
                <a:uFillTx/>
              </a:defRPr>
            </a:pPr>
            <a:r>
              <a:rPr sz="3200" u="sng">
                <a:uFill>
                  <a:solidFill/>
                </a:uFill>
              </a:rPr>
              <a:t>DESI Summary</a:t>
            </a:r>
          </a:p>
        </p:txBody>
      </p:sp>
      <p:sp>
        <p:nvSpPr>
          <p:cNvPr id="2080" name="Shape 2080"/>
          <p:cNvSpPr/>
          <p:nvPr>
            <p:ph type="body" idx="1"/>
          </p:nvPr>
        </p:nvSpPr>
        <p:spPr>
          <a:xfrm>
            <a:off x="381000" y="1511300"/>
            <a:ext cx="8318500" cy="6057900"/>
          </a:xfrm>
          <a:prstGeom prst="rect">
            <a:avLst/>
          </a:prstGeom>
        </p:spPr>
        <p:txBody>
          <a:bodyPr/>
          <a:lstStyle/>
          <a:p>
            <a:pPr lvl="0" marL="342900" defTabSz="914400">
              <a:spcBef>
                <a:spcPts val="1600"/>
              </a:spcBef>
              <a:buSzPct val="124999"/>
              <a:defRPr sz="1800">
                <a:uFillTx/>
              </a:defRPr>
            </a:pPr>
            <a:r>
              <a:rPr sz="2400">
                <a:solidFill>
                  <a:srgbClr val="002E7A"/>
                </a:solidFill>
                <a:uFill>
                  <a:solidFill>
                    <a:srgbClr val="002E7A"/>
                  </a:solidFill>
                </a:uFill>
                <a:latin typeface="+mn-lt"/>
                <a:ea typeface="+mn-ea"/>
                <a:cs typeface="+mn-cs"/>
                <a:sym typeface="Arial"/>
              </a:rPr>
              <a:t>DESI will be a Stage-IV dark energy project, prior and complementary to Euclid. Very exciting science:</a:t>
            </a:r>
            <a:endParaRPr sz="2400">
              <a:solidFill>
                <a:srgbClr val="002E7A"/>
              </a:solidFill>
              <a:uFill>
                <a:solidFill>
                  <a:srgbClr val="002E7A"/>
                </a:solidFill>
              </a:uFill>
              <a:latin typeface="+mn-lt"/>
              <a:ea typeface="+mn-ea"/>
              <a:cs typeface="+mn-cs"/>
              <a:sym typeface="Arial"/>
            </a:endParaRPr>
          </a:p>
          <a:p>
            <a:pPr lvl="1" marL="840739" indent="-342899" defTabSz="914400">
              <a:spcBef>
                <a:spcPts val="1600"/>
              </a:spcBef>
              <a:buSzPct val="124999"/>
              <a:buChar char="•"/>
              <a:defRPr sz="1800">
                <a:uFillTx/>
              </a:defRPr>
            </a:pPr>
            <a:r>
              <a:rPr sz="2000">
                <a:solidFill>
                  <a:srgbClr val="002E7A"/>
                </a:solidFill>
                <a:uFill>
                  <a:solidFill>
                    <a:srgbClr val="002E7A"/>
                  </a:solidFill>
                </a:uFill>
                <a:latin typeface="+mn-lt"/>
                <a:ea typeface="+mn-ea"/>
                <a:cs typeface="+mn-cs"/>
                <a:sym typeface="Arial"/>
              </a:rPr>
              <a:t>Dark Energy</a:t>
            </a:r>
            <a:endParaRPr sz="2000">
              <a:solidFill>
                <a:srgbClr val="002E7A"/>
              </a:solidFill>
              <a:uFill>
                <a:solidFill>
                  <a:srgbClr val="002E7A"/>
                </a:solidFill>
              </a:uFill>
              <a:latin typeface="+mn-lt"/>
              <a:ea typeface="+mn-ea"/>
              <a:cs typeface="+mn-cs"/>
              <a:sym typeface="Arial"/>
            </a:endParaRPr>
          </a:p>
          <a:p>
            <a:pPr lvl="1" marL="840739" indent="-342899" defTabSz="914400">
              <a:spcBef>
                <a:spcPts val="1600"/>
              </a:spcBef>
              <a:buSzPct val="124999"/>
              <a:buChar char="•"/>
              <a:defRPr sz="1800">
                <a:uFillTx/>
              </a:defRPr>
            </a:pPr>
            <a:r>
              <a:rPr sz="2000">
                <a:solidFill>
                  <a:srgbClr val="002E7A"/>
                </a:solidFill>
                <a:uFill>
                  <a:solidFill>
                    <a:srgbClr val="002E7A"/>
                  </a:solidFill>
                </a:uFill>
                <a:latin typeface="+mn-lt"/>
                <a:ea typeface="+mn-ea"/>
                <a:cs typeface="+mn-cs"/>
                <a:sym typeface="Arial"/>
              </a:rPr>
              <a:t>Inflation</a:t>
            </a:r>
            <a:endParaRPr sz="2000">
              <a:solidFill>
                <a:srgbClr val="002E7A"/>
              </a:solidFill>
              <a:uFill>
                <a:solidFill>
                  <a:srgbClr val="002E7A"/>
                </a:solidFill>
              </a:uFill>
              <a:latin typeface="+mn-lt"/>
              <a:ea typeface="+mn-ea"/>
              <a:cs typeface="+mn-cs"/>
              <a:sym typeface="Arial"/>
            </a:endParaRPr>
          </a:p>
          <a:p>
            <a:pPr lvl="1" marL="840739" indent="-342899" defTabSz="914400">
              <a:spcBef>
                <a:spcPts val="1600"/>
              </a:spcBef>
              <a:buSzPct val="124999"/>
              <a:buChar char="•"/>
              <a:defRPr sz="1800">
                <a:uFillTx/>
              </a:defRPr>
            </a:pPr>
            <a:r>
              <a:rPr sz="2000">
                <a:solidFill>
                  <a:srgbClr val="002E7A"/>
                </a:solidFill>
                <a:uFill>
                  <a:solidFill>
                    <a:srgbClr val="002E7A"/>
                  </a:solidFill>
                </a:uFill>
                <a:latin typeface="+mn-lt"/>
                <a:ea typeface="+mn-ea"/>
                <a:cs typeface="+mn-cs"/>
                <a:sym typeface="Arial"/>
              </a:rPr>
              <a:t>Neutrino mass, including hierarchy</a:t>
            </a:r>
            <a:endParaRPr sz="2000">
              <a:solidFill>
                <a:srgbClr val="002E7A"/>
              </a:solidFill>
              <a:uFill>
                <a:solidFill>
                  <a:srgbClr val="002E7A"/>
                </a:solidFill>
              </a:uFill>
              <a:latin typeface="+mn-lt"/>
              <a:ea typeface="+mn-ea"/>
              <a:cs typeface="+mn-cs"/>
              <a:sym typeface="Arial"/>
            </a:endParaRPr>
          </a:p>
          <a:p>
            <a:pPr lvl="0" marL="342900" defTabSz="914400">
              <a:spcBef>
                <a:spcPts val="1600"/>
              </a:spcBef>
              <a:buSzPct val="124999"/>
              <a:defRPr sz="1800">
                <a:uFillTx/>
              </a:defRPr>
            </a:pPr>
            <a:r>
              <a:rPr sz="2400">
                <a:solidFill>
                  <a:srgbClr val="002E7A"/>
                </a:solidFill>
                <a:uFill>
                  <a:solidFill>
                    <a:srgbClr val="002E7A"/>
                  </a:solidFill>
                </a:uFill>
                <a:latin typeface="+mn-lt"/>
                <a:ea typeface="+mn-ea"/>
                <a:cs typeface="+mn-cs"/>
                <a:sym typeface="Arial"/>
              </a:rPr>
              <a:t>Expect to operate for 5 years starting in 2019</a:t>
            </a:r>
            <a:endParaRPr sz="2400">
              <a:solidFill>
                <a:srgbClr val="002E7A"/>
              </a:solidFill>
              <a:uFill>
                <a:solidFill>
                  <a:srgbClr val="002E7A"/>
                </a:solidFill>
              </a:uFill>
              <a:latin typeface="+mn-lt"/>
              <a:ea typeface="+mn-ea"/>
              <a:cs typeface="+mn-cs"/>
              <a:sym typeface="Arial"/>
            </a:endParaRPr>
          </a:p>
          <a:p>
            <a:pPr lvl="0" marL="342900" defTabSz="914400">
              <a:spcBef>
                <a:spcPts val="1600"/>
              </a:spcBef>
              <a:buSzPct val="124999"/>
              <a:defRPr sz="1800">
                <a:uFillTx/>
              </a:defRPr>
            </a:pPr>
            <a:r>
              <a:rPr sz="2400">
                <a:solidFill>
                  <a:srgbClr val="002E7A"/>
                </a:solidFill>
                <a:uFill>
                  <a:solidFill>
                    <a:srgbClr val="002E7A"/>
                  </a:solidFill>
                </a:uFill>
                <a:latin typeface="+mn-lt"/>
                <a:ea typeface="+mn-ea"/>
                <a:cs typeface="+mn-cs"/>
                <a:sym typeface="Arial"/>
              </a:rPr>
              <a:t>Possible very interesting synergies with the PAU survey. </a:t>
            </a:r>
          </a:p>
        </p:txBody>
      </p:sp>
    </p:spTree>
  </p:cSld>
  <p:clrMapOvr>
    <a:masterClrMapping/>
  </p:clrMapOvr>
  <p:transition spd="med" advClick="1"/>
</p:sld>
</file>

<file path=ppt/slides/slide2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2" name="Shape 2082"/>
          <p:cNvSpPr/>
          <p:nvPr>
            <p:ph type="sldNum" sz="quarter" idx="2"/>
          </p:nvPr>
        </p:nvSpPr>
        <p:spPr>
          <a:xfrm>
            <a:off x="7315199" y="6553200"/>
            <a:ext cx="381001"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2083" name="Shape 2083"/>
          <p:cNvSpPr/>
          <p:nvPr>
            <p:ph type="title"/>
          </p:nvPr>
        </p:nvSpPr>
        <p:spPr>
          <a:xfrm>
            <a:off x="76200" y="177800"/>
            <a:ext cx="8915400" cy="838200"/>
          </a:xfrm>
          <a:prstGeom prst="rect">
            <a:avLst/>
          </a:prstGeom>
        </p:spPr>
        <p:txBody>
          <a:bodyPr/>
          <a:lstStyle>
            <a:lvl1pPr>
              <a:defRPr b="0"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Summary</a:t>
            </a:r>
          </a:p>
        </p:txBody>
      </p:sp>
      <p:sp>
        <p:nvSpPr>
          <p:cNvPr id="2084" name="Shape 2084"/>
          <p:cNvSpPr/>
          <p:nvPr>
            <p:ph type="body" idx="4294967295"/>
          </p:nvPr>
        </p:nvSpPr>
        <p:spPr>
          <a:xfrm>
            <a:off x="-305272" y="1054100"/>
            <a:ext cx="9360372" cy="5943600"/>
          </a:xfrm>
          <a:prstGeom prst="rect">
            <a:avLst/>
          </a:prstGeom>
        </p:spPr>
        <p:txBody>
          <a:bodyPr lIns="0" tIns="0" rIns="0" bIns="0">
            <a:noAutofit/>
          </a:bodyPr>
          <a:lstStyle/>
          <a:p>
            <a:pPr lvl="1" marL="783590" marR="40639" indent="-285750" defTabSz="914400">
              <a:spcBef>
                <a:spcPts val="1400"/>
              </a:spcBef>
              <a:buClrTx/>
              <a:buFont typeface="Arial"/>
              <a:defRPr b="0" sz="1800">
                <a:solidFill>
                  <a:srgbClr val="000000"/>
                </a:solidFill>
                <a:uFillTx/>
              </a:defRPr>
            </a:pPr>
            <a:r>
              <a:rPr sz="2400">
                <a:solidFill>
                  <a:srgbClr val="002E7A"/>
                </a:solidFill>
                <a:uFill>
                  <a:solidFill>
                    <a:srgbClr val="434ED6"/>
                  </a:solidFill>
                </a:uFill>
                <a:latin typeface="+mn-lt"/>
                <a:ea typeface="+mn-ea"/>
                <a:cs typeface="+mn-cs"/>
                <a:sym typeface="Arial"/>
              </a:rPr>
              <a:t>Cosmology has blossomed into a quantitative science in the last two decades</a:t>
            </a:r>
            <a:endParaRPr sz="2400">
              <a:solidFill>
                <a:srgbClr val="002E7A"/>
              </a:solidFill>
              <a:uFill>
                <a:solidFill>
                  <a:srgbClr val="434ED6"/>
                </a:solidFill>
              </a:uFill>
              <a:latin typeface="+mn-lt"/>
              <a:ea typeface="+mn-ea"/>
              <a:cs typeface="+mn-cs"/>
              <a:sym typeface="Arial"/>
            </a:endParaRPr>
          </a:p>
          <a:p>
            <a:pPr lvl="1" marL="783590" marR="40639" indent="-285750" defTabSz="914400">
              <a:spcBef>
                <a:spcPts val="1400"/>
              </a:spcBef>
              <a:buClrTx/>
              <a:buFont typeface="Arial"/>
              <a:defRPr b="0" sz="1800">
                <a:solidFill>
                  <a:srgbClr val="000000"/>
                </a:solidFill>
                <a:uFillTx/>
              </a:defRPr>
            </a:pPr>
            <a:r>
              <a:rPr sz="2400">
                <a:solidFill>
                  <a:srgbClr val="002E7A"/>
                </a:solidFill>
                <a:uFill>
                  <a:solidFill>
                    <a:srgbClr val="434ED6"/>
                  </a:solidFill>
                </a:uFill>
                <a:latin typeface="+mn-lt"/>
                <a:ea typeface="+mn-ea"/>
                <a:cs typeface="+mn-cs"/>
                <a:sym typeface="Arial"/>
              </a:rPr>
              <a:t>The CMB is a magnificent tool to study the early Universe</a:t>
            </a:r>
            <a:endParaRPr sz="2400">
              <a:solidFill>
                <a:srgbClr val="002E7A"/>
              </a:solidFill>
              <a:uFill>
                <a:solidFill>
                  <a:srgbClr val="434ED6"/>
                </a:solidFill>
              </a:uFill>
              <a:latin typeface="+mn-lt"/>
              <a:ea typeface="+mn-ea"/>
              <a:cs typeface="+mn-cs"/>
              <a:sym typeface="Arial"/>
            </a:endParaRPr>
          </a:p>
          <a:p>
            <a:pPr lvl="1" marL="783590" marR="40639" indent="-285750" defTabSz="914400">
              <a:spcBef>
                <a:spcPts val="1400"/>
              </a:spcBef>
              <a:buClrTx/>
              <a:buFont typeface="Arial"/>
              <a:defRPr b="0" sz="1800">
                <a:solidFill>
                  <a:srgbClr val="000000"/>
                </a:solidFill>
                <a:uFillTx/>
              </a:defRPr>
            </a:pPr>
            <a:r>
              <a:rPr sz="2400">
                <a:solidFill>
                  <a:srgbClr val="002E7A"/>
                </a:solidFill>
                <a:uFill>
                  <a:solidFill>
                    <a:srgbClr val="434ED6"/>
                  </a:solidFill>
                </a:uFill>
                <a:latin typeface="+mn-lt"/>
                <a:ea typeface="+mn-ea"/>
                <a:cs typeface="+mn-cs"/>
                <a:sym typeface="Arial"/>
              </a:rPr>
              <a:t>In 1998, the discovery of the accelerated expansion of the Universe changed completely our understanding of the Universe and its components.</a:t>
            </a:r>
            <a:endParaRPr sz="2400">
              <a:solidFill>
                <a:srgbClr val="002E7A"/>
              </a:solidFill>
              <a:uFill>
                <a:solidFill>
                  <a:srgbClr val="434ED6"/>
                </a:solidFill>
              </a:uFill>
              <a:latin typeface="+mn-lt"/>
              <a:ea typeface="+mn-ea"/>
              <a:cs typeface="+mn-cs"/>
              <a:sym typeface="Arial"/>
            </a:endParaRPr>
          </a:p>
          <a:p>
            <a:pPr lvl="1" marL="783590" marR="40639" indent="-285750" defTabSz="914400">
              <a:spcBef>
                <a:spcPts val="1400"/>
              </a:spcBef>
              <a:buClrTx/>
              <a:buFont typeface="Arial"/>
              <a:defRPr b="0" sz="1800">
                <a:solidFill>
                  <a:srgbClr val="000000"/>
                </a:solidFill>
                <a:uFillTx/>
              </a:defRPr>
            </a:pPr>
            <a:r>
              <a:rPr sz="2400">
                <a:solidFill>
                  <a:srgbClr val="002E7A"/>
                </a:solidFill>
                <a:uFill>
                  <a:solidFill>
                    <a:srgbClr val="434ED6"/>
                  </a:solidFill>
                </a:uFill>
                <a:latin typeface="+mn-lt"/>
                <a:ea typeface="+mn-ea"/>
                <a:cs typeface="+mn-cs"/>
                <a:sym typeface="Arial"/>
              </a:rPr>
              <a:t>Ten years on, the quest to understand what causes the acceleration continues with many galaxy surveys. </a:t>
            </a:r>
            <a:endParaRPr sz="2400">
              <a:solidFill>
                <a:srgbClr val="002E7A"/>
              </a:solidFill>
              <a:uFill>
                <a:solidFill>
                  <a:srgbClr val="434ED6"/>
                </a:solidFill>
              </a:uFill>
              <a:latin typeface="+mn-lt"/>
              <a:ea typeface="+mn-ea"/>
              <a:cs typeface="+mn-cs"/>
              <a:sym typeface="Arial"/>
            </a:endParaRPr>
          </a:p>
          <a:p>
            <a:pPr lvl="1" marL="0" marR="40639" indent="497840" algn="ctr" defTabSz="914400">
              <a:spcBef>
                <a:spcPts val="3600"/>
              </a:spcBef>
              <a:buClrTx/>
              <a:buSzTx/>
              <a:buFont typeface="Arial"/>
              <a:buNone/>
              <a:defRPr b="0" sz="1800">
                <a:solidFill>
                  <a:srgbClr val="000000"/>
                </a:solidFill>
                <a:uFillTx/>
              </a:defRPr>
            </a:pPr>
            <a:r>
              <a:rPr sz="2400">
                <a:solidFill>
                  <a:srgbClr val="D84942"/>
                </a:solidFill>
                <a:uFill>
                  <a:solidFill>
                    <a:srgbClr val="434ED6"/>
                  </a:solidFill>
                </a:uFill>
                <a:latin typeface="+mn-lt"/>
                <a:ea typeface="+mn-ea"/>
                <a:cs typeface="+mn-cs"/>
                <a:sym typeface="Arial"/>
              </a:rPr>
              <a:t>A (the?) most pressing problem in fundamental science</a:t>
            </a:r>
            <a:endParaRPr sz="2400">
              <a:solidFill>
                <a:srgbClr val="D84942"/>
              </a:solidFill>
              <a:uFill>
                <a:solidFill>
                  <a:srgbClr val="434ED6"/>
                </a:solidFill>
              </a:uFill>
              <a:latin typeface="+mn-lt"/>
              <a:ea typeface="+mn-ea"/>
              <a:cs typeface="+mn-cs"/>
              <a:sym typeface="Arial"/>
            </a:endParaRPr>
          </a:p>
          <a:p>
            <a:pPr lvl="1" marL="783590" marR="40639" indent="-285750" defTabSz="914400">
              <a:spcBef>
                <a:spcPts val="2000"/>
              </a:spcBef>
              <a:buClrTx/>
              <a:buFont typeface="Arial"/>
              <a:defRPr b="0" sz="1800">
                <a:solidFill>
                  <a:srgbClr val="000000"/>
                </a:solidFill>
                <a:uFillTx/>
              </a:defRPr>
            </a:pPr>
            <a:r>
              <a:rPr b="1" sz="2400">
                <a:solidFill>
                  <a:srgbClr val="002E7A"/>
                </a:solidFill>
                <a:uFill>
                  <a:solidFill>
                    <a:srgbClr val="434ED6"/>
                  </a:solidFill>
                </a:uFill>
                <a:latin typeface="+mn-lt"/>
                <a:ea typeface="+mn-ea"/>
                <a:cs typeface="+mn-cs"/>
                <a:sym typeface="Arial"/>
              </a:rPr>
              <a:t>Cosmology has already become part of “Particle Physics” </a:t>
            </a:r>
          </a:p>
        </p:txBody>
      </p:sp>
      <p:sp>
        <p:nvSpPr>
          <p:cNvPr id="2085" name="Shape 2085"/>
          <p:cNvSpPr/>
          <p:nvPr/>
        </p:nvSpPr>
        <p:spPr>
          <a:xfrm>
            <a:off x="4313954" y="4517365"/>
            <a:ext cx="1" cy="414710"/>
          </a:xfrm>
          <a:prstGeom prst="line">
            <a:avLst/>
          </a:prstGeom>
          <a:ln w="25400">
            <a:solidFill>
              <a:srgbClr val="FF7C00"/>
            </a:solidFill>
            <a:round/>
            <a:tailEnd type="triangle"/>
          </a:ln>
        </p:spPr>
        <p:txBody>
          <a:bodyPr lIns="0" tIns="0" rIns="0" bIns="0"/>
          <a:lstStyle/>
          <a:p>
            <a:pPr lvl="0"/>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1" name="Shape 401"/>
          <p:cNvSpPr/>
          <p:nvPr/>
        </p:nvSpPr>
        <p:spPr>
          <a:xfrm>
            <a:off x="5130800" y="4584700"/>
            <a:ext cx="3860800" cy="195878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buSzPct val="125000"/>
              <a:buChar char="•"/>
              <a:defRPr sz="1800">
                <a:uFillTx/>
              </a:defRPr>
            </a:pPr>
            <a:r>
              <a:rPr>
                <a:solidFill>
                  <a:srgbClr val="002E7A"/>
                </a:solidFill>
                <a:uFill>
                  <a:solidFill>
                    <a:srgbClr val="002E7A"/>
                  </a:solidFill>
                </a:uFill>
              </a:rPr>
              <a:t>  Temperature, and hence density, fluctuations tell us how galaxies were formed</a:t>
            </a:r>
            <a:endParaRPr>
              <a:solidFill>
                <a:srgbClr val="002E7A"/>
              </a:solidFill>
              <a:uFill>
                <a:solidFill>
                  <a:srgbClr val="002E7A"/>
                </a:solidFill>
              </a:uFill>
            </a:endParaRPr>
          </a:p>
          <a:p>
            <a:pPr lvl="0">
              <a:buSzPct val="125000"/>
              <a:buChar char="•"/>
              <a:defRPr sz="1800">
                <a:uFillTx/>
              </a:defRPr>
            </a:pPr>
            <a:endParaRPr>
              <a:solidFill>
                <a:srgbClr val="002E7A"/>
              </a:solidFill>
              <a:uFill>
                <a:solidFill>
                  <a:srgbClr val="002E7A"/>
                </a:solidFill>
              </a:uFill>
            </a:endParaRPr>
          </a:p>
          <a:p>
            <a:pPr lvl="0">
              <a:buSzPct val="125000"/>
              <a:buChar char="•"/>
              <a:defRPr sz="1800">
                <a:uFillTx/>
              </a:defRPr>
            </a:pPr>
            <a:r>
              <a:rPr>
                <a:solidFill>
                  <a:srgbClr val="002E7A"/>
                </a:solidFill>
                <a:uFill>
                  <a:solidFill>
                    <a:srgbClr val="002E7A"/>
                  </a:solidFill>
                </a:uFill>
              </a:rPr>
              <a:t>  The angle where we find the maximum of the fluctuations tells us that </a:t>
            </a:r>
            <a:r>
              <a:rPr>
                <a:solidFill>
                  <a:srgbClr val="D84942"/>
                </a:solidFill>
                <a:uFill>
                  <a:solidFill>
                    <a:srgbClr val="D84942"/>
                  </a:solidFill>
                </a:uFill>
              </a:rPr>
              <a:t>the Universe is flat</a:t>
            </a:r>
          </a:p>
        </p:txBody>
      </p:sp>
      <p:pic>
        <p:nvPicPr>
          <p:cNvPr id="402" name="image001.gif"/>
          <p:cNvPicPr/>
          <p:nvPr/>
        </p:nvPicPr>
        <p:blipFill>
          <a:blip r:embed="rId2">
            <a:extLst/>
          </a:blip>
          <a:stretch>
            <a:fillRect/>
          </a:stretch>
        </p:blipFill>
        <p:spPr>
          <a:xfrm>
            <a:off x="114300" y="1295400"/>
            <a:ext cx="3866274" cy="3225800"/>
          </a:xfrm>
          <a:prstGeom prst="rect">
            <a:avLst/>
          </a:prstGeom>
          <a:ln w="25400">
            <a:round/>
          </a:ln>
        </p:spPr>
      </p:pic>
      <p:sp>
        <p:nvSpPr>
          <p:cNvPr id="403" name="Shape 403"/>
          <p:cNvSpPr/>
          <p:nvPr>
            <p:ph type="sldNum" sz="quarter" idx="4294967295"/>
          </p:nvPr>
        </p:nvSpPr>
        <p:spPr>
          <a:xfrm>
            <a:off x="7359650" y="64643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
        <p:nvSpPr>
          <p:cNvPr id="404" name="Shape 404"/>
          <p:cNvSpPr/>
          <p:nvPr>
            <p:ph type="title"/>
          </p:nvPr>
        </p:nvSpPr>
        <p:spPr>
          <a:xfrm>
            <a:off x="685800" y="0"/>
            <a:ext cx="7772400" cy="1295400"/>
          </a:xfrm>
          <a:prstGeom prst="rect">
            <a:avLst/>
          </a:prstGeom>
        </p:spPr>
        <p:txBody>
          <a:bodyPr/>
          <a:lstStyle>
            <a:lvl1pPr>
              <a:defRPr sz="3600" u="sng"/>
            </a:lvl1pPr>
          </a:lstStyle>
          <a:p>
            <a:pPr lvl="0">
              <a:defRPr sz="1800" u="none">
                <a:uFillTx/>
              </a:defRPr>
            </a:pPr>
            <a:r>
              <a:rPr sz="3600" u="sng">
                <a:uFill>
                  <a:solidFill/>
                </a:uFill>
              </a:rPr>
              <a:t>CMB Results</a:t>
            </a:r>
          </a:p>
        </p:txBody>
      </p:sp>
      <p:pic>
        <p:nvPicPr>
          <p:cNvPr id="405" name="111133_7yr_PowerSpectrumL.jpg"/>
          <p:cNvPicPr/>
          <p:nvPr/>
        </p:nvPicPr>
        <p:blipFill>
          <a:blip r:embed="rId3">
            <a:extLst/>
          </a:blip>
          <a:stretch>
            <a:fillRect/>
          </a:stretch>
        </p:blipFill>
        <p:spPr>
          <a:xfrm>
            <a:off x="4203700" y="1217883"/>
            <a:ext cx="4813300" cy="3366817"/>
          </a:xfrm>
          <a:prstGeom prst="rect">
            <a:avLst/>
          </a:prstGeom>
          <a:ln w="25400">
            <a:round/>
          </a:ln>
        </p:spPr>
      </p:pic>
      <p:sp>
        <p:nvSpPr>
          <p:cNvPr id="406" name="Shape 406"/>
          <p:cNvSpPr/>
          <p:nvPr/>
        </p:nvSpPr>
        <p:spPr>
          <a:xfrm>
            <a:off x="7366000" y="1879600"/>
            <a:ext cx="1372057" cy="35858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800"/>
            </a:lvl1pPr>
          </a:lstStyle>
          <a:p>
            <a:pPr lvl="0">
              <a:defRPr>
                <a:uFillTx/>
              </a:defRPr>
            </a:pPr>
            <a:r>
              <a:rPr>
                <a:uFill>
                  <a:solidFill/>
                </a:uFill>
              </a:rPr>
              <a:t>WMAP 2010</a:t>
            </a:r>
          </a:p>
        </p:txBody>
      </p:sp>
      <p:sp>
        <p:nvSpPr>
          <p:cNvPr id="407" name="Shape 407"/>
          <p:cNvSpPr/>
          <p:nvPr/>
        </p:nvSpPr>
        <p:spPr>
          <a:xfrm>
            <a:off x="571500" y="4584700"/>
            <a:ext cx="3409074" cy="189528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buSzPct val="125000"/>
              <a:buChar char="•"/>
              <a:defRPr sz="1800">
                <a:uFillTx/>
              </a:defRPr>
            </a:pPr>
            <a:r>
              <a:rPr>
                <a:solidFill>
                  <a:srgbClr val="002E7A"/>
                </a:solidFill>
                <a:uFill>
                  <a:solidFill>
                    <a:srgbClr val="002E7A"/>
                  </a:solidFill>
                </a:uFill>
              </a:rPr>
              <a:t>  The spectrum corresponds to a black body with temperature</a:t>
            </a:r>
            <a:endParaRPr>
              <a:solidFill>
                <a:srgbClr val="002E7A"/>
              </a:solidFill>
              <a:uFill>
                <a:solidFill>
                  <a:srgbClr val="002E7A"/>
                </a:solidFill>
              </a:uFill>
            </a:endParaRPr>
          </a:p>
          <a:p>
            <a:pPr lvl="0">
              <a:defRPr sz="1800">
                <a:uFillTx/>
              </a:defRPr>
            </a:pPr>
            <a:r>
              <a:rPr>
                <a:solidFill>
                  <a:srgbClr val="002E7A"/>
                </a:solidFill>
                <a:uFill>
                  <a:solidFill>
                    <a:srgbClr val="002E7A"/>
                  </a:solidFill>
                </a:uFill>
              </a:rPr>
              <a:t>T = 2.725 K ~ 3000 K / (1+1100)</a:t>
            </a:r>
            <a:endParaRPr>
              <a:solidFill>
                <a:srgbClr val="002E7A"/>
              </a:solidFill>
              <a:uFill>
                <a:solidFill>
                  <a:srgbClr val="002E7A"/>
                </a:solidFill>
              </a:uFill>
            </a:endParaRPr>
          </a:p>
          <a:p>
            <a:pPr lvl="0">
              <a:defRPr sz="1800">
                <a:uFillTx/>
              </a:defRPr>
            </a:pPr>
            <a:r>
              <a:rPr sz="1400">
                <a:solidFill>
                  <a:srgbClr val="4F7A28"/>
                </a:solidFill>
                <a:uFill>
                  <a:solidFill>
                    <a:srgbClr val="002E7A"/>
                  </a:solidFill>
                </a:uFill>
              </a:rPr>
              <a:t>There are about 410 CMB photons per cm</a:t>
            </a:r>
            <a:r>
              <a:rPr baseline="31999" sz="1400">
                <a:solidFill>
                  <a:srgbClr val="4F7A28"/>
                </a:solidFill>
                <a:uFill>
                  <a:solidFill>
                    <a:srgbClr val="002E7A"/>
                  </a:solidFill>
                </a:uFill>
              </a:rPr>
              <a:t>3</a:t>
            </a:r>
            <a:endParaRPr sz="1400">
              <a:solidFill>
                <a:srgbClr val="4F7A28"/>
              </a:solidFill>
              <a:uFill>
                <a:solidFill>
                  <a:srgbClr val="002E7A"/>
                </a:solidFill>
              </a:uFill>
            </a:endParaRPr>
          </a:p>
          <a:p>
            <a:pPr lvl="0">
              <a:defRPr sz="1800">
                <a:uFillTx/>
              </a:defRPr>
            </a:pPr>
            <a:endParaRPr>
              <a:solidFill>
                <a:srgbClr val="002E7A"/>
              </a:solidFill>
              <a:uFill>
                <a:solidFill>
                  <a:srgbClr val="002E7A"/>
                </a:solidFill>
              </a:uFill>
            </a:endParaRPr>
          </a:p>
          <a:p>
            <a:pPr lvl="0">
              <a:buSzPct val="125000"/>
              <a:buChar char="•"/>
              <a:defRPr sz="1800">
                <a:uFillTx/>
              </a:defRPr>
            </a:pPr>
            <a:r>
              <a:rPr>
                <a:solidFill>
                  <a:srgbClr val="002E7A"/>
                </a:solidFill>
                <a:uFill>
                  <a:solidFill>
                    <a:srgbClr val="002E7A"/>
                  </a:solidFill>
                </a:uFill>
              </a:rPr>
              <a:t>  Very uniform: thermal contact </a:t>
            </a:r>
            <a:endParaRPr>
              <a:solidFill>
                <a:srgbClr val="002E7A"/>
              </a:solidFill>
              <a:uFill>
                <a:solidFill>
                  <a:srgbClr val="002E7A"/>
                </a:solidFill>
              </a:uFill>
            </a:endParaRPr>
          </a:p>
          <a:p>
            <a:pPr lvl="0">
              <a:defRPr sz="1800">
                <a:uFillTx/>
              </a:defRPr>
            </a:pPr>
            <a:r>
              <a:rPr>
                <a:solidFill>
                  <a:srgbClr val="D84942"/>
                </a:solidFill>
                <a:uFill>
                  <a:solidFill>
                    <a:srgbClr val="D84942"/>
                  </a:solidFill>
                </a:uFill>
              </a:rPr>
              <a:t>→</a:t>
            </a:r>
            <a:r>
              <a:rPr>
                <a:solidFill>
                  <a:srgbClr val="002E7A"/>
                </a:solidFill>
                <a:uFill>
                  <a:solidFill>
                    <a:srgbClr val="002E7A"/>
                  </a:solidFill>
                </a:uFill>
              </a:rPr>
              <a:t> </a:t>
            </a:r>
            <a:r>
              <a:rPr>
                <a:solidFill>
                  <a:srgbClr val="D84942"/>
                </a:solidFill>
                <a:uFill>
                  <a:solidFill>
                    <a:srgbClr val="D84942"/>
                  </a:solidFill>
                </a:uFill>
              </a:rPr>
              <a:t>Big Bang</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9" name="Shape 409"/>
          <p:cNvSpPr/>
          <p:nvPr>
            <p:ph type="title"/>
          </p:nvPr>
        </p:nvSpPr>
        <p:spPr>
          <a:xfrm>
            <a:off x="457200" y="274637"/>
            <a:ext cx="8229600" cy="1143001"/>
          </a:xfrm>
          <a:prstGeom prst="rect">
            <a:avLst/>
          </a:prstGeom>
        </p:spPr>
        <p:txBody>
          <a:bodyPr>
            <a:normAutofit fontScale="100000" lnSpcReduction="0"/>
          </a:bodyPr>
          <a:lstStyle>
            <a:lvl1pPr>
              <a:defRPr sz="3600" u="sng"/>
            </a:lvl1pPr>
          </a:lstStyle>
          <a:p>
            <a:pPr lvl="0">
              <a:defRPr sz="1800" u="none"/>
            </a:pPr>
            <a:r>
              <a:rPr sz="3600" u="sng"/>
              <a:t>What’s the Origin of the Fluctuations?</a:t>
            </a:r>
          </a:p>
        </p:txBody>
      </p:sp>
      <p:sp>
        <p:nvSpPr>
          <p:cNvPr id="410" name="Shape 410"/>
          <p:cNvSpPr/>
          <p:nvPr/>
        </p:nvSpPr>
        <p:spPr>
          <a:xfrm>
            <a:off x="3886200" y="4267199"/>
            <a:ext cx="1295401" cy="990602"/>
          </a:xfrm>
          <a:prstGeom prst="line">
            <a:avLst/>
          </a:prstGeom>
          <a:ln>
            <a:solidFill/>
            <a:round/>
            <a:tailEnd type="triangle"/>
          </a:ln>
        </p:spPr>
        <p:txBody>
          <a:bodyPr lIns="45719" rIns="45719"/>
          <a:lstStyle/>
          <a:p>
            <a:pPr lvl="0" marL="0" marR="0" defTabSz="457200">
              <a:defRPr sz="1200">
                <a:uFillTx/>
                <a:latin typeface="Helvetica"/>
                <a:ea typeface="Helvetica"/>
                <a:cs typeface="Helvetica"/>
                <a:sym typeface="Helvetica"/>
              </a:defRPr>
            </a:pPr>
          </a:p>
        </p:txBody>
      </p:sp>
      <p:sp>
        <p:nvSpPr>
          <p:cNvPr id="411" name="Shape 411"/>
          <p:cNvSpPr/>
          <p:nvPr/>
        </p:nvSpPr>
        <p:spPr>
          <a:xfrm flipV="1">
            <a:off x="3810000" y="1981200"/>
            <a:ext cx="1371601" cy="1143000"/>
          </a:xfrm>
          <a:prstGeom prst="line">
            <a:avLst/>
          </a:prstGeom>
          <a:ln>
            <a:solidFill/>
            <a:round/>
            <a:tailEnd type="triangle"/>
          </a:ln>
        </p:spPr>
        <p:txBody>
          <a:bodyPr lIns="45719" rIns="45719"/>
          <a:lstStyle/>
          <a:p>
            <a:pPr lvl="0" marL="0" marR="0" defTabSz="457200">
              <a:defRPr sz="1200">
                <a:uFillTx/>
                <a:latin typeface="Helvetica"/>
                <a:ea typeface="Helvetica"/>
                <a:cs typeface="Helvetica"/>
                <a:sym typeface="Helvetica"/>
              </a:defRPr>
            </a:pPr>
          </a:p>
        </p:txBody>
      </p:sp>
      <p:sp>
        <p:nvSpPr>
          <p:cNvPr id="412" name="Shape 412"/>
          <p:cNvSpPr/>
          <p:nvPr/>
        </p:nvSpPr>
        <p:spPr>
          <a:xfrm rot="5400000">
            <a:off x="1143000" y="3098800"/>
            <a:ext cx="1066800" cy="10668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round/>
          </a:ln>
        </p:spPr>
        <p:txBody>
          <a:bodyPr lIns="45719" rIns="45719" anchor="ctr"/>
          <a:lstStyle/>
          <a:p>
            <a:pPr lvl="0" marL="0" marR="0">
              <a:defRPr sz="1800">
                <a:uFillTx/>
                <a:latin typeface="+mn-lt"/>
                <a:ea typeface="+mn-ea"/>
                <a:cs typeface="+mn-cs"/>
                <a:sym typeface="Arial"/>
              </a:defRPr>
            </a:pPr>
          </a:p>
        </p:txBody>
      </p:sp>
      <p:sp>
        <p:nvSpPr>
          <p:cNvPr id="413" name="Shape 413"/>
          <p:cNvSpPr/>
          <p:nvPr/>
        </p:nvSpPr>
        <p:spPr>
          <a:xfrm>
            <a:off x="325513" y="4432300"/>
            <a:ext cx="2809724" cy="6173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marL="0" marR="0" algn="ctr">
              <a:defRPr sz="1800">
                <a:uFillTx/>
              </a:defRPr>
            </a:pPr>
            <a:r>
              <a:rPr>
                <a:latin typeface="Arial Bold"/>
                <a:ea typeface="Arial Bold"/>
                <a:cs typeface="Arial Bold"/>
                <a:sym typeface="Arial Bold"/>
              </a:rPr>
              <a:t>Quantum Mechanical </a:t>
            </a:r>
            <a:endParaRPr>
              <a:latin typeface="Arial Bold"/>
              <a:ea typeface="Arial Bold"/>
              <a:cs typeface="Arial Bold"/>
              <a:sym typeface="Arial Bold"/>
            </a:endParaRPr>
          </a:p>
          <a:p>
            <a:pPr lvl="0" marL="0" marR="0" algn="ctr">
              <a:defRPr sz="1800">
                <a:uFillTx/>
              </a:defRPr>
            </a:pPr>
            <a:r>
              <a:rPr>
                <a:latin typeface="Arial Bold"/>
                <a:ea typeface="Arial Bold"/>
                <a:cs typeface="Arial Bold"/>
                <a:sym typeface="Arial Bold"/>
              </a:rPr>
              <a:t>microscopic fluctuations</a:t>
            </a:r>
          </a:p>
        </p:txBody>
      </p:sp>
      <p:sp>
        <p:nvSpPr>
          <p:cNvPr id="414" name="Shape 414"/>
          <p:cNvSpPr/>
          <p:nvPr/>
        </p:nvSpPr>
        <p:spPr>
          <a:xfrm>
            <a:off x="2337384" y="3352800"/>
            <a:ext cx="3278607" cy="6173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marL="0" marR="0" algn="ctr">
              <a:defRPr sz="1800">
                <a:uFillTx/>
              </a:defRPr>
            </a:pPr>
            <a:r>
              <a:rPr>
                <a:latin typeface="Arial Bold"/>
                <a:ea typeface="Arial Bold"/>
                <a:cs typeface="Arial Bold"/>
                <a:sym typeface="Arial Bold"/>
              </a:rPr>
              <a:t>Inflation</a:t>
            </a:r>
            <a:endParaRPr>
              <a:latin typeface="Arial Bold"/>
              <a:ea typeface="Arial Bold"/>
              <a:cs typeface="Arial Bold"/>
              <a:sym typeface="Arial Bold"/>
            </a:endParaRPr>
          </a:p>
          <a:p>
            <a:pPr lvl="0" marL="0" marR="0" algn="ctr">
              <a:defRPr sz="1800">
                <a:uFillTx/>
              </a:defRPr>
            </a:pPr>
            <a:r>
              <a:rPr>
                <a:latin typeface="+mn-lt"/>
                <a:ea typeface="+mn-ea"/>
                <a:cs typeface="+mn-cs"/>
                <a:sym typeface="Arial"/>
              </a:rPr>
              <a:t>makes them &gt;10</a:t>
            </a:r>
            <a:r>
              <a:rPr baseline="30000">
                <a:latin typeface="+mn-lt"/>
                <a:ea typeface="+mn-ea"/>
                <a:cs typeface="+mn-cs"/>
                <a:sym typeface="Arial"/>
              </a:rPr>
              <a:t>30</a:t>
            </a:r>
            <a:r>
              <a:rPr>
                <a:latin typeface="+mn-lt"/>
                <a:ea typeface="+mn-ea"/>
                <a:cs typeface="+mn-cs"/>
                <a:sym typeface="Arial"/>
              </a:rPr>
              <a:t> times bigger</a:t>
            </a:r>
          </a:p>
        </p:txBody>
      </p:sp>
      <p:sp>
        <p:nvSpPr>
          <p:cNvPr id="415" name="Shape 415"/>
          <p:cNvSpPr/>
          <p:nvPr/>
        </p:nvSpPr>
        <p:spPr>
          <a:xfrm rot="5207878">
            <a:off x="1134421" y="3423831"/>
            <a:ext cx="1066801" cy="417698"/>
          </a:xfrm>
          <a:custGeom>
            <a:avLst/>
            <a:gdLst/>
            <a:ahLst/>
            <a:cxnLst>
              <a:cxn ang="0">
                <a:pos x="wd2" y="hd2"/>
              </a:cxn>
              <a:cxn ang="5400000">
                <a:pos x="wd2" y="hd2"/>
              </a:cxn>
              <a:cxn ang="10800000">
                <a:pos x="wd2" y="hd2"/>
              </a:cxn>
              <a:cxn ang="16200000">
                <a:pos x="wd2" y="hd2"/>
              </a:cxn>
            </a:cxnLst>
            <a:rect l="0" t="0" r="r" b="b"/>
            <a:pathLst>
              <a:path w="21600" h="19734" fill="norm" stroke="1" extrusionOk="0">
                <a:moveTo>
                  <a:pt x="0" y="10001"/>
                </a:moveTo>
                <a:cubicBezTo>
                  <a:pt x="1108" y="4331"/>
                  <a:pt x="2215" y="-1339"/>
                  <a:pt x="3323" y="281"/>
                </a:cubicBezTo>
                <a:cubicBezTo>
                  <a:pt x="4431" y="1901"/>
                  <a:pt x="5538" y="19181"/>
                  <a:pt x="6646" y="19721"/>
                </a:cubicBezTo>
                <a:cubicBezTo>
                  <a:pt x="7754" y="20261"/>
                  <a:pt x="8585" y="3521"/>
                  <a:pt x="9969" y="3521"/>
                </a:cubicBezTo>
                <a:cubicBezTo>
                  <a:pt x="11354" y="3521"/>
                  <a:pt x="13569" y="19721"/>
                  <a:pt x="14954" y="19721"/>
                </a:cubicBezTo>
                <a:cubicBezTo>
                  <a:pt x="16338" y="19721"/>
                  <a:pt x="17169" y="4601"/>
                  <a:pt x="18277" y="3521"/>
                </a:cubicBezTo>
                <a:cubicBezTo>
                  <a:pt x="19385" y="2441"/>
                  <a:pt x="21046" y="11621"/>
                  <a:pt x="21600" y="13241"/>
                </a:cubicBezTo>
              </a:path>
            </a:pathLst>
          </a:custGeom>
          <a:ln>
            <a:solidFill/>
            <a:round/>
          </a:ln>
        </p:spPr>
        <p:txBody>
          <a:bodyPr lIns="45719" rIns="45719"/>
          <a:lstStyle/>
          <a:p>
            <a:pPr lvl="0" marL="0" marR="0">
              <a:defRPr sz="1800">
                <a:uFillTx/>
                <a:latin typeface="+mn-lt"/>
                <a:ea typeface="+mn-ea"/>
                <a:cs typeface="+mn-cs"/>
                <a:sym typeface="Arial"/>
              </a:defRPr>
            </a:pPr>
          </a:p>
        </p:txBody>
      </p:sp>
      <p:pic>
        <p:nvPicPr>
          <p:cNvPr id="416" name="image.png"/>
          <p:cNvPicPr/>
          <p:nvPr/>
        </p:nvPicPr>
        <p:blipFill>
          <a:blip r:embed="rId2">
            <a:extLst/>
          </a:blip>
          <a:stretch>
            <a:fillRect/>
          </a:stretch>
        </p:blipFill>
        <p:spPr>
          <a:xfrm>
            <a:off x="5715000" y="1905000"/>
            <a:ext cx="3184525" cy="3184525"/>
          </a:xfrm>
          <a:prstGeom prst="rect">
            <a:avLst/>
          </a:prstGeom>
          <a:ln w="12700">
            <a:miter lim="400000"/>
          </a:ln>
        </p:spPr>
      </p:pic>
      <p:sp>
        <p:nvSpPr>
          <p:cNvPr id="417" name="Shape 417"/>
          <p:cNvSpPr/>
          <p:nvPr/>
        </p:nvSpPr>
        <p:spPr>
          <a:xfrm>
            <a:off x="5830119" y="5257800"/>
            <a:ext cx="2889199" cy="6173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marL="0" marR="0" algn="ctr">
              <a:defRPr sz="1800">
                <a:uFillTx/>
              </a:defRPr>
            </a:pPr>
            <a:r>
              <a:rPr>
                <a:latin typeface="Arial Bold"/>
                <a:ea typeface="Arial Bold"/>
                <a:cs typeface="Arial Bold"/>
                <a:sym typeface="Arial Bold"/>
              </a:rPr>
              <a:t>After inflation</a:t>
            </a:r>
            <a:endParaRPr>
              <a:latin typeface="Arial Bold"/>
              <a:ea typeface="Arial Bold"/>
              <a:cs typeface="Arial Bold"/>
              <a:sym typeface="Arial Bold"/>
            </a:endParaRPr>
          </a:p>
          <a:p>
            <a:pPr lvl="0" marL="0" marR="0" algn="ctr">
              <a:defRPr sz="1800">
                <a:uFillTx/>
              </a:defRPr>
            </a:pPr>
            <a:r>
              <a:rPr>
                <a:latin typeface="+mn-lt"/>
                <a:ea typeface="+mn-ea"/>
                <a:cs typeface="+mn-cs"/>
                <a:sym typeface="Arial"/>
              </a:rPr>
              <a:t>Huge size, amplitude ~ 10</a:t>
            </a:r>
            <a:r>
              <a:rPr baseline="30000">
                <a:latin typeface="+mn-lt"/>
                <a:ea typeface="+mn-ea"/>
                <a:cs typeface="+mn-cs"/>
                <a:sym typeface="Arial"/>
              </a:rPr>
              <a:t>-5</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9" name="Shape 419"/>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
        <p:nvSpPr>
          <p:cNvPr id="420" name="Shape 420"/>
          <p:cNvSpPr/>
          <p:nvPr>
            <p:ph type="title"/>
          </p:nvPr>
        </p:nvSpPr>
        <p:spPr>
          <a:xfrm>
            <a:off x="-190500" y="0"/>
            <a:ext cx="9525000" cy="1447800"/>
          </a:xfrm>
          <a:prstGeom prst="rect">
            <a:avLst/>
          </a:prstGeom>
        </p:spPr>
        <p:txBody>
          <a:bodyPr/>
          <a:lstStyle>
            <a:lvl1pPr>
              <a:defRPr sz="3600" u="sng"/>
            </a:lvl1pPr>
          </a:lstStyle>
          <a:p>
            <a:pPr lvl="0">
              <a:defRPr sz="1800" u="none">
                <a:uFillTx/>
              </a:defRPr>
            </a:pPr>
            <a:r>
              <a:rPr sz="3600" u="sng">
                <a:uFill>
                  <a:solidFill/>
                </a:uFill>
              </a:rPr>
              <a:t>Predicting the CMB Phenomenology</a:t>
            </a:r>
          </a:p>
        </p:txBody>
      </p:sp>
      <p:sp>
        <p:nvSpPr>
          <p:cNvPr id="421" name="Shape 421"/>
          <p:cNvSpPr/>
          <p:nvPr>
            <p:ph type="body" idx="1"/>
          </p:nvPr>
        </p:nvSpPr>
        <p:spPr>
          <a:xfrm>
            <a:off x="381000" y="1231900"/>
            <a:ext cx="8369300" cy="5562600"/>
          </a:xfrm>
          <a:prstGeom prst="rect">
            <a:avLst/>
          </a:prstGeom>
        </p:spPr>
        <p:txBody>
          <a:bodyPr/>
          <a:lstStyle/>
          <a:p>
            <a:pPr lvl="0" marL="0" indent="0">
              <a:spcBef>
                <a:spcPts val="0"/>
              </a:spcBef>
              <a:buSzTx/>
              <a:buNone/>
              <a:defRPr sz="1800">
                <a:uFillTx/>
              </a:defRPr>
            </a:pPr>
            <a:r>
              <a:rPr sz="2400">
                <a:solidFill>
                  <a:srgbClr val="002E7A"/>
                </a:solidFill>
                <a:uFill>
                  <a:solidFill>
                    <a:srgbClr val="002E7A"/>
                  </a:solidFill>
                </a:uFill>
                <a:latin typeface="+mn-lt"/>
                <a:ea typeface="+mn-ea"/>
                <a:cs typeface="+mn-cs"/>
                <a:sym typeface="Arial"/>
              </a:rPr>
              <a:t>Ingredients</a:t>
            </a:r>
            <a:r>
              <a:rPr sz="2000">
                <a:solidFill>
                  <a:srgbClr val="002E7A"/>
                </a:solidFill>
                <a:uFill>
                  <a:solidFill>
                    <a:srgbClr val="002E7A"/>
                  </a:solidFill>
                </a:uFill>
                <a:latin typeface="+mn-lt"/>
                <a:ea typeface="+mn-ea"/>
                <a:cs typeface="+mn-cs"/>
                <a:sym typeface="Arial"/>
              </a:rPr>
              <a:t>: </a:t>
            </a:r>
            <a:endParaRPr sz="2000">
              <a:solidFill>
                <a:srgbClr val="002E7A"/>
              </a:solidFill>
              <a:uFill>
                <a:solidFill>
                  <a:srgbClr val="002E7A"/>
                </a:solidFill>
              </a:uFill>
              <a:latin typeface="+mn-lt"/>
              <a:ea typeface="+mn-ea"/>
              <a:cs typeface="+mn-cs"/>
              <a:sym typeface="Arial"/>
            </a:endParaRPr>
          </a:p>
          <a:p>
            <a:pPr lvl="2" marL="904239" indent="-228599">
              <a:spcBef>
                <a:spcPts val="900"/>
              </a:spcBef>
              <a:buSzPct val="125000"/>
              <a:buChar char="-"/>
              <a:defRPr sz="1800">
                <a:uFillTx/>
              </a:defRPr>
            </a:pPr>
            <a:r>
              <a:rPr sz="2000">
                <a:solidFill>
                  <a:srgbClr val="4F7A28"/>
                </a:solidFill>
                <a:uFill>
                  <a:solidFill>
                    <a:srgbClr val="4F7A28"/>
                  </a:solidFill>
                </a:uFill>
                <a:latin typeface="+mn-lt"/>
                <a:ea typeface="+mn-ea"/>
                <a:cs typeface="+mn-cs"/>
                <a:sym typeface="Arial"/>
              </a:rPr>
              <a:t>Thomson scattering for e</a:t>
            </a:r>
            <a:r>
              <a:rPr baseline="31999" sz="2000">
                <a:solidFill>
                  <a:srgbClr val="4F7A28"/>
                </a:solidFill>
                <a:uFill>
                  <a:solidFill>
                    <a:srgbClr val="4F7A28"/>
                  </a:solidFill>
                </a:uFill>
                <a:latin typeface="+mn-lt"/>
                <a:ea typeface="+mn-ea"/>
                <a:cs typeface="+mn-cs"/>
                <a:sym typeface="Arial"/>
              </a:rPr>
              <a:t>-</a:t>
            </a:r>
            <a:r>
              <a:rPr sz="2000">
                <a:solidFill>
                  <a:srgbClr val="4F7A28"/>
                </a:solidFill>
                <a:uFill>
                  <a:solidFill>
                    <a:srgbClr val="4F7A28"/>
                  </a:solidFill>
                </a:uFill>
                <a:latin typeface="+mn-lt"/>
                <a:ea typeface="+mn-ea"/>
                <a:cs typeface="+mn-cs"/>
                <a:sym typeface="Arial"/>
              </a:rPr>
              <a:t> γ collisions</a:t>
            </a:r>
            <a:endParaRPr sz="2000">
              <a:solidFill>
                <a:srgbClr val="4F7A28"/>
              </a:solidFill>
              <a:uFill>
                <a:solidFill>
                  <a:srgbClr val="4F7A28"/>
                </a:solidFill>
              </a:uFill>
              <a:latin typeface="+mn-lt"/>
              <a:ea typeface="+mn-ea"/>
              <a:cs typeface="+mn-cs"/>
              <a:sym typeface="Arial"/>
            </a:endParaRPr>
          </a:p>
          <a:p>
            <a:pPr lvl="2" marL="904239" indent="-228599">
              <a:spcBef>
                <a:spcPts val="0"/>
              </a:spcBef>
              <a:buSzPct val="125000"/>
              <a:buChar char="-"/>
              <a:defRPr sz="1800">
                <a:uFillTx/>
              </a:defRPr>
            </a:pPr>
            <a:r>
              <a:rPr sz="2000">
                <a:solidFill>
                  <a:srgbClr val="4F7A28"/>
                </a:solidFill>
                <a:uFill>
                  <a:solidFill>
                    <a:srgbClr val="4F7A28"/>
                  </a:solidFill>
                </a:uFill>
                <a:latin typeface="+mn-lt"/>
                <a:ea typeface="+mn-ea"/>
                <a:cs typeface="+mn-cs"/>
                <a:sym typeface="Arial"/>
              </a:rPr>
              <a:t>Physics of recombination e</a:t>
            </a:r>
            <a:r>
              <a:rPr baseline="31999" sz="2000">
                <a:solidFill>
                  <a:srgbClr val="4F7A28"/>
                </a:solidFill>
                <a:uFill>
                  <a:solidFill>
                    <a:srgbClr val="4F7A28"/>
                  </a:solidFill>
                </a:uFill>
                <a:latin typeface="+mn-lt"/>
                <a:ea typeface="+mn-ea"/>
                <a:cs typeface="+mn-cs"/>
                <a:sym typeface="Arial"/>
              </a:rPr>
              <a:t>-</a:t>
            </a:r>
            <a:r>
              <a:rPr sz="2000">
                <a:solidFill>
                  <a:srgbClr val="4F7A28"/>
                </a:solidFill>
                <a:uFill>
                  <a:solidFill>
                    <a:srgbClr val="4F7A28"/>
                  </a:solidFill>
                </a:uFill>
                <a:latin typeface="+mn-lt"/>
                <a:ea typeface="+mn-ea"/>
                <a:cs typeface="+mn-cs"/>
                <a:sym typeface="Arial"/>
              </a:rPr>
              <a:t> + p ⥦ H + γ</a:t>
            </a:r>
            <a:endParaRPr sz="2000">
              <a:solidFill>
                <a:srgbClr val="4F7A28"/>
              </a:solidFill>
              <a:uFill>
                <a:solidFill>
                  <a:srgbClr val="4F7A28"/>
                </a:solidFill>
              </a:uFill>
              <a:latin typeface="+mn-lt"/>
              <a:ea typeface="+mn-ea"/>
              <a:cs typeface="+mn-cs"/>
              <a:sym typeface="Arial"/>
            </a:endParaRPr>
          </a:p>
          <a:p>
            <a:pPr lvl="2" marL="904239" indent="-228599">
              <a:spcBef>
                <a:spcPts val="0"/>
              </a:spcBef>
              <a:buSzPct val="125000"/>
              <a:buChar char="-"/>
              <a:defRPr sz="1800">
                <a:uFillTx/>
              </a:defRPr>
            </a:pPr>
            <a:r>
              <a:rPr sz="2000">
                <a:solidFill>
                  <a:srgbClr val="4F7A28"/>
                </a:solidFill>
                <a:uFill>
                  <a:solidFill>
                    <a:srgbClr val="4F7A28"/>
                  </a:solidFill>
                </a:uFill>
                <a:latin typeface="+mn-lt"/>
                <a:ea typeface="+mn-ea"/>
                <a:cs typeface="+mn-cs"/>
                <a:sym typeface="Arial"/>
              </a:rPr>
              <a:t>General Relativity</a:t>
            </a:r>
            <a:endParaRPr sz="2000">
              <a:solidFill>
                <a:srgbClr val="4F7A28"/>
              </a:solidFill>
              <a:uFill>
                <a:solidFill>
                  <a:srgbClr val="4F7A28"/>
                </a:solidFill>
              </a:uFill>
              <a:latin typeface="+mn-lt"/>
              <a:ea typeface="+mn-ea"/>
              <a:cs typeface="+mn-cs"/>
              <a:sym typeface="Arial"/>
            </a:endParaRPr>
          </a:p>
          <a:p>
            <a:pPr lvl="2" marL="904239" indent="-228599">
              <a:spcBef>
                <a:spcPts val="0"/>
              </a:spcBef>
              <a:buSzPct val="125000"/>
              <a:buChar char="-"/>
              <a:defRPr sz="1800">
                <a:uFillTx/>
              </a:defRPr>
            </a:pPr>
            <a:r>
              <a:rPr sz="2000">
                <a:solidFill>
                  <a:srgbClr val="4F7A28"/>
                </a:solidFill>
                <a:uFill>
                  <a:solidFill>
                    <a:srgbClr val="4F7A28"/>
                  </a:solidFill>
                </a:uFill>
                <a:latin typeface="+mn-lt"/>
                <a:ea typeface="+mn-ea"/>
                <a:cs typeface="+mn-cs"/>
                <a:sym typeface="Arial"/>
              </a:rPr>
              <a:t>Boltzmann equation</a:t>
            </a:r>
          </a:p>
        </p:txBody>
      </p:sp>
      <p:pic>
        <p:nvPicPr>
          <p:cNvPr id="422" name="Sense nom.tiff"/>
          <p:cNvPicPr/>
          <p:nvPr/>
        </p:nvPicPr>
        <p:blipFill>
          <a:blip r:embed="rId2">
            <a:extLst/>
          </a:blip>
          <a:stretch>
            <a:fillRect/>
          </a:stretch>
        </p:blipFill>
        <p:spPr>
          <a:xfrm>
            <a:off x="1936118" y="2969198"/>
            <a:ext cx="4427884" cy="3279202"/>
          </a:xfrm>
          <a:prstGeom prst="rect">
            <a:avLst/>
          </a:prstGeom>
          <a:ln w="25400">
            <a:round/>
          </a:ln>
        </p:spPr>
      </p:pic>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4" name="Shape 424"/>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
        <p:nvSpPr>
          <p:cNvPr id="425" name="Shape 425"/>
          <p:cNvSpPr/>
          <p:nvPr>
            <p:ph type="title"/>
          </p:nvPr>
        </p:nvSpPr>
        <p:spPr>
          <a:xfrm>
            <a:off x="-190500" y="0"/>
            <a:ext cx="9525000" cy="1447800"/>
          </a:xfrm>
          <a:prstGeom prst="rect">
            <a:avLst/>
          </a:prstGeom>
        </p:spPr>
        <p:txBody>
          <a:bodyPr/>
          <a:lstStyle>
            <a:lvl1pPr>
              <a:defRPr sz="3600" u="sng"/>
            </a:lvl1pPr>
          </a:lstStyle>
          <a:p>
            <a:pPr lvl="0">
              <a:defRPr sz="1800" u="none">
                <a:uFillTx/>
              </a:defRPr>
            </a:pPr>
            <a:r>
              <a:rPr sz="3600" u="sng">
                <a:uFill>
                  <a:solidFill/>
                </a:uFill>
              </a:rPr>
              <a:t>(Re-)Combination (I)</a:t>
            </a:r>
          </a:p>
        </p:txBody>
      </p:sp>
      <p:sp>
        <p:nvSpPr>
          <p:cNvPr id="426" name="Shape 426"/>
          <p:cNvSpPr/>
          <p:nvPr>
            <p:ph type="body" idx="1"/>
          </p:nvPr>
        </p:nvSpPr>
        <p:spPr>
          <a:xfrm>
            <a:off x="381000" y="1231900"/>
            <a:ext cx="8556903" cy="5562600"/>
          </a:xfrm>
          <a:prstGeom prst="rect">
            <a:avLst/>
          </a:prstGeom>
        </p:spPr>
        <p:txBody>
          <a:bodyPr/>
          <a:lstStyle/>
          <a:p>
            <a:pPr lvl="0" marL="342900">
              <a:lnSpc>
                <a:spcPct val="120000"/>
              </a:lnSpc>
              <a:spcBef>
                <a:spcPts val="0"/>
              </a:spcBef>
              <a:buSzPct val="125000"/>
              <a:defRPr sz="1800">
                <a:uFillTx/>
              </a:defRPr>
            </a:pPr>
            <a:r>
              <a:rPr sz="2000">
                <a:solidFill>
                  <a:srgbClr val="002E7A"/>
                </a:solidFill>
                <a:uFill>
                  <a:solidFill>
                    <a:srgbClr val="002E7A"/>
                  </a:solidFill>
                </a:uFill>
                <a:latin typeface="+mn-lt"/>
                <a:ea typeface="+mn-ea"/>
                <a:cs typeface="+mn-cs"/>
                <a:sym typeface="Arial"/>
              </a:rPr>
              <a:t>Why did recombination happen at T ~ 3000 K, when the binding energy of H is 13.6 eV / </a:t>
            </a:r>
            <a:r>
              <a:rPr i="1" sz="2000">
                <a:solidFill>
                  <a:srgbClr val="002E7A"/>
                </a:solidFill>
                <a:uFill>
                  <a:solidFill>
                    <a:srgbClr val="002E7A"/>
                  </a:solidFill>
                </a:uFill>
                <a:latin typeface="+mn-lt"/>
                <a:ea typeface="+mn-ea"/>
                <a:cs typeface="+mn-cs"/>
                <a:sym typeface="Arial"/>
              </a:rPr>
              <a:t>k</a:t>
            </a:r>
            <a:r>
              <a:rPr baseline="-5999" i="1" sz="2000">
                <a:solidFill>
                  <a:srgbClr val="002E7A"/>
                </a:solidFill>
                <a:uFill>
                  <a:solidFill>
                    <a:srgbClr val="002E7A"/>
                  </a:solidFill>
                </a:uFill>
                <a:latin typeface="+mn-lt"/>
                <a:ea typeface="+mn-ea"/>
                <a:cs typeface="+mn-cs"/>
                <a:sym typeface="Arial"/>
              </a:rPr>
              <a:t>B</a:t>
            </a:r>
            <a:r>
              <a:rPr sz="2000">
                <a:solidFill>
                  <a:srgbClr val="002E7A"/>
                </a:solidFill>
                <a:uFill>
                  <a:solidFill>
                    <a:srgbClr val="002E7A"/>
                  </a:solidFill>
                </a:uFill>
                <a:latin typeface="+mn-lt"/>
                <a:ea typeface="+mn-ea"/>
                <a:cs typeface="+mn-cs"/>
                <a:sym typeface="Arial"/>
              </a:rPr>
              <a:t> ~ 1.6 × 10</a:t>
            </a:r>
            <a:r>
              <a:rPr baseline="31999" sz="2000">
                <a:solidFill>
                  <a:srgbClr val="002E7A"/>
                </a:solidFill>
                <a:uFill>
                  <a:solidFill>
                    <a:srgbClr val="002E7A"/>
                  </a:solidFill>
                </a:uFill>
                <a:latin typeface="+mn-lt"/>
                <a:ea typeface="+mn-ea"/>
                <a:cs typeface="+mn-cs"/>
                <a:sym typeface="Arial"/>
              </a:rPr>
              <a:t>5</a:t>
            </a:r>
            <a:r>
              <a:rPr sz="2000">
                <a:solidFill>
                  <a:srgbClr val="002E7A"/>
                </a:solidFill>
                <a:uFill>
                  <a:solidFill>
                    <a:srgbClr val="002E7A"/>
                  </a:solidFill>
                </a:uFill>
                <a:latin typeface="+mn-lt"/>
                <a:ea typeface="+mn-ea"/>
                <a:cs typeface="+mn-cs"/>
                <a:sym typeface="Arial"/>
              </a:rPr>
              <a:t> K?</a:t>
            </a:r>
            <a:endParaRPr sz="2000">
              <a:solidFill>
                <a:srgbClr val="002E7A"/>
              </a:solidFill>
              <a:uFill>
                <a:solidFill>
                  <a:srgbClr val="002E7A"/>
                </a:solidFill>
              </a:uFill>
              <a:latin typeface="+mn-lt"/>
              <a:ea typeface="+mn-ea"/>
              <a:cs typeface="+mn-cs"/>
              <a:sym typeface="Arial"/>
            </a:endParaRPr>
          </a:p>
          <a:p>
            <a:pPr lvl="0" marL="342900">
              <a:spcBef>
                <a:spcPts val="1400"/>
              </a:spcBef>
              <a:buSzPct val="125000"/>
              <a:defRPr sz="1800">
                <a:uFillTx/>
              </a:defRPr>
            </a:pPr>
            <a:r>
              <a:rPr sz="2000">
                <a:solidFill>
                  <a:srgbClr val="002E7A"/>
                </a:solidFill>
                <a:uFill>
                  <a:solidFill>
                    <a:srgbClr val="002E7A"/>
                  </a:solidFill>
                </a:uFill>
                <a:latin typeface="+mn-lt"/>
                <a:ea typeface="+mn-ea"/>
                <a:cs typeface="+mn-cs"/>
                <a:sym typeface="Arial"/>
              </a:rPr>
              <a:t>The photon energy distribution follows a black-body (Planck) spectrum:</a:t>
            </a:r>
            <a:endParaRPr sz="2000">
              <a:solidFill>
                <a:srgbClr val="002E7A"/>
              </a:solidFill>
              <a:uFill>
                <a:solidFill>
                  <a:srgbClr val="002E7A"/>
                </a:solidFill>
              </a:uFill>
              <a:latin typeface="+mn-lt"/>
              <a:ea typeface="+mn-ea"/>
              <a:cs typeface="+mn-cs"/>
              <a:sym typeface="Arial"/>
            </a:endParaRPr>
          </a:p>
          <a:p>
            <a:pPr lvl="0" marL="342900">
              <a:spcBef>
                <a:spcPts val="140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spcBef>
                <a:spcPts val="140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lnSpc>
                <a:spcPct val="120000"/>
              </a:lnSpc>
              <a:spcBef>
                <a:spcPts val="1400"/>
              </a:spcBef>
              <a:buSzPct val="125000"/>
              <a:defRPr sz="1800">
                <a:uFillTx/>
              </a:defRPr>
            </a:pPr>
            <a:r>
              <a:rPr sz="2000">
                <a:solidFill>
                  <a:srgbClr val="002E7A"/>
                </a:solidFill>
                <a:uFill>
                  <a:solidFill>
                    <a:srgbClr val="002E7A"/>
                  </a:solidFill>
                </a:uFill>
                <a:latin typeface="+mn-lt"/>
                <a:ea typeface="+mn-ea"/>
                <a:cs typeface="+mn-cs"/>
                <a:sym typeface="Arial"/>
              </a:rPr>
              <a:t>Peak of the energy distribution ~ mean energy ~ 2.7 </a:t>
            </a:r>
            <a:r>
              <a:rPr i="1" sz="2000">
                <a:solidFill>
                  <a:srgbClr val="002E7A"/>
                </a:solidFill>
                <a:uFill>
                  <a:solidFill>
                    <a:srgbClr val="002E7A"/>
                  </a:solidFill>
                </a:uFill>
                <a:latin typeface="+mn-lt"/>
                <a:ea typeface="+mn-ea"/>
                <a:cs typeface="+mn-cs"/>
                <a:sym typeface="Arial"/>
              </a:rPr>
              <a:t>k</a:t>
            </a:r>
            <a:r>
              <a:rPr baseline="-5999" i="1" sz="2000">
                <a:solidFill>
                  <a:srgbClr val="002E7A"/>
                </a:solidFill>
                <a:uFill>
                  <a:solidFill>
                    <a:srgbClr val="002E7A"/>
                  </a:solidFill>
                </a:uFill>
                <a:latin typeface="+mn-lt"/>
                <a:ea typeface="+mn-ea"/>
                <a:cs typeface="+mn-cs"/>
                <a:sym typeface="Arial"/>
              </a:rPr>
              <a:t>B</a:t>
            </a:r>
            <a:r>
              <a:rPr sz="2000">
                <a:solidFill>
                  <a:srgbClr val="002E7A"/>
                </a:solidFill>
                <a:uFill>
                  <a:solidFill>
                    <a:srgbClr val="002E7A"/>
                  </a:solidFill>
                </a:uFill>
                <a:latin typeface="+mn-lt"/>
                <a:ea typeface="+mn-ea"/>
                <a:cs typeface="+mn-cs"/>
                <a:sym typeface="Arial"/>
              </a:rPr>
              <a:t>T ~ 0.7 eV, but with long exponential tail: one in 30 × 10</a:t>
            </a:r>
            <a:r>
              <a:rPr baseline="31999" sz="2000">
                <a:solidFill>
                  <a:srgbClr val="002E7A"/>
                </a:solidFill>
                <a:uFill>
                  <a:solidFill>
                    <a:srgbClr val="002E7A"/>
                  </a:solidFill>
                </a:uFill>
                <a:latin typeface="+mn-lt"/>
                <a:ea typeface="+mn-ea"/>
                <a:cs typeface="+mn-cs"/>
                <a:sym typeface="Arial"/>
              </a:rPr>
              <a:t>9</a:t>
            </a:r>
            <a:r>
              <a:rPr sz="2000">
                <a:solidFill>
                  <a:srgbClr val="002E7A"/>
                </a:solidFill>
                <a:uFill>
                  <a:solidFill>
                    <a:srgbClr val="002E7A"/>
                  </a:solidFill>
                </a:uFill>
                <a:latin typeface="+mn-lt"/>
                <a:ea typeface="+mn-ea"/>
                <a:cs typeface="+mn-cs"/>
                <a:sym typeface="Arial"/>
              </a:rPr>
              <a:t> has E &gt; 30 </a:t>
            </a:r>
            <a:r>
              <a:rPr i="1" sz="2000">
                <a:solidFill>
                  <a:srgbClr val="002E7A"/>
                </a:solidFill>
                <a:uFill>
                  <a:solidFill>
                    <a:srgbClr val="002E7A"/>
                  </a:solidFill>
                </a:uFill>
                <a:latin typeface="+mn-lt"/>
                <a:ea typeface="+mn-ea"/>
                <a:cs typeface="+mn-cs"/>
                <a:sym typeface="Arial"/>
              </a:rPr>
              <a:t>k</a:t>
            </a:r>
            <a:r>
              <a:rPr baseline="-5999" i="1" sz="2000">
                <a:solidFill>
                  <a:srgbClr val="002E7A"/>
                </a:solidFill>
                <a:uFill>
                  <a:solidFill>
                    <a:srgbClr val="002E7A"/>
                  </a:solidFill>
                </a:uFill>
                <a:latin typeface="+mn-lt"/>
                <a:ea typeface="+mn-ea"/>
                <a:cs typeface="+mn-cs"/>
                <a:sym typeface="Arial"/>
              </a:rPr>
              <a:t>B</a:t>
            </a:r>
            <a:r>
              <a:rPr sz="2000">
                <a:solidFill>
                  <a:srgbClr val="002E7A"/>
                </a:solidFill>
                <a:uFill>
                  <a:solidFill>
                    <a:srgbClr val="002E7A"/>
                  </a:solidFill>
                </a:uFill>
                <a:latin typeface="+mn-lt"/>
                <a:ea typeface="+mn-ea"/>
                <a:cs typeface="+mn-cs"/>
                <a:sym typeface="Arial"/>
              </a:rPr>
              <a:t>T ~ 8 eV, and there are ~10</a:t>
            </a:r>
            <a:r>
              <a:rPr baseline="31999" sz="2000">
                <a:solidFill>
                  <a:srgbClr val="002E7A"/>
                </a:solidFill>
                <a:uFill>
                  <a:solidFill>
                    <a:srgbClr val="002E7A"/>
                  </a:solidFill>
                </a:uFill>
                <a:latin typeface="+mn-lt"/>
                <a:ea typeface="+mn-ea"/>
                <a:cs typeface="+mn-cs"/>
                <a:sym typeface="Arial"/>
              </a:rPr>
              <a:t>9</a:t>
            </a:r>
            <a:r>
              <a:rPr sz="2000">
                <a:solidFill>
                  <a:srgbClr val="002E7A"/>
                </a:solidFill>
                <a:uFill>
                  <a:solidFill>
                    <a:srgbClr val="002E7A"/>
                  </a:solidFill>
                </a:uFill>
                <a:latin typeface="+mn-lt"/>
                <a:ea typeface="+mn-ea"/>
                <a:cs typeface="+mn-cs"/>
                <a:sym typeface="Arial"/>
              </a:rPr>
              <a:t> photons per electron (and proton).</a:t>
            </a:r>
            <a:endParaRPr sz="2000">
              <a:solidFill>
                <a:srgbClr val="002E7A"/>
              </a:solidFill>
              <a:uFill>
                <a:solidFill>
                  <a:srgbClr val="002E7A"/>
                </a:solidFill>
              </a:uFill>
              <a:latin typeface="+mn-lt"/>
              <a:ea typeface="+mn-ea"/>
              <a:cs typeface="+mn-cs"/>
              <a:sym typeface="Arial"/>
            </a:endParaRPr>
          </a:p>
          <a:p>
            <a:pPr lvl="0" marL="342900">
              <a:spcBef>
                <a:spcPts val="1400"/>
              </a:spcBef>
              <a:buSzPct val="125000"/>
              <a:defRPr sz="1800">
                <a:uFillTx/>
              </a:defRPr>
            </a:pPr>
            <a:r>
              <a:rPr sz="2000">
                <a:solidFill>
                  <a:srgbClr val="002E7A"/>
                </a:solidFill>
                <a:uFill>
                  <a:solidFill>
                    <a:srgbClr val="002E7A"/>
                  </a:solidFill>
                </a:uFill>
                <a:latin typeface="+mn-lt"/>
                <a:ea typeface="+mn-ea"/>
                <a:cs typeface="+mn-cs"/>
                <a:sym typeface="Arial"/>
              </a:rPr>
              <a:t>Let’s define the recombination time as the time at which                                                                                                   </a:t>
            </a:r>
            <a:endParaRPr sz="2000">
              <a:solidFill>
                <a:srgbClr val="002E7A"/>
              </a:solidFill>
              <a:uFill>
                <a:solidFill>
                  <a:srgbClr val="002E7A"/>
                </a:solidFill>
              </a:uFill>
              <a:latin typeface="+mn-lt"/>
              <a:ea typeface="+mn-ea"/>
              <a:cs typeface="+mn-cs"/>
              <a:sym typeface="Arial"/>
            </a:endParaRPr>
          </a:p>
          <a:p>
            <a:pPr lvl="0" marL="0" indent="0">
              <a:spcBef>
                <a:spcPts val="1400"/>
              </a:spcBef>
              <a:buSzTx/>
              <a:buNone/>
              <a:defRPr sz="1800">
                <a:uFillTx/>
              </a:defRPr>
            </a:pPr>
            <a:r>
              <a:rPr i="1" sz="2000">
                <a:uFill>
                  <a:solidFill>
                    <a:srgbClr val="002E7A"/>
                  </a:solidFill>
                </a:uFill>
                <a:latin typeface="+mn-lt"/>
                <a:ea typeface="+mn-ea"/>
                <a:cs typeface="+mn-cs"/>
                <a:sym typeface="Arial"/>
              </a:rPr>
              <a:t>                   X</a:t>
            </a:r>
            <a:r>
              <a:rPr sz="2000">
                <a:uFill>
                  <a:solidFill>
                    <a:srgbClr val="002E7A"/>
                  </a:solidFill>
                </a:uFill>
                <a:latin typeface="+mn-lt"/>
                <a:ea typeface="+mn-ea"/>
                <a:cs typeface="+mn-cs"/>
                <a:sym typeface="Arial"/>
              </a:rPr>
              <a:t>  ≡ n</a:t>
            </a:r>
            <a:r>
              <a:rPr baseline="-5999" sz="2000">
                <a:uFill>
                  <a:solidFill>
                    <a:srgbClr val="002E7A"/>
                  </a:solidFill>
                </a:uFill>
                <a:latin typeface="+mn-lt"/>
                <a:ea typeface="+mn-ea"/>
                <a:cs typeface="+mn-cs"/>
                <a:sym typeface="Arial"/>
              </a:rPr>
              <a:t>p</a:t>
            </a:r>
            <a:r>
              <a:rPr sz="2000">
                <a:uFill>
                  <a:solidFill>
                    <a:srgbClr val="002E7A"/>
                  </a:solidFill>
                </a:uFill>
                <a:latin typeface="+mn-lt"/>
                <a:ea typeface="+mn-ea"/>
                <a:cs typeface="+mn-cs"/>
                <a:sym typeface="Arial"/>
              </a:rPr>
              <a:t> / (n</a:t>
            </a:r>
            <a:r>
              <a:rPr baseline="-5999" sz="2000">
                <a:uFill>
                  <a:solidFill>
                    <a:srgbClr val="002E7A"/>
                  </a:solidFill>
                </a:uFill>
                <a:latin typeface="+mn-lt"/>
                <a:ea typeface="+mn-ea"/>
                <a:cs typeface="+mn-cs"/>
                <a:sym typeface="Arial"/>
              </a:rPr>
              <a:t>p</a:t>
            </a:r>
            <a:r>
              <a:rPr sz="2000">
                <a:uFill>
                  <a:solidFill>
                    <a:srgbClr val="002E7A"/>
                  </a:solidFill>
                </a:uFill>
                <a:latin typeface="+mn-lt"/>
                <a:ea typeface="+mn-ea"/>
                <a:cs typeface="+mn-cs"/>
                <a:sym typeface="Arial"/>
              </a:rPr>
              <a:t>+n</a:t>
            </a:r>
            <a:r>
              <a:rPr baseline="-5999" sz="2000">
                <a:uFill>
                  <a:solidFill>
                    <a:srgbClr val="002E7A"/>
                  </a:solidFill>
                </a:uFill>
                <a:latin typeface="+mn-lt"/>
                <a:ea typeface="+mn-ea"/>
                <a:cs typeface="+mn-cs"/>
                <a:sym typeface="Arial"/>
              </a:rPr>
              <a:t>H</a:t>
            </a:r>
            <a:r>
              <a:rPr sz="2000">
                <a:uFill>
                  <a:solidFill>
                    <a:srgbClr val="002E7A"/>
                  </a:solidFill>
                </a:uFill>
                <a:latin typeface="+mn-lt"/>
                <a:ea typeface="+mn-ea"/>
                <a:cs typeface="+mn-cs"/>
                <a:sym typeface="Arial"/>
              </a:rPr>
              <a:t>) = n</a:t>
            </a:r>
            <a:r>
              <a:rPr baseline="-5999" sz="2000">
                <a:uFill>
                  <a:solidFill>
                    <a:srgbClr val="002E7A"/>
                  </a:solidFill>
                </a:uFill>
                <a:latin typeface="+mn-lt"/>
                <a:ea typeface="+mn-ea"/>
                <a:cs typeface="+mn-cs"/>
                <a:sym typeface="Arial"/>
              </a:rPr>
              <a:t>e</a:t>
            </a:r>
            <a:r>
              <a:rPr sz="2000">
                <a:uFill>
                  <a:solidFill>
                    <a:srgbClr val="002E7A"/>
                  </a:solidFill>
                </a:uFill>
                <a:latin typeface="+mn-lt"/>
                <a:ea typeface="+mn-ea"/>
                <a:cs typeface="+mn-cs"/>
                <a:sym typeface="Arial"/>
              </a:rPr>
              <a:t> / (n</a:t>
            </a:r>
            <a:r>
              <a:rPr baseline="-5999" sz="2000">
                <a:uFill>
                  <a:solidFill>
                    <a:srgbClr val="002E7A"/>
                  </a:solidFill>
                </a:uFill>
                <a:latin typeface="+mn-lt"/>
                <a:ea typeface="+mn-ea"/>
                <a:cs typeface="+mn-cs"/>
                <a:sym typeface="Arial"/>
              </a:rPr>
              <a:t>p</a:t>
            </a:r>
            <a:r>
              <a:rPr sz="2000">
                <a:uFill>
                  <a:solidFill>
                    <a:srgbClr val="002E7A"/>
                  </a:solidFill>
                </a:uFill>
                <a:latin typeface="+mn-lt"/>
                <a:ea typeface="+mn-ea"/>
                <a:cs typeface="+mn-cs"/>
                <a:sym typeface="Arial"/>
              </a:rPr>
              <a:t>+n</a:t>
            </a:r>
            <a:r>
              <a:rPr baseline="-5999" sz="2000">
                <a:uFill>
                  <a:solidFill>
                    <a:srgbClr val="002E7A"/>
                  </a:solidFill>
                </a:uFill>
                <a:latin typeface="+mn-lt"/>
                <a:ea typeface="+mn-ea"/>
                <a:cs typeface="+mn-cs"/>
                <a:sym typeface="Arial"/>
              </a:rPr>
              <a:t>H</a:t>
            </a:r>
            <a:r>
              <a:rPr sz="2000">
                <a:uFill>
                  <a:solidFill>
                    <a:srgbClr val="002E7A"/>
                  </a:solidFill>
                </a:uFill>
                <a:latin typeface="+mn-lt"/>
                <a:ea typeface="+mn-ea"/>
                <a:cs typeface="+mn-cs"/>
                <a:sym typeface="Arial"/>
              </a:rPr>
              <a:t>) = 0.5</a:t>
            </a:r>
          </a:p>
        </p:txBody>
      </p:sp>
      <p:pic>
        <p:nvPicPr>
          <p:cNvPr id="427" name="image.png"/>
          <p:cNvPicPr/>
          <p:nvPr/>
        </p:nvPicPr>
        <p:blipFill>
          <a:blip r:embed="rId2">
            <a:extLst/>
          </a:blip>
          <a:stretch>
            <a:fillRect/>
          </a:stretch>
        </p:blipFill>
        <p:spPr>
          <a:xfrm>
            <a:off x="2811510" y="2582170"/>
            <a:ext cx="3175443" cy="778769"/>
          </a:xfrm>
          <a:prstGeom prst="rect">
            <a:avLst/>
          </a:prstGeom>
          <a:ln w="12700">
            <a:miter lim="400000"/>
          </a:ln>
        </p:spPr>
      </p:pic>
      <p:sp>
        <p:nvSpPr>
          <p:cNvPr id="428" name="Shape 428"/>
          <p:cNvSpPr/>
          <p:nvPr/>
        </p:nvSpPr>
        <p:spPr>
          <a:xfrm>
            <a:off x="2198718" y="5641670"/>
            <a:ext cx="3958062" cy="7787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uFillTx/>
              </a:defRPr>
            </a:pPr>
            <a:r>
              <a:rPr sz="1600">
                <a:uFill>
                  <a:solidFill/>
                </a:uFill>
              </a:rPr>
              <a:t>n</a:t>
            </a:r>
            <a:r>
              <a:rPr baseline="-5999" sz="1600">
                <a:uFill>
                  <a:solidFill/>
                </a:uFill>
              </a:rPr>
              <a:t>p</a:t>
            </a:r>
            <a:r>
              <a:rPr sz="1600">
                <a:uFill>
                  <a:solidFill/>
                </a:uFill>
              </a:rPr>
              <a:t>: number density of ionized protons</a:t>
            </a:r>
            <a:endParaRPr sz="1600">
              <a:uFill>
                <a:solidFill/>
              </a:uFill>
            </a:endParaRPr>
          </a:p>
          <a:p>
            <a:pPr lvl="0">
              <a:defRPr sz="1800">
                <a:uFillTx/>
              </a:defRPr>
            </a:pPr>
            <a:r>
              <a:rPr sz="1600">
                <a:uFill>
                  <a:solidFill/>
                </a:uFill>
              </a:rPr>
              <a:t>n</a:t>
            </a:r>
            <a:r>
              <a:rPr baseline="-5999" sz="1600">
                <a:uFill>
                  <a:solidFill/>
                </a:uFill>
              </a:rPr>
              <a:t>e</a:t>
            </a:r>
            <a:r>
              <a:rPr sz="1600">
                <a:uFill>
                  <a:solidFill/>
                </a:uFill>
              </a:rPr>
              <a:t>: number density of ionized electrons ( = n</a:t>
            </a:r>
            <a:r>
              <a:rPr baseline="-5999" sz="1600">
                <a:uFill>
                  <a:solidFill/>
                </a:uFill>
              </a:rPr>
              <a:t>p</a:t>
            </a:r>
            <a:r>
              <a:rPr sz="1600">
                <a:uFill>
                  <a:solidFill/>
                </a:uFill>
              </a:rPr>
              <a:t>)</a:t>
            </a:r>
            <a:endParaRPr sz="1600">
              <a:uFill>
                <a:solidFill/>
              </a:uFill>
            </a:endParaRPr>
          </a:p>
          <a:p>
            <a:pPr lvl="0">
              <a:defRPr sz="1800">
                <a:uFillTx/>
              </a:defRPr>
            </a:pPr>
            <a:r>
              <a:rPr sz="1600">
                <a:uFill>
                  <a:solidFill/>
                </a:uFill>
              </a:rPr>
              <a:t>n</a:t>
            </a:r>
            <a:r>
              <a:rPr baseline="-5999" sz="1600">
                <a:uFill>
                  <a:solidFill/>
                </a:uFill>
              </a:rPr>
              <a:t>H</a:t>
            </a:r>
            <a:r>
              <a:rPr sz="1600">
                <a:uFill>
                  <a:solidFill/>
                </a:uFill>
              </a:rPr>
              <a:t>: number density of neutral H atoms</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0" name="Shape 430"/>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
        <p:nvSpPr>
          <p:cNvPr id="431" name="Shape 431"/>
          <p:cNvSpPr/>
          <p:nvPr>
            <p:ph type="title"/>
          </p:nvPr>
        </p:nvSpPr>
        <p:spPr>
          <a:xfrm>
            <a:off x="-190500" y="0"/>
            <a:ext cx="9525000" cy="1447800"/>
          </a:xfrm>
          <a:prstGeom prst="rect">
            <a:avLst/>
          </a:prstGeom>
        </p:spPr>
        <p:txBody>
          <a:bodyPr/>
          <a:lstStyle>
            <a:lvl1pPr>
              <a:defRPr sz="3600" u="sng"/>
            </a:lvl1pPr>
          </a:lstStyle>
          <a:p>
            <a:pPr lvl="0">
              <a:defRPr sz="1800" u="none">
                <a:uFillTx/>
              </a:defRPr>
            </a:pPr>
            <a:r>
              <a:rPr sz="3600" u="sng">
                <a:uFill>
                  <a:solidFill/>
                </a:uFill>
              </a:rPr>
              <a:t>(Re-)Combination (II)</a:t>
            </a:r>
          </a:p>
        </p:txBody>
      </p:sp>
      <p:sp>
        <p:nvSpPr>
          <p:cNvPr id="432" name="Shape 432"/>
          <p:cNvSpPr/>
          <p:nvPr>
            <p:ph type="body" idx="1"/>
          </p:nvPr>
        </p:nvSpPr>
        <p:spPr>
          <a:xfrm>
            <a:off x="381000" y="1231900"/>
            <a:ext cx="8556903" cy="5562600"/>
          </a:xfrm>
          <a:prstGeom prst="rect">
            <a:avLst/>
          </a:prstGeom>
        </p:spPr>
        <p:txBody>
          <a:bodyPr/>
          <a:lstStyle/>
          <a:p>
            <a:pPr lvl="0" marL="342900">
              <a:lnSpc>
                <a:spcPct val="120000"/>
              </a:lnSpc>
              <a:spcBef>
                <a:spcPts val="0"/>
              </a:spcBef>
              <a:buSzPct val="125000"/>
              <a:defRPr sz="1800">
                <a:uFillTx/>
              </a:defRPr>
            </a:pPr>
            <a:r>
              <a:rPr sz="2000">
                <a:solidFill>
                  <a:srgbClr val="002E7A"/>
                </a:solidFill>
                <a:uFill>
                  <a:solidFill>
                    <a:srgbClr val="002E7A"/>
                  </a:solidFill>
                </a:uFill>
                <a:latin typeface="+mn-lt"/>
                <a:ea typeface="+mn-ea"/>
                <a:cs typeface="+mn-cs"/>
                <a:sym typeface="Arial"/>
              </a:rPr>
              <a:t>Because e</a:t>
            </a:r>
            <a:r>
              <a:rPr baseline="31999" sz="2000">
                <a:solidFill>
                  <a:srgbClr val="002E7A"/>
                </a:solidFill>
                <a:uFill>
                  <a:solidFill>
                    <a:srgbClr val="002E7A"/>
                  </a:solidFill>
                </a:uFill>
                <a:latin typeface="+mn-lt"/>
                <a:ea typeface="+mn-ea"/>
                <a:cs typeface="+mn-cs"/>
                <a:sym typeface="Arial"/>
              </a:rPr>
              <a:t>-</a:t>
            </a:r>
            <a:r>
              <a:rPr sz="2000">
                <a:solidFill>
                  <a:srgbClr val="002E7A"/>
                </a:solidFill>
                <a:uFill>
                  <a:solidFill>
                    <a:srgbClr val="002E7A"/>
                  </a:solidFill>
                </a:uFill>
                <a:latin typeface="+mn-lt"/>
                <a:ea typeface="+mn-ea"/>
                <a:cs typeface="+mn-cs"/>
                <a:sym typeface="Arial"/>
              </a:rPr>
              <a:t> + p ⥦ H + γ is in equilibrium and e</a:t>
            </a:r>
            <a:r>
              <a:rPr baseline="31999" sz="2000">
                <a:solidFill>
                  <a:srgbClr val="002E7A"/>
                </a:solidFill>
                <a:uFill>
                  <a:solidFill>
                    <a:srgbClr val="002E7A"/>
                  </a:solidFill>
                </a:uFill>
                <a:latin typeface="+mn-lt"/>
                <a:ea typeface="+mn-ea"/>
                <a:cs typeface="+mn-cs"/>
                <a:sym typeface="Arial"/>
              </a:rPr>
              <a:t>-</a:t>
            </a:r>
            <a:r>
              <a:rPr sz="2000">
                <a:solidFill>
                  <a:srgbClr val="002E7A"/>
                </a:solidFill>
                <a:uFill>
                  <a:solidFill>
                    <a:srgbClr val="002E7A"/>
                  </a:solidFill>
                </a:uFill>
                <a:latin typeface="+mn-lt"/>
                <a:ea typeface="+mn-ea"/>
                <a:cs typeface="+mn-cs"/>
                <a:sym typeface="Arial"/>
              </a:rPr>
              <a:t>, p and H are non-relativistic, their number densities are given by (</a:t>
            </a:r>
            <a:r>
              <a:rPr i="1" sz="2000">
                <a:solidFill>
                  <a:srgbClr val="002E7A"/>
                </a:solidFill>
                <a:uFill>
                  <a:solidFill>
                    <a:srgbClr val="002E7A"/>
                  </a:solidFill>
                </a:uFill>
                <a:latin typeface="+mn-lt"/>
                <a:ea typeface="+mn-ea"/>
                <a:cs typeface="+mn-cs"/>
                <a:sym typeface="Arial"/>
              </a:rPr>
              <a:t>x</a:t>
            </a:r>
            <a:r>
              <a:rPr sz="2000">
                <a:solidFill>
                  <a:srgbClr val="002E7A"/>
                </a:solidFill>
                <a:uFill>
                  <a:solidFill>
                    <a:srgbClr val="002E7A"/>
                  </a:solidFill>
                </a:uFill>
                <a:latin typeface="+mn-lt"/>
                <a:ea typeface="+mn-ea"/>
                <a:cs typeface="+mn-cs"/>
                <a:sym typeface="Arial"/>
              </a:rPr>
              <a:t> = e</a:t>
            </a:r>
            <a:r>
              <a:rPr baseline="31999" sz="2000">
                <a:solidFill>
                  <a:srgbClr val="002E7A"/>
                </a:solidFill>
                <a:uFill>
                  <a:solidFill>
                    <a:srgbClr val="002E7A"/>
                  </a:solidFill>
                </a:uFill>
                <a:latin typeface="+mn-lt"/>
                <a:ea typeface="+mn-ea"/>
                <a:cs typeface="+mn-cs"/>
                <a:sym typeface="Arial"/>
              </a:rPr>
              <a:t>-</a:t>
            </a:r>
            <a:r>
              <a:rPr sz="2000">
                <a:solidFill>
                  <a:srgbClr val="002E7A"/>
                </a:solidFill>
                <a:uFill>
                  <a:solidFill>
                    <a:srgbClr val="002E7A"/>
                  </a:solidFill>
                </a:uFill>
                <a:latin typeface="+mn-lt"/>
                <a:ea typeface="+mn-ea"/>
                <a:cs typeface="+mn-cs"/>
                <a:sym typeface="Arial"/>
              </a:rPr>
              <a:t>, p, H)</a:t>
            </a: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r>
              <a:rPr sz="2000">
                <a:solidFill>
                  <a:srgbClr val="002E7A"/>
                </a:solidFill>
                <a:uFill>
                  <a:solidFill>
                    <a:srgbClr val="002E7A"/>
                  </a:solidFill>
                </a:uFill>
                <a:latin typeface="+mn-lt"/>
                <a:ea typeface="+mn-ea"/>
                <a:cs typeface="+mn-cs"/>
                <a:sym typeface="Arial"/>
              </a:rPr>
              <a:t>Therefore, we can write:</a:t>
            </a: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r>
              <a:rPr sz="2000">
                <a:solidFill>
                  <a:srgbClr val="002E7A"/>
                </a:solidFill>
                <a:uFill>
                  <a:solidFill>
                    <a:srgbClr val="002E7A"/>
                  </a:solidFill>
                </a:uFill>
                <a:latin typeface="+mn-lt"/>
                <a:ea typeface="+mn-ea"/>
                <a:cs typeface="+mn-cs"/>
                <a:sym typeface="Arial"/>
              </a:rPr>
              <a:t>Which can be simplified to</a:t>
            </a: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lnSpc>
                <a:spcPct val="120000"/>
              </a:lnSpc>
              <a:spcBef>
                <a:spcPts val="0"/>
              </a:spcBef>
              <a:buSzPct val="125000"/>
              <a:defRPr sz="1800">
                <a:uFillTx/>
              </a:defRPr>
            </a:pPr>
            <a:r>
              <a:rPr sz="2000">
                <a:solidFill>
                  <a:srgbClr val="002E7A"/>
                </a:solidFill>
                <a:uFill>
                  <a:solidFill>
                    <a:srgbClr val="002E7A"/>
                  </a:solidFill>
                </a:uFill>
                <a:latin typeface="+mn-lt"/>
                <a:ea typeface="+mn-ea"/>
                <a:cs typeface="+mn-cs"/>
                <a:sym typeface="Arial"/>
              </a:rPr>
              <a:t>And now we can introduce η ≣ n</a:t>
            </a:r>
            <a:r>
              <a:rPr baseline="-5999" sz="2000">
                <a:solidFill>
                  <a:srgbClr val="002E7A"/>
                </a:solidFill>
                <a:uFill>
                  <a:solidFill>
                    <a:srgbClr val="002E7A"/>
                  </a:solidFill>
                </a:uFill>
                <a:latin typeface="+mn-lt"/>
                <a:ea typeface="+mn-ea"/>
                <a:cs typeface="+mn-cs"/>
                <a:sym typeface="Arial"/>
              </a:rPr>
              <a:t>baryon</a:t>
            </a:r>
            <a:r>
              <a:rPr sz="2000">
                <a:solidFill>
                  <a:srgbClr val="002E7A"/>
                </a:solidFill>
                <a:uFill>
                  <a:solidFill>
                    <a:srgbClr val="002E7A"/>
                  </a:solidFill>
                </a:uFill>
                <a:latin typeface="+mn-lt"/>
                <a:ea typeface="+mn-ea"/>
                <a:cs typeface="+mn-cs"/>
                <a:sym typeface="Arial"/>
              </a:rPr>
              <a:t> / n</a:t>
            </a:r>
            <a:r>
              <a:rPr baseline="-5999" sz="2000">
                <a:solidFill>
                  <a:srgbClr val="002E7A"/>
                </a:solidFill>
                <a:uFill>
                  <a:solidFill>
                    <a:srgbClr val="002E7A"/>
                  </a:solidFill>
                </a:uFill>
                <a:latin typeface="+mn-lt"/>
                <a:ea typeface="+mn-ea"/>
                <a:cs typeface="+mn-cs"/>
                <a:sym typeface="Arial"/>
              </a:rPr>
              <a:t>γ </a:t>
            </a:r>
            <a:r>
              <a:rPr sz="2000">
                <a:solidFill>
                  <a:srgbClr val="002E7A"/>
                </a:solidFill>
                <a:uFill>
                  <a:solidFill>
                    <a:srgbClr val="002E7A"/>
                  </a:solidFill>
                </a:uFill>
                <a:latin typeface="+mn-lt"/>
                <a:ea typeface="+mn-ea"/>
                <a:cs typeface="+mn-cs"/>
                <a:sym typeface="Arial"/>
              </a:rPr>
              <a:t>= n</a:t>
            </a:r>
            <a:r>
              <a:rPr baseline="-5999" sz="2000">
                <a:solidFill>
                  <a:srgbClr val="002E7A"/>
                </a:solidFill>
                <a:uFill>
                  <a:solidFill>
                    <a:srgbClr val="002E7A"/>
                  </a:solidFill>
                </a:uFill>
                <a:latin typeface="+mn-lt"/>
                <a:ea typeface="+mn-ea"/>
                <a:cs typeface="+mn-cs"/>
                <a:sym typeface="Arial"/>
              </a:rPr>
              <a:t>p</a:t>
            </a:r>
            <a:r>
              <a:rPr sz="2000">
                <a:solidFill>
                  <a:srgbClr val="002E7A"/>
                </a:solidFill>
                <a:uFill>
                  <a:solidFill>
                    <a:srgbClr val="002E7A"/>
                  </a:solidFill>
                </a:uFill>
                <a:latin typeface="+mn-lt"/>
                <a:ea typeface="+mn-ea"/>
                <a:cs typeface="+mn-cs"/>
                <a:sym typeface="Arial"/>
              </a:rPr>
              <a:t> / (</a:t>
            </a:r>
            <a:r>
              <a:rPr i="1" sz="2000">
                <a:solidFill>
                  <a:srgbClr val="002E7A"/>
                </a:solidFill>
                <a:uFill>
                  <a:solidFill>
                    <a:srgbClr val="002E7A"/>
                  </a:solidFill>
                </a:uFill>
                <a:latin typeface="+mn-lt"/>
                <a:ea typeface="+mn-ea"/>
                <a:cs typeface="+mn-cs"/>
                <a:sym typeface="Arial"/>
              </a:rPr>
              <a:t>X </a:t>
            </a:r>
            <a:r>
              <a:rPr sz="2000">
                <a:solidFill>
                  <a:srgbClr val="002E7A"/>
                </a:solidFill>
                <a:uFill>
                  <a:solidFill>
                    <a:srgbClr val="002E7A"/>
                  </a:solidFill>
                </a:uFill>
                <a:latin typeface="+mn-lt"/>
                <a:ea typeface="+mn-ea"/>
                <a:cs typeface="+mn-cs"/>
                <a:sym typeface="Arial"/>
              </a:rPr>
              <a:t>n</a:t>
            </a:r>
            <a:r>
              <a:rPr baseline="-5999" sz="2000">
                <a:solidFill>
                  <a:srgbClr val="002E7A"/>
                </a:solidFill>
                <a:uFill>
                  <a:solidFill>
                    <a:srgbClr val="002E7A"/>
                  </a:solidFill>
                </a:uFill>
                <a:latin typeface="+mn-lt"/>
                <a:ea typeface="+mn-ea"/>
                <a:cs typeface="+mn-cs"/>
                <a:sym typeface="Arial"/>
              </a:rPr>
              <a:t>γ</a:t>
            </a:r>
            <a:r>
              <a:rPr sz="2000">
                <a:solidFill>
                  <a:srgbClr val="002E7A"/>
                </a:solidFill>
                <a:uFill>
                  <a:solidFill>
                    <a:srgbClr val="002E7A"/>
                  </a:solidFill>
                </a:uFill>
                <a:latin typeface="+mn-lt"/>
                <a:ea typeface="+mn-ea"/>
                <a:cs typeface="+mn-cs"/>
                <a:sym typeface="Arial"/>
              </a:rPr>
              <a:t>) and compute n</a:t>
            </a:r>
            <a:r>
              <a:rPr baseline="-5999" sz="2000">
                <a:solidFill>
                  <a:srgbClr val="002E7A"/>
                </a:solidFill>
                <a:uFill>
                  <a:solidFill>
                    <a:srgbClr val="002E7A"/>
                  </a:solidFill>
                </a:uFill>
                <a:latin typeface="+mn-lt"/>
                <a:ea typeface="+mn-ea"/>
                <a:cs typeface="+mn-cs"/>
                <a:sym typeface="Arial"/>
              </a:rPr>
              <a:t>γ </a:t>
            </a:r>
            <a:r>
              <a:rPr sz="2000">
                <a:solidFill>
                  <a:srgbClr val="002E7A"/>
                </a:solidFill>
                <a:uFill>
                  <a:solidFill>
                    <a:srgbClr val="002E7A"/>
                  </a:solidFill>
                </a:uFill>
                <a:latin typeface="+mn-lt"/>
                <a:ea typeface="+mn-ea"/>
                <a:cs typeface="+mn-cs"/>
                <a:sym typeface="Arial"/>
              </a:rPr>
              <a:t>by integrating the number density of photons (u</a:t>
            </a:r>
            <a:r>
              <a:rPr baseline="-5999" sz="2000">
                <a:solidFill>
                  <a:srgbClr val="002E7A"/>
                </a:solidFill>
                <a:uFill>
                  <a:solidFill>
                    <a:srgbClr val="002E7A"/>
                  </a:solidFill>
                </a:uFill>
                <a:latin typeface="+mn-lt"/>
                <a:ea typeface="+mn-ea"/>
                <a:cs typeface="+mn-cs"/>
                <a:sym typeface="Arial"/>
              </a:rPr>
              <a:t>PL</a:t>
            </a:r>
            <a:r>
              <a:rPr sz="2000">
                <a:solidFill>
                  <a:srgbClr val="002E7A"/>
                </a:solidFill>
                <a:uFill>
                  <a:solidFill>
                    <a:srgbClr val="002E7A"/>
                  </a:solidFill>
                </a:uFill>
                <a:latin typeface="+mn-lt"/>
                <a:ea typeface="+mn-ea"/>
                <a:cs typeface="+mn-cs"/>
                <a:sym typeface="Arial"/>
              </a:rPr>
              <a:t>(𝜈) / h𝜈): </a:t>
            </a:r>
          </a:p>
        </p:txBody>
      </p:sp>
      <p:pic>
        <p:nvPicPr>
          <p:cNvPr id="433" name="Sense nom.tiff"/>
          <p:cNvPicPr/>
          <p:nvPr/>
        </p:nvPicPr>
        <p:blipFill>
          <a:blip r:embed="rId2">
            <a:extLst/>
          </a:blip>
          <a:stretch>
            <a:fillRect/>
          </a:stretch>
        </p:blipFill>
        <p:spPr>
          <a:xfrm>
            <a:off x="2422285" y="1969234"/>
            <a:ext cx="3535204" cy="751656"/>
          </a:xfrm>
          <a:prstGeom prst="rect">
            <a:avLst/>
          </a:prstGeom>
          <a:ln w="25400">
            <a:round/>
          </a:ln>
        </p:spPr>
      </p:pic>
      <p:sp>
        <p:nvSpPr>
          <p:cNvPr id="434" name="Shape 434"/>
          <p:cNvSpPr/>
          <p:nvPr/>
        </p:nvSpPr>
        <p:spPr>
          <a:xfrm>
            <a:off x="6218013" y="2361085"/>
            <a:ext cx="1820559" cy="3235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uFillTx/>
              </a:defRPr>
            </a:pPr>
            <a:r>
              <a:rPr i="1" sz="1600">
                <a:uFill>
                  <a:solidFill/>
                </a:uFill>
                <a:latin typeface="+mn-lt"/>
                <a:ea typeface="+mn-ea"/>
                <a:cs typeface="+mn-cs"/>
                <a:sym typeface="Arial"/>
              </a:rPr>
              <a:t>g</a:t>
            </a:r>
            <a:r>
              <a:rPr baseline="-5999" i="1" sz="1600">
                <a:uFill>
                  <a:solidFill/>
                </a:uFill>
                <a:latin typeface="+mn-lt"/>
                <a:ea typeface="+mn-ea"/>
                <a:cs typeface="+mn-cs"/>
                <a:sym typeface="Arial"/>
              </a:rPr>
              <a:t>x</a:t>
            </a:r>
            <a:r>
              <a:rPr sz="1600">
                <a:uFill>
                  <a:solidFill/>
                </a:uFill>
                <a:latin typeface="+mn-lt"/>
                <a:ea typeface="+mn-ea"/>
                <a:cs typeface="+mn-cs"/>
                <a:sym typeface="Arial"/>
              </a:rPr>
              <a:t> = 2 (e</a:t>
            </a:r>
            <a:r>
              <a:rPr baseline="31999" sz="1600">
                <a:uFill>
                  <a:solidFill/>
                </a:uFill>
                <a:latin typeface="+mn-lt"/>
                <a:ea typeface="+mn-ea"/>
                <a:cs typeface="+mn-cs"/>
                <a:sym typeface="Arial"/>
              </a:rPr>
              <a:t>-</a:t>
            </a:r>
            <a:r>
              <a:rPr sz="1600">
                <a:uFill>
                  <a:solidFill/>
                </a:uFill>
                <a:latin typeface="+mn-lt"/>
                <a:ea typeface="+mn-ea"/>
                <a:cs typeface="+mn-cs"/>
                <a:sym typeface="Arial"/>
              </a:rPr>
              <a:t>, p), 4 (H)</a:t>
            </a:r>
          </a:p>
        </p:txBody>
      </p:sp>
      <p:pic>
        <p:nvPicPr>
          <p:cNvPr id="435" name="Sense nom.tiff"/>
          <p:cNvPicPr/>
          <p:nvPr/>
        </p:nvPicPr>
        <p:blipFill>
          <a:blip r:embed="rId3">
            <a:extLst/>
          </a:blip>
          <a:stretch>
            <a:fillRect/>
          </a:stretch>
        </p:blipFill>
        <p:spPr>
          <a:xfrm>
            <a:off x="1910984" y="3162645"/>
            <a:ext cx="5242934" cy="666732"/>
          </a:xfrm>
          <a:prstGeom prst="rect">
            <a:avLst/>
          </a:prstGeom>
          <a:ln w="25400">
            <a:round/>
          </a:ln>
        </p:spPr>
      </p:pic>
      <p:pic>
        <p:nvPicPr>
          <p:cNvPr id="436" name="Sense nom.tiff"/>
          <p:cNvPicPr/>
          <p:nvPr/>
        </p:nvPicPr>
        <p:blipFill>
          <a:blip r:embed="rId4">
            <a:extLst/>
          </a:blip>
          <a:stretch>
            <a:fillRect/>
          </a:stretch>
        </p:blipFill>
        <p:spPr>
          <a:xfrm>
            <a:off x="2550770" y="4396283"/>
            <a:ext cx="3079098" cy="613857"/>
          </a:xfrm>
          <a:prstGeom prst="rect">
            <a:avLst/>
          </a:prstGeom>
          <a:ln w="25400">
            <a:round/>
          </a:ln>
        </p:spPr>
      </p:pic>
      <p:sp>
        <p:nvSpPr>
          <p:cNvPr id="437" name="Shape 437"/>
          <p:cNvSpPr/>
          <p:nvPr/>
        </p:nvSpPr>
        <p:spPr>
          <a:xfrm>
            <a:off x="5896798" y="4516035"/>
            <a:ext cx="1245058" cy="323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uFillTx/>
              </a:defRPr>
            </a:pPr>
            <a:r>
              <a:rPr i="1" sz="1600">
                <a:uFill>
                  <a:solidFill/>
                </a:uFill>
                <a:latin typeface="+mn-lt"/>
                <a:ea typeface="+mn-ea"/>
                <a:cs typeface="+mn-cs"/>
                <a:sym typeface="Arial"/>
              </a:rPr>
              <a:t>Q </a:t>
            </a:r>
            <a:r>
              <a:rPr sz="1600">
                <a:uFill>
                  <a:solidFill/>
                </a:uFill>
                <a:latin typeface="+mn-lt"/>
                <a:ea typeface="+mn-ea"/>
                <a:cs typeface="+mn-cs"/>
                <a:sym typeface="Arial"/>
              </a:rPr>
              <a:t>= 13.6 eV</a:t>
            </a:r>
          </a:p>
        </p:txBody>
      </p:sp>
      <p:pic>
        <p:nvPicPr>
          <p:cNvPr id="438" name="Sense nom.tiff"/>
          <p:cNvPicPr/>
          <p:nvPr/>
        </p:nvPicPr>
        <p:blipFill>
          <a:blip r:embed="rId5">
            <a:extLst/>
          </a:blip>
          <a:stretch>
            <a:fillRect/>
          </a:stretch>
        </p:blipFill>
        <p:spPr>
          <a:xfrm>
            <a:off x="2576247" y="5967465"/>
            <a:ext cx="3079021" cy="613857"/>
          </a:xfrm>
          <a:prstGeom prst="rect">
            <a:avLst/>
          </a:prstGeom>
          <a:ln w="25400">
            <a:round/>
          </a:ln>
        </p:spPr>
      </p:pic>
      <p:sp>
        <p:nvSpPr>
          <p:cNvPr id="439" name="Shape 439"/>
          <p:cNvSpPr/>
          <p:nvPr/>
        </p:nvSpPr>
        <p:spPr>
          <a:xfrm>
            <a:off x="6205313" y="2030885"/>
            <a:ext cx="1916569" cy="32355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600">
                <a:latin typeface="+mn-lt"/>
                <a:ea typeface="+mn-ea"/>
                <a:cs typeface="+mn-cs"/>
                <a:sym typeface="Arial"/>
              </a:defRPr>
            </a:lvl1pPr>
          </a:lstStyle>
          <a:p>
            <a:pPr lvl="0">
              <a:defRPr sz="1800">
                <a:uFillTx/>
              </a:defRPr>
            </a:pPr>
            <a:r>
              <a:rPr sz="1600">
                <a:uFill>
                  <a:solidFill/>
                </a:uFill>
              </a:rPr>
              <a:t>Maxwell-Boltzmann</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1" name="Shape 441"/>
          <p:cNvSpPr/>
          <p:nvPr>
            <p:ph type="body" idx="1"/>
          </p:nvPr>
        </p:nvSpPr>
        <p:spPr>
          <a:xfrm>
            <a:off x="381000" y="1231900"/>
            <a:ext cx="8763000" cy="5562600"/>
          </a:xfrm>
          <a:prstGeom prst="rect">
            <a:avLst/>
          </a:prstGeom>
        </p:spPr>
        <p:txBody>
          <a:bodyPr/>
          <a:lstStyle/>
          <a:p>
            <a:pPr lvl="0" marL="342900">
              <a:spcBef>
                <a:spcPts val="0"/>
              </a:spcBef>
              <a:buSzPct val="125000"/>
              <a:defRPr sz="1800">
                <a:uFillTx/>
              </a:defRPr>
            </a:pPr>
            <a:r>
              <a:rPr sz="2000">
                <a:solidFill>
                  <a:srgbClr val="002E7A"/>
                </a:solidFill>
                <a:uFill>
                  <a:solidFill>
                    <a:srgbClr val="002E7A"/>
                  </a:solidFill>
                </a:uFill>
                <a:latin typeface="+mn-lt"/>
                <a:ea typeface="+mn-ea"/>
                <a:cs typeface="+mn-cs"/>
                <a:sym typeface="Arial"/>
              </a:rPr>
              <a:t>Finally, we get the Saha equation for </a:t>
            </a:r>
            <a:r>
              <a:rPr i="1" sz="2000">
                <a:solidFill>
                  <a:srgbClr val="002E7A"/>
                </a:solidFill>
                <a:uFill>
                  <a:solidFill>
                    <a:srgbClr val="002E7A"/>
                  </a:solidFill>
                </a:uFill>
                <a:latin typeface="+mn-lt"/>
                <a:ea typeface="+mn-ea"/>
                <a:cs typeface="+mn-cs"/>
                <a:sym typeface="Arial"/>
              </a:rPr>
              <a:t>X</a:t>
            </a:r>
            <a:r>
              <a:rPr sz="2000">
                <a:solidFill>
                  <a:srgbClr val="002E7A"/>
                </a:solidFill>
                <a:uFill>
                  <a:solidFill>
                    <a:srgbClr val="002E7A"/>
                  </a:solidFill>
                </a:uFill>
                <a:latin typeface="+mn-lt"/>
                <a:ea typeface="+mn-ea"/>
                <a:cs typeface="+mn-cs"/>
                <a:sym typeface="Arial"/>
              </a:rPr>
              <a:t>:</a:t>
            </a: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r>
              <a:rPr sz="2000">
                <a:solidFill>
                  <a:srgbClr val="002E7A"/>
                </a:solidFill>
                <a:uFill>
                  <a:solidFill>
                    <a:srgbClr val="002E7A"/>
                  </a:solidFill>
                </a:uFill>
                <a:latin typeface="+mn-lt"/>
                <a:ea typeface="+mn-ea"/>
                <a:cs typeface="+mn-cs"/>
                <a:sym typeface="Arial"/>
              </a:rPr>
              <a:t>From where we can solve for </a:t>
            </a:r>
            <a:r>
              <a:rPr i="1" sz="2000">
                <a:solidFill>
                  <a:srgbClr val="002E7A"/>
                </a:solidFill>
                <a:uFill>
                  <a:solidFill>
                    <a:srgbClr val="002E7A"/>
                  </a:solidFill>
                </a:uFill>
                <a:latin typeface="+mn-lt"/>
                <a:ea typeface="+mn-ea"/>
                <a:cs typeface="+mn-cs"/>
                <a:sym typeface="Arial"/>
              </a:rPr>
              <a:t>X</a:t>
            </a:r>
            <a:r>
              <a:rPr sz="2000">
                <a:solidFill>
                  <a:srgbClr val="002E7A"/>
                </a:solidFill>
                <a:uFill>
                  <a:solidFill>
                    <a:srgbClr val="002E7A"/>
                  </a:solidFill>
                </a:uFill>
                <a:latin typeface="+mn-lt"/>
                <a:ea typeface="+mn-ea"/>
                <a:cs typeface="+mn-cs"/>
                <a:sym typeface="Arial"/>
              </a:rPr>
              <a:t> as a function of T, or z   </a:t>
            </a:r>
            <a:r>
              <a:rPr sz="1600">
                <a:solidFill>
                  <a:srgbClr val="4F7A28"/>
                </a:solidFill>
                <a:uFill>
                  <a:solidFill>
                    <a:srgbClr val="002E7A"/>
                  </a:solidFill>
                </a:uFill>
                <a:latin typeface="+mn-lt"/>
                <a:ea typeface="+mn-ea"/>
                <a:cs typeface="+mn-cs"/>
                <a:sym typeface="Arial"/>
              </a:rPr>
              <a:t>(T = 2.725 K × (1+z))</a:t>
            </a:r>
          </a:p>
        </p:txBody>
      </p:sp>
      <p:pic>
        <p:nvPicPr>
          <p:cNvPr id="442" name="Sense nom.tiff"/>
          <p:cNvPicPr/>
          <p:nvPr/>
        </p:nvPicPr>
        <p:blipFill>
          <a:blip r:embed="rId2">
            <a:extLst/>
          </a:blip>
          <a:stretch>
            <a:fillRect/>
          </a:stretch>
        </p:blipFill>
        <p:spPr>
          <a:xfrm>
            <a:off x="414252" y="3113138"/>
            <a:ext cx="4311953" cy="3313062"/>
          </a:xfrm>
          <a:prstGeom prst="rect">
            <a:avLst/>
          </a:prstGeom>
          <a:ln w="25400">
            <a:round/>
          </a:ln>
        </p:spPr>
      </p:pic>
      <p:sp>
        <p:nvSpPr>
          <p:cNvPr id="443" name="Shape 443"/>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
        <p:nvSpPr>
          <p:cNvPr id="444" name="Shape 444"/>
          <p:cNvSpPr/>
          <p:nvPr>
            <p:ph type="title"/>
          </p:nvPr>
        </p:nvSpPr>
        <p:spPr>
          <a:xfrm>
            <a:off x="-190500" y="0"/>
            <a:ext cx="9525000" cy="1447800"/>
          </a:xfrm>
          <a:prstGeom prst="rect">
            <a:avLst/>
          </a:prstGeom>
        </p:spPr>
        <p:txBody>
          <a:bodyPr/>
          <a:lstStyle>
            <a:lvl1pPr>
              <a:defRPr sz="3600" u="sng"/>
            </a:lvl1pPr>
          </a:lstStyle>
          <a:p>
            <a:pPr lvl="0">
              <a:defRPr sz="1800" u="none">
                <a:uFillTx/>
              </a:defRPr>
            </a:pPr>
            <a:r>
              <a:rPr sz="3600" u="sng">
                <a:uFill>
                  <a:solidFill/>
                </a:uFill>
              </a:rPr>
              <a:t>(Re-)Combination (III)</a:t>
            </a:r>
          </a:p>
        </p:txBody>
      </p:sp>
      <p:pic>
        <p:nvPicPr>
          <p:cNvPr id="445" name="Sense nom.tiff"/>
          <p:cNvPicPr/>
          <p:nvPr/>
        </p:nvPicPr>
        <p:blipFill>
          <a:blip r:embed="rId3">
            <a:extLst/>
          </a:blip>
          <a:stretch>
            <a:fillRect/>
          </a:stretch>
        </p:blipFill>
        <p:spPr>
          <a:xfrm>
            <a:off x="1994784" y="1839143"/>
            <a:ext cx="3533610" cy="672038"/>
          </a:xfrm>
          <a:prstGeom prst="rect">
            <a:avLst/>
          </a:prstGeom>
          <a:ln w="25400">
            <a:round/>
          </a:ln>
        </p:spPr>
      </p:pic>
      <p:sp>
        <p:nvSpPr>
          <p:cNvPr id="446" name="Shape 446"/>
          <p:cNvSpPr/>
          <p:nvPr/>
        </p:nvSpPr>
        <p:spPr>
          <a:xfrm>
            <a:off x="5975504" y="2000686"/>
            <a:ext cx="1853004" cy="323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uFillTx/>
              </a:defRPr>
            </a:pPr>
            <a:r>
              <a:rPr sz="1600">
                <a:uFill>
                  <a:solidFill/>
                </a:uFill>
                <a:latin typeface="+mn-lt"/>
                <a:ea typeface="+mn-ea"/>
                <a:cs typeface="+mn-cs"/>
                <a:sym typeface="Arial"/>
              </a:rPr>
              <a:t>with </a:t>
            </a:r>
            <a:r>
              <a:rPr i="1" sz="1600">
                <a:uFill>
                  <a:solidFill/>
                </a:uFill>
                <a:latin typeface="+mn-lt"/>
                <a:ea typeface="+mn-ea"/>
                <a:cs typeface="+mn-cs"/>
                <a:sym typeface="Arial"/>
              </a:rPr>
              <a:t>η</a:t>
            </a:r>
            <a:r>
              <a:rPr sz="1600">
                <a:uFill>
                  <a:solidFill/>
                </a:uFill>
                <a:latin typeface="+mn-lt"/>
                <a:ea typeface="+mn-ea"/>
                <a:cs typeface="+mn-cs"/>
                <a:sym typeface="Arial"/>
              </a:rPr>
              <a:t> ~ 5.5 ×10</a:t>
            </a:r>
            <a:r>
              <a:rPr baseline="31999" sz="1600">
                <a:uFill>
                  <a:solidFill/>
                </a:uFill>
                <a:latin typeface="+mn-lt"/>
                <a:ea typeface="+mn-ea"/>
                <a:cs typeface="+mn-cs"/>
                <a:sym typeface="Arial"/>
              </a:rPr>
              <a:t>-10</a:t>
            </a:r>
            <a:r>
              <a:rPr sz="1600">
                <a:uFill>
                  <a:solidFill/>
                </a:uFill>
                <a:latin typeface="+mn-lt"/>
                <a:ea typeface="+mn-ea"/>
                <a:cs typeface="+mn-cs"/>
                <a:sym typeface="Arial"/>
              </a:rPr>
              <a:t> </a:t>
            </a:r>
          </a:p>
        </p:txBody>
      </p:sp>
      <p:sp>
        <p:nvSpPr>
          <p:cNvPr id="447" name="Shape 447"/>
          <p:cNvSpPr/>
          <p:nvPr/>
        </p:nvSpPr>
        <p:spPr>
          <a:xfrm>
            <a:off x="4651965" y="3401982"/>
            <a:ext cx="4329235" cy="22566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uFillTx/>
              </a:defRPr>
            </a:pPr>
            <a:r>
              <a:rPr i="1" sz="2000">
                <a:uFill>
                  <a:solidFill/>
                </a:uFill>
                <a:latin typeface="+mn-lt"/>
                <a:ea typeface="+mn-ea"/>
                <a:cs typeface="+mn-cs"/>
                <a:sym typeface="Arial"/>
              </a:rPr>
              <a:t>X</a:t>
            </a:r>
            <a:r>
              <a:rPr sz="2000">
                <a:uFill>
                  <a:solidFill/>
                </a:uFill>
                <a:latin typeface="+mn-lt"/>
                <a:ea typeface="+mn-ea"/>
                <a:cs typeface="+mn-cs"/>
                <a:sym typeface="Arial"/>
              </a:rPr>
              <a:t> = 0.5 ⇒ </a:t>
            </a:r>
            <a:r>
              <a:rPr i="1" sz="2000">
                <a:uFill>
                  <a:solidFill/>
                </a:uFill>
                <a:latin typeface="+mn-lt"/>
                <a:ea typeface="+mn-ea"/>
                <a:cs typeface="+mn-cs"/>
                <a:sym typeface="Arial"/>
              </a:rPr>
              <a:t>k</a:t>
            </a:r>
            <a:r>
              <a:rPr baseline="-5999" i="1" sz="2000">
                <a:uFill>
                  <a:solidFill/>
                </a:uFill>
                <a:latin typeface="+mn-lt"/>
                <a:ea typeface="+mn-ea"/>
                <a:cs typeface="+mn-cs"/>
                <a:sym typeface="Arial"/>
              </a:rPr>
              <a:t>B</a:t>
            </a:r>
            <a:r>
              <a:rPr sz="2000">
                <a:uFill>
                  <a:solidFill/>
                </a:uFill>
                <a:latin typeface="+mn-lt"/>
                <a:ea typeface="+mn-ea"/>
                <a:cs typeface="+mn-cs"/>
                <a:sym typeface="Arial"/>
              </a:rPr>
              <a:t>T</a:t>
            </a:r>
            <a:r>
              <a:rPr baseline="-5999" sz="2000">
                <a:uFill>
                  <a:solidFill/>
                </a:uFill>
                <a:latin typeface="+mn-lt"/>
                <a:ea typeface="+mn-ea"/>
                <a:cs typeface="+mn-cs"/>
                <a:sym typeface="Arial"/>
              </a:rPr>
              <a:t>rec</a:t>
            </a:r>
            <a:r>
              <a:rPr sz="2000">
                <a:uFill>
                  <a:solidFill/>
                </a:uFill>
                <a:latin typeface="+mn-lt"/>
                <a:ea typeface="+mn-ea"/>
                <a:cs typeface="+mn-cs"/>
                <a:sym typeface="Arial"/>
              </a:rPr>
              <a:t> = 0.323 eV = Q / 42</a:t>
            </a:r>
            <a:endParaRPr sz="2000">
              <a:uFill>
                <a:solidFill/>
              </a:uFill>
              <a:latin typeface="+mn-lt"/>
              <a:ea typeface="+mn-ea"/>
              <a:cs typeface="+mn-cs"/>
              <a:sym typeface="Arial"/>
            </a:endParaRPr>
          </a:p>
          <a:p>
            <a:pPr lvl="0">
              <a:defRPr sz="1800">
                <a:uFillTx/>
              </a:defRPr>
            </a:pPr>
            <a:endParaRPr sz="2000">
              <a:uFill>
                <a:solidFill/>
              </a:uFill>
              <a:latin typeface="+mn-lt"/>
              <a:ea typeface="+mn-ea"/>
              <a:cs typeface="+mn-cs"/>
              <a:sym typeface="Arial"/>
            </a:endParaRPr>
          </a:p>
          <a:p>
            <a:pPr lvl="0">
              <a:defRPr sz="1800">
                <a:uFillTx/>
              </a:defRPr>
            </a:pPr>
            <a:r>
              <a:rPr sz="2000">
                <a:uFill>
                  <a:solidFill/>
                </a:uFill>
                <a:latin typeface="+mn-lt"/>
                <a:ea typeface="+mn-ea"/>
                <a:cs typeface="+mn-cs"/>
                <a:sym typeface="Arial"/>
              </a:rPr>
              <a:t>T</a:t>
            </a:r>
            <a:r>
              <a:rPr baseline="-5999" sz="2000">
                <a:uFill>
                  <a:solidFill/>
                </a:uFill>
                <a:latin typeface="+mn-lt"/>
                <a:ea typeface="+mn-ea"/>
                <a:cs typeface="+mn-cs"/>
                <a:sym typeface="Arial"/>
              </a:rPr>
              <a:t>rec</a:t>
            </a:r>
            <a:r>
              <a:rPr sz="2000">
                <a:uFill>
                  <a:solidFill/>
                </a:uFill>
                <a:latin typeface="+mn-lt"/>
                <a:ea typeface="+mn-ea"/>
                <a:cs typeface="+mn-cs"/>
                <a:sym typeface="Arial"/>
              </a:rPr>
              <a:t> = 3740 K</a:t>
            </a:r>
            <a:endParaRPr sz="2000">
              <a:uFill>
                <a:solidFill/>
              </a:uFill>
              <a:latin typeface="+mn-lt"/>
              <a:ea typeface="+mn-ea"/>
              <a:cs typeface="+mn-cs"/>
              <a:sym typeface="Arial"/>
            </a:endParaRPr>
          </a:p>
          <a:p>
            <a:pPr lvl="0">
              <a:defRPr sz="1800">
                <a:uFillTx/>
              </a:defRPr>
            </a:pPr>
            <a:endParaRPr sz="2000">
              <a:uFill>
                <a:solidFill/>
              </a:uFill>
              <a:latin typeface="+mn-lt"/>
              <a:ea typeface="+mn-ea"/>
              <a:cs typeface="+mn-cs"/>
              <a:sym typeface="Arial"/>
            </a:endParaRPr>
          </a:p>
          <a:p>
            <a:pPr lvl="0">
              <a:defRPr sz="1800">
                <a:uFillTx/>
              </a:defRPr>
            </a:pPr>
            <a:r>
              <a:rPr sz="2000">
                <a:solidFill>
                  <a:srgbClr val="E32C2F"/>
                </a:solidFill>
                <a:uFill>
                  <a:solidFill/>
                </a:uFill>
                <a:latin typeface="+mn-lt"/>
                <a:ea typeface="+mn-ea"/>
                <a:cs typeface="+mn-cs"/>
                <a:sym typeface="Arial"/>
              </a:rPr>
              <a:t>z</a:t>
            </a:r>
            <a:r>
              <a:rPr baseline="-5999" sz="2000">
                <a:solidFill>
                  <a:srgbClr val="E32C2F"/>
                </a:solidFill>
                <a:uFill>
                  <a:solidFill/>
                </a:uFill>
                <a:latin typeface="+mn-lt"/>
                <a:ea typeface="+mn-ea"/>
                <a:cs typeface="+mn-cs"/>
                <a:sym typeface="Arial"/>
              </a:rPr>
              <a:t>rec</a:t>
            </a:r>
            <a:r>
              <a:rPr sz="2000">
                <a:solidFill>
                  <a:srgbClr val="E32C2F"/>
                </a:solidFill>
                <a:uFill>
                  <a:solidFill/>
                </a:uFill>
                <a:latin typeface="+mn-lt"/>
                <a:ea typeface="+mn-ea"/>
                <a:cs typeface="+mn-cs"/>
                <a:sym typeface="Arial"/>
              </a:rPr>
              <a:t> = 1370 </a:t>
            </a:r>
            <a:endParaRPr sz="2000">
              <a:solidFill>
                <a:srgbClr val="E32C2F"/>
              </a:solidFill>
              <a:uFill>
                <a:solidFill/>
              </a:uFill>
              <a:latin typeface="+mn-lt"/>
              <a:ea typeface="+mn-ea"/>
              <a:cs typeface="+mn-cs"/>
              <a:sym typeface="Arial"/>
            </a:endParaRPr>
          </a:p>
          <a:p>
            <a:pPr lvl="0">
              <a:defRPr sz="1800">
                <a:uFillTx/>
              </a:defRPr>
            </a:pPr>
            <a:endParaRPr sz="2000">
              <a:uFill>
                <a:solidFill/>
              </a:uFill>
              <a:latin typeface="+mn-lt"/>
              <a:ea typeface="+mn-ea"/>
              <a:cs typeface="+mn-cs"/>
              <a:sym typeface="Arial"/>
            </a:endParaRPr>
          </a:p>
          <a:p>
            <a:pPr lvl="0">
              <a:defRPr sz="1800">
                <a:uFillTx/>
              </a:defRPr>
            </a:pPr>
            <a:r>
              <a:rPr sz="2000">
                <a:uFill>
                  <a:solidFill/>
                </a:uFill>
                <a:latin typeface="+mn-lt"/>
                <a:ea typeface="+mn-ea"/>
                <a:cs typeface="+mn-cs"/>
                <a:sym typeface="Arial"/>
              </a:rPr>
              <a:t>t</a:t>
            </a:r>
            <a:r>
              <a:rPr baseline="-5999" sz="2000">
                <a:uFill>
                  <a:solidFill/>
                </a:uFill>
                <a:latin typeface="+mn-lt"/>
                <a:ea typeface="+mn-ea"/>
                <a:cs typeface="+mn-cs"/>
                <a:sym typeface="Arial"/>
              </a:rPr>
              <a:t>rec</a:t>
            </a:r>
            <a:r>
              <a:rPr sz="2000">
                <a:uFill>
                  <a:solidFill/>
                </a:uFill>
                <a:latin typeface="+mn-lt"/>
                <a:ea typeface="+mn-ea"/>
                <a:cs typeface="+mn-cs"/>
                <a:sym typeface="Arial"/>
              </a:rPr>
              <a:t> = 240 000 years</a:t>
            </a:r>
          </a:p>
        </p:txBody>
      </p:sp>
      <p:sp>
        <p:nvSpPr>
          <p:cNvPr id="448" name="Shape 448"/>
          <p:cNvSpPr/>
          <p:nvPr/>
        </p:nvSpPr>
        <p:spPr>
          <a:xfrm>
            <a:off x="4645684" y="5865204"/>
            <a:ext cx="2261107" cy="385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solidFill>
                  <a:srgbClr val="4F7A28"/>
                </a:solidFill>
                <a:latin typeface="+mn-lt"/>
                <a:ea typeface="+mn-ea"/>
                <a:cs typeface="+mn-cs"/>
                <a:sym typeface="Arial"/>
              </a:defRPr>
            </a:lvl1pPr>
          </a:lstStyle>
          <a:p>
            <a:pPr lvl="0">
              <a:defRPr sz="1800">
                <a:solidFill>
                  <a:srgbClr val="000000"/>
                </a:solidFill>
                <a:uFillTx/>
              </a:defRPr>
            </a:pPr>
            <a:r>
              <a:rPr sz="2000">
                <a:solidFill>
                  <a:srgbClr val="4F7A28"/>
                </a:solidFill>
                <a:uFill>
                  <a:solidFill/>
                </a:uFill>
              </a:rPr>
              <a:t>Why not z ~ 1100?</a:t>
            </a:r>
          </a:p>
        </p:txBody>
      </p:sp>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0" name="Shape 450"/>
          <p:cNvSpPr/>
          <p:nvPr>
            <p:ph type="title"/>
          </p:nvPr>
        </p:nvSpPr>
        <p:spPr>
          <a:xfrm>
            <a:off x="-190500" y="0"/>
            <a:ext cx="9525000" cy="1447800"/>
          </a:xfrm>
          <a:prstGeom prst="rect">
            <a:avLst/>
          </a:prstGeom>
        </p:spPr>
        <p:txBody>
          <a:bodyPr/>
          <a:lstStyle>
            <a:lvl1pPr>
              <a:defRPr sz="3600" u="sng"/>
            </a:lvl1pPr>
          </a:lstStyle>
          <a:p>
            <a:pPr lvl="0">
              <a:defRPr sz="1800" u="none">
                <a:uFillTx/>
              </a:defRPr>
            </a:pPr>
            <a:r>
              <a:rPr sz="3600" u="sng">
                <a:uFill>
                  <a:solidFill/>
                </a:uFill>
              </a:rPr>
              <a:t>(Re-)Combination (IV): Decoupling</a:t>
            </a:r>
          </a:p>
        </p:txBody>
      </p:sp>
      <p:sp>
        <p:nvSpPr>
          <p:cNvPr id="451" name="Shape 451"/>
          <p:cNvSpPr/>
          <p:nvPr>
            <p:ph type="body" idx="1"/>
          </p:nvPr>
        </p:nvSpPr>
        <p:spPr>
          <a:xfrm>
            <a:off x="381000" y="1231900"/>
            <a:ext cx="8556903" cy="5562600"/>
          </a:xfrm>
          <a:prstGeom prst="rect">
            <a:avLst/>
          </a:prstGeom>
        </p:spPr>
        <p:txBody>
          <a:bodyPr/>
          <a:lstStyle/>
          <a:p>
            <a:pPr lvl="0" marL="342900">
              <a:lnSpc>
                <a:spcPct val="120000"/>
              </a:lnSpc>
              <a:spcBef>
                <a:spcPts val="0"/>
              </a:spcBef>
              <a:buSzPct val="125000"/>
              <a:defRPr sz="1800">
                <a:uFillTx/>
              </a:defRPr>
            </a:pPr>
            <a:r>
              <a:rPr sz="2000">
                <a:solidFill>
                  <a:srgbClr val="002E7A"/>
                </a:solidFill>
                <a:uFill>
                  <a:solidFill>
                    <a:srgbClr val="002E7A"/>
                  </a:solidFill>
                </a:uFill>
                <a:latin typeface="+mn-lt"/>
                <a:ea typeface="+mn-ea"/>
                <a:cs typeface="+mn-cs"/>
                <a:sym typeface="Arial"/>
              </a:rPr>
              <a:t>The photon decoupling occurs when the rate of photon scattering, </a:t>
            </a:r>
            <a:r>
              <a:rPr sz="2000">
                <a:uFill>
                  <a:solidFill>
                    <a:srgbClr val="002E7A"/>
                  </a:solidFill>
                </a:uFill>
                <a:latin typeface="+mn-lt"/>
                <a:ea typeface="+mn-ea"/>
                <a:cs typeface="+mn-cs"/>
                <a:sym typeface="Arial"/>
              </a:rPr>
              <a:t>Γ</a:t>
            </a:r>
            <a:r>
              <a:rPr sz="2000">
                <a:solidFill>
                  <a:srgbClr val="002E7A"/>
                </a:solidFill>
                <a:uFill>
                  <a:solidFill>
                    <a:srgbClr val="002E7A"/>
                  </a:solidFill>
                </a:uFill>
                <a:latin typeface="+mn-lt"/>
                <a:ea typeface="+mn-ea"/>
                <a:cs typeface="+mn-cs"/>
                <a:sym typeface="Arial"/>
              </a:rPr>
              <a:t>, falls below the expansion rate, </a:t>
            </a:r>
            <a:r>
              <a:rPr sz="2000">
                <a:uFill>
                  <a:solidFill>
                    <a:srgbClr val="002E7A"/>
                  </a:solidFill>
                </a:uFill>
                <a:latin typeface="+mn-lt"/>
                <a:ea typeface="+mn-ea"/>
                <a:cs typeface="+mn-cs"/>
                <a:sym typeface="Arial"/>
              </a:rPr>
              <a:t>H</a:t>
            </a:r>
            <a:r>
              <a:rPr sz="2000">
                <a:solidFill>
                  <a:srgbClr val="002E7A"/>
                </a:solidFill>
                <a:uFill>
                  <a:solidFill>
                    <a:srgbClr val="002E7A"/>
                  </a:solidFill>
                </a:uFill>
                <a:latin typeface="+mn-lt"/>
                <a:ea typeface="+mn-ea"/>
                <a:cs typeface="+mn-cs"/>
                <a:sym typeface="Arial"/>
              </a:rPr>
              <a:t>. We have</a:t>
            </a: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spcBef>
                <a:spcPts val="1400"/>
              </a:spcBef>
              <a:buSzPct val="125000"/>
              <a:defRPr sz="1800">
                <a:uFillTx/>
              </a:defRPr>
            </a:pPr>
            <a:r>
              <a:rPr sz="2000">
                <a:solidFill>
                  <a:srgbClr val="002E7A"/>
                </a:solidFill>
                <a:uFill>
                  <a:solidFill>
                    <a:srgbClr val="002E7A"/>
                  </a:solidFill>
                </a:uFill>
                <a:latin typeface="+mn-lt"/>
                <a:ea typeface="+mn-ea"/>
                <a:cs typeface="+mn-cs"/>
                <a:sym typeface="Arial"/>
              </a:rPr>
              <a:t>When the hydrogen is partially ionized, we have </a:t>
            </a:r>
            <a:endParaRPr sz="2000">
              <a:solidFill>
                <a:srgbClr val="002E7A"/>
              </a:solidFill>
              <a:uFill>
                <a:solidFill>
                  <a:srgbClr val="002E7A"/>
                </a:solidFill>
              </a:uFill>
              <a:latin typeface="+mn-lt"/>
              <a:ea typeface="+mn-ea"/>
              <a:cs typeface="+mn-cs"/>
              <a:sym typeface="Arial"/>
            </a:endParaRPr>
          </a:p>
          <a:p>
            <a:pPr lvl="0" marL="342900">
              <a:spcBef>
                <a:spcPts val="140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spcBef>
                <a:spcPts val="2200"/>
              </a:spcBef>
              <a:buSzPct val="125000"/>
              <a:defRPr sz="1800">
                <a:uFillTx/>
              </a:defRPr>
            </a:pPr>
            <a:r>
              <a:rPr sz="2000">
                <a:solidFill>
                  <a:srgbClr val="002E7A"/>
                </a:solidFill>
                <a:uFill>
                  <a:solidFill>
                    <a:srgbClr val="002E7A"/>
                  </a:solidFill>
                </a:uFill>
                <a:latin typeface="+mn-lt"/>
                <a:ea typeface="+mn-ea"/>
                <a:cs typeface="+mn-cs"/>
                <a:sym typeface="Arial"/>
              </a:rPr>
              <a:t>The expansion rate in the matter dominated era is given by</a:t>
            </a:r>
            <a:endParaRPr sz="2000">
              <a:solidFill>
                <a:srgbClr val="002E7A"/>
              </a:solidFill>
              <a:uFill>
                <a:solidFill>
                  <a:srgbClr val="002E7A"/>
                </a:solidFill>
              </a:uFill>
              <a:latin typeface="+mn-lt"/>
              <a:ea typeface="+mn-ea"/>
              <a:cs typeface="+mn-cs"/>
              <a:sym typeface="Arial"/>
            </a:endParaRPr>
          </a:p>
          <a:p>
            <a:pPr lvl="0" marL="342900">
              <a:spcBef>
                <a:spcPts val="140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spcBef>
                <a:spcPts val="2100"/>
              </a:spcBef>
              <a:buSzPct val="125000"/>
              <a:defRPr sz="1800">
                <a:uFillTx/>
              </a:defRPr>
            </a:pPr>
            <a:r>
              <a:rPr sz="2000">
                <a:solidFill>
                  <a:srgbClr val="002E7A"/>
                </a:solidFill>
                <a:uFill>
                  <a:solidFill>
                    <a:srgbClr val="002E7A"/>
                  </a:solidFill>
                </a:uFill>
                <a:latin typeface="+mn-lt"/>
                <a:ea typeface="+mn-ea"/>
                <a:cs typeface="+mn-cs"/>
                <a:sym typeface="Arial"/>
              </a:rPr>
              <a:t>Therefore, imposing </a:t>
            </a:r>
            <a:r>
              <a:rPr sz="2000">
                <a:uFill>
                  <a:solidFill>
                    <a:srgbClr val="002E7A"/>
                  </a:solidFill>
                </a:uFill>
                <a:latin typeface="+mn-lt"/>
                <a:ea typeface="+mn-ea"/>
                <a:cs typeface="+mn-cs"/>
                <a:sym typeface="Arial"/>
              </a:rPr>
              <a:t>Γ = H</a:t>
            </a:r>
            <a:r>
              <a:rPr sz="2000">
                <a:solidFill>
                  <a:srgbClr val="002E7A"/>
                </a:solidFill>
                <a:uFill>
                  <a:solidFill>
                    <a:srgbClr val="002E7A"/>
                  </a:solidFill>
                </a:uFill>
                <a:latin typeface="+mn-lt"/>
                <a:ea typeface="+mn-ea"/>
                <a:cs typeface="+mn-cs"/>
                <a:sym typeface="Arial"/>
              </a:rPr>
              <a:t>, we have </a:t>
            </a:r>
            <a:endParaRPr sz="2000">
              <a:solidFill>
                <a:srgbClr val="002E7A"/>
              </a:solidFill>
              <a:uFill>
                <a:solidFill>
                  <a:srgbClr val="002E7A"/>
                </a:solidFill>
              </a:uFill>
              <a:latin typeface="+mn-lt"/>
              <a:ea typeface="+mn-ea"/>
              <a:cs typeface="+mn-cs"/>
              <a:sym typeface="Arial"/>
            </a:endParaRPr>
          </a:p>
          <a:p>
            <a:pPr lvl="0" marL="342900">
              <a:spcBef>
                <a:spcPts val="210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spcBef>
                <a:spcPts val="1400"/>
              </a:spcBef>
              <a:buSzPct val="125000"/>
              <a:defRPr sz="1800">
                <a:uFillTx/>
              </a:defRPr>
            </a:pPr>
            <a:r>
              <a:rPr sz="2000">
                <a:solidFill>
                  <a:srgbClr val="002E7A"/>
                </a:solidFill>
                <a:uFill>
                  <a:solidFill>
                    <a:srgbClr val="002E7A"/>
                  </a:solidFill>
                </a:uFill>
                <a:latin typeface="+mn-lt"/>
                <a:ea typeface="+mn-ea"/>
                <a:cs typeface="+mn-cs"/>
                <a:sym typeface="Arial"/>
              </a:rPr>
              <a:t>The small discrepancy is due to non-equilibrium effects…</a:t>
            </a:r>
          </a:p>
        </p:txBody>
      </p:sp>
      <p:sp>
        <p:nvSpPr>
          <p:cNvPr id="452" name="Shape 452"/>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pic>
        <p:nvPicPr>
          <p:cNvPr id="453" name="Sense nom.tiff"/>
          <p:cNvPicPr/>
          <p:nvPr/>
        </p:nvPicPr>
        <p:blipFill>
          <a:blip r:embed="rId2">
            <a:extLst/>
          </a:blip>
          <a:stretch>
            <a:fillRect/>
          </a:stretch>
        </p:blipFill>
        <p:spPr>
          <a:xfrm>
            <a:off x="1378950" y="2066743"/>
            <a:ext cx="1630323" cy="564343"/>
          </a:xfrm>
          <a:prstGeom prst="rect">
            <a:avLst/>
          </a:prstGeom>
          <a:ln w="25400">
            <a:round/>
          </a:ln>
        </p:spPr>
      </p:pic>
      <p:sp>
        <p:nvSpPr>
          <p:cNvPr id="454" name="Shape 454"/>
          <p:cNvSpPr/>
          <p:nvPr/>
        </p:nvSpPr>
        <p:spPr>
          <a:xfrm>
            <a:off x="3198273" y="2144759"/>
            <a:ext cx="606511" cy="382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lvl="0">
              <a:defRPr sz="1800">
                <a:uFillTx/>
              </a:defRPr>
            </a:pPr>
            <a:r>
              <a:rPr sz="2000">
                <a:uFill>
                  <a:solidFill/>
                </a:uFill>
              </a:rPr>
              <a:t>with</a:t>
            </a:r>
          </a:p>
        </p:txBody>
      </p:sp>
      <p:pic>
        <p:nvPicPr>
          <p:cNvPr id="455" name="Sense nom.tiff"/>
          <p:cNvPicPr/>
          <p:nvPr/>
        </p:nvPicPr>
        <p:blipFill>
          <a:blip r:embed="rId3">
            <a:extLst/>
          </a:blip>
          <a:stretch>
            <a:fillRect/>
          </a:stretch>
        </p:blipFill>
        <p:spPr>
          <a:xfrm>
            <a:off x="4020597" y="2133138"/>
            <a:ext cx="1049108" cy="524554"/>
          </a:xfrm>
          <a:prstGeom prst="rect">
            <a:avLst/>
          </a:prstGeom>
          <a:ln w="25400">
            <a:round/>
          </a:ln>
        </p:spPr>
      </p:pic>
      <p:sp>
        <p:nvSpPr>
          <p:cNvPr id="456" name="Shape 456"/>
          <p:cNvSpPr/>
          <p:nvPr/>
        </p:nvSpPr>
        <p:spPr>
          <a:xfrm>
            <a:off x="5444503" y="2151109"/>
            <a:ext cx="3373391" cy="6750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uFillTx/>
              </a:defRPr>
            </a:pPr>
            <a:r>
              <a:rPr sz="2000">
                <a:uFill>
                  <a:solidFill/>
                </a:uFill>
              </a:rPr>
              <a:t>the photon mean free path</a:t>
            </a:r>
            <a:endParaRPr sz="2000">
              <a:uFill>
                <a:solidFill/>
              </a:uFill>
            </a:endParaRPr>
          </a:p>
          <a:p>
            <a:pPr lvl="0">
              <a:defRPr sz="1800">
                <a:uFillTx/>
              </a:defRPr>
            </a:pPr>
            <a:r>
              <a:rPr i="1" sz="2000">
                <a:solidFill>
                  <a:srgbClr val="4F7A28"/>
                </a:solidFill>
                <a:uFill>
                  <a:solidFill/>
                </a:uFill>
              </a:rPr>
              <a:t>σ</a:t>
            </a:r>
            <a:r>
              <a:rPr baseline="-5999" i="1" sz="2000">
                <a:solidFill>
                  <a:srgbClr val="4F7A28"/>
                </a:solidFill>
                <a:uFill>
                  <a:solidFill/>
                </a:uFill>
              </a:rPr>
              <a:t>e</a:t>
            </a:r>
            <a:r>
              <a:rPr sz="2000">
                <a:solidFill>
                  <a:srgbClr val="4F7A28"/>
                </a:solidFill>
                <a:uFill>
                  <a:solidFill/>
                </a:uFill>
              </a:rPr>
              <a:t> ~ 6.65 × 10</a:t>
            </a:r>
            <a:r>
              <a:rPr baseline="31999" sz="2000">
                <a:solidFill>
                  <a:srgbClr val="4F7A28"/>
                </a:solidFill>
                <a:uFill>
                  <a:solidFill/>
                </a:uFill>
              </a:rPr>
              <a:t>-29</a:t>
            </a:r>
            <a:r>
              <a:rPr sz="2000">
                <a:solidFill>
                  <a:srgbClr val="4F7A28"/>
                </a:solidFill>
                <a:uFill>
                  <a:solidFill/>
                </a:uFill>
              </a:rPr>
              <a:t> m</a:t>
            </a:r>
            <a:r>
              <a:rPr baseline="31999" sz="2000">
                <a:solidFill>
                  <a:srgbClr val="4F7A28"/>
                </a:solidFill>
                <a:uFill>
                  <a:solidFill/>
                </a:uFill>
              </a:rPr>
              <a:t>2  </a:t>
            </a:r>
            <a:r>
              <a:rPr sz="2000">
                <a:solidFill>
                  <a:srgbClr val="4F7A28"/>
                </a:solidFill>
                <a:uFill>
                  <a:solidFill/>
                </a:uFill>
              </a:rPr>
              <a:t>(Thomson)</a:t>
            </a:r>
          </a:p>
        </p:txBody>
      </p:sp>
      <p:pic>
        <p:nvPicPr>
          <p:cNvPr id="457" name="Sense nom.tiff"/>
          <p:cNvPicPr/>
          <p:nvPr/>
        </p:nvPicPr>
        <p:blipFill>
          <a:blip r:embed="rId4">
            <a:extLst/>
          </a:blip>
          <a:stretch>
            <a:fillRect/>
          </a:stretch>
        </p:blipFill>
        <p:spPr>
          <a:xfrm>
            <a:off x="411007" y="3454400"/>
            <a:ext cx="3664245" cy="297247"/>
          </a:xfrm>
          <a:prstGeom prst="rect">
            <a:avLst/>
          </a:prstGeom>
          <a:ln w="25400">
            <a:round/>
          </a:ln>
        </p:spPr>
      </p:pic>
      <p:pic>
        <p:nvPicPr>
          <p:cNvPr id="458" name="Sense nom.tiff"/>
          <p:cNvPicPr/>
          <p:nvPr/>
        </p:nvPicPr>
        <p:blipFill>
          <a:blip r:embed="rId5">
            <a:extLst/>
          </a:blip>
          <a:stretch>
            <a:fillRect/>
          </a:stretch>
        </p:blipFill>
        <p:spPr>
          <a:xfrm>
            <a:off x="4076700" y="3398868"/>
            <a:ext cx="2634388" cy="433711"/>
          </a:xfrm>
          <a:prstGeom prst="rect">
            <a:avLst/>
          </a:prstGeom>
          <a:ln w="25400">
            <a:round/>
          </a:ln>
        </p:spPr>
      </p:pic>
      <p:sp>
        <p:nvSpPr>
          <p:cNvPr id="459" name="Shape 459"/>
          <p:cNvSpPr/>
          <p:nvPr/>
        </p:nvSpPr>
        <p:spPr>
          <a:xfrm>
            <a:off x="6727258" y="3430079"/>
            <a:ext cx="2362029" cy="3215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uFillTx/>
              </a:defRPr>
            </a:pPr>
            <a:r>
              <a:rPr sz="1600">
                <a:solidFill>
                  <a:srgbClr val="4F7A28"/>
                </a:solidFill>
                <a:uFill>
                  <a:solidFill/>
                </a:uFill>
              </a:rPr>
              <a:t>(assuming Ω</a:t>
            </a:r>
            <a:r>
              <a:rPr baseline="-5999" sz="1600">
                <a:solidFill>
                  <a:srgbClr val="4F7A28"/>
                </a:solidFill>
                <a:uFill>
                  <a:solidFill/>
                </a:uFill>
              </a:rPr>
              <a:t>baryons,0</a:t>
            </a:r>
            <a:r>
              <a:rPr sz="1600">
                <a:solidFill>
                  <a:srgbClr val="4F7A28"/>
                </a:solidFill>
                <a:uFill>
                  <a:solidFill/>
                </a:uFill>
              </a:rPr>
              <a:t> = 0.04)</a:t>
            </a:r>
          </a:p>
        </p:txBody>
      </p:sp>
      <p:pic>
        <p:nvPicPr>
          <p:cNvPr id="460" name="pasted-image.pdf"/>
          <p:cNvPicPr/>
          <p:nvPr/>
        </p:nvPicPr>
        <p:blipFill>
          <a:blip r:embed="rId6">
            <a:extLst/>
          </a:blip>
          <a:stretch>
            <a:fillRect/>
          </a:stretch>
        </p:blipFill>
        <p:spPr>
          <a:xfrm>
            <a:off x="1430450" y="4535655"/>
            <a:ext cx="4136683" cy="341277"/>
          </a:xfrm>
          <a:prstGeom prst="rect">
            <a:avLst/>
          </a:prstGeom>
          <a:ln w="25400">
            <a:round/>
          </a:ln>
        </p:spPr>
      </p:pic>
      <p:sp>
        <p:nvSpPr>
          <p:cNvPr id="461" name="Shape 461"/>
          <p:cNvSpPr/>
          <p:nvPr/>
        </p:nvSpPr>
        <p:spPr>
          <a:xfrm>
            <a:off x="5785022" y="4548355"/>
            <a:ext cx="1936909" cy="3215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uFillTx/>
              </a:defRPr>
            </a:pPr>
            <a:r>
              <a:rPr sz="1600">
                <a:solidFill>
                  <a:srgbClr val="4F7A28"/>
                </a:solidFill>
                <a:uFill>
                  <a:solidFill/>
                </a:uFill>
              </a:rPr>
              <a:t>(assuming Ω</a:t>
            </a:r>
            <a:r>
              <a:rPr baseline="-5999" sz="1600">
                <a:solidFill>
                  <a:srgbClr val="4F7A28"/>
                </a:solidFill>
                <a:uFill>
                  <a:solidFill/>
                </a:uFill>
              </a:rPr>
              <a:t>m,0</a:t>
            </a:r>
            <a:r>
              <a:rPr sz="1600">
                <a:solidFill>
                  <a:srgbClr val="4F7A28"/>
                </a:solidFill>
                <a:uFill>
                  <a:solidFill/>
                </a:uFill>
              </a:rPr>
              <a:t> = 0.3)</a:t>
            </a:r>
          </a:p>
        </p:txBody>
      </p:sp>
      <p:pic>
        <p:nvPicPr>
          <p:cNvPr id="462" name="pasted-image.pdf"/>
          <p:cNvPicPr/>
          <p:nvPr/>
        </p:nvPicPr>
        <p:blipFill>
          <a:blip r:embed="rId7">
            <a:extLst/>
          </a:blip>
          <a:stretch>
            <a:fillRect/>
          </a:stretch>
        </p:blipFill>
        <p:spPr>
          <a:xfrm>
            <a:off x="1870538" y="5521785"/>
            <a:ext cx="2414253" cy="248195"/>
          </a:xfrm>
          <a:prstGeom prst="rect">
            <a:avLst/>
          </a:prstGeom>
          <a:ln w="25400">
            <a:round/>
          </a:ln>
        </p:spPr>
      </p:pic>
      <p:sp>
        <p:nvSpPr>
          <p:cNvPr id="463" name="Shape 463"/>
          <p:cNvSpPr/>
          <p:nvPr/>
        </p:nvSpPr>
        <p:spPr>
          <a:xfrm>
            <a:off x="4353724" y="5461732"/>
            <a:ext cx="172716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uFillTx/>
              </a:defRPr>
            </a:pPr>
            <a:r>
              <a:rPr>
                <a:solidFill>
                  <a:srgbClr val="E32C2F"/>
                </a:solidFill>
                <a:uFill>
                  <a:solidFill/>
                </a:uFill>
                <a:latin typeface="+mn-lt"/>
                <a:ea typeface="+mn-ea"/>
                <a:cs typeface="+mn-cs"/>
                <a:sym typeface="Arial"/>
              </a:rPr>
              <a:t>⟹   </a:t>
            </a:r>
            <a:r>
              <a:rPr i="1">
                <a:solidFill>
                  <a:srgbClr val="E32C2F"/>
                </a:solidFill>
                <a:uFill>
                  <a:solidFill/>
                </a:uFill>
                <a:latin typeface="+mn-lt"/>
                <a:ea typeface="+mn-ea"/>
                <a:cs typeface="+mn-cs"/>
                <a:sym typeface="Arial"/>
              </a:rPr>
              <a:t>z</a:t>
            </a:r>
            <a:r>
              <a:rPr baseline="-5999" i="1">
                <a:solidFill>
                  <a:srgbClr val="E32C2F"/>
                </a:solidFill>
                <a:uFill>
                  <a:solidFill/>
                </a:uFill>
                <a:latin typeface="+mn-lt"/>
                <a:ea typeface="+mn-ea"/>
                <a:cs typeface="+mn-cs"/>
                <a:sym typeface="Arial"/>
              </a:rPr>
              <a:t>dec</a:t>
            </a:r>
            <a:r>
              <a:rPr>
                <a:solidFill>
                  <a:srgbClr val="E32C2F"/>
                </a:solidFill>
                <a:uFill>
                  <a:solidFill/>
                </a:uFill>
                <a:latin typeface="+mn-lt"/>
                <a:ea typeface="+mn-ea"/>
                <a:cs typeface="+mn-cs"/>
                <a:sym typeface="Arial"/>
              </a:rPr>
              <a:t> = 1120</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Shape 27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279" name="Shape 279"/>
          <p:cNvSpPr/>
          <p:nvPr/>
        </p:nvSpPr>
        <p:spPr>
          <a:xfrm>
            <a:off x="503902" y="1868781"/>
            <a:ext cx="8136196" cy="364150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650240" indent="-609600">
              <a:lnSpc>
                <a:spcPct val="130000"/>
              </a:lnSpc>
              <a:spcBef>
                <a:spcPts val="1400"/>
              </a:spcBef>
              <a:buSzPct val="100000"/>
              <a:buFont typeface="Arial"/>
              <a:buChar char="•"/>
              <a:defRPr sz="1800">
                <a:uFillTx/>
              </a:defRPr>
            </a:pPr>
            <a:r>
              <a:rPr sz="2400">
                <a:solidFill>
                  <a:srgbClr val="002E7A"/>
                </a:solidFill>
                <a:uFill>
                  <a:solidFill>
                    <a:srgbClr val="0329D6"/>
                  </a:solidFill>
                </a:uFill>
                <a:latin typeface="+mn-lt"/>
                <a:ea typeface="+mn-ea"/>
                <a:cs typeface="+mn-cs"/>
                <a:sym typeface="Arial"/>
              </a:rPr>
              <a:t>Dark Energy</a:t>
            </a:r>
            <a:endParaRPr sz="2400">
              <a:solidFill>
                <a:srgbClr val="002E7A"/>
              </a:solidFill>
              <a:uFill>
                <a:solidFill>
                  <a:srgbClr val="0329D6"/>
                </a:solidFill>
              </a:uFill>
              <a:latin typeface="+mn-lt"/>
              <a:ea typeface="+mn-ea"/>
              <a:cs typeface="+mn-cs"/>
              <a:sym typeface="Arial"/>
            </a:endParaRPr>
          </a:p>
          <a:p>
            <a:pPr lvl="1" marL="0">
              <a:lnSpc>
                <a:spcPct val="130000"/>
              </a:lnSpc>
              <a:buClr>
                <a:srgbClr val="00D2A9"/>
              </a:buClr>
              <a:buFont typeface="Arial"/>
              <a:defRPr sz="1800">
                <a:uFillTx/>
              </a:defRPr>
            </a:pPr>
            <a:r>
              <a:rPr sz="2000">
                <a:solidFill>
                  <a:srgbClr val="002E7A"/>
                </a:solidFill>
                <a:uFill>
                  <a:solidFill>
                    <a:srgbClr val="0329D6"/>
                  </a:solidFill>
                </a:uFill>
                <a:latin typeface="+mn-lt"/>
                <a:ea typeface="+mn-ea"/>
                <a:cs typeface="+mn-cs"/>
                <a:sym typeface="Arial"/>
              </a:rPr>
              <a:t>Discovery: Type-Ia SNe</a:t>
            </a:r>
            <a:endParaRPr sz="2000">
              <a:solidFill>
                <a:srgbClr val="002E7A"/>
              </a:solidFill>
              <a:uFill>
                <a:solidFill>
                  <a:srgbClr val="0329D6"/>
                </a:solidFill>
              </a:uFill>
              <a:latin typeface="+mn-lt"/>
              <a:ea typeface="+mn-ea"/>
              <a:cs typeface="+mn-cs"/>
              <a:sym typeface="Arial"/>
            </a:endParaRPr>
          </a:p>
          <a:p>
            <a:pPr lvl="1" marL="0">
              <a:lnSpc>
                <a:spcPct val="130000"/>
              </a:lnSpc>
              <a:buClr>
                <a:srgbClr val="00D2A9"/>
              </a:buClr>
              <a:buFont typeface="Arial"/>
              <a:defRPr sz="1800">
                <a:uFillTx/>
              </a:defRPr>
            </a:pPr>
            <a:r>
              <a:rPr sz="2000">
                <a:solidFill>
                  <a:srgbClr val="002E7A"/>
                </a:solidFill>
                <a:uFill>
                  <a:solidFill>
                    <a:srgbClr val="0329D6"/>
                  </a:solidFill>
                </a:uFill>
                <a:latin typeface="+mn-lt"/>
                <a:ea typeface="+mn-ea"/>
                <a:cs typeface="+mn-cs"/>
                <a:sym typeface="Arial"/>
              </a:rPr>
              <a:t>Growth of structure: the large-scale structure of the Universe</a:t>
            </a:r>
            <a:endParaRPr sz="2000">
              <a:solidFill>
                <a:srgbClr val="002E7A"/>
              </a:solidFill>
              <a:uFill>
                <a:solidFill>
                  <a:srgbClr val="0329D6"/>
                </a:solidFill>
              </a:uFill>
              <a:latin typeface="+mn-lt"/>
              <a:ea typeface="+mn-ea"/>
              <a:cs typeface="+mn-cs"/>
              <a:sym typeface="Arial"/>
            </a:endParaRPr>
          </a:p>
          <a:p>
            <a:pPr lvl="1" marL="0">
              <a:lnSpc>
                <a:spcPct val="130000"/>
              </a:lnSpc>
              <a:buClr>
                <a:srgbClr val="00D2A9"/>
              </a:buClr>
              <a:buFont typeface="Arial"/>
              <a:defRPr sz="1800">
                <a:uFillTx/>
              </a:defRPr>
            </a:pPr>
            <a:r>
              <a:rPr sz="2000">
                <a:solidFill>
                  <a:srgbClr val="002E7A"/>
                </a:solidFill>
                <a:uFill>
                  <a:solidFill>
                    <a:srgbClr val="0329D6"/>
                  </a:solidFill>
                </a:uFill>
                <a:latin typeface="+mn-lt"/>
                <a:ea typeface="+mn-ea"/>
                <a:cs typeface="+mn-cs"/>
                <a:sym typeface="Arial"/>
              </a:rPr>
              <a:t>Baryon accoustic oscillations (BAO)</a:t>
            </a:r>
            <a:endParaRPr sz="2000">
              <a:solidFill>
                <a:srgbClr val="002E7A"/>
              </a:solidFill>
              <a:uFill>
                <a:solidFill>
                  <a:srgbClr val="0329D6"/>
                </a:solidFill>
              </a:uFill>
              <a:latin typeface="+mn-lt"/>
              <a:ea typeface="+mn-ea"/>
              <a:cs typeface="+mn-cs"/>
              <a:sym typeface="Arial"/>
            </a:endParaRPr>
          </a:p>
          <a:p>
            <a:pPr lvl="1" marL="0">
              <a:lnSpc>
                <a:spcPct val="130000"/>
              </a:lnSpc>
              <a:buClr>
                <a:srgbClr val="00D2A9"/>
              </a:buClr>
              <a:buFont typeface="Arial"/>
              <a:defRPr sz="1800">
                <a:uFillTx/>
              </a:defRPr>
            </a:pPr>
            <a:r>
              <a:rPr sz="2000">
                <a:solidFill>
                  <a:srgbClr val="002E7A"/>
                </a:solidFill>
                <a:uFill>
                  <a:solidFill>
                    <a:srgbClr val="0329D6"/>
                  </a:solidFill>
                </a:uFill>
                <a:latin typeface="+mn-lt"/>
                <a:ea typeface="+mn-ea"/>
                <a:cs typeface="+mn-cs"/>
                <a:sym typeface="Arial"/>
              </a:rPr>
              <a:t>Galaxy clusters</a:t>
            </a:r>
            <a:endParaRPr sz="2000">
              <a:solidFill>
                <a:srgbClr val="002E7A"/>
              </a:solidFill>
              <a:uFill>
                <a:solidFill>
                  <a:srgbClr val="0329D6"/>
                </a:solidFill>
              </a:uFill>
              <a:latin typeface="+mn-lt"/>
              <a:ea typeface="+mn-ea"/>
              <a:cs typeface="+mn-cs"/>
              <a:sym typeface="Arial"/>
            </a:endParaRPr>
          </a:p>
          <a:p>
            <a:pPr lvl="1" marL="0">
              <a:lnSpc>
                <a:spcPct val="130000"/>
              </a:lnSpc>
              <a:buClr>
                <a:srgbClr val="00D2A9"/>
              </a:buClr>
              <a:buFont typeface="Arial"/>
              <a:defRPr sz="1800">
                <a:uFillTx/>
              </a:defRPr>
            </a:pPr>
            <a:r>
              <a:rPr sz="2000">
                <a:solidFill>
                  <a:srgbClr val="002E7A"/>
                </a:solidFill>
                <a:uFill>
                  <a:solidFill>
                    <a:srgbClr val="0329D6"/>
                  </a:solidFill>
                </a:uFill>
                <a:latin typeface="+mn-lt"/>
                <a:ea typeface="+mn-ea"/>
                <a:cs typeface="+mn-cs"/>
                <a:sym typeface="Arial"/>
              </a:rPr>
              <a:t>Weak gravitational lensing</a:t>
            </a:r>
            <a:endParaRPr sz="2000">
              <a:solidFill>
                <a:srgbClr val="002E7A"/>
              </a:solidFill>
              <a:uFill>
                <a:solidFill>
                  <a:srgbClr val="0329D6"/>
                </a:solidFill>
              </a:uFill>
              <a:latin typeface="+mn-lt"/>
              <a:ea typeface="+mn-ea"/>
              <a:cs typeface="+mn-cs"/>
              <a:sym typeface="Arial"/>
            </a:endParaRPr>
          </a:p>
          <a:p>
            <a:pPr lvl="1" marL="0">
              <a:lnSpc>
                <a:spcPct val="130000"/>
              </a:lnSpc>
              <a:buClr>
                <a:srgbClr val="00D2A9"/>
              </a:buClr>
              <a:buFont typeface="Arial"/>
              <a:defRPr sz="1800">
                <a:uFillTx/>
              </a:defRPr>
            </a:pPr>
            <a:r>
              <a:rPr sz="2000">
                <a:solidFill>
                  <a:srgbClr val="002E7A"/>
                </a:solidFill>
                <a:uFill>
                  <a:solidFill>
                    <a:srgbClr val="0329D6"/>
                  </a:solidFill>
                </a:uFill>
                <a:latin typeface="+mn-lt"/>
                <a:ea typeface="+mn-ea"/>
                <a:cs typeface="+mn-cs"/>
                <a:sym typeface="Arial"/>
              </a:rPr>
              <a:t>Current status</a:t>
            </a:r>
            <a:endParaRPr sz="2000">
              <a:solidFill>
                <a:srgbClr val="002E7A"/>
              </a:solidFill>
              <a:uFill>
                <a:solidFill>
                  <a:srgbClr val="0329D6"/>
                </a:solidFill>
              </a:uFill>
              <a:latin typeface="+mn-lt"/>
              <a:ea typeface="+mn-ea"/>
              <a:cs typeface="+mn-cs"/>
              <a:sym typeface="Arial"/>
            </a:endParaRPr>
          </a:p>
          <a:p>
            <a:pPr lvl="0" marL="650240" indent="-609600">
              <a:spcBef>
                <a:spcPts val="1400"/>
              </a:spcBef>
              <a:buSzPct val="100000"/>
              <a:buFont typeface="Arial"/>
              <a:buChar char="•"/>
              <a:defRPr sz="1800">
                <a:uFillTx/>
              </a:defRPr>
            </a:pPr>
            <a:endParaRPr sz="2400">
              <a:solidFill>
                <a:srgbClr val="002E7A"/>
              </a:solidFill>
              <a:uFill>
                <a:solidFill>
                  <a:srgbClr val="0329D6"/>
                </a:solidFill>
              </a:uFill>
              <a:latin typeface="+mn-lt"/>
              <a:ea typeface="+mn-ea"/>
              <a:cs typeface="+mn-cs"/>
              <a:sym typeface="Arial"/>
            </a:endParaRPr>
          </a:p>
        </p:txBody>
      </p:sp>
      <p:sp>
        <p:nvSpPr>
          <p:cNvPr id="280" name="Shape 280"/>
          <p:cNvSpPr/>
          <p:nvPr>
            <p:ph type="title"/>
          </p:nvPr>
        </p:nvSpPr>
        <p:spPr>
          <a:xfrm>
            <a:off x="114300" y="551982"/>
            <a:ext cx="8915400" cy="896379"/>
          </a:xfrm>
          <a:prstGeom prst="rect">
            <a:avLst/>
          </a:prstGeom>
        </p:spPr>
        <p:txBody>
          <a:bodyPr/>
          <a:lstStyle>
            <a:lvl1pPr>
              <a:defRPr sz="4000" u="sng">
                <a:solidFill>
                  <a:srgbClr val="000000"/>
                </a:solidFill>
                <a:uFill>
                  <a:solidFill>
                    <a:srgbClr val="000000"/>
                  </a:solidFill>
                </a:uFill>
                <a:latin typeface="+mn-lt"/>
                <a:ea typeface="+mn-ea"/>
                <a:cs typeface="+mn-cs"/>
                <a:sym typeface="Arial"/>
              </a:defRPr>
            </a:lvl1pPr>
          </a:lstStyle>
          <a:p>
            <a:pPr lvl="0">
              <a:defRPr sz="1800" u="none">
                <a:uFillTx/>
              </a:defRPr>
            </a:pPr>
            <a:r>
              <a:rPr sz="4000" u="sng">
                <a:uFill>
                  <a:solidFill/>
                </a:uFill>
              </a:rPr>
              <a:t>Outline (II)</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5" name="Shape 465"/>
          <p:cNvSpPr/>
          <p:nvPr>
            <p:ph type="title"/>
          </p:nvPr>
        </p:nvSpPr>
        <p:spPr>
          <a:xfrm>
            <a:off x="-190500" y="0"/>
            <a:ext cx="9525000" cy="1447800"/>
          </a:xfrm>
          <a:prstGeom prst="rect">
            <a:avLst/>
          </a:prstGeom>
        </p:spPr>
        <p:txBody>
          <a:bodyPr/>
          <a:lstStyle>
            <a:lvl1pPr>
              <a:defRPr sz="3600" u="sng"/>
            </a:lvl1pPr>
          </a:lstStyle>
          <a:p>
            <a:pPr lvl="0">
              <a:defRPr sz="1800" u="none">
                <a:uFillTx/>
              </a:defRPr>
            </a:pPr>
            <a:r>
              <a:rPr sz="3600" u="sng">
                <a:uFill>
                  <a:solidFill/>
                </a:uFill>
              </a:rPr>
              <a:t>(Re-)Combination (V): Last Scattering Surface</a:t>
            </a:r>
          </a:p>
        </p:txBody>
      </p:sp>
      <p:sp>
        <p:nvSpPr>
          <p:cNvPr id="466" name="Shape 466"/>
          <p:cNvSpPr/>
          <p:nvPr>
            <p:ph type="body" idx="1"/>
          </p:nvPr>
        </p:nvSpPr>
        <p:spPr>
          <a:xfrm>
            <a:off x="228600" y="1231900"/>
            <a:ext cx="8796853" cy="5562600"/>
          </a:xfrm>
          <a:prstGeom prst="rect">
            <a:avLst/>
          </a:prstGeom>
        </p:spPr>
        <p:txBody>
          <a:bodyPr/>
          <a:lstStyle/>
          <a:p>
            <a:pPr lvl="0" marL="342900">
              <a:lnSpc>
                <a:spcPct val="120000"/>
              </a:lnSpc>
              <a:spcBef>
                <a:spcPts val="0"/>
              </a:spcBef>
              <a:buSzPct val="125000"/>
              <a:defRPr sz="1800">
                <a:uFillTx/>
              </a:defRPr>
            </a:pPr>
            <a:r>
              <a:rPr sz="2000">
                <a:solidFill>
                  <a:srgbClr val="002E7A"/>
                </a:solidFill>
                <a:uFill>
                  <a:solidFill>
                    <a:srgbClr val="002E7A"/>
                  </a:solidFill>
                </a:uFill>
                <a:latin typeface="+mn-lt"/>
                <a:ea typeface="+mn-ea"/>
                <a:cs typeface="+mn-cs"/>
                <a:sym typeface="Arial"/>
              </a:rPr>
              <a:t>The number of collisions that a photon has experimented between a time </a:t>
            </a:r>
            <a:r>
              <a:rPr i="1" sz="2000">
                <a:solidFill>
                  <a:srgbClr val="002E7A"/>
                </a:solidFill>
                <a:uFill>
                  <a:solidFill>
                    <a:srgbClr val="002E7A"/>
                  </a:solidFill>
                </a:uFill>
                <a:latin typeface="+mn-lt"/>
                <a:ea typeface="+mn-ea"/>
                <a:cs typeface="+mn-cs"/>
                <a:sym typeface="Arial"/>
              </a:rPr>
              <a:t>t</a:t>
            </a:r>
            <a:r>
              <a:rPr sz="2000">
                <a:solidFill>
                  <a:srgbClr val="002E7A"/>
                </a:solidFill>
                <a:uFill>
                  <a:solidFill>
                    <a:srgbClr val="002E7A"/>
                  </a:solidFill>
                </a:uFill>
                <a:latin typeface="+mn-lt"/>
                <a:ea typeface="+mn-ea"/>
                <a:cs typeface="+mn-cs"/>
                <a:sym typeface="Arial"/>
              </a:rPr>
              <a:t> and now, </a:t>
            </a:r>
            <a:r>
              <a:rPr i="1" sz="2000">
                <a:solidFill>
                  <a:srgbClr val="002E7A"/>
                </a:solidFill>
                <a:uFill>
                  <a:solidFill>
                    <a:srgbClr val="002E7A"/>
                  </a:solidFill>
                </a:uFill>
                <a:latin typeface="+mn-lt"/>
                <a:ea typeface="+mn-ea"/>
                <a:cs typeface="+mn-cs"/>
                <a:sym typeface="Arial"/>
              </a:rPr>
              <a:t>t</a:t>
            </a:r>
            <a:r>
              <a:rPr baseline="-5999" i="1" sz="2000">
                <a:solidFill>
                  <a:srgbClr val="002E7A"/>
                </a:solidFill>
                <a:uFill>
                  <a:solidFill>
                    <a:srgbClr val="002E7A"/>
                  </a:solidFill>
                </a:uFill>
                <a:latin typeface="+mn-lt"/>
                <a:ea typeface="+mn-ea"/>
                <a:cs typeface="+mn-cs"/>
                <a:sym typeface="Arial"/>
              </a:rPr>
              <a:t>0</a:t>
            </a:r>
            <a:r>
              <a:rPr sz="2000">
                <a:solidFill>
                  <a:srgbClr val="002E7A"/>
                </a:solidFill>
                <a:uFill>
                  <a:solidFill>
                    <a:srgbClr val="002E7A"/>
                  </a:solidFill>
                </a:uFill>
                <a:latin typeface="+mn-lt"/>
                <a:ea typeface="+mn-ea"/>
                <a:cs typeface="+mn-cs"/>
                <a:sym typeface="Arial"/>
              </a:rPr>
              <a:t>, is given by the optical depth </a:t>
            </a:r>
            <a:r>
              <a:rPr i="1" sz="2000">
                <a:solidFill>
                  <a:srgbClr val="002E7A"/>
                </a:solidFill>
                <a:uFill>
                  <a:solidFill>
                    <a:srgbClr val="002E7A"/>
                  </a:solidFill>
                </a:uFill>
              </a:rPr>
              <a:t>τ </a:t>
            </a:r>
            <a:r>
              <a:rPr sz="2000">
                <a:solidFill>
                  <a:srgbClr val="002E7A"/>
                </a:solidFill>
                <a:uFill>
                  <a:solidFill>
                    <a:srgbClr val="002E7A"/>
                  </a:solidFill>
                </a:uFill>
              </a:rPr>
              <a:t>:</a:t>
            </a: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spcBef>
                <a:spcPts val="1400"/>
              </a:spcBef>
              <a:buSzPct val="125000"/>
              <a:defRPr sz="1800">
                <a:uFillTx/>
              </a:defRPr>
            </a:pPr>
            <a:r>
              <a:rPr sz="2000">
                <a:solidFill>
                  <a:srgbClr val="002E7A"/>
                </a:solidFill>
                <a:uFill>
                  <a:solidFill>
                    <a:srgbClr val="002E7A"/>
                  </a:solidFill>
                </a:uFill>
                <a:latin typeface="+mn-lt"/>
                <a:ea typeface="+mn-ea"/>
                <a:cs typeface="+mn-cs"/>
                <a:sym typeface="Arial"/>
              </a:rPr>
              <a:t>The time of last scattering is given by </a:t>
            </a:r>
            <a:r>
              <a:rPr i="1" sz="2000">
                <a:solidFill>
                  <a:srgbClr val="002E7A"/>
                </a:solidFill>
                <a:uFill>
                  <a:solidFill>
                    <a:srgbClr val="002E7A"/>
                  </a:solidFill>
                </a:uFill>
              </a:rPr>
              <a:t>τ</a:t>
            </a:r>
            <a:r>
              <a:rPr sz="2000">
                <a:solidFill>
                  <a:srgbClr val="002E7A"/>
                </a:solidFill>
                <a:uFill>
                  <a:solidFill>
                    <a:srgbClr val="002E7A"/>
                  </a:solidFill>
                </a:uFill>
              </a:rPr>
              <a:t> =1. </a:t>
            </a:r>
            <a:r>
              <a:rPr sz="2000">
                <a:solidFill>
                  <a:srgbClr val="002E7A"/>
                </a:solidFill>
                <a:uFill>
                  <a:solidFill>
                    <a:srgbClr val="002E7A"/>
                  </a:solidFill>
                </a:uFill>
                <a:latin typeface="+mn-lt"/>
                <a:ea typeface="+mn-ea"/>
                <a:cs typeface="+mn-cs"/>
                <a:sym typeface="Arial"/>
              </a:rPr>
              <a:t>Changing variables from </a:t>
            </a:r>
            <a:r>
              <a:rPr i="1" sz="2000">
                <a:solidFill>
                  <a:srgbClr val="002E7A"/>
                </a:solidFill>
                <a:uFill>
                  <a:solidFill>
                    <a:srgbClr val="002E7A"/>
                  </a:solidFill>
                </a:uFill>
                <a:latin typeface="+mn-lt"/>
                <a:ea typeface="+mn-ea"/>
                <a:cs typeface="+mn-cs"/>
                <a:sym typeface="Arial"/>
              </a:rPr>
              <a:t>t</a:t>
            </a:r>
            <a:r>
              <a:rPr sz="2000">
                <a:solidFill>
                  <a:srgbClr val="002E7A"/>
                </a:solidFill>
                <a:uFill>
                  <a:solidFill>
                    <a:srgbClr val="002E7A"/>
                  </a:solidFill>
                </a:uFill>
                <a:latin typeface="+mn-lt"/>
                <a:ea typeface="+mn-ea"/>
                <a:cs typeface="+mn-cs"/>
                <a:sym typeface="Arial"/>
              </a:rPr>
              <a:t> to </a:t>
            </a:r>
            <a:r>
              <a:rPr i="1" sz="2000">
                <a:solidFill>
                  <a:srgbClr val="002E7A"/>
                </a:solidFill>
                <a:uFill>
                  <a:solidFill>
                    <a:srgbClr val="002E7A"/>
                  </a:solidFill>
                </a:uFill>
                <a:latin typeface="+mn-lt"/>
                <a:ea typeface="+mn-ea"/>
                <a:cs typeface="+mn-cs"/>
                <a:sym typeface="Arial"/>
              </a:rPr>
              <a:t>z,</a:t>
            </a:r>
            <a:endParaRPr i="1" sz="2000">
              <a:solidFill>
                <a:srgbClr val="002E7A"/>
              </a:solidFill>
              <a:uFill>
                <a:solidFill>
                  <a:srgbClr val="002E7A"/>
                </a:solidFill>
              </a:uFill>
            </a:endParaRPr>
          </a:p>
          <a:p>
            <a:pPr lvl="0" marL="342900">
              <a:spcBef>
                <a:spcPts val="1400"/>
              </a:spcBef>
              <a:buSzPct val="125000"/>
              <a:defRPr sz="1800">
                <a:uFillTx/>
              </a:defRPr>
            </a:pPr>
            <a:endParaRPr i="1" sz="2000">
              <a:solidFill>
                <a:srgbClr val="002E7A"/>
              </a:solidFill>
              <a:uFill>
                <a:solidFill>
                  <a:srgbClr val="002E7A"/>
                </a:solidFill>
              </a:uFill>
            </a:endParaRPr>
          </a:p>
          <a:p>
            <a:pPr lvl="0" marL="342900">
              <a:spcBef>
                <a:spcPts val="1400"/>
              </a:spcBef>
              <a:buSzPct val="125000"/>
              <a:defRPr sz="1800">
                <a:uFillTx/>
              </a:defRPr>
            </a:pPr>
            <a:endParaRPr i="1" sz="2000">
              <a:solidFill>
                <a:srgbClr val="002E7A"/>
              </a:solidFill>
              <a:uFill>
                <a:solidFill>
                  <a:srgbClr val="002E7A"/>
                </a:solidFill>
              </a:uFill>
            </a:endParaRPr>
          </a:p>
          <a:p>
            <a:pPr lvl="0" marL="342900">
              <a:spcBef>
                <a:spcPts val="1400"/>
              </a:spcBef>
              <a:buSzPct val="125000"/>
              <a:defRPr sz="1800">
                <a:uFillTx/>
              </a:defRPr>
            </a:pPr>
            <a:r>
              <a:rPr sz="2000">
                <a:solidFill>
                  <a:srgbClr val="002E7A"/>
                </a:solidFill>
                <a:uFill>
                  <a:solidFill>
                    <a:srgbClr val="002E7A"/>
                  </a:solidFill>
                </a:uFill>
                <a:latin typeface="+mn-lt"/>
                <a:ea typeface="+mn-ea"/>
                <a:cs typeface="+mn-cs"/>
                <a:sym typeface="Arial"/>
              </a:rPr>
              <a:t>From which imposing </a:t>
            </a:r>
            <a:r>
              <a:rPr i="1" sz="2000">
                <a:solidFill>
                  <a:srgbClr val="002E7A"/>
                </a:solidFill>
                <a:uFill>
                  <a:solidFill>
                    <a:srgbClr val="002E7A"/>
                  </a:solidFill>
                </a:uFill>
              </a:rPr>
              <a:t>τ</a:t>
            </a:r>
            <a:r>
              <a:rPr sz="2000">
                <a:solidFill>
                  <a:srgbClr val="002E7A"/>
                </a:solidFill>
                <a:uFill>
                  <a:solidFill>
                    <a:srgbClr val="002E7A"/>
                  </a:solidFill>
                </a:uFill>
              </a:rPr>
              <a:t> =1</a:t>
            </a:r>
            <a:r>
              <a:rPr sz="2000">
                <a:solidFill>
                  <a:srgbClr val="002E7A"/>
                </a:solidFill>
                <a:uFill>
                  <a:solidFill>
                    <a:srgbClr val="002E7A"/>
                  </a:solidFill>
                </a:uFill>
                <a:latin typeface="+mn-lt"/>
                <a:ea typeface="+mn-ea"/>
                <a:cs typeface="+mn-cs"/>
                <a:sym typeface="Arial"/>
              </a:rPr>
              <a:t>, we get </a:t>
            </a:r>
            <a:r>
              <a:rPr i="1" sz="2000">
                <a:solidFill>
                  <a:srgbClr val="E32C2F"/>
                </a:solidFill>
                <a:uFill>
                  <a:solidFill>
                    <a:srgbClr val="002E7A"/>
                  </a:solidFill>
                </a:uFill>
                <a:latin typeface="+mn-lt"/>
                <a:ea typeface="+mn-ea"/>
                <a:cs typeface="+mn-cs"/>
                <a:sym typeface="Arial"/>
              </a:rPr>
              <a:t>z</a:t>
            </a:r>
            <a:r>
              <a:rPr baseline="-5999" i="1" sz="2000">
                <a:solidFill>
                  <a:srgbClr val="E32C2F"/>
                </a:solidFill>
                <a:uFill>
                  <a:solidFill>
                    <a:srgbClr val="002E7A"/>
                  </a:solidFill>
                </a:uFill>
                <a:latin typeface="+mn-lt"/>
                <a:ea typeface="+mn-ea"/>
                <a:cs typeface="+mn-cs"/>
                <a:sym typeface="Arial"/>
              </a:rPr>
              <a:t>ls</a:t>
            </a:r>
            <a:r>
              <a:rPr sz="2000">
                <a:solidFill>
                  <a:srgbClr val="E32C2F"/>
                </a:solidFill>
                <a:uFill>
                  <a:solidFill>
                    <a:srgbClr val="002E7A"/>
                  </a:solidFill>
                </a:uFill>
                <a:latin typeface="+mn-lt"/>
                <a:ea typeface="+mn-ea"/>
                <a:cs typeface="+mn-cs"/>
                <a:sym typeface="Arial"/>
              </a:rPr>
              <a:t> ~1100</a:t>
            </a:r>
            <a:r>
              <a:rPr sz="2000">
                <a:solidFill>
                  <a:srgbClr val="002E7A"/>
                </a:solidFill>
                <a:uFill>
                  <a:solidFill>
                    <a:srgbClr val="002E7A"/>
                  </a:solidFill>
                </a:uFill>
                <a:latin typeface="+mn-lt"/>
                <a:ea typeface="+mn-ea"/>
                <a:cs typeface="+mn-cs"/>
                <a:sym typeface="Arial"/>
              </a:rPr>
              <a:t>. </a:t>
            </a:r>
            <a:endParaRPr sz="2000">
              <a:solidFill>
                <a:srgbClr val="002E7A"/>
              </a:solidFill>
              <a:uFill>
                <a:solidFill>
                  <a:srgbClr val="002E7A"/>
                </a:solidFill>
              </a:uFill>
              <a:latin typeface="+mn-lt"/>
              <a:ea typeface="+mn-ea"/>
              <a:cs typeface="+mn-cs"/>
              <a:sym typeface="Arial"/>
            </a:endParaRPr>
          </a:p>
          <a:p>
            <a:pPr lvl="0" marL="342900">
              <a:spcBef>
                <a:spcPts val="1400"/>
              </a:spcBef>
              <a:buSzPct val="125000"/>
              <a:defRPr sz="1800">
                <a:uFillTx/>
              </a:defRPr>
            </a:pPr>
            <a:r>
              <a:rPr sz="2000">
                <a:solidFill>
                  <a:srgbClr val="002E7A"/>
                </a:solidFill>
                <a:uFill>
                  <a:solidFill>
                    <a:srgbClr val="002E7A"/>
                  </a:solidFill>
                </a:uFill>
                <a:latin typeface="+mn-lt"/>
                <a:ea typeface="+mn-ea"/>
                <a:cs typeface="+mn-cs"/>
                <a:sym typeface="Arial"/>
              </a:rPr>
              <a:t>In reality, the LSS is a thin layer with a width Δ</a:t>
            </a:r>
            <a:r>
              <a:rPr i="1" sz="2000">
                <a:solidFill>
                  <a:srgbClr val="002E7A"/>
                </a:solidFill>
                <a:uFill>
                  <a:solidFill>
                    <a:srgbClr val="002E7A"/>
                  </a:solidFill>
                </a:uFill>
                <a:latin typeface="+mn-lt"/>
                <a:ea typeface="+mn-ea"/>
                <a:cs typeface="+mn-cs"/>
                <a:sym typeface="Arial"/>
              </a:rPr>
              <a:t>z</a:t>
            </a:r>
            <a:r>
              <a:rPr sz="2000">
                <a:solidFill>
                  <a:srgbClr val="002E7A"/>
                </a:solidFill>
                <a:uFill>
                  <a:solidFill>
                    <a:srgbClr val="002E7A"/>
                  </a:solidFill>
                </a:uFill>
                <a:latin typeface="+mn-lt"/>
                <a:ea typeface="+mn-ea"/>
                <a:cs typeface="+mn-cs"/>
                <a:sym typeface="Arial"/>
              </a:rPr>
              <a:t> ~200 (non-equilibrium…)</a:t>
            </a:r>
            <a:endParaRPr sz="2000">
              <a:solidFill>
                <a:srgbClr val="002E7A"/>
              </a:solidFill>
              <a:uFill>
                <a:solidFill>
                  <a:srgbClr val="002E7A"/>
                </a:solidFill>
              </a:uFill>
              <a:latin typeface="+mn-lt"/>
              <a:ea typeface="+mn-ea"/>
              <a:cs typeface="+mn-cs"/>
              <a:sym typeface="Arial"/>
            </a:endParaRPr>
          </a:p>
          <a:p>
            <a:pPr lvl="0" marL="342900">
              <a:spcBef>
                <a:spcPts val="1400"/>
              </a:spcBef>
              <a:buSzPct val="125000"/>
              <a:defRPr sz="1800">
                <a:uFillTx/>
              </a:defRPr>
            </a:pPr>
            <a:r>
              <a:rPr sz="2000">
                <a:solidFill>
                  <a:srgbClr val="002E7A"/>
                </a:solidFill>
                <a:uFill>
                  <a:solidFill>
                    <a:srgbClr val="002E7A"/>
                  </a:solidFill>
                </a:uFill>
                <a:latin typeface="+mn-lt"/>
                <a:ea typeface="+mn-ea"/>
                <a:cs typeface="+mn-cs"/>
                <a:sym typeface="Arial"/>
              </a:rPr>
              <a:t>So in summary</a:t>
            </a:r>
          </a:p>
        </p:txBody>
      </p:sp>
      <p:sp>
        <p:nvSpPr>
          <p:cNvPr id="467" name="Shape 467"/>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pic>
        <p:nvPicPr>
          <p:cNvPr id="468" name="Sense nom.tiff"/>
          <p:cNvPicPr/>
          <p:nvPr/>
        </p:nvPicPr>
        <p:blipFill>
          <a:blip r:embed="rId2">
            <a:extLst/>
          </a:blip>
          <a:stretch>
            <a:fillRect/>
          </a:stretch>
        </p:blipFill>
        <p:spPr>
          <a:xfrm>
            <a:off x="3181239" y="1983388"/>
            <a:ext cx="1936910" cy="643492"/>
          </a:xfrm>
          <a:prstGeom prst="rect">
            <a:avLst/>
          </a:prstGeom>
          <a:ln w="25400">
            <a:round/>
          </a:ln>
        </p:spPr>
      </p:pic>
      <p:pic>
        <p:nvPicPr>
          <p:cNvPr id="469" name="Sense nom.tiff"/>
          <p:cNvPicPr/>
          <p:nvPr/>
        </p:nvPicPr>
        <p:blipFill>
          <a:blip r:embed="rId3">
            <a:extLst/>
          </a:blip>
          <a:stretch>
            <a:fillRect/>
          </a:stretch>
        </p:blipFill>
        <p:spPr>
          <a:xfrm>
            <a:off x="1837585" y="3255408"/>
            <a:ext cx="5178573" cy="643492"/>
          </a:xfrm>
          <a:prstGeom prst="rect">
            <a:avLst/>
          </a:prstGeom>
          <a:ln w="25400">
            <a:round/>
          </a:ln>
        </p:spPr>
      </p:pic>
      <p:sp>
        <p:nvSpPr>
          <p:cNvPr id="470" name="Shape 470"/>
          <p:cNvSpPr/>
          <p:nvPr/>
        </p:nvSpPr>
        <p:spPr>
          <a:xfrm>
            <a:off x="1634285" y="5477649"/>
            <a:ext cx="5725577" cy="7766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uFillTx/>
              </a:defRPr>
            </a:pPr>
            <a:r>
              <a:rPr sz="2000">
                <a:uFill>
                  <a:solidFill/>
                </a:uFill>
              </a:rPr>
              <a:t>         </a:t>
            </a:r>
            <a:r>
              <a:rPr i="1" sz="2000">
                <a:uFill>
                  <a:solidFill/>
                </a:uFill>
              </a:rPr>
              <a:t>z</a:t>
            </a:r>
            <a:r>
              <a:rPr baseline="-5999" i="1" sz="2000">
                <a:uFill>
                  <a:solidFill/>
                </a:uFill>
              </a:rPr>
              <a:t>rec</a:t>
            </a:r>
            <a:r>
              <a:rPr sz="2000">
                <a:uFill>
                  <a:solidFill/>
                </a:uFill>
              </a:rPr>
              <a:t> ~ 1370,   T</a:t>
            </a:r>
            <a:r>
              <a:rPr baseline="-5999" sz="2000">
                <a:uFill>
                  <a:solidFill/>
                </a:uFill>
              </a:rPr>
              <a:t>rec</a:t>
            </a:r>
            <a:r>
              <a:rPr sz="2000">
                <a:uFill>
                  <a:solidFill/>
                </a:uFill>
              </a:rPr>
              <a:t> ~ 3740 K,   </a:t>
            </a:r>
            <a:r>
              <a:rPr i="1" sz="2000">
                <a:uFill>
                  <a:solidFill/>
                </a:uFill>
              </a:rPr>
              <a:t>t</a:t>
            </a:r>
            <a:r>
              <a:rPr baseline="-5999" i="1" sz="2000">
                <a:uFill>
                  <a:solidFill/>
                </a:uFill>
              </a:rPr>
              <a:t>rec</a:t>
            </a:r>
            <a:r>
              <a:rPr sz="2000">
                <a:uFill>
                  <a:solidFill/>
                </a:uFill>
              </a:rPr>
              <a:t> ~ 240 000 years</a:t>
            </a:r>
            <a:endParaRPr sz="2000">
              <a:uFill>
                <a:solidFill/>
              </a:uFill>
            </a:endParaRPr>
          </a:p>
          <a:p>
            <a:pPr lvl="0">
              <a:spcBef>
                <a:spcPts val="800"/>
              </a:spcBef>
              <a:defRPr sz="1800">
                <a:uFillTx/>
              </a:defRPr>
            </a:pPr>
            <a:r>
              <a:rPr i="1" sz="2000">
                <a:uFill>
                  <a:solidFill/>
                </a:uFill>
              </a:rPr>
              <a:t>z</a:t>
            </a:r>
            <a:r>
              <a:rPr baseline="-5999" i="1" sz="2000">
                <a:uFill>
                  <a:solidFill/>
                </a:uFill>
              </a:rPr>
              <a:t>dec</a:t>
            </a:r>
            <a:r>
              <a:rPr sz="2000">
                <a:uFill>
                  <a:solidFill/>
                </a:uFill>
              </a:rPr>
              <a:t> ~ </a:t>
            </a:r>
            <a:r>
              <a:rPr i="1" sz="2000">
                <a:uFill>
                  <a:solidFill/>
                </a:uFill>
              </a:rPr>
              <a:t>z</a:t>
            </a:r>
            <a:r>
              <a:rPr baseline="-5999" i="1" sz="2000">
                <a:uFill>
                  <a:solidFill/>
                </a:uFill>
              </a:rPr>
              <a:t>ls </a:t>
            </a:r>
            <a:r>
              <a:rPr sz="2000">
                <a:uFill>
                  <a:solidFill/>
                </a:uFill>
              </a:rPr>
              <a:t> ~ 1100,    T</a:t>
            </a:r>
            <a:r>
              <a:rPr baseline="-5999" sz="2000">
                <a:uFill>
                  <a:solidFill/>
                </a:uFill>
              </a:rPr>
              <a:t>ls </a:t>
            </a:r>
            <a:r>
              <a:rPr sz="2000">
                <a:uFill>
                  <a:solidFill/>
                </a:uFill>
              </a:rPr>
              <a:t> ~ 3000 K,    </a:t>
            </a:r>
            <a:r>
              <a:rPr i="1" sz="2000">
                <a:uFill>
                  <a:solidFill/>
                </a:uFill>
              </a:rPr>
              <a:t>t</a:t>
            </a:r>
            <a:r>
              <a:rPr baseline="-5999" i="1" sz="2000">
                <a:uFill>
                  <a:solidFill/>
                </a:uFill>
              </a:rPr>
              <a:t>ls </a:t>
            </a:r>
            <a:r>
              <a:rPr sz="2000">
                <a:uFill>
                  <a:solidFill/>
                </a:uFill>
              </a:rPr>
              <a:t> ~ 350 000 years</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2" name="Shape 472"/>
          <p:cNvSpPr/>
          <p:nvPr>
            <p:ph type="body" idx="1"/>
          </p:nvPr>
        </p:nvSpPr>
        <p:spPr>
          <a:xfrm>
            <a:off x="4343530" y="1231900"/>
            <a:ext cx="4694623" cy="5562600"/>
          </a:xfrm>
          <a:prstGeom prst="rect">
            <a:avLst/>
          </a:prstGeom>
        </p:spPr>
        <p:txBody>
          <a:bodyPr/>
          <a:lstStyle/>
          <a:p>
            <a:pPr lvl="0" marL="342900">
              <a:lnSpc>
                <a:spcPct val="120000"/>
              </a:lnSpc>
              <a:spcBef>
                <a:spcPts val="0"/>
              </a:spcBef>
              <a:buSzPct val="125000"/>
              <a:defRPr sz="1800">
                <a:uFillTx/>
              </a:defRPr>
            </a:pPr>
            <a:r>
              <a:rPr sz="2000">
                <a:solidFill>
                  <a:srgbClr val="002E7A"/>
                </a:solidFill>
                <a:uFill>
                  <a:solidFill>
                    <a:srgbClr val="002E7A"/>
                  </a:solidFill>
                </a:uFill>
                <a:latin typeface="+mn-lt"/>
                <a:ea typeface="+mn-ea"/>
                <a:cs typeface="+mn-cs"/>
                <a:sym typeface="Arial"/>
              </a:rPr>
              <a:t>Interested in temperature fluctuations, </a:t>
            </a:r>
            <a:r>
              <a:rPr i="1" sz="2000">
                <a:solidFill>
                  <a:srgbClr val="002E7A"/>
                </a:solidFill>
                <a:uFill>
                  <a:solidFill>
                    <a:srgbClr val="002E7A"/>
                  </a:solidFill>
                </a:uFill>
                <a:latin typeface="+mn-lt"/>
                <a:ea typeface="+mn-ea"/>
                <a:cs typeface="+mn-cs"/>
                <a:sym typeface="Arial"/>
              </a:rPr>
              <a:t>δT</a:t>
            </a:r>
            <a:r>
              <a:rPr sz="2000">
                <a:solidFill>
                  <a:srgbClr val="002E7A"/>
                </a:solidFill>
                <a:uFill>
                  <a:solidFill>
                    <a:srgbClr val="002E7A"/>
                  </a:solidFill>
                </a:uFill>
                <a:latin typeface="+mn-lt"/>
                <a:ea typeface="+mn-ea"/>
                <a:cs typeface="+mn-cs"/>
                <a:sym typeface="Arial"/>
              </a:rPr>
              <a:t> = </a:t>
            </a:r>
            <a:r>
              <a:rPr i="1" sz="2000">
                <a:solidFill>
                  <a:srgbClr val="002E7A"/>
                </a:solidFill>
                <a:uFill>
                  <a:solidFill>
                    <a:srgbClr val="002E7A"/>
                  </a:solidFill>
                </a:uFill>
                <a:latin typeface="+mn-lt"/>
                <a:ea typeface="+mn-ea"/>
                <a:cs typeface="+mn-cs"/>
                <a:sym typeface="Arial"/>
              </a:rPr>
              <a:t>T(θ,Φ)</a:t>
            </a:r>
            <a:r>
              <a:rPr sz="2000">
                <a:solidFill>
                  <a:srgbClr val="002E7A"/>
                </a:solidFill>
                <a:uFill>
                  <a:solidFill>
                    <a:srgbClr val="002E7A"/>
                  </a:solidFill>
                </a:uFill>
                <a:latin typeface="+mn-lt"/>
                <a:ea typeface="+mn-ea"/>
                <a:cs typeface="+mn-cs"/>
                <a:sym typeface="Arial"/>
              </a:rPr>
              <a:t> − 2.725 K</a:t>
            </a:r>
            <a:endParaRPr sz="2000">
              <a:solidFill>
                <a:srgbClr val="002E7A"/>
              </a:solidFill>
              <a:uFill>
                <a:solidFill>
                  <a:srgbClr val="002E7A"/>
                </a:solidFill>
              </a:uFill>
              <a:latin typeface="+mn-lt"/>
              <a:ea typeface="+mn-ea"/>
              <a:cs typeface="+mn-cs"/>
              <a:sym typeface="Arial"/>
            </a:endParaRPr>
          </a:p>
          <a:p>
            <a:pPr lvl="0" marL="342900">
              <a:lnSpc>
                <a:spcPct val="120000"/>
              </a:lnSpc>
              <a:spcBef>
                <a:spcPts val="1000"/>
              </a:spcBef>
              <a:buSzPct val="125000"/>
              <a:defRPr sz="1800">
                <a:uFillTx/>
              </a:defRPr>
            </a:pPr>
            <a:r>
              <a:rPr sz="2000">
                <a:solidFill>
                  <a:srgbClr val="002E7A"/>
                </a:solidFill>
                <a:uFill>
                  <a:solidFill>
                    <a:srgbClr val="002E7A"/>
                  </a:solidFill>
                </a:uFill>
                <a:latin typeface="+mn-lt"/>
                <a:ea typeface="+mn-ea"/>
                <a:cs typeface="+mn-cs"/>
                <a:sym typeface="Arial"/>
              </a:rPr>
              <a:t>Since the measurement is on a sphere, use spherical harmonics:</a:t>
            </a:r>
            <a:endParaRPr sz="2000">
              <a:solidFill>
                <a:srgbClr val="002E7A"/>
              </a:solidFill>
              <a:uFill>
                <a:solidFill>
                  <a:srgbClr val="002E7A"/>
                </a:solidFill>
              </a:uFill>
              <a:latin typeface="+mn-lt"/>
              <a:ea typeface="+mn-ea"/>
              <a:cs typeface="+mn-cs"/>
              <a:sym typeface="Arial"/>
            </a:endParaRPr>
          </a:p>
          <a:p>
            <a:pPr lvl="0" marL="342900">
              <a:lnSpc>
                <a:spcPct val="120000"/>
              </a:lnSpc>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lnSpc>
                <a:spcPct val="120000"/>
              </a:lnSpc>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lnSpc>
                <a:spcPct val="120000"/>
              </a:lnSpc>
              <a:spcBef>
                <a:spcPts val="0"/>
              </a:spcBef>
              <a:buSzPct val="125000"/>
              <a:defRPr sz="1800">
                <a:uFillTx/>
              </a:defRPr>
            </a:pPr>
            <a:r>
              <a:rPr sz="2000">
                <a:solidFill>
                  <a:srgbClr val="002E7A"/>
                </a:solidFill>
                <a:uFill>
                  <a:solidFill>
                    <a:srgbClr val="002E7A"/>
                  </a:solidFill>
                </a:uFill>
                <a:latin typeface="+mn-lt"/>
                <a:ea typeface="+mn-ea"/>
                <a:cs typeface="+mn-cs"/>
                <a:sym typeface="Arial"/>
              </a:rPr>
              <a:t>Then, measure angular correlations: </a:t>
            </a:r>
            <a:endParaRPr sz="2000">
              <a:solidFill>
                <a:srgbClr val="002E7A"/>
              </a:solidFill>
              <a:uFill>
                <a:solidFill>
                  <a:srgbClr val="002E7A"/>
                </a:solidFill>
              </a:uFill>
              <a:latin typeface="+mn-lt"/>
              <a:ea typeface="+mn-ea"/>
              <a:cs typeface="+mn-cs"/>
              <a:sym typeface="Arial"/>
            </a:endParaRPr>
          </a:p>
          <a:p>
            <a:pPr lvl="0" marL="342900">
              <a:lnSpc>
                <a:spcPct val="120000"/>
              </a:lnSpc>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lnSpc>
                <a:spcPct val="120000"/>
              </a:lnSpc>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lnSpc>
                <a:spcPct val="120000"/>
              </a:lnSpc>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lnSpc>
                <a:spcPct val="120000"/>
              </a:lnSpc>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lnSpc>
                <a:spcPct val="120000"/>
              </a:lnSpc>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lnSpc>
                <a:spcPct val="120000"/>
              </a:lnSpc>
              <a:spcBef>
                <a:spcPts val="0"/>
              </a:spcBef>
              <a:buSzPct val="125000"/>
              <a:defRPr sz="1800">
                <a:uFillTx/>
              </a:defRPr>
            </a:pPr>
            <a:r>
              <a:rPr sz="2000">
                <a:solidFill>
                  <a:srgbClr val="002E7A"/>
                </a:solidFill>
                <a:uFill>
                  <a:solidFill>
                    <a:srgbClr val="002E7A"/>
                  </a:solidFill>
                </a:uFill>
                <a:latin typeface="+mn-lt"/>
                <a:ea typeface="+mn-ea"/>
                <a:cs typeface="+mn-cs"/>
                <a:sym typeface="Arial"/>
              </a:rPr>
              <a:t>Results given in </a:t>
            </a:r>
            <a:r>
              <a:rPr i="1" sz="2000">
                <a:solidFill>
                  <a:srgbClr val="002E7A"/>
                </a:solidFill>
                <a:uFill>
                  <a:solidFill>
                    <a:srgbClr val="002E7A"/>
                  </a:solidFill>
                </a:uFill>
                <a:latin typeface="Times Roman"/>
                <a:ea typeface="Times Roman"/>
                <a:cs typeface="Times Roman"/>
                <a:sym typeface="Times Roman"/>
              </a:rPr>
              <a:t>D</a:t>
            </a:r>
            <a:r>
              <a:rPr baseline="-5999" i="1" sz="2000">
                <a:solidFill>
                  <a:srgbClr val="002E7A"/>
                </a:solidFill>
                <a:uFill>
                  <a:solidFill>
                    <a:srgbClr val="002E7A"/>
                  </a:solidFill>
                </a:uFill>
                <a:latin typeface="Times Roman"/>
                <a:ea typeface="Times Roman"/>
                <a:cs typeface="Times Roman"/>
                <a:sym typeface="Times Roman"/>
              </a:rPr>
              <a:t>l</a:t>
            </a:r>
            <a:r>
              <a:rPr sz="2000">
                <a:solidFill>
                  <a:srgbClr val="002E7A"/>
                </a:solidFill>
                <a:uFill>
                  <a:solidFill>
                    <a:srgbClr val="002E7A"/>
                  </a:solidFill>
                </a:uFill>
                <a:latin typeface="Times Roman"/>
                <a:ea typeface="Times Roman"/>
                <a:cs typeface="Times Roman"/>
                <a:sym typeface="Times Roman"/>
              </a:rPr>
              <a:t> = </a:t>
            </a:r>
            <a:r>
              <a:rPr i="1" sz="2000">
                <a:solidFill>
                  <a:srgbClr val="002E7A"/>
                </a:solidFill>
                <a:uFill>
                  <a:solidFill>
                    <a:srgbClr val="002E7A"/>
                  </a:solidFill>
                </a:uFill>
                <a:latin typeface="Times Roman"/>
                <a:ea typeface="Times Roman"/>
                <a:cs typeface="Times Roman"/>
                <a:sym typeface="Times Roman"/>
              </a:rPr>
              <a:t>l</a:t>
            </a:r>
            <a:r>
              <a:rPr sz="2000">
                <a:solidFill>
                  <a:srgbClr val="002E7A"/>
                </a:solidFill>
                <a:uFill>
                  <a:solidFill>
                    <a:srgbClr val="002E7A"/>
                  </a:solidFill>
                </a:uFill>
                <a:latin typeface="Times Roman"/>
                <a:ea typeface="Times Roman"/>
                <a:cs typeface="Times Roman"/>
                <a:sym typeface="Times Roman"/>
              </a:rPr>
              <a:t>(</a:t>
            </a:r>
            <a:r>
              <a:rPr i="1" sz="2000">
                <a:solidFill>
                  <a:srgbClr val="002E7A"/>
                </a:solidFill>
                <a:uFill>
                  <a:solidFill>
                    <a:srgbClr val="002E7A"/>
                  </a:solidFill>
                </a:uFill>
                <a:latin typeface="Times Roman"/>
                <a:ea typeface="Times Roman"/>
                <a:cs typeface="Times Roman"/>
                <a:sym typeface="Times Roman"/>
              </a:rPr>
              <a:t>l</a:t>
            </a:r>
            <a:r>
              <a:rPr sz="2000">
                <a:solidFill>
                  <a:srgbClr val="002E7A"/>
                </a:solidFill>
                <a:uFill>
                  <a:solidFill>
                    <a:srgbClr val="002E7A"/>
                  </a:solidFill>
                </a:uFill>
                <a:latin typeface="Times Roman"/>
                <a:ea typeface="Times Roman"/>
                <a:cs typeface="Times Roman"/>
                <a:sym typeface="Times Roman"/>
              </a:rPr>
              <a:t>+1) </a:t>
            </a:r>
            <a:r>
              <a:rPr i="1" sz="2000">
                <a:solidFill>
                  <a:srgbClr val="002E7A"/>
                </a:solidFill>
                <a:uFill>
                  <a:solidFill>
                    <a:srgbClr val="002E7A"/>
                  </a:solidFill>
                </a:uFill>
                <a:latin typeface="Times Roman"/>
                <a:ea typeface="Times Roman"/>
                <a:cs typeface="Times Roman"/>
                <a:sym typeface="Times Roman"/>
              </a:rPr>
              <a:t>C</a:t>
            </a:r>
            <a:r>
              <a:rPr baseline="-5999" i="1" sz="2000">
                <a:solidFill>
                  <a:srgbClr val="002E7A"/>
                </a:solidFill>
                <a:uFill>
                  <a:solidFill>
                    <a:srgbClr val="002E7A"/>
                  </a:solidFill>
                </a:uFill>
                <a:latin typeface="Times Roman"/>
                <a:ea typeface="Times Roman"/>
                <a:cs typeface="Times Roman"/>
                <a:sym typeface="Times Roman"/>
              </a:rPr>
              <a:t>l</a:t>
            </a:r>
            <a:r>
              <a:rPr sz="2000">
                <a:solidFill>
                  <a:srgbClr val="002E7A"/>
                </a:solidFill>
                <a:uFill>
                  <a:solidFill>
                    <a:srgbClr val="002E7A"/>
                  </a:solidFill>
                </a:uFill>
                <a:latin typeface="Times Roman"/>
                <a:ea typeface="Times Roman"/>
                <a:cs typeface="Times Roman"/>
                <a:sym typeface="Times Roman"/>
              </a:rPr>
              <a:t> / 2π</a:t>
            </a:r>
            <a:r>
              <a:rPr sz="2000">
                <a:solidFill>
                  <a:srgbClr val="002E7A"/>
                </a:solidFill>
                <a:uFill>
                  <a:solidFill>
                    <a:srgbClr val="002E7A"/>
                  </a:solidFill>
                </a:uFill>
                <a:latin typeface="+mn-lt"/>
                <a:ea typeface="+mn-ea"/>
                <a:cs typeface="+mn-cs"/>
                <a:sym typeface="Arial"/>
              </a:rPr>
              <a:t> as a function of </a:t>
            </a:r>
            <a:r>
              <a:rPr i="1" sz="2000">
                <a:solidFill>
                  <a:srgbClr val="002E7A"/>
                </a:solidFill>
                <a:uFill>
                  <a:solidFill>
                    <a:srgbClr val="002E7A"/>
                  </a:solidFill>
                </a:uFill>
                <a:latin typeface="Times Roman"/>
                <a:ea typeface="Times Roman"/>
                <a:cs typeface="Times Roman"/>
                <a:sym typeface="Times Roman"/>
              </a:rPr>
              <a:t>l</a:t>
            </a:r>
            <a:r>
              <a:rPr i="1" sz="2000">
                <a:solidFill>
                  <a:srgbClr val="002E7A"/>
                </a:solidFill>
                <a:uFill>
                  <a:solidFill>
                    <a:srgbClr val="002E7A"/>
                  </a:solidFill>
                </a:uFill>
                <a:latin typeface="+mn-lt"/>
                <a:ea typeface="+mn-ea"/>
                <a:cs typeface="+mn-cs"/>
                <a:sym typeface="Arial"/>
              </a:rPr>
              <a:t> ~ </a:t>
            </a:r>
            <a:r>
              <a:rPr sz="2000">
                <a:solidFill>
                  <a:srgbClr val="002E7A"/>
                </a:solidFill>
                <a:uFill>
                  <a:solidFill>
                    <a:srgbClr val="002E7A"/>
                  </a:solidFill>
                </a:uFill>
                <a:latin typeface="+mn-lt"/>
                <a:ea typeface="+mn-ea"/>
                <a:cs typeface="+mn-cs"/>
                <a:sym typeface="Arial"/>
              </a:rPr>
              <a:t>180</a:t>
            </a:r>
            <a:r>
              <a:rPr baseline="31999" sz="2000">
                <a:solidFill>
                  <a:srgbClr val="002E7A"/>
                </a:solidFill>
                <a:uFill>
                  <a:solidFill>
                    <a:srgbClr val="002E7A"/>
                  </a:solidFill>
                </a:uFill>
                <a:latin typeface="+mn-lt"/>
                <a:ea typeface="+mn-ea"/>
                <a:cs typeface="+mn-cs"/>
                <a:sym typeface="Arial"/>
              </a:rPr>
              <a:t>o</a:t>
            </a:r>
            <a:r>
              <a:rPr i="1" sz="2000">
                <a:solidFill>
                  <a:srgbClr val="002E7A"/>
                </a:solidFill>
                <a:uFill>
                  <a:solidFill>
                    <a:srgbClr val="002E7A"/>
                  </a:solidFill>
                </a:uFill>
                <a:latin typeface="+mn-lt"/>
                <a:ea typeface="+mn-ea"/>
                <a:cs typeface="+mn-cs"/>
                <a:sym typeface="Arial"/>
              </a:rPr>
              <a:t> / θ</a:t>
            </a:r>
          </a:p>
        </p:txBody>
      </p:sp>
      <p:sp>
        <p:nvSpPr>
          <p:cNvPr id="473" name="Shape 473"/>
          <p:cNvSpPr/>
          <p:nvPr>
            <p:ph type="title"/>
          </p:nvPr>
        </p:nvSpPr>
        <p:spPr>
          <a:xfrm>
            <a:off x="-190500" y="0"/>
            <a:ext cx="9525000" cy="1447800"/>
          </a:xfrm>
          <a:prstGeom prst="rect">
            <a:avLst/>
          </a:prstGeom>
        </p:spPr>
        <p:txBody>
          <a:bodyPr/>
          <a:lstStyle>
            <a:lvl1pPr>
              <a:defRPr sz="3600" u="sng"/>
            </a:lvl1pPr>
          </a:lstStyle>
          <a:p>
            <a:pPr lvl="0">
              <a:defRPr sz="1800" u="none">
                <a:uFillTx/>
              </a:defRPr>
            </a:pPr>
            <a:r>
              <a:rPr sz="3600" u="sng">
                <a:uFill>
                  <a:solidFill/>
                </a:uFill>
              </a:rPr>
              <a:t>Perturbations: Statistical Analysis</a:t>
            </a:r>
          </a:p>
        </p:txBody>
      </p:sp>
      <p:sp>
        <p:nvSpPr>
          <p:cNvPr id="474" name="Shape 474"/>
          <p:cNvSpPr/>
          <p:nvPr>
            <p:ph type="sldNum" sz="quarter" idx="4294967295"/>
          </p:nvPr>
        </p:nvSpPr>
        <p:spPr>
          <a:xfrm>
            <a:off x="8070850" y="63627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
        <p:nvSpPr>
          <p:cNvPr id="475" name="Shape 475"/>
          <p:cNvSpPr/>
          <p:nvPr/>
        </p:nvSpPr>
        <p:spPr>
          <a:xfrm flipH="1" rot="16200000">
            <a:off x="1827592" y="3310351"/>
            <a:ext cx="971997" cy="699637"/>
          </a:xfrm>
          <a:prstGeom prst="rightArrow">
            <a:avLst>
              <a:gd name="adj1" fmla="val 32000"/>
              <a:gd name="adj2" fmla="val 116175"/>
            </a:avLst>
          </a:prstGeom>
          <a:solidFill>
            <a:srgbClr val="73A4FE"/>
          </a:solidFill>
          <a:ln w="25400">
            <a:solidFill/>
            <a:round/>
          </a:ln>
        </p:spPr>
        <p:txBody>
          <a:bodyPr lIns="50800" tIns="50800" rIns="50800" bIns="50800" anchor="ctr"/>
          <a:lstStyle/>
          <a:p>
            <a:pPr lvl="0"/>
          </a:p>
        </p:txBody>
      </p:sp>
      <p:pic>
        <p:nvPicPr>
          <p:cNvPr id="476" name="Planck_CMB_Mollweide_625.jpg"/>
          <p:cNvPicPr/>
          <p:nvPr/>
        </p:nvPicPr>
        <p:blipFill>
          <a:blip r:embed="rId2">
            <a:extLst/>
          </a:blip>
          <a:stretch>
            <a:fillRect/>
          </a:stretch>
        </p:blipFill>
        <p:spPr>
          <a:xfrm>
            <a:off x="476589" y="1152399"/>
            <a:ext cx="3674003" cy="1834063"/>
          </a:xfrm>
          <a:prstGeom prst="rect">
            <a:avLst/>
          </a:prstGeom>
          <a:ln w="25400">
            <a:round/>
          </a:ln>
        </p:spPr>
      </p:pic>
      <p:pic>
        <p:nvPicPr>
          <p:cNvPr id="477" name="Sense nom.tiff"/>
          <p:cNvPicPr/>
          <p:nvPr/>
        </p:nvPicPr>
        <p:blipFill>
          <a:blip r:embed="rId3">
            <a:extLst/>
          </a:blip>
          <a:stretch>
            <a:fillRect/>
          </a:stretch>
        </p:blipFill>
        <p:spPr>
          <a:xfrm>
            <a:off x="244455" y="4191746"/>
            <a:ext cx="4138270" cy="2442121"/>
          </a:xfrm>
          <a:prstGeom prst="rect">
            <a:avLst/>
          </a:prstGeom>
          <a:ln w="25400">
            <a:round/>
          </a:ln>
        </p:spPr>
      </p:pic>
      <p:grpSp>
        <p:nvGrpSpPr>
          <p:cNvPr id="480" name="Group 480"/>
          <p:cNvGrpSpPr/>
          <p:nvPr/>
        </p:nvGrpSpPr>
        <p:grpSpPr>
          <a:xfrm>
            <a:off x="5169148" y="2843195"/>
            <a:ext cx="2814094" cy="2589225"/>
            <a:chOff x="0" y="0"/>
            <a:chExt cx="2814092" cy="2589224"/>
          </a:xfrm>
        </p:grpSpPr>
        <p:pic>
          <p:nvPicPr>
            <p:cNvPr id="478" name="Sense nom.tiff"/>
            <p:cNvPicPr/>
            <p:nvPr/>
          </p:nvPicPr>
          <p:blipFill>
            <a:blip r:embed="rId4">
              <a:extLst/>
            </a:blip>
            <a:stretch>
              <a:fillRect/>
            </a:stretch>
          </p:blipFill>
          <p:spPr>
            <a:xfrm>
              <a:off x="5803" y="0"/>
              <a:ext cx="2700887" cy="636553"/>
            </a:xfrm>
            <a:prstGeom prst="rect">
              <a:avLst/>
            </a:prstGeom>
            <a:ln w="25400" cap="flat">
              <a:noFill/>
              <a:round/>
            </a:ln>
            <a:effectLst/>
          </p:spPr>
        </p:pic>
        <p:pic>
          <p:nvPicPr>
            <p:cNvPr id="479" name="pasted-image.pdf"/>
            <p:cNvPicPr/>
            <p:nvPr/>
          </p:nvPicPr>
          <p:blipFill>
            <a:blip r:embed="rId5">
              <a:extLst/>
            </a:blip>
            <a:stretch>
              <a:fillRect/>
            </a:stretch>
          </p:blipFill>
          <p:spPr>
            <a:xfrm>
              <a:off x="0" y="1117678"/>
              <a:ext cx="2814093" cy="1471547"/>
            </a:xfrm>
            <a:prstGeom prst="rect">
              <a:avLst/>
            </a:prstGeom>
            <a:ln w="25400" cap="flat">
              <a:noFill/>
              <a:round/>
            </a:ln>
            <a:effectLst/>
          </p:spPr>
        </p:pic>
      </p:grpSp>
      <p:sp>
        <p:nvSpPr>
          <p:cNvPr id="481" name="Shape 481"/>
          <p:cNvSpPr/>
          <p:nvPr/>
        </p:nvSpPr>
        <p:spPr>
          <a:xfrm>
            <a:off x="2961290" y="4655079"/>
            <a:ext cx="993736" cy="2744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latin typeface="+mn-lt"/>
                <a:ea typeface="+mn-ea"/>
                <a:cs typeface="+mn-cs"/>
                <a:sym typeface="Arial"/>
              </a:defRPr>
            </a:lvl1pPr>
          </a:lstStyle>
          <a:p>
            <a:pPr lvl="0">
              <a:defRPr sz="1800">
                <a:uFillTx/>
              </a:defRPr>
            </a:pPr>
            <a:r>
              <a:rPr sz="1200">
                <a:uFill>
                  <a:solidFill/>
                </a:uFill>
              </a:rPr>
              <a:t>Planck 2013</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4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2" grpId="1"/>
      <p:bldP build="whole" bldLvl="1" animBg="1" rev="0" advAuto="0" spid="480" grpId="2"/>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3" name="Shape 483"/>
          <p:cNvSpPr/>
          <p:nvPr>
            <p:ph type="title"/>
          </p:nvPr>
        </p:nvSpPr>
        <p:spPr>
          <a:xfrm>
            <a:off x="-190500" y="0"/>
            <a:ext cx="9525000" cy="1447800"/>
          </a:xfrm>
          <a:prstGeom prst="rect">
            <a:avLst/>
          </a:prstGeom>
        </p:spPr>
        <p:txBody>
          <a:bodyPr/>
          <a:lstStyle>
            <a:lvl1pPr>
              <a:defRPr sz="3600" u="sng"/>
            </a:lvl1pPr>
          </a:lstStyle>
          <a:p>
            <a:pPr lvl="0">
              <a:defRPr sz="1800" u="none">
                <a:uFillTx/>
              </a:defRPr>
            </a:pPr>
            <a:r>
              <a:rPr sz="3600" u="sng">
                <a:uFill>
                  <a:solidFill/>
                </a:uFill>
              </a:rPr>
              <a:t>Three Different Regimes</a:t>
            </a:r>
          </a:p>
        </p:txBody>
      </p:sp>
      <p:pic>
        <p:nvPicPr>
          <p:cNvPr id="484" name="Sense nom.tiff"/>
          <p:cNvPicPr/>
          <p:nvPr/>
        </p:nvPicPr>
        <p:blipFill>
          <a:blip r:embed="rId2">
            <a:extLst/>
          </a:blip>
          <a:stretch>
            <a:fillRect/>
          </a:stretch>
        </p:blipFill>
        <p:spPr>
          <a:xfrm>
            <a:off x="180976" y="1299919"/>
            <a:ext cx="8651212" cy="5105348"/>
          </a:xfrm>
          <a:prstGeom prst="rect">
            <a:avLst/>
          </a:prstGeom>
          <a:ln w="25400">
            <a:round/>
          </a:ln>
        </p:spPr>
      </p:pic>
      <p:sp>
        <p:nvSpPr>
          <p:cNvPr id="485" name="Shape 485"/>
          <p:cNvSpPr/>
          <p:nvPr/>
        </p:nvSpPr>
        <p:spPr>
          <a:xfrm>
            <a:off x="5553045" y="4465191"/>
            <a:ext cx="1635582" cy="5501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uFillTx/>
              </a:defRPr>
            </a:pPr>
            <a:r>
              <a:rPr sz="1600">
                <a:uFill>
                  <a:solidFill/>
                </a:uFill>
              </a:rPr>
              <a:t>Damping tail</a:t>
            </a:r>
            <a:endParaRPr sz="1600">
              <a:uFill>
                <a:solidFill/>
              </a:uFill>
            </a:endParaRPr>
          </a:p>
          <a:p>
            <a:pPr lvl="0">
              <a:defRPr sz="1800">
                <a:uFillTx/>
              </a:defRPr>
            </a:pPr>
            <a:r>
              <a:rPr sz="1600">
                <a:uFill>
                  <a:solidFill/>
                </a:uFill>
              </a:rPr>
              <a:t>(photon diffusion)</a:t>
            </a:r>
          </a:p>
        </p:txBody>
      </p:sp>
      <p:sp>
        <p:nvSpPr>
          <p:cNvPr id="486" name="Shape 486"/>
          <p:cNvSpPr/>
          <p:nvPr/>
        </p:nvSpPr>
        <p:spPr>
          <a:xfrm>
            <a:off x="3140045" y="1995041"/>
            <a:ext cx="1943855" cy="3215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lvl1pPr>
          </a:lstStyle>
          <a:p>
            <a:pPr lvl="0">
              <a:defRPr sz="1800">
                <a:uFillTx/>
              </a:defRPr>
            </a:pPr>
            <a:r>
              <a:rPr sz="1600">
                <a:uFill>
                  <a:solidFill/>
                </a:uFill>
              </a:rPr>
              <a:t>Accoustic oscillations</a:t>
            </a:r>
          </a:p>
        </p:txBody>
      </p:sp>
      <p:sp>
        <p:nvSpPr>
          <p:cNvPr id="487" name="Shape 487"/>
          <p:cNvSpPr/>
          <p:nvPr/>
        </p:nvSpPr>
        <p:spPr>
          <a:xfrm>
            <a:off x="1336645" y="3684141"/>
            <a:ext cx="1787089" cy="5501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uFillTx/>
              </a:defRPr>
            </a:pPr>
            <a:r>
              <a:rPr sz="1600">
                <a:uFill>
                  <a:solidFill/>
                </a:uFill>
              </a:rPr>
              <a:t>Large-scale plateau</a:t>
            </a:r>
            <a:endParaRPr sz="1600">
              <a:uFill>
                <a:solidFill/>
              </a:uFill>
            </a:endParaRPr>
          </a:p>
          <a:p>
            <a:pPr lvl="0">
              <a:defRPr sz="1800">
                <a:uFillTx/>
              </a:defRPr>
            </a:pPr>
            <a:r>
              <a:rPr sz="1600">
                <a:uFill>
                  <a:solidFill/>
                </a:uFill>
              </a:rPr>
              <a:t>(Sachs-Wolfe)</a:t>
            </a:r>
          </a:p>
        </p:txBody>
      </p:sp>
      <p:sp>
        <p:nvSpPr>
          <p:cNvPr id="488" name="Shape 488"/>
          <p:cNvSpPr/>
          <p:nvPr/>
        </p:nvSpPr>
        <p:spPr>
          <a:xfrm>
            <a:off x="3501995" y="2606674"/>
            <a:ext cx="4160567"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uFillTx/>
              </a:defRPr>
            </a:pPr>
            <a:r>
              <a:rPr sz="2000">
                <a:uFill>
                  <a:solidFill/>
                </a:uFill>
              </a:rPr>
              <a:t>First peak is at 𝛳 ~ 1</a:t>
            </a:r>
            <a:r>
              <a:rPr baseline="31999" sz="2000">
                <a:uFill>
                  <a:solidFill/>
                </a:uFill>
              </a:rPr>
              <a:t>o </a:t>
            </a:r>
            <a:r>
              <a:rPr sz="2000">
                <a:uFill>
                  <a:solidFill/>
                </a:uFill>
              </a:rPr>
              <a:t>~ </a:t>
            </a:r>
            <a:r>
              <a:rPr i="1" sz="2000">
                <a:uFill>
                  <a:solidFill/>
                </a:uFill>
              </a:rPr>
              <a:t>d</a:t>
            </a:r>
            <a:r>
              <a:rPr baseline="-5999" sz="2000">
                <a:uFill>
                  <a:solidFill/>
                </a:uFill>
              </a:rPr>
              <a:t>hor</a:t>
            </a:r>
            <a:r>
              <a:rPr sz="2000">
                <a:uFill>
                  <a:solidFill/>
                </a:uFill>
              </a:rPr>
              <a:t>(</a:t>
            </a:r>
            <a:r>
              <a:rPr i="1" sz="2000">
                <a:uFill>
                  <a:solidFill/>
                </a:uFill>
              </a:rPr>
              <a:t>z</a:t>
            </a:r>
            <a:r>
              <a:rPr baseline="-5999" i="1" sz="2000">
                <a:uFill>
                  <a:solidFill/>
                </a:uFill>
              </a:rPr>
              <a:t>ls</a:t>
            </a:r>
            <a:r>
              <a:rPr sz="2000">
                <a:uFill>
                  <a:solidFill/>
                </a:uFill>
              </a:rPr>
              <a:t>) / </a:t>
            </a:r>
            <a:r>
              <a:rPr i="1" sz="2000">
                <a:uFill>
                  <a:solidFill/>
                </a:uFill>
              </a:rPr>
              <a:t>d</a:t>
            </a:r>
            <a:r>
              <a:rPr baseline="-5999" sz="2000">
                <a:uFill>
                  <a:solidFill/>
                </a:uFill>
              </a:rPr>
              <a:t>A</a:t>
            </a:r>
            <a:r>
              <a:rPr sz="2000">
                <a:uFill>
                  <a:solidFill/>
                </a:uFill>
              </a:rPr>
              <a:t>(</a:t>
            </a:r>
            <a:r>
              <a:rPr i="1" sz="2000">
                <a:uFill>
                  <a:solidFill/>
                </a:uFill>
              </a:rPr>
              <a:t>z</a:t>
            </a:r>
            <a:r>
              <a:rPr baseline="-5999" i="1" sz="2000">
                <a:uFill>
                  <a:solidFill/>
                </a:uFill>
              </a:rPr>
              <a:t>ls</a:t>
            </a:r>
            <a:r>
              <a:rPr sz="2000">
                <a:uFill>
                  <a:solidFill/>
                </a:uFill>
              </a:rPr>
              <a:t>)</a:t>
            </a:r>
          </a:p>
        </p:txBody>
      </p:sp>
      <p:sp>
        <p:nvSpPr>
          <p:cNvPr id="489" name="Shape 489"/>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
        <p:nvSpPr>
          <p:cNvPr id="490" name="Shape 490"/>
          <p:cNvSpPr/>
          <p:nvPr/>
        </p:nvSpPr>
        <p:spPr>
          <a:xfrm>
            <a:off x="1209645" y="6084441"/>
            <a:ext cx="1753553" cy="5501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uFillTx/>
              </a:defRPr>
            </a:pPr>
            <a:r>
              <a:rPr sz="1600">
                <a:uFill>
                  <a:solidFill/>
                </a:uFill>
              </a:rPr>
              <a:t>Large errors due to</a:t>
            </a:r>
            <a:endParaRPr sz="1600">
              <a:uFill>
                <a:solidFill/>
              </a:uFill>
            </a:endParaRPr>
          </a:p>
          <a:p>
            <a:pPr lvl="0">
              <a:defRPr sz="1800">
                <a:uFillTx/>
              </a:defRPr>
            </a:pPr>
            <a:r>
              <a:rPr sz="1600">
                <a:uFill>
                  <a:solidFill/>
                </a:uFill>
              </a:rPr>
              <a:t>"cosmic variance"</a:t>
            </a:r>
          </a:p>
        </p:txBody>
      </p:sp>
      <p:sp>
        <p:nvSpPr>
          <p:cNvPr id="491" name="Shape 491"/>
          <p:cNvSpPr/>
          <p:nvPr/>
        </p:nvSpPr>
        <p:spPr>
          <a:xfrm flipV="1">
            <a:off x="2038161" y="5451475"/>
            <a:ext cx="1" cy="690852"/>
          </a:xfrm>
          <a:prstGeom prst="line">
            <a:avLst/>
          </a:prstGeom>
          <a:ln w="25400">
            <a:solidFill/>
            <a:round/>
            <a:tailEnd type="triangle"/>
          </a:ln>
        </p:spPr>
        <p:txBody>
          <a:bodyPr lIns="0" tIns="0" rIns="0" bIns="0"/>
          <a:lstStyle/>
          <a:p>
            <a:pPr lvl="0"/>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8" grpId="1"/>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93" name="image.png"/>
          <p:cNvPicPr/>
          <p:nvPr/>
        </p:nvPicPr>
        <p:blipFill>
          <a:blip r:embed="rId2">
            <a:extLst/>
          </a:blip>
          <a:stretch>
            <a:fillRect/>
          </a:stretch>
        </p:blipFill>
        <p:spPr>
          <a:xfrm>
            <a:off x="709612" y="1803400"/>
            <a:ext cx="7077076" cy="4746625"/>
          </a:xfrm>
          <a:prstGeom prst="rect">
            <a:avLst/>
          </a:prstGeom>
          <a:ln w="12700">
            <a:miter lim="400000"/>
          </a:ln>
        </p:spPr>
      </p:pic>
      <p:sp>
        <p:nvSpPr>
          <p:cNvPr id="494" name="Shape 494"/>
          <p:cNvSpPr/>
          <p:nvPr>
            <p:ph type="title"/>
          </p:nvPr>
        </p:nvSpPr>
        <p:spPr>
          <a:xfrm>
            <a:off x="-190500" y="0"/>
            <a:ext cx="9525000" cy="1447800"/>
          </a:xfrm>
          <a:prstGeom prst="rect">
            <a:avLst/>
          </a:prstGeom>
        </p:spPr>
        <p:txBody>
          <a:bodyPr/>
          <a:lstStyle>
            <a:lvl1pPr>
              <a:defRPr sz="3600" u="sng"/>
            </a:lvl1pPr>
          </a:lstStyle>
          <a:p>
            <a:pPr lvl="0">
              <a:defRPr sz="1800" u="none">
                <a:uFillTx/>
              </a:defRPr>
            </a:pPr>
            <a:r>
              <a:rPr sz="3600" u="sng">
                <a:uFill>
                  <a:solidFill/>
                </a:uFill>
              </a:rPr>
              <a:t>Three Different Regimes</a:t>
            </a:r>
          </a:p>
        </p:txBody>
      </p:sp>
      <p:sp>
        <p:nvSpPr>
          <p:cNvPr id="495" name="Shape 495"/>
          <p:cNvSpPr/>
          <p:nvPr/>
        </p:nvSpPr>
        <p:spPr>
          <a:xfrm>
            <a:off x="6138406" y="1367532"/>
            <a:ext cx="1635582" cy="5501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uFillTx/>
              </a:defRPr>
            </a:pPr>
            <a:r>
              <a:rPr sz="1600">
                <a:uFill>
                  <a:solidFill/>
                </a:uFill>
              </a:rPr>
              <a:t>Damping tail</a:t>
            </a:r>
            <a:endParaRPr sz="1600">
              <a:uFill>
                <a:solidFill/>
              </a:uFill>
            </a:endParaRPr>
          </a:p>
          <a:p>
            <a:pPr lvl="0">
              <a:defRPr sz="1800">
                <a:uFillTx/>
              </a:defRPr>
            </a:pPr>
            <a:r>
              <a:rPr sz="1600">
                <a:uFill>
                  <a:solidFill/>
                </a:uFill>
              </a:rPr>
              <a:t>(photon diffusion)</a:t>
            </a:r>
          </a:p>
        </p:txBody>
      </p:sp>
      <p:sp>
        <p:nvSpPr>
          <p:cNvPr id="496" name="Shape 496"/>
          <p:cNvSpPr/>
          <p:nvPr/>
        </p:nvSpPr>
        <p:spPr>
          <a:xfrm>
            <a:off x="4197350" y="1481832"/>
            <a:ext cx="1943855" cy="32156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600"/>
            </a:lvl1pPr>
          </a:lstStyle>
          <a:p>
            <a:pPr lvl="0">
              <a:defRPr sz="1800">
                <a:uFillTx/>
              </a:defRPr>
            </a:pPr>
            <a:r>
              <a:rPr sz="1600">
                <a:uFill>
                  <a:solidFill/>
                </a:uFill>
              </a:rPr>
              <a:t>Accoustic oscillations</a:t>
            </a:r>
          </a:p>
        </p:txBody>
      </p:sp>
      <p:sp>
        <p:nvSpPr>
          <p:cNvPr id="497" name="Shape 497"/>
          <p:cNvSpPr/>
          <p:nvPr/>
        </p:nvSpPr>
        <p:spPr>
          <a:xfrm>
            <a:off x="1704945" y="1367532"/>
            <a:ext cx="1787089" cy="5501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uFillTx/>
              </a:defRPr>
            </a:pPr>
            <a:r>
              <a:rPr sz="1600">
                <a:uFill>
                  <a:solidFill/>
                </a:uFill>
              </a:rPr>
              <a:t>Large-scale plateau</a:t>
            </a:r>
            <a:endParaRPr sz="1600">
              <a:uFill>
                <a:solidFill/>
              </a:uFill>
            </a:endParaRPr>
          </a:p>
          <a:p>
            <a:pPr lvl="0">
              <a:defRPr sz="1800">
                <a:uFillTx/>
              </a:defRPr>
            </a:pPr>
            <a:r>
              <a:rPr sz="1600">
                <a:uFill>
                  <a:solidFill/>
                </a:uFill>
              </a:rPr>
              <a:t>(Sachs-Wolfe)</a:t>
            </a:r>
          </a:p>
        </p:txBody>
      </p:sp>
      <p:sp>
        <p:nvSpPr>
          <p:cNvPr id="498" name="Shape 498"/>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
        <p:nvSpPr>
          <p:cNvPr id="499" name="Shape 499"/>
          <p:cNvSpPr/>
          <p:nvPr/>
        </p:nvSpPr>
        <p:spPr>
          <a:xfrm>
            <a:off x="1524000" y="5157470"/>
            <a:ext cx="6127750" cy="1"/>
          </a:xfrm>
          <a:prstGeom prst="line">
            <a:avLst/>
          </a:prstGeom>
          <a:ln w="28575">
            <a:solidFill>
              <a:srgbClr val="4F7A28"/>
            </a:solidFill>
            <a:round/>
          </a:ln>
        </p:spPr>
        <p:txBody>
          <a:bodyPr lIns="45719" rIns="45719"/>
          <a:lstStyle/>
          <a:p>
            <a:pPr lvl="0" marL="0" marR="0" defTabSz="457200">
              <a:defRPr sz="1200">
                <a:uFillTx/>
                <a:latin typeface="Helvetica"/>
                <a:ea typeface="Helvetica"/>
                <a:cs typeface="Helvetica"/>
                <a:sym typeface="Helvetica"/>
              </a:defRPr>
            </a:pPr>
          </a:p>
        </p:txBody>
      </p:sp>
      <p:sp>
        <p:nvSpPr>
          <p:cNvPr id="500" name="Shape 500"/>
          <p:cNvSpPr/>
          <p:nvPr/>
        </p:nvSpPr>
        <p:spPr>
          <a:xfrm>
            <a:off x="7727950" y="4768086"/>
            <a:ext cx="1215887" cy="77876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uFillTx/>
              </a:defRPr>
            </a:pPr>
            <a:r>
              <a:rPr sz="1600">
                <a:uFill>
                  <a:solidFill/>
                </a:uFill>
              </a:rPr>
              <a:t>Primordial </a:t>
            </a:r>
            <a:endParaRPr sz="1600">
              <a:uFill>
                <a:solidFill/>
              </a:uFill>
            </a:endParaRPr>
          </a:p>
          <a:p>
            <a:pPr lvl="0">
              <a:defRPr sz="1800">
                <a:uFillTx/>
              </a:defRPr>
            </a:pPr>
            <a:r>
              <a:rPr sz="1600">
                <a:uFill>
                  <a:solidFill/>
                </a:uFill>
              </a:rPr>
              <a:t>fluctuations </a:t>
            </a:r>
            <a:endParaRPr sz="1600">
              <a:uFill>
                <a:solidFill/>
              </a:uFill>
            </a:endParaRPr>
          </a:p>
          <a:p>
            <a:pPr lvl="0">
              <a:defRPr sz="1800">
                <a:uFillTx/>
              </a:defRPr>
            </a:pPr>
            <a:r>
              <a:rPr sz="1600">
                <a:uFill>
                  <a:solidFill/>
                </a:uFill>
              </a:rPr>
              <a:t>(inflation)</a:t>
            </a:r>
          </a:p>
        </p:txBody>
      </p:sp>
      <p:sp>
        <p:nvSpPr>
          <p:cNvPr id="501" name="Shape 501"/>
          <p:cNvSpPr/>
          <p:nvPr/>
        </p:nvSpPr>
        <p:spPr>
          <a:xfrm>
            <a:off x="457200" y="6337300"/>
            <a:ext cx="3165138" cy="3114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marL="0" marR="0">
              <a:defRPr sz="1600">
                <a:solidFill>
                  <a:srgbClr val="4F7A28"/>
                </a:solidFill>
                <a:uFillTx/>
              </a:defRPr>
            </a:lvl1pPr>
          </a:lstStyle>
          <a:p>
            <a:pPr lvl="0">
              <a:defRPr sz="1800">
                <a:solidFill>
                  <a:srgbClr val="000000"/>
                </a:solidFill>
              </a:defRPr>
            </a:pPr>
            <a:r>
              <a:rPr sz="1600">
                <a:solidFill>
                  <a:srgbClr val="4F7A28"/>
                </a:solidFill>
              </a:rPr>
              <a:t>Hu &amp; White, Sci. Am., 290 44 (2004)</a:t>
            </a:r>
          </a:p>
        </p:txBody>
      </p:sp>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3" name="Shape 503"/>
          <p:cNvSpPr/>
          <p:nvPr>
            <p:ph type="title"/>
          </p:nvPr>
        </p:nvSpPr>
        <p:spPr>
          <a:xfrm>
            <a:off x="-190500" y="165100"/>
            <a:ext cx="9525000" cy="1447800"/>
          </a:xfrm>
          <a:prstGeom prst="rect">
            <a:avLst/>
          </a:prstGeom>
        </p:spPr>
        <p:txBody>
          <a:bodyPr/>
          <a:lstStyle>
            <a:lvl1pPr>
              <a:defRPr sz="3600" u="sng"/>
            </a:lvl1pPr>
          </a:lstStyle>
          <a:p>
            <a:pPr lvl="0">
              <a:defRPr sz="1800" u="none">
                <a:uFillTx/>
              </a:defRPr>
            </a:pPr>
            <a:r>
              <a:rPr sz="3600" u="sng">
                <a:uFill>
                  <a:solidFill/>
                </a:uFill>
              </a:rPr>
              <a:t>Large-Scale Plateau</a:t>
            </a:r>
          </a:p>
        </p:txBody>
      </p:sp>
      <p:sp>
        <p:nvSpPr>
          <p:cNvPr id="504" name="Shape 504"/>
          <p:cNvSpPr/>
          <p:nvPr>
            <p:ph type="body" idx="1"/>
          </p:nvPr>
        </p:nvSpPr>
        <p:spPr>
          <a:xfrm>
            <a:off x="228600" y="1689100"/>
            <a:ext cx="5378451" cy="5562600"/>
          </a:xfrm>
          <a:prstGeom prst="rect">
            <a:avLst/>
          </a:prstGeom>
        </p:spPr>
        <p:txBody>
          <a:bodyPr/>
          <a:lstStyle/>
          <a:p>
            <a:pPr lvl="0" marL="342900">
              <a:lnSpc>
                <a:spcPct val="120000"/>
              </a:lnSpc>
              <a:spcBef>
                <a:spcPts val="0"/>
              </a:spcBef>
              <a:buSzPct val="125000"/>
              <a:defRPr sz="1800">
                <a:uFillTx/>
              </a:defRPr>
            </a:pPr>
            <a:r>
              <a:rPr sz="2000">
                <a:solidFill>
                  <a:srgbClr val="002E7A"/>
                </a:solidFill>
                <a:uFill>
                  <a:solidFill>
                    <a:srgbClr val="002E7A"/>
                  </a:solidFill>
                </a:uFill>
                <a:latin typeface="+mn-lt"/>
                <a:ea typeface="+mn-ea"/>
                <a:cs typeface="+mn-cs"/>
                <a:sym typeface="Arial"/>
              </a:rPr>
              <a:t>Matter density at LSS is not homogeneous:</a:t>
            </a:r>
            <a:endParaRPr sz="2000">
              <a:solidFill>
                <a:srgbClr val="002E7A"/>
              </a:solidFill>
              <a:uFill>
                <a:solidFill>
                  <a:srgbClr val="002E7A"/>
                </a:solidFill>
              </a:uFill>
              <a:latin typeface="+mn-lt"/>
              <a:ea typeface="+mn-ea"/>
              <a:cs typeface="+mn-cs"/>
              <a:sym typeface="Arial"/>
            </a:endParaRPr>
          </a:p>
          <a:p>
            <a:pPr lvl="0" marL="342900">
              <a:lnSpc>
                <a:spcPct val="120000"/>
              </a:lnSpc>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lnSpc>
                <a:spcPct val="120000"/>
              </a:lnSpc>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lnSpc>
                <a:spcPct val="120000"/>
              </a:lnSpc>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lnSpc>
                <a:spcPct val="120000"/>
              </a:lnSpc>
              <a:spcBef>
                <a:spcPts val="0"/>
              </a:spcBef>
              <a:buSzPct val="125000"/>
              <a:defRPr sz="1800">
                <a:uFillTx/>
              </a:defRPr>
            </a:pPr>
            <a:r>
              <a:rPr sz="2000">
                <a:solidFill>
                  <a:srgbClr val="002E7A"/>
                </a:solidFill>
                <a:uFill>
                  <a:solidFill>
                    <a:srgbClr val="002E7A"/>
                  </a:solidFill>
                </a:uFill>
                <a:latin typeface="+mn-lt"/>
                <a:ea typeface="+mn-ea"/>
                <a:cs typeface="+mn-cs"/>
                <a:sym typeface="Arial"/>
              </a:rPr>
              <a:t>When a photon is at a minimum of the gravitational potential at the LSS: redshift</a:t>
            </a:r>
            <a:endParaRPr sz="2000">
              <a:solidFill>
                <a:srgbClr val="002E7A"/>
              </a:solidFill>
              <a:uFill>
                <a:solidFill>
                  <a:srgbClr val="002E7A"/>
                </a:solidFill>
              </a:uFill>
              <a:latin typeface="+mn-lt"/>
              <a:ea typeface="+mn-ea"/>
              <a:cs typeface="+mn-cs"/>
              <a:sym typeface="Arial"/>
            </a:endParaRPr>
          </a:p>
          <a:p>
            <a:pPr lvl="0" marL="342900">
              <a:lnSpc>
                <a:spcPct val="120000"/>
              </a:lnSpc>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lnSpc>
                <a:spcPct val="120000"/>
              </a:lnSpc>
              <a:spcBef>
                <a:spcPts val="0"/>
              </a:spcBef>
              <a:buSzPct val="125000"/>
              <a:defRPr sz="1800">
                <a:uFillTx/>
              </a:defRPr>
            </a:pPr>
            <a:r>
              <a:rPr sz="2000">
                <a:solidFill>
                  <a:srgbClr val="002E7A"/>
                </a:solidFill>
                <a:uFill>
                  <a:solidFill>
                    <a:srgbClr val="002E7A"/>
                  </a:solidFill>
                </a:uFill>
                <a:latin typeface="+mn-lt"/>
                <a:ea typeface="+mn-ea"/>
                <a:cs typeface="+mn-cs"/>
                <a:sym typeface="Arial"/>
              </a:rPr>
              <a:t>When a photon is at a maximum of the gravitational potential at the LSS: blueshift</a:t>
            </a:r>
          </a:p>
        </p:txBody>
      </p:sp>
      <p:sp>
        <p:nvSpPr>
          <p:cNvPr id="505" name="Shape 505"/>
          <p:cNvSpPr/>
          <p:nvPr>
            <p:ph type="sldNum" sz="quarter" idx="4294967295"/>
          </p:nvPr>
        </p:nvSpPr>
        <p:spPr>
          <a:xfrm>
            <a:off x="7359650" y="61976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pic>
        <p:nvPicPr>
          <p:cNvPr id="506" name="Sense nom.tiff"/>
          <p:cNvPicPr/>
          <p:nvPr/>
        </p:nvPicPr>
        <p:blipFill>
          <a:blip r:embed="rId2">
            <a:extLst/>
          </a:blip>
          <a:stretch>
            <a:fillRect/>
          </a:stretch>
        </p:blipFill>
        <p:spPr>
          <a:xfrm>
            <a:off x="1027434" y="2356620"/>
            <a:ext cx="1826072" cy="363760"/>
          </a:xfrm>
          <a:prstGeom prst="rect">
            <a:avLst/>
          </a:prstGeom>
          <a:ln w="25400">
            <a:round/>
          </a:ln>
        </p:spPr>
      </p:pic>
      <p:sp>
        <p:nvSpPr>
          <p:cNvPr id="507" name="Shape 507"/>
          <p:cNvSpPr/>
          <p:nvPr/>
        </p:nvSpPr>
        <p:spPr>
          <a:xfrm>
            <a:off x="3054350" y="2525800"/>
            <a:ext cx="498865" cy="1"/>
          </a:xfrm>
          <a:prstGeom prst="line">
            <a:avLst/>
          </a:prstGeom>
          <a:ln w="25400">
            <a:solidFill/>
            <a:round/>
            <a:tailEnd type="triangle"/>
          </a:ln>
        </p:spPr>
        <p:txBody>
          <a:bodyPr lIns="0" tIns="0" rIns="0" bIns="0"/>
          <a:lstStyle/>
          <a:p>
            <a:pPr lvl="0"/>
          </a:p>
        </p:txBody>
      </p:sp>
      <p:pic>
        <p:nvPicPr>
          <p:cNvPr id="508" name="Sense nom 2.tiff"/>
          <p:cNvPicPr/>
          <p:nvPr/>
        </p:nvPicPr>
        <p:blipFill>
          <a:blip r:embed="rId3">
            <a:extLst/>
          </a:blip>
          <a:stretch>
            <a:fillRect/>
          </a:stretch>
        </p:blipFill>
        <p:spPr>
          <a:xfrm>
            <a:off x="3754058" y="2249023"/>
            <a:ext cx="1686710" cy="553554"/>
          </a:xfrm>
          <a:prstGeom prst="rect">
            <a:avLst/>
          </a:prstGeom>
          <a:ln w="25400">
            <a:round/>
          </a:ln>
        </p:spPr>
      </p:pic>
      <p:sp>
        <p:nvSpPr>
          <p:cNvPr id="509" name="Shape 509"/>
          <p:cNvSpPr/>
          <p:nvPr/>
        </p:nvSpPr>
        <p:spPr>
          <a:xfrm>
            <a:off x="5695950" y="2525800"/>
            <a:ext cx="498865" cy="1"/>
          </a:xfrm>
          <a:prstGeom prst="line">
            <a:avLst/>
          </a:prstGeom>
          <a:ln w="25400">
            <a:solidFill/>
            <a:round/>
            <a:tailEnd type="triangle"/>
          </a:ln>
        </p:spPr>
        <p:txBody>
          <a:bodyPr lIns="0" tIns="0" rIns="0" bIns="0"/>
          <a:lstStyle/>
          <a:p>
            <a:pPr lvl="0"/>
          </a:p>
        </p:txBody>
      </p:sp>
      <p:pic>
        <p:nvPicPr>
          <p:cNvPr id="510" name="Sense nom.tiff"/>
          <p:cNvPicPr/>
          <p:nvPr/>
        </p:nvPicPr>
        <p:blipFill>
          <a:blip r:embed="rId4">
            <a:extLst/>
          </a:blip>
          <a:stretch>
            <a:fillRect/>
          </a:stretch>
        </p:blipFill>
        <p:spPr>
          <a:xfrm>
            <a:off x="6234746" y="2175846"/>
            <a:ext cx="1270954" cy="628788"/>
          </a:xfrm>
          <a:prstGeom prst="rect">
            <a:avLst/>
          </a:prstGeom>
          <a:ln w="25400">
            <a:round/>
          </a:ln>
        </p:spPr>
      </p:pic>
      <p:sp>
        <p:nvSpPr>
          <p:cNvPr id="511" name="Shape 511"/>
          <p:cNvSpPr/>
          <p:nvPr/>
        </p:nvSpPr>
        <p:spPr>
          <a:xfrm>
            <a:off x="7651750" y="2356620"/>
            <a:ext cx="1188105" cy="3215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solidFill>
                  <a:srgbClr val="4F7A28"/>
                </a:solidFill>
              </a:defRPr>
            </a:lvl1pPr>
          </a:lstStyle>
          <a:p>
            <a:pPr lvl="0">
              <a:defRPr sz="1800">
                <a:solidFill>
                  <a:srgbClr val="000000"/>
                </a:solidFill>
                <a:uFillTx/>
              </a:defRPr>
            </a:pPr>
            <a:r>
              <a:rPr sz="1600">
                <a:solidFill>
                  <a:srgbClr val="4F7A28"/>
                </a:solidFill>
                <a:uFill>
                  <a:solidFill/>
                </a:uFill>
              </a:rPr>
              <a:t>Sachs-Wolfe</a:t>
            </a:r>
          </a:p>
        </p:txBody>
      </p:sp>
      <p:pic>
        <p:nvPicPr>
          <p:cNvPr id="512" name="pasted-image.pdf"/>
          <p:cNvPicPr/>
          <p:nvPr/>
        </p:nvPicPr>
        <p:blipFill>
          <a:blip r:embed="rId5">
            <a:extLst/>
          </a:blip>
          <a:stretch>
            <a:fillRect/>
          </a:stretch>
        </p:blipFill>
        <p:spPr>
          <a:xfrm>
            <a:off x="5607050" y="3168571"/>
            <a:ext cx="2251465" cy="650955"/>
          </a:xfrm>
          <a:prstGeom prst="rect">
            <a:avLst/>
          </a:prstGeom>
          <a:ln w="25400">
            <a:round/>
          </a:ln>
        </p:spPr>
      </p:pic>
      <p:pic>
        <p:nvPicPr>
          <p:cNvPr id="513" name="pasted-image.pdf"/>
          <p:cNvPicPr/>
          <p:nvPr/>
        </p:nvPicPr>
        <p:blipFill>
          <a:blip r:embed="rId5">
            <a:extLst/>
          </a:blip>
          <a:stretch>
            <a:fillRect/>
          </a:stretch>
        </p:blipFill>
        <p:spPr>
          <a:xfrm flipH="1" rot="10800000">
            <a:off x="5607050" y="4076620"/>
            <a:ext cx="2251465" cy="650955"/>
          </a:xfrm>
          <a:prstGeom prst="rect">
            <a:avLst/>
          </a:prstGeom>
          <a:ln w="25400">
            <a:round/>
          </a:ln>
        </p:spPr>
      </p:pic>
      <p:sp>
        <p:nvSpPr>
          <p:cNvPr id="514" name="Shape 514"/>
          <p:cNvSpPr/>
          <p:nvPr/>
        </p:nvSpPr>
        <p:spPr>
          <a:xfrm>
            <a:off x="5812032" y="3506747"/>
            <a:ext cx="266701" cy="200026"/>
          </a:xfrm>
          <a:prstGeom prst="rect">
            <a:avLst/>
          </a:prstGeom>
          <a:solidFill>
            <a:srgbClr val="FFFFFF"/>
          </a:solidFill>
          <a:ln w="25400">
            <a:miter lim="400000"/>
          </a:ln>
        </p:spPr>
        <p:txBody>
          <a:bodyPr lIns="0" tIns="0" rIns="0" bIns="0" anchor="ctr"/>
          <a:lstStyle/>
          <a:p>
            <a:pPr lvl="0"/>
          </a:p>
        </p:txBody>
      </p:sp>
      <p:sp>
        <p:nvSpPr>
          <p:cNvPr id="515" name="Shape 515"/>
          <p:cNvSpPr/>
          <p:nvPr/>
        </p:nvSpPr>
        <p:spPr>
          <a:xfrm>
            <a:off x="5812032" y="4158062"/>
            <a:ext cx="266701" cy="200026"/>
          </a:xfrm>
          <a:prstGeom prst="rect">
            <a:avLst/>
          </a:prstGeom>
          <a:solidFill>
            <a:srgbClr val="FFFFFF"/>
          </a:solidFill>
          <a:ln w="25400">
            <a:miter lim="400000"/>
          </a:ln>
        </p:spPr>
        <p:txBody>
          <a:bodyPr lIns="0" tIns="0" rIns="0" bIns="0" anchor="ctr"/>
          <a:lstStyle/>
          <a:p>
            <a:pPr lvl="0"/>
          </a:p>
        </p:txBody>
      </p:sp>
      <p:sp>
        <p:nvSpPr>
          <p:cNvPr id="516" name="Shape 516"/>
          <p:cNvSpPr/>
          <p:nvPr/>
        </p:nvSpPr>
        <p:spPr>
          <a:xfrm>
            <a:off x="7315510" y="3050994"/>
            <a:ext cx="930831" cy="3829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lvl="0">
              <a:defRPr sz="1800">
                <a:uFillTx/>
              </a:defRPr>
            </a:pPr>
            <a:r>
              <a:rPr sz="2000">
                <a:uFill>
                  <a:solidFill/>
                </a:uFill>
              </a:rPr>
              <a:t>redshift</a:t>
            </a:r>
          </a:p>
        </p:txBody>
      </p:sp>
      <p:sp>
        <p:nvSpPr>
          <p:cNvPr id="517" name="Shape 517"/>
          <p:cNvSpPr/>
          <p:nvPr/>
        </p:nvSpPr>
        <p:spPr>
          <a:xfrm>
            <a:off x="7305645" y="4426418"/>
            <a:ext cx="1043817" cy="38291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000"/>
            </a:lvl1pPr>
          </a:lstStyle>
          <a:p>
            <a:pPr lvl="0">
              <a:defRPr sz="1800">
                <a:uFillTx/>
              </a:defRPr>
            </a:pPr>
            <a:r>
              <a:rPr sz="2000">
                <a:uFill>
                  <a:solidFill/>
                </a:uFill>
              </a:rPr>
              <a:t>blueshift</a:t>
            </a:r>
          </a:p>
        </p:txBody>
      </p:sp>
      <p:sp>
        <p:nvSpPr>
          <p:cNvPr id="518" name="Shape 518"/>
          <p:cNvSpPr/>
          <p:nvPr/>
        </p:nvSpPr>
        <p:spPr>
          <a:xfrm>
            <a:off x="5772513" y="3506747"/>
            <a:ext cx="345739" cy="431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uFillTx/>
              </a:defRPr>
            </a:pPr>
            <a:r>
              <a:rPr sz="2400">
                <a:uFill>
                  <a:solidFill/>
                </a:uFill>
              </a:rPr>
              <a:t>ψ</a:t>
            </a:r>
          </a:p>
        </p:txBody>
      </p:sp>
      <p:sp>
        <p:nvSpPr>
          <p:cNvPr id="519" name="Shape 519"/>
          <p:cNvSpPr/>
          <p:nvPr/>
        </p:nvSpPr>
        <p:spPr>
          <a:xfrm>
            <a:off x="5772513" y="4471947"/>
            <a:ext cx="345739" cy="431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uFillTx/>
              </a:defRPr>
            </a:pPr>
            <a:r>
              <a:rPr sz="2400">
                <a:uFill>
                  <a:solidFill/>
                </a:uFill>
              </a:rPr>
              <a:t>ψ</a:t>
            </a:r>
          </a:p>
        </p:txBody>
      </p:sp>
      <p:sp>
        <p:nvSpPr>
          <p:cNvPr id="520" name="Shape 520"/>
          <p:cNvSpPr/>
          <p:nvPr/>
        </p:nvSpPr>
        <p:spPr>
          <a:xfrm>
            <a:off x="228600" y="5216700"/>
            <a:ext cx="8305066" cy="166782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342900" indent="-342900">
              <a:lnSpc>
                <a:spcPct val="120000"/>
              </a:lnSpc>
              <a:buSzPct val="125000"/>
              <a:buChar char="•"/>
              <a:defRPr sz="2000">
                <a:solidFill>
                  <a:srgbClr val="002E7A"/>
                </a:solidFill>
                <a:uFill>
                  <a:solidFill>
                    <a:srgbClr val="002E7A"/>
                  </a:solidFill>
                </a:uFill>
                <a:latin typeface="+mn-lt"/>
                <a:ea typeface="+mn-ea"/>
                <a:cs typeface="+mn-cs"/>
                <a:sym typeface="Arial"/>
              </a:defRPr>
            </a:lvl1pPr>
          </a:lstStyle>
          <a:p>
            <a:pPr lvl="0">
              <a:defRPr sz="1800">
                <a:solidFill>
                  <a:srgbClr val="000000"/>
                </a:solidFill>
                <a:uFillTx/>
              </a:defRPr>
            </a:pPr>
            <a:r>
              <a:rPr sz="2000">
                <a:solidFill>
                  <a:srgbClr val="002E7A"/>
                </a:solidFill>
                <a:uFill>
                  <a:solidFill>
                    <a:srgbClr val="002E7A"/>
                  </a:solidFill>
                </a:uFill>
              </a:rPr>
              <a:t>The temperature fluctuations at large 𝛳 tell us about the gravitational potential fluctuations at the LSS</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2" name="Shape 522"/>
          <p:cNvSpPr/>
          <p:nvPr>
            <p:ph type="title"/>
          </p:nvPr>
        </p:nvSpPr>
        <p:spPr>
          <a:xfrm>
            <a:off x="-190500" y="292100"/>
            <a:ext cx="9525000" cy="1447800"/>
          </a:xfrm>
          <a:prstGeom prst="rect">
            <a:avLst/>
          </a:prstGeom>
        </p:spPr>
        <p:txBody>
          <a:bodyPr/>
          <a:lstStyle>
            <a:lvl1pPr>
              <a:defRPr sz="3600" u="sng"/>
            </a:lvl1pPr>
          </a:lstStyle>
          <a:p>
            <a:pPr lvl="0">
              <a:defRPr sz="1800" u="none">
                <a:uFillTx/>
              </a:defRPr>
            </a:pPr>
            <a:r>
              <a:rPr sz="3600" u="sng">
                <a:uFill>
                  <a:solidFill/>
                </a:uFill>
              </a:rPr>
              <a:t>Accoustic Oscillations</a:t>
            </a:r>
          </a:p>
        </p:txBody>
      </p:sp>
      <p:sp>
        <p:nvSpPr>
          <p:cNvPr id="523" name="Shape 523"/>
          <p:cNvSpPr/>
          <p:nvPr>
            <p:ph type="body" idx="1"/>
          </p:nvPr>
        </p:nvSpPr>
        <p:spPr>
          <a:xfrm>
            <a:off x="558800" y="1651000"/>
            <a:ext cx="8233050" cy="5562600"/>
          </a:xfrm>
          <a:prstGeom prst="rect">
            <a:avLst/>
          </a:prstGeom>
        </p:spPr>
        <p:txBody>
          <a:bodyPr/>
          <a:lstStyle/>
          <a:p>
            <a:pPr lvl="0" marL="342900">
              <a:lnSpc>
                <a:spcPct val="120000"/>
              </a:lnSpc>
              <a:spcBef>
                <a:spcPts val="1400"/>
              </a:spcBef>
              <a:buSzPct val="125000"/>
              <a:defRPr sz="1800">
                <a:uFillTx/>
              </a:defRPr>
            </a:pPr>
            <a:r>
              <a:rPr sz="2000">
                <a:solidFill>
                  <a:srgbClr val="002E7A"/>
                </a:solidFill>
                <a:uFill>
                  <a:solidFill>
                    <a:srgbClr val="002E7A"/>
                  </a:solidFill>
                </a:uFill>
                <a:latin typeface="+mn-lt"/>
                <a:ea typeface="+mn-ea"/>
                <a:cs typeface="+mn-cs"/>
                <a:sym typeface="Arial"/>
              </a:rPr>
              <a:t>The photon-baryon plasma will fall into the gravitation potential wells created by the inhomogeneities in the distribution of the (dominant) dark matter.</a:t>
            </a:r>
            <a:endParaRPr sz="2000">
              <a:solidFill>
                <a:srgbClr val="002E7A"/>
              </a:solidFill>
              <a:uFill>
                <a:solidFill>
                  <a:srgbClr val="002E7A"/>
                </a:solidFill>
              </a:uFill>
              <a:latin typeface="+mn-lt"/>
              <a:ea typeface="+mn-ea"/>
              <a:cs typeface="+mn-cs"/>
              <a:sym typeface="Arial"/>
            </a:endParaRPr>
          </a:p>
          <a:p>
            <a:pPr lvl="0" marL="342900">
              <a:lnSpc>
                <a:spcPct val="120000"/>
              </a:lnSpc>
              <a:spcBef>
                <a:spcPts val="1400"/>
              </a:spcBef>
              <a:buSzPct val="125000"/>
              <a:defRPr sz="1800">
                <a:uFillTx/>
              </a:defRPr>
            </a:pPr>
            <a:r>
              <a:rPr sz="2000">
                <a:solidFill>
                  <a:srgbClr val="002E7A"/>
                </a:solidFill>
                <a:uFill>
                  <a:solidFill>
                    <a:srgbClr val="002E7A"/>
                  </a:solidFill>
                </a:uFill>
                <a:latin typeface="+mn-lt"/>
                <a:ea typeface="+mn-ea"/>
                <a:cs typeface="+mn-cs"/>
                <a:sym typeface="Arial"/>
              </a:rPr>
              <a:t>Being compressed there, pressure will increase (w = p / ρ ~1/3) and the fluid will expand outwards, until pressure decreases and gravity pulls the fluid back into the well</a:t>
            </a:r>
            <a:endParaRPr sz="2000">
              <a:solidFill>
                <a:srgbClr val="002E7A"/>
              </a:solidFill>
              <a:uFill>
                <a:solidFill>
                  <a:srgbClr val="002E7A"/>
                </a:solidFill>
              </a:uFill>
              <a:latin typeface="+mn-lt"/>
              <a:ea typeface="+mn-ea"/>
              <a:cs typeface="+mn-cs"/>
              <a:sym typeface="Arial"/>
            </a:endParaRPr>
          </a:p>
          <a:p>
            <a:pPr lvl="0" marL="342900">
              <a:lnSpc>
                <a:spcPct val="120000"/>
              </a:lnSpc>
              <a:spcBef>
                <a:spcPts val="1400"/>
              </a:spcBef>
              <a:buSzPct val="125000"/>
              <a:defRPr sz="1800">
                <a:uFillTx/>
              </a:defRPr>
            </a:pPr>
            <a:r>
              <a:rPr sz="2000">
                <a:solidFill>
                  <a:srgbClr val="002E7A"/>
                </a:solidFill>
                <a:uFill>
                  <a:solidFill>
                    <a:srgbClr val="002E7A"/>
                  </a:solidFill>
                </a:uFill>
                <a:latin typeface="+mn-lt"/>
                <a:ea typeface="+mn-ea"/>
                <a:cs typeface="+mn-cs"/>
                <a:sym typeface="Arial"/>
              </a:rPr>
              <a:t>These are pressure (sound) waves with c</a:t>
            </a:r>
            <a:r>
              <a:rPr baseline="-5999" sz="2000">
                <a:solidFill>
                  <a:srgbClr val="002E7A"/>
                </a:solidFill>
                <a:uFill>
                  <a:solidFill>
                    <a:srgbClr val="002E7A"/>
                  </a:solidFill>
                </a:uFill>
                <a:latin typeface="+mn-lt"/>
                <a:ea typeface="+mn-ea"/>
                <a:cs typeface="+mn-cs"/>
                <a:sym typeface="Arial"/>
              </a:rPr>
              <a:t>s</a:t>
            </a:r>
            <a:r>
              <a:rPr sz="2000">
                <a:solidFill>
                  <a:srgbClr val="002E7A"/>
                </a:solidFill>
                <a:uFill>
                  <a:solidFill>
                    <a:srgbClr val="002E7A"/>
                  </a:solidFill>
                </a:uFill>
                <a:latin typeface="+mn-lt"/>
                <a:ea typeface="+mn-ea"/>
                <a:cs typeface="+mn-cs"/>
                <a:sym typeface="Arial"/>
              </a:rPr>
              <a:t> ~ c (dp / dρ)</a:t>
            </a:r>
            <a:r>
              <a:rPr baseline="31999" sz="2000">
                <a:solidFill>
                  <a:srgbClr val="002E7A"/>
                </a:solidFill>
                <a:uFill>
                  <a:solidFill>
                    <a:srgbClr val="002E7A"/>
                  </a:solidFill>
                </a:uFill>
                <a:latin typeface="+mn-lt"/>
                <a:ea typeface="+mn-ea"/>
                <a:cs typeface="+mn-cs"/>
                <a:sym typeface="Arial"/>
              </a:rPr>
              <a:t>1/2</a:t>
            </a:r>
            <a:r>
              <a:rPr sz="2000">
                <a:solidFill>
                  <a:srgbClr val="002E7A"/>
                </a:solidFill>
                <a:uFill>
                  <a:solidFill>
                    <a:srgbClr val="002E7A"/>
                  </a:solidFill>
                </a:uFill>
                <a:latin typeface="+mn-lt"/>
                <a:ea typeface="+mn-ea"/>
                <a:cs typeface="+mn-cs"/>
                <a:sym typeface="Arial"/>
              </a:rPr>
              <a:t> = c / √3.</a:t>
            </a:r>
          </a:p>
        </p:txBody>
      </p:sp>
      <p:sp>
        <p:nvSpPr>
          <p:cNvPr id="524" name="Shape 524"/>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pic>
        <p:nvPicPr>
          <p:cNvPr id="525" name="plane.gif"/>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884343" y="4703171"/>
            <a:ext cx="5375314" cy="1959656"/>
          </a:xfrm>
          <a:prstGeom prst="rect">
            <a:avLst/>
          </a:prstGeom>
        </p:spPr>
      </p:pic>
      <p:sp>
        <p:nvSpPr>
          <p:cNvPr id="526" name="Shape 526"/>
          <p:cNvSpPr/>
          <p:nvPr/>
        </p:nvSpPr>
        <p:spPr>
          <a:xfrm>
            <a:off x="803208" y="6375166"/>
            <a:ext cx="678022" cy="3215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lvl1pPr>
          </a:lstStyle>
          <a:p>
            <a:pPr lvl="0">
              <a:defRPr sz="1800">
                <a:uFillTx/>
              </a:defRPr>
            </a:pPr>
            <a:r>
              <a:rPr sz="1600">
                <a:uFill>
                  <a:solidFill/>
                </a:uFill>
              </a:rPr>
              <a:t>W. Hu</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52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52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8" name="Shape 528"/>
          <p:cNvSpPr/>
          <p:nvPr>
            <p:ph type="title"/>
          </p:nvPr>
        </p:nvSpPr>
        <p:spPr>
          <a:xfrm>
            <a:off x="-190500" y="292100"/>
            <a:ext cx="9525000" cy="1447800"/>
          </a:xfrm>
          <a:prstGeom prst="rect">
            <a:avLst/>
          </a:prstGeom>
        </p:spPr>
        <p:txBody>
          <a:bodyPr/>
          <a:lstStyle>
            <a:lvl1pPr>
              <a:defRPr sz="3600" u="sng"/>
            </a:lvl1pPr>
          </a:lstStyle>
          <a:p>
            <a:pPr lvl="0">
              <a:defRPr sz="1800" u="none">
                <a:uFillTx/>
              </a:defRPr>
            </a:pPr>
            <a:r>
              <a:rPr sz="3600" u="sng">
                <a:uFill>
                  <a:solidFill/>
                </a:uFill>
              </a:rPr>
              <a:t>Analogy: Bouncing Balls</a:t>
            </a:r>
          </a:p>
        </p:txBody>
      </p:sp>
      <p:sp>
        <p:nvSpPr>
          <p:cNvPr id="529" name="Shape 529"/>
          <p:cNvSpPr/>
          <p:nvPr>
            <p:ph type="body" idx="1"/>
          </p:nvPr>
        </p:nvSpPr>
        <p:spPr>
          <a:xfrm>
            <a:off x="381000" y="1651000"/>
            <a:ext cx="8375102" cy="5562600"/>
          </a:xfrm>
          <a:prstGeom prst="rect">
            <a:avLst/>
          </a:prstGeom>
        </p:spPr>
        <p:txBody>
          <a:bodyPr/>
          <a:lstStyle/>
          <a:p>
            <a:pPr lvl="0" marL="342900">
              <a:lnSpc>
                <a:spcPct val="120000"/>
              </a:lnSpc>
              <a:spcBef>
                <a:spcPts val="1400"/>
              </a:spcBef>
              <a:buSzPct val="125000"/>
              <a:defRPr sz="1800">
                <a:uFillTx/>
              </a:defRPr>
            </a:pPr>
            <a:r>
              <a:rPr sz="2000">
                <a:solidFill>
                  <a:srgbClr val="002E7A"/>
                </a:solidFill>
                <a:uFill>
                  <a:solidFill>
                    <a:srgbClr val="002E7A"/>
                  </a:solidFill>
                </a:uFill>
                <a:latin typeface="+mn-lt"/>
                <a:ea typeface="+mn-ea"/>
                <a:cs typeface="+mn-cs"/>
                <a:sym typeface="Arial"/>
              </a:rPr>
              <a:t>Let’s drop a series of balls from different heights and wait 10 seconds.</a:t>
            </a:r>
            <a:endParaRPr sz="2000">
              <a:solidFill>
                <a:srgbClr val="002E7A"/>
              </a:solidFill>
              <a:uFill>
                <a:solidFill>
                  <a:srgbClr val="002E7A"/>
                </a:solidFill>
              </a:uFill>
              <a:latin typeface="+mn-lt"/>
              <a:ea typeface="+mn-ea"/>
              <a:cs typeface="+mn-cs"/>
              <a:sym typeface="Arial"/>
            </a:endParaRPr>
          </a:p>
          <a:p>
            <a:pPr lvl="0" marL="342900">
              <a:lnSpc>
                <a:spcPct val="120000"/>
              </a:lnSpc>
              <a:spcBef>
                <a:spcPts val="1400"/>
              </a:spcBef>
              <a:buSzPct val="125000"/>
              <a:defRPr sz="1800">
                <a:uFillTx/>
              </a:defRPr>
            </a:pPr>
            <a:r>
              <a:rPr sz="2000">
                <a:solidFill>
                  <a:srgbClr val="002E7A"/>
                </a:solidFill>
                <a:uFill>
                  <a:solidFill>
                    <a:srgbClr val="002E7A"/>
                  </a:solidFill>
                </a:uFill>
                <a:latin typeface="+mn-lt"/>
                <a:ea typeface="+mn-ea"/>
                <a:cs typeface="+mn-cs"/>
                <a:sym typeface="Arial"/>
              </a:rPr>
              <a:t>Balls dropped from low heights bounce a large number of times.</a:t>
            </a:r>
            <a:endParaRPr sz="2000">
              <a:solidFill>
                <a:srgbClr val="002E7A"/>
              </a:solidFill>
              <a:uFill>
                <a:solidFill>
                  <a:srgbClr val="002E7A"/>
                </a:solidFill>
              </a:uFill>
              <a:latin typeface="+mn-lt"/>
              <a:ea typeface="+mn-ea"/>
              <a:cs typeface="+mn-cs"/>
              <a:sym typeface="Arial"/>
            </a:endParaRPr>
          </a:p>
          <a:p>
            <a:pPr lvl="0" marL="342900">
              <a:lnSpc>
                <a:spcPct val="120000"/>
              </a:lnSpc>
              <a:spcBef>
                <a:spcPts val="1400"/>
              </a:spcBef>
              <a:buSzPct val="125000"/>
              <a:defRPr sz="1800">
                <a:uFillTx/>
              </a:defRPr>
            </a:pPr>
            <a:r>
              <a:rPr sz="2000">
                <a:solidFill>
                  <a:srgbClr val="002E7A"/>
                </a:solidFill>
                <a:uFill>
                  <a:solidFill>
                    <a:srgbClr val="002E7A"/>
                  </a:solidFill>
                </a:uFill>
                <a:latin typeface="+mn-lt"/>
                <a:ea typeface="+mn-ea"/>
                <a:cs typeface="+mn-cs"/>
                <a:sym typeface="Arial"/>
              </a:rPr>
              <a:t>Balls dropped from high enough don’t even reach the ground in 10 s.</a:t>
            </a:r>
            <a:endParaRPr sz="2000">
              <a:solidFill>
                <a:srgbClr val="002E7A"/>
              </a:solidFill>
              <a:uFill>
                <a:solidFill>
                  <a:srgbClr val="002E7A"/>
                </a:solidFill>
              </a:uFill>
              <a:latin typeface="+mn-lt"/>
              <a:ea typeface="+mn-ea"/>
              <a:cs typeface="+mn-cs"/>
              <a:sym typeface="Arial"/>
            </a:endParaRPr>
          </a:p>
          <a:p>
            <a:pPr lvl="0" marL="342900">
              <a:lnSpc>
                <a:spcPct val="120000"/>
              </a:lnSpc>
              <a:spcBef>
                <a:spcPts val="1400"/>
              </a:spcBef>
              <a:buSzPct val="125000"/>
              <a:defRPr sz="1800">
                <a:uFillTx/>
              </a:defRPr>
            </a:pPr>
            <a:r>
              <a:rPr sz="2000">
                <a:solidFill>
                  <a:srgbClr val="002E7A"/>
                </a:solidFill>
                <a:uFill>
                  <a:solidFill>
                    <a:srgbClr val="002E7A"/>
                  </a:solidFill>
                </a:uFill>
                <a:latin typeface="+mn-lt"/>
                <a:ea typeface="+mn-ea"/>
                <a:cs typeface="+mn-cs"/>
                <a:sym typeface="Arial"/>
              </a:rPr>
              <a:t>There is a certain height from which the ball just touches the ground after those 10 s.</a:t>
            </a:r>
          </a:p>
        </p:txBody>
      </p:sp>
      <p:sp>
        <p:nvSpPr>
          <p:cNvPr id="530" name="Shape 530"/>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2" name="Shape 532"/>
          <p:cNvSpPr/>
          <p:nvPr>
            <p:ph type="title"/>
          </p:nvPr>
        </p:nvSpPr>
        <p:spPr>
          <a:xfrm>
            <a:off x="-190500" y="292100"/>
            <a:ext cx="9525000" cy="1447800"/>
          </a:xfrm>
          <a:prstGeom prst="rect">
            <a:avLst/>
          </a:prstGeom>
        </p:spPr>
        <p:txBody>
          <a:bodyPr/>
          <a:lstStyle>
            <a:lvl1pPr>
              <a:defRPr sz="3600" u="sng"/>
            </a:lvl1pPr>
          </a:lstStyle>
          <a:p>
            <a:pPr lvl="0">
              <a:defRPr sz="1800" u="none">
                <a:uFillTx/>
              </a:defRPr>
            </a:pPr>
            <a:r>
              <a:rPr sz="3600" u="sng">
                <a:uFill>
                  <a:solidFill/>
                </a:uFill>
              </a:rPr>
              <a:t>Analogy: Bouncing Balls</a:t>
            </a:r>
          </a:p>
        </p:txBody>
      </p:sp>
      <p:sp>
        <p:nvSpPr>
          <p:cNvPr id="533" name="Shape 533"/>
          <p:cNvSpPr/>
          <p:nvPr>
            <p:ph type="body" idx="1"/>
          </p:nvPr>
        </p:nvSpPr>
        <p:spPr>
          <a:xfrm>
            <a:off x="558800" y="1651000"/>
            <a:ext cx="3898746" cy="5562600"/>
          </a:xfrm>
          <a:prstGeom prst="rect">
            <a:avLst/>
          </a:prstGeom>
        </p:spPr>
        <p:txBody>
          <a:bodyPr/>
          <a:lstStyle/>
          <a:p>
            <a:pPr lvl="0" marL="342900" indent="-342900">
              <a:lnSpc>
                <a:spcPct val="120000"/>
              </a:lnSpc>
              <a:spcBef>
                <a:spcPts val="1400"/>
              </a:spcBef>
              <a:buSzPct val="125000"/>
              <a:defRPr sz="1800">
                <a:uFillTx/>
              </a:defRPr>
            </a:pPr>
            <a:r>
              <a:rPr sz="1600">
                <a:solidFill>
                  <a:srgbClr val="002E7A"/>
                </a:solidFill>
                <a:uFill>
                  <a:solidFill>
                    <a:srgbClr val="002E7A"/>
                  </a:solidFill>
                </a:uFill>
                <a:latin typeface="+mn-lt"/>
                <a:ea typeface="+mn-ea"/>
                <a:cs typeface="+mn-cs"/>
                <a:sym typeface="Arial"/>
              </a:rPr>
              <a:t>Bouncing balls</a:t>
            </a:r>
            <a:endParaRPr sz="1600">
              <a:solidFill>
                <a:srgbClr val="002E7A"/>
              </a:solidFill>
              <a:uFill>
                <a:solidFill>
                  <a:srgbClr val="002E7A"/>
                </a:solidFill>
              </a:uFill>
              <a:latin typeface="+mn-lt"/>
              <a:ea typeface="+mn-ea"/>
              <a:cs typeface="+mn-cs"/>
              <a:sym typeface="Arial"/>
            </a:endParaRPr>
          </a:p>
          <a:p>
            <a:pPr lvl="0" marL="342900" indent="-342900">
              <a:lnSpc>
                <a:spcPct val="120000"/>
              </a:lnSpc>
              <a:spcBef>
                <a:spcPts val="1800"/>
              </a:spcBef>
              <a:buSzPct val="125000"/>
              <a:defRPr sz="1800">
                <a:uFillTx/>
              </a:defRPr>
            </a:pPr>
            <a:r>
              <a:rPr sz="1600">
                <a:solidFill>
                  <a:srgbClr val="002E7A"/>
                </a:solidFill>
                <a:uFill>
                  <a:solidFill>
                    <a:srgbClr val="002E7A"/>
                  </a:solidFill>
                </a:uFill>
                <a:latin typeface="+mn-lt"/>
                <a:ea typeface="+mn-ea"/>
                <a:cs typeface="+mn-cs"/>
                <a:sym typeface="Arial"/>
              </a:rPr>
              <a:t>10 seconds</a:t>
            </a:r>
            <a:endParaRPr sz="1600">
              <a:solidFill>
                <a:srgbClr val="002E7A"/>
              </a:solidFill>
              <a:uFill>
                <a:solidFill>
                  <a:srgbClr val="002E7A"/>
                </a:solidFill>
              </a:uFill>
              <a:latin typeface="+mn-lt"/>
              <a:ea typeface="+mn-ea"/>
              <a:cs typeface="+mn-cs"/>
              <a:sym typeface="Arial"/>
            </a:endParaRPr>
          </a:p>
          <a:p>
            <a:pPr lvl="0" marL="342900" indent="-342900">
              <a:lnSpc>
                <a:spcPct val="120000"/>
              </a:lnSpc>
              <a:spcBef>
                <a:spcPts val="1400"/>
              </a:spcBef>
              <a:buSzPct val="125000"/>
              <a:defRPr sz="1800">
                <a:uFillTx/>
              </a:defRPr>
            </a:pPr>
            <a:endParaRPr sz="1600">
              <a:solidFill>
                <a:srgbClr val="002E7A"/>
              </a:solidFill>
              <a:uFill>
                <a:solidFill>
                  <a:srgbClr val="002E7A"/>
                </a:solidFill>
              </a:uFill>
              <a:latin typeface="+mn-lt"/>
              <a:ea typeface="+mn-ea"/>
              <a:cs typeface="+mn-cs"/>
              <a:sym typeface="Arial"/>
            </a:endParaRPr>
          </a:p>
          <a:p>
            <a:pPr lvl="0" marL="342900" indent="-342900">
              <a:lnSpc>
                <a:spcPct val="120000"/>
              </a:lnSpc>
              <a:spcBef>
                <a:spcPts val="0"/>
              </a:spcBef>
              <a:buSzPct val="125000"/>
              <a:defRPr sz="1800">
                <a:uFillTx/>
              </a:defRPr>
            </a:pPr>
            <a:r>
              <a:rPr sz="1600">
                <a:solidFill>
                  <a:srgbClr val="002E7A"/>
                </a:solidFill>
                <a:uFill>
                  <a:solidFill>
                    <a:srgbClr val="002E7A"/>
                  </a:solidFill>
                </a:uFill>
                <a:latin typeface="+mn-lt"/>
                <a:ea typeface="+mn-ea"/>
                <a:cs typeface="+mn-cs"/>
                <a:sym typeface="Arial"/>
              </a:rPr>
              <a:t>Bounces</a:t>
            </a:r>
            <a:endParaRPr sz="1600">
              <a:solidFill>
                <a:srgbClr val="002E7A"/>
              </a:solidFill>
              <a:uFill>
                <a:solidFill>
                  <a:srgbClr val="002E7A"/>
                </a:solidFill>
              </a:uFill>
              <a:latin typeface="+mn-lt"/>
              <a:ea typeface="+mn-ea"/>
              <a:cs typeface="+mn-cs"/>
              <a:sym typeface="Arial"/>
            </a:endParaRPr>
          </a:p>
          <a:p>
            <a:pPr lvl="0" marL="342900" indent="-342900">
              <a:lnSpc>
                <a:spcPct val="120000"/>
              </a:lnSpc>
              <a:spcBef>
                <a:spcPts val="1400"/>
              </a:spcBef>
              <a:buSzPct val="125000"/>
              <a:defRPr sz="1800">
                <a:uFillTx/>
              </a:defRPr>
            </a:pPr>
            <a:r>
              <a:rPr sz="1600">
                <a:solidFill>
                  <a:srgbClr val="002E7A"/>
                </a:solidFill>
                <a:uFill>
                  <a:solidFill>
                    <a:srgbClr val="002E7A"/>
                  </a:solidFill>
                </a:uFill>
                <a:latin typeface="+mn-lt"/>
                <a:ea typeface="+mn-ea"/>
                <a:cs typeface="+mn-cs"/>
                <a:sym typeface="Arial"/>
              </a:rPr>
              <a:t>Height of the ball that just reaches the ground</a:t>
            </a:r>
            <a:endParaRPr sz="1600">
              <a:solidFill>
                <a:srgbClr val="002E7A"/>
              </a:solidFill>
              <a:uFill>
                <a:solidFill>
                  <a:srgbClr val="002E7A"/>
                </a:solidFill>
              </a:uFill>
              <a:latin typeface="+mn-lt"/>
              <a:ea typeface="+mn-ea"/>
              <a:cs typeface="+mn-cs"/>
              <a:sym typeface="Arial"/>
            </a:endParaRPr>
          </a:p>
          <a:p>
            <a:pPr lvl="0" marL="342900" indent="-342900">
              <a:lnSpc>
                <a:spcPct val="120000"/>
              </a:lnSpc>
              <a:spcBef>
                <a:spcPts val="1400"/>
              </a:spcBef>
              <a:buSzPct val="125000"/>
              <a:defRPr sz="1800">
                <a:uFillTx/>
              </a:defRPr>
            </a:pPr>
            <a:endParaRPr sz="1600">
              <a:solidFill>
                <a:srgbClr val="002E7A"/>
              </a:solidFill>
              <a:uFill>
                <a:solidFill>
                  <a:srgbClr val="002E7A"/>
                </a:solidFill>
              </a:uFill>
              <a:latin typeface="+mn-lt"/>
              <a:ea typeface="+mn-ea"/>
              <a:cs typeface="+mn-cs"/>
              <a:sym typeface="Arial"/>
            </a:endParaRPr>
          </a:p>
          <a:p>
            <a:pPr lvl="0" marL="342900" indent="-342900">
              <a:lnSpc>
                <a:spcPct val="120000"/>
              </a:lnSpc>
              <a:spcBef>
                <a:spcPts val="200"/>
              </a:spcBef>
              <a:buSzPct val="125000"/>
              <a:defRPr sz="1800">
                <a:uFillTx/>
              </a:defRPr>
            </a:pPr>
            <a:endParaRPr sz="1600">
              <a:solidFill>
                <a:srgbClr val="002E7A"/>
              </a:solidFill>
              <a:uFill>
                <a:solidFill>
                  <a:srgbClr val="002E7A"/>
                </a:solidFill>
              </a:uFill>
              <a:latin typeface="+mn-lt"/>
              <a:ea typeface="+mn-ea"/>
              <a:cs typeface="+mn-cs"/>
              <a:sym typeface="Arial"/>
            </a:endParaRPr>
          </a:p>
          <a:p>
            <a:pPr lvl="0" marL="342900" indent="-342900">
              <a:lnSpc>
                <a:spcPct val="120000"/>
              </a:lnSpc>
              <a:spcBef>
                <a:spcPts val="500"/>
              </a:spcBef>
              <a:buSzPct val="125000"/>
              <a:defRPr sz="1800">
                <a:uFillTx/>
              </a:defRPr>
            </a:pPr>
            <a:endParaRPr sz="1600">
              <a:solidFill>
                <a:srgbClr val="002E7A"/>
              </a:solidFill>
              <a:uFill>
                <a:solidFill>
                  <a:srgbClr val="002E7A"/>
                </a:solidFill>
              </a:uFill>
              <a:latin typeface="+mn-lt"/>
              <a:ea typeface="+mn-ea"/>
              <a:cs typeface="+mn-cs"/>
              <a:sym typeface="Arial"/>
            </a:endParaRPr>
          </a:p>
          <a:p>
            <a:pPr lvl="0" marL="342900" indent="-342900">
              <a:lnSpc>
                <a:spcPct val="120000"/>
              </a:lnSpc>
              <a:spcBef>
                <a:spcPts val="0"/>
              </a:spcBef>
              <a:buSzPct val="125000"/>
              <a:defRPr sz="1800">
                <a:uFillTx/>
              </a:defRPr>
            </a:pPr>
            <a:r>
              <a:rPr sz="1600">
                <a:solidFill>
                  <a:srgbClr val="002E7A"/>
                </a:solidFill>
                <a:uFill>
                  <a:solidFill>
                    <a:srgbClr val="002E7A"/>
                  </a:solidFill>
                </a:uFill>
                <a:latin typeface="+mn-lt"/>
                <a:ea typeface="+mn-ea"/>
                <a:cs typeface="+mn-cs"/>
                <a:sym typeface="Arial"/>
              </a:rPr>
              <a:t>Balls dropped from higher heights don’t bounce</a:t>
            </a:r>
          </a:p>
        </p:txBody>
      </p:sp>
      <p:sp>
        <p:nvSpPr>
          <p:cNvPr id="534" name="Shape 534"/>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
        <p:nvSpPr>
          <p:cNvPr id="535" name="Shape 535"/>
          <p:cNvSpPr/>
          <p:nvPr/>
        </p:nvSpPr>
        <p:spPr>
          <a:xfrm>
            <a:off x="4952052" y="1651000"/>
            <a:ext cx="3958005" cy="55626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marL="342900" indent="-342900">
              <a:lnSpc>
                <a:spcPct val="120000"/>
              </a:lnSpc>
              <a:spcBef>
                <a:spcPts val="1400"/>
              </a:spcBef>
              <a:buSzPct val="125000"/>
              <a:buChar char="•"/>
              <a:defRPr sz="1800">
                <a:uFillTx/>
              </a:defRPr>
            </a:pPr>
            <a:r>
              <a:rPr sz="1600">
                <a:solidFill>
                  <a:srgbClr val="002E7A"/>
                </a:solidFill>
                <a:uFill>
                  <a:solidFill>
                    <a:srgbClr val="002E7A"/>
                  </a:solidFill>
                </a:uFill>
                <a:latin typeface="+mn-lt"/>
                <a:ea typeface="+mn-ea"/>
                <a:cs typeface="+mn-cs"/>
                <a:sym typeface="Arial"/>
              </a:rPr>
              <a:t>Photon-baryon plasma oscillating</a:t>
            </a:r>
            <a:endParaRPr sz="1600">
              <a:solidFill>
                <a:srgbClr val="002E7A"/>
              </a:solidFill>
              <a:uFill>
                <a:solidFill>
                  <a:srgbClr val="002E7A"/>
                </a:solidFill>
              </a:uFill>
              <a:latin typeface="+mn-lt"/>
              <a:ea typeface="+mn-ea"/>
              <a:cs typeface="+mn-cs"/>
              <a:sym typeface="Arial"/>
            </a:endParaRPr>
          </a:p>
          <a:p>
            <a:pPr lvl="0" marL="342900" indent="-342900">
              <a:lnSpc>
                <a:spcPct val="120000"/>
              </a:lnSpc>
              <a:spcBef>
                <a:spcPts val="1400"/>
              </a:spcBef>
              <a:buSzPct val="125000"/>
              <a:buChar char="•"/>
              <a:defRPr sz="1800">
                <a:uFillTx/>
              </a:defRPr>
            </a:pPr>
            <a:r>
              <a:rPr sz="1600">
                <a:solidFill>
                  <a:srgbClr val="002E7A"/>
                </a:solidFill>
                <a:uFill>
                  <a:solidFill>
                    <a:srgbClr val="002E7A"/>
                  </a:solidFill>
                </a:uFill>
                <a:latin typeface="+mn-lt"/>
                <a:ea typeface="+mn-ea"/>
                <a:cs typeface="+mn-cs"/>
                <a:sym typeface="Arial"/>
              </a:rPr>
              <a:t>Age of the Universe at the last scattering surface</a:t>
            </a:r>
            <a:endParaRPr sz="1600">
              <a:solidFill>
                <a:srgbClr val="002E7A"/>
              </a:solidFill>
              <a:uFill>
                <a:solidFill>
                  <a:srgbClr val="002E7A"/>
                </a:solidFill>
              </a:uFill>
              <a:latin typeface="+mn-lt"/>
              <a:ea typeface="+mn-ea"/>
              <a:cs typeface="+mn-cs"/>
              <a:sym typeface="Arial"/>
            </a:endParaRPr>
          </a:p>
          <a:p>
            <a:pPr lvl="0" marL="342900" indent="-342900">
              <a:lnSpc>
                <a:spcPct val="120000"/>
              </a:lnSpc>
              <a:spcBef>
                <a:spcPts val="1400"/>
              </a:spcBef>
              <a:buSzPct val="125000"/>
              <a:buChar char="•"/>
              <a:defRPr sz="1800">
                <a:uFillTx/>
              </a:defRPr>
            </a:pPr>
            <a:r>
              <a:rPr sz="1600">
                <a:solidFill>
                  <a:srgbClr val="002E7A"/>
                </a:solidFill>
                <a:uFill>
                  <a:solidFill>
                    <a:srgbClr val="002E7A"/>
                  </a:solidFill>
                </a:uFill>
                <a:latin typeface="+mn-lt"/>
                <a:ea typeface="+mn-ea"/>
                <a:cs typeface="+mn-cs"/>
                <a:sym typeface="Arial"/>
              </a:rPr>
              <a:t>Accoustic peaks in CMB</a:t>
            </a:r>
            <a:endParaRPr sz="1600">
              <a:solidFill>
                <a:srgbClr val="002E7A"/>
              </a:solidFill>
              <a:uFill>
                <a:solidFill>
                  <a:srgbClr val="002E7A"/>
                </a:solidFill>
              </a:uFill>
              <a:latin typeface="+mn-lt"/>
              <a:ea typeface="+mn-ea"/>
              <a:cs typeface="+mn-cs"/>
              <a:sym typeface="Arial"/>
            </a:endParaRPr>
          </a:p>
          <a:p>
            <a:pPr lvl="0" marL="342900" indent="-342900">
              <a:lnSpc>
                <a:spcPct val="120000"/>
              </a:lnSpc>
              <a:spcBef>
                <a:spcPts val="1400"/>
              </a:spcBef>
              <a:buSzPct val="125000"/>
              <a:buChar char="•"/>
              <a:defRPr sz="1800">
                <a:uFillTx/>
              </a:defRPr>
            </a:pPr>
            <a:r>
              <a:rPr sz="1600">
                <a:solidFill>
                  <a:srgbClr val="002E7A"/>
                </a:solidFill>
                <a:uFill>
                  <a:solidFill>
                    <a:srgbClr val="002E7A"/>
                  </a:solidFill>
                </a:uFill>
                <a:latin typeface="+mn-lt"/>
                <a:ea typeface="+mn-ea"/>
                <a:cs typeface="+mn-cs"/>
                <a:sym typeface="Arial"/>
              </a:rPr>
              <a:t>Position of first peak: sound horizon at the last scattering surface:                                  </a:t>
            </a:r>
            <a:r>
              <a:rPr sz="1600">
                <a:uFill>
                  <a:solidFill>
                    <a:srgbClr val="002E7A"/>
                  </a:solidFill>
                </a:uFill>
                <a:latin typeface="+mn-lt"/>
                <a:ea typeface="+mn-ea"/>
                <a:cs typeface="+mn-cs"/>
                <a:sym typeface="Arial"/>
              </a:rPr>
              <a:t>𝛳 ~ </a:t>
            </a:r>
            <a:r>
              <a:rPr i="1" sz="1600">
                <a:uFill>
                  <a:solidFill>
                    <a:srgbClr val="002E7A"/>
                  </a:solidFill>
                </a:uFill>
                <a:latin typeface="+mn-lt"/>
                <a:ea typeface="+mn-ea"/>
                <a:cs typeface="+mn-cs"/>
                <a:sym typeface="Arial"/>
              </a:rPr>
              <a:t>c</a:t>
            </a:r>
            <a:r>
              <a:rPr baseline="-5999" i="1" sz="1600">
                <a:uFill>
                  <a:solidFill>
                    <a:srgbClr val="002E7A"/>
                  </a:solidFill>
                </a:uFill>
                <a:latin typeface="+mn-lt"/>
                <a:ea typeface="+mn-ea"/>
                <a:cs typeface="+mn-cs"/>
                <a:sym typeface="Arial"/>
              </a:rPr>
              <a:t>s</a:t>
            </a:r>
            <a:r>
              <a:rPr i="1" sz="1600">
                <a:uFill>
                  <a:solidFill>
                    <a:srgbClr val="002E7A"/>
                  </a:solidFill>
                </a:uFill>
                <a:latin typeface="+mn-lt"/>
                <a:ea typeface="+mn-ea"/>
                <a:cs typeface="+mn-cs"/>
                <a:sym typeface="Arial"/>
              </a:rPr>
              <a:t>/c</a:t>
            </a:r>
            <a:r>
              <a:rPr sz="1600">
                <a:uFill>
                  <a:solidFill>
                    <a:srgbClr val="002E7A"/>
                  </a:solidFill>
                </a:uFill>
                <a:latin typeface="+mn-lt"/>
                <a:ea typeface="+mn-ea"/>
                <a:cs typeface="+mn-cs"/>
                <a:sym typeface="Arial"/>
              </a:rPr>
              <a:t> × </a:t>
            </a:r>
            <a:r>
              <a:rPr i="1" sz="1600">
                <a:uFill>
                  <a:solidFill>
                    <a:srgbClr val="002E7A"/>
                  </a:solidFill>
                </a:uFill>
                <a:latin typeface="+mn-lt"/>
                <a:ea typeface="+mn-ea"/>
                <a:cs typeface="+mn-cs"/>
                <a:sym typeface="Arial"/>
              </a:rPr>
              <a:t>d</a:t>
            </a:r>
            <a:r>
              <a:rPr baseline="-5999" sz="1600">
                <a:uFill>
                  <a:solidFill>
                    <a:srgbClr val="002E7A"/>
                  </a:solidFill>
                </a:uFill>
                <a:latin typeface="+mn-lt"/>
                <a:ea typeface="+mn-ea"/>
                <a:cs typeface="+mn-cs"/>
                <a:sym typeface="Arial"/>
              </a:rPr>
              <a:t>hor</a:t>
            </a:r>
            <a:r>
              <a:rPr sz="1600">
                <a:uFill>
                  <a:solidFill>
                    <a:srgbClr val="002E7A"/>
                  </a:solidFill>
                </a:uFill>
                <a:latin typeface="+mn-lt"/>
                <a:ea typeface="+mn-ea"/>
                <a:cs typeface="+mn-cs"/>
                <a:sym typeface="Arial"/>
              </a:rPr>
              <a:t>(</a:t>
            </a:r>
            <a:r>
              <a:rPr i="1" sz="1600">
                <a:uFill>
                  <a:solidFill>
                    <a:srgbClr val="002E7A"/>
                  </a:solidFill>
                </a:uFill>
                <a:latin typeface="+mn-lt"/>
                <a:ea typeface="+mn-ea"/>
                <a:cs typeface="+mn-cs"/>
                <a:sym typeface="Arial"/>
              </a:rPr>
              <a:t>z</a:t>
            </a:r>
            <a:r>
              <a:rPr baseline="-5999" i="1" sz="1600">
                <a:uFill>
                  <a:solidFill>
                    <a:srgbClr val="002E7A"/>
                  </a:solidFill>
                </a:uFill>
                <a:latin typeface="+mn-lt"/>
                <a:ea typeface="+mn-ea"/>
                <a:cs typeface="+mn-cs"/>
                <a:sym typeface="Arial"/>
              </a:rPr>
              <a:t>ls</a:t>
            </a:r>
            <a:r>
              <a:rPr sz="1600">
                <a:uFill>
                  <a:solidFill>
                    <a:srgbClr val="002E7A"/>
                  </a:solidFill>
                </a:uFill>
                <a:latin typeface="+mn-lt"/>
                <a:ea typeface="+mn-ea"/>
                <a:cs typeface="+mn-cs"/>
                <a:sym typeface="Arial"/>
              </a:rPr>
              <a:t>) / </a:t>
            </a:r>
            <a:r>
              <a:rPr i="1" sz="1600">
                <a:uFill>
                  <a:solidFill>
                    <a:srgbClr val="002E7A"/>
                  </a:solidFill>
                </a:uFill>
                <a:latin typeface="+mn-lt"/>
                <a:ea typeface="+mn-ea"/>
                <a:cs typeface="+mn-cs"/>
                <a:sym typeface="Arial"/>
              </a:rPr>
              <a:t>d</a:t>
            </a:r>
            <a:r>
              <a:rPr baseline="-5999" sz="1600">
                <a:uFill>
                  <a:solidFill>
                    <a:srgbClr val="002E7A"/>
                  </a:solidFill>
                </a:uFill>
                <a:latin typeface="+mn-lt"/>
                <a:ea typeface="+mn-ea"/>
                <a:cs typeface="+mn-cs"/>
                <a:sym typeface="Arial"/>
              </a:rPr>
              <a:t>A</a:t>
            </a:r>
            <a:r>
              <a:rPr sz="1600">
                <a:uFill>
                  <a:solidFill>
                    <a:srgbClr val="002E7A"/>
                  </a:solidFill>
                </a:uFill>
                <a:latin typeface="+mn-lt"/>
                <a:ea typeface="+mn-ea"/>
                <a:cs typeface="+mn-cs"/>
                <a:sym typeface="Arial"/>
              </a:rPr>
              <a:t>(</a:t>
            </a:r>
            <a:r>
              <a:rPr i="1" sz="1600">
                <a:uFill>
                  <a:solidFill>
                    <a:srgbClr val="002E7A"/>
                  </a:solidFill>
                </a:uFill>
                <a:latin typeface="+mn-lt"/>
                <a:ea typeface="+mn-ea"/>
                <a:cs typeface="+mn-cs"/>
                <a:sym typeface="Arial"/>
              </a:rPr>
              <a:t>z</a:t>
            </a:r>
            <a:r>
              <a:rPr baseline="-5999" i="1" sz="1600">
                <a:uFill>
                  <a:solidFill>
                    <a:srgbClr val="002E7A"/>
                  </a:solidFill>
                </a:uFill>
                <a:latin typeface="+mn-lt"/>
                <a:ea typeface="+mn-ea"/>
                <a:cs typeface="+mn-cs"/>
                <a:sym typeface="Arial"/>
              </a:rPr>
              <a:t>ls</a:t>
            </a:r>
            <a:r>
              <a:rPr sz="1600">
                <a:uFill>
                  <a:solidFill>
                    <a:srgbClr val="002E7A"/>
                  </a:solidFill>
                </a:uFill>
                <a:latin typeface="+mn-lt"/>
                <a:ea typeface="+mn-ea"/>
                <a:cs typeface="+mn-cs"/>
                <a:sym typeface="Arial"/>
              </a:rPr>
              <a:t>) </a:t>
            </a:r>
            <a:r>
              <a:rPr b="1" sz="1600">
                <a:uFill>
                  <a:solidFill>
                    <a:srgbClr val="002E7A"/>
                  </a:solidFill>
                </a:uFill>
                <a:latin typeface="+mn-lt"/>
                <a:ea typeface="+mn-ea"/>
                <a:cs typeface="+mn-cs"/>
                <a:sym typeface="Arial"/>
              </a:rPr>
              <a:t>≲ </a:t>
            </a:r>
            <a:r>
              <a:rPr sz="1600">
                <a:uFill>
                  <a:solidFill>
                    <a:srgbClr val="002E7A"/>
                  </a:solidFill>
                </a:uFill>
                <a:latin typeface="+mn-lt"/>
                <a:ea typeface="+mn-ea"/>
                <a:cs typeface="+mn-cs"/>
                <a:sym typeface="Arial"/>
              </a:rPr>
              <a:t>1</a:t>
            </a:r>
            <a:r>
              <a:rPr baseline="31999" sz="1600">
                <a:uFill>
                  <a:solidFill>
                    <a:srgbClr val="002E7A"/>
                  </a:solidFill>
                </a:uFill>
                <a:latin typeface="+mn-lt"/>
                <a:ea typeface="+mn-ea"/>
                <a:cs typeface="+mn-cs"/>
                <a:sym typeface="Arial"/>
              </a:rPr>
              <a:t>o    </a:t>
            </a:r>
            <a:endParaRPr baseline="31999" sz="1600">
              <a:uFill>
                <a:solidFill>
                  <a:srgbClr val="002E7A"/>
                </a:solidFill>
              </a:uFill>
              <a:latin typeface="+mn-lt"/>
              <a:ea typeface="+mn-ea"/>
              <a:cs typeface="+mn-cs"/>
              <a:sym typeface="Arial"/>
            </a:endParaRPr>
          </a:p>
          <a:p>
            <a:pPr lvl="0" marL="0">
              <a:lnSpc>
                <a:spcPct val="120000"/>
              </a:lnSpc>
              <a:spcBef>
                <a:spcPts val="500"/>
              </a:spcBef>
              <a:defRPr sz="1800">
                <a:uFillTx/>
              </a:defRPr>
            </a:pPr>
            <a:r>
              <a:rPr sz="1600">
                <a:solidFill>
                  <a:srgbClr val="4F7A28"/>
                </a:solidFill>
                <a:uFill>
                  <a:solidFill>
                    <a:srgbClr val="002E7A"/>
                  </a:solidFill>
                </a:uFill>
                <a:latin typeface="+mn-lt"/>
                <a:ea typeface="+mn-ea"/>
                <a:cs typeface="+mn-cs"/>
                <a:sym typeface="Arial"/>
              </a:rPr>
              <a:t>(This corresponds to maximal compression: maximal temperature)</a:t>
            </a:r>
            <a:endParaRPr sz="1600">
              <a:solidFill>
                <a:srgbClr val="4F7A28"/>
              </a:solidFill>
              <a:uFill>
                <a:solidFill>
                  <a:srgbClr val="002E7A"/>
                </a:solidFill>
              </a:uFill>
              <a:latin typeface="+mn-lt"/>
              <a:ea typeface="+mn-ea"/>
              <a:cs typeface="+mn-cs"/>
              <a:sym typeface="Arial"/>
            </a:endParaRPr>
          </a:p>
          <a:p>
            <a:pPr lvl="0" marL="228600" indent="-228600">
              <a:lnSpc>
                <a:spcPct val="120000"/>
              </a:lnSpc>
              <a:spcBef>
                <a:spcPts val="1400"/>
              </a:spcBef>
              <a:buClr>
                <a:srgbClr val="002E7A"/>
              </a:buClr>
              <a:buSzPct val="125000"/>
              <a:buChar char="•"/>
              <a:defRPr sz="1800">
                <a:uFillTx/>
              </a:defRPr>
            </a:pPr>
            <a:r>
              <a:rPr sz="1600">
                <a:solidFill>
                  <a:srgbClr val="002E7A"/>
                </a:solidFill>
                <a:uFill>
                  <a:solidFill>
                    <a:srgbClr val="002E7A"/>
                  </a:solidFill>
                </a:uFill>
                <a:latin typeface="+mn-lt"/>
                <a:ea typeface="+mn-ea"/>
                <a:cs typeface="+mn-cs"/>
                <a:sym typeface="Arial"/>
              </a:rPr>
              <a:t>No acoustic oscillations at scales </a:t>
            </a:r>
            <a:r>
              <a:rPr sz="1600">
                <a:uFill>
                  <a:solidFill>
                    <a:srgbClr val="002E7A"/>
                  </a:solidFill>
                </a:uFill>
                <a:latin typeface="+mn-lt"/>
                <a:ea typeface="+mn-ea"/>
                <a:cs typeface="+mn-cs"/>
                <a:sym typeface="Arial"/>
              </a:rPr>
              <a:t>𝛳 ≳ 1</a:t>
            </a:r>
            <a:r>
              <a:rPr baseline="31999" sz="1600">
                <a:uFill>
                  <a:solidFill>
                    <a:srgbClr val="002E7A"/>
                  </a:solidFill>
                </a:uFill>
                <a:latin typeface="+mn-lt"/>
                <a:ea typeface="+mn-ea"/>
                <a:cs typeface="+mn-cs"/>
                <a:sym typeface="Arial"/>
              </a:rPr>
              <a:t>o </a:t>
            </a:r>
            <a:r>
              <a:rPr sz="1600">
                <a:solidFill>
                  <a:srgbClr val="002E7A"/>
                </a:solidFill>
                <a:uFill>
                  <a:solidFill>
                    <a:srgbClr val="002E7A"/>
                  </a:solidFill>
                </a:uFill>
                <a:latin typeface="+mn-lt"/>
                <a:ea typeface="+mn-ea"/>
                <a:cs typeface="+mn-cs"/>
                <a:sym typeface="Arial"/>
              </a:rPr>
              <a:t>(only Sachs-Wolfe effect)</a:t>
            </a: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7" name="Shape 537"/>
          <p:cNvSpPr/>
          <p:nvPr>
            <p:ph type="title"/>
          </p:nvPr>
        </p:nvSpPr>
        <p:spPr>
          <a:xfrm>
            <a:off x="-190500" y="0"/>
            <a:ext cx="9525000" cy="1447800"/>
          </a:xfrm>
          <a:prstGeom prst="rect">
            <a:avLst/>
          </a:prstGeom>
        </p:spPr>
        <p:txBody>
          <a:bodyPr/>
          <a:lstStyle>
            <a:lvl1pPr>
              <a:defRPr sz="3600" u="sng"/>
            </a:lvl1pPr>
          </a:lstStyle>
          <a:p>
            <a:pPr lvl="0">
              <a:defRPr sz="1800" u="none">
                <a:uFillTx/>
              </a:defRPr>
            </a:pPr>
            <a:r>
              <a:rPr sz="3600" u="sng">
                <a:uFill>
                  <a:solidFill/>
                </a:uFill>
              </a:rPr>
              <a:t>Three Different Regimes</a:t>
            </a:r>
          </a:p>
        </p:txBody>
      </p:sp>
      <p:pic>
        <p:nvPicPr>
          <p:cNvPr id="538" name="Sense nom.tiff"/>
          <p:cNvPicPr/>
          <p:nvPr/>
        </p:nvPicPr>
        <p:blipFill>
          <a:blip r:embed="rId2">
            <a:extLst/>
          </a:blip>
          <a:stretch>
            <a:fillRect/>
          </a:stretch>
        </p:blipFill>
        <p:spPr>
          <a:xfrm>
            <a:off x="180976" y="1299919"/>
            <a:ext cx="8651212" cy="5105348"/>
          </a:xfrm>
          <a:prstGeom prst="rect">
            <a:avLst/>
          </a:prstGeom>
          <a:ln w="25400">
            <a:round/>
          </a:ln>
        </p:spPr>
      </p:pic>
      <p:sp>
        <p:nvSpPr>
          <p:cNvPr id="539" name="Shape 539"/>
          <p:cNvSpPr/>
          <p:nvPr/>
        </p:nvSpPr>
        <p:spPr>
          <a:xfrm>
            <a:off x="5553045" y="4465191"/>
            <a:ext cx="1635582" cy="5501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uFillTx/>
              </a:defRPr>
            </a:pPr>
            <a:r>
              <a:rPr sz="1600">
                <a:uFill>
                  <a:solidFill/>
                </a:uFill>
              </a:rPr>
              <a:t>Damping tail</a:t>
            </a:r>
            <a:endParaRPr sz="1600">
              <a:uFill>
                <a:solidFill/>
              </a:uFill>
            </a:endParaRPr>
          </a:p>
          <a:p>
            <a:pPr lvl="0">
              <a:defRPr sz="1800">
                <a:uFillTx/>
              </a:defRPr>
            </a:pPr>
            <a:r>
              <a:rPr sz="1600">
                <a:uFill>
                  <a:solidFill/>
                </a:uFill>
              </a:rPr>
              <a:t>(photon diffusion)</a:t>
            </a:r>
          </a:p>
        </p:txBody>
      </p:sp>
      <p:sp>
        <p:nvSpPr>
          <p:cNvPr id="540" name="Shape 540"/>
          <p:cNvSpPr/>
          <p:nvPr/>
        </p:nvSpPr>
        <p:spPr>
          <a:xfrm>
            <a:off x="3140045" y="1995041"/>
            <a:ext cx="1943855" cy="3215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600"/>
            </a:lvl1pPr>
          </a:lstStyle>
          <a:p>
            <a:pPr lvl="0">
              <a:defRPr sz="1800">
                <a:uFillTx/>
              </a:defRPr>
            </a:pPr>
            <a:r>
              <a:rPr sz="1600">
                <a:uFill>
                  <a:solidFill/>
                </a:uFill>
              </a:rPr>
              <a:t>Accoustic oscillations</a:t>
            </a:r>
          </a:p>
        </p:txBody>
      </p:sp>
      <p:sp>
        <p:nvSpPr>
          <p:cNvPr id="541" name="Shape 541"/>
          <p:cNvSpPr/>
          <p:nvPr/>
        </p:nvSpPr>
        <p:spPr>
          <a:xfrm>
            <a:off x="1336645" y="3684141"/>
            <a:ext cx="1787089" cy="5501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uFillTx/>
              </a:defRPr>
            </a:pPr>
            <a:r>
              <a:rPr sz="1600">
                <a:uFill>
                  <a:solidFill/>
                </a:uFill>
              </a:rPr>
              <a:t>Large-scale plateau</a:t>
            </a:r>
            <a:endParaRPr sz="1600">
              <a:uFill>
                <a:solidFill/>
              </a:uFill>
            </a:endParaRPr>
          </a:p>
          <a:p>
            <a:pPr lvl="0">
              <a:defRPr sz="1800">
                <a:uFillTx/>
              </a:defRPr>
            </a:pPr>
            <a:r>
              <a:rPr sz="1600">
                <a:uFill>
                  <a:solidFill/>
                </a:uFill>
              </a:rPr>
              <a:t>(Sachs-Wolfe)</a:t>
            </a:r>
          </a:p>
        </p:txBody>
      </p:sp>
      <p:sp>
        <p:nvSpPr>
          <p:cNvPr id="542" name="Shape 542"/>
          <p:cNvSpPr/>
          <p:nvPr/>
        </p:nvSpPr>
        <p:spPr>
          <a:xfrm>
            <a:off x="3501995" y="2603140"/>
            <a:ext cx="4819752" cy="40077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uFillTx/>
              </a:defRPr>
            </a:pPr>
            <a:r>
              <a:rPr sz="2000">
                <a:uFill>
                  <a:solidFill/>
                </a:uFill>
              </a:rPr>
              <a:t>First peak is at 𝛳 ~ </a:t>
            </a:r>
            <a:r>
              <a:rPr i="1" sz="2000">
                <a:uFill>
                  <a:solidFill/>
                </a:uFill>
              </a:rPr>
              <a:t>c</a:t>
            </a:r>
            <a:r>
              <a:rPr baseline="-5999" i="1" sz="2000">
                <a:uFill>
                  <a:solidFill/>
                </a:uFill>
              </a:rPr>
              <a:t>s</a:t>
            </a:r>
            <a:r>
              <a:rPr i="1" sz="2000">
                <a:uFill>
                  <a:solidFill/>
                </a:uFill>
              </a:rPr>
              <a:t>/c</a:t>
            </a:r>
            <a:r>
              <a:rPr sz="2000">
                <a:uFill>
                  <a:solidFill/>
                </a:uFill>
              </a:rPr>
              <a:t> × </a:t>
            </a:r>
            <a:r>
              <a:rPr i="1" sz="2000">
                <a:uFill>
                  <a:solidFill/>
                </a:uFill>
              </a:rPr>
              <a:t>d</a:t>
            </a:r>
            <a:r>
              <a:rPr baseline="-5999" sz="2000">
                <a:uFill>
                  <a:solidFill/>
                </a:uFill>
              </a:rPr>
              <a:t>hor</a:t>
            </a:r>
            <a:r>
              <a:rPr sz="2000">
                <a:uFill>
                  <a:solidFill/>
                </a:uFill>
              </a:rPr>
              <a:t>(</a:t>
            </a:r>
            <a:r>
              <a:rPr i="1" sz="2000">
                <a:uFill>
                  <a:solidFill/>
                </a:uFill>
              </a:rPr>
              <a:t>z</a:t>
            </a:r>
            <a:r>
              <a:rPr baseline="-5999" i="1" sz="2000">
                <a:uFill>
                  <a:solidFill/>
                </a:uFill>
              </a:rPr>
              <a:t>ls</a:t>
            </a:r>
            <a:r>
              <a:rPr sz="2000">
                <a:uFill>
                  <a:solidFill/>
                </a:uFill>
              </a:rPr>
              <a:t>) / </a:t>
            </a:r>
            <a:r>
              <a:rPr i="1" sz="2000">
                <a:uFill>
                  <a:solidFill/>
                </a:uFill>
              </a:rPr>
              <a:t>d</a:t>
            </a:r>
            <a:r>
              <a:rPr baseline="-5999" sz="2000">
                <a:uFill>
                  <a:solidFill/>
                </a:uFill>
              </a:rPr>
              <a:t>A</a:t>
            </a:r>
            <a:r>
              <a:rPr sz="2000">
                <a:uFill>
                  <a:solidFill/>
                </a:uFill>
              </a:rPr>
              <a:t>(</a:t>
            </a:r>
            <a:r>
              <a:rPr i="1" sz="2000">
                <a:uFill>
                  <a:solidFill/>
                </a:uFill>
              </a:rPr>
              <a:t>z</a:t>
            </a:r>
            <a:r>
              <a:rPr baseline="-5999" i="1" sz="2000">
                <a:uFill>
                  <a:solidFill/>
                </a:uFill>
              </a:rPr>
              <a:t>ls</a:t>
            </a:r>
            <a:r>
              <a:rPr sz="2000">
                <a:uFill>
                  <a:solidFill/>
                </a:uFill>
              </a:rPr>
              <a:t>) </a:t>
            </a:r>
            <a:r>
              <a:rPr b="1" sz="2000">
                <a:uFill>
                  <a:solidFill/>
                </a:uFill>
              </a:rPr>
              <a:t>≲ </a:t>
            </a:r>
            <a:r>
              <a:rPr sz="2000">
                <a:uFill>
                  <a:solidFill/>
                </a:uFill>
              </a:rPr>
              <a:t>1</a:t>
            </a:r>
            <a:r>
              <a:rPr baseline="31999" sz="2000">
                <a:uFill>
                  <a:solidFill/>
                </a:uFill>
              </a:rPr>
              <a:t>o</a:t>
            </a:r>
          </a:p>
        </p:txBody>
      </p:sp>
      <p:sp>
        <p:nvSpPr>
          <p:cNvPr id="543" name="Shape 543"/>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2" grpId="1"/>
    </p:bldLst>
  </p:timing>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5" name="Shape 545"/>
          <p:cNvSpPr/>
          <p:nvPr>
            <p:ph type="title"/>
          </p:nvPr>
        </p:nvSpPr>
        <p:spPr>
          <a:xfrm>
            <a:off x="-190500" y="0"/>
            <a:ext cx="9525000" cy="1447800"/>
          </a:xfrm>
          <a:prstGeom prst="rect">
            <a:avLst/>
          </a:prstGeom>
        </p:spPr>
        <p:txBody>
          <a:bodyPr/>
          <a:lstStyle>
            <a:lvl1pPr>
              <a:defRPr sz="3600" u="sng"/>
            </a:lvl1pPr>
          </a:lstStyle>
          <a:p>
            <a:pPr lvl="0">
              <a:defRPr sz="1800" u="none">
                <a:uFillTx/>
              </a:defRPr>
            </a:pPr>
            <a:r>
              <a:rPr sz="3600" u="sng">
                <a:uFill>
                  <a:solidFill/>
                </a:uFill>
              </a:rPr>
              <a:t>Structure of Peaks</a:t>
            </a:r>
          </a:p>
        </p:txBody>
      </p:sp>
      <p:sp>
        <p:nvSpPr>
          <p:cNvPr id="546" name="Shape 546"/>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pic>
        <p:nvPicPr>
          <p:cNvPr id="547" name="fundamental.gif"/>
          <p:cNvPicPr/>
          <p:nvPr/>
        </p:nvPicPr>
        <p:blipFill>
          <a:blip r:embed="rId2">
            <a:extLst/>
          </a:blip>
          <a:stretch>
            <a:fillRect/>
          </a:stretch>
        </p:blipFill>
        <p:spPr>
          <a:xfrm>
            <a:off x="241105" y="1447800"/>
            <a:ext cx="4183779" cy="4239562"/>
          </a:xfrm>
          <a:prstGeom prst="rect">
            <a:avLst/>
          </a:prstGeom>
          <a:ln w="25400">
            <a:round/>
          </a:ln>
        </p:spPr>
      </p:pic>
      <p:pic>
        <p:nvPicPr>
          <p:cNvPr id="548" name="overtone.gif"/>
          <p:cNvPicPr/>
          <p:nvPr/>
        </p:nvPicPr>
        <p:blipFill>
          <a:blip r:embed="rId3">
            <a:extLst/>
          </a:blip>
          <a:stretch>
            <a:fillRect/>
          </a:stretch>
        </p:blipFill>
        <p:spPr>
          <a:xfrm>
            <a:off x="4835600" y="1447800"/>
            <a:ext cx="4183779" cy="4239562"/>
          </a:xfrm>
          <a:prstGeom prst="rect">
            <a:avLst/>
          </a:prstGeom>
          <a:ln w="25400">
            <a:round/>
          </a:ln>
        </p:spPr>
      </p:pic>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Shape 28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283" name="Shape 283"/>
          <p:cNvSpPr/>
          <p:nvPr/>
        </p:nvSpPr>
        <p:spPr>
          <a:xfrm>
            <a:off x="503902" y="1868781"/>
            <a:ext cx="8136196" cy="197639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650240" indent="-609600">
              <a:lnSpc>
                <a:spcPct val="130000"/>
              </a:lnSpc>
              <a:spcBef>
                <a:spcPts val="1400"/>
              </a:spcBef>
              <a:buSzPct val="100000"/>
              <a:buFont typeface="Arial"/>
              <a:buChar char="•"/>
              <a:defRPr sz="1800">
                <a:uFillTx/>
              </a:defRPr>
            </a:pPr>
            <a:r>
              <a:rPr sz="2400">
                <a:solidFill>
                  <a:srgbClr val="002E7A"/>
                </a:solidFill>
                <a:uFill>
                  <a:solidFill>
                    <a:srgbClr val="0329D6"/>
                  </a:solidFill>
                </a:uFill>
                <a:latin typeface="+mn-lt"/>
                <a:ea typeface="+mn-ea"/>
                <a:cs typeface="+mn-cs"/>
                <a:sym typeface="Arial"/>
              </a:rPr>
              <a:t>Current and Future Galaxy Surveys</a:t>
            </a:r>
            <a:endParaRPr sz="2400">
              <a:solidFill>
                <a:srgbClr val="002E7A"/>
              </a:solidFill>
              <a:uFill>
                <a:solidFill>
                  <a:srgbClr val="0329D6"/>
                </a:solidFill>
              </a:uFill>
              <a:latin typeface="+mn-lt"/>
              <a:ea typeface="+mn-ea"/>
              <a:cs typeface="+mn-cs"/>
              <a:sym typeface="Arial"/>
            </a:endParaRPr>
          </a:p>
          <a:p>
            <a:pPr lvl="1" marL="0">
              <a:lnSpc>
                <a:spcPct val="130000"/>
              </a:lnSpc>
              <a:buFont typeface="Arial"/>
              <a:defRPr sz="1800">
                <a:uFillTx/>
              </a:defRPr>
            </a:pPr>
            <a:r>
              <a:rPr sz="2000">
                <a:solidFill>
                  <a:srgbClr val="002E7A"/>
                </a:solidFill>
                <a:uFill>
                  <a:solidFill>
                    <a:srgbClr val="0329D6"/>
                  </a:solidFill>
                </a:uFill>
                <a:latin typeface="+mn-lt"/>
                <a:ea typeface="+mn-ea"/>
                <a:cs typeface="+mn-cs"/>
                <a:sym typeface="Arial"/>
              </a:rPr>
              <a:t>The Dark Energy Survey (DES)</a:t>
            </a:r>
            <a:endParaRPr sz="2000">
              <a:solidFill>
                <a:srgbClr val="002E7A"/>
              </a:solidFill>
              <a:uFill>
                <a:solidFill>
                  <a:srgbClr val="0329D6"/>
                </a:solidFill>
              </a:uFill>
              <a:latin typeface="+mn-lt"/>
              <a:ea typeface="+mn-ea"/>
              <a:cs typeface="+mn-cs"/>
              <a:sym typeface="Arial"/>
            </a:endParaRPr>
          </a:p>
          <a:p>
            <a:pPr lvl="1" marL="0">
              <a:lnSpc>
                <a:spcPct val="130000"/>
              </a:lnSpc>
              <a:buFont typeface="Arial"/>
              <a:defRPr sz="1800">
                <a:uFillTx/>
              </a:defRPr>
            </a:pPr>
            <a:r>
              <a:rPr sz="2000">
                <a:solidFill>
                  <a:srgbClr val="002E7A"/>
                </a:solidFill>
                <a:uFill>
                  <a:solidFill>
                    <a:srgbClr val="0329D6"/>
                  </a:solidFill>
                </a:uFill>
                <a:latin typeface="+mn-lt"/>
                <a:ea typeface="+mn-ea"/>
                <a:cs typeface="+mn-cs"/>
                <a:sym typeface="Arial"/>
              </a:rPr>
              <a:t>The PAU Survey at the WHT</a:t>
            </a:r>
            <a:endParaRPr sz="2000">
              <a:solidFill>
                <a:srgbClr val="002E7A"/>
              </a:solidFill>
              <a:uFill>
                <a:solidFill>
                  <a:srgbClr val="0329D6"/>
                </a:solidFill>
              </a:uFill>
              <a:latin typeface="+mn-lt"/>
              <a:ea typeface="+mn-ea"/>
              <a:cs typeface="+mn-cs"/>
              <a:sym typeface="Arial"/>
            </a:endParaRPr>
          </a:p>
          <a:p>
            <a:pPr lvl="1" marL="0">
              <a:lnSpc>
                <a:spcPct val="130000"/>
              </a:lnSpc>
              <a:buFont typeface="Arial"/>
              <a:defRPr sz="1800">
                <a:uFillTx/>
              </a:defRPr>
            </a:pPr>
            <a:r>
              <a:rPr sz="2000">
                <a:solidFill>
                  <a:srgbClr val="002E7A"/>
                </a:solidFill>
                <a:uFill>
                  <a:solidFill>
                    <a:srgbClr val="0329D6"/>
                  </a:solidFill>
                </a:uFill>
                <a:latin typeface="+mn-lt"/>
                <a:ea typeface="+mn-ea"/>
                <a:cs typeface="+mn-cs"/>
                <a:sym typeface="Arial"/>
              </a:rPr>
              <a:t>The Dark Energy Spectroscopic Instrument (DESI)</a:t>
            </a:r>
            <a:endParaRPr sz="2000">
              <a:solidFill>
                <a:srgbClr val="002E7A"/>
              </a:solidFill>
              <a:uFill>
                <a:solidFill>
                  <a:srgbClr val="0329D6"/>
                </a:solidFill>
              </a:uFill>
              <a:latin typeface="+mn-lt"/>
              <a:ea typeface="+mn-ea"/>
              <a:cs typeface="+mn-cs"/>
              <a:sym typeface="Arial"/>
            </a:endParaRPr>
          </a:p>
        </p:txBody>
      </p:sp>
      <p:sp>
        <p:nvSpPr>
          <p:cNvPr id="284" name="Shape 284"/>
          <p:cNvSpPr/>
          <p:nvPr>
            <p:ph type="title"/>
          </p:nvPr>
        </p:nvSpPr>
        <p:spPr>
          <a:xfrm>
            <a:off x="114300" y="551982"/>
            <a:ext cx="8915400" cy="896379"/>
          </a:xfrm>
          <a:prstGeom prst="rect">
            <a:avLst/>
          </a:prstGeom>
        </p:spPr>
        <p:txBody>
          <a:bodyPr lIns="0" tIns="0" rIns="0" bIns="0"/>
          <a:lstStyle>
            <a:lvl1pPr>
              <a:defRPr sz="4000" u="sng">
                <a:solidFill>
                  <a:srgbClr val="000000"/>
                </a:solidFill>
                <a:uFill>
                  <a:solidFill>
                    <a:srgbClr val="000000"/>
                  </a:solidFill>
                </a:uFill>
                <a:latin typeface="+mn-lt"/>
                <a:ea typeface="+mn-ea"/>
                <a:cs typeface="+mn-cs"/>
                <a:sym typeface="Arial"/>
              </a:defRPr>
            </a:lvl1pPr>
          </a:lstStyle>
          <a:p>
            <a:pPr lvl="0">
              <a:defRPr sz="1800" u="none">
                <a:uFillTx/>
              </a:defRPr>
            </a:pPr>
            <a:r>
              <a:rPr sz="4000" u="sng">
                <a:uFill>
                  <a:solidFill/>
                </a:uFill>
              </a:rPr>
              <a:t>Outline (III)</a:t>
            </a:r>
          </a:p>
        </p:txBody>
      </p:sp>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0" name="Shape 550"/>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
        <p:nvSpPr>
          <p:cNvPr id="551" name="Shape 551"/>
          <p:cNvSpPr/>
          <p:nvPr>
            <p:ph type="title"/>
          </p:nvPr>
        </p:nvSpPr>
        <p:spPr>
          <a:xfrm>
            <a:off x="685800" y="-177800"/>
            <a:ext cx="7772400" cy="1295400"/>
          </a:xfrm>
          <a:prstGeom prst="rect">
            <a:avLst/>
          </a:prstGeom>
        </p:spPr>
        <p:txBody>
          <a:bodyPr/>
          <a:lstStyle>
            <a:lvl1pPr>
              <a:defRPr sz="3600" u="sng"/>
            </a:lvl1pPr>
          </a:lstStyle>
          <a:p>
            <a:pPr lvl="0">
              <a:defRPr sz="1800" u="none">
                <a:uFillTx/>
              </a:defRPr>
            </a:pPr>
            <a:r>
              <a:rPr sz="3600" u="sng">
                <a:uFill>
                  <a:solidFill/>
                </a:uFill>
              </a:rPr>
              <a:t>The Universe Is Flat</a:t>
            </a:r>
          </a:p>
        </p:txBody>
      </p:sp>
      <p:pic>
        <p:nvPicPr>
          <p:cNvPr id="552" name="030639_1_720.png"/>
          <p:cNvPicPr/>
          <p:nvPr/>
        </p:nvPicPr>
        <p:blipFill>
          <a:blip r:embed="rId2">
            <a:extLst/>
          </a:blip>
          <a:stretch>
            <a:fillRect/>
          </a:stretch>
        </p:blipFill>
        <p:spPr>
          <a:xfrm>
            <a:off x="651825" y="837951"/>
            <a:ext cx="8026733" cy="6020049"/>
          </a:xfrm>
          <a:prstGeom prst="rect">
            <a:avLst/>
          </a:prstGeom>
          <a:ln w="25400">
            <a:round/>
          </a:ln>
        </p:spPr>
      </p:pic>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4" name="Shape 554"/>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
        <p:nvSpPr>
          <p:cNvPr id="555" name="Shape 555"/>
          <p:cNvSpPr/>
          <p:nvPr>
            <p:ph type="title"/>
          </p:nvPr>
        </p:nvSpPr>
        <p:spPr>
          <a:xfrm>
            <a:off x="685800" y="-177800"/>
            <a:ext cx="7772400" cy="1295400"/>
          </a:xfrm>
          <a:prstGeom prst="rect">
            <a:avLst/>
          </a:prstGeom>
        </p:spPr>
        <p:txBody>
          <a:bodyPr/>
          <a:lstStyle>
            <a:lvl1pPr>
              <a:defRPr sz="3600" u="sng"/>
            </a:lvl1pPr>
          </a:lstStyle>
          <a:p>
            <a:pPr lvl="0">
              <a:defRPr sz="1800" u="none">
                <a:uFillTx/>
              </a:defRPr>
            </a:pPr>
            <a:r>
              <a:rPr sz="3600" u="sng">
                <a:uFill>
                  <a:solidFill/>
                </a:uFill>
              </a:rPr>
              <a:t>The Universe Is Flat</a:t>
            </a:r>
          </a:p>
        </p:txBody>
      </p:sp>
      <p:pic>
        <p:nvPicPr>
          <p:cNvPr id="556" name="image.png"/>
          <p:cNvPicPr/>
          <p:nvPr/>
        </p:nvPicPr>
        <p:blipFill>
          <a:blip r:embed="rId2">
            <a:extLst/>
          </a:blip>
          <a:stretch>
            <a:fillRect/>
          </a:stretch>
        </p:blipFill>
        <p:spPr>
          <a:xfrm>
            <a:off x="1198385" y="1431551"/>
            <a:ext cx="6747230" cy="4502898"/>
          </a:xfrm>
          <a:prstGeom prst="rect">
            <a:avLst/>
          </a:prstGeom>
          <a:ln w="12700">
            <a:miter lim="400000"/>
          </a:ln>
        </p:spPr>
      </p:pic>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58" name="Sense nom.tiff"/>
          <p:cNvPicPr/>
          <p:nvPr/>
        </p:nvPicPr>
        <p:blipFill>
          <a:blip r:embed="rId2">
            <a:extLst/>
          </a:blip>
          <a:stretch>
            <a:fillRect/>
          </a:stretch>
        </p:blipFill>
        <p:spPr>
          <a:xfrm>
            <a:off x="4445000" y="2488738"/>
            <a:ext cx="1049107" cy="524554"/>
          </a:xfrm>
          <a:prstGeom prst="rect">
            <a:avLst/>
          </a:prstGeom>
          <a:ln w="25400">
            <a:round/>
          </a:ln>
        </p:spPr>
      </p:pic>
      <p:sp>
        <p:nvSpPr>
          <p:cNvPr id="559" name="Shape 559"/>
          <p:cNvSpPr/>
          <p:nvPr>
            <p:ph type="body" idx="1"/>
          </p:nvPr>
        </p:nvSpPr>
        <p:spPr>
          <a:xfrm>
            <a:off x="558800" y="1651000"/>
            <a:ext cx="8233050" cy="5562600"/>
          </a:xfrm>
          <a:prstGeom prst="rect">
            <a:avLst/>
          </a:prstGeom>
        </p:spPr>
        <p:txBody>
          <a:bodyPr/>
          <a:lstStyle/>
          <a:p>
            <a:pPr lvl="0" marL="342900">
              <a:lnSpc>
                <a:spcPct val="120000"/>
              </a:lnSpc>
              <a:spcBef>
                <a:spcPts val="1400"/>
              </a:spcBef>
              <a:buSzPct val="125000"/>
              <a:defRPr sz="1800">
                <a:uFillTx/>
              </a:defRPr>
            </a:pPr>
            <a:r>
              <a:rPr sz="2000">
                <a:solidFill>
                  <a:srgbClr val="002E7A"/>
                </a:solidFill>
                <a:uFill>
                  <a:solidFill>
                    <a:srgbClr val="002E7A"/>
                  </a:solidFill>
                </a:uFill>
                <a:latin typeface="+mn-lt"/>
                <a:ea typeface="+mn-ea"/>
                <a:cs typeface="+mn-cs"/>
                <a:sym typeface="Arial"/>
              </a:rPr>
              <a:t>At small enough scales, photon random walk collisions erase the signature of acoustic oscillations</a:t>
            </a:r>
            <a:endParaRPr sz="2000">
              <a:solidFill>
                <a:srgbClr val="002E7A"/>
              </a:solidFill>
              <a:uFill>
                <a:solidFill>
                  <a:srgbClr val="002E7A"/>
                </a:solidFill>
              </a:uFill>
              <a:latin typeface="+mn-lt"/>
              <a:ea typeface="+mn-ea"/>
              <a:cs typeface="+mn-cs"/>
              <a:sym typeface="Arial"/>
            </a:endParaRPr>
          </a:p>
          <a:p>
            <a:pPr lvl="0" marL="342900">
              <a:lnSpc>
                <a:spcPct val="120000"/>
              </a:lnSpc>
              <a:spcBef>
                <a:spcPts val="1400"/>
              </a:spcBef>
              <a:buSzPct val="125000"/>
              <a:defRPr sz="1800">
                <a:uFillTx/>
              </a:defRPr>
            </a:pPr>
            <a:r>
              <a:rPr sz="2000">
                <a:solidFill>
                  <a:srgbClr val="002E7A"/>
                </a:solidFill>
                <a:uFill>
                  <a:solidFill>
                    <a:srgbClr val="002E7A"/>
                  </a:solidFill>
                </a:uFill>
                <a:latin typeface="+mn-lt"/>
                <a:ea typeface="+mn-ea"/>
                <a:cs typeface="+mn-cs"/>
                <a:sym typeface="Arial"/>
              </a:rPr>
              <a:t>Recall that mean free path was               . The  scale of diffusion due to random walk is                , where </a:t>
            </a:r>
            <a:r>
              <a:rPr i="1" sz="2000">
                <a:solidFill>
                  <a:srgbClr val="002E7A"/>
                </a:solidFill>
                <a:uFill>
                  <a:solidFill>
                    <a:srgbClr val="002E7A"/>
                  </a:solidFill>
                </a:uFill>
                <a:latin typeface="+mn-lt"/>
                <a:ea typeface="+mn-ea"/>
                <a:cs typeface="+mn-cs"/>
                <a:sym typeface="Arial"/>
              </a:rPr>
              <a:t>N</a:t>
            </a:r>
            <a:r>
              <a:rPr sz="2000">
                <a:solidFill>
                  <a:srgbClr val="002E7A"/>
                </a:solidFill>
                <a:uFill>
                  <a:solidFill>
                    <a:srgbClr val="002E7A"/>
                  </a:solidFill>
                </a:uFill>
                <a:latin typeface="+mn-lt"/>
                <a:ea typeface="+mn-ea"/>
                <a:cs typeface="+mn-cs"/>
                <a:sym typeface="Arial"/>
              </a:rPr>
              <a:t> is the number of collisions since the Bing Bang:                    , so that </a:t>
            </a:r>
            <a:endParaRPr sz="2000">
              <a:solidFill>
                <a:srgbClr val="002E7A"/>
              </a:solidFill>
              <a:uFill>
                <a:solidFill>
                  <a:srgbClr val="002E7A"/>
                </a:solidFill>
              </a:uFill>
              <a:latin typeface="+mn-lt"/>
              <a:ea typeface="+mn-ea"/>
              <a:cs typeface="+mn-cs"/>
              <a:sym typeface="Arial"/>
            </a:endParaRPr>
          </a:p>
          <a:p>
            <a:pPr lvl="0" marL="342900">
              <a:lnSpc>
                <a:spcPct val="120000"/>
              </a:lnSpc>
              <a:spcBef>
                <a:spcPts val="140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lnSpc>
                <a:spcPct val="120000"/>
              </a:lnSpc>
              <a:spcBef>
                <a:spcPts val="1400"/>
              </a:spcBef>
              <a:buSzPct val="125000"/>
              <a:defRPr sz="1800">
                <a:uFillTx/>
              </a:defRPr>
            </a:pPr>
            <a:r>
              <a:rPr sz="2000">
                <a:solidFill>
                  <a:srgbClr val="002E7A"/>
                </a:solidFill>
                <a:uFill>
                  <a:solidFill>
                    <a:srgbClr val="002E7A"/>
                  </a:solidFill>
                </a:uFill>
                <a:latin typeface="+mn-lt"/>
                <a:ea typeface="+mn-ea"/>
                <a:cs typeface="+mn-cs"/>
                <a:sym typeface="Arial"/>
              </a:rPr>
              <a:t>And, therefore, the damping should start at angular scales</a:t>
            </a:r>
          </a:p>
        </p:txBody>
      </p:sp>
      <p:sp>
        <p:nvSpPr>
          <p:cNvPr id="560" name="Shape 560"/>
          <p:cNvSpPr/>
          <p:nvPr>
            <p:ph type="title"/>
          </p:nvPr>
        </p:nvSpPr>
        <p:spPr>
          <a:xfrm>
            <a:off x="-190500" y="292100"/>
            <a:ext cx="9525000" cy="1447800"/>
          </a:xfrm>
          <a:prstGeom prst="rect">
            <a:avLst/>
          </a:prstGeom>
        </p:spPr>
        <p:txBody>
          <a:bodyPr/>
          <a:lstStyle>
            <a:lvl1pPr>
              <a:defRPr sz="3600" u="sng"/>
            </a:lvl1pPr>
          </a:lstStyle>
          <a:p>
            <a:pPr lvl="0">
              <a:defRPr sz="1800" u="none">
                <a:uFillTx/>
              </a:defRPr>
            </a:pPr>
            <a:r>
              <a:rPr sz="3600" u="sng">
                <a:uFill>
                  <a:solidFill/>
                </a:uFill>
              </a:rPr>
              <a:t>Diffusion Tail (Silk Damping)</a:t>
            </a:r>
          </a:p>
        </p:txBody>
      </p:sp>
      <p:sp>
        <p:nvSpPr>
          <p:cNvPr id="561" name="Shape 561"/>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pic>
        <p:nvPicPr>
          <p:cNvPr id="562" name="pasted-image.pdf"/>
          <p:cNvPicPr/>
          <p:nvPr/>
        </p:nvPicPr>
        <p:blipFill>
          <a:blip r:embed="rId3">
            <a:extLst/>
          </a:blip>
          <a:stretch>
            <a:fillRect/>
          </a:stretch>
        </p:blipFill>
        <p:spPr>
          <a:xfrm>
            <a:off x="3015580" y="2954572"/>
            <a:ext cx="971701" cy="232743"/>
          </a:xfrm>
          <a:prstGeom prst="rect">
            <a:avLst/>
          </a:prstGeom>
          <a:ln w="25400">
            <a:round/>
          </a:ln>
        </p:spPr>
      </p:pic>
      <p:pic>
        <p:nvPicPr>
          <p:cNvPr id="563" name="pasted-image.pdf"/>
          <p:cNvPicPr/>
          <p:nvPr/>
        </p:nvPicPr>
        <p:blipFill>
          <a:blip r:embed="rId4">
            <a:extLst/>
          </a:blip>
          <a:stretch>
            <a:fillRect/>
          </a:stretch>
        </p:blipFill>
        <p:spPr>
          <a:xfrm>
            <a:off x="3356353" y="3324726"/>
            <a:ext cx="1258069" cy="232744"/>
          </a:xfrm>
          <a:prstGeom prst="rect">
            <a:avLst/>
          </a:prstGeom>
          <a:ln w="25400">
            <a:round/>
          </a:ln>
        </p:spPr>
      </p:pic>
      <p:pic>
        <p:nvPicPr>
          <p:cNvPr id="564" name="pasted-image.pdf"/>
          <p:cNvPicPr/>
          <p:nvPr/>
        </p:nvPicPr>
        <p:blipFill>
          <a:blip r:embed="rId5">
            <a:extLst/>
          </a:blip>
          <a:stretch>
            <a:fillRect/>
          </a:stretch>
        </p:blipFill>
        <p:spPr>
          <a:xfrm>
            <a:off x="2925762" y="3762129"/>
            <a:ext cx="2390169" cy="314874"/>
          </a:xfrm>
          <a:prstGeom prst="rect">
            <a:avLst/>
          </a:prstGeom>
          <a:ln w="25400">
            <a:round/>
          </a:ln>
        </p:spPr>
      </p:pic>
      <p:sp>
        <p:nvSpPr>
          <p:cNvPr id="565" name="Shape 565"/>
          <p:cNvSpPr/>
          <p:nvPr/>
        </p:nvSpPr>
        <p:spPr>
          <a:xfrm>
            <a:off x="5731956" y="3695170"/>
            <a:ext cx="1424569" cy="382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solidFill>
                  <a:srgbClr val="4F7A28"/>
                </a:solidFill>
              </a:defRPr>
            </a:lvl1pPr>
          </a:lstStyle>
          <a:p>
            <a:pPr lvl="0">
              <a:defRPr sz="1800">
                <a:solidFill>
                  <a:srgbClr val="000000"/>
                </a:solidFill>
                <a:uFillTx/>
              </a:defRPr>
            </a:pPr>
            <a:r>
              <a:rPr sz="2000">
                <a:solidFill>
                  <a:srgbClr val="4F7A28"/>
                </a:solidFill>
                <a:uFill>
                  <a:solidFill/>
                </a:uFill>
              </a:rPr>
              <a:t>(co-moving)</a:t>
            </a:r>
          </a:p>
        </p:txBody>
      </p:sp>
      <p:pic>
        <p:nvPicPr>
          <p:cNvPr id="566" name="pasted-image.pdf"/>
          <p:cNvPicPr/>
          <p:nvPr/>
        </p:nvPicPr>
        <p:blipFill>
          <a:blip r:embed="rId6">
            <a:extLst/>
          </a:blip>
          <a:stretch>
            <a:fillRect/>
          </a:stretch>
        </p:blipFill>
        <p:spPr>
          <a:xfrm>
            <a:off x="2886238" y="4898127"/>
            <a:ext cx="2845719" cy="265044"/>
          </a:xfrm>
          <a:prstGeom prst="rect">
            <a:avLst/>
          </a:prstGeom>
          <a:ln w="25400">
            <a:round/>
          </a:ln>
        </p:spPr>
      </p:pic>
      <p:pic>
        <p:nvPicPr>
          <p:cNvPr id="567" name="pasted-image.pdf"/>
          <p:cNvPicPr/>
          <p:nvPr/>
        </p:nvPicPr>
        <p:blipFill>
          <a:blip r:embed="rId7">
            <a:extLst/>
          </a:blip>
          <a:stretch>
            <a:fillRect/>
          </a:stretch>
        </p:blipFill>
        <p:spPr>
          <a:xfrm>
            <a:off x="3161219" y="5817207"/>
            <a:ext cx="1919255" cy="250045"/>
          </a:xfrm>
          <a:prstGeom prst="rect">
            <a:avLst/>
          </a:prstGeom>
          <a:ln w="25400">
            <a:round/>
          </a:ln>
        </p:spPr>
      </p:pic>
      <p:sp>
        <p:nvSpPr>
          <p:cNvPr id="568" name="Shape 568"/>
          <p:cNvSpPr/>
          <p:nvPr/>
        </p:nvSpPr>
        <p:spPr>
          <a:xfrm rot="5400000">
            <a:off x="3859643" y="5306342"/>
            <a:ext cx="522407" cy="367694"/>
          </a:xfrm>
          <a:prstGeom prst="rightArrow">
            <a:avLst>
              <a:gd name="adj1" fmla="val 32000"/>
              <a:gd name="adj2" fmla="val 90929"/>
            </a:avLst>
          </a:prstGeom>
          <a:solidFill>
            <a:srgbClr val="73A4FE"/>
          </a:solidFill>
          <a:ln w="25400">
            <a:solidFill/>
            <a:round/>
          </a:ln>
        </p:spPr>
        <p:txBody>
          <a:bodyPr lIns="50800" tIns="50800" rIns="50800" bIns="50800" anchor="ctr"/>
          <a:lstStyle/>
          <a:p>
            <a:pPr lvl="0"/>
          </a:p>
        </p:txBody>
      </p:sp>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0" name="Shape 570"/>
          <p:cNvSpPr/>
          <p:nvPr>
            <p:ph type="title"/>
          </p:nvPr>
        </p:nvSpPr>
        <p:spPr>
          <a:xfrm>
            <a:off x="-190500" y="0"/>
            <a:ext cx="9525000" cy="1447800"/>
          </a:xfrm>
          <a:prstGeom prst="rect">
            <a:avLst/>
          </a:prstGeom>
        </p:spPr>
        <p:txBody>
          <a:bodyPr/>
          <a:lstStyle>
            <a:lvl1pPr>
              <a:defRPr sz="3600" u="sng"/>
            </a:lvl1pPr>
          </a:lstStyle>
          <a:p>
            <a:pPr lvl="0">
              <a:defRPr sz="1800" u="none">
                <a:uFillTx/>
              </a:defRPr>
            </a:pPr>
            <a:r>
              <a:rPr sz="3600" u="sng">
                <a:uFill>
                  <a:solidFill/>
                </a:uFill>
              </a:rPr>
              <a:t>Three Different Regimes</a:t>
            </a:r>
          </a:p>
        </p:txBody>
      </p:sp>
      <p:pic>
        <p:nvPicPr>
          <p:cNvPr id="571" name="Sense nom.tiff"/>
          <p:cNvPicPr/>
          <p:nvPr/>
        </p:nvPicPr>
        <p:blipFill>
          <a:blip r:embed="rId2">
            <a:extLst/>
          </a:blip>
          <a:stretch>
            <a:fillRect/>
          </a:stretch>
        </p:blipFill>
        <p:spPr>
          <a:xfrm>
            <a:off x="180976" y="1299919"/>
            <a:ext cx="8651212" cy="5105348"/>
          </a:xfrm>
          <a:prstGeom prst="rect">
            <a:avLst/>
          </a:prstGeom>
          <a:ln w="25400">
            <a:round/>
          </a:ln>
        </p:spPr>
      </p:pic>
      <p:sp>
        <p:nvSpPr>
          <p:cNvPr id="572" name="Shape 572"/>
          <p:cNvSpPr/>
          <p:nvPr/>
        </p:nvSpPr>
        <p:spPr>
          <a:xfrm>
            <a:off x="5908645" y="4541391"/>
            <a:ext cx="1635582" cy="5501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uFillTx/>
              </a:defRPr>
            </a:pPr>
            <a:r>
              <a:rPr sz="1600">
                <a:uFill>
                  <a:solidFill/>
                </a:uFill>
              </a:rPr>
              <a:t>Damping tail</a:t>
            </a:r>
            <a:endParaRPr sz="1600">
              <a:uFill>
                <a:solidFill/>
              </a:uFill>
            </a:endParaRPr>
          </a:p>
          <a:p>
            <a:pPr lvl="0">
              <a:defRPr sz="1800">
                <a:uFillTx/>
              </a:defRPr>
            </a:pPr>
            <a:r>
              <a:rPr sz="1600">
                <a:uFill>
                  <a:solidFill/>
                </a:uFill>
              </a:rPr>
              <a:t>(photon diffusion)</a:t>
            </a:r>
          </a:p>
        </p:txBody>
      </p:sp>
      <p:sp>
        <p:nvSpPr>
          <p:cNvPr id="573" name="Shape 573"/>
          <p:cNvSpPr/>
          <p:nvPr/>
        </p:nvSpPr>
        <p:spPr>
          <a:xfrm>
            <a:off x="3140045" y="1995041"/>
            <a:ext cx="1943855" cy="3215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600"/>
            </a:lvl1pPr>
          </a:lstStyle>
          <a:p>
            <a:pPr lvl="0">
              <a:defRPr sz="1800">
                <a:uFillTx/>
              </a:defRPr>
            </a:pPr>
            <a:r>
              <a:rPr sz="1600">
                <a:uFill>
                  <a:solidFill/>
                </a:uFill>
              </a:rPr>
              <a:t>Accoustic oscillations</a:t>
            </a:r>
          </a:p>
        </p:txBody>
      </p:sp>
      <p:sp>
        <p:nvSpPr>
          <p:cNvPr id="574" name="Shape 574"/>
          <p:cNvSpPr/>
          <p:nvPr/>
        </p:nvSpPr>
        <p:spPr>
          <a:xfrm>
            <a:off x="1336645" y="3684141"/>
            <a:ext cx="1787089" cy="5501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uFillTx/>
              </a:defRPr>
            </a:pPr>
            <a:r>
              <a:rPr sz="1600">
                <a:uFill>
                  <a:solidFill/>
                </a:uFill>
              </a:rPr>
              <a:t>Large-scale plateau</a:t>
            </a:r>
            <a:endParaRPr sz="1600">
              <a:uFill>
                <a:solidFill/>
              </a:uFill>
            </a:endParaRPr>
          </a:p>
          <a:p>
            <a:pPr lvl="0">
              <a:defRPr sz="1800">
                <a:uFillTx/>
              </a:defRPr>
            </a:pPr>
            <a:r>
              <a:rPr sz="1600">
                <a:uFill>
                  <a:solidFill/>
                </a:uFill>
              </a:rPr>
              <a:t>(Sachs-Wolfe)</a:t>
            </a:r>
          </a:p>
        </p:txBody>
      </p:sp>
      <p:sp>
        <p:nvSpPr>
          <p:cNvPr id="575" name="Shape 575"/>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7" name="Shape 577"/>
          <p:cNvSpPr/>
          <p:nvPr>
            <p:ph type="body" idx="1"/>
          </p:nvPr>
        </p:nvSpPr>
        <p:spPr>
          <a:xfrm>
            <a:off x="558800" y="1651000"/>
            <a:ext cx="8233050" cy="5562600"/>
          </a:xfrm>
          <a:prstGeom prst="rect">
            <a:avLst/>
          </a:prstGeom>
        </p:spPr>
        <p:txBody>
          <a:bodyPr/>
          <a:lstStyle/>
          <a:p>
            <a:pPr lvl="0" marL="0" indent="0">
              <a:lnSpc>
                <a:spcPct val="120000"/>
              </a:lnSpc>
              <a:spcBef>
                <a:spcPts val="1400"/>
              </a:spcBef>
              <a:buSzTx/>
              <a:buNone/>
              <a:defRPr sz="1800">
                <a:uFillTx/>
              </a:defRPr>
            </a:pPr>
            <a:r>
              <a:rPr sz="2000">
                <a:solidFill>
                  <a:srgbClr val="002E7A"/>
                </a:solidFill>
                <a:uFill>
                  <a:solidFill>
                    <a:srgbClr val="002E7A"/>
                  </a:solidFill>
                </a:uFill>
                <a:latin typeface="+mn-lt"/>
                <a:ea typeface="+mn-ea"/>
                <a:cs typeface="+mn-cs"/>
                <a:sym typeface="Arial"/>
              </a:rPr>
              <a:t>Ω</a:t>
            </a:r>
            <a:r>
              <a:rPr baseline="-5999" sz="2000">
                <a:solidFill>
                  <a:srgbClr val="002E7A"/>
                </a:solidFill>
                <a:uFill>
                  <a:solidFill>
                    <a:srgbClr val="002E7A"/>
                  </a:solidFill>
                </a:uFill>
                <a:latin typeface="+mn-lt"/>
                <a:ea typeface="+mn-ea"/>
                <a:cs typeface="+mn-cs"/>
                <a:sym typeface="Arial"/>
              </a:rPr>
              <a:t>k</a:t>
            </a:r>
            <a:r>
              <a:rPr sz="2000">
                <a:solidFill>
                  <a:srgbClr val="002E7A"/>
                </a:solidFill>
                <a:uFill>
                  <a:solidFill>
                    <a:srgbClr val="002E7A"/>
                  </a:solidFill>
                </a:uFill>
                <a:latin typeface="+mn-lt"/>
                <a:ea typeface="+mn-ea"/>
                <a:cs typeface="+mn-cs"/>
                <a:sym typeface="Arial"/>
              </a:rPr>
              <a:t> : Curvature affects the relationship between sound horizon at last scattering surface and current angular scale: position of peaks</a:t>
            </a:r>
          </a:p>
        </p:txBody>
      </p:sp>
      <p:sp>
        <p:nvSpPr>
          <p:cNvPr id="578" name="Shape 578"/>
          <p:cNvSpPr/>
          <p:nvPr>
            <p:ph type="title"/>
          </p:nvPr>
        </p:nvSpPr>
        <p:spPr>
          <a:xfrm>
            <a:off x="-190500" y="292100"/>
            <a:ext cx="9525000" cy="1447800"/>
          </a:xfrm>
          <a:prstGeom prst="rect">
            <a:avLst/>
          </a:prstGeom>
        </p:spPr>
        <p:txBody>
          <a:bodyPr/>
          <a:lstStyle>
            <a:lvl1pPr>
              <a:defRPr sz="3600" u="sng"/>
            </a:lvl1pPr>
          </a:lstStyle>
          <a:p>
            <a:pPr lvl="0">
              <a:defRPr sz="1800" u="none">
                <a:uFillTx/>
              </a:defRPr>
            </a:pPr>
            <a:r>
              <a:rPr sz="3600" u="sng">
                <a:uFill>
                  <a:solidFill/>
                </a:uFill>
              </a:rPr>
              <a:t>What Can We Learn from the CMB?</a:t>
            </a:r>
          </a:p>
        </p:txBody>
      </p:sp>
      <p:sp>
        <p:nvSpPr>
          <p:cNvPr id="579" name="Shape 579"/>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pic>
        <p:nvPicPr>
          <p:cNvPr id="580" name="clcurvature.gif"/>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2540565" y="2650063"/>
            <a:ext cx="4062870" cy="383547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58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580"/>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2" name="Shape 582"/>
          <p:cNvSpPr/>
          <p:nvPr>
            <p:ph type="body" idx="1"/>
          </p:nvPr>
        </p:nvSpPr>
        <p:spPr>
          <a:xfrm>
            <a:off x="558800" y="1651000"/>
            <a:ext cx="8233050" cy="5562600"/>
          </a:xfrm>
          <a:prstGeom prst="rect">
            <a:avLst/>
          </a:prstGeom>
        </p:spPr>
        <p:txBody>
          <a:bodyPr/>
          <a:lstStyle/>
          <a:p>
            <a:pPr lvl="0" marL="0" indent="0">
              <a:lnSpc>
                <a:spcPct val="120000"/>
              </a:lnSpc>
              <a:spcBef>
                <a:spcPts val="1400"/>
              </a:spcBef>
              <a:buSzTx/>
              <a:buNone/>
              <a:defRPr sz="1800">
                <a:uFillTx/>
              </a:defRPr>
            </a:pPr>
            <a:r>
              <a:rPr sz="2000">
                <a:solidFill>
                  <a:srgbClr val="002E7A"/>
                </a:solidFill>
                <a:uFill>
                  <a:solidFill>
                    <a:srgbClr val="002E7A"/>
                  </a:solidFill>
                </a:uFill>
                <a:latin typeface="+mn-lt"/>
                <a:ea typeface="+mn-ea"/>
                <a:cs typeface="+mn-cs"/>
                <a:sym typeface="Arial"/>
              </a:rPr>
              <a:t>Ω</a:t>
            </a:r>
            <a:r>
              <a:rPr baseline="-5999" sz="2000">
                <a:solidFill>
                  <a:srgbClr val="002E7A"/>
                </a:solidFill>
                <a:uFill>
                  <a:solidFill>
                    <a:srgbClr val="002E7A"/>
                  </a:solidFill>
                </a:uFill>
                <a:latin typeface="+mn-lt"/>
                <a:ea typeface="+mn-ea"/>
                <a:cs typeface="+mn-cs"/>
                <a:sym typeface="Arial"/>
              </a:rPr>
              <a:t>b</a:t>
            </a:r>
            <a:r>
              <a:rPr sz="2000">
                <a:solidFill>
                  <a:srgbClr val="002E7A"/>
                </a:solidFill>
                <a:uFill>
                  <a:solidFill>
                    <a:srgbClr val="002E7A"/>
                  </a:solidFill>
                </a:uFill>
                <a:latin typeface="+mn-lt"/>
                <a:ea typeface="+mn-ea"/>
                <a:cs typeface="+mn-cs"/>
                <a:sym typeface="Arial"/>
              </a:rPr>
              <a:t> : Larger baryon density enhances odd-numbered peaks (compression), and decreases even-numbered peaks (expansion)</a:t>
            </a:r>
          </a:p>
        </p:txBody>
      </p:sp>
      <p:sp>
        <p:nvSpPr>
          <p:cNvPr id="583" name="Shape 583"/>
          <p:cNvSpPr/>
          <p:nvPr>
            <p:ph type="title"/>
          </p:nvPr>
        </p:nvSpPr>
        <p:spPr>
          <a:xfrm>
            <a:off x="-190500" y="292100"/>
            <a:ext cx="9525000" cy="1447800"/>
          </a:xfrm>
          <a:prstGeom prst="rect">
            <a:avLst/>
          </a:prstGeom>
        </p:spPr>
        <p:txBody>
          <a:bodyPr/>
          <a:lstStyle>
            <a:lvl1pPr>
              <a:defRPr sz="3600" u="sng"/>
            </a:lvl1pPr>
          </a:lstStyle>
          <a:p>
            <a:pPr lvl="0">
              <a:defRPr sz="1800" u="none">
                <a:uFillTx/>
              </a:defRPr>
            </a:pPr>
            <a:r>
              <a:rPr sz="3600" u="sng">
                <a:uFill>
                  <a:solidFill/>
                </a:uFill>
              </a:rPr>
              <a:t>What Can We Learn from the CMB?</a:t>
            </a:r>
          </a:p>
        </p:txBody>
      </p:sp>
      <p:sp>
        <p:nvSpPr>
          <p:cNvPr id="584" name="Shape 584"/>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pic>
        <p:nvPicPr>
          <p:cNvPr id="585" name="clbaryon.gif"/>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2501656" y="2555987"/>
            <a:ext cx="4140688" cy="390076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58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585"/>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7" name="Shape 587"/>
          <p:cNvSpPr/>
          <p:nvPr>
            <p:ph type="body" idx="1"/>
          </p:nvPr>
        </p:nvSpPr>
        <p:spPr>
          <a:xfrm>
            <a:off x="558800" y="1651000"/>
            <a:ext cx="8233050" cy="5562600"/>
          </a:xfrm>
          <a:prstGeom prst="rect">
            <a:avLst/>
          </a:prstGeom>
        </p:spPr>
        <p:txBody>
          <a:bodyPr/>
          <a:lstStyle/>
          <a:p>
            <a:pPr lvl="0" marL="0" indent="0">
              <a:lnSpc>
                <a:spcPct val="120000"/>
              </a:lnSpc>
              <a:spcBef>
                <a:spcPts val="1400"/>
              </a:spcBef>
              <a:buSzTx/>
              <a:buNone/>
              <a:defRPr sz="1800">
                <a:uFillTx/>
              </a:defRPr>
            </a:pPr>
            <a:r>
              <a:rPr sz="2000">
                <a:solidFill>
                  <a:srgbClr val="002E7A"/>
                </a:solidFill>
                <a:uFill>
                  <a:solidFill>
                    <a:srgbClr val="002E7A"/>
                  </a:solidFill>
                </a:uFill>
                <a:latin typeface="+mn-lt"/>
                <a:ea typeface="+mn-ea"/>
                <a:cs typeface="+mn-cs"/>
                <a:sym typeface="Arial"/>
              </a:rPr>
              <a:t>Ω</a:t>
            </a:r>
            <a:r>
              <a:rPr baseline="-5999" sz="2000">
                <a:solidFill>
                  <a:srgbClr val="002E7A"/>
                </a:solidFill>
                <a:uFill>
                  <a:solidFill>
                    <a:srgbClr val="002E7A"/>
                  </a:solidFill>
                </a:uFill>
                <a:latin typeface="+mn-lt"/>
                <a:ea typeface="+mn-ea"/>
                <a:cs typeface="+mn-cs"/>
                <a:sym typeface="Arial"/>
              </a:rPr>
              <a:t>m</a:t>
            </a:r>
            <a:r>
              <a:rPr sz="2000">
                <a:solidFill>
                  <a:srgbClr val="002E7A"/>
                </a:solidFill>
                <a:uFill>
                  <a:solidFill>
                    <a:srgbClr val="002E7A"/>
                  </a:solidFill>
                </a:uFill>
                <a:latin typeface="+mn-lt"/>
                <a:ea typeface="+mn-ea"/>
                <a:cs typeface="+mn-cs"/>
                <a:sym typeface="Arial"/>
              </a:rPr>
              <a:t> : The 3rd and higher peaks are sensitive to the ratio between the matter and radiation energy densities </a:t>
            </a:r>
          </a:p>
        </p:txBody>
      </p:sp>
      <p:sp>
        <p:nvSpPr>
          <p:cNvPr id="588" name="Shape 588"/>
          <p:cNvSpPr/>
          <p:nvPr>
            <p:ph type="title"/>
          </p:nvPr>
        </p:nvSpPr>
        <p:spPr>
          <a:xfrm>
            <a:off x="-190500" y="292100"/>
            <a:ext cx="9525000" cy="1447800"/>
          </a:xfrm>
          <a:prstGeom prst="rect">
            <a:avLst/>
          </a:prstGeom>
        </p:spPr>
        <p:txBody>
          <a:bodyPr/>
          <a:lstStyle>
            <a:lvl1pPr>
              <a:defRPr sz="3600" u="sng"/>
            </a:lvl1pPr>
          </a:lstStyle>
          <a:p>
            <a:pPr lvl="0">
              <a:defRPr sz="1800" u="none">
                <a:uFillTx/>
              </a:defRPr>
            </a:pPr>
            <a:r>
              <a:rPr sz="3600" u="sng">
                <a:uFill>
                  <a:solidFill/>
                </a:uFill>
              </a:rPr>
              <a:t>What Can We Learn from the CMB?</a:t>
            </a:r>
          </a:p>
        </p:txBody>
      </p:sp>
      <p:sp>
        <p:nvSpPr>
          <p:cNvPr id="589" name="Shape 589"/>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pic>
        <p:nvPicPr>
          <p:cNvPr id="590" name="clmatter.gif"/>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2559483" y="2575327"/>
            <a:ext cx="4129847" cy="390682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59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590"/>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2" name="Shape 592"/>
          <p:cNvSpPr/>
          <p:nvPr>
            <p:ph type="title"/>
          </p:nvPr>
        </p:nvSpPr>
        <p:spPr>
          <a:xfrm>
            <a:off x="-190500" y="0"/>
            <a:ext cx="9525000" cy="1447800"/>
          </a:xfrm>
          <a:prstGeom prst="rect">
            <a:avLst/>
          </a:prstGeom>
        </p:spPr>
        <p:txBody>
          <a:bodyPr/>
          <a:lstStyle>
            <a:lvl1pPr>
              <a:defRPr sz="3600" u="sng"/>
            </a:lvl1pPr>
          </a:lstStyle>
          <a:p>
            <a:pPr lvl="0">
              <a:defRPr sz="1800" u="none">
                <a:uFillTx/>
              </a:defRPr>
            </a:pPr>
            <a:r>
              <a:rPr sz="3600" u="sng">
                <a:uFill>
                  <a:solidFill/>
                </a:uFill>
              </a:rPr>
              <a:t>What Can We Learn from the CMB?</a:t>
            </a:r>
          </a:p>
        </p:txBody>
      </p:sp>
      <p:pic>
        <p:nvPicPr>
          <p:cNvPr id="593" name="Sense nom.tiff"/>
          <p:cNvPicPr/>
          <p:nvPr/>
        </p:nvPicPr>
        <p:blipFill>
          <a:blip r:embed="rId2">
            <a:extLst/>
          </a:blip>
          <a:stretch>
            <a:fillRect/>
          </a:stretch>
        </p:blipFill>
        <p:spPr>
          <a:xfrm>
            <a:off x="180976" y="1299919"/>
            <a:ext cx="8651212" cy="5105348"/>
          </a:xfrm>
          <a:prstGeom prst="rect">
            <a:avLst/>
          </a:prstGeom>
          <a:ln w="25400">
            <a:round/>
          </a:ln>
        </p:spPr>
      </p:pic>
      <p:sp>
        <p:nvSpPr>
          <p:cNvPr id="594" name="Shape 594"/>
          <p:cNvSpPr/>
          <p:nvPr/>
        </p:nvSpPr>
        <p:spPr>
          <a:xfrm>
            <a:off x="3659485" y="3684141"/>
            <a:ext cx="916643" cy="5501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uFillTx/>
              </a:defRPr>
            </a:pPr>
            <a:r>
              <a:rPr sz="1600">
                <a:uFill>
                  <a:solidFill/>
                </a:uFill>
              </a:rPr>
              <a:t>baryonic</a:t>
            </a:r>
            <a:endParaRPr sz="1600">
              <a:uFill>
                <a:solidFill/>
              </a:uFill>
            </a:endParaRPr>
          </a:p>
          <a:p>
            <a:pPr lvl="0">
              <a:defRPr sz="1800">
                <a:uFillTx/>
              </a:defRPr>
            </a:pPr>
            <a:r>
              <a:rPr sz="1600">
                <a:uFill>
                  <a:solidFill/>
                </a:uFill>
              </a:rPr>
              <a:t>matter</a:t>
            </a:r>
          </a:p>
        </p:txBody>
      </p:sp>
      <p:sp>
        <p:nvSpPr>
          <p:cNvPr id="595" name="Shape 595"/>
          <p:cNvSpPr/>
          <p:nvPr/>
        </p:nvSpPr>
        <p:spPr>
          <a:xfrm>
            <a:off x="2873345" y="2007741"/>
            <a:ext cx="1210231" cy="3215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600"/>
            </a:lvl1pPr>
          </a:lstStyle>
          <a:p>
            <a:pPr lvl="0">
              <a:defRPr sz="1800">
                <a:uFillTx/>
              </a:defRPr>
            </a:pPr>
            <a:r>
              <a:rPr sz="1600">
                <a:uFill>
                  <a:solidFill/>
                </a:uFill>
              </a:rPr>
              <a:t>Flat universe</a:t>
            </a:r>
          </a:p>
        </p:txBody>
      </p:sp>
      <p:sp>
        <p:nvSpPr>
          <p:cNvPr id="596" name="Shape 596"/>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
        <p:nvSpPr>
          <p:cNvPr id="597" name="Shape 597"/>
          <p:cNvSpPr/>
          <p:nvPr/>
        </p:nvSpPr>
        <p:spPr>
          <a:xfrm>
            <a:off x="4642375" y="3684141"/>
            <a:ext cx="673955" cy="5501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uFillTx/>
              </a:defRPr>
            </a:pPr>
            <a:r>
              <a:rPr sz="1600">
                <a:uFill>
                  <a:solidFill/>
                </a:uFill>
              </a:rPr>
              <a:t>dark</a:t>
            </a:r>
            <a:endParaRPr sz="1600">
              <a:uFill>
                <a:solidFill/>
              </a:uFill>
            </a:endParaRPr>
          </a:p>
          <a:p>
            <a:pPr lvl="0">
              <a:defRPr sz="1800">
                <a:uFillTx/>
              </a:defRPr>
            </a:pPr>
            <a:r>
              <a:rPr sz="1600">
                <a:uFill>
                  <a:solidFill/>
                </a:uFill>
              </a:rPr>
              <a:t>matter</a:t>
            </a:r>
          </a:p>
        </p:txBody>
      </p:sp>
      <p:sp>
        <p:nvSpPr>
          <p:cNvPr id="598" name="Shape 598"/>
          <p:cNvSpPr/>
          <p:nvPr/>
        </p:nvSpPr>
        <p:spPr>
          <a:xfrm>
            <a:off x="5683775" y="4573141"/>
            <a:ext cx="1311634" cy="5501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uFillTx/>
              </a:defRPr>
            </a:pPr>
            <a:r>
              <a:rPr sz="1600">
                <a:uFill>
                  <a:solidFill/>
                </a:uFill>
              </a:rPr>
              <a:t>baryonic and </a:t>
            </a:r>
            <a:endParaRPr sz="1600">
              <a:uFill>
                <a:solidFill/>
              </a:uFill>
            </a:endParaRPr>
          </a:p>
          <a:p>
            <a:pPr lvl="0">
              <a:defRPr sz="1800">
                <a:uFillTx/>
              </a:defRPr>
            </a:pPr>
            <a:r>
              <a:rPr sz="1600">
                <a:uFill>
                  <a:solidFill/>
                </a:uFill>
              </a:rPr>
              <a:t>total matter</a:t>
            </a:r>
          </a:p>
        </p:txBody>
      </p:sp>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00" name="pasted-image.pdf"/>
          <p:cNvPicPr/>
          <p:nvPr/>
        </p:nvPicPr>
        <p:blipFill>
          <a:blip r:embed="rId2">
            <a:extLst/>
          </a:blip>
          <a:stretch>
            <a:fillRect/>
          </a:stretch>
        </p:blipFill>
        <p:spPr>
          <a:xfrm>
            <a:off x="993913" y="1057350"/>
            <a:ext cx="7156175" cy="6858001"/>
          </a:xfrm>
          <a:prstGeom prst="rect">
            <a:avLst/>
          </a:prstGeom>
          <a:ln w="25400">
            <a:round/>
          </a:ln>
        </p:spPr>
      </p:pic>
      <p:sp>
        <p:nvSpPr>
          <p:cNvPr id="601" name="Shape 601"/>
          <p:cNvSpPr/>
          <p:nvPr>
            <p:ph type="title"/>
          </p:nvPr>
        </p:nvSpPr>
        <p:spPr>
          <a:xfrm>
            <a:off x="-190500" y="12700"/>
            <a:ext cx="9525000" cy="1447800"/>
          </a:xfrm>
          <a:prstGeom prst="rect">
            <a:avLst/>
          </a:prstGeom>
        </p:spPr>
        <p:txBody>
          <a:bodyPr/>
          <a:lstStyle>
            <a:lvl1pPr>
              <a:defRPr sz="3600" u="sng"/>
            </a:lvl1pPr>
          </a:lstStyle>
          <a:p>
            <a:pPr lvl="0">
              <a:defRPr sz="1800" u="none">
                <a:uFillTx/>
              </a:defRPr>
            </a:pPr>
            <a:r>
              <a:rPr sz="3600" u="sng">
                <a:uFill>
                  <a:solidFill/>
                </a:uFill>
              </a:rPr>
              <a:t>What Can We Learn from the CMB?</a:t>
            </a:r>
          </a:p>
        </p:txBody>
      </p:sp>
      <p:sp>
        <p:nvSpPr>
          <p:cNvPr id="602" name="Shape 602"/>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4" name="Shape 604"/>
          <p:cNvSpPr/>
          <p:nvPr>
            <p:ph type="title"/>
          </p:nvPr>
        </p:nvSpPr>
        <p:spPr>
          <a:xfrm>
            <a:off x="-190500" y="12700"/>
            <a:ext cx="9525000" cy="1447800"/>
          </a:xfrm>
          <a:prstGeom prst="rect">
            <a:avLst/>
          </a:prstGeom>
        </p:spPr>
        <p:txBody>
          <a:bodyPr/>
          <a:lstStyle>
            <a:lvl1pPr>
              <a:defRPr sz="3600" u="sng"/>
            </a:lvl1pPr>
          </a:lstStyle>
          <a:p>
            <a:pPr lvl="0">
              <a:defRPr sz="1800" u="none">
                <a:uFillTx/>
              </a:defRPr>
            </a:pPr>
            <a:r>
              <a:rPr sz="3600" u="sng">
                <a:uFill>
                  <a:solidFill/>
                </a:uFill>
              </a:rPr>
              <a:t>Planck Results</a:t>
            </a:r>
          </a:p>
        </p:txBody>
      </p:sp>
      <p:sp>
        <p:nvSpPr>
          <p:cNvPr id="605" name="Shape 605"/>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pic>
        <p:nvPicPr>
          <p:cNvPr id="606" name="Sense nom.tiff"/>
          <p:cNvPicPr/>
          <p:nvPr/>
        </p:nvPicPr>
        <p:blipFill>
          <a:blip r:embed="rId2">
            <a:extLst/>
          </a:blip>
          <a:stretch>
            <a:fillRect/>
          </a:stretch>
        </p:blipFill>
        <p:spPr>
          <a:xfrm>
            <a:off x="1368466" y="1203345"/>
            <a:ext cx="6982212" cy="5280799"/>
          </a:xfrm>
          <a:prstGeom prst="rect">
            <a:avLst/>
          </a:prstGeom>
          <a:ln w="25400">
            <a:round/>
          </a:ln>
        </p:spPr>
      </p:pic>
      <p:sp>
        <p:nvSpPr>
          <p:cNvPr id="607" name="Shape 607"/>
          <p:cNvSpPr/>
          <p:nvPr/>
        </p:nvSpPr>
        <p:spPr>
          <a:xfrm>
            <a:off x="1335321" y="1638300"/>
            <a:ext cx="3349486" cy="378892"/>
          </a:xfrm>
          <a:prstGeom prst="roundRect">
            <a:avLst>
              <a:gd name="adj" fmla="val 50000"/>
            </a:avLst>
          </a:prstGeom>
          <a:ln w="25400">
            <a:solidFill>
              <a:srgbClr val="E32C2F"/>
            </a:solidFill>
            <a:round/>
          </a:ln>
        </p:spPr>
        <p:txBody>
          <a:bodyPr lIns="0" tIns="0" rIns="0" bIns="0" anchor="ctr"/>
          <a:lstStyle/>
          <a:p>
            <a:pPr lvl="0"/>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6" name="Shape 286"/>
          <p:cNvSpPr/>
          <p:nvPr>
            <p:ph type="title"/>
          </p:nvPr>
        </p:nvSpPr>
        <p:spPr>
          <a:xfrm>
            <a:off x="495300" y="1539875"/>
            <a:ext cx="8012240" cy="3082443"/>
          </a:xfrm>
          <a:prstGeom prst="rect">
            <a:avLst/>
          </a:prstGeom>
        </p:spPr>
        <p:txBody>
          <a:bodyPr/>
          <a:lstStyle>
            <a:lvl1pPr>
              <a:defRPr sz="10600"/>
            </a:lvl1pPr>
          </a:lstStyle>
          <a:p>
            <a:pPr lvl="0">
              <a:defRPr sz="1800">
                <a:uFillTx/>
              </a:defRPr>
            </a:pPr>
            <a:r>
              <a:rPr sz="10600">
                <a:uFill>
                  <a:solidFill/>
                </a:uFill>
              </a:rPr>
              <a:t>Preliminaries</a:t>
            </a:r>
          </a:p>
        </p:txBody>
      </p:sp>
    </p:spTree>
  </p:cSld>
  <p:clrMapOvr>
    <a:masterClrMapping/>
  </p:clrMapOvr>
  <p:transitio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9" name="Shape 609"/>
          <p:cNvSpPr/>
          <p:nvPr>
            <p:ph type="body" idx="1"/>
          </p:nvPr>
        </p:nvSpPr>
        <p:spPr>
          <a:xfrm>
            <a:off x="558800" y="1651000"/>
            <a:ext cx="3693420" cy="5562600"/>
          </a:xfrm>
          <a:prstGeom prst="rect">
            <a:avLst/>
          </a:prstGeom>
        </p:spPr>
        <p:txBody>
          <a:bodyPr/>
          <a:lstStyle>
            <a:lvl1pPr marL="0" indent="0">
              <a:lnSpc>
                <a:spcPct val="120000"/>
              </a:lnSpc>
              <a:spcBef>
                <a:spcPts val="1400"/>
              </a:spcBef>
              <a:buSzTx/>
              <a:buNone/>
              <a:defRPr sz="2000">
                <a:solidFill>
                  <a:srgbClr val="002E7A"/>
                </a:solidFill>
                <a:uFill>
                  <a:solidFill>
                    <a:srgbClr val="002E7A"/>
                  </a:solidFill>
                </a:uFill>
                <a:latin typeface="+mn-lt"/>
                <a:ea typeface="+mn-ea"/>
                <a:cs typeface="+mn-cs"/>
                <a:sym typeface="Arial"/>
              </a:defRPr>
            </a:lvl1pPr>
          </a:lstStyle>
          <a:p>
            <a:pPr lvl="0">
              <a:defRPr sz="1800">
                <a:solidFill>
                  <a:srgbClr val="000000"/>
                </a:solidFill>
                <a:uFillTx/>
              </a:defRPr>
            </a:pPr>
            <a:r>
              <a:rPr sz="2000">
                <a:solidFill>
                  <a:srgbClr val="002E7A"/>
                </a:solidFill>
                <a:uFill>
                  <a:solidFill>
                    <a:srgbClr val="002E7A"/>
                  </a:solidFill>
                </a:uFill>
              </a:rPr>
              <a:t>Polarization of the CMB comes from Thomson scattering of photons off electrons</a:t>
            </a:r>
          </a:p>
        </p:txBody>
      </p:sp>
      <p:sp>
        <p:nvSpPr>
          <p:cNvPr id="610" name="Shape 610"/>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pic>
        <p:nvPicPr>
          <p:cNvPr id="611" name="Polarization_m.jpg"/>
          <p:cNvPicPr/>
          <p:nvPr/>
        </p:nvPicPr>
        <p:blipFill>
          <a:blip r:embed="rId2">
            <a:extLst/>
          </a:blip>
          <a:stretch>
            <a:fillRect/>
          </a:stretch>
        </p:blipFill>
        <p:spPr>
          <a:xfrm>
            <a:off x="4710112" y="1225550"/>
            <a:ext cx="3265453" cy="5562600"/>
          </a:xfrm>
          <a:prstGeom prst="rect">
            <a:avLst/>
          </a:prstGeom>
          <a:ln w="12700">
            <a:miter lim="400000"/>
          </a:ln>
        </p:spPr>
      </p:pic>
      <p:sp>
        <p:nvSpPr>
          <p:cNvPr id="612" name="Shape 612"/>
          <p:cNvSpPr/>
          <p:nvPr>
            <p:ph type="title"/>
          </p:nvPr>
        </p:nvSpPr>
        <p:spPr>
          <a:xfrm>
            <a:off x="-190500" y="127000"/>
            <a:ext cx="9525000" cy="1447800"/>
          </a:xfrm>
          <a:prstGeom prst="rect">
            <a:avLst/>
          </a:prstGeom>
        </p:spPr>
        <p:txBody>
          <a:bodyPr/>
          <a:lstStyle>
            <a:lvl1pPr>
              <a:defRPr sz="3600" u="sng"/>
            </a:lvl1pPr>
          </a:lstStyle>
          <a:p>
            <a:pPr lvl="0">
              <a:defRPr sz="1800" u="none">
                <a:uFillTx/>
              </a:defRPr>
            </a:pPr>
            <a:r>
              <a:rPr sz="3600" u="sng">
                <a:uFill>
                  <a:solidFill/>
                </a:uFill>
              </a:rPr>
              <a:t>CMB Polarization (I)</a:t>
            </a:r>
          </a:p>
        </p:txBody>
      </p:sp>
      <p:sp>
        <p:nvSpPr>
          <p:cNvPr id="613" name="Shape 613"/>
          <p:cNvSpPr/>
          <p:nvPr/>
        </p:nvSpPr>
        <p:spPr>
          <a:xfrm>
            <a:off x="319490" y="5422184"/>
            <a:ext cx="4097398" cy="358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u="sng">
                <a:hlinkClick r:id="rId3" invalidUrl="" action="" tgtFrame="" tooltip="" history="1" highlightClick="0" endSnd="0"/>
              </a:defRPr>
            </a:lvl1pPr>
          </a:lstStyle>
          <a:p>
            <a:pPr lvl="0">
              <a:defRPr u="none">
                <a:uFillTx/>
              </a:defRPr>
            </a:pPr>
            <a:r>
              <a:rPr u="sng">
                <a:uFill>
                  <a:solidFill/>
                </a:uFill>
                <a:hlinkClick r:id="rId3" invalidUrl="" action="" tgtFrame="" tooltip="" history="1" highlightClick="0" endSnd="0"/>
              </a:rPr>
              <a:t>http://background.uchicago.edu/index.html</a:t>
            </a:r>
          </a:p>
        </p:txBody>
      </p:sp>
      <p:sp>
        <p:nvSpPr>
          <p:cNvPr id="614" name="Shape 614"/>
          <p:cNvSpPr/>
          <p:nvPr/>
        </p:nvSpPr>
        <p:spPr>
          <a:xfrm>
            <a:off x="1014109" y="5012482"/>
            <a:ext cx="2708162" cy="358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lvl="0">
              <a:defRPr>
                <a:uFillTx/>
              </a:defRPr>
            </a:pPr>
            <a:r>
              <a:rPr>
                <a:uFill>
                  <a:solidFill/>
                </a:uFill>
              </a:rPr>
              <a:t>Wayne Hu’s CMB tutorials:</a:t>
            </a:r>
          </a:p>
        </p:txBody>
      </p:sp>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6" name="Shape 616"/>
          <p:cNvSpPr/>
          <p:nvPr>
            <p:ph type="body" idx="1"/>
          </p:nvPr>
        </p:nvSpPr>
        <p:spPr>
          <a:xfrm>
            <a:off x="558800" y="1651000"/>
            <a:ext cx="8131524" cy="5562600"/>
          </a:xfrm>
          <a:prstGeom prst="rect">
            <a:avLst/>
          </a:prstGeom>
        </p:spPr>
        <p:txBody>
          <a:bodyPr/>
          <a:lstStyle/>
          <a:p>
            <a:pPr lvl="0" marL="571500" indent="-228600">
              <a:lnSpc>
                <a:spcPct val="120000"/>
              </a:lnSpc>
              <a:spcBef>
                <a:spcPts val="1400"/>
              </a:spcBef>
              <a:defRPr sz="1800">
                <a:uFillTx/>
              </a:defRPr>
            </a:pPr>
            <a:r>
              <a:rPr sz="2000">
                <a:solidFill>
                  <a:srgbClr val="002E7A"/>
                </a:solidFill>
                <a:uFill>
                  <a:solidFill>
                    <a:srgbClr val="002E7A"/>
                  </a:solidFill>
                </a:uFill>
                <a:latin typeface="+mn-lt"/>
                <a:ea typeface="+mn-ea"/>
                <a:cs typeface="+mn-cs"/>
                <a:sym typeface="Arial"/>
              </a:rPr>
              <a:t>CMB polarization also necessitates a quadrupole anisotropy in the CMB</a:t>
            </a:r>
            <a:endParaRPr sz="2000">
              <a:solidFill>
                <a:srgbClr val="002E7A"/>
              </a:solidFill>
              <a:uFill>
                <a:solidFill>
                  <a:srgbClr val="002E7A"/>
                </a:solidFill>
              </a:uFill>
              <a:latin typeface="+mn-lt"/>
              <a:ea typeface="+mn-ea"/>
              <a:cs typeface="+mn-cs"/>
              <a:sym typeface="Arial"/>
            </a:endParaRPr>
          </a:p>
          <a:p>
            <a:pPr lvl="0" marL="571500" indent="-228600">
              <a:lnSpc>
                <a:spcPct val="120000"/>
              </a:lnSpc>
              <a:spcBef>
                <a:spcPts val="1400"/>
              </a:spcBef>
              <a:defRPr sz="1800">
                <a:uFillTx/>
              </a:defRPr>
            </a:pPr>
            <a:endParaRPr sz="2000">
              <a:solidFill>
                <a:srgbClr val="002E7A"/>
              </a:solidFill>
              <a:uFill>
                <a:solidFill>
                  <a:srgbClr val="002E7A"/>
                </a:solidFill>
              </a:uFill>
              <a:latin typeface="+mn-lt"/>
              <a:ea typeface="+mn-ea"/>
              <a:cs typeface="+mn-cs"/>
              <a:sym typeface="Arial"/>
            </a:endParaRPr>
          </a:p>
          <a:p>
            <a:pPr lvl="0" marL="571500" indent="-228600">
              <a:lnSpc>
                <a:spcPct val="120000"/>
              </a:lnSpc>
              <a:spcBef>
                <a:spcPts val="1400"/>
              </a:spcBef>
              <a:defRPr sz="1800">
                <a:uFillTx/>
              </a:defRPr>
            </a:pPr>
            <a:endParaRPr sz="2000">
              <a:solidFill>
                <a:srgbClr val="002E7A"/>
              </a:solidFill>
              <a:uFill>
                <a:solidFill>
                  <a:srgbClr val="002E7A"/>
                </a:solidFill>
              </a:uFill>
              <a:latin typeface="+mn-lt"/>
              <a:ea typeface="+mn-ea"/>
              <a:cs typeface="+mn-cs"/>
              <a:sym typeface="Arial"/>
            </a:endParaRPr>
          </a:p>
          <a:p>
            <a:pPr lvl="0" marL="571500" indent="-228600">
              <a:lnSpc>
                <a:spcPct val="120000"/>
              </a:lnSpc>
              <a:spcBef>
                <a:spcPts val="1400"/>
              </a:spcBef>
              <a:defRPr sz="1800">
                <a:uFillTx/>
              </a:defRPr>
            </a:pPr>
            <a:endParaRPr sz="2000">
              <a:solidFill>
                <a:srgbClr val="002E7A"/>
              </a:solidFill>
              <a:uFill>
                <a:solidFill>
                  <a:srgbClr val="002E7A"/>
                </a:solidFill>
              </a:uFill>
              <a:latin typeface="+mn-lt"/>
              <a:ea typeface="+mn-ea"/>
              <a:cs typeface="+mn-cs"/>
              <a:sym typeface="Arial"/>
            </a:endParaRPr>
          </a:p>
          <a:p>
            <a:pPr lvl="0" marL="571500" indent="-228600">
              <a:lnSpc>
                <a:spcPct val="120000"/>
              </a:lnSpc>
              <a:spcBef>
                <a:spcPts val="1400"/>
              </a:spcBef>
              <a:defRPr sz="1800">
                <a:uFillTx/>
              </a:defRPr>
            </a:pPr>
            <a:endParaRPr sz="2000">
              <a:solidFill>
                <a:srgbClr val="002E7A"/>
              </a:solidFill>
              <a:uFill>
                <a:solidFill>
                  <a:srgbClr val="002E7A"/>
                </a:solidFill>
              </a:uFill>
              <a:latin typeface="+mn-lt"/>
              <a:ea typeface="+mn-ea"/>
              <a:cs typeface="+mn-cs"/>
              <a:sym typeface="Arial"/>
            </a:endParaRPr>
          </a:p>
          <a:p>
            <a:pPr lvl="0" marL="571500" indent="-228600">
              <a:lnSpc>
                <a:spcPct val="120000"/>
              </a:lnSpc>
              <a:spcBef>
                <a:spcPts val="1400"/>
              </a:spcBef>
              <a:defRPr sz="1800">
                <a:uFillTx/>
              </a:defRPr>
            </a:pPr>
            <a:endParaRPr sz="2000">
              <a:solidFill>
                <a:srgbClr val="002E7A"/>
              </a:solidFill>
              <a:uFill>
                <a:solidFill>
                  <a:srgbClr val="002E7A"/>
                </a:solidFill>
              </a:uFill>
              <a:latin typeface="+mn-lt"/>
              <a:ea typeface="+mn-ea"/>
              <a:cs typeface="+mn-cs"/>
              <a:sym typeface="Arial"/>
            </a:endParaRPr>
          </a:p>
          <a:p>
            <a:pPr lvl="0" marL="571500" indent="-228600">
              <a:lnSpc>
                <a:spcPct val="120000"/>
              </a:lnSpc>
              <a:spcBef>
                <a:spcPts val="400"/>
              </a:spcBef>
              <a:defRPr sz="1800">
                <a:uFillTx/>
              </a:defRPr>
            </a:pPr>
            <a:r>
              <a:rPr sz="2000">
                <a:solidFill>
                  <a:srgbClr val="002E7A"/>
                </a:solidFill>
                <a:uFill>
                  <a:solidFill>
                    <a:srgbClr val="002E7A"/>
                  </a:solidFill>
                </a:uFill>
                <a:latin typeface="+mn-lt"/>
                <a:ea typeface="+mn-ea"/>
                <a:cs typeface="+mn-cs"/>
                <a:sym typeface="Arial"/>
              </a:rPr>
              <a:t>The direction of polarization corresponds to the direction of the anisotropy</a:t>
            </a:r>
            <a:endParaRPr sz="2000">
              <a:solidFill>
                <a:srgbClr val="002E7A"/>
              </a:solidFill>
              <a:uFill>
                <a:solidFill>
                  <a:srgbClr val="002E7A"/>
                </a:solidFill>
              </a:uFill>
              <a:latin typeface="+mn-lt"/>
              <a:ea typeface="+mn-ea"/>
              <a:cs typeface="+mn-cs"/>
              <a:sym typeface="Arial"/>
            </a:endParaRPr>
          </a:p>
          <a:p>
            <a:pPr lvl="0" marL="571500" indent="-228600">
              <a:lnSpc>
                <a:spcPct val="120000"/>
              </a:lnSpc>
              <a:spcBef>
                <a:spcPts val="1400"/>
              </a:spcBef>
              <a:defRPr sz="1800">
                <a:uFillTx/>
              </a:defRPr>
            </a:pPr>
            <a:r>
              <a:rPr sz="2000">
                <a:solidFill>
                  <a:srgbClr val="002E7A"/>
                </a:solidFill>
                <a:uFill>
                  <a:solidFill>
                    <a:srgbClr val="002E7A"/>
                  </a:solidFill>
                </a:uFill>
                <a:latin typeface="+mn-lt"/>
                <a:ea typeface="+mn-ea"/>
                <a:cs typeface="+mn-cs"/>
                <a:sym typeface="Arial"/>
              </a:rPr>
              <a:t>Sources of quadrupole anisotropy: density perturbations (scalar), vorticity (vector, negligible), </a:t>
            </a:r>
            <a:r>
              <a:rPr sz="2000">
                <a:solidFill>
                  <a:srgbClr val="E32C2F"/>
                </a:solidFill>
                <a:uFill>
                  <a:solidFill>
                    <a:srgbClr val="002E7A"/>
                  </a:solidFill>
                </a:uFill>
                <a:latin typeface="+mn-lt"/>
                <a:ea typeface="+mn-ea"/>
                <a:cs typeface="+mn-cs"/>
                <a:sym typeface="Arial"/>
              </a:rPr>
              <a:t>gravitational waves (tensor, inflation)</a:t>
            </a:r>
          </a:p>
        </p:txBody>
      </p:sp>
      <p:sp>
        <p:nvSpPr>
          <p:cNvPr id="617" name="Shape 617"/>
          <p:cNvSpPr/>
          <p:nvPr>
            <p:ph type="sldNum" sz="quarter" idx="4294967295"/>
          </p:nvPr>
        </p:nvSpPr>
        <p:spPr>
          <a:xfrm>
            <a:off x="7677150" y="65151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
        <p:nvSpPr>
          <p:cNvPr id="618" name="Shape 618"/>
          <p:cNvSpPr/>
          <p:nvPr>
            <p:ph type="title"/>
          </p:nvPr>
        </p:nvSpPr>
        <p:spPr>
          <a:xfrm>
            <a:off x="-190500" y="266700"/>
            <a:ext cx="9525000" cy="1447800"/>
          </a:xfrm>
          <a:prstGeom prst="rect">
            <a:avLst/>
          </a:prstGeom>
        </p:spPr>
        <p:txBody>
          <a:bodyPr/>
          <a:lstStyle>
            <a:lvl1pPr>
              <a:defRPr sz="3600" u="sng"/>
            </a:lvl1pPr>
          </a:lstStyle>
          <a:p>
            <a:pPr lvl="0">
              <a:defRPr sz="1800" u="none">
                <a:uFillTx/>
              </a:defRPr>
            </a:pPr>
            <a:r>
              <a:rPr sz="3600" u="sng">
                <a:uFill>
                  <a:solidFill/>
                </a:uFill>
              </a:rPr>
              <a:t>CMB Polarization (II)</a:t>
            </a:r>
          </a:p>
        </p:txBody>
      </p:sp>
      <p:pic>
        <p:nvPicPr>
          <p:cNvPr id="619" name="polarization0.gif"/>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435856" y="2787183"/>
            <a:ext cx="1969654" cy="1955064"/>
          </a:xfrm>
          <a:prstGeom prst="rect">
            <a:avLst/>
          </a:prstGeom>
        </p:spPr>
      </p:pic>
      <p:pic>
        <p:nvPicPr>
          <p:cNvPr id="620" name="nopol.gif"/>
          <p:cNvPicPr/>
          <p:nvPr>
            <a:videoFile r:link="rId5"/>
            <p:extLst>
              <p:ext uri="{DAA4B4D4-6D71-4841-9C94-3DE7FCFB9230}">
                <p14:media xmlns:p14="http://schemas.microsoft.com/office/powerpoint/2010/main" r:embed="rId6"/>
              </p:ext>
            </p:extLst>
          </p:nvPr>
        </p:nvPicPr>
        <p:blipFill>
          <a:blip r:embed="rId7">
            <a:extLst/>
          </a:blip>
          <a:stretch>
            <a:fillRect/>
          </a:stretch>
        </p:blipFill>
        <p:spPr>
          <a:xfrm>
            <a:off x="3415626" y="2799095"/>
            <a:ext cx="2173283" cy="1955064"/>
          </a:xfrm>
          <a:prstGeom prst="rect">
            <a:avLst/>
          </a:prstGeom>
        </p:spPr>
      </p:pic>
      <p:pic>
        <p:nvPicPr>
          <p:cNvPr id="621" name="polarization1.gif"/>
          <p:cNvPicPr/>
          <p:nvPr>
            <a:videoFile r:link="rId8"/>
            <p:extLst>
              <p:ext uri="{DAA4B4D4-6D71-4841-9C94-3DE7FCFB9230}">
                <p14:media xmlns:p14="http://schemas.microsoft.com/office/powerpoint/2010/main" r:embed="rId9"/>
              </p:ext>
            </p:extLst>
          </p:nvPr>
        </p:nvPicPr>
        <p:blipFill>
          <a:blip r:embed="rId10">
            <a:extLst/>
          </a:blip>
          <a:stretch>
            <a:fillRect/>
          </a:stretch>
        </p:blipFill>
        <p:spPr>
          <a:xfrm>
            <a:off x="6599025" y="2786395"/>
            <a:ext cx="1969654" cy="1955064"/>
          </a:xfrm>
          <a:prstGeom prst="rect">
            <a:avLst/>
          </a:prstGeom>
        </p:spPr>
      </p:pic>
      <p:sp>
        <p:nvSpPr>
          <p:cNvPr id="622" name="Shape 622"/>
          <p:cNvSpPr/>
          <p:nvPr/>
        </p:nvSpPr>
        <p:spPr>
          <a:xfrm>
            <a:off x="539169" y="2461423"/>
            <a:ext cx="1785799" cy="3215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lvl1pPr>
          </a:lstStyle>
          <a:p>
            <a:pPr lvl="0">
              <a:defRPr sz="1800">
                <a:uFillTx/>
              </a:defRPr>
            </a:pPr>
            <a:r>
              <a:rPr sz="1600">
                <a:uFill>
                  <a:solidFill/>
                </a:uFill>
              </a:rPr>
              <a:t>photon from the left</a:t>
            </a:r>
          </a:p>
        </p:txBody>
      </p:sp>
      <p:sp>
        <p:nvSpPr>
          <p:cNvPr id="623" name="Shape 623"/>
          <p:cNvSpPr/>
          <p:nvPr/>
        </p:nvSpPr>
        <p:spPr>
          <a:xfrm>
            <a:off x="3609368" y="2270923"/>
            <a:ext cx="2001997" cy="55016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uFillTx/>
              </a:defRPr>
            </a:pPr>
            <a:r>
              <a:rPr sz="1600">
                <a:uFill>
                  <a:solidFill/>
                </a:uFill>
              </a:rPr>
              <a:t>photon from the left +</a:t>
            </a:r>
            <a:endParaRPr sz="1600">
              <a:uFill>
                <a:solidFill/>
              </a:uFill>
            </a:endParaRPr>
          </a:p>
          <a:p>
            <a:pPr lvl="0">
              <a:defRPr sz="1800">
                <a:uFillTx/>
              </a:defRPr>
            </a:pPr>
            <a:r>
              <a:rPr sz="1600">
                <a:uFill>
                  <a:solidFill/>
                </a:uFill>
              </a:rPr>
              <a:t>photon from the top</a:t>
            </a:r>
          </a:p>
        </p:txBody>
      </p:sp>
      <p:sp>
        <p:nvSpPr>
          <p:cNvPr id="624" name="Shape 624"/>
          <p:cNvSpPr/>
          <p:nvPr/>
        </p:nvSpPr>
        <p:spPr>
          <a:xfrm>
            <a:off x="6604782" y="2046639"/>
            <a:ext cx="2389744" cy="77876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uFillTx/>
              </a:defRPr>
            </a:pPr>
            <a:r>
              <a:rPr sz="1600">
                <a:uFill>
                  <a:solidFill/>
                </a:uFill>
              </a:rPr>
              <a:t>photon from the left +</a:t>
            </a:r>
            <a:endParaRPr sz="1600">
              <a:uFill>
                <a:solidFill/>
              </a:uFill>
            </a:endParaRPr>
          </a:p>
          <a:p>
            <a:pPr lvl="0">
              <a:defRPr sz="1800">
                <a:uFillTx/>
              </a:defRPr>
            </a:pPr>
            <a:r>
              <a:rPr sz="1600">
                <a:uFill>
                  <a:solidFill/>
                </a:uFill>
              </a:rPr>
              <a:t>photon from the top</a:t>
            </a:r>
            <a:endParaRPr sz="1600">
              <a:uFill>
                <a:solidFill/>
              </a:uFill>
            </a:endParaRPr>
          </a:p>
          <a:p>
            <a:pPr lvl="0">
              <a:defRPr sz="1800">
                <a:uFillTx/>
              </a:defRPr>
            </a:pPr>
            <a:r>
              <a:rPr sz="1600">
                <a:uFill>
                  <a:solidFill/>
                </a:uFill>
              </a:rPr>
              <a:t>with </a:t>
            </a:r>
            <a:r>
              <a:rPr sz="1600">
                <a:uFill>
                  <a:solidFill/>
                </a:uFill>
              </a:rPr>
              <a:t>quadrupole</a:t>
            </a:r>
            <a:r>
              <a:rPr sz="1600">
                <a:uFill>
                  <a:solidFill/>
                </a:uFill>
              </a:rPr>
              <a:t> anisotropy</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619"/>
                                        </p:tgtEl>
                                      </p:cBhvr>
                                    </p:cmd>
                                  </p:childTnLst>
                                </p:cTn>
                              </p:par>
                            </p:childTnLst>
                          </p:cTn>
                        </p:par>
                      </p:childTnLst>
                    </p:cTn>
                  </p:par>
                  <p:par>
                    <p:cTn id="7" fill="hold">
                      <p:stCondLst>
                        <p:cond delay="indefinite"/>
                      </p:stCondLst>
                      <p:childTnLst>
                        <p:par>
                          <p:cTn id="8" fill="hold">
                            <p:stCondLst>
                              <p:cond delay="0"/>
                            </p:stCondLst>
                            <p:childTnLst>
                              <p:par>
                                <p:cTn id="9" nodeType="clickEffect" presetClass="mediacall" presetSubtype="0" presetID="1" grpId="2" fill="hold">
                                  <p:stCondLst>
                                    <p:cond delay="0"/>
                                  </p:stCondLst>
                                  <p:childTnLst>
                                    <p:cmd type="call" cmd="playFrom(0.0)">
                                      <p:cBhvr>
                                        <p:cTn id="10" dur="0" fill="hold"/>
                                        <p:tgtEl>
                                          <p:spTgt spid="620"/>
                                        </p:tgtEl>
                                      </p:cBhvr>
                                    </p:cmd>
                                  </p:childTnLst>
                                </p:cTn>
                              </p:par>
                            </p:childTnLst>
                          </p:cTn>
                        </p:par>
                      </p:childTnLst>
                    </p:cTn>
                  </p:par>
                  <p:par>
                    <p:cTn id="11" fill="hold">
                      <p:stCondLst>
                        <p:cond delay="indefinite"/>
                      </p:stCondLst>
                      <p:childTnLst>
                        <p:par>
                          <p:cTn id="12" fill="hold">
                            <p:stCondLst>
                              <p:cond delay="0"/>
                            </p:stCondLst>
                            <p:childTnLst>
                              <p:par>
                                <p:cTn id="13" nodeType="clickEffect" presetClass="mediacall" presetSubtype="0" presetID="1" grpId="3" fill="hold">
                                  <p:stCondLst>
                                    <p:cond delay="0"/>
                                  </p:stCondLst>
                                  <p:childTnLst>
                                    <p:cmd type="call" cmd="playFrom(0.0)">
                                      <p:cBhvr>
                                        <p:cTn id="14" dur="0" fill="hold"/>
                                        <p:tgtEl>
                                          <p:spTgt spid="62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5" fill="hold" display="0">
                  <p:stCondLst>
                    <p:cond delay="indefinite"/>
                  </p:stCondLst>
                </p:cTn>
                <p:tgtEl>
                  <p:spTgt spid="621"/>
                </p:tgtEl>
              </p:cMediaNode>
            </p:video>
            <p:video fullScrn="0">
              <p:cMediaNode mute="0" showWhenStopped="1" numSld="1" vol="100000">
                <p:cTn id="16" fill="hold" display="0">
                  <p:stCondLst>
                    <p:cond delay="indefinite"/>
                  </p:stCondLst>
                </p:cTn>
                <p:tgtEl>
                  <p:spTgt spid="620"/>
                </p:tgtEl>
              </p:cMediaNode>
            </p:video>
            <p:video fullScrn="0">
              <p:cMediaNode mute="0" showWhenStopped="1" numSld="1" vol="100000">
                <p:cTn id="17" fill="hold" display="0">
                  <p:stCondLst>
                    <p:cond delay="indefinite"/>
                  </p:stCondLst>
                </p:cTn>
                <p:tgtEl>
                  <p:spTgt spid="619"/>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6" name="Shape 626"/>
          <p:cNvSpPr/>
          <p:nvPr>
            <p:ph type="body" idx="1"/>
          </p:nvPr>
        </p:nvSpPr>
        <p:spPr>
          <a:xfrm>
            <a:off x="558800" y="1651000"/>
            <a:ext cx="8131524" cy="5562600"/>
          </a:xfrm>
          <a:prstGeom prst="rect">
            <a:avLst/>
          </a:prstGeom>
        </p:spPr>
        <p:txBody>
          <a:bodyPr/>
          <a:lstStyle>
            <a:lvl1pPr marL="0" indent="342900">
              <a:lnSpc>
                <a:spcPct val="120000"/>
              </a:lnSpc>
              <a:spcBef>
                <a:spcPts val="1400"/>
              </a:spcBef>
              <a:buSzTx/>
              <a:buNone/>
              <a:defRPr sz="2000">
                <a:solidFill>
                  <a:srgbClr val="002E7A"/>
                </a:solidFill>
                <a:uFill>
                  <a:solidFill>
                    <a:srgbClr val="002E7A"/>
                  </a:solidFill>
                </a:uFill>
                <a:latin typeface="+mn-lt"/>
                <a:ea typeface="+mn-ea"/>
                <a:cs typeface="+mn-cs"/>
                <a:sym typeface="Arial"/>
              </a:defRPr>
            </a:lvl1pPr>
          </a:lstStyle>
          <a:p>
            <a:pPr lvl="0">
              <a:defRPr sz="1800">
                <a:solidFill>
                  <a:srgbClr val="000000"/>
                </a:solidFill>
                <a:uFillTx/>
              </a:defRPr>
            </a:pPr>
            <a:r>
              <a:rPr sz="2000">
                <a:solidFill>
                  <a:srgbClr val="002E7A"/>
                </a:solidFill>
                <a:uFill>
                  <a:solidFill>
                    <a:srgbClr val="002E7A"/>
                  </a:solidFill>
                </a:uFill>
              </a:rPr>
              <a:t>Scalar fields only generate E modes, while tensor fields generate both E and B modes</a:t>
            </a:r>
          </a:p>
        </p:txBody>
      </p:sp>
      <p:sp>
        <p:nvSpPr>
          <p:cNvPr id="627" name="Shape 627"/>
          <p:cNvSpPr/>
          <p:nvPr>
            <p:ph type="sldNum" sz="quarter" idx="4294967295"/>
          </p:nvPr>
        </p:nvSpPr>
        <p:spPr>
          <a:xfrm>
            <a:off x="7372350" y="63881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
        <p:nvSpPr>
          <p:cNvPr id="628" name="Shape 628"/>
          <p:cNvSpPr/>
          <p:nvPr>
            <p:ph type="title"/>
          </p:nvPr>
        </p:nvSpPr>
        <p:spPr>
          <a:xfrm>
            <a:off x="-190500" y="266700"/>
            <a:ext cx="9525000" cy="1447800"/>
          </a:xfrm>
          <a:prstGeom prst="rect">
            <a:avLst/>
          </a:prstGeom>
        </p:spPr>
        <p:txBody>
          <a:bodyPr/>
          <a:lstStyle>
            <a:lvl1pPr>
              <a:defRPr sz="3600" u="sng"/>
            </a:lvl1pPr>
          </a:lstStyle>
          <a:p>
            <a:pPr lvl="0">
              <a:defRPr sz="1800" u="none">
                <a:uFillTx/>
              </a:defRPr>
            </a:pPr>
            <a:r>
              <a:rPr sz="3600" u="sng">
                <a:uFill>
                  <a:solidFill/>
                </a:uFill>
              </a:rPr>
              <a:t>CMB Polarization (III)</a:t>
            </a:r>
          </a:p>
        </p:txBody>
      </p:sp>
      <p:sp>
        <p:nvSpPr>
          <p:cNvPr id="629" name="Shape 629"/>
          <p:cNvSpPr/>
          <p:nvPr/>
        </p:nvSpPr>
        <p:spPr>
          <a:xfrm>
            <a:off x="6272351" y="2874173"/>
            <a:ext cx="2434194" cy="72796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uFillTx/>
              </a:defRPr>
            </a:pPr>
            <a:r>
              <a:rPr sz="1600">
                <a:uFill>
                  <a:solidFill/>
                </a:uFill>
              </a:rPr>
              <a:t>E: parallel or perpendicular</a:t>
            </a:r>
            <a:endParaRPr sz="1600">
              <a:uFill>
                <a:solidFill/>
              </a:uFill>
            </a:endParaRPr>
          </a:p>
          <a:p>
            <a:pPr lvl="0">
              <a:spcBef>
                <a:spcPts val="1400"/>
              </a:spcBef>
              <a:defRPr sz="1800">
                <a:uFillTx/>
              </a:defRPr>
            </a:pPr>
            <a:r>
              <a:rPr sz="1600">
                <a:uFill>
                  <a:solidFill/>
                </a:uFill>
              </a:rPr>
              <a:t>B: 45 degrees</a:t>
            </a:r>
          </a:p>
        </p:txBody>
      </p:sp>
      <p:pic>
        <p:nvPicPr>
          <p:cNvPr id="630" name="ebdef.gif"/>
          <p:cNvPicPr/>
          <p:nvPr/>
        </p:nvPicPr>
        <p:blipFill>
          <a:blip r:embed="rId2">
            <a:extLst/>
          </a:blip>
          <a:stretch>
            <a:fillRect/>
          </a:stretch>
        </p:blipFill>
        <p:spPr>
          <a:xfrm>
            <a:off x="3225848" y="2436680"/>
            <a:ext cx="2797428" cy="1628355"/>
          </a:xfrm>
          <a:prstGeom prst="rect">
            <a:avLst/>
          </a:prstGeom>
          <a:ln w="25400">
            <a:round/>
          </a:ln>
        </p:spPr>
      </p:pic>
      <p:pic>
        <p:nvPicPr>
          <p:cNvPr id="631" name="eb.gif"/>
          <p:cNvPicPr/>
          <p:nvPr/>
        </p:nvPicPr>
        <p:blipFill>
          <a:blip r:embed="rId3">
            <a:extLst/>
          </a:blip>
          <a:stretch>
            <a:fillRect/>
          </a:stretch>
        </p:blipFill>
        <p:spPr>
          <a:xfrm>
            <a:off x="2219343" y="4246240"/>
            <a:ext cx="4705314" cy="2611760"/>
          </a:xfrm>
          <a:prstGeom prst="rect">
            <a:avLst/>
          </a:prstGeom>
          <a:ln w="25400">
            <a:round/>
          </a:ln>
        </p:spPr>
      </p:pic>
      <p:sp>
        <p:nvSpPr>
          <p:cNvPr id="632" name="Shape 632"/>
          <p:cNvSpPr/>
          <p:nvPr/>
        </p:nvSpPr>
        <p:spPr>
          <a:xfrm>
            <a:off x="1382851" y="5230552"/>
            <a:ext cx="781309" cy="32156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600"/>
            </a:lvl1pPr>
          </a:lstStyle>
          <a:p>
            <a:pPr lvl="0">
              <a:defRPr sz="1800">
                <a:uFillTx/>
              </a:defRPr>
            </a:pPr>
            <a:r>
              <a:rPr sz="1600">
                <a:uFill>
                  <a:solidFill/>
                </a:uFill>
              </a:rPr>
              <a:t>E mode</a:t>
            </a:r>
          </a:p>
        </p:txBody>
      </p:sp>
      <p:sp>
        <p:nvSpPr>
          <p:cNvPr id="633" name="Shape 633"/>
          <p:cNvSpPr/>
          <p:nvPr/>
        </p:nvSpPr>
        <p:spPr>
          <a:xfrm>
            <a:off x="6979840" y="5230552"/>
            <a:ext cx="792719" cy="32156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600"/>
            </a:lvl1pPr>
          </a:lstStyle>
          <a:p>
            <a:pPr lvl="0">
              <a:defRPr sz="1800">
                <a:uFillTx/>
              </a:defRPr>
            </a:pPr>
            <a:r>
              <a:rPr sz="1600">
                <a:uFill>
                  <a:solidFill/>
                </a:uFill>
              </a:rPr>
              <a:t>B mode</a:t>
            </a:r>
          </a:p>
        </p:txBody>
      </p:sp>
    </p:spTree>
  </p:cSld>
  <p:clrMapOvr>
    <a:masterClrMapping/>
  </p:clrMapOvr>
  <p:transitio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5" name="Shape 635"/>
          <p:cNvSpPr/>
          <p:nvPr>
            <p:ph type="sldNum" sz="quarter" idx="4294967295"/>
          </p:nvPr>
        </p:nvSpPr>
        <p:spPr>
          <a:xfrm>
            <a:off x="7588250" y="63881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
        <p:nvSpPr>
          <p:cNvPr id="636" name="Shape 636"/>
          <p:cNvSpPr/>
          <p:nvPr>
            <p:ph type="title"/>
          </p:nvPr>
        </p:nvSpPr>
        <p:spPr>
          <a:xfrm>
            <a:off x="-190500" y="139700"/>
            <a:ext cx="9525000" cy="1447800"/>
          </a:xfrm>
          <a:prstGeom prst="rect">
            <a:avLst/>
          </a:prstGeom>
        </p:spPr>
        <p:txBody>
          <a:bodyPr/>
          <a:lstStyle>
            <a:lvl1pPr>
              <a:defRPr sz="3600" u="sng"/>
            </a:lvl1pPr>
          </a:lstStyle>
          <a:p>
            <a:pPr lvl="0">
              <a:defRPr sz="1800" u="none">
                <a:uFillTx/>
              </a:defRPr>
            </a:pPr>
            <a:r>
              <a:rPr sz="3600" u="sng">
                <a:uFill>
                  <a:solidFill/>
                </a:uFill>
              </a:rPr>
              <a:t>All Fluctuations if Only Gravitational Waves</a:t>
            </a:r>
          </a:p>
        </p:txBody>
      </p:sp>
      <p:pic>
        <p:nvPicPr>
          <p:cNvPr id="637" name="ten.gif"/>
          <p:cNvPicPr/>
          <p:nvPr/>
        </p:nvPicPr>
        <p:blipFill>
          <a:blip r:embed="rId2">
            <a:extLst/>
          </a:blip>
          <a:stretch>
            <a:fillRect/>
          </a:stretch>
        </p:blipFill>
        <p:spPr>
          <a:xfrm>
            <a:off x="1708129" y="1536845"/>
            <a:ext cx="5832866" cy="5410055"/>
          </a:xfrm>
          <a:prstGeom prst="rect">
            <a:avLst/>
          </a:prstGeom>
          <a:ln w="25400">
            <a:round/>
          </a:ln>
        </p:spPr>
      </p:pic>
      <p:sp>
        <p:nvSpPr>
          <p:cNvPr id="638" name="Shape 638"/>
          <p:cNvSpPr/>
          <p:nvPr/>
        </p:nvSpPr>
        <p:spPr>
          <a:xfrm>
            <a:off x="3260695" y="2035299"/>
            <a:ext cx="527309" cy="4315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lvl="0">
              <a:defRPr sz="1800">
                <a:solidFill>
                  <a:srgbClr val="000000"/>
                </a:solidFill>
                <a:uFillTx/>
              </a:defRPr>
            </a:pPr>
            <a:r>
              <a:rPr sz="2400">
                <a:solidFill>
                  <a:srgbClr val="FFFFFF"/>
                </a:solidFill>
                <a:uFill>
                  <a:solidFill/>
                </a:uFill>
              </a:rPr>
              <a:t>TT</a:t>
            </a:r>
          </a:p>
        </p:txBody>
      </p:sp>
      <p:sp>
        <p:nvSpPr>
          <p:cNvPr id="639" name="Shape 639"/>
          <p:cNvSpPr/>
          <p:nvPr/>
        </p:nvSpPr>
        <p:spPr>
          <a:xfrm>
            <a:off x="3120995" y="4432300"/>
            <a:ext cx="527309" cy="43155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a:solidFill>
                  <a:srgbClr val="5ED48A"/>
                </a:solidFill>
              </a:defRPr>
            </a:lvl1pPr>
          </a:lstStyle>
          <a:p>
            <a:pPr lvl="0">
              <a:defRPr sz="1800">
                <a:solidFill>
                  <a:srgbClr val="000000"/>
                </a:solidFill>
                <a:uFillTx/>
              </a:defRPr>
            </a:pPr>
            <a:r>
              <a:rPr sz="2400">
                <a:solidFill>
                  <a:srgbClr val="5ED48A"/>
                </a:solidFill>
                <a:uFill>
                  <a:solidFill/>
                </a:uFill>
              </a:rPr>
              <a:t>TE</a:t>
            </a:r>
          </a:p>
        </p:txBody>
      </p:sp>
      <p:sp>
        <p:nvSpPr>
          <p:cNvPr id="640" name="Shape 640"/>
          <p:cNvSpPr/>
          <p:nvPr/>
        </p:nvSpPr>
        <p:spPr>
          <a:xfrm>
            <a:off x="3852908" y="5076949"/>
            <a:ext cx="527309" cy="43155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a:solidFill>
                  <a:srgbClr val="E32C2F"/>
                </a:solidFill>
              </a:defRPr>
            </a:lvl1pPr>
          </a:lstStyle>
          <a:p>
            <a:pPr lvl="0">
              <a:defRPr sz="1800">
                <a:solidFill>
                  <a:srgbClr val="000000"/>
                </a:solidFill>
                <a:uFillTx/>
              </a:defRPr>
            </a:pPr>
            <a:r>
              <a:rPr sz="2400">
                <a:solidFill>
                  <a:srgbClr val="E32C2F"/>
                </a:solidFill>
                <a:uFill>
                  <a:solidFill/>
                </a:uFill>
              </a:rPr>
              <a:t>EE</a:t>
            </a:r>
          </a:p>
        </p:txBody>
      </p:sp>
      <p:sp>
        <p:nvSpPr>
          <p:cNvPr id="641" name="Shape 641"/>
          <p:cNvSpPr/>
          <p:nvPr/>
        </p:nvSpPr>
        <p:spPr>
          <a:xfrm>
            <a:off x="4430758" y="5191000"/>
            <a:ext cx="561539" cy="431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a:solidFill>
                  <a:srgbClr val="6F3277"/>
                </a:solidFill>
              </a:defRPr>
            </a:lvl1pPr>
          </a:lstStyle>
          <a:p>
            <a:pPr lvl="0">
              <a:defRPr sz="1800">
                <a:solidFill>
                  <a:srgbClr val="000000"/>
                </a:solidFill>
                <a:uFillTx/>
              </a:defRPr>
            </a:pPr>
            <a:r>
              <a:rPr sz="2400">
                <a:solidFill>
                  <a:srgbClr val="6F3277"/>
                </a:solidFill>
                <a:uFill>
                  <a:solidFill/>
                </a:uFill>
              </a:rPr>
              <a:t>BB</a:t>
            </a:r>
          </a:p>
        </p:txBody>
      </p:sp>
    </p:spTree>
  </p:cSld>
  <p:clrMapOvr>
    <a:masterClrMapping/>
  </p:clrMapOvr>
  <p:transitio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43" name="cltau.gif"/>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791196" y="1385292"/>
            <a:ext cx="5561608" cy="5561608"/>
          </a:xfrm>
          <a:prstGeom prst="rect">
            <a:avLst/>
          </a:prstGeom>
        </p:spPr>
      </p:pic>
      <p:sp>
        <p:nvSpPr>
          <p:cNvPr id="644" name="Shape 644"/>
          <p:cNvSpPr/>
          <p:nvPr>
            <p:ph type="sldNum" sz="quarter" idx="4294967295"/>
          </p:nvPr>
        </p:nvSpPr>
        <p:spPr>
          <a:xfrm>
            <a:off x="7372350" y="63881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
        <p:nvSpPr>
          <p:cNvPr id="645" name="Shape 645"/>
          <p:cNvSpPr/>
          <p:nvPr>
            <p:ph type="title"/>
          </p:nvPr>
        </p:nvSpPr>
        <p:spPr>
          <a:xfrm>
            <a:off x="-190500" y="88900"/>
            <a:ext cx="9525000" cy="1447800"/>
          </a:xfrm>
          <a:prstGeom prst="rect">
            <a:avLst/>
          </a:prstGeom>
        </p:spPr>
        <p:txBody>
          <a:bodyPr/>
          <a:lstStyle/>
          <a:p>
            <a:pPr lvl="0">
              <a:defRPr sz="1800">
                <a:uFillTx/>
              </a:defRPr>
            </a:pPr>
            <a:r>
              <a:rPr sz="3600" u="sng">
                <a:uFill>
                  <a:solidFill/>
                </a:uFill>
              </a:rPr>
              <a:t>All Fluctuations as a Function of </a:t>
            </a:r>
            <a:r>
              <a:rPr i="1" sz="3600" u="sng">
                <a:uFill>
                  <a:solidFill/>
                </a:uFill>
              </a:rPr>
              <a:t>r = T / S</a:t>
            </a:r>
          </a:p>
        </p:txBody>
      </p:sp>
      <p:sp>
        <p:nvSpPr>
          <p:cNvPr id="646" name="Shape 646"/>
          <p:cNvSpPr/>
          <p:nvPr/>
        </p:nvSpPr>
        <p:spPr>
          <a:xfrm>
            <a:off x="3260695" y="2111499"/>
            <a:ext cx="527309" cy="43155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a:solidFill>
                  <a:srgbClr val="FFEA56"/>
                </a:solidFill>
              </a:defRPr>
            </a:lvl1pPr>
          </a:lstStyle>
          <a:p>
            <a:pPr lvl="0">
              <a:defRPr sz="1800">
                <a:solidFill>
                  <a:srgbClr val="000000"/>
                </a:solidFill>
                <a:uFillTx/>
              </a:defRPr>
            </a:pPr>
            <a:r>
              <a:rPr sz="2400">
                <a:solidFill>
                  <a:srgbClr val="FFEA56"/>
                </a:solidFill>
                <a:uFill>
                  <a:solidFill/>
                </a:uFill>
              </a:rPr>
              <a:t>TT</a:t>
            </a:r>
          </a:p>
        </p:txBody>
      </p:sp>
      <p:sp>
        <p:nvSpPr>
          <p:cNvPr id="647" name="Shape 647"/>
          <p:cNvSpPr/>
          <p:nvPr/>
        </p:nvSpPr>
        <p:spPr>
          <a:xfrm>
            <a:off x="3120995" y="4546600"/>
            <a:ext cx="527309" cy="43155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a:solidFill>
                  <a:srgbClr val="5ED48A"/>
                </a:solidFill>
              </a:defRPr>
            </a:lvl1pPr>
          </a:lstStyle>
          <a:p>
            <a:pPr lvl="0">
              <a:defRPr sz="1800">
                <a:solidFill>
                  <a:srgbClr val="000000"/>
                </a:solidFill>
                <a:uFillTx/>
              </a:defRPr>
            </a:pPr>
            <a:r>
              <a:rPr sz="2400">
                <a:solidFill>
                  <a:srgbClr val="5ED48A"/>
                </a:solidFill>
                <a:uFill>
                  <a:solidFill/>
                </a:uFill>
              </a:rPr>
              <a:t>TE</a:t>
            </a:r>
          </a:p>
        </p:txBody>
      </p:sp>
      <p:sp>
        <p:nvSpPr>
          <p:cNvPr id="648" name="Shape 648"/>
          <p:cNvSpPr/>
          <p:nvPr/>
        </p:nvSpPr>
        <p:spPr>
          <a:xfrm>
            <a:off x="4462508" y="4962649"/>
            <a:ext cx="527309" cy="43155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a:solidFill>
                  <a:srgbClr val="B6479C"/>
                </a:solidFill>
              </a:defRPr>
            </a:lvl1pPr>
          </a:lstStyle>
          <a:p>
            <a:pPr lvl="0">
              <a:defRPr sz="1800">
                <a:solidFill>
                  <a:srgbClr val="000000"/>
                </a:solidFill>
                <a:uFillTx/>
              </a:defRPr>
            </a:pPr>
            <a:r>
              <a:rPr sz="2400">
                <a:solidFill>
                  <a:srgbClr val="B6479C"/>
                </a:solidFill>
                <a:uFill>
                  <a:solidFill/>
                </a:uFill>
              </a:rPr>
              <a:t>EE</a:t>
            </a:r>
          </a:p>
        </p:txBody>
      </p:sp>
      <p:sp>
        <p:nvSpPr>
          <p:cNvPr id="649" name="Shape 649"/>
          <p:cNvSpPr/>
          <p:nvPr/>
        </p:nvSpPr>
        <p:spPr>
          <a:xfrm>
            <a:off x="4430758" y="5457700"/>
            <a:ext cx="561539" cy="431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a:solidFill>
                  <a:srgbClr val="FFFFFF"/>
                </a:solidFill>
              </a:defRPr>
            </a:lvl1pPr>
          </a:lstStyle>
          <a:p>
            <a:pPr lvl="0">
              <a:defRPr sz="1800">
                <a:solidFill>
                  <a:srgbClr val="000000"/>
                </a:solidFill>
                <a:uFillTx/>
              </a:defRPr>
            </a:pPr>
            <a:r>
              <a:rPr sz="2400">
                <a:solidFill>
                  <a:srgbClr val="FFFFFF"/>
                </a:solidFill>
                <a:uFill>
                  <a:solidFill/>
                </a:uFill>
              </a:rPr>
              <a:t>BB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64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643"/>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1" name="Shape 651"/>
          <p:cNvSpPr/>
          <p:nvPr>
            <p:ph type="sldNum" sz="quarter" idx="4294967295"/>
          </p:nvPr>
        </p:nvSpPr>
        <p:spPr>
          <a:xfrm>
            <a:off x="7766050" y="63881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
        <p:nvSpPr>
          <p:cNvPr id="652" name="Shape 652"/>
          <p:cNvSpPr/>
          <p:nvPr>
            <p:ph type="title"/>
          </p:nvPr>
        </p:nvSpPr>
        <p:spPr>
          <a:xfrm>
            <a:off x="-190500" y="292100"/>
            <a:ext cx="9525000" cy="1447800"/>
          </a:xfrm>
          <a:prstGeom prst="rect">
            <a:avLst/>
          </a:prstGeom>
        </p:spPr>
        <p:txBody>
          <a:bodyPr/>
          <a:lstStyle>
            <a:lvl1pPr>
              <a:defRPr sz="3600" u="sng"/>
            </a:lvl1pPr>
          </a:lstStyle>
          <a:p>
            <a:pPr lvl="0">
              <a:defRPr sz="1800" u="none">
                <a:uFillTx/>
              </a:defRPr>
            </a:pPr>
            <a:r>
              <a:rPr sz="3600" u="sng">
                <a:uFill>
                  <a:solidFill/>
                </a:uFill>
              </a:rPr>
              <a:t>BICEP II Results (2014)</a:t>
            </a:r>
          </a:p>
        </p:txBody>
      </p:sp>
      <p:pic>
        <p:nvPicPr>
          <p:cNvPr id="653" name="eb_maps.pdf"/>
          <p:cNvPicPr/>
          <p:nvPr/>
        </p:nvPicPr>
        <p:blipFill>
          <a:blip r:embed="rId2">
            <a:extLst/>
          </a:blip>
          <a:stretch>
            <a:fillRect/>
          </a:stretch>
        </p:blipFill>
        <p:spPr>
          <a:xfrm>
            <a:off x="222458" y="1798572"/>
            <a:ext cx="8699084" cy="4149564"/>
          </a:xfrm>
          <a:prstGeom prst="rect">
            <a:avLst/>
          </a:prstGeom>
          <a:ln w="25400">
            <a:round/>
          </a:ln>
        </p:spPr>
      </p:pic>
      <p:sp>
        <p:nvSpPr>
          <p:cNvPr id="654" name="Shape 654"/>
          <p:cNvSpPr/>
          <p:nvPr/>
        </p:nvSpPr>
        <p:spPr>
          <a:xfrm>
            <a:off x="2058534" y="3745116"/>
            <a:ext cx="1041755" cy="191739"/>
          </a:xfrm>
          <a:prstGeom prst="roundRect">
            <a:avLst>
              <a:gd name="adj" fmla="val 50000"/>
            </a:avLst>
          </a:prstGeom>
          <a:ln w="25400">
            <a:solidFill>
              <a:srgbClr val="D84942"/>
            </a:solidFill>
            <a:round/>
          </a:ln>
        </p:spPr>
        <p:txBody>
          <a:bodyPr lIns="0" tIns="0" rIns="0" bIns="0" anchor="ctr"/>
          <a:lstStyle/>
          <a:p>
            <a:pPr lvl="0"/>
          </a:p>
        </p:txBody>
      </p:sp>
    </p:spTree>
  </p:cSld>
  <p:clrMapOvr>
    <a:masterClrMapping/>
  </p:clrMapOvr>
  <p:transitio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6" name="Shape 656"/>
          <p:cNvSpPr/>
          <p:nvPr>
            <p:ph type="sldNum" sz="quarter" idx="4294967295"/>
          </p:nvPr>
        </p:nvSpPr>
        <p:spPr>
          <a:xfrm>
            <a:off x="7766050" y="63881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
        <p:nvSpPr>
          <p:cNvPr id="657" name="Shape 657"/>
          <p:cNvSpPr/>
          <p:nvPr>
            <p:ph type="title"/>
          </p:nvPr>
        </p:nvSpPr>
        <p:spPr>
          <a:xfrm>
            <a:off x="-190500" y="292100"/>
            <a:ext cx="9525000" cy="1447800"/>
          </a:xfrm>
          <a:prstGeom prst="rect">
            <a:avLst/>
          </a:prstGeom>
        </p:spPr>
        <p:txBody>
          <a:bodyPr/>
          <a:lstStyle>
            <a:lvl1pPr>
              <a:defRPr sz="3600" u="sng"/>
            </a:lvl1pPr>
          </a:lstStyle>
          <a:p>
            <a:pPr lvl="0">
              <a:defRPr sz="1800" u="none">
                <a:uFillTx/>
              </a:defRPr>
            </a:pPr>
            <a:r>
              <a:rPr sz="3600" u="sng">
                <a:uFill>
                  <a:solidFill/>
                </a:uFill>
              </a:rPr>
              <a:t>BICEP II Results (2014)</a:t>
            </a:r>
          </a:p>
        </p:txBody>
      </p:sp>
      <p:pic>
        <p:nvPicPr>
          <p:cNvPr id="658" name="b2_and_previous_limits.pdf"/>
          <p:cNvPicPr/>
          <p:nvPr/>
        </p:nvPicPr>
        <p:blipFill>
          <a:blip r:embed="rId2">
            <a:extLst/>
          </a:blip>
          <a:stretch>
            <a:fillRect/>
          </a:stretch>
        </p:blipFill>
        <p:spPr>
          <a:xfrm>
            <a:off x="1204032" y="1435100"/>
            <a:ext cx="5923136" cy="4694759"/>
          </a:xfrm>
          <a:prstGeom prst="rect">
            <a:avLst/>
          </a:prstGeom>
          <a:ln w="25400">
            <a:round/>
          </a:ln>
        </p:spPr>
      </p:pic>
      <p:sp>
        <p:nvSpPr>
          <p:cNvPr id="659" name="Shape 659"/>
          <p:cNvSpPr/>
          <p:nvPr/>
        </p:nvSpPr>
        <p:spPr>
          <a:xfrm rot="3480000">
            <a:off x="2695751" y="4726043"/>
            <a:ext cx="228690" cy="81597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E32C2F"/>
            </a:solidFill>
            <a:round/>
          </a:ln>
        </p:spPr>
        <p:txBody>
          <a:bodyPr lIns="0" tIns="0" rIns="0" bIns="0" anchor="ctr"/>
          <a:lstStyle/>
          <a:p>
            <a:pPr lvl="0"/>
          </a:p>
        </p:txBody>
      </p:sp>
      <p:sp>
        <p:nvSpPr>
          <p:cNvPr id="660" name="Shape 660"/>
          <p:cNvSpPr/>
          <p:nvPr/>
        </p:nvSpPr>
        <p:spPr>
          <a:xfrm>
            <a:off x="1143000" y="6156387"/>
            <a:ext cx="6545223" cy="3215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uFillTx/>
              </a:defRPr>
            </a:pPr>
            <a:r>
              <a:rPr sz="1600">
                <a:uFill>
                  <a:solidFill/>
                </a:uFill>
              </a:rPr>
              <a:t>Discovery of primordial gravitational waves? If so, "smoking gun" of </a:t>
            </a:r>
            <a:r>
              <a:rPr sz="1600">
                <a:solidFill>
                  <a:srgbClr val="E32C2F"/>
                </a:solidFill>
                <a:uFill>
                  <a:solidFill/>
                </a:uFill>
              </a:rPr>
              <a:t>inflation</a:t>
            </a:r>
          </a:p>
        </p:txBody>
      </p:sp>
    </p:spTree>
  </p:cSld>
  <p:clrMapOvr>
    <a:masterClrMapping/>
  </p:clrMapOvr>
  <p:transitio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2" name="Shape 662"/>
          <p:cNvSpPr/>
          <p:nvPr>
            <p:ph type="title"/>
          </p:nvPr>
        </p:nvSpPr>
        <p:spPr>
          <a:xfrm>
            <a:off x="685800" y="1552575"/>
            <a:ext cx="7882212" cy="3082443"/>
          </a:xfrm>
          <a:prstGeom prst="rect">
            <a:avLst/>
          </a:prstGeom>
        </p:spPr>
        <p:txBody>
          <a:bodyPr lIns="0" tIns="0" rIns="0" bIns="0"/>
          <a:lstStyle>
            <a:lvl1pPr>
              <a:defRPr sz="10600"/>
            </a:lvl1pPr>
          </a:lstStyle>
          <a:p>
            <a:pPr lvl="0">
              <a:defRPr sz="1800">
                <a:uFillTx/>
              </a:defRPr>
            </a:pPr>
            <a:r>
              <a:rPr sz="10600">
                <a:uFill>
                  <a:solidFill/>
                </a:uFill>
              </a:rPr>
              <a:t>BUT</a:t>
            </a:r>
          </a:p>
        </p:txBody>
      </p:sp>
    </p:spTree>
  </p:cSld>
  <p:clrMapOvr>
    <a:masterClrMapping/>
  </p:clrMapOvr>
  <p:transitio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4" name="Shape 664"/>
          <p:cNvSpPr/>
          <p:nvPr>
            <p:ph type="sldNum" sz="quarter" idx="4294967295"/>
          </p:nvPr>
        </p:nvSpPr>
        <p:spPr>
          <a:xfrm>
            <a:off x="7766050" y="63881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
        <p:nvSpPr>
          <p:cNvPr id="665" name="Shape 665"/>
          <p:cNvSpPr/>
          <p:nvPr>
            <p:ph type="title"/>
          </p:nvPr>
        </p:nvSpPr>
        <p:spPr>
          <a:xfrm>
            <a:off x="-190500" y="292100"/>
            <a:ext cx="9525000" cy="1447800"/>
          </a:xfrm>
          <a:prstGeom prst="rect">
            <a:avLst/>
          </a:prstGeom>
        </p:spPr>
        <p:txBody>
          <a:bodyPr/>
          <a:lstStyle>
            <a:lvl1pPr>
              <a:defRPr sz="3600" u="sng"/>
            </a:lvl1pPr>
          </a:lstStyle>
          <a:p>
            <a:pPr lvl="0">
              <a:defRPr sz="1800" u="none">
                <a:uFillTx/>
              </a:defRPr>
            </a:pPr>
            <a:r>
              <a:rPr sz="3600" u="sng">
                <a:uFill>
                  <a:solidFill/>
                </a:uFill>
              </a:rPr>
              <a:t>Planck Results (Sep 22, 2014)</a:t>
            </a:r>
          </a:p>
        </p:txBody>
      </p:sp>
      <p:sp>
        <p:nvSpPr>
          <p:cNvPr id="666" name="Shape 666"/>
          <p:cNvSpPr/>
          <p:nvPr/>
        </p:nvSpPr>
        <p:spPr>
          <a:xfrm rot="3480000">
            <a:off x="2695751" y="4726043"/>
            <a:ext cx="228690" cy="81597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E32C2F"/>
            </a:solidFill>
            <a:round/>
          </a:ln>
        </p:spPr>
        <p:txBody>
          <a:bodyPr lIns="0" tIns="0" rIns="0" bIns="0" anchor="ctr"/>
          <a:lstStyle/>
          <a:p>
            <a:pPr lvl="0"/>
          </a:p>
        </p:txBody>
      </p:sp>
      <p:sp>
        <p:nvSpPr>
          <p:cNvPr id="667" name="Shape 667"/>
          <p:cNvSpPr/>
          <p:nvPr/>
        </p:nvSpPr>
        <p:spPr>
          <a:xfrm>
            <a:off x="735975" y="6156387"/>
            <a:ext cx="7672051" cy="3215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600"/>
            </a:lvl1pPr>
          </a:lstStyle>
          <a:p>
            <a:pPr lvl="0">
              <a:defRPr sz="1800">
                <a:uFillTx/>
              </a:defRPr>
            </a:pPr>
            <a:r>
              <a:rPr sz="1600">
                <a:uFill>
                  <a:solidFill/>
                </a:uFill>
              </a:rPr>
              <a:t>The BB power spectrum of dust in the BICEP2 field looks very similar to the claimed signal</a:t>
            </a:r>
          </a:p>
        </p:txBody>
      </p:sp>
      <p:pic>
        <p:nvPicPr>
          <p:cNvPr id="668" name="Sense nom.tiff"/>
          <p:cNvPicPr/>
          <p:nvPr/>
        </p:nvPicPr>
        <p:blipFill>
          <a:blip r:embed="rId2">
            <a:extLst/>
          </a:blip>
          <a:stretch>
            <a:fillRect/>
          </a:stretch>
        </p:blipFill>
        <p:spPr>
          <a:xfrm>
            <a:off x="800023" y="1491693"/>
            <a:ext cx="7231177" cy="4664695"/>
          </a:xfrm>
          <a:prstGeom prst="rect">
            <a:avLst/>
          </a:prstGeom>
          <a:ln w="25400">
            <a:round/>
          </a:ln>
        </p:spPr>
      </p:pic>
    </p:spTree>
  </p:cSld>
  <p:clrMapOvr>
    <a:masterClrMapping/>
  </p:clrMapOvr>
  <p:transitio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0" name="Shape 670"/>
          <p:cNvSpPr/>
          <p:nvPr>
            <p:ph type="title"/>
          </p:nvPr>
        </p:nvSpPr>
        <p:spPr>
          <a:xfrm>
            <a:off x="685800" y="1552575"/>
            <a:ext cx="7882212" cy="3082443"/>
          </a:xfrm>
          <a:prstGeom prst="rect">
            <a:avLst/>
          </a:prstGeom>
        </p:spPr>
        <p:txBody>
          <a:bodyPr/>
          <a:lstStyle>
            <a:lvl1pPr>
              <a:defRPr sz="10600"/>
            </a:lvl1pPr>
          </a:lstStyle>
          <a:p>
            <a:pPr lvl="0">
              <a:defRPr sz="1800">
                <a:uFillTx/>
              </a:defRPr>
            </a:pPr>
            <a:r>
              <a:rPr sz="10600">
                <a:uFill>
                  <a:solidFill/>
                </a:uFill>
              </a:rPr>
              <a:t>Dark Energy</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Shape 28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289" name="Shape 289"/>
          <p:cNvSpPr/>
          <p:nvPr/>
        </p:nvSpPr>
        <p:spPr>
          <a:xfrm>
            <a:off x="152400" y="800100"/>
            <a:ext cx="8915400" cy="445937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650240" indent="-609600">
              <a:lnSpc>
                <a:spcPct val="90000"/>
              </a:lnSpc>
              <a:spcBef>
                <a:spcPts val="300"/>
              </a:spcBef>
              <a:buClr>
                <a:srgbClr val="FFA900"/>
              </a:buClr>
              <a:buFont typeface="Comic Sans MS"/>
              <a:defRPr sz="1800">
                <a:uFillTx/>
              </a:defRPr>
            </a:pPr>
            <a:endParaRPr sz="1300">
              <a:solidFill>
                <a:srgbClr val="FFA900"/>
              </a:solidFill>
              <a:uFill>
                <a:solidFill>
                  <a:srgbClr val="FFA900"/>
                </a:solidFill>
              </a:uFill>
              <a:latin typeface="Comic Sans MS"/>
              <a:ea typeface="Comic Sans MS"/>
              <a:cs typeface="Comic Sans MS"/>
              <a:sym typeface="Comic Sans MS"/>
            </a:endParaRPr>
          </a:p>
          <a:p>
            <a:pPr lvl="0" marL="548640" indent="-508000">
              <a:lnSpc>
                <a:spcPct val="90000"/>
              </a:lnSpc>
              <a:spcBef>
                <a:spcPts val="400"/>
              </a:spcBef>
              <a:buClr>
                <a:srgbClr val="002E7A"/>
              </a:buClr>
              <a:buSzPct val="100000"/>
              <a:buFont typeface="Arial"/>
              <a:buChar char="•"/>
              <a:defRPr sz="1800">
                <a:uFillTx/>
              </a:defRPr>
            </a:pPr>
            <a:r>
              <a:rPr sz="2000">
                <a:solidFill>
                  <a:srgbClr val="008F00"/>
                </a:solidFill>
                <a:uFill>
                  <a:solidFill>
                    <a:srgbClr val="008F00"/>
                  </a:solidFill>
                </a:uFill>
                <a:latin typeface="+mn-lt"/>
                <a:ea typeface="+mn-ea"/>
                <a:cs typeface="+mn-cs"/>
                <a:sym typeface="Arial"/>
              </a:rPr>
              <a:t>Cosmological Principle:</a:t>
            </a:r>
            <a:r>
              <a:rPr sz="2000">
                <a:solidFill>
                  <a:srgbClr val="0329D6"/>
                </a:solidFill>
                <a:uFill>
                  <a:solidFill>
                    <a:srgbClr val="0329D6"/>
                  </a:solidFill>
                </a:uFill>
                <a:latin typeface="+mn-lt"/>
                <a:ea typeface="+mn-ea"/>
                <a:cs typeface="+mn-cs"/>
                <a:sym typeface="Arial"/>
              </a:rPr>
              <a:t> </a:t>
            </a:r>
            <a:r>
              <a:rPr sz="2400">
                <a:solidFill>
                  <a:srgbClr val="002E7A"/>
                </a:solidFill>
                <a:uFill>
                  <a:solidFill/>
                </a:uFill>
              </a:rPr>
              <a:t>we assume the universe is homogeneous and isotropic at all times (at least at large scales)</a:t>
            </a:r>
            <a:endParaRPr sz="2400">
              <a:solidFill>
                <a:srgbClr val="002E7A"/>
              </a:solidFill>
              <a:uFill>
                <a:solidFill/>
              </a:uFill>
            </a:endParaRPr>
          </a:p>
          <a:p>
            <a:pPr lvl="0" marL="548640" indent="-508000">
              <a:lnSpc>
                <a:spcPct val="90000"/>
              </a:lnSpc>
              <a:spcBef>
                <a:spcPts val="400"/>
              </a:spcBef>
              <a:buClr>
                <a:srgbClr val="002E7A"/>
              </a:buClr>
              <a:buSzPct val="100000"/>
              <a:buFont typeface="Arial"/>
              <a:buChar char="•"/>
              <a:defRPr sz="1800">
                <a:uFillTx/>
              </a:defRPr>
            </a:pPr>
            <a:endParaRPr sz="2000">
              <a:solidFill>
                <a:srgbClr val="002E7A"/>
              </a:solidFill>
              <a:uFill>
                <a:solidFill>
                  <a:srgbClr val="0329D6"/>
                </a:solidFill>
              </a:uFill>
              <a:latin typeface="+mn-lt"/>
              <a:ea typeface="+mn-ea"/>
              <a:cs typeface="+mn-cs"/>
              <a:sym typeface="Arial"/>
            </a:endParaRPr>
          </a:p>
          <a:p>
            <a:pPr lvl="0" marL="650240" indent="-609600">
              <a:lnSpc>
                <a:spcPct val="90000"/>
              </a:lnSpc>
              <a:spcBef>
                <a:spcPts val="400"/>
              </a:spcBef>
              <a:buClr>
                <a:srgbClr val="002E7A"/>
              </a:buClr>
              <a:buSzPct val="100000"/>
              <a:buFont typeface="Arial"/>
              <a:buChar char="•"/>
              <a:defRPr sz="1800">
                <a:uFillTx/>
              </a:defRPr>
            </a:pPr>
            <a:r>
              <a:rPr sz="2000">
                <a:solidFill>
                  <a:srgbClr val="002E7A"/>
                </a:solidFill>
                <a:uFill>
                  <a:solidFill>
                    <a:srgbClr val="0329D6"/>
                  </a:solidFill>
                </a:uFill>
                <a:latin typeface="+mn-lt"/>
                <a:ea typeface="+mn-ea"/>
                <a:cs typeface="+mn-cs"/>
                <a:sym typeface="Arial"/>
              </a:rPr>
              <a:t>Then the curvature has to be constant everywhere, either positive, negative or zero (flat space).</a:t>
            </a:r>
            <a:endParaRPr sz="2000">
              <a:solidFill>
                <a:srgbClr val="002E7A"/>
              </a:solidFill>
              <a:uFill>
                <a:solidFill>
                  <a:srgbClr val="0329D6"/>
                </a:solidFill>
              </a:uFill>
              <a:latin typeface="+mn-lt"/>
              <a:ea typeface="+mn-ea"/>
              <a:cs typeface="+mn-cs"/>
              <a:sym typeface="Arial"/>
            </a:endParaRPr>
          </a:p>
          <a:p>
            <a:pPr lvl="0" marL="650240" indent="-609600">
              <a:lnSpc>
                <a:spcPct val="90000"/>
              </a:lnSpc>
              <a:spcBef>
                <a:spcPts val="400"/>
              </a:spcBef>
              <a:buClr>
                <a:srgbClr val="002E7A"/>
              </a:buClr>
              <a:buSzPct val="100000"/>
              <a:buFont typeface="Arial"/>
              <a:buChar char="•"/>
              <a:defRPr sz="1800">
                <a:uFillTx/>
              </a:defRPr>
            </a:pPr>
            <a:endParaRPr sz="2000">
              <a:solidFill>
                <a:srgbClr val="002E7A"/>
              </a:solidFill>
              <a:uFill>
                <a:solidFill>
                  <a:srgbClr val="0329D6"/>
                </a:solidFill>
              </a:uFill>
              <a:latin typeface="+mn-lt"/>
              <a:ea typeface="+mn-ea"/>
              <a:cs typeface="+mn-cs"/>
              <a:sym typeface="Arial"/>
            </a:endParaRPr>
          </a:p>
          <a:p>
            <a:pPr lvl="0" marL="650240" indent="-609600">
              <a:lnSpc>
                <a:spcPct val="90000"/>
              </a:lnSpc>
              <a:spcBef>
                <a:spcPts val="400"/>
              </a:spcBef>
              <a:buClr>
                <a:srgbClr val="002E7A"/>
              </a:buClr>
              <a:buSzPct val="100000"/>
              <a:buFont typeface="Arial"/>
              <a:buChar char="•"/>
              <a:defRPr sz="1800">
                <a:uFillTx/>
              </a:defRPr>
            </a:pPr>
            <a:r>
              <a:rPr sz="2000">
                <a:solidFill>
                  <a:srgbClr val="002E7A"/>
                </a:solidFill>
                <a:uFill>
                  <a:solidFill>
                    <a:srgbClr val="0329D6"/>
                  </a:solidFill>
                </a:uFill>
                <a:latin typeface="+mn-lt"/>
                <a:ea typeface="+mn-ea"/>
                <a:cs typeface="+mn-cs"/>
                <a:sym typeface="Arial"/>
              </a:rPr>
              <a:t>This leads to the Robertson-Walker metric for the universe: </a:t>
            </a:r>
            <a:endParaRPr sz="2000">
              <a:solidFill>
                <a:srgbClr val="0329D6"/>
              </a:solidFill>
              <a:uFill>
                <a:solidFill>
                  <a:srgbClr val="0329D6"/>
                </a:solidFill>
              </a:uFill>
              <a:latin typeface="+mn-lt"/>
              <a:ea typeface="+mn-ea"/>
              <a:cs typeface="+mn-cs"/>
              <a:sym typeface="Arial"/>
            </a:endParaRPr>
          </a:p>
          <a:p>
            <a:pPr lvl="0" marL="650240" indent="-609600">
              <a:lnSpc>
                <a:spcPct val="90000"/>
              </a:lnSpc>
              <a:spcBef>
                <a:spcPts val="400"/>
              </a:spcBef>
              <a:buClr>
                <a:srgbClr val="000000"/>
              </a:buClr>
              <a:buFont typeface="Arial"/>
              <a:defRPr sz="1800">
                <a:uFillTx/>
              </a:defRPr>
            </a:pPr>
            <a:r>
              <a:rPr sz="2000">
                <a:uFill>
                  <a:solidFill/>
                </a:uFill>
                <a:latin typeface="+mn-lt"/>
                <a:ea typeface="+mn-ea"/>
                <a:cs typeface="+mn-cs"/>
                <a:sym typeface="Arial"/>
              </a:rPr>
              <a:t>                                                                                  </a:t>
            </a:r>
            <a:endParaRPr sz="2000">
              <a:uFill>
                <a:solidFill/>
              </a:uFill>
              <a:latin typeface="+mn-lt"/>
              <a:ea typeface="+mn-ea"/>
              <a:cs typeface="+mn-cs"/>
              <a:sym typeface="Arial"/>
            </a:endParaRPr>
          </a:p>
          <a:p>
            <a:pPr lvl="0" marL="650240" indent="-609600">
              <a:lnSpc>
                <a:spcPct val="135000"/>
              </a:lnSpc>
              <a:spcBef>
                <a:spcPts val="400"/>
              </a:spcBef>
              <a:buClr>
                <a:srgbClr val="000000"/>
              </a:buClr>
              <a:buFont typeface="Arial"/>
              <a:defRPr sz="1800">
                <a:uFillTx/>
              </a:defRPr>
            </a:pPr>
            <a:r>
              <a:rPr sz="2400">
                <a:solidFill>
                  <a:srgbClr val="002E7A"/>
                </a:solidFill>
                <a:uFill>
                  <a:solidFill/>
                </a:uFill>
              </a:rPr>
              <a:t>                                                                                          </a:t>
            </a:r>
            <a:r>
              <a:rPr sz="2400">
                <a:solidFill>
                  <a:srgbClr val="002E7A"/>
                </a:solidFill>
                <a:uFill>
                  <a:solidFill/>
                </a:uFill>
              </a:rPr>
              <a:t>with three options:</a:t>
            </a:r>
            <a:endParaRPr sz="2400">
              <a:solidFill>
                <a:srgbClr val="002E7A"/>
              </a:solidFill>
              <a:uFill>
                <a:solidFill/>
              </a:uFill>
            </a:endParaRPr>
          </a:p>
          <a:p>
            <a:pPr lvl="0" marL="650240" indent="-609600">
              <a:lnSpc>
                <a:spcPct val="135000"/>
              </a:lnSpc>
              <a:spcBef>
                <a:spcPts val="400"/>
              </a:spcBef>
              <a:buClr>
                <a:srgbClr val="FF2600"/>
              </a:buClr>
              <a:buFont typeface="Arial"/>
              <a:defRPr sz="1800">
                <a:uFillTx/>
              </a:defRPr>
            </a:pPr>
            <a:r>
              <a:rPr sz="2000">
                <a:solidFill>
                  <a:srgbClr val="FF2600"/>
                </a:solidFill>
                <a:uFill>
                  <a:solidFill>
                    <a:srgbClr val="FF2600"/>
                  </a:solidFill>
                </a:uFill>
                <a:latin typeface="+mn-lt"/>
                <a:ea typeface="+mn-ea"/>
                <a:cs typeface="+mn-cs"/>
                <a:sym typeface="Arial"/>
              </a:rPr>
              <a:t>                                                                                          </a:t>
            </a:r>
            <a:r>
              <a:rPr sz="2000">
                <a:uFill>
                  <a:solidFill/>
                </a:uFill>
                <a:latin typeface="+mn-lt"/>
                <a:ea typeface="+mn-ea"/>
                <a:cs typeface="+mn-cs"/>
                <a:sym typeface="Arial"/>
              </a:rPr>
              <a:t>positive curvature</a:t>
            </a:r>
            <a:endParaRPr sz="2000">
              <a:uFill>
                <a:solidFill/>
              </a:uFill>
              <a:latin typeface="+mn-lt"/>
              <a:ea typeface="+mn-ea"/>
              <a:cs typeface="+mn-cs"/>
              <a:sym typeface="Arial"/>
            </a:endParaRPr>
          </a:p>
          <a:p>
            <a:pPr lvl="0" marL="650240" indent="-609600">
              <a:lnSpc>
                <a:spcPct val="135000"/>
              </a:lnSpc>
              <a:spcBef>
                <a:spcPts val="400"/>
              </a:spcBef>
              <a:buClr>
                <a:srgbClr val="008F00"/>
              </a:buClr>
              <a:buFont typeface="Arial"/>
              <a:defRPr sz="1800">
                <a:uFillTx/>
              </a:defRPr>
            </a:pPr>
            <a:r>
              <a:rPr sz="2000">
                <a:solidFill>
                  <a:srgbClr val="008F00"/>
                </a:solidFill>
                <a:uFill>
                  <a:solidFill>
                    <a:srgbClr val="008F00"/>
                  </a:solidFill>
                </a:uFill>
                <a:latin typeface="+mn-lt"/>
                <a:ea typeface="+mn-ea"/>
                <a:cs typeface="+mn-cs"/>
                <a:sym typeface="Arial"/>
              </a:rPr>
              <a:t>                                                                                          </a:t>
            </a:r>
            <a:r>
              <a:rPr sz="2000">
                <a:uFill>
                  <a:solidFill/>
                </a:uFill>
                <a:latin typeface="+mn-lt"/>
                <a:ea typeface="+mn-ea"/>
                <a:cs typeface="+mn-cs"/>
                <a:sym typeface="Arial"/>
              </a:rPr>
              <a:t>flat</a:t>
            </a:r>
            <a:endParaRPr sz="2000">
              <a:uFill>
                <a:solidFill/>
              </a:uFill>
              <a:latin typeface="+mn-lt"/>
              <a:ea typeface="+mn-ea"/>
              <a:cs typeface="+mn-cs"/>
              <a:sym typeface="Arial"/>
            </a:endParaRPr>
          </a:p>
          <a:p>
            <a:pPr lvl="0" marL="650240" indent="-609600">
              <a:lnSpc>
                <a:spcPct val="135000"/>
              </a:lnSpc>
              <a:spcBef>
                <a:spcPts val="400"/>
              </a:spcBef>
              <a:buClr>
                <a:srgbClr val="008F00"/>
              </a:buClr>
              <a:buFont typeface="Arial"/>
              <a:defRPr sz="1800">
                <a:uFillTx/>
              </a:defRPr>
            </a:pPr>
            <a:r>
              <a:rPr sz="2000">
                <a:solidFill>
                  <a:srgbClr val="008F00"/>
                </a:solidFill>
                <a:uFill>
                  <a:solidFill>
                    <a:srgbClr val="008F00"/>
                  </a:solidFill>
                </a:uFill>
                <a:latin typeface="+mn-lt"/>
                <a:ea typeface="+mn-ea"/>
                <a:cs typeface="+mn-cs"/>
                <a:sym typeface="Arial"/>
              </a:rPr>
              <a:t>                                                                                          </a:t>
            </a:r>
            <a:r>
              <a:rPr sz="2000">
                <a:uFill>
                  <a:solidFill/>
                </a:uFill>
                <a:latin typeface="+mn-lt"/>
                <a:ea typeface="+mn-ea"/>
                <a:cs typeface="+mn-cs"/>
                <a:sym typeface="Arial"/>
              </a:rPr>
              <a:t>negative curvature</a:t>
            </a:r>
          </a:p>
        </p:txBody>
      </p:sp>
      <p:sp>
        <p:nvSpPr>
          <p:cNvPr id="290" name="Shape 290"/>
          <p:cNvSpPr/>
          <p:nvPr>
            <p:ph type="title"/>
          </p:nvPr>
        </p:nvSpPr>
        <p:spPr>
          <a:xfrm>
            <a:off x="685800" y="-76200"/>
            <a:ext cx="7848600" cy="11430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Robertson-Walker Metric</a:t>
            </a:r>
          </a:p>
        </p:txBody>
      </p:sp>
      <p:pic>
        <p:nvPicPr>
          <p:cNvPr id="291" name="image.pdf"/>
          <p:cNvPicPr/>
          <p:nvPr/>
        </p:nvPicPr>
        <p:blipFill>
          <a:blip r:embed="rId2">
            <a:extLst/>
          </a:blip>
          <a:stretch>
            <a:fillRect/>
          </a:stretch>
        </p:blipFill>
        <p:spPr>
          <a:xfrm>
            <a:off x="1131887" y="3482975"/>
            <a:ext cx="4889501" cy="1762125"/>
          </a:xfrm>
          <a:prstGeom prst="rect">
            <a:avLst/>
          </a:prstGeom>
          <a:ln w="12700">
            <a:miter lim="400000"/>
          </a:ln>
        </p:spPr>
      </p:pic>
      <p:sp>
        <p:nvSpPr>
          <p:cNvPr id="292" name="Shape 292"/>
          <p:cNvSpPr/>
          <p:nvPr/>
        </p:nvSpPr>
        <p:spPr>
          <a:xfrm>
            <a:off x="381000" y="3324225"/>
            <a:ext cx="8458200" cy="2136775"/>
          </a:xfrm>
          <a:prstGeom prst="rect">
            <a:avLst/>
          </a:prstGeom>
          <a:ln w="25400">
            <a:solidFill>
              <a:srgbClr val="008F00"/>
            </a:solidFill>
            <a:miter lim="400000"/>
          </a:ln>
        </p:spPr>
        <p:txBody>
          <a:bodyPr lIns="0" tIns="0" rIns="0" bIns="0" anchor="ctr"/>
          <a:lstStyle/>
          <a:p>
            <a:pPr lvl="0"/>
          </a:p>
        </p:txBody>
      </p:sp>
      <p:sp>
        <p:nvSpPr>
          <p:cNvPr id="293" name="Shape 293"/>
          <p:cNvSpPr/>
          <p:nvPr/>
        </p:nvSpPr>
        <p:spPr>
          <a:xfrm>
            <a:off x="380999" y="5534025"/>
            <a:ext cx="8763001" cy="6774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buClr>
                <a:srgbClr val="000000"/>
              </a:buClr>
              <a:buFont typeface="Arial"/>
              <a:defRPr sz="1800">
                <a:uFillTx/>
              </a:defRPr>
            </a:pPr>
            <a:r>
              <a:rPr i="1" sz="2000">
                <a:uFill>
                  <a:solidFill/>
                </a:uFill>
                <a:latin typeface="+mn-lt"/>
                <a:ea typeface="+mn-ea"/>
                <a:cs typeface="+mn-cs"/>
                <a:sym typeface="Arial"/>
              </a:rPr>
              <a:t>a </a:t>
            </a:r>
            <a:r>
              <a:rPr sz="2000">
                <a:uFill>
                  <a:solidFill/>
                </a:uFill>
                <a:latin typeface="+mn-lt"/>
                <a:ea typeface="+mn-ea"/>
                <a:cs typeface="+mn-cs"/>
                <a:sym typeface="Arial"/>
              </a:rPr>
              <a:t>:</a:t>
            </a:r>
            <a:r>
              <a:rPr sz="2000">
                <a:solidFill>
                  <a:srgbClr val="008F00"/>
                </a:solidFill>
                <a:uFill>
                  <a:solidFill>
                    <a:srgbClr val="008F00"/>
                  </a:solidFill>
                </a:uFill>
                <a:latin typeface="+mn-lt"/>
                <a:ea typeface="+mn-ea"/>
                <a:cs typeface="+mn-cs"/>
                <a:sym typeface="Arial"/>
              </a:rPr>
              <a:t> scale factor of the universe (dimensionless)       </a:t>
            </a:r>
            <a:r>
              <a:rPr i="1" sz="2000">
                <a:uFill>
                  <a:solidFill/>
                </a:uFill>
                <a:latin typeface="+mn-lt"/>
                <a:ea typeface="+mn-ea"/>
                <a:cs typeface="+mn-cs"/>
                <a:sym typeface="Arial"/>
              </a:rPr>
              <a:t>t </a:t>
            </a:r>
            <a:r>
              <a:rPr sz="2000">
                <a:uFill>
                  <a:solidFill/>
                </a:uFill>
                <a:latin typeface="+mn-lt"/>
                <a:ea typeface="+mn-ea"/>
                <a:cs typeface="+mn-cs"/>
                <a:sym typeface="Arial"/>
              </a:rPr>
              <a:t>:</a:t>
            </a:r>
            <a:r>
              <a:rPr sz="2000">
                <a:solidFill>
                  <a:srgbClr val="008F00"/>
                </a:solidFill>
                <a:uFill>
                  <a:solidFill>
                    <a:srgbClr val="008F00"/>
                  </a:solidFill>
                </a:uFill>
                <a:latin typeface="+mn-lt"/>
                <a:ea typeface="+mn-ea"/>
                <a:cs typeface="+mn-cs"/>
                <a:sym typeface="Arial"/>
              </a:rPr>
              <a:t> proper time</a:t>
            </a:r>
            <a:endParaRPr sz="2000">
              <a:solidFill>
                <a:srgbClr val="008F00"/>
              </a:solidFill>
              <a:uFill>
                <a:solidFill>
                  <a:srgbClr val="008F00"/>
                </a:solidFill>
              </a:uFill>
              <a:latin typeface="+mn-lt"/>
              <a:ea typeface="+mn-ea"/>
              <a:cs typeface="+mn-cs"/>
              <a:sym typeface="Arial"/>
            </a:endParaRPr>
          </a:p>
          <a:p>
            <a:pPr lvl="0">
              <a:buClr>
                <a:srgbClr val="000000"/>
              </a:buClr>
              <a:buFont typeface="Arial"/>
              <a:defRPr sz="1800">
                <a:uFillTx/>
              </a:defRPr>
            </a:pPr>
            <a:r>
              <a:rPr i="1" sz="2000">
                <a:uFill>
                  <a:solidFill/>
                </a:uFill>
                <a:latin typeface="+mn-lt"/>
                <a:ea typeface="+mn-ea"/>
                <a:cs typeface="+mn-cs"/>
                <a:sym typeface="Arial"/>
              </a:rPr>
              <a:t>R </a:t>
            </a:r>
            <a:r>
              <a:rPr sz="2000">
                <a:uFill>
                  <a:solidFill/>
                </a:uFill>
                <a:latin typeface="+mn-lt"/>
                <a:ea typeface="+mn-ea"/>
                <a:cs typeface="+mn-cs"/>
                <a:sym typeface="Arial"/>
              </a:rPr>
              <a:t>: </a:t>
            </a:r>
            <a:r>
              <a:rPr sz="2000">
                <a:solidFill>
                  <a:srgbClr val="008F00"/>
                </a:solidFill>
                <a:uFill>
                  <a:solidFill>
                    <a:srgbClr val="008F00"/>
                  </a:solidFill>
                </a:uFill>
                <a:latin typeface="+mn-lt"/>
                <a:ea typeface="+mn-ea"/>
                <a:cs typeface="+mn-cs"/>
                <a:sym typeface="Arial"/>
              </a:rPr>
              <a:t>radius of curvature (constant)                             </a:t>
            </a:r>
            <a:r>
              <a:rPr i="1" sz="2000">
                <a:uFill>
                  <a:solidFill/>
                </a:uFill>
                <a:latin typeface="+mn-lt"/>
                <a:ea typeface="+mn-ea"/>
                <a:cs typeface="+mn-cs"/>
                <a:sym typeface="Arial"/>
              </a:rPr>
              <a:t>r </a:t>
            </a:r>
            <a:r>
              <a:rPr sz="2000">
                <a:uFill>
                  <a:solidFill/>
                </a:uFill>
                <a:latin typeface="+mn-lt"/>
                <a:ea typeface="+mn-ea"/>
                <a:cs typeface="+mn-cs"/>
                <a:sym typeface="Arial"/>
              </a:rPr>
              <a:t>:</a:t>
            </a:r>
            <a:r>
              <a:rPr sz="2000">
                <a:solidFill>
                  <a:srgbClr val="008F00"/>
                </a:solidFill>
                <a:uFill>
                  <a:solidFill>
                    <a:srgbClr val="008F00"/>
                  </a:solidFill>
                </a:uFill>
                <a:latin typeface="+mn-lt"/>
                <a:ea typeface="+mn-ea"/>
                <a:cs typeface="+mn-cs"/>
                <a:sym typeface="Arial"/>
              </a:rPr>
              <a:t> co-moving distance</a:t>
            </a:r>
          </a:p>
        </p:txBody>
      </p:sp>
    </p:spTree>
  </p:cSld>
  <p:clrMapOvr>
    <a:masterClrMapping/>
  </p:clrMapOvr>
  <p:transitio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2" name="Shape 67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673" name="Shape 673"/>
          <p:cNvSpPr/>
          <p:nvPr/>
        </p:nvSpPr>
        <p:spPr>
          <a:xfrm>
            <a:off x="152400" y="800100"/>
            <a:ext cx="8915400" cy="5257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650240" indent="-609600">
              <a:lnSpc>
                <a:spcPct val="90000"/>
              </a:lnSpc>
              <a:spcBef>
                <a:spcPts val="300"/>
              </a:spcBef>
              <a:buClr>
                <a:srgbClr val="FFA900"/>
              </a:buClr>
              <a:buFont typeface="Comic Sans MS"/>
              <a:defRPr sz="1800">
                <a:uFillTx/>
              </a:defRPr>
            </a:pPr>
            <a:endParaRPr sz="1300">
              <a:solidFill>
                <a:srgbClr val="FFA900"/>
              </a:solidFill>
              <a:uFill>
                <a:solidFill>
                  <a:srgbClr val="FFA900"/>
                </a:solidFill>
              </a:uFill>
              <a:latin typeface="Comic Sans MS"/>
              <a:ea typeface="Comic Sans MS"/>
              <a:cs typeface="Comic Sans MS"/>
              <a:sym typeface="Comic Sans MS"/>
            </a:endParaRPr>
          </a:p>
          <a:p>
            <a:pPr lvl="0" marL="650240" indent="-609600">
              <a:spcBef>
                <a:spcPts val="1400"/>
              </a:spcBef>
              <a:buClr>
                <a:srgbClr val="0329D6"/>
              </a:buClr>
              <a:buSzPct val="100000"/>
              <a:buFont typeface="Arial"/>
              <a:buChar char="•"/>
              <a:defRPr sz="1800">
                <a:uFillTx/>
              </a:defRPr>
            </a:pPr>
            <a:r>
              <a:rPr sz="2400">
                <a:solidFill>
                  <a:srgbClr val="0329D6"/>
                </a:solidFill>
                <a:uFill>
                  <a:solidFill>
                    <a:srgbClr val="0329D6"/>
                  </a:solidFill>
                </a:uFill>
                <a:latin typeface="+mn-lt"/>
                <a:ea typeface="+mn-ea"/>
                <a:cs typeface="+mn-cs"/>
                <a:sym typeface="Arial"/>
              </a:rPr>
              <a:t>In 1998 two teams of astronomers and physicists studying </a:t>
            </a:r>
            <a:r>
              <a:rPr sz="2400">
                <a:uFill>
                  <a:solidFill/>
                </a:uFill>
                <a:latin typeface="+mn-lt"/>
                <a:ea typeface="+mn-ea"/>
                <a:cs typeface="+mn-cs"/>
                <a:sym typeface="Arial"/>
              </a:rPr>
              <a:t>type-Ia supernovae</a:t>
            </a:r>
            <a:r>
              <a:rPr sz="2400">
                <a:solidFill>
                  <a:srgbClr val="0329D6"/>
                </a:solidFill>
                <a:uFill>
                  <a:solidFill>
                    <a:srgbClr val="0329D6"/>
                  </a:solidFill>
                </a:uFill>
                <a:latin typeface="+mn-lt"/>
                <a:ea typeface="+mn-ea"/>
                <a:cs typeface="+mn-cs"/>
                <a:sym typeface="Arial"/>
              </a:rPr>
              <a:t> found that the expansion rate of the universe is increasing with time: </a:t>
            </a:r>
            <a:r>
              <a:rPr sz="2400">
                <a:uFill>
                  <a:solidFill/>
                </a:uFill>
                <a:latin typeface="+mn-lt"/>
                <a:ea typeface="+mn-ea"/>
                <a:cs typeface="+mn-cs"/>
                <a:sym typeface="Arial"/>
              </a:rPr>
              <a:t>accelerated expansion</a:t>
            </a:r>
            <a:endParaRPr sz="2400">
              <a:uFill>
                <a:solidFill/>
              </a:uFill>
              <a:latin typeface="+mn-lt"/>
              <a:ea typeface="+mn-ea"/>
              <a:cs typeface="+mn-cs"/>
              <a:sym typeface="Arial"/>
            </a:endParaRPr>
          </a:p>
          <a:p>
            <a:pPr lvl="0" marL="650240" indent="-609600">
              <a:spcBef>
                <a:spcPts val="1400"/>
              </a:spcBef>
              <a:buClr>
                <a:srgbClr val="0329D6"/>
              </a:buClr>
              <a:buSzPct val="100000"/>
              <a:buFont typeface="Arial"/>
              <a:buChar char="•"/>
              <a:defRPr sz="1800">
                <a:uFillTx/>
              </a:defRPr>
            </a:pPr>
            <a:endParaRPr sz="2400">
              <a:solidFill>
                <a:srgbClr val="0329D6"/>
              </a:solidFill>
              <a:uFill>
                <a:solidFill>
                  <a:srgbClr val="0329D6"/>
                </a:solidFill>
              </a:uFill>
              <a:latin typeface="+mn-lt"/>
              <a:ea typeface="+mn-ea"/>
              <a:cs typeface="+mn-cs"/>
              <a:sym typeface="Arial"/>
            </a:endParaRPr>
          </a:p>
          <a:p>
            <a:pPr lvl="0" marL="650240" indent="-609600">
              <a:spcBef>
                <a:spcPts val="1400"/>
              </a:spcBef>
              <a:buClr>
                <a:srgbClr val="0329D6"/>
              </a:buClr>
              <a:buSzPct val="100000"/>
              <a:buFont typeface="Arial"/>
              <a:buChar char="•"/>
              <a:defRPr sz="1800">
                <a:uFillTx/>
              </a:defRPr>
            </a:pPr>
            <a:r>
              <a:rPr sz="2400">
                <a:solidFill>
                  <a:srgbClr val="0329D6"/>
                </a:solidFill>
                <a:uFill>
                  <a:solidFill>
                    <a:srgbClr val="0329D6"/>
                  </a:solidFill>
                </a:uFill>
                <a:latin typeface="+mn-lt"/>
                <a:ea typeface="+mn-ea"/>
                <a:cs typeface="+mn-cs"/>
                <a:sym typeface="Arial"/>
              </a:rPr>
              <a:t>Gravity tends to slow down the expansion</a:t>
            </a:r>
            <a:endParaRPr sz="2400">
              <a:solidFill>
                <a:srgbClr val="0329D6"/>
              </a:solidFill>
              <a:uFill>
                <a:solidFill>
                  <a:srgbClr val="0329D6"/>
                </a:solidFill>
              </a:uFill>
              <a:latin typeface="+mn-lt"/>
              <a:ea typeface="+mn-ea"/>
              <a:cs typeface="+mn-cs"/>
              <a:sym typeface="Arial"/>
            </a:endParaRPr>
          </a:p>
          <a:p>
            <a:pPr lvl="0" marL="650240" indent="-609600">
              <a:spcBef>
                <a:spcPts val="1400"/>
              </a:spcBef>
              <a:buClr>
                <a:srgbClr val="0329D6"/>
              </a:buClr>
              <a:buSzPct val="100000"/>
              <a:buFont typeface="Arial"/>
              <a:buChar char="•"/>
              <a:defRPr sz="1800">
                <a:uFillTx/>
              </a:defRPr>
            </a:pPr>
            <a:r>
              <a:rPr sz="2400">
                <a:solidFill>
                  <a:srgbClr val="0329D6"/>
                </a:solidFill>
                <a:uFill>
                  <a:solidFill>
                    <a:srgbClr val="0329D6"/>
                  </a:solidFill>
                </a:uFill>
                <a:latin typeface="+mn-lt"/>
                <a:ea typeface="+mn-ea"/>
                <a:cs typeface="+mn-cs"/>
                <a:sym typeface="Arial"/>
              </a:rPr>
              <a:t>Whatever mechanism causes the acceleration, we call it “dark energy”:</a:t>
            </a:r>
            <a:endParaRPr sz="2400">
              <a:solidFill>
                <a:srgbClr val="0329D6"/>
              </a:solidFill>
              <a:uFill>
                <a:solidFill>
                  <a:srgbClr val="0329D6"/>
                </a:solidFill>
              </a:uFill>
              <a:latin typeface="+mn-lt"/>
              <a:ea typeface="+mn-ea"/>
              <a:cs typeface="+mn-cs"/>
              <a:sym typeface="Arial"/>
            </a:endParaRPr>
          </a:p>
          <a:p>
            <a:pPr lvl="0" marL="1031239" indent="-533399">
              <a:spcBef>
                <a:spcPts val="1100"/>
              </a:spcBef>
              <a:buClr>
                <a:srgbClr val="008F00"/>
              </a:buClr>
              <a:buSzPct val="100000"/>
              <a:buFont typeface="Arial"/>
              <a:buChar char="–"/>
              <a:defRPr sz="1800">
                <a:uFillTx/>
              </a:defRPr>
            </a:pPr>
            <a:r>
              <a:rPr sz="2000">
                <a:solidFill>
                  <a:srgbClr val="008F00"/>
                </a:solidFill>
                <a:uFill>
                  <a:solidFill>
                    <a:srgbClr val="008F00"/>
                  </a:solidFill>
                </a:uFill>
                <a:latin typeface="+mn-lt"/>
                <a:ea typeface="+mn-ea"/>
                <a:cs typeface="+mn-cs"/>
                <a:sym typeface="Arial"/>
              </a:rPr>
              <a:t>Einstein’s cosmological constant?</a:t>
            </a:r>
            <a:endParaRPr sz="2000">
              <a:solidFill>
                <a:srgbClr val="008F00"/>
              </a:solidFill>
              <a:uFill>
                <a:solidFill>
                  <a:srgbClr val="008F00"/>
                </a:solidFill>
              </a:uFill>
              <a:latin typeface="+mn-lt"/>
              <a:ea typeface="+mn-ea"/>
              <a:cs typeface="+mn-cs"/>
              <a:sym typeface="Arial"/>
            </a:endParaRPr>
          </a:p>
          <a:p>
            <a:pPr lvl="0" marL="1031239" indent="-533399">
              <a:spcBef>
                <a:spcPts val="1100"/>
              </a:spcBef>
              <a:buClr>
                <a:srgbClr val="008F00"/>
              </a:buClr>
              <a:buSzPct val="100000"/>
              <a:buFont typeface="Arial"/>
              <a:buChar char="–"/>
              <a:defRPr sz="1800">
                <a:uFillTx/>
              </a:defRPr>
            </a:pPr>
            <a:r>
              <a:rPr sz="2000">
                <a:solidFill>
                  <a:srgbClr val="008F00"/>
                </a:solidFill>
                <a:uFill>
                  <a:solidFill>
                    <a:srgbClr val="008F00"/>
                  </a:solidFill>
                </a:uFill>
                <a:latin typeface="+mn-lt"/>
                <a:ea typeface="+mn-ea"/>
                <a:cs typeface="+mn-cs"/>
                <a:sym typeface="Arial"/>
              </a:rPr>
              <a:t>Some dynamical field (“quintessence”) not unlike the Higgs field?</a:t>
            </a:r>
            <a:endParaRPr sz="2000">
              <a:solidFill>
                <a:srgbClr val="008F00"/>
              </a:solidFill>
              <a:uFill>
                <a:solidFill>
                  <a:srgbClr val="008F00"/>
                </a:solidFill>
              </a:uFill>
              <a:latin typeface="+mn-lt"/>
              <a:ea typeface="+mn-ea"/>
              <a:cs typeface="+mn-cs"/>
              <a:sym typeface="Arial"/>
            </a:endParaRPr>
          </a:p>
          <a:p>
            <a:pPr lvl="0" marL="1031239" indent="-533399">
              <a:spcBef>
                <a:spcPts val="1100"/>
              </a:spcBef>
              <a:buClr>
                <a:srgbClr val="008F00"/>
              </a:buClr>
              <a:buSzPct val="100000"/>
              <a:buFont typeface="Arial"/>
              <a:buChar char="–"/>
              <a:defRPr sz="1800">
                <a:uFillTx/>
              </a:defRPr>
            </a:pPr>
            <a:r>
              <a:rPr sz="2000">
                <a:solidFill>
                  <a:srgbClr val="008F00"/>
                </a:solidFill>
                <a:uFill>
                  <a:solidFill>
                    <a:srgbClr val="008F00"/>
                  </a:solidFill>
                </a:uFill>
                <a:latin typeface="+mn-lt"/>
                <a:ea typeface="+mn-ea"/>
                <a:cs typeface="+mn-cs"/>
                <a:sym typeface="Arial"/>
              </a:rPr>
              <a:t>Modifications to General Relativity?</a:t>
            </a:r>
            <a:endParaRPr sz="2000">
              <a:solidFill>
                <a:srgbClr val="008F00"/>
              </a:solidFill>
              <a:uFill>
                <a:solidFill>
                  <a:srgbClr val="008F00"/>
                </a:solidFill>
              </a:uFill>
              <a:latin typeface="+mn-lt"/>
              <a:ea typeface="+mn-ea"/>
              <a:cs typeface="+mn-cs"/>
              <a:sym typeface="Arial"/>
            </a:endParaRPr>
          </a:p>
          <a:p>
            <a:pPr lvl="0" marL="1031239" indent="-533399">
              <a:spcBef>
                <a:spcPts val="1100"/>
              </a:spcBef>
              <a:buClr>
                <a:srgbClr val="008F00"/>
              </a:buClr>
              <a:buSzPct val="100000"/>
              <a:buFont typeface="Arial"/>
              <a:buChar char="–"/>
              <a:defRPr sz="1800">
                <a:uFillTx/>
              </a:defRPr>
            </a:pPr>
            <a:r>
              <a:rPr sz="2000">
                <a:solidFill>
                  <a:srgbClr val="008F00"/>
                </a:solidFill>
                <a:uFill>
                  <a:solidFill>
                    <a:srgbClr val="008F00"/>
                  </a:solidFill>
                </a:uFill>
                <a:latin typeface="+mn-lt"/>
                <a:ea typeface="+mn-ea"/>
                <a:cs typeface="+mn-cs"/>
                <a:sym typeface="Arial"/>
              </a:rPr>
              <a:t>…</a:t>
            </a:r>
          </a:p>
        </p:txBody>
      </p:sp>
      <p:sp>
        <p:nvSpPr>
          <p:cNvPr id="674" name="Shape 674"/>
          <p:cNvSpPr/>
          <p:nvPr>
            <p:ph type="title"/>
          </p:nvPr>
        </p:nvSpPr>
        <p:spPr>
          <a:xfrm>
            <a:off x="152400" y="0"/>
            <a:ext cx="8915400" cy="11430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What Do We Mean by Dark Energy?</a:t>
            </a:r>
          </a:p>
        </p:txBody>
      </p:sp>
      <p:sp>
        <p:nvSpPr>
          <p:cNvPr id="675" name="Shape 675"/>
          <p:cNvSpPr/>
          <p:nvPr/>
        </p:nvSpPr>
        <p:spPr>
          <a:xfrm>
            <a:off x="1219200" y="2438400"/>
            <a:ext cx="2340482" cy="3608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spcBef>
                <a:spcPts val="1200"/>
              </a:spcBef>
              <a:buClr>
                <a:srgbClr val="0329D6"/>
              </a:buClr>
              <a:buFont typeface="Arial"/>
              <a:defRPr sz="1800">
                <a:solidFill>
                  <a:srgbClr val="008F00"/>
                </a:solidFill>
                <a:uFill>
                  <a:solidFill>
                    <a:srgbClr val="008F00"/>
                  </a:solidFill>
                </a:uFill>
                <a:latin typeface="+mn-lt"/>
                <a:ea typeface="+mn-ea"/>
                <a:cs typeface="+mn-cs"/>
                <a:sym typeface="Arial"/>
              </a:defRPr>
            </a:lvl1pPr>
          </a:lstStyle>
          <a:p>
            <a:pPr lvl="0">
              <a:defRPr>
                <a:solidFill>
                  <a:srgbClr val="000000"/>
                </a:solidFill>
                <a:uFillTx/>
              </a:defRPr>
            </a:pPr>
            <a:r>
              <a:rPr>
                <a:solidFill>
                  <a:srgbClr val="008F00"/>
                </a:solidFill>
                <a:uFill>
                  <a:solidFill>
                    <a:srgbClr val="008F00"/>
                  </a:solidFill>
                </a:uFill>
              </a:rPr>
              <a:t>Perlmutter et al. 1999</a:t>
            </a:r>
          </a:p>
        </p:txBody>
      </p:sp>
      <p:sp>
        <p:nvSpPr>
          <p:cNvPr id="676" name="Shape 676"/>
          <p:cNvSpPr/>
          <p:nvPr/>
        </p:nvSpPr>
        <p:spPr>
          <a:xfrm>
            <a:off x="5048250" y="2438400"/>
            <a:ext cx="1857720" cy="3608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spcBef>
                <a:spcPts val="1200"/>
              </a:spcBef>
              <a:buClr>
                <a:srgbClr val="0329D6"/>
              </a:buClr>
              <a:buFont typeface="Arial"/>
              <a:defRPr sz="1800">
                <a:solidFill>
                  <a:srgbClr val="008F00"/>
                </a:solidFill>
                <a:uFill>
                  <a:solidFill>
                    <a:srgbClr val="008F00"/>
                  </a:solidFill>
                </a:uFill>
                <a:latin typeface="+mn-lt"/>
                <a:ea typeface="+mn-ea"/>
                <a:cs typeface="+mn-cs"/>
                <a:sym typeface="Arial"/>
              </a:defRPr>
            </a:lvl1pPr>
          </a:lstStyle>
          <a:p>
            <a:pPr lvl="0">
              <a:defRPr>
                <a:solidFill>
                  <a:srgbClr val="000000"/>
                </a:solidFill>
                <a:uFillTx/>
              </a:defRPr>
            </a:pPr>
            <a:r>
              <a:rPr>
                <a:solidFill>
                  <a:srgbClr val="008F00"/>
                </a:solidFill>
                <a:uFill>
                  <a:solidFill>
                    <a:srgbClr val="008F00"/>
                  </a:solidFill>
                </a:uFill>
              </a:rPr>
              <a:t>Riess et al. 1998</a:t>
            </a:r>
          </a:p>
        </p:txBody>
      </p:sp>
      <p:sp>
        <p:nvSpPr>
          <p:cNvPr id="677" name="Shape 677"/>
          <p:cNvSpPr/>
          <p:nvPr/>
        </p:nvSpPr>
        <p:spPr>
          <a:xfrm>
            <a:off x="3581400" y="2463800"/>
            <a:ext cx="1408867" cy="323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spcBef>
                <a:spcPts val="1000"/>
              </a:spcBef>
              <a:buClr>
                <a:srgbClr val="0329D6"/>
              </a:buClr>
              <a:buFont typeface="Arial"/>
              <a:defRPr sz="1600">
                <a:solidFill>
                  <a:srgbClr val="FF7C00"/>
                </a:solidFill>
                <a:uFill>
                  <a:solidFill>
                    <a:srgbClr val="FF7C00"/>
                  </a:solidFill>
                </a:uFill>
                <a:latin typeface="+mn-lt"/>
                <a:ea typeface="+mn-ea"/>
                <a:cs typeface="+mn-cs"/>
                <a:sym typeface="Arial"/>
              </a:defRPr>
            </a:lvl1pPr>
          </a:lstStyle>
          <a:p>
            <a:pPr lvl="0">
              <a:defRPr sz="1800">
                <a:solidFill>
                  <a:srgbClr val="000000"/>
                </a:solidFill>
                <a:uFillTx/>
              </a:defRPr>
            </a:pPr>
            <a:r>
              <a:rPr sz="1600">
                <a:solidFill>
                  <a:srgbClr val="FF7C00"/>
                </a:solidFill>
                <a:uFill>
                  <a:solidFill>
                    <a:srgbClr val="FF7C00"/>
                  </a:solidFill>
                </a:uFill>
              </a:rPr>
              <a:t>7677 citations</a:t>
            </a:r>
          </a:p>
        </p:txBody>
      </p:sp>
      <p:sp>
        <p:nvSpPr>
          <p:cNvPr id="678" name="Shape 678"/>
          <p:cNvSpPr/>
          <p:nvPr/>
        </p:nvSpPr>
        <p:spPr>
          <a:xfrm>
            <a:off x="6934200" y="2463800"/>
            <a:ext cx="1408867" cy="323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spcBef>
                <a:spcPts val="1000"/>
              </a:spcBef>
              <a:buClr>
                <a:srgbClr val="0329D6"/>
              </a:buClr>
              <a:buFont typeface="Arial"/>
              <a:defRPr sz="1600">
                <a:solidFill>
                  <a:srgbClr val="FF7C00"/>
                </a:solidFill>
                <a:uFill>
                  <a:solidFill>
                    <a:srgbClr val="FF7C00"/>
                  </a:solidFill>
                </a:uFill>
                <a:latin typeface="+mn-lt"/>
                <a:ea typeface="+mn-ea"/>
                <a:cs typeface="+mn-cs"/>
                <a:sym typeface="Arial"/>
              </a:defRPr>
            </a:lvl1pPr>
          </a:lstStyle>
          <a:p>
            <a:pPr lvl="0">
              <a:defRPr sz="1800">
                <a:solidFill>
                  <a:srgbClr val="000000"/>
                </a:solidFill>
                <a:uFillTx/>
              </a:defRPr>
            </a:pPr>
            <a:r>
              <a:rPr sz="1600">
                <a:solidFill>
                  <a:srgbClr val="FF7C00"/>
                </a:solidFill>
                <a:uFill>
                  <a:solidFill>
                    <a:srgbClr val="FF7C00"/>
                  </a:solidFill>
                </a:uFill>
              </a:rPr>
              <a:t>7508 citations</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677"/>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6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8" grpId="2"/>
      <p:bldP build="whole" bldLvl="1" animBg="1" rev="0" advAuto="0" spid="677" grpId="1"/>
    </p:bldLst>
  </p:timing>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0" name="Shape 680"/>
          <p:cNvSpPr/>
          <p:nvPr>
            <p:ph type="title"/>
          </p:nvPr>
        </p:nvSpPr>
        <p:spPr>
          <a:xfrm>
            <a:off x="685800" y="114300"/>
            <a:ext cx="7772400" cy="1143000"/>
          </a:xfrm>
          <a:prstGeom prst="rect">
            <a:avLst/>
          </a:prstGeom>
        </p:spPr>
        <p:txBody>
          <a:bodyPr lIns="0" tIns="0" rIns="0" bIns="0"/>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The New Standard Model</a:t>
            </a:r>
          </a:p>
        </p:txBody>
      </p:sp>
      <p:pic>
        <p:nvPicPr>
          <p:cNvPr id="681" name="cerndar2_9-03.jpg"/>
          <p:cNvPicPr/>
          <p:nvPr/>
        </p:nvPicPr>
        <p:blipFill>
          <a:blip r:embed="rId2">
            <a:extLst/>
          </a:blip>
          <a:stretch>
            <a:fillRect/>
          </a:stretch>
        </p:blipFill>
        <p:spPr>
          <a:xfrm>
            <a:off x="0" y="1262062"/>
            <a:ext cx="4381500" cy="5595938"/>
          </a:xfrm>
          <a:prstGeom prst="rect">
            <a:avLst/>
          </a:prstGeom>
          <a:ln w="12700">
            <a:miter lim="400000"/>
          </a:ln>
        </p:spPr>
      </p:pic>
      <p:grpSp>
        <p:nvGrpSpPr>
          <p:cNvPr id="684" name="Group 684"/>
          <p:cNvGrpSpPr/>
          <p:nvPr/>
        </p:nvGrpSpPr>
        <p:grpSpPr>
          <a:xfrm>
            <a:off x="3733800" y="1257300"/>
            <a:ext cx="5429251" cy="4014788"/>
            <a:chOff x="0" y="0"/>
            <a:chExt cx="5429250" cy="4014787"/>
          </a:xfrm>
        </p:grpSpPr>
        <p:pic>
          <p:nvPicPr>
            <p:cNvPr id="682" name="rockyPie.png"/>
            <p:cNvPicPr/>
            <p:nvPr/>
          </p:nvPicPr>
          <p:blipFill>
            <a:blip r:embed="rId3">
              <a:extLst/>
            </a:blip>
            <a:stretch>
              <a:fillRect/>
            </a:stretch>
          </p:blipFill>
          <p:spPr>
            <a:xfrm>
              <a:off x="0" y="0"/>
              <a:ext cx="5429251" cy="4014788"/>
            </a:xfrm>
            <a:prstGeom prst="rect">
              <a:avLst/>
            </a:prstGeom>
            <a:ln w="12700" cap="flat">
              <a:noFill/>
              <a:miter lim="400000"/>
            </a:ln>
            <a:effectLst/>
          </p:spPr>
        </p:pic>
        <p:sp>
          <p:nvSpPr>
            <p:cNvPr id="683" name="Shape 683"/>
            <p:cNvSpPr/>
            <p:nvPr/>
          </p:nvSpPr>
          <p:spPr>
            <a:xfrm>
              <a:off x="1678360" y="143264"/>
              <a:ext cx="183946" cy="366623"/>
            </a:xfrm>
            <a:prstGeom prst="rect">
              <a:avLst/>
            </a:prstGeom>
            <a:solidFill>
              <a:srgbClr val="FFFFFF"/>
            </a:solidFill>
            <a:ln w="25400" cap="flat">
              <a:noFill/>
              <a:miter lim="400000"/>
            </a:ln>
            <a:effectLst/>
          </p:spPr>
          <p:txBody>
            <a:bodyPr wrap="square" lIns="0" tIns="0" rIns="0" bIns="0" numCol="1" anchor="ctr">
              <a:noAutofit/>
            </a:bodyPr>
            <a:lstStyle/>
            <a:p>
              <a:pPr lvl="0" algn="ctr">
                <a:buClr>
                  <a:srgbClr val="000000"/>
                </a:buClr>
                <a:buFont typeface="Courier New"/>
                <a:defRPr sz="1800" u="sng">
                  <a:latin typeface="Courier New"/>
                  <a:ea typeface="Courier New"/>
                  <a:cs typeface="Courier New"/>
                  <a:sym typeface="Courier New"/>
                </a:defRPr>
              </a:pPr>
            </a:p>
          </p:txBody>
        </p:sp>
      </p:grpSp>
      <p:sp>
        <p:nvSpPr>
          <p:cNvPr id="685" name="Shape 685"/>
          <p:cNvSpPr/>
          <p:nvPr/>
        </p:nvSpPr>
        <p:spPr>
          <a:xfrm>
            <a:off x="4191000" y="5588000"/>
            <a:ext cx="4953000" cy="78075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spAutoFit/>
          </a:bodyPr>
          <a:lstStyle>
            <a:lvl1pPr>
              <a:spcBef>
                <a:spcPts val="900"/>
              </a:spcBef>
              <a:buClr>
                <a:srgbClr val="000000"/>
              </a:buClr>
              <a:buFont typeface="Arial"/>
              <a:defRPr sz="1600">
                <a:latin typeface="+mn-lt"/>
                <a:ea typeface="+mn-ea"/>
                <a:cs typeface="+mn-cs"/>
                <a:sym typeface="Arial"/>
              </a:defRPr>
            </a:lvl1pPr>
          </a:lstStyle>
          <a:p>
            <a:pPr lvl="0">
              <a:defRPr sz="1800">
                <a:uFillTx/>
              </a:defRPr>
            </a:pPr>
            <a:r>
              <a:rPr sz="1600">
                <a:uFill>
                  <a:solidFill/>
                </a:uFill>
              </a:rPr>
              <a:t>“The last Copernican revolution. (...) Not only we are not at the center of the universe, we are not even made of the stuff most of the universe is made of.”</a:t>
            </a:r>
          </a:p>
        </p:txBody>
      </p:sp>
      <p:sp>
        <p:nvSpPr>
          <p:cNvPr id="686" name="Shape 686"/>
          <p:cNvSpPr/>
          <p:nvPr/>
        </p:nvSpPr>
        <p:spPr>
          <a:xfrm>
            <a:off x="5937716" y="6329362"/>
            <a:ext cx="1205568" cy="323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buClr>
                <a:srgbClr val="008F00"/>
              </a:buClr>
              <a:buFont typeface="Arial"/>
              <a:defRPr sz="1600">
                <a:solidFill>
                  <a:srgbClr val="008F00"/>
                </a:solidFill>
                <a:uFill>
                  <a:solidFill>
                    <a:srgbClr val="008F00"/>
                  </a:solidFill>
                </a:uFill>
                <a:latin typeface="+mn-lt"/>
                <a:ea typeface="+mn-ea"/>
                <a:cs typeface="+mn-cs"/>
                <a:sym typeface="Arial"/>
              </a:defRPr>
            </a:lvl1pPr>
          </a:lstStyle>
          <a:p>
            <a:pPr lvl="0">
              <a:defRPr sz="1800">
                <a:solidFill>
                  <a:srgbClr val="000000"/>
                </a:solidFill>
                <a:uFillTx/>
              </a:defRPr>
            </a:pPr>
            <a:r>
              <a:rPr sz="1600">
                <a:solidFill>
                  <a:srgbClr val="008F00"/>
                </a:solidFill>
                <a:uFill>
                  <a:solidFill>
                    <a:srgbClr val="008F00"/>
                  </a:solidFill>
                </a:uFill>
              </a:rPr>
              <a:t>B. Sadoulet</a:t>
            </a:r>
          </a:p>
        </p:txBody>
      </p:sp>
      <p:sp>
        <p:nvSpPr>
          <p:cNvPr id="687" name="Shape 687"/>
          <p:cNvSpPr/>
          <p:nvPr>
            <p:ph type="sldNum" sz="quarter" idx="2"/>
          </p:nvPr>
        </p:nvSpPr>
        <p:spPr>
          <a:xfrm>
            <a:off x="7498308" y="6426200"/>
            <a:ext cx="268784" cy="279400"/>
          </a:xfrm>
          <a:prstGeom prst="rect">
            <a:avLst/>
          </a:prstGeom>
          <a:extLst>
            <a:ext uri="{C572A759-6A51-4108-AA02-DFA0A04FC94B}">
              <ma14:wrappingTextBoxFlag xmlns:ma14="http://schemas.microsoft.com/office/mac/drawingml/2011/main" val="1"/>
            </a:ext>
          </a:extLst>
        </p:spPr>
        <p:txBody>
          <a:bodyPr/>
          <a:lstStyle>
            <a:lvl1pPr>
              <a:defRPr sz="1200">
                <a:solidFill>
                  <a:srgbClr val="9B9B9B"/>
                </a:solidFill>
                <a:latin typeface="Calibri"/>
                <a:ea typeface="Calibri"/>
                <a:cs typeface="Calibri"/>
                <a:sym typeface="Calibri"/>
              </a:defRPr>
            </a:lvl1pPr>
          </a:lstStyle>
          <a:p>
            <a:pPr lvl="0">
              <a:defRPr sz="1800">
                <a:solidFill>
                  <a:srgbClr val="000000"/>
                </a:solidFill>
                <a:uFillTx/>
              </a:defRPr>
            </a:pPr>
            <a:fld id="{86CB4B4D-7CA3-9044-876B-883B54F8677D}" type="slidenum">
              <a:rPr sz="1200">
                <a:solidFill>
                  <a:srgbClr val="9B9B9B"/>
                </a:solidFill>
                <a:uFill>
                  <a:solidFill/>
                </a:uFill>
              </a:rPr>
            </a:fld>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684"/>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685"/>
                                        </p:tgtEl>
                                        <p:attrNameLst>
                                          <p:attrName>style.visibility</p:attrName>
                                        </p:attrNameLst>
                                      </p:cBhvr>
                                      <p:to>
                                        <p:strVal val="visible"/>
                                      </p:to>
                                    </p:set>
                                  </p:childTnLst>
                                </p:cTn>
                              </p:par>
                            </p:childTnLst>
                          </p:cTn>
                        </p:par>
                        <p:par>
                          <p:cTn id="10" fill="hold">
                            <p:stCondLst>
                              <p:cond delay="0"/>
                            </p:stCondLst>
                            <p:childTnLst>
                              <p:par>
                                <p:cTn id="11" nodeType="afterEffect" presetClass="entr" presetSubtype="0" presetID="1" grpId="3" fill="hold">
                                  <p:stCondLst>
                                    <p:cond delay="0"/>
                                  </p:stCondLst>
                                  <p:iterate type="el" backwards="0">
                                    <p:tmAbs val="0"/>
                                  </p:iterate>
                                  <p:childTnLst>
                                    <p:set>
                                      <p:cBhvr>
                                        <p:cTn id="12" fill="hold"/>
                                        <p:tgtEl>
                                          <p:spTgt spid="6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86" grpId="3"/>
      <p:bldP build="whole" bldLvl="1" animBg="1" rev="0" advAuto="0" spid="685" grpId="2"/>
      <p:bldP build="whole" bldLvl="1" animBg="1" rev="0" advAuto="0" spid="684" grpId="1"/>
    </p:bldLst>
  </p:timing>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9" name="Shape 68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690" name="Shape 690"/>
          <p:cNvSpPr/>
          <p:nvPr/>
        </p:nvSpPr>
        <p:spPr>
          <a:xfrm>
            <a:off x="152400" y="685800"/>
            <a:ext cx="8915400" cy="4279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650240" indent="-609600">
              <a:lnSpc>
                <a:spcPct val="90000"/>
              </a:lnSpc>
              <a:spcBef>
                <a:spcPts val="400"/>
              </a:spcBef>
              <a:buClr>
                <a:srgbClr val="0329D6"/>
              </a:buClr>
              <a:buFont typeface="Arial"/>
              <a:defRPr sz="1800">
                <a:uFillTx/>
              </a:defRPr>
            </a:pPr>
            <a:endParaRPr sz="2000">
              <a:solidFill>
                <a:srgbClr val="0329D6"/>
              </a:solidFill>
              <a:uFill>
                <a:solidFill>
                  <a:srgbClr val="0329D6"/>
                </a:solidFill>
              </a:uFill>
              <a:latin typeface="+mn-lt"/>
              <a:ea typeface="+mn-ea"/>
              <a:cs typeface="+mn-cs"/>
              <a:sym typeface="Arial"/>
            </a:endParaRPr>
          </a:p>
          <a:p>
            <a:pPr lvl="0" marL="650240" indent="-609600">
              <a:buClr>
                <a:srgbClr val="0329D6"/>
              </a:buClr>
              <a:buFont typeface="Arial"/>
              <a:defRPr sz="1800">
                <a:uFillTx/>
              </a:defRPr>
            </a:pPr>
            <a:r>
              <a:rPr sz="2000">
                <a:solidFill>
                  <a:srgbClr val="002E7A"/>
                </a:solidFill>
                <a:uFill>
                  <a:solidFill>
                    <a:srgbClr val="0329D6"/>
                  </a:solidFill>
                </a:uFill>
                <a:latin typeface="+mn-lt"/>
                <a:ea typeface="+mn-ea"/>
                <a:cs typeface="+mn-cs"/>
                <a:sym typeface="Arial"/>
              </a:rPr>
              <a:t>Assuming for simplicity a</a:t>
            </a:r>
            <a:r>
              <a:rPr sz="2000">
                <a:solidFill>
                  <a:srgbClr val="0329D6"/>
                </a:solidFill>
                <a:uFill>
                  <a:solidFill>
                    <a:srgbClr val="0329D6"/>
                  </a:solidFill>
                </a:uFill>
                <a:latin typeface="+mn-lt"/>
                <a:ea typeface="+mn-ea"/>
                <a:cs typeface="+mn-cs"/>
                <a:sym typeface="Arial"/>
              </a:rPr>
              <a:t> </a:t>
            </a:r>
            <a:r>
              <a:rPr sz="2000">
                <a:solidFill>
                  <a:srgbClr val="FF2600"/>
                </a:solidFill>
                <a:uFill>
                  <a:solidFill>
                    <a:srgbClr val="FF2600"/>
                  </a:solidFill>
                </a:uFill>
                <a:latin typeface="+mn-lt"/>
                <a:ea typeface="+mn-ea"/>
                <a:cs typeface="+mn-cs"/>
                <a:sym typeface="Arial"/>
              </a:rPr>
              <a:t>flat</a:t>
            </a:r>
            <a:r>
              <a:rPr sz="2000">
                <a:solidFill>
                  <a:srgbClr val="0329D6"/>
                </a:solidFill>
                <a:uFill>
                  <a:solidFill>
                    <a:srgbClr val="0329D6"/>
                  </a:solidFill>
                </a:uFill>
                <a:latin typeface="+mn-lt"/>
                <a:ea typeface="+mn-ea"/>
                <a:cs typeface="+mn-cs"/>
                <a:sym typeface="Arial"/>
              </a:rPr>
              <a:t> </a:t>
            </a:r>
            <a:r>
              <a:rPr sz="2000">
                <a:solidFill>
                  <a:srgbClr val="002E7A"/>
                </a:solidFill>
                <a:uFill>
                  <a:solidFill>
                    <a:srgbClr val="0329D6"/>
                  </a:solidFill>
                </a:uFill>
                <a:latin typeface="+mn-lt"/>
                <a:ea typeface="+mn-ea"/>
                <a:cs typeface="+mn-cs"/>
                <a:sym typeface="Arial"/>
              </a:rPr>
              <a:t>universe, the Friedmann-Lemaître equations can be used to obtain:</a:t>
            </a:r>
            <a:endParaRPr sz="2000">
              <a:solidFill>
                <a:srgbClr val="002E7A"/>
              </a:solidFill>
              <a:uFill>
                <a:solidFill>
                  <a:srgbClr val="0329D6"/>
                </a:solidFill>
              </a:uFill>
              <a:latin typeface="+mn-lt"/>
              <a:ea typeface="+mn-ea"/>
              <a:cs typeface="+mn-cs"/>
              <a:sym typeface="Arial"/>
            </a:endParaRPr>
          </a:p>
          <a:p>
            <a:pPr lvl="0" marL="1031239" indent="-533399">
              <a:lnSpc>
                <a:spcPct val="90000"/>
              </a:lnSpc>
              <a:spcBef>
                <a:spcPts val="400"/>
              </a:spcBef>
              <a:buClr>
                <a:srgbClr val="0329D6"/>
              </a:buClr>
              <a:buFont typeface="Arial"/>
              <a:defRPr sz="1800">
                <a:uFillTx/>
              </a:defRPr>
            </a:pPr>
            <a:r>
              <a:rPr>
                <a:solidFill>
                  <a:srgbClr val="FFA900"/>
                </a:solidFill>
                <a:uFill>
                  <a:solidFill>
                    <a:srgbClr val="FFA900"/>
                  </a:solidFill>
                </a:uFill>
                <a:latin typeface="+mn-lt"/>
                <a:ea typeface="+mn-ea"/>
                <a:cs typeface="+mn-cs"/>
                <a:sym typeface="Arial"/>
              </a:rPr>
              <a:t>                                                                                 </a:t>
            </a:r>
            <a:endParaRPr>
              <a:solidFill>
                <a:srgbClr val="FFA900"/>
              </a:solidFill>
              <a:uFill>
                <a:solidFill>
                  <a:srgbClr val="FFA900"/>
                </a:solidFill>
              </a:uFill>
              <a:latin typeface="+mn-lt"/>
              <a:ea typeface="+mn-ea"/>
              <a:cs typeface="+mn-cs"/>
              <a:sym typeface="Arial"/>
            </a:endParaRPr>
          </a:p>
          <a:p>
            <a:pPr lvl="0" marL="650240" indent="-609600">
              <a:spcBef>
                <a:spcPts val="400"/>
              </a:spcBef>
              <a:buClr>
                <a:srgbClr val="FFA900"/>
              </a:buClr>
              <a:buFont typeface="Arial"/>
              <a:defRPr sz="1800">
                <a:uFillTx/>
              </a:defRPr>
            </a:pPr>
            <a:r>
              <a:rPr sz="2000">
                <a:solidFill>
                  <a:srgbClr val="FFA900"/>
                </a:solidFill>
                <a:uFill>
                  <a:solidFill>
                    <a:srgbClr val="FFA900"/>
                  </a:solidFill>
                </a:uFill>
                <a:latin typeface="+mn-lt"/>
                <a:ea typeface="+mn-ea"/>
                <a:cs typeface="+mn-cs"/>
                <a:sym typeface="Arial"/>
              </a:rPr>
              <a:t>                                                                 </a:t>
            </a:r>
            <a:r>
              <a:rPr sz="2000">
                <a:solidFill>
                  <a:srgbClr val="002E7A"/>
                </a:solidFill>
                <a:uFill>
                  <a:solidFill>
                    <a:srgbClr val="0329D6"/>
                  </a:solidFill>
                </a:uFill>
                <a:latin typeface="+mn-lt"/>
                <a:ea typeface="+mn-ea"/>
                <a:cs typeface="+mn-cs"/>
                <a:sym typeface="Arial"/>
              </a:rPr>
              <a:t>so, for</a:t>
            </a:r>
            <a:r>
              <a:rPr sz="2000">
                <a:solidFill>
                  <a:srgbClr val="FFA900"/>
                </a:solidFill>
                <a:uFill>
                  <a:solidFill>
                    <a:srgbClr val="FFA900"/>
                  </a:solidFill>
                </a:uFill>
                <a:latin typeface="+mn-lt"/>
                <a:ea typeface="+mn-ea"/>
                <a:cs typeface="+mn-cs"/>
                <a:sym typeface="Arial"/>
              </a:rPr>
              <a:t> </a:t>
            </a:r>
            <a:r>
              <a:rPr i="1" sz="2000">
                <a:uFill>
                  <a:solidFill/>
                </a:uFill>
                <a:latin typeface="+mn-lt"/>
                <a:ea typeface="+mn-ea"/>
                <a:cs typeface="+mn-cs"/>
                <a:sym typeface="Arial"/>
              </a:rPr>
              <a:t>w</a:t>
            </a:r>
            <a:r>
              <a:rPr sz="2000">
                <a:uFill>
                  <a:solidFill/>
                </a:uFill>
                <a:latin typeface="+mn-lt"/>
                <a:ea typeface="+mn-ea"/>
                <a:cs typeface="+mn-cs"/>
                <a:sym typeface="Arial"/>
              </a:rPr>
              <a:t> = const</a:t>
            </a:r>
            <a:r>
              <a:rPr sz="2000">
                <a:solidFill>
                  <a:srgbClr val="0329D6"/>
                </a:solidFill>
                <a:uFill>
                  <a:solidFill>
                    <a:srgbClr val="0329D6"/>
                  </a:solidFill>
                </a:uFill>
                <a:latin typeface="+mn-lt"/>
                <a:ea typeface="+mn-ea"/>
                <a:cs typeface="+mn-cs"/>
                <a:sym typeface="Arial"/>
              </a:rPr>
              <a:t>, </a:t>
            </a:r>
            <a:r>
              <a:rPr sz="2000">
                <a:solidFill>
                  <a:srgbClr val="002E7A"/>
                </a:solidFill>
                <a:uFill>
                  <a:solidFill>
                    <a:srgbClr val="0329D6"/>
                  </a:solidFill>
                </a:uFill>
                <a:latin typeface="+mn-lt"/>
                <a:ea typeface="+mn-ea"/>
                <a:cs typeface="+mn-cs"/>
                <a:sym typeface="Arial"/>
              </a:rPr>
              <a:t>one has</a:t>
            </a:r>
            <a:r>
              <a:rPr sz="2000">
                <a:solidFill>
                  <a:srgbClr val="FFA900"/>
                </a:solidFill>
                <a:uFill>
                  <a:solidFill>
                    <a:srgbClr val="FFA900"/>
                  </a:solidFill>
                </a:uFill>
                <a:latin typeface="+mn-lt"/>
                <a:ea typeface="+mn-ea"/>
                <a:cs typeface="+mn-cs"/>
                <a:sym typeface="Arial"/>
              </a:rPr>
              <a:t>                                                                                       </a:t>
            </a:r>
            <a:endParaRPr sz="2000">
              <a:solidFill>
                <a:srgbClr val="FFA900"/>
              </a:solidFill>
              <a:uFill>
                <a:solidFill>
                  <a:srgbClr val="FFA900"/>
                </a:solidFill>
              </a:uFill>
              <a:latin typeface="+mn-lt"/>
              <a:ea typeface="+mn-ea"/>
              <a:cs typeface="+mn-cs"/>
              <a:sym typeface="Arial"/>
            </a:endParaRPr>
          </a:p>
          <a:p>
            <a:pPr lvl="0" marL="650240" indent="-609600">
              <a:spcBef>
                <a:spcPts val="400"/>
              </a:spcBef>
              <a:buClr>
                <a:srgbClr val="FFA900"/>
              </a:buClr>
              <a:buFont typeface="Arial"/>
              <a:defRPr sz="1800">
                <a:uFillTx/>
              </a:defRPr>
            </a:pPr>
            <a:endParaRPr sz="2000">
              <a:solidFill>
                <a:srgbClr val="FFA900"/>
              </a:solidFill>
              <a:uFill>
                <a:solidFill>
                  <a:srgbClr val="FFA900"/>
                </a:solidFill>
              </a:uFill>
              <a:latin typeface="+mn-lt"/>
              <a:ea typeface="+mn-ea"/>
              <a:cs typeface="+mn-cs"/>
              <a:sym typeface="Arial"/>
            </a:endParaRPr>
          </a:p>
          <a:p>
            <a:pPr lvl="0" marL="650240" indent="-609600">
              <a:spcBef>
                <a:spcPts val="400"/>
              </a:spcBef>
              <a:buClr>
                <a:srgbClr val="FFA900"/>
              </a:buClr>
              <a:buFont typeface="Arial"/>
              <a:defRPr sz="1800">
                <a:uFillTx/>
              </a:defRPr>
            </a:pPr>
            <a:endParaRPr sz="2000">
              <a:solidFill>
                <a:srgbClr val="FFA900"/>
              </a:solidFill>
              <a:uFill>
                <a:solidFill>
                  <a:srgbClr val="FFA900"/>
                </a:solidFill>
              </a:uFill>
              <a:latin typeface="+mn-lt"/>
              <a:ea typeface="+mn-ea"/>
              <a:cs typeface="+mn-cs"/>
              <a:sym typeface="Arial"/>
            </a:endParaRPr>
          </a:p>
          <a:p>
            <a:pPr lvl="0" marL="650240" indent="-609600">
              <a:spcBef>
                <a:spcPts val="400"/>
              </a:spcBef>
              <a:buClr>
                <a:srgbClr val="FFA900"/>
              </a:buClr>
              <a:buFont typeface="Arial"/>
              <a:defRPr sz="1800">
                <a:uFillTx/>
              </a:defRPr>
            </a:pPr>
            <a:endParaRPr sz="2000">
              <a:solidFill>
                <a:srgbClr val="FFA900"/>
              </a:solidFill>
              <a:uFill>
                <a:solidFill>
                  <a:srgbClr val="FFA900"/>
                </a:solidFill>
              </a:uFill>
              <a:latin typeface="+mn-lt"/>
              <a:ea typeface="+mn-ea"/>
              <a:cs typeface="+mn-cs"/>
              <a:sym typeface="Arial"/>
            </a:endParaRPr>
          </a:p>
          <a:p>
            <a:pPr lvl="0" marL="650240" indent="-609600">
              <a:buClr>
                <a:srgbClr val="0329D6"/>
              </a:buClr>
              <a:buFont typeface="Arial"/>
              <a:defRPr sz="1800">
                <a:uFillTx/>
              </a:defRPr>
            </a:pPr>
            <a:r>
              <a:rPr sz="2000">
                <a:solidFill>
                  <a:srgbClr val="002E7A"/>
                </a:solidFill>
                <a:uFill>
                  <a:solidFill>
                    <a:srgbClr val="0329D6"/>
                  </a:solidFill>
                </a:uFill>
                <a:latin typeface="+mn-lt"/>
                <a:ea typeface="+mn-ea"/>
                <a:cs typeface="+mn-cs"/>
                <a:sym typeface="Arial"/>
              </a:rPr>
              <a:t>Defining now</a:t>
            </a:r>
            <a:r>
              <a:rPr sz="2000">
                <a:solidFill>
                  <a:srgbClr val="0329D6"/>
                </a:solidFill>
                <a:uFill>
                  <a:solidFill>
                    <a:srgbClr val="0329D6"/>
                  </a:solidFill>
                </a:uFill>
                <a:latin typeface="+mn-lt"/>
                <a:ea typeface="+mn-ea"/>
                <a:cs typeface="+mn-cs"/>
                <a:sym typeface="Arial"/>
              </a:rPr>
              <a:t>                  </a:t>
            </a:r>
            <a:r>
              <a:rPr sz="2000">
                <a:solidFill>
                  <a:srgbClr val="002E7A"/>
                </a:solidFill>
                <a:uFill>
                  <a:solidFill>
                    <a:srgbClr val="0329D6"/>
                  </a:solidFill>
                </a:uFill>
                <a:latin typeface="+mn-lt"/>
                <a:ea typeface="+mn-ea"/>
                <a:cs typeface="+mn-cs"/>
                <a:sym typeface="Arial"/>
              </a:rPr>
              <a:t>and</a:t>
            </a:r>
            <a:r>
              <a:rPr sz="2000">
                <a:solidFill>
                  <a:srgbClr val="0329D6"/>
                </a:solidFill>
                <a:uFill>
                  <a:solidFill>
                    <a:srgbClr val="0329D6"/>
                  </a:solidFill>
                </a:uFill>
                <a:latin typeface="+mn-lt"/>
                <a:ea typeface="+mn-ea"/>
                <a:cs typeface="+mn-cs"/>
                <a:sym typeface="Arial"/>
              </a:rPr>
              <a:t>                         </a:t>
            </a:r>
            <a:r>
              <a:rPr sz="2000">
                <a:solidFill>
                  <a:srgbClr val="002E7A"/>
                </a:solidFill>
                <a:uFill>
                  <a:solidFill>
                    <a:srgbClr val="0329D6"/>
                  </a:solidFill>
                </a:uFill>
                <a:latin typeface="+mn-lt"/>
                <a:ea typeface="+mn-ea"/>
                <a:cs typeface="+mn-cs"/>
                <a:sym typeface="Arial"/>
              </a:rPr>
              <a:t>, one can cast the second Friedmann-Lemaître equation as:</a:t>
            </a:r>
            <a:endParaRPr sz="2000">
              <a:solidFill>
                <a:srgbClr val="002E7A"/>
              </a:solidFill>
              <a:uFill>
                <a:solidFill>
                  <a:srgbClr val="0329D6"/>
                </a:solidFill>
              </a:uFill>
              <a:latin typeface="+mn-lt"/>
              <a:ea typeface="+mn-ea"/>
              <a:cs typeface="+mn-cs"/>
              <a:sym typeface="Arial"/>
            </a:endParaRPr>
          </a:p>
          <a:p>
            <a:pPr lvl="0" marL="650240" indent="-609600">
              <a:lnSpc>
                <a:spcPct val="90000"/>
              </a:lnSpc>
              <a:spcBef>
                <a:spcPts val="400"/>
              </a:spcBef>
              <a:buClr>
                <a:srgbClr val="000000"/>
              </a:buClr>
              <a:buFont typeface="Arial"/>
              <a:defRPr sz="1800">
                <a:uFillTx/>
              </a:defRPr>
            </a:pPr>
            <a:r>
              <a:rPr sz="2000">
                <a:uFill>
                  <a:solidFill/>
                </a:uFill>
                <a:latin typeface="+mn-lt"/>
                <a:ea typeface="+mn-ea"/>
                <a:cs typeface="+mn-cs"/>
                <a:sym typeface="Arial"/>
              </a:rPr>
              <a:t> </a:t>
            </a:r>
            <a:endParaRPr sz="2000">
              <a:uFill>
                <a:solidFill/>
              </a:uFill>
              <a:latin typeface="+mn-lt"/>
              <a:ea typeface="+mn-ea"/>
              <a:cs typeface="+mn-cs"/>
              <a:sym typeface="Arial"/>
            </a:endParaRPr>
          </a:p>
          <a:p>
            <a:pPr lvl="0" marL="650240" indent="-609600">
              <a:lnSpc>
                <a:spcPct val="90000"/>
              </a:lnSpc>
              <a:spcBef>
                <a:spcPts val="800"/>
              </a:spcBef>
              <a:buClr>
                <a:srgbClr val="000000"/>
              </a:buClr>
              <a:buFont typeface="Arial"/>
              <a:defRPr sz="1800">
                <a:uFillTx/>
              </a:defRPr>
            </a:pPr>
            <a:r>
              <a:rPr i="1" sz="2400">
                <a:uFill>
                  <a:solidFill/>
                </a:uFill>
                <a:latin typeface="+mn-lt"/>
                <a:ea typeface="+mn-ea"/>
                <a:cs typeface="+mn-cs"/>
                <a:sym typeface="Arial"/>
              </a:rPr>
              <a:t>                 H</a:t>
            </a:r>
            <a:r>
              <a:rPr baseline="29999" sz="2400">
                <a:uFill>
                  <a:solidFill/>
                </a:uFill>
                <a:latin typeface="+mn-lt"/>
                <a:ea typeface="+mn-ea"/>
                <a:cs typeface="+mn-cs"/>
                <a:sym typeface="Arial"/>
              </a:rPr>
              <a:t>2</a:t>
            </a:r>
            <a:r>
              <a:rPr sz="2400">
                <a:uFill>
                  <a:solidFill/>
                </a:uFill>
                <a:latin typeface="+mn-lt"/>
                <a:ea typeface="+mn-ea"/>
                <a:cs typeface="+mn-cs"/>
                <a:sym typeface="Arial"/>
              </a:rPr>
              <a:t>(</a:t>
            </a:r>
            <a:r>
              <a:rPr i="1" sz="2400">
                <a:uFill>
                  <a:solidFill/>
                </a:uFill>
                <a:latin typeface="+mn-lt"/>
                <a:ea typeface="+mn-ea"/>
                <a:cs typeface="+mn-cs"/>
                <a:sym typeface="Arial"/>
              </a:rPr>
              <a:t>a</a:t>
            </a:r>
            <a:r>
              <a:rPr sz="2400">
                <a:uFill>
                  <a:solidFill/>
                </a:uFill>
                <a:latin typeface="+mn-lt"/>
                <a:ea typeface="+mn-ea"/>
                <a:cs typeface="+mn-cs"/>
                <a:sym typeface="Arial"/>
              </a:rPr>
              <a:t>) = </a:t>
            </a:r>
            <a:r>
              <a:rPr i="1" sz="2400">
                <a:uFill>
                  <a:solidFill/>
                </a:uFill>
                <a:latin typeface="+mn-lt"/>
                <a:ea typeface="+mn-ea"/>
                <a:cs typeface="+mn-cs"/>
                <a:sym typeface="Arial"/>
              </a:rPr>
              <a:t>H</a:t>
            </a:r>
            <a:r>
              <a:rPr baseline="29999" sz="2400">
                <a:uFill>
                  <a:solidFill/>
                </a:uFill>
                <a:latin typeface="+mn-lt"/>
                <a:ea typeface="+mn-ea"/>
                <a:cs typeface="+mn-cs"/>
                <a:sym typeface="Arial"/>
              </a:rPr>
              <a:t>2</a:t>
            </a:r>
            <a:r>
              <a:rPr baseline="-25000" sz="2400">
                <a:uFill>
                  <a:solidFill/>
                </a:uFill>
                <a:latin typeface="+mn-lt"/>
                <a:ea typeface="+mn-ea"/>
                <a:cs typeface="+mn-cs"/>
                <a:sym typeface="Arial"/>
              </a:rPr>
              <a:t>0</a:t>
            </a:r>
            <a:r>
              <a:rPr sz="2400">
                <a:uFill>
                  <a:solidFill/>
                </a:uFill>
                <a:latin typeface="+mn-lt"/>
                <a:ea typeface="+mn-ea"/>
                <a:cs typeface="+mn-cs"/>
                <a:sym typeface="Arial"/>
              </a:rPr>
              <a:t>  [</a:t>
            </a:r>
            <a:r>
              <a:rPr sz="2400">
                <a:uFill>
                  <a:solidFill/>
                </a:uFill>
                <a:latin typeface="Symbol"/>
                <a:ea typeface="Symbol"/>
                <a:cs typeface="Symbol"/>
                <a:sym typeface="Symbol"/>
              </a:rPr>
              <a:t>Ω</a:t>
            </a:r>
            <a:r>
              <a:rPr baseline="-25000" i="1" sz="2400">
                <a:uFill>
                  <a:solidFill/>
                </a:uFill>
                <a:latin typeface="+mn-lt"/>
                <a:ea typeface="+mn-ea"/>
                <a:cs typeface="+mn-cs"/>
                <a:sym typeface="Arial"/>
              </a:rPr>
              <a:t>M</a:t>
            </a:r>
            <a:r>
              <a:rPr sz="2400">
                <a:uFill>
                  <a:solidFill/>
                </a:uFill>
                <a:latin typeface="+mn-lt"/>
                <a:ea typeface="+mn-ea"/>
                <a:cs typeface="+mn-cs"/>
                <a:sym typeface="Arial"/>
              </a:rPr>
              <a:t> </a:t>
            </a:r>
            <a:r>
              <a:rPr i="1" sz="2400">
                <a:uFill>
                  <a:solidFill/>
                </a:uFill>
                <a:latin typeface="+mn-lt"/>
                <a:ea typeface="+mn-ea"/>
                <a:cs typeface="+mn-cs"/>
                <a:sym typeface="Arial"/>
              </a:rPr>
              <a:t>a</a:t>
            </a:r>
            <a:r>
              <a:rPr baseline="29999" sz="2400">
                <a:uFill>
                  <a:solidFill/>
                </a:uFill>
                <a:latin typeface="+mn-lt"/>
                <a:ea typeface="+mn-ea"/>
                <a:cs typeface="+mn-cs"/>
                <a:sym typeface="Arial"/>
              </a:rPr>
              <a:t>-3</a:t>
            </a:r>
            <a:r>
              <a:rPr sz="2400">
                <a:uFill>
                  <a:solidFill/>
                </a:uFill>
                <a:latin typeface="+mn-lt"/>
                <a:ea typeface="+mn-ea"/>
                <a:cs typeface="+mn-cs"/>
                <a:sym typeface="Arial"/>
              </a:rPr>
              <a:t> + </a:t>
            </a:r>
            <a:r>
              <a:rPr sz="2400">
                <a:uFill>
                  <a:solidFill/>
                </a:uFill>
                <a:latin typeface="Symbol"/>
                <a:ea typeface="Symbol"/>
                <a:cs typeface="Symbol"/>
                <a:sym typeface="Symbol"/>
              </a:rPr>
              <a:t>Ω</a:t>
            </a:r>
            <a:r>
              <a:rPr baseline="-25000" i="1" sz="2400">
                <a:uFill>
                  <a:solidFill/>
                </a:uFill>
                <a:latin typeface="+mn-lt"/>
                <a:ea typeface="+mn-ea"/>
                <a:cs typeface="+mn-cs"/>
                <a:sym typeface="Arial"/>
              </a:rPr>
              <a:t>R</a:t>
            </a:r>
            <a:r>
              <a:rPr i="1" sz="2400">
                <a:uFill>
                  <a:solidFill/>
                </a:uFill>
                <a:latin typeface="+mn-lt"/>
                <a:ea typeface="+mn-ea"/>
                <a:cs typeface="+mn-cs"/>
                <a:sym typeface="Arial"/>
              </a:rPr>
              <a:t> a</a:t>
            </a:r>
            <a:r>
              <a:rPr baseline="29999" sz="2400">
                <a:uFill>
                  <a:solidFill/>
                </a:uFill>
                <a:latin typeface="+mn-lt"/>
                <a:ea typeface="+mn-ea"/>
                <a:cs typeface="+mn-cs"/>
                <a:sym typeface="Arial"/>
              </a:rPr>
              <a:t>-4 </a:t>
            </a:r>
            <a:r>
              <a:rPr sz="2400">
                <a:uFill>
                  <a:solidFill/>
                </a:uFill>
                <a:latin typeface="+mn-lt"/>
                <a:ea typeface="+mn-ea"/>
                <a:cs typeface="+mn-cs"/>
                <a:sym typeface="Arial"/>
              </a:rPr>
              <a:t>+ </a:t>
            </a:r>
            <a:r>
              <a:rPr sz="2400">
                <a:uFill>
                  <a:solidFill/>
                </a:uFill>
                <a:latin typeface="Symbol"/>
                <a:ea typeface="Symbol"/>
                <a:cs typeface="Symbol"/>
                <a:sym typeface="Symbol"/>
              </a:rPr>
              <a:t>Ω</a:t>
            </a:r>
            <a:r>
              <a:rPr baseline="-25000" i="1" sz="2400">
                <a:uFill>
                  <a:solidFill/>
                </a:uFill>
                <a:latin typeface="+mn-lt"/>
                <a:ea typeface="+mn-ea"/>
                <a:cs typeface="+mn-cs"/>
                <a:sym typeface="Arial"/>
              </a:rPr>
              <a:t>DE</a:t>
            </a:r>
            <a:r>
              <a:rPr sz="2400">
                <a:uFill>
                  <a:solidFill/>
                </a:uFill>
                <a:latin typeface="+mn-lt"/>
                <a:ea typeface="+mn-ea"/>
                <a:cs typeface="+mn-cs"/>
                <a:sym typeface="Arial"/>
              </a:rPr>
              <a:t> </a:t>
            </a:r>
            <a:r>
              <a:rPr i="1" sz="2400">
                <a:uFill>
                  <a:solidFill/>
                </a:uFill>
                <a:latin typeface="+mn-lt"/>
                <a:ea typeface="+mn-ea"/>
                <a:cs typeface="+mn-cs"/>
                <a:sym typeface="Arial"/>
              </a:rPr>
              <a:t>a</a:t>
            </a:r>
            <a:r>
              <a:rPr baseline="29999" sz="2400">
                <a:uFill>
                  <a:solidFill/>
                </a:uFill>
                <a:latin typeface="+mn-lt"/>
                <a:ea typeface="+mn-ea"/>
                <a:cs typeface="+mn-cs"/>
                <a:sym typeface="Arial"/>
              </a:rPr>
              <a:t>-3(1+</a:t>
            </a:r>
            <a:r>
              <a:rPr baseline="29999" i="1" sz="2400">
                <a:uFill>
                  <a:solidFill/>
                </a:uFill>
                <a:latin typeface="+mn-lt"/>
                <a:ea typeface="+mn-ea"/>
                <a:cs typeface="+mn-cs"/>
                <a:sym typeface="Arial"/>
              </a:rPr>
              <a:t>w</a:t>
            </a:r>
            <a:r>
              <a:rPr baseline="29999" sz="2400">
                <a:uFill>
                  <a:solidFill/>
                </a:uFill>
                <a:latin typeface="+mn-lt"/>
                <a:ea typeface="+mn-ea"/>
                <a:cs typeface="+mn-cs"/>
                <a:sym typeface="Arial"/>
              </a:rPr>
              <a:t>)</a:t>
            </a:r>
            <a:r>
              <a:rPr sz="2400">
                <a:uFill>
                  <a:solidFill/>
                </a:uFill>
                <a:latin typeface="+mn-lt"/>
                <a:ea typeface="+mn-ea"/>
                <a:cs typeface="+mn-cs"/>
                <a:sym typeface="Arial"/>
              </a:rPr>
              <a:t>]                                                                                                                                                                                                                                          </a:t>
            </a:r>
            <a:r>
              <a:rPr>
                <a:solidFill>
                  <a:srgbClr val="008F00"/>
                </a:solidFill>
                <a:uFill>
                  <a:solidFill>
                    <a:srgbClr val="008F00"/>
                  </a:solidFill>
                </a:uFill>
                <a:latin typeface="+mn-lt"/>
                <a:ea typeface="+mn-ea"/>
                <a:cs typeface="+mn-cs"/>
                <a:sym typeface="Arial"/>
              </a:rPr>
              <a:t>                                                                          </a:t>
            </a:r>
          </a:p>
        </p:txBody>
      </p:sp>
      <p:sp>
        <p:nvSpPr>
          <p:cNvPr id="691" name="Shape 691"/>
          <p:cNvSpPr/>
          <p:nvPr>
            <p:ph type="title"/>
          </p:nvPr>
        </p:nvSpPr>
        <p:spPr>
          <a:xfrm>
            <a:off x="76200" y="-76200"/>
            <a:ext cx="8991600" cy="11430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Friedmann-Lemaître Equations</a:t>
            </a:r>
          </a:p>
        </p:txBody>
      </p:sp>
      <p:sp>
        <p:nvSpPr>
          <p:cNvPr id="692" name="Shape 692"/>
          <p:cNvSpPr/>
          <p:nvPr/>
        </p:nvSpPr>
        <p:spPr>
          <a:xfrm>
            <a:off x="4724400" y="2701925"/>
            <a:ext cx="3715695" cy="4336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buClr>
                <a:srgbClr val="003DAF"/>
              </a:buClr>
              <a:buFont typeface="Arial"/>
              <a:defRPr sz="1800">
                <a:uFillTx/>
              </a:defRPr>
            </a:pPr>
            <a:r>
              <a:rPr sz="2000">
                <a:solidFill>
                  <a:srgbClr val="003DAF"/>
                </a:solidFill>
                <a:uFill>
                  <a:solidFill>
                    <a:srgbClr val="003DAF"/>
                  </a:solidFill>
                </a:uFill>
                <a:latin typeface="+mn-lt"/>
                <a:ea typeface="+mn-ea"/>
                <a:cs typeface="+mn-cs"/>
                <a:sym typeface="Arial"/>
              </a:rPr>
              <a:t>where </a:t>
            </a:r>
            <a:r>
              <a:rPr sz="2000">
                <a:uFill>
                  <a:solidFill/>
                </a:uFill>
                <a:latin typeface="+mn-lt"/>
                <a:ea typeface="+mn-ea"/>
                <a:cs typeface="+mn-cs"/>
                <a:sym typeface="Arial"/>
              </a:rPr>
              <a:t>0</a:t>
            </a:r>
            <a:r>
              <a:rPr sz="2000">
                <a:solidFill>
                  <a:srgbClr val="003DAF"/>
                </a:solidFill>
                <a:uFill>
                  <a:solidFill>
                    <a:srgbClr val="003DAF"/>
                  </a:solidFill>
                </a:uFill>
                <a:latin typeface="+mn-lt"/>
                <a:ea typeface="+mn-ea"/>
                <a:cs typeface="+mn-cs"/>
                <a:sym typeface="Arial"/>
              </a:rPr>
              <a:t> means now, and </a:t>
            </a:r>
            <a:r>
              <a:rPr i="1" sz="2000">
                <a:uFill>
                  <a:solidFill/>
                </a:uFill>
                <a:latin typeface="+mn-lt"/>
                <a:ea typeface="+mn-ea"/>
                <a:cs typeface="+mn-cs"/>
                <a:sym typeface="Arial"/>
              </a:rPr>
              <a:t>a</a:t>
            </a:r>
            <a:r>
              <a:rPr baseline="-25000" sz="2000">
                <a:uFill>
                  <a:solidFill/>
                </a:uFill>
                <a:latin typeface="+mn-lt"/>
                <a:ea typeface="+mn-ea"/>
                <a:cs typeface="+mn-cs"/>
                <a:sym typeface="Arial"/>
              </a:rPr>
              <a:t>0</a:t>
            </a:r>
            <a:r>
              <a:rPr sz="2000">
                <a:uFill>
                  <a:solidFill/>
                </a:uFill>
                <a:latin typeface="+mn-lt"/>
                <a:ea typeface="+mn-ea"/>
                <a:cs typeface="+mn-cs"/>
                <a:sym typeface="Arial"/>
              </a:rPr>
              <a:t> = 1</a:t>
            </a:r>
          </a:p>
        </p:txBody>
      </p:sp>
      <p:pic>
        <p:nvPicPr>
          <p:cNvPr id="693" name="image.pdf"/>
          <p:cNvPicPr/>
          <p:nvPr/>
        </p:nvPicPr>
        <p:blipFill>
          <a:blip r:embed="rId2">
            <a:extLst/>
          </a:blip>
          <a:stretch>
            <a:fillRect/>
          </a:stretch>
        </p:blipFill>
        <p:spPr>
          <a:xfrm>
            <a:off x="3444875" y="3187700"/>
            <a:ext cx="1798638" cy="444500"/>
          </a:xfrm>
          <a:prstGeom prst="rect">
            <a:avLst/>
          </a:prstGeom>
          <a:ln w="12700">
            <a:miter lim="400000"/>
          </a:ln>
        </p:spPr>
      </p:pic>
      <p:sp>
        <p:nvSpPr>
          <p:cNvPr id="694" name="Shape 694"/>
          <p:cNvSpPr/>
          <p:nvPr/>
        </p:nvSpPr>
        <p:spPr>
          <a:xfrm>
            <a:off x="1506537" y="4216400"/>
            <a:ext cx="6037263" cy="838200"/>
          </a:xfrm>
          <a:prstGeom prst="rect">
            <a:avLst/>
          </a:prstGeom>
          <a:ln w="38100">
            <a:solidFill>
              <a:srgbClr val="008F00"/>
            </a:solidFill>
            <a:miter lim="400000"/>
          </a:ln>
        </p:spPr>
        <p:txBody>
          <a:bodyPr lIns="0" tIns="0" rIns="0" bIns="0" anchor="ctr"/>
          <a:lstStyle/>
          <a:p>
            <a:pPr lvl="0"/>
          </a:p>
        </p:txBody>
      </p:sp>
      <p:sp>
        <p:nvSpPr>
          <p:cNvPr id="695" name="Shape 695"/>
          <p:cNvSpPr/>
          <p:nvPr/>
        </p:nvSpPr>
        <p:spPr>
          <a:xfrm>
            <a:off x="806891" y="5181600"/>
            <a:ext cx="7523868" cy="850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gn="ctr">
              <a:buClr>
                <a:srgbClr val="000000"/>
              </a:buClr>
              <a:buFont typeface="Symbol"/>
              <a:defRPr sz="1800">
                <a:uFillTx/>
              </a:defRPr>
            </a:pPr>
            <a:r>
              <a:rPr sz="2400">
                <a:uFill>
                  <a:solidFill/>
                </a:uFill>
                <a:latin typeface="Symbol"/>
                <a:ea typeface="Symbol"/>
                <a:cs typeface="Symbol"/>
                <a:sym typeface="Symbol"/>
              </a:rPr>
              <a:t>Ω</a:t>
            </a:r>
            <a:r>
              <a:rPr baseline="-25000" i="1" sz="2400">
                <a:uFill>
                  <a:solidFill/>
                </a:uFill>
                <a:latin typeface="+mn-lt"/>
                <a:ea typeface="+mn-ea"/>
                <a:cs typeface="+mn-cs"/>
                <a:sym typeface="Arial"/>
              </a:rPr>
              <a:t>i</a:t>
            </a:r>
            <a:r>
              <a:rPr sz="2400">
                <a:uFill>
                  <a:solidFill/>
                </a:uFill>
                <a:latin typeface="Symbol"/>
                <a:ea typeface="Symbol"/>
                <a:cs typeface="Symbol"/>
                <a:sym typeface="Symbol"/>
              </a:rPr>
              <a:t> = ρ</a:t>
            </a:r>
            <a:r>
              <a:rPr baseline="29999" sz="2400">
                <a:uFill>
                  <a:solidFill/>
                </a:uFill>
                <a:latin typeface="+mn-lt"/>
                <a:ea typeface="+mn-ea"/>
                <a:cs typeface="+mn-cs"/>
                <a:sym typeface="Arial"/>
              </a:rPr>
              <a:t>0</a:t>
            </a:r>
            <a:r>
              <a:rPr baseline="-25000" i="1" sz="2400">
                <a:uFill>
                  <a:solidFill/>
                </a:uFill>
                <a:latin typeface="+mn-lt"/>
                <a:ea typeface="+mn-ea"/>
                <a:cs typeface="+mn-cs"/>
                <a:sym typeface="Arial"/>
              </a:rPr>
              <a:t>i</a:t>
            </a:r>
            <a:r>
              <a:rPr sz="2400">
                <a:uFill>
                  <a:solidFill/>
                </a:uFill>
                <a:latin typeface="Symbol"/>
                <a:ea typeface="Symbol"/>
                <a:cs typeface="Symbol"/>
                <a:sym typeface="Symbol"/>
              </a:rPr>
              <a:t> / ρ</a:t>
            </a:r>
            <a:r>
              <a:rPr baseline="-25000" i="1" sz="2400">
                <a:uFill>
                  <a:solidFill/>
                </a:uFill>
                <a:latin typeface="+mn-lt"/>
                <a:ea typeface="+mn-ea"/>
                <a:cs typeface="+mn-cs"/>
                <a:sym typeface="Arial"/>
              </a:rPr>
              <a:t>c</a:t>
            </a:r>
            <a:r>
              <a:rPr sz="2400">
                <a:uFill>
                  <a:solidFill/>
                </a:uFill>
                <a:latin typeface="+mn-lt"/>
                <a:ea typeface="+mn-ea"/>
                <a:cs typeface="+mn-cs"/>
                <a:sym typeface="Arial"/>
              </a:rPr>
              <a:t> </a:t>
            </a:r>
            <a:r>
              <a:rPr sz="2000">
                <a:uFill>
                  <a:solidFill/>
                </a:uFill>
                <a:latin typeface="+mn-lt"/>
                <a:ea typeface="+mn-ea"/>
                <a:cs typeface="+mn-cs"/>
                <a:sym typeface="Arial"/>
              </a:rPr>
              <a:t>(density now). We assume flat universe, constant </a:t>
            </a:r>
            <a:r>
              <a:rPr i="1" sz="2000">
                <a:uFill>
                  <a:solidFill/>
                </a:uFill>
                <a:latin typeface="+mn-lt"/>
                <a:ea typeface="+mn-ea"/>
                <a:cs typeface="+mn-cs"/>
                <a:sym typeface="Arial"/>
              </a:rPr>
              <a:t>w</a:t>
            </a:r>
            <a:endParaRPr i="1" sz="2000">
              <a:uFill>
                <a:solidFill/>
              </a:uFill>
              <a:latin typeface="+mn-lt"/>
              <a:ea typeface="+mn-ea"/>
              <a:cs typeface="+mn-cs"/>
              <a:sym typeface="Arial"/>
            </a:endParaRPr>
          </a:p>
          <a:p>
            <a:pPr lvl="0" algn="ctr">
              <a:buClr>
                <a:srgbClr val="000000"/>
              </a:buClr>
              <a:buFont typeface="Arial"/>
              <a:defRPr sz="1800">
                <a:uFillTx/>
              </a:defRPr>
            </a:pPr>
            <a:r>
              <a:rPr sz="2000">
                <a:uFill>
                  <a:solidFill/>
                </a:uFill>
                <a:latin typeface="+mn-lt"/>
                <a:ea typeface="+mn-ea"/>
                <a:cs typeface="+mn-cs"/>
                <a:sym typeface="Arial"/>
              </a:rPr>
              <a:t>It is easy to see that</a:t>
            </a:r>
            <a:r>
              <a:rPr i="1" sz="2000">
                <a:uFill>
                  <a:solidFill/>
                </a:uFill>
                <a:latin typeface="+mn-lt"/>
                <a:ea typeface="+mn-ea"/>
                <a:cs typeface="+mn-cs"/>
                <a:sym typeface="Arial"/>
              </a:rPr>
              <a:t> </a:t>
            </a:r>
            <a:r>
              <a:rPr sz="2000">
                <a:uFill>
                  <a:solidFill/>
                </a:uFill>
                <a:latin typeface="Symbol"/>
                <a:ea typeface="Symbol"/>
                <a:cs typeface="Symbol"/>
                <a:sym typeface="Symbol"/>
              </a:rPr>
              <a:t>Ω</a:t>
            </a:r>
            <a:r>
              <a:rPr baseline="-25000" i="1" sz="2000">
                <a:uFill>
                  <a:solidFill/>
                </a:uFill>
                <a:latin typeface="+mn-lt"/>
                <a:ea typeface="+mn-ea"/>
                <a:cs typeface="+mn-cs"/>
                <a:sym typeface="Arial"/>
              </a:rPr>
              <a:t>M </a:t>
            </a:r>
            <a:r>
              <a:rPr i="1" sz="2000">
                <a:uFill>
                  <a:solidFill/>
                </a:uFill>
                <a:latin typeface="+mn-lt"/>
                <a:ea typeface="+mn-ea"/>
                <a:cs typeface="+mn-cs"/>
                <a:sym typeface="Arial"/>
              </a:rPr>
              <a:t>+ </a:t>
            </a:r>
            <a:r>
              <a:rPr sz="2000">
                <a:uFill>
                  <a:solidFill/>
                </a:uFill>
                <a:latin typeface="Symbol"/>
                <a:ea typeface="Symbol"/>
                <a:cs typeface="Symbol"/>
                <a:sym typeface="Symbol"/>
              </a:rPr>
              <a:t>Ω</a:t>
            </a:r>
            <a:r>
              <a:rPr baseline="-25000" i="1" sz="2000">
                <a:uFill>
                  <a:solidFill/>
                </a:uFill>
                <a:latin typeface="+mn-lt"/>
                <a:ea typeface="+mn-ea"/>
                <a:cs typeface="+mn-cs"/>
                <a:sym typeface="Arial"/>
              </a:rPr>
              <a:t>R </a:t>
            </a:r>
            <a:r>
              <a:rPr i="1" sz="2000">
                <a:uFill>
                  <a:solidFill/>
                </a:uFill>
                <a:latin typeface="+mn-lt"/>
                <a:ea typeface="+mn-ea"/>
                <a:cs typeface="+mn-cs"/>
                <a:sym typeface="Arial"/>
              </a:rPr>
              <a:t>+ </a:t>
            </a:r>
            <a:r>
              <a:rPr sz="2000">
                <a:uFill>
                  <a:solidFill/>
                </a:uFill>
                <a:latin typeface="Symbol"/>
                <a:ea typeface="Symbol"/>
                <a:cs typeface="Symbol"/>
                <a:sym typeface="Symbol"/>
              </a:rPr>
              <a:t>Ω</a:t>
            </a:r>
            <a:r>
              <a:rPr baseline="-25000" i="1" sz="2000">
                <a:uFill>
                  <a:solidFill/>
                </a:uFill>
                <a:latin typeface="+mn-lt"/>
                <a:ea typeface="+mn-ea"/>
                <a:cs typeface="+mn-cs"/>
                <a:sym typeface="Arial"/>
              </a:rPr>
              <a:t>DE </a:t>
            </a:r>
            <a:r>
              <a:rPr i="1" sz="2000">
                <a:uFill>
                  <a:solidFill/>
                </a:uFill>
                <a:latin typeface="+mn-lt"/>
                <a:ea typeface="+mn-ea"/>
                <a:cs typeface="+mn-cs"/>
                <a:sym typeface="Arial"/>
              </a:rPr>
              <a:t>= </a:t>
            </a:r>
            <a:r>
              <a:rPr sz="2000">
                <a:uFill>
                  <a:solidFill/>
                </a:uFill>
                <a:latin typeface="+mn-lt"/>
                <a:ea typeface="+mn-ea"/>
                <a:cs typeface="+mn-cs"/>
                <a:sym typeface="Arial"/>
              </a:rPr>
              <a:t>1 </a:t>
            </a:r>
            <a:r>
              <a:rPr i="1" sz="2000">
                <a:uFill>
                  <a:solidFill/>
                </a:uFill>
                <a:latin typeface="+mn-lt"/>
                <a:ea typeface="+mn-ea"/>
                <a:cs typeface="+mn-cs"/>
                <a:sym typeface="Arial"/>
              </a:rPr>
              <a:t>+ </a:t>
            </a:r>
            <a:r>
              <a:rPr sz="2000">
                <a:uFill>
                  <a:solidFill/>
                </a:uFill>
                <a:latin typeface="Symbol"/>
                <a:ea typeface="Symbol"/>
                <a:cs typeface="Symbol"/>
                <a:sym typeface="Symbol"/>
              </a:rPr>
              <a:t>κ </a:t>
            </a:r>
            <a:r>
              <a:rPr i="1" sz="2000">
                <a:uFill>
                  <a:solidFill/>
                </a:uFill>
                <a:latin typeface="+mn-lt"/>
                <a:ea typeface="+mn-ea"/>
                <a:cs typeface="+mn-cs"/>
                <a:sym typeface="Arial"/>
              </a:rPr>
              <a:t>/ R</a:t>
            </a:r>
            <a:r>
              <a:rPr baseline="29999" sz="2000">
                <a:uFill>
                  <a:solidFill/>
                </a:uFill>
                <a:latin typeface="+mn-lt"/>
                <a:ea typeface="+mn-ea"/>
                <a:cs typeface="+mn-cs"/>
                <a:sym typeface="Arial"/>
              </a:rPr>
              <a:t>2</a:t>
            </a:r>
            <a:r>
              <a:rPr i="1" sz="2000">
                <a:uFill>
                  <a:solidFill/>
                </a:uFill>
                <a:latin typeface="+mn-lt"/>
                <a:ea typeface="+mn-ea"/>
                <a:cs typeface="+mn-cs"/>
                <a:sym typeface="Arial"/>
              </a:rPr>
              <a:t>H</a:t>
            </a:r>
            <a:r>
              <a:rPr baseline="29999" sz="2000">
                <a:uFill>
                  <a:solidFill/>
                </a:uFill>
                <a:latin typeface="+mn-lt"/>
                <a:ea typeface="+mn-ea"/>
                <a:cs typeface="+mn-cs"/>
                <a:sym typeface="Arial"/>
              </a:rPr>
              <a:t>2</a:t>
            </a:r>
            <a:r>
              <a:rPr baseline="-25000" sz="2000">
                <a:uFill>
                  <a:solidFill/>
                </a:uFill>
                <a:latin typeface="+mn-lt"/>
                <a:ea typeface="+mn-ea"/>
                <a:cs typeface="+mn-cs"/>
                <a:sym typeface="Arial"/>
              </a:rPr>
              <a:t>0</a:t>
            </a:r>
            <a:r>
              <a:rPr baseline="29999" i="1" sz="2000">
                <a:uFill>
                  <a:solidFill/>
                </a:uFill>
                <a:latin typeface="+mn-lt"/>
                <a:ea typeface="+mn-ea"/>
                <a:cs typeface="+mn-cs"/>
                <a:sym typeface="Arial"/>
              </a:rPr>
              <a:t> </a:t>
            </a:r>
            <a:r>
              <a:rPr i="1" sz="2000">
                <a:uFill>
                  <a:solidFill/>
                </a:uFill>
                <a:latin typeface="+mn-lt"/>
                <a:ea typeface="+mn-ea"/>
                <a:cs typeface="+mn-cs"/>
                <a:sym typeface="Arial"/>
              </a:rPr>
              <a:t>= </a:t>
            </a:r>
            <a:r>
              <a:rPr sz="2000">
                <a:uFill>
                  <a:solidFill/>
                </a:uFill>
                <a:latin typeface="+mn-lt"/>
                <a:ea typeface="+mn-ea"/>
                <a:cs typeface="+mn-cs"/>
                <a:sym typeface="Arial"/>
              </a:rPr>
              <a:t>1</a:t>
            </a:r>
            <a:r>
              <a:rPr i="1" sz="2000">
                <a:uFill>
                  <a:solidFill/>
                </a:uFill>
                <a:latin typeface="+mn-lt"/>
                <a:ea typeface="+mn-ea"/>
                <a:cs typeface="+mn-cs"/>
                <a:sym typeface="Arial"/>
              </a:rPr>
              <a:t> </a:t>
            </a:r>
            <a:r>
              <a:rPr sz="2000">
                <a:uFill>
                  <a:solidFill/>
                </a:uFill>
                <a:latin typeface="+mn-lt"/>
                <a:ea typeface="+mn-ea"/>
                <a:cs typeface="+mn-cs"/>
                <a:sym typeface="Arial"/>
              </a:rPr>
              <a:t>(flat)</a:t>
            </a:r>
          </a:p>
        </p:txBody>
      </p:sp>
      <p:sp>
        <p:nvSpPr>
          <p:cNvPr id="696" name="Shape 696"/>
          <p:cNvSpPr/>
          <p:nvPr/>
        </p:nvSpPr>
        <p:spPr>
          <a:xfrm>
            <a:off x="152400" y="6019800"/>
            <a:ext cx="8483600" cy="7257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buClr>
                <a:srgbClr val="003DAF"/>
              </a:buClr>
              <a:buFont typeface="Arial"/>
              <a:defRPr sz="1800">
                <a:uFillTx/>
              </a:defRPr>
            </a:pPr>
            <a:r>
              <a:rPr sz="2000">
                <a:solidFill>
                  <a:srgbClr val="002E7A"/>
                </a:solidFill>
                <a:uFill>
                  <a:solidFill>
                    <a:srgbClr val="003DAF"/>
                  </a:solidFill>
                </a:uFill>
                <a:latin typeface="+mn-lt"/>
                <a:ea typeface="+mn-ea"/>
                <a:cs typeface="+mn-cs"/>
                <a:sym typeface="Arial"/>
              </a:rPr>
              <a:t>Measuring the history of the expansion rate</a:t>
            </a:r>
            <a:r>
              <a:rPr sz="2000">
                <a:solidFill>
                  <a:srgbClr val="003DAF"/>
                </a:solidFill>
                <a:uFill>
                  <a:solidFill>
                    <a:srgbClr val="003DAF"/>
                  </a:solidFill>
                </a:uFill>
                <a:latin typeface="+mn-lt"/>
                <a:ea typeface="+mn-ea"/>
                <a:cs typeface="+mn-cs"/>
                <a:sym typeface="Arial"/>
              </a:rPr>
              <a:t>, </a:t>
            </a:r>
            <a:r>
              <a:rPr i="1" sz="2000">
                <a:uFill>
                  <a:solidFill/>
                </a:uFill>
                <a:latin typeface="+mn-lt"/>
                <a:ea typeface="+mn-ea"/>
                <a:cs typeface="+mn-cs"/>
                <a:sym typeface="Arial"/>
              </a:rPr>
              <a:t>H(a</a:t>
            </a:r>
            <a:r>
              <a:rPr sz="2000">
                <a:uFill>
                  <a:solidFill/>
                </a:uFill>
                <a:latin typeface="+mn-lt"/>
                <a:ea typeface="+mn-ea"/>
                <a:cs typeface="+mn-cs"/>
                <a:sym typeface="Arial"/>
              </a:rPr>
              <a:t>),</a:t>
            </a:r>
            <a:r>
              <a:rPr sz="2000">
                <a:solidFill>
                  <a:srgbClr val="003DAF"/>
                </a:solidFill>
                <a:uFill>
                  <a:solidFill>
                    <a:srgbClr val="003DAF"/>
                  </a:solidFill>
                </a:uFill>
                <a:latin typeface="+mn-lt"/>
                <a:ea typeface="+mn-ea"/>
                <a:cs typeface="+mn-cs"/>
                <a:sym typeface="Arial"/>
              </a:rPr>
              <a:t> </a:t>
            </a:r>
            <a:r>
              <a:rPr sz="2000">
                <a:solidFill>
                  <a:srgbClr val="002E7A"/>
                </a:solidFill>
                <a:uFill>
                  <a:solidFill>
                    <a:srgbClr val="003DAF"/>
                  </a:solidFill>
                </a:uFill>
                <a:latin typeface="+mn-lt"/>
                <a:ea typeface="+mn-ea"/>
                <a:cs typeface="+mn-cs"/>
                <a:sym typeface="Arial"/>
              </a:rPr>
              <a:t>we can learn about </a:t>
            </a:r>
            <a:endParaRPr sz="2000">
              <a:solidFill>
                <a:srgbClr val="002E7A"/>
              </a:solidFill>
              <a:uFill>
                <a:solidFill>
                  <a:srgbClr val="003DAF"/>
                </a:solidFill>
              </a:uFill>
              <a:latin typeface="+mn-lt"/>
              <a:ea typeface="+mn-ea"/>
              <a:cs typeface="+mn-cs"/>
              <a:sym typeface="Arial"/>
            </a:endParaRPr>
          </a:p>
          <a:p>
            <a:pPr lvl="0">
              <a:buClr>
                <a:srgbClr val="003DAF"/>
              </a:buClr>
              <a:buFont typeface="Arial"/>
              <a:defRPr sz="1800">
                <a:uFillTx/>
              </a:defRPr>
            </a:pPr>
            <a:r>
              <a:rPr sz="2000">
                <a:solidFill>
                  <a:srgbClr val="002E7A"/>
                </a:solidFill>
                <a:uFill>
                  <a:solidFill>
                    <a:srgbClr val="003DAF"/>
                  </a:solidFill>
                </a:uFill>
                <a:latin typeface="+mn-lt"/>
                <a:ea typeface="+mn-ea"/>
                <a:cs typeface="+mn-cs"/>
                <a:sym typeface="Arial"/>
              </a:rPr>
              <a:t>         the universe constituents:</a:t>
            </a:r>
            <a:r>
              <a:rPr sz="2000">
                <a:solidFill>
                  <a:srgbClr val="003DAF"/>
                </a:solidFill>
                <a:uFill>
                  <a:solidFill>
                    <a:srgbClr val="003DAF"/>
                  </a:solidFill>
                </a:uFill>
                <a:latin typeface="+mn-lt"/>
                <a:ea typeface="+mn-ea"/>
                <a:cs typeface="+mn-cs"/>
                <a:sym typeface="Arial"/>
              </a:rPr>
              <a:t> </a:t>
            </a:r>
            <a:r>
              <a:rPr sz="2000">
                <a:uFill>
                  <a:solidFill/>
                </a:uFill>
                <a:latin typeface="Symbol"/>
                <a:ea typeface="Symbol"/>
                <a:cs typeface="Symbol"/>
                <a:sym typeface="Symbol"/>
              </a:rPr>
              <a:t>Ω</a:t>
            </a:r>
            <a:r>
              <a:rPr baseline="-25000" i="1" sz="2000">
                <a:uFill>
                  <a:solidFill/>
                </a:uFill>
                <a:latin typeface="+mn-lt"/>
                <a:ea typeface="+mn-ea"/>
                <a:cs typeface="+mn-cs"/>
                <a:sym typeface="Arial"/>
              </a:rPr>
              <a:t>M</a:t>
            </a:r>
            <a:r>
              <a:rPr sz="2000">
                <a:uFill>
                  <a:solidFill/>
                </a:uFill>
                <a:latin typeface="+mn-lt"/>
                <a:ea typeface="+mn-ea"/>
                <a:cs typeface="+mn-cs"/>
                <a:sym typeface="Arial"/>
              </a:rPr>
              <a:t>, </a:t>
            </a:r>
            <a:r>
              <a:rPr sz="2000">
                <a:uFill>
                  <a:solidFill/>
                </a:uFill>
                <a:latin typeface="Symbol"/>
                <a:ea typeface="Symbol"/>
                <a:cs typeface="Symbol"/>
                <a:sym typeface="Symbol"/>
              </a:rPr>
              <a:t>Ω</a:t>
            </a:r>
            <a:r>
              <a:rPr baseline="-25000" i="1" sz="2000">
                <a:uFill>
                  <a:solidFill/>
                </a:uFill>
                <a:latin typeface="+mn-lt"/>
                <a:ea typeface="+mn-ea"/>
                <a:cs typeface="+mn-cs"/>
                <a:sym typeface="Arial"/>
              </a:rPr>
              <a:t>DE</a:t>
            </a:r>
            <a:r>
              <a:rPr sz="2000">
                <a:uFill>
                  <a:solidFill/>
                </a:uFill>
                <a:latin typeface="+mn-lt"/>
                <a:ea typeface="+mn-ea"/>
                <a:cs typeface="+mn-cs"/>
                <a:sym typeface="Arial"/>
              </a:rPr>
              <a:t>, </a:t>
            </a:r>
            <a:r>
              <a:rPr i="1" sz="2000">
                <a:uFill>
                  <a:solidFill/>
                </a:uFill>
                <a:latin typeface="+mn-lt"/>
                <a:ea typeface="+mn-ea"/>
                <a:cs typeface="+mn-cs"/>
                <a:sym typeface="Arial"/>
              </a:rPr>
              <a:t>w</a:t>
            </a:r>
            <a:r>
              <a:rPr sz="2000">
                <a:uFill>
                  <a:solidFill/>
                </a:uFill>
                <a:latin typeface="+mn-lt"/>
                <a:ea typeface="+mn-ea"/>
                <a:cs typeface="+mn-cs"/>
                <a:sym typeface="Arial"/>
              </a:rPr>
              <a:t>, </a:t>
            </a:r>
            <a:r>
              <a:rPr sz="2000">
                <a:solidFill>
                  <a:srgbClr val="002E7A"/>
                </a:solidFill>
                <a:uFill>
                  <a:solidFill>
                    <a:srgbClr val="0329D6"/>
                  </a:solidFill>
                </a:uFill>
                <a:latin typeface="+mn-lt"/>
                <a:ea typeface="+mn-ea"/>
                <a:cs typeface="+mn-cs"/>
                <a:sym typeface="Arial"/>
              </a:rPr>
              <a:t>etc.</a:t>
            </a:r>
          </a:p>
        </p:txBody>
      </p:sp>
      <p:pic>
        <p:nvPicPr>
          <p:cNvPr id="697" name="image.pdf"/>
          <p:cNvPicPr/>
          <p:nvPr/>
        </p:nvPicPr>
        <p:blipFill>
          <a:blip r:embed="rId3">
            <a:extLst/>
          </a:blip>
          <a:stretch>
            <a:fillRect/>
          </a:stretch>
        </p:blipFill>
        <p:spPr>
          <a:xfrm>
            <a:off x="1752600" y="3238500"/>
            <a:ext cx="1143000" cy="347663"/>
          </a:xfrm>
          <a:prstGeom prst="rect">
            <a:avLst/>
          </a:prstGeom>
          <a:ln w="12700">
            <a:miter lim="400000"/>
          </a:ln>
        </p:spPr>
      </p:pic>
      <p:sp>
        <p:nvSpPr>
          <p:cNvPr id="698" name="Shape 698"/>
          <p:cNvSpPr/>
          <p:nvPr/>
        </p:nvSpPr>
        <p:spPr>
          <a:xfrm>
            <a:off x="3290407" y="4679119"/>
            <a:ext cx="3733265" cy="382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solidFill>
                  <a:srgbClr val="4F7A28"/>
                </a:solidFill>
              </a:defRPr>
            </a:lvl1pPr>
          </a:lstStyle>
          <a:p>
            <a:pPr lvl="0">
              <a:defRPr sz="1800">
                <a:solidFill>
                  <a:srgbClr val="000000"/>
                </a:solidFill>
                <a:uFillTx/>
              </a:defRPr>
            </a:pPr>
            <a:r>
              <a:rPr sz="2000">
                <a:solidFill>
                  <a:srgbClr val="4F7A28"/>
                </a:solidFill>
                <a:uFill>
                  <a:solidFill/>
                </a:uFill>
              </a:rPr>
              <a:t> matter        radiation    dark energy</a:t>
            </a:r>
          </a:p>
        </p:txBody>
      </p:sp>
      <p:pic>
        <p:nvPicPr>
          <p:cNvPr id="699" name="pasted-image.pdf"/>
          <p:cNvPicPr/>
          <p:nvPr/>
        </p:nvPicPr>
        <p:blipFill>
          <a:blip r:embed="rId4">
            <a:extLst/>
          </a:blip>
          <a:stretch>
            <a:fillRect/>
          </a:stretch>
        </p:blipFill>
        <p:spPr>
          <a:xfrm>
            <a:off x="1487487" y="1769316"/>
            <a:ext cx="2672397" cy="599122"/>
          </a:xfrm>
          <a:prstGeom prst="rect">
            <a:avLst/>
          </a:prstGeom>
          <a:ln w="25400">
            <a:round/>
          </a:ln>
        </p:spPr>
      </p:pic>
      <p:pic>
        <p:nvPicPr>
          <p:cNvPr id="700" name="pasted-image.pdf"/>
          <p:cNvPicPr/>
          <p:nvPr/>
        </p:nvPicPr>
        <p:blipFill>
          <a:blip r:embed="rId5">
            <a:extLst/>
          </a:blip>
          <a:stretch>
            <a:fillRect/>
          </a:stretch>
        </p:blipFill>
        <p:spPr>
          <a:xfrm>
            <a:off x="1633587" y="2688240"/>
            <a:ext cx="2492627" cy="367065"/>
          </a:xfrm>
          <a:prstGeom prst="rect">
            <a:avLst/>
          </a:prstGeom>
          <a:ln w="25400">
            <a:round/>
          </a:ln>
        </p:spPr>
      </p:pic>
    </p:spTree>
  </p:cSld>
  <p:clrMapOvr>
    <a:masterClrMapping/>
  </p:clrMapOvr>
  <p:transition spd="med" advClick="1"/>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2" name="Shape 70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703" name="Shape 703"/>
          <p:cNvSpPr/>
          <p:nvPr/>
        </p:nvSpPr>
        <p:spPr>
          <a:xfrm>
            <a:off x="152400" y="685800"/>
            <a:ext cx="8915400" cy="4279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650240" indent="-609600">
              <a:lnSpc>
                <a:spcPct val="90000"/>
              </a:lnSpc>
              <a:spcBef>
                <a:spcPts val="400"/>
              </a:spcBef>
              <a:buClr>
                <a:srgbClr val="0329D6"/>
              </a:buClr>
              <a:buFont typeface="Arial"/>
              <a:defRPr sz="1800">
                <a:uFillTx/>
              </a:defRPr>
            </a:pPr>
            <a:endParaRPr sz="2000">
              <a:solidFill>
                <a:srgbClr val="0329D6"/>
              </a:solidFill>
              <a:uFill>
                <a:solidFill>
                  <a:srgbClr val="0329D6"/>
                </a:solidFill>
              </a:uFill>
              <a:latin typeface="+mn-lt"/>
              <a:ea typeface="+mn-ea"/>
              <a:cs typeface="+mn-cs"/>
              <a:sym typeface="Arial"/>
            </a:endParaRPr>
          </a:p>
          <a:p>
            <a:pPr lvl="0" marL="650240" indent="-609600">
              <a:buClr>
                <a:srgbClr val="0329D6"/>
              </a:buClr>
              <a:buFont typeface="Arial"/>
              <a:defRPr sz="1800">
                <a:uFillTx/>
              </a:defRPr>
            </a:pPr>
            <a:r>
              <a:rPr sz="2000">
                <a:solidFill>
                  <a:srgbClr val="002E7A"/>
                </a:solidFill>
                <a:uFill>
                  <a:solidFill>
                    <a:srgbClr val="0329D6"/>
                  </a:solidFill>
                </a:uFill>
                <a:latin typeface="+mn-lt"/>
                <a:ea typeface="+mn-ea"/>
                <a:cs typeface="+mn-cs"/>
                <a:sym typeface="Arial"/>
              </a:rPr>
              <a:t>Assuming for simplicity a</a:t>
            </a:r>
            <a:r>
              <a:rPr sz="2000">
                <a:solidFill>
                  <a:srgbClr val="0329D6"/>
                </a:solidFill>
                <a:uFill>
                  <a:solidFill>
                    <a:srgbClr val="0329D6"/>
                  </a:solidFill>
                </a:uFill>
                <a:latin typeface="+mn-lt"/>
                <a:ea typeface="+mn-ea"/>
                <a:cs typeface="+mn-cs"/>
                <a:sym typeface="Arial"/>
              </a:rPr>
              <a:t> </a:t>
            </a:r>
            <a:r>
              <a:rPr sz="2000">
                <a:solidFill>
                  <a:srgbClr val="FF2600"/>
                </a:solidFill>
                <a:uFill>
                  <a:solidFill>
                    <a:srgbClr val="FF2600"/>
                  </a:solidFill>
                </a:uFill>
                <a:latin typeface="+mn-lt"/>
                <a:ea typeface="+mn-ea"/>
                <a:cs typeface="+mn-cs"/>
                <a:sym typeface="Arial"/>
              </a:rPr>
              <a:t>flat</a:t>
            </a:r>
            <a:r>
              <a:rPr sz="2000">
                <a:solidFill>
                  <a:srgbClr val="0329D6"/>
                </a:solidFill>
                <a:uFill>
                  <a:solidFill>
                    <a:srgbClr val="0329D6"/>
                  </a:solidFill>
                </a:uFill>
                <a:latin typeface="+mn-lt"/>
                <a:ea typeface="+mn-ea"/>
                <a:cs typeface="+mn-cs"/>
                <a:sym typeface="Arial"/>
              </a:rPr>
              <a:t> </a:t>
            </a:r>
            <a:r>
              <a:rPr sz="2000">
                <a:solidFill>
                  <a:srgbClr val="002E7A"/>
                </a:solidFill>
                <a:uFill>
                  <a:solidFill>
                    <a:srgbClr val="0329D6"/>
                  </a:solidFill>
                </a:uFill>
                <a:latin typeface="+mn-lt"/>
                <a:ea typeface="+mn-ea"/>
                <a:cs typeface="+mn-cs"/>
                <a:sym typeface="Arial"/>
              </a:rPr>
              <a:t>universe, the Friedmann-Lemaître equations can be used to obtain:</a:t>
            </a:r>
            <a:endParaRPr sz="2000">
              <a:solidFill>
                <a:srgbClr val="002E7A"/>
              </a:solidFill>
              <a:uFill>
                <a:solidFill>
                  <a:srgbClr val="0329D6"/>
                </a:solidFill>
              </a:uFill>
              <a:latin typeface="+mn-lt"/>
              <a:ea typeface="+mn-ea"/>
              <a:cs typeface="+mn-cs"/>
              <a:sym typeface="Arial"/>
            </a:endParaRPr>
          </a:p>
          <a:p>
            <a:pPr lvl="0" marL="1031239" indent="-533399">
              <a:lnSpc>
                <a:spcPct val="90000"/>
              </a:lnSpc>
              <a:spcBef>
                <a:spcPts val="400"/>
              </a:spcBef>
              <a:buClr>
                <a:srgbClr val="0329D6"/>
              </a:buClr>
              <a:buFont typeface="Arial"/>
              <a:defRPr sz="1800">
                <a:uFillTx/>
              </a:defRPr>
            </a:pPr>
            <a:r>
              <a:rPr>
                <a:solidFill>
                  <a:srgbClr val="FFA900"/>
                </a:solidFill>
                <a:uFill>
                  <a:solidFill>
                    <a:srgbClr val="FFA900"/>
                  </a:solidFill>
                </a:uFill>
                <a:latin typeface="+mn-lt"/>
                <a:ea typeface="+mn-ea"/>
                <a:cs typeface="+mn-cs"/>
                <a:sym typeface="Arial"/>
              </a:rPr>
              <a:t>                                                                                 </a:t>
            </a:r>
            <a:endParaRPr>
              <a:solidFill>
                <a:srgbClr val="FFA900"/>
              </a:solidFill>
              <a:uFill>
                <a:solidFill>
                  <a:srgbClr val="FFA900"/>
                </a:solidFill>
              </a:uFill>
              <a:latin typeface="+mn-lt"/>
              <a:ea typeface="+mn-ea"/>
              <a:cs typeface="+mn-cs"/>
              <a:sym typeface="Arial"/>
            </a:endParaRPr>
          </a:p>
          <a:p>
            <a:pPr lvl="0" marL="650240" indent="-609600">
              <a:spcBef>
                <a:spcPts val="400"/>
              </a:spcBef>
              <a:buClr>
                <a:srgbClr val="FFA900"/>
              </a:buClr>
              <a:buFont typeface="Arial"/>
              <a:defRPr sz="1800">
                <a:uFillTx/>
              </a:defRPr>
            </a:pPr>
            <a:r>
              <a:rPr sz="2000">
                <a:solidFill>
                  <a:srgbClr val="FFA900"/>
                </a:solidFill>
                <a:uFill>
                  <a:solidFill>
                    <a:srgbClr val="FFA900"/>
                  </a:solidFill>
                </a:uFill>
                <a:latin typeface="+mn-lt"/>
                <a:ea typeface="+mn-ea"/>
                <a:cs typeface="+mn-cs"/>
                <a:sym typeface="Arial"/>
              </a:rPr>
              <a:t>                                                                 </a:t>
            </a:r>
            <a:r>
              <a:rPr sz="2000">
                <a:solidFill>
                  <a:srgbClr val="002E7A"/>
                </a:solidFill>
                <a:uFill>
                  <a:solidFill>
                    <a:srgbClr val="0329D6"/>
                  </a:solidFill>
                </a:uFill>
                <a:latin typeface="+mn-lt"/>
                <a:ea typeface="+mn-ea"/>
                <a:cs typeface="+mn-cs"/>
                <a:sym typeface="Arial"/>
              </a:rPr>
              <a:t>so, for</a:t>
            </a:r>
            <a:r>
              <a:rPr sz="2000">
                <a:solidFill>
                  <a:srgbClr val="FFA900"/>
                </a:solidFill>
                <a:uFill>
                  <a:solidFill>
                    <a:srgbClr val="FFA900"/>
                  </a:solidFill>
                </a:uFill>
                <a:latin typeface="+mn-lt"/>
                <a:ea typeface="+mn-ea"/>
                <a:cs typeface="+mn-cs"/>
                <a:sym typeface="Arial"/>
              </a:rPr>
              <a:t> </a:t>
            </a:r>
            <a:r>
              <a:rPr i="1" sz="2000">
                <a:uFill>
                  <a:solidFill/>
                </a:uFill>
                <a:latin typeface="+mn-lt"/>
                <a:ea typeface="+mn-ea"/>
                <a:cs typeface="+mn-cs"/>
                <a:sym typeface="Arial"/>
              </a:rPr>
              <a:t>w</a:t>
            </a:r>
            <a:r>
              <a:rPr sz="2000">
                <a:uFill>
                  <a:solidFill/>
                </a:uFill>
                <a:latin typeface="+mn-lt"/>
                <a:ea typeface="+mn-ea"/>
                <a:cs typeface="+mn-cs"/>
                <a:sym typeface="Arial"/>
              </a:rPr>
              <a:t> = const</a:t>
            </a:r>
            <a:r>
              <a:rPr sz="2000">
                <a:solidFill>
                  <a:srgbClr val="0329D6"/>
                </a:solidFill>
                <a:uFill>
                  <a:solidFill>
                    <a:srgbClr val="0329D6"/>
                  </a:solidFill>
                </a:uFill>
                <a:latin typeface="+mn-lt"/>
                <a:ea typeface="+mn-ea"/>
                <a:cs typeface="+mn-cs"/>
                <a:sym typeface="Arial"/>
              </a:rPr>
              <a:t>, </a:t>
            </a:r>
            <a:r>
              <a:rPr sz="2000">
                <a:solidFill>
                  <a:srgbClr val="002E7A"/>
                </a:solidFill>
                <a:uFill>
                  <a:solidFill>
                    <a:srgbClr val="0329D6"/>
                  </a:solidFill>
                </a:uFill>
                <a:latin typeface="+mn-lt"/>
                <a:ea typeface="+mn-ea"/>
                <a:cs typeface="+mn-cs"/>
                <a:sym typeface="Arial"/>
              </a:rPr>
              <a:t>one has</a:t>
            </a:r>
            <a:r>
              <a:rPr sz="2000">
                <a:solidFill>
                  <a:srgbClr val="FFA900"/>
                </a:solidFill>
                <a:uFill>
                  <a:solidFill>
                    <a:srgbClr val="FFA900"/>
                  </a:solidFill>
                </a:uFill>
                <a:latin typeface="+mn-lt"/>
                <a:ea typeface="+mn-ea"/>
                <a:cs typeface="+mn-cs"/>
                <a:sym typeface="Arial"/>
              </a:rPr>
              <a:t>                                                                                       </a:t>
            </a:r>
            <a:endParaRPr sz="2000">
              <a:solidFill>
                <a:srgbClr val="FFA900"/>
              </a:solidFill>
              <a:uFill>
                <a:solidFill>
                  <a:srgbClr val="FFA900"/>
                </a:solidFill>
              </a:uFill>
              <a:latin typeface="+mn-lt"/>
              <a:ea typeface="+mn-ea"/>
              <a:cs typeface="+mn-cs"/>
              <a:sym typeface="Arial"/>
            </a:endParaRPr>
          </a:p>
          <a:p>
            <a:pPr lvl="0" marL="650240" indent="-609600">
              <a:spcBef>
                <a:spcPts val="400"/>
              </a:spcBef>
              <a:buClr>
                <a:srgbClr val="FFA900"/>
              </a:buClr>
              <a:buFont typeface="Arial"/>
              <a:defRPr sz="1800">
                <a:uFillTx/>
              </a:defRPr>
            </a:pPr>
            <a:endParaRPr sz="2000">
              <a:solidFill>
                <a:srgbClr val="FFA900"/>
              </a:solidFill>
              <a:uFill>
                <a:solidFill>
                  <a:srgbClr val="FFA900"/>
                </a:solidFill>
              </a:uFill>
              <a:latin typeface="+mn-lt"/>
              <a:ea typeface="+mn-ea"/>
              <a:cs typeface="+mn-cs"/>
              <a:sym typeface="Arial"/>
            </a:endParaRPr>
          </a:p>
          <a:p>
            <a:pPr lvl="0" marL="650240" indent="-609600">
              <a:spcBef>
                <a:spcPts val="400"/>
              </a:spcBef>
              <a:buClr>
                <a:srgbClr val="FFA900"/>
              </a:buClr>
              <a:buFont typeface="Arial"/>
              <a:defRPr sz="1800">
                <a:uFillTx/>
              </a:defRPr>
            </a:pPr>
            <a:endParaRPr sz="2000">
              <a:solidFill>
                <a:srgbClr val="FFA900"/>
              </a:solidFill>
              <a:uFill>
                <a:solidFill>
                  <a:srgbClr val="FFA900"/>
                </a:solidFill>
              </a:uFill>
              <a:latin typeface="+mn-lt"/>
              <a:ea typeface="+mn-ea"/>
              <a:cs typeface="+mn-cs"/>
              <a:sym typeface="Arial"/>
            </a:endParaRPr>
          </a:p>
          <a:p>
            <a:pPr lvl="0" marL="650240" indent="-609600">
              <a:spcBef>
                <a:spcPts val="400"/>
              </a:spcBef>
              <a:buClr>
                <a:srgbClr val="FFA900"/>
              </a:buClr>
              <a:buFont typeface="Arial"/>
              <a:defRPr sz="1800">
                <a:uFillTx/>
              </a:defRPr>
            </a:pPr>
            <a:endParaRPr sz="2000">
              <a:solidFill>
                <a:srgbClr val="FFA900"/>
              </a:solidFill>
              <a:uFill>
                <a:solidFill>
                  <a:srgbClr val="FFA900"/>
                </a:solidFill>
              </a:uFill>
              <a:latin typeface="+mn-lt"/>
              <a:ea typeface="+mn-ea"/>
              <a:cs typeface="+mn-cs"/>
              <a:sym typeface="Arial"/>
            </a:endParaRPr>
          </a:p>
          <a:p>
            <a:pPr lvl="0" marL="650240" indent="-609600">
              <a:buClr>
                <a:srgbClr val="0329D6"/>
              </a:buClr>
              <a:buFont typeface="Arial"/>
              <a:defRPr sz="1800">
                <a:uFillTx/>
              </a:defRPr>
            </a:pPr>
            <a:r>
              <a:rPr sz="2000">
                <a:solidFill>
                  <a:srgbClr val="002E7A"/>
                </a:solidFill>
                <a:uFill>
                  <a:solidFill>
                    <a:srgbClr val="0329D6"/>
                  </a:solidFill>
                </a:uFill>
                <a:latin typeface="+mn-lt"/>
                <a:ea typeface="+mn-ea"/>
                <a:cs typeface="+mn-cs"/>
                <a:sym typeface="Arial"/>
              </a:rPr>
              <a:t>Defining now</a:t>
            </a:r>
            <a:r>
              <a:rPr sz="2000">
                <a:solidFill>
                  <a:srgbClr val="0329D6"/>
                </a:solidFill>
                <a:uFill>
                  <a:solidFill>
                    <a:srgbClr val="0329D6"/>
                  </a:solidFill>
                </a:uFill>
                <a:latin typeface="+mn-lt"/>
                <a:ea typeface="+mn-ea"/>
                <a:cs typeface="+mn-cs"/>
                <a:sym typeface="Arial"/>
              </a:rPr>
              <a:t>                  </a:t>
            </a:r>
            <a:r>
              <a:rPr sz="2000">
                <a:solidFill>
                  <a:srgbClr val="002E7A"/>
                </a:solidFill>
                <a:uFill>
                  <a:solidFill>
                    <a:srgbClr val="0329D6"/>
                  </a:solidFill>
                </a:uFill>
                <a:latin typeface="+mn-lt"/>
                <a:ea typeface="+mn-ea"/>
                <a:cs typeface="+mn-cs"/>
                <a:sym typeface="Arial"/>
              </a:rPr>
              <a:t>and</a:t>
            </a:r>
            <a:r>
              <a:rPr sz="2000">
                <a:solidFill>
                  <a:srgbClr val="0329D6"/>
                </a:solidFill>
                <a:uFill>
                  <a:solidFill>
                    <a:srgbClr val="0329D6"/>
                  </a:solidFill>
                </a:uFill>
                <a:latin typeface="+mn-lt"/>
                <a:ea typeface="+mn-ea"/>
                <a:cs typeface="+mn-cs"/>
                <a:sym typeface="Arial"/>
              </a:rPr>
              <a:t>                         </a:t>
            </a:r>
            <a:r>
              <a:rPr sz="2000">
                <a:solidFill>
                  <a:srgbClr val="002E7A"/>
                </a:solidFill>
                <a:uFill>
                  <a:solidFill>
                    <a:srgbClr val="0329D6"/>
                  </a:solidFill>
                </a:uFill>
                <a:latin typeface="+mn-lt"/>
                <a:ea typeface="+mn-ea"/>
                <a:cs typeface="+mn-cs"/>
                <a:sym typeface="Arial"/>
              </a:rPr>
              <a:t>, one can cast the second Friedmann-Lemaître equation as:</a:t>
            </a:r>
            <a:endParaRPr sz="2000">
              <a:solidFill>
                <a:srgbClr val="002E7A"/>
              </a:solidFill>
              <a:uFill>
                <a:solidFill>
                  <a:srgbClr val="0329D6"/>
                </a:solidFill>
              </a:uFill>
              <a:latin typeface="+mn-lt"/>
              <a:ea typeface="+mn-ea"/>
              <a:cs typeface="+mn-cs"/>
              <a:sym typeface="Arial"/>
            </a:endParaRPr>
          </a:p>
          <a:p>
            <a:pPr lvl="0" marL="650240" indent="-609600">
              <a:lnSpc>
                <a:spcPct val="90000"/>
              </a:lnSpc>
              <a:spcBef>
                <a:spcPts val="400"/>
              </a:spcBef>
              <a:buClr>
                <a:srgbClr val="000000"/>
              </a:buClr>
              <a:buFont typeface="Arial"/>
              <a:defRPr sz="1800">
                <a:uFillTx/>
              </a:defRPr>
            </a:pPr>
            <a:r>
              <a:rPr sz="2000">
                <a:uFill>
                  <a:solidFill/>
                </a:uFill>
                <a:latin typeface="+mn-lt"/>
                <a:ea typeface="+mn-ea"/>
                <a:cs typeface="+mn-cs"/>
                <a:sym typeface="Arial"/>
              </a:rPr>
              <a:t> </a:t>
            </a:r>
            <a:endParaRPr sz="2000">
              <a:uFill>
                <a:solidFill/>
              </a:uFill>
              <a:latin typeface="+mn-lt"/>
              <a:ea typeface="+mn-ea"/>
              <a:cs typeface="+mn-cs"/>
              <a:sym typeface="Arial"/>
            </a:endParaRPr>
          </a:p>
          <a:p>
            <a:pPr lvl="0" marL="650240" indent="-609600">
              <a:lnSpc>
                <a:spcPct val="90000"/>
              </a:lnSpc>
              <a:spcBef>
                <a:spcPts val="800"/>
              </a:spcBef>
              <a:buClr>
                <a:srgbClr val="000000"/>
              </a:buClr>
              <a:buFont typeface="Arial"/>
              <a:defRPr sz="1800">
                <a:uFillTx/>
              </a:defRPr>
            </a:pPr>
            <a:r>
              <a:rPr i="1" sz="2400">
                <a:uFill>
                  <a:solidFill/>
                </a:uFill>
                <a:latin typeface="+mn-lt"/>
                <a:ea typeface="+mn-ea"/>
                <a:cs typeface="+mn-cs"/>
                <a:sym typeface="Arial"/>
              </a:rPr>
              <a:t>                 H</a:t>
            </a:r>
            <a:r>
              <a:rPr baseline="29999" sz="2400">
                <a:uFill>
                  <a:solidFill/>
                </a:uFill>
                <a:latin typeface="+mn-lt"/>
                <a:ea typeface="+mn-ea"/>
                <a:cs typeface="+mn-cs"/>
                <a:sym typeface="Arial"/>
              </a:rPr>
              <a:t>2</a:t>
            </a:r>
            <a:r>
              <a:rPr sz="2400">
                <a:uFill>
                  <a:solidFill/>
                </a:uFill>
                <a:latin typeface="+mn-lt"/>
                <a:ea typeface="+mn-ea"/>
                <a:cs typeface="+mn-cs"/>
                <a:sym typeface="Arial"/>
              </a:rPr>
              <a:t>(</a:t>
            </a:r>
            <a:r>
              <a:rPr i="1" sz="2400">
                <a:uFill>
                  <a:solidFill/>
                </a:uFill>
                <a:latin typeface="+mn-lt"/>
                <a:ea typeface="+mn-ea"/>
                <a:cs typeface="+mn-cs"/>
                <a:sym typeface="Arial"/>
              </a:rPr>
              <a:t>a</a:t>
            </a:r>
            <a:r>
              <a:rPr sz="2400">
                <a:uFill>
                  <a:solidFill/>
                </a:uFill>
                <a:latin typeface="+mn-lt"/>
                <a:ea typeface="+mn-ea"/>
                <a:cs typeface="+mn-cs"/>
                <a:sym typeface="Arial"/>
              </a:rPr>
              <a:t>) = </a:t>
            </a:r>
            <a:r>
              <a:rPr i="1" sz="2400">
                <a:uFill>
                  <a:solidFill/>
                </a:uFill>
                <a:latin typeface="+mn-lt"/>
                <a:ea typeface="+mn-ea"/>
                <a:cs typeface="+mn-cs"/>
                <a:sym typeface="Arial"/>
              </a:rPr>
              <a:t>H</a:t>
            </a:r>
            <a:r>
              <a:rPr baseline="29999" sz="2400">
                <a:uFill>
                  <a:solidFill/>
                </a:uFill>
                <a:latin typeface="+mn-lt"/>
                <a:ea typeface="+mn-ea"/>
                <a:cs typeface="+mn-cs"/>
                <a:sym typeface="Arial"/>
              </a:rPr>
              <a:t>2</a:t>
            </a:r>
            <a:r>
              <a:rPr baseline="-25000" sz="2400">
                <a:uFill>
                  <a:solidFill/>
                </a:uFill>
                <a:latin typeface="+mn-lt"/>
                <a:ea typeface="+mn-ea"/>
                <a:cs typeface="+mn-cs"/>
                <a:sym typeface="Arial"/>
              </a:rPr>
              <a:t>0</a:t>
            </a:r>
            <a:r>
              <a:rPr sz="2400">
                <a:uFill>
                  <a:solidFill/>
                </a:uFill>
                <a:latin typeface="+mn-lt"/>
                <a:ea typeface="+mn-ea"/>
                <a:cs typeface="+mn-cs"/>
                <a:sym typeface="Arial"/>
              </a:rPr>
              <a:t>  [</a:t>
            </a:r>
            <a:r>
              <a:rPr sz="2400">
                <a:uFill>
                  <a:solidFill/>
                </a:uFill>
                <a:latin typeface="Symbol"/>
                <a:ea typeface="Symbol"/>
                <a:cs typeface="Symbol"/>
                <a:sym typeface="Symbol"/>
              </a:rPr>
              <a:t>Ω</a:t>
            </a:r>
            <a:r>
              <a:rPr baseline="-25000" i="1" sz="2400">
                <a:uFill>
                  <a:solidFill/>
                </a:uFill>
                <a:latin typeface="+mn-lt"/>
                <a:ea typeface="+mn-ea"/>
                <a:cs typeface="+mn-cs"/>
                <a:sym typeface="Arial"/>
              </a:rPr>
              <a:t>M</a:t>
            </a:r>
            <a:r>
              <a:rPr sz="2400">
                <a:uFill>
                  <a:solidFill/>
                </a:uFill>
                <a:latin typeface="+mn-lt"/>
                <a:ea typeface="+mn-ea"/>
                <a:cs typeface="+mn-cs"/>
                <a:sym typeface="Arial"/>
              </a:rPr>
              <a:t> </a:t>
            </a:r>
            <a:r>
              <a:rPr i="1" sz="2400">
                <a:uFill>
                  <a:solidFill/>
                </a:uFill>
                <a:latin typeface="+mn-lt"/>
                <a:ea typeface="+mn-ea"/>
                <a:cs typeface="+mn-cs"/>
                <a:sym typeface="Arial"/>
              </a:rPr>
              <a:t>a</a:t>
            </a:r>
            <a:r>
              <a:rPr baseline="29999" sz="2400">
                <a:uFill>
                  <a:solidFill/>
                </a:uFill>
                <a:latin typeface="+mn-lt"/>
                <a:ea typeface="+mn-ea"/>
                <a:cs typeface="+mn-cs"/>
                <a:sym typeface="Arial"/>
              </a:rPr>
              <a:t>-3</a:t>
            </a:r>
            <a:r>
              <a:rPr sz="2400">
                <a:uFill>
                  <a:solidFill/>
                </a:uFill>
                <a:latin typeface="+mn-lt"/>
                <a:ea typeface="+mn-ea"/>
                <a:cs typeface="+mn-cs"/>
                <a:sym typeface="Arial"/>
              </a:rPr>
              <a:t> + </a:t>
            </a:r>
            <a:r>
              <a:rPr sz="2400">
                <a:uFill>
                  <a:solidFill/>
                </a:uFill>
                <a:latin typeface="Symbol"/>
                <a:ea typeface="Symbol"/>
                <a:cs typeface="Symbol"/>
                <a:sym typeface="Symbol"/>
              </a:rPr>
              <a:t>Ω</a:t>
            </a:r>
            <a:r>
              <a:rPr baseline="-25000" i="1" sz="2400">
                <a:uFill>
                  <a:solidFill/>
                </a:uFill>
                <a:latin typeface="+mn-lt"/>
                <a:ea typeface="+mn-ea"/>
                <a:cs typeface="+mn-cs"/>
                <a:sym typeface="Arial"/>
              </a:rPr>
              <a:t>R</a:t>
            </a:r>
            <a:r>
              <a:rPr i="1" sz="2400">
                <a:uFill>
                  <a:solidFill/>
                </a:uFill>
                <a:latin typeface="+mn-lt"/>
                <a:ea typeface="+mn-ea"/>
                <a:cs typeface="+mn-cs"/>
                <a:sym typeface="Arial"/>
              </a:rPr>
              <a:t> a</a:t>
            </a:r>
            <a:r>
              <a:rPr baseline="29999" sz="2400">
                <a:uFill>
                  <a:solidFill/>
                </a:uFill>
                <a:latin typeface="+mn-lt"/>
                <a:ea typeface="+mn-ea"/>
                <a:cs typeface="+mn-cs"/>
                <a:sym typeface="Arial"/>
              </a:rPr>
              <a:t>-4 </a:t>
            </a:r>
            <a:r>
              <a:rPr sz="2400">
                <a:uFill>
                  <a:solidFill/>
                </a:uFill>
                <a:latin typeface="+mn-lt"/>
                <a:ea typeface="+mn-ea"/>
                <a:cs typeface="+mn-cs"/>
                <a:sym typeface="Arial"/>
              </a:rPr>
              <a:t>+ (1-</a:t>
            </a:r>
            <a:r>
              <a:rPr sz="2400">
                <a:uFill>
                  <a:solidFill/>
                </a:uFill>
                <a:latin typeface="Symbol"/>
                <a:ea typeface="Symbol"/>
                <a:cs typeface="Symbol"/>
                <a:sym typeface="Symbol"/>
              </a:rPr>
              <a:t>Ω</a:t>
            </a:r>
            <a:r>
              <a:rPr baseline="-25000" i="1" sz="2400">
                <a:uFill>
                  <a:solidFill/>
                </a:uFill>
                <a:latin typeface="+mn-lt"/>
                <a:ea typeface="+mn-ea"/>
                <a:cs typeface="+mn-cs"/>
                <a:sym typeface="Arial"/>
              </a:rPr>
              <a:t>M</a:t>
            </a:r>
            <a:r>
              <a:rPr sz="2400">
                <a:uFill>
                  <a:solidFill/>
                </a:uFill>
                <a:latin typeface="+mn-lt"/>
                <a:ea typeface="+mn-ea"/>
                <a:cs typeface="+mn-cs"/>
                <a:sym typeface="Arial"/>
              </a:rPr>
              <a:t>-</a:t>
            </a:r>
            <a:r>
              <a:rPr sz="2400">
                <a:uFill>
                  <a:solidFill/>
                </a:uFill>
                <a:latin typeface="Symbol"/>
                <a:ea typeface="Symbol"/>
                <a:cs typeface="Symbol"/>
                <a:sym typeface="Symbol"/>
              </a:rPr>
              <a:t>Ω</a:t>
            </a:r>
            <a:r>
              <a:rPr baseline="-25000" i="1" sz="2400">
                <a:uFill>
                  <a:solidFill/>
                </a:uFill>
                <a:latin typeface="+mn-lt"/>
                <a:ea typeface="+mn-ea"/>
                <a:cs typeface="+mn-cs"/>
                <a:sym typeface="Arial"/>
              </a:rPr>
              <a:t>R</a:t>
            </a:r>
            <a:r>
              <a:rPr sz="2400">
                <a:uFill>
                  <a:solidFill/>
                </a:uFill>
                <a:latin typeface="Symbol"/>
                <a:ea typeface="Symbol"/>
                <a:cs typeface="Symbol"/>
                <a:sym typeface="Symbol"/>
              </a:rPr>
              <a:t>)</a:t>
            </a:r>
            <a:r>
              <a:rPr sz="2400">
                <a:uFill>
                  <a:solidFill/>
                </a:uFill>
                <a:latin typeface="+mn-lt"/>
                <a:ea typeface="+mn-ea"/>
                <a:cs typeface="+mn-cs"/>
                <a:sym typeface="Arial"/>
              </a:rPr>
              <a:t> </a:t>
            </a:r>
            <a:r>
              <a:rPr i="1" sz="2400">
                <a:uFill>
                  <a:solidFill/>
                </a:uFill>
                <a:latin typeface="+mn-lt"/>
                <a:ea typeface="+mn-ea"/>
                <a:cs typeface="+mn-cs"/>
                <a:sym typeface="Arial"/>
              </a:rPr>
              <a:t>a</a:t>
            </a:r>
            <a:r>
              <a:rPr baseline="29999" sz="2400">
                <a:uFill>
                  <a:solidFill/>
                </a:uFill>
                <a:latin typeface="+mn-lt"/>
                <a:ea typeface="+mn-ea"/>
                <a:cs typeface="+mn-cs"/>
                <a:sym typeface="Arial"/>
              </a:rPr>
              <a:t>-3(1+</a:t>
            </a:r>
            <a:r>
              <a:rPr baseline="29999" i="1" sz="2400">
                <a:uFill>
                  <a:solidFill/>
                </a:uFill>
                <a:latin typeface="+mn-lt"/>
                <a:ea typeface="+mn-ea"/>
                <a:cs typeface="+mn-cs"/>
                <a:sym typeface="Arial"/>
              </a:rPr>
              <a:t>w</a:t>
            </a:r>
            <a:r>
              <a:rPr baseline="29999" sz="2400">
                <a:uFill>
                  <a:solidFill/>
                </a:uFill>
                <a:latin typeface="+mn-lt"/>
                <a:ea typeface="+mn-ea"/>
                <a:cs typeface="+mn-cs"/>
                <a:sym typeface="Arial"/>
              </a:rPr>
              <a:t>)</a:t>
            </a:r>
            <a:r>
              <a:rPr sz="2400">
                <a:uFill>
                  <a:solidFill/>
                </a:uFill>
                <a:latin typeface="+mn-lt"/>
                <a:ea typeface="+mn-ea"/>
                <a:cs typeface="+mn-cs"/>
                <a:sym typeface="Arial"/>
              </a:rPr>
              <a:t>]                                                                                                                                                                                                                                          </a:t>
            </a:r>
            <a:r>
              <a:rPr>
                <a:solidFill>
                  <a:srgbClr val="008F00"/>
                </a:solidFill>
                <a:uFill>
                  <a:solidFill>
                    <a:srgbClr val="008F00"/>
                  </a:solidFill>
                </a:uFill>
                <a:latin typeface="+mn-lt"/>
                <a:ea typeface="+mn-ea"/>
                <a:cs typeface="+mn-cs"/>
                <a:sym typeface="Arial"/>
              </a:rPr>
              <a:t>                                                                          </a:t>
            </a:r>
          </a:p>
        </p:txBody>
      </p:sp>
      <p:sp>
        <p:nvSpPr>
          <p:cNvPr id="704" name="Shape 704"/>
          <p:cNvSpPr/>
          <p:nvPr>
            <p:ph type="title"/>
          </p:nvPr>
        </p:nvSpPr>
        <p:spPr>
          <a:xfrm>
            <a:off x="76200" y="-76200"/>
            <a:ext cx="8991600" cy="11430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Friedmann-Lemaître Equations</a:t>
            </a:r>
          </a:p>
        </p:txBody>
      </p:sp>
      <p:sp>
        <p:nvSpPr>
          <p:cNvPr id="705" name="Shape 705"/>
          <p:cNvSpPr/>
          <p:nvPr/>
        </p:nvSpPr>
        <p:spPr>
          <a:xfrm>
            <a:off x="4724400" y="2701925"/>
            <a:ext cx="3715695" cy="4336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buClr>
                <a:srgbClr val="003DAF"/>
              </a:buClr>
              <a:buFont typeface="Arial"/>
              <a:defRPr sz="1800">
                <a:uFillTx/>
              </a:defRPr>
            </a:pPr>
            <a:r>
              <a:rPr sz="2000">
                <a:solidFill>
                  <a:srgbClr val="003DAF"/>
                </a:solidFill>
                <a:uFill>
                  <a:solidFill>
                    <a:srgbClr val="003DAF"/>
                  </a:solidFill>
                </a:uFill>
                <a:latin typeface="+mn-lt"/>
                <a:ea typeface="+mn-ea"/>
                <a:cs typeface="+mn-cs"/>
                <a:sym typeface="Arial"/>
              </a:rPr>
              <a:t>where </a:t>
            </a:r>
            <a:r>
              <a:rPr sz="2000">
                <a:uFill>
                  <a:solidFill/>
                </a:uFill>
                <a:latin typeface="+mn-lt"/>
                <a:ea typeface="+mn-ea"/>
                <a:cs typeface="+mn-cs"/>
                <a:sym typeface="Arial"/>
              </a:rPr>
              <a:t>0</a:t>
            </a:r>
            <a:r>
              <a:rPr sz="2000">
                <a:solidFill>
                  <a:srgbClr val="003DAF"/>
                </a:solidFill>
                <a:uFill>
                  <a:solidFill>
                    <a:srgbClr val="003DAF"/>
                  </a:solidFill>
                </a:uFill>
                <a:latin typeface="+mn-lt"/>
                <a:ea typeface="+mn-ea"/>
                <a:cs typeface="+mn-cs"/>
                <a:sym typeface="Arial"/>
              </a:rPr>
              <a:t> means now, and </a:t>
            </a:r>
            <a:r>
              <a:rPr i="1" sz="2000">
                <a:uFill>
                  <a:solidFill/>
                </a:uFill>
                <a:latin typeface="+mn-lt"/>
                <a:ea typeface="+mn-ea"/>
                <a:cs typeface="+mn-cs"/>
                <a:sym typeface="Arial"/>
              </a:rPr>
              <a:t>a</a:t>
            </a:r>
            <a:r>
              <a:rPr baseline="-25000" sz="2000">
                <a:uFill>
                  <a:solidFill/>
                </a:uFill>
                <a:latin typeface="+mn-lt"/>
                <a:ea typeface="+mn-ea"/>
                <a:cs typeface="+mn-cs"/>
                <a:sym typeface="Arial"/>
              </a:rPr>
              <a:t>0</a:t>
            </a:r>
            <a:r>
              <a:rPr sz="2000">
                <a:uFill>
                  <a:solidFill/>
                </a:uFill>
                <a:latin typeface="+mn-lt"/>
                <a:ea typeface="+mn-ea"/>
                <a:cs typeface="+mn-cs"/>
                <a:sym typeface="Arial"/>
              </a:rPr>
              <a:t> = 1</a:t>
            </a:r>
          </a:p>
        </p:txBody>
      </p:sp>
      <p:pic>
        <p:nvPicPr>
          <p:cNvPr id="706" name="image.pdf"/>
          <p:cNvPicPr/>
          <p:nvPr/>
        </p:nvPicPr>
        <p:blipFill>
          <a:blip r:embed="rId2">
            <a:extLst/>
          </a:blip>
          <a:stretch>
            <a:fillRect/>
          </a:stretch>
        </p:blipFill>
        <p:spPr>
          <a:xfrm>
            <a:off x="3444875" y="3187700"/>
            <a:ext cx="1798638" cy="444500"/>
          </a:xfrm>
          <a:prstGeom prst="rect">
            <a:avLst/>
          </a:prstGeom>
          <a:ln w="12700">
            <a:miter lim="400000"/>
          </a:ln>
        </p:spPr>
      </p:pic>
      <p:sp>
        <p:nvSpPr>
          <p:cNvPr id="707" name="Shape 707"/>
          <p:cNvSpPr/>
          <p:nvPr/>
        </p:nvSpPr>
        <p:spPr>
          <a:xfrm>
            <a:off x="1506537" y="4216400"/>
            <a:ext cx="6805172" cy="838200"/>
          </a:xfrm>
          <a:prstGeom prst="rect">
            <a:avLst/>
          </a:prstGeom>
          <a:ln w="38100">
            <a:solidFill>
              <a:srgbClr val="008F00"/>
            </a:solidFill>
            <a:miter lim="400000"/>
          </a:ln>
        </p:spPr>
        <p:txBody>
          <a:bodyPr lIns="0" tIns="0" rIns="0" bIns="0" anchor="ctr"/>
          <a:lstStyle/>
          <a:p>
            <a:pPr lvl="0"/>
          </a:p>
        </p:txBody>
      </p:sp>
      <p:sp>
        <p:nvSpPr>
          <p:cNvPr id="708" name="Shape 708"/>
          <p:cNvSpPr/>
          <p:nvPr/>
        </p:nvSpPr>
        <p:spPr>
          <a:xfrm>
            <a:off x="806891" y="5181600"/>
            <a:ext cx="7523868" cy="850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gn="ctr">
              <a:buClr>
                <a:srgbClr val="000000"/>
              </a:buClr>
              <a:buFont typeface="Symbol"/>
              <a:defRPr sz="1800">
                <a:uFillTx/>
              </a:defRPr>
            </a:pPr>
            <a:r>
              <a:rPr sz="2400">
                <a:uFill>
                  <a:solidFill/>
                </a:uFill>
                <a:latin typeface="Symbol"/>
                <a:ea typeface="Symbol"/>
                <a:cs typeface="Symbol"/>
                <a:sym typeface="Symbol"/>
              </a:rPr>
              <a:t>Ω</a:t>
            </a:r>
            <a:r>
              <a:rPr baseline="-25000" i="1" sz="2400">
                <a:uFill>
                  <a:solidFill/>
                </a:uFill>
                <a:latin typeface="+mn-lt"/>
                <a:ea typeface="+mn-ea"/>
                <a:cs typeface="+mn-cs"/>
                <a:sym typeface="Arial"/>
              </a:rPr>
              <a:t>i</a:t>
            </a:r>
            <a:r>
              <a:rPr sz="2400">
                <a:uFill>
                  <a:solidFill/>
                </a:uFill>
                <a:latin typeface="Symbol"/>
                <a:ea typeface="Symbol"/>
                <a:cs typeface="Symbol"/>
                <a:sym typeface="Symbol"/>
              </a:rPr>
              <a:t> = ρ</a:t>
            </a:r>
            <a:r>
              <a:rPr baseline="29999" sz="2400">
                <a:uFill>
                  <a:solidFill/>
                </a:uFill>
                <a:latin typeface="+mn-lt"/>
                <a:ea typeface="+mn-ea"/>
                <a:cs typeface="+mn-cs"/>
                <a:sym typeface="Arial"/>
              </a:rPr>
              <a:t>0</a:t>
            </a:r>
            <a:r>
              <a:rPr baseline="-25000" i="1" sz="2400">
                <a:uFill>
                  <a:solidFill/>
                </a:uFill>
                <a:latin typeface="+mn-lt"/>
                <a:ea typeface="+mn-ea"/>
                <a:cs typeface="+mn-cs"/>
                <a:sym typeface="Arial"/>
              </a:rPr>
              <a:t>i</a:t>
            </a:r>
            <a:r>
              <a:rPr sz="2400">
                <a:uFill>
                  <a:solidFill/>
                </a:uFill>
                <a:latin typeface="Symbol"/>
                <a:ea typeface="Symbol"/>
                <a:cs typeface="Symbol"/>
                <a:sym typeface="Symbol"/>
              </a:rPr>
              <a:t> / ρ</a:t>
            </a:r>
            <a:r>
              <a:rPr baseline="-25000" i="1" sz="2400">
                <a:uFill>
                  <a:solidFill/>
                </a:uFill>
                <a:latin typeface="+mn-lt"/>
                <a:ea typeface="+mn-ea"/>
                <a:cs typeface="+mn-cs"/>
                <a:sym typeface="Arial"/>
              </a:rPr>
              <a:t>c</a:t>
            </a:r>
            <a:r>
              <a:rPr sz="2400">
                <a:uFill>
                  <a:solidFill/>
                </a:uFill>
                <a:latin typeface="+mn-lt"/>
                <a:ea typeface="+mn-ea"/>
                <a:cs typeface="+mn-cs"/>
                <a:sym typeface="Arial"/>
              </a:rPr>
              <a:t> </a:t>
            </a:r>
            <a:r>
              <a:rPr sz="2000">
                <a:uFill>
                  <a:solidFill/>
                </a:uFill>
                <a:latin typeface="+mn-lt"/>
                <a:ea typeface="+mn-ea"/>
                <a:cs typeface="+mn-cs"/>
                <a:sym typeface="Arial"/>
              </a:rPr>
              <a:t>(density now). We assume flat universe, constant </a:t>
            </a:r>
            <a:r>
              <a:rPr i="1" sz="2000">
                <a:uFill>
                  <a:solidFill/>
                </a:uFill>
                <a:latin typeface="+mn-lt"/>
                <a:ea typeface="+mn-ea"/>
                <a:cs typeface="+mn-cs"/>
                <a:sym typeface="Arial"/>
              </a:rPr>
              <a:t>w</a:t>
            </a:r>
            <a:endParaRPr i="1" sz="2000">
              <a:uFill>
                <a:solidFill/>
              </a:uFill>
              <a:latin typeface="+mn-lt"/>
              <a:ea typeface="+mn-ea"/>
              <a:cs typeface="+mn-cs"/>
              <a:sym typeface="Arial"/>
            </a:endParaRPr>
          </a:p>
          <a:p>
            <a:pPr lvl="0" algn="ctr">
              <a:buClr>
                <a:srgbClr val="000000"/>
              </a:buClr>
              <a:buFont typeface="Arial"/>
              <a:defRPr sz="1800">
                <a:uFillTx/>
              </a:defRPr>
            </a:pPr>
            <a:r>
              <a:rPr sz="2000">
                <a:uFill>
                  <a:solidFill/>
                </a:uFill>
                <a:latin typeface="+mn-lt"/>
                <a:ea typeface="+mn-ea"/>
                <a:cs typeface="+mn-cs"/>
                <a:sym typeface="Arial"/>
              </a:rPr>
              <a:t>It is easy to see that</a:t>
            </a:r>
            <a:r>
              <a:rPr i="1" sz="2000">
                <a:uFill>
                  <a:solidFill/>
                </a:uFill>
                <a:latin typeface="+mn-lt"/>
                <a:ea typeface="+mn-ea"/>
                <a:cs typeface="+mn-cs"/>
                <a:sym typeface="Arial"/>
              </a:rPr>
              <a:t> </a:t>
            </a:r>
            <a:r>
              <a:rPr sz="2000">
                <a:uFill>
                  <a:solidFill/>
                </a:uFill>
                <a:latin typeface="Symbol"/>
                <a:ea typeface="Symbol"/>
                <a:cs typeface="Symbol"/>
                <a:sym typeface="Symbol"/>
              </a:rPr>
              <a:t>Ω</a:t>
            </a:r>
            <a:r>
              <a:rPr baseline="-25000" i="1" sz="2000">
                <a:uFill>
                  <a:solidFill/>
                </a:uFill>
                <a:latin typeface="+mn-lt"/>
                <a:ea typeface="+mn-ea"/>
                <a:cs typeface="+mn-cs"/>
                <a:sym typeface="Arial"/>
              </a:rPr>
              <a:t>M </a:t>
            </a:r>
            <a:r>
              <a:rPr i="1" sz="2000">
                <a:uFill>
                  <a:solidFill/>
                </a:uFill>
                <a:latin typeface="+mn-lt"/>
                <a:ea typeface="+mn-ea"/>
                <a:cs typeface="+mn-cs"/>
                <a:sym typeface="Arial"/>
              </a:rPr>
              <a:t>+ </a:t>
            </a:r>
            <a:r>
              <a:rPr sz="2000">
                <a:uFill>
                  <a:solidFill/>
                </a:uFill>
                <a:latin typeface="Symbol"/>
                <a:ea typeface="Symbol"/>
                <a:cs typeface="Symbol"/>
                <a:sym typeface="Symbol"/>
              </a:rPr>
              <a:t>Ω</a:t>
            </a:r>
            <a:r>
              <a:rPr baseline="-25000" i="1" sz="2000">
                <a:uFill>
                  <a:solidFill/>
                </a:uFill>
                <a:latin typeface="+mn-lt"/>
                <a:ea typeface="+mn-ea"/>
                <a:cs typeface="+mn-cs"/>
                <a:sym typeface="Arial"/>
              </a:rPr>
              <a:t>R </a:t>
            </a:r>
            <a:r>
              <a:rPr i="1" sz="2000">
                <a:uFill>
                  <a:solidFill/>
                </a:uFill>
                <a:latin typeface="+mn-lt"/>
                <a:ea typeface="+mn-ea"/>
                <a:cs typeface="+mn-cs"/>
                <a:sym typeface="Arial"/>
              </a:rPr>
              <a:t>+ </a:t>
            </a:r>
            <a:r>
              <a:rPr sz="2000">
                <a:uFill>
                  <a:solidFill/>
                </a:uFill>
                <a:latin typeface="Symbol"/>
                <a:ea typeface="Symbol"/>
                <a:cs typeface="Symbol"/>
                <a:sym typeface="Symbol"/>
              </a:rPr>
              <a:t>Ω</a:t>
            </a:r>
            <a:r>
              <a:rPr baseline="-25000" i="1" sz="2000">
                <a:uFill>
                  <a:solidFill/>
                </a:uFill>
                <a:latin typeface="+mn-lt"/>
                <a:ea typeface="+mn-ea"/>
                <a:cs typeface="+mn-cs"/>
                <a:sym typeface="Arial"/>
              </a:rPr>
              <a:t>DE </a:t>
            </a:r>
            <a:r>
              <a:rPr i="1" sz="2000">
                <a:uFill>
                  <a:solidFill/>
                </a:uFill>
                <a:latin typeface="+mn-lt"/>
                <a:ea typeface="+mn-ea"/>
                <a:cs typeface="+mn-cs"/>
                <a:sym typeface="Arial"/>
              </a:rPr>
              <a:t>= </a:t>
            </a:r>
            <a:r>
              <a:rPr sz="2000">
                <a:uFill>
                  <a:solidFill/>
                </a:uFill>
                <a:latin typeface="+mn-lt"/>
                <a:ea typeface="+mn-ea"/>
                <a:cs typeface="+mn-cs"/>
                <a:sym typeface="Arial"/>
              </a:rPr>
              <a:t>1 </a:t>
            </a:r>
            <a:r>
              <a:rPr i="1" sz="2000">
                <a:uFill>
                  <a:solidFill/>
                </a:uFill>
                <a:latin typeface="+mn-lt"/>
                <a:ea typeface="+mn-ea"/>
                <a:cs typeface="+mn-cs"/>
                <a:sym typeface="Arial"/>
              </a:rPr>
              <a:t>+ </a:t>
            </a:r>
            <a:r>
              <a:rPr sz="2000">
                <a:uFill>
                  <a:solidFill/>
                </a:uFill>
                <a:latin typeface="Symbol"/>
                <a:ea typeface="Symbol"/>
                <a:cs typeface="Symbol"/>
                <a:sym typeface="Symbol"/>
              </a:rPr>
              <a:t>κ </a:t>
            </a:r>
            <a:r>
              <a:rPr i="1" sz="2000">
                <a:uFill>
                  <a:solidFill/>
                </a:uFill>
                <a:latin typeface="+mn-lt"/>
                <a:ea typeface="+mn-ea"/>
                <a:cs typeface="+mn-cs"/>
                <a:sym typeface="Arial"/>
              </a:rPr>
              <a:t>/ R</a:t>
            </a:r>
            <a:r>
              <a:rPr baseline="29999" sz="2000">
                <a:uFill>
                  <a:solidFill/>
                </a:uFill>
                <a:latin typeface="+mn-lt"/>
                <a:ea typeface="+mn-ea"/>
                <a:cs typeface="+mn-cs"/>
                <a:sym typeface="Arial"/>
              </a:rPr>
              <a:t>2</a:t>
            </a:r>
            <a:r>
              <a:rPr i="1" sz="2000">
                <a:uFill>
                  <a:solidFill/>
                </a:uFill>
                <a:latin typeface="+mn-lt"/>
                <a:ea typeface="+mn-ea"/>
                <a:cs typeface="+mn-cs"/>
                <a:sym typeface="Arial"/>
              </a:rPr>
              <a:t>H</a:t>
            </a:r>
            <a:r>
              <a:rPr baseline="29999" sz="2000">
                <a:uFill>
                  <a:solidFill/>
                </a:uFill>
                <a:latin typeface="+mn-lt"/>
                <a:ea typeface="+mn-ea"/>
                <a:cs typeface="+mn-cs"/>
                <a:sym typeface="Arial"/>
              </a:rPr>
              <a:t>2</a:t>
            </a:r>
            <a:r>
              <a:rPr baseline="-25000" sz="2000">
                <a:uFill>
                  <a:solidFill/>
                </a:uFill>
                <a:latin typeface="+mn-lt"/>
                <a:ea typeface="+mn-ea"/>
                <a:cs typeface="+mn-cs"/>
                <a:sym typeface="Arial"/>
              </a:rPr>
              <a:t>0</a:t>
            </a:r>
            <a:r>
              <a:rPr baseline="29999" i="1" sz="2000">
                <a:uFill>
                  <a:solidFill/>
                </a:uFill>
                <a:latin typeface="+mn-lt"/>
                <a:ea typeface="+mn-ea"/>
                <a:cs typeface="+mn-cs"/>
                <a:sym typeface="Arial"/>
              </a:rPr>
              <a:t> </a:t>
            </a:r>
            <a:r>
              <a:rPr i="1" sz="2000">
                <a:uFill>
                  <a:solidFill/>
                </a:uFill>
                <a:latin typeface="+mn-lt"/>
                <a:ea typeface="+mn-ea"/>
                <a:cs typeface="+mn-cs"/>
                <a:sym typeface="Arial"/>
              </a:rPr>
              <a:t>= </a:t>
            </a:r>
            <a:r>
              <a:rPr sz="2000">
                <a:uFill>
                  <a:solidFill/>
                </a:uFill>
                <a:latin typeface="+mn-lt"/>
                <a:ea typeface="+mn-ea"/>
                <a:cs typeface="+mn-cs"/>
                <a:sym typeface="Arial"/>
              </a:rPr>
              <a:t>1</a:t>
            </a:r>
            <a:r>
              <a:rPr i="1" sz="2000">
                <a:uFill>
                  <a:solidFill/>
                </a:uFill>
                <a:latin typeface="+mn-lt"/>
                <a:ea typeface="+mn-ea"/>
                <a:cs typeface="+mn-cs"/>
                <a:sym typeface="Arial"/>
              </a:rPr>
              <a:t> </a:t>
            </a:r>
            <a:r>
              <a:rPr sz="2000">
                <a:uFill>
                  <a:solidFill/>
                </a:uFill>
                <a:latin typeface="+mn-lt"/>
                <a:ea typeface="+mn-ea"/>
                <a:cs typeface="+mn-cs"/>
                <a:sym typeface="Arial"/>
              </a:rPr>
              <a:t>(flat)</a:t>
            </a:r>
          </a:p>
        </p:txBody>
      </p:sp>
      <p:sp>
        <p:nvSpPr>
          <p:cNvPr id="709" name="Shape 709"/>
          <p:cNvSpPr/>
          <p:nvPr/>
        </p:nvSpPr>
        <p:spPr>
          <a:xfrm>
            <a:off x="152400" y="6019800"/>
            <a:ext cx="8483600" cy="7257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buClr>
                <a:srgbClr val="003DAF"/>
              </a:buClr>
              <a:buFont typeface="Arial"/>
              <a:defRPr sz="1800">
                <a:uFillTx/>
              </a:defRPr>
            </a:pPr>
            <a:r>
              <a:rPr sz="2000">
                <a:solidFill>
                  <a:srgbClr val="002E7A"/>
                </a:solidFill>
                <a:uFill>
                  <a:solidFill>
                    <a:srgbClr val="003DAF"/>
                  </a:solidFill>
                </a:uFill>
                <a:latin typeface="+mn-lt"/>
                <a:ea typeface="+mn-ea"/>
                <a:cs typeface="+mn-cs"/>
                <a:sym typeface="Arial"/>
              </a:rPr>
              <a:t>Measuring the history of the expansion rate</a:t>
            </a:r>
            <a:r>
              <a:rPr sz="2000">
                <a:solidFill>
                  <a:srgbClr val="003DAF"/>
                </a:solidFill>
                <a:uFill>
                  <a:solidFill>
                    <a:srgbClr val="003DAF"/>
                  </a:solidFill>
                </a:uFill>
                <a:latin typeface="+mn-lt"/>
                <a:ea typeface="+mn-ea"/>
                <a:cs typeface="+mn-cs"/>
                <a:sym typeface="Arial"/>
              </a:rPr>
              <a:t>, </a:t>
            </a:r>
            <a:r>
              <a:rPr i="1" sz="2000">
                <a:uFill>
                  <a:solidFill/>
                </a:uFill>
                <a:latin typeface="+mn-lt"/>
                <a:ea typeface="+mn-ea"/>
                <a:cs typeface="+mn-cs"/>
                <a:sym typeface="Arial"/>
              </a:rPr>
              <a:t>H(a</a:t>
            </a:r>
            <a:r>
              <a:rPr sz="2000">
                <a:uFill>
                  <a:solidFill/>
                </a:uFill>
                <a:latin typeface="+mn-lt"/>
                <a:ea typeface="+mn-ea"/>
                <a:cs typeface="+mn-cs"/>
                <a:sym typeface="Arial"/>
              </a:rPr>
              <a:t>),</a:t>
            </a:r>
            <a:r>
              <a:rPr sz="2000">
                <a:solidFill>
                  <a:srgbClr val="003DAF"/>
                </a:solidFill>
                <a:uFill>
                  <a:solidFill>
                    <a:srgbClr val="003DAF"/>
                  </a:solidFill>
                </a:uFill>
                <a:latin typeface="+mn-lt"/>
                <a:ea typeface="+mn-ea"/>
                <a:cs typeface="+mn-cs"/>
                <a:sym typeface="Arial"/>
              </a:rPr>
              <a:t> </a:t>
            </a:r>
            <a:r>
              <a:rPr sz="2000">
                <a:solidFill>
                  <a:srgbClr val="002E7A"/>
                </a:solidFill>
                <a:uFill>
                  <a:solidFill>
                    <a:srgbClr val="003DAF"/>
                  </a:solidFill>
                </a:uFill>
                <a:latin typeface="+mn-lt"/>
                <a:ea typeface="+mn-ea"/>
                <a:cs typeface="+mn-cs"/>
                <a:sym typeface="Arial"/>
              </a:rPr>
              <a:t>we can learn about </a:t>
            </a:r>
            <a:endParaRPr sz="2000">
              <a:solidFill>
                <a:srgbClr val="002E7A"/>
              </a:solidFill>
              <a:uFill>
                <a:solidFill>
                  <a:srgbClr val="003DAF"/>
                </a:solidFill>
              </a:uFill>
              <a:latin typeface="+mn-lt"/>
              <a:ea typeface="+mn-ea"/>
              <a:cs typeface="+mn-cs"/>
              <a:sym typeface="Arial"/>
            </a:endParaRPr>
          </a:p>
          <a:p>
            <a:pPr lvl="0">
              <a:buClr>
                <a:srgbClr val="003DAF"/>
              </a:buClr>
              <a:buFont typeface="Arial"/>
              <a:defRPr sz="1800">
                <a:uFillTx/>
              </a:defRPr>
            </a:pPr>
            <a:r>
              <a:rPr sz="2000">
                <a:solidFill>
                  <a:srgbClr val="002E7A"/>
                </a:solidFill>
                <a:uFill>
                  <a:solidFill>
                    <a:srgbClr val="003DAF"/>
                  </a:solidFill>
                </a:uFill>
                <a:latin typeface="+mn-lt"/>
                <a:ea typeface="+mn-ea"/>
                <a:cs typeface="+mn-cs"/>
                <a:sym typeface="Arial"/>
              </a:rPr>
              <a:t>         the universe constituents:</a:t>
            </a:r>
            <a:r>
              <a:rPr sz="2000">
                <a:solidFill>
                  <a:srgbClr val="003DAF"/>
                </a:solidFill>
                <a:uFill>
                  <a:solidFill>
                    <a:srgbClr val="003DAF"/>
                  </a:solidFill>
                </a:uFill>
                <a:latin typeface="+mn-lt"/>
                <a:ea typeface="+mn-ea"/>
                <a:cs typeface="+mn-cs"/>
                <a:sym typeface="Arial"/>
              </a:rPr>
              <a:t> </a:t>
            </a:r>
            <a:r>
              <a:rPr sz="2000">
                <a:uFill>
                  <a:solidFill/>
                </a:uFill>
                <a:latin typeface="Symbol"/>
                <a:ea typeface="Symbol"/>
                <a:cs typeface="Symbol"/>
                <a:sym typeface="Symbol"/>
              </a:rPr>
              <a:t>Ω</a:t>
            </a:r>
            <a:r>
              <a:rPr baseline="-25000" i="1" sz="2000">
                <a:uFill>
                  <a:solidFill/>
                </a:uFill>
                <a:latin typeface="+mn-lt"/>
                <a:ea typeface="+mn-ea"/>
                <a:cs typeface="+mn-cs"/>
                <a:sym typeface="Arial"/>
              </a:rPr>
              <a:t>M</a:t>
            </a:r>
            <a:r>
              <a:rPr sz="2000">
                <a:uFill>
                  <a:solidFill/>
                </a:uFill>
                <a:latin typeface="+mn-lt"/>
                <a:ea typeface="+mn-ea"/>
                <a:cs typeface="+mn-cs"/>
                <a:sym typeface="Arial"/>
              </a:rPr>
              <a:t>, </a:t>
            </a:r>
            <a:r>
              <a:rPr sz="2000">
                <a:uFill>
                  <a:solidFill/>
                </a:uFill>
                <a:latin typeface="Symbol"/>
                <a:ea typeface="Symbol"/>
                <a:cs typeface="Symbol"/>
                <a:sym typeface="Symbol"/>
              </a:rPr>
              <a:t>Ω</a:t>
            </a:r>
            <a:r>
              <a:rPr baseline="-25000" i="1" sz="2000">
                <a:uFill>
                  <a:solidFill/>
                </a:uFill>
                <a:latin typeface="+mn-lt"/>
                <a:ea typeface="+mn-ea"/>
                <a:cs typeface="+mn-cs"/>
                <a:sym typeface="Arial"/>
              </a:rPr>
              <a:t>DE</a:t>
            </a:r>
            <a:r>
              <a:rPr sz="2000">
                <a:uFill>
                  <a:solidFill/>
                </a:uFill>
                <a:latin typeface="+mn-lt"/>
                <a:ea typeface="+mn-ea"/>
                <a:cs typeface="+mn-cs"/>
                <a:sym typeface="Arial"/>
              </a:rPr>
              <a:t>, </a:t>
            </a:r>
            <a:r>
              <a:rPr i="1" sz="2000">
                <a:uFill>
                  <a:solidFill/>
                </a:uFill>
                <a:latin typeface="+mn-lt"/>
                <a:ea typeface="+mn-ea"/>
                <a:cs typeface="+mn-cs"/>
                <a:sym typeface="Arial"/>
              </a:rPr>
              <a:t>w</a:t>
            </a:r>
            <a:r>
              <a:rPr sz="2000">
                <a:uFill>
                  <a:solidFill/>
                </a:uFill>
                <a:latin typeface="+mn-lt"/>
                <a:ea typeface="+mn-ea"/>
                <a:cs typeface="+mn-cs"/>
                <a:sym typeface="Arial"/>
              </a:rPr>
              <a:t>, </a:t>
            </a:r>
            <a:r>
              <a:rPr sz="2000">
                <a:solidFill>
                  <a:srgbClr val="002E7A"/>
                </a:solidFill>
                <a:uFill>
                  <a:solidFill>
                    <a:srgbClr val="0329D6"/>
                  </a:solidFill>
                </a:uFill>
                <a:latin typeface="+mn-lt"/>
                <a:ea typeface="+mn-ea"/>
                <a:cs typeface="+mn-cs"/>
                <a:sym typeface="Arial"/>
              </a:rPr>
              <a:t>etc.</a:t>
            </a:r>
          </a:p>
        </p:txBody>
      </p:sp>
      <p:pic>
        <p:nvPicPr>
          <p:cNvPr id="710" name="image.pdf"/>
          <p:cNvPicPr/>
          <p:nvPr/>
        </p:nvPicPr>
        <p:blipFill>
          <a:blip r:embed="rId3">
            <a:extLst/>
          </a:blip>
          <a:stretch>
            <a:fillRect/>
          </a:stretch>
        </p:blipFill>
        <p:spPr>
          <a:xfrm>
            <a:off x="1752600" y="3238500"/>
            <a:ext cx="1143000" cy="347663"/>
          </a:xfrm>
          <a:prstGeom prst="rect">
            <a:avLst/>
          </a:prstGeom>
          <a:ln w="12700">
            <a:miter lim="400000"/>
          </a:ln>
        </p:spPr>
      </p:pic>
      <p:sp>
        <p:nvSpPr>
          <p:cNvPr id="711" name="Shape 711"/>
          <p:cNvSpPr/>
          <p:nvPr/>
        </p:nvSpPr>
        <p:spPr>
          <a:xfrm>
            <a:off x="3290407" y="4679119"/>
            <a:ext cx="3860265" cy="382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solidFill>
                  <a:srgbClr val="4F7A28"/>
                </a:solidFill>
              </a:defRPr>
            </a:lvl1pPr>
          </a:lstStyle>
          <a:p>
            <a:pPr lvl="0">
              <a:defRPr sz="1800">
                <a:solidFill>
                  <a:srgbClr val="000000"/>
                </a:solidFill>
                <a:uFillTx/>
              </a:defRPr>
            </a:pPr>
            <a:r>
              <a:rPr sz="2000">
                <a:solidFill>
                  <a:srgbClr val="4F7A28"/>
                </a:solidFill>
                <a:uFill>
                  <a:solidFill/>
                </a:uFill>
              </a:rPr>
              <a:t> matter        radiation      dark energy</a:t>
            </a:r>
          </a:p>
        </p:txBody>
      </p:sp>
      <p:pic>
        <p:nvPicPr>
          <p:cNvPr id="712" name="pasted-image.pdf"/>
          <p:cNvPicPr/>
          <p:nvPr/>
        </p:nvPicPr>
        <p:blipFill>
          <a:blip r:embed="rId4">
            <a:extLst/>
          </a:blip>
          <a:stretch>
            <a:fillRect/>
          </a:stretch>
        </p:blipFill>
        <p:spPr>
          <a:xfrm>
            <a:off x="1487487" y="1769316"/>
            <a:ext cx="2672397" cy="599122"/>
          </a:xfrm>
          <a:prstGeom prst="rect">
            <a:avLst/>
          </a:prstGeom>
          <a:ln w="25400">
            <a:round/>
          </a:ln>
        </p:spPr>
      </p:pic>
      <p:pic>
        <p:nvPicPr>
          <p:cNvPr id="713" name="pasted-image.pdf"/>
          <p:cNvPicPr/>
          <p:nvPr/>
        </p:nvPicPr>
        <p:blipFill>
          <a:blip r:embed="rId5">
            <a:extLst/>
          </a:blip>
          <a:stretch>
            <a:fillRect/>
          </a:stretch>
        </p:blipFill>
        <p:spPr>
          <a:xfrm>
            <a:off x="1633587" y="2688240"/>
            <a:ext cx="2492627" cy="367065"/>
          </a:xfrm>
          <a:prstGeom prst="rect">
            <a:avLst/>
          </a:prstGeom>
          <a:ln w="25400">
            <a:round/>
          </a:ln>
        </p:spPr>
      </p:pic>
      <p:sp>
        <p:nvSpPr>
          <p:cNvPr id="714" name="Shape 714"/>
          <p:cNvSpPr/>
          <p:nvPr/>
        </p:nvSpPr>
        <p:spPr>
          <a:xfrm flipV="1">
            <a:off x="4381500" y="4279900"/>
            <a:ext cx="1219200" cy="762001"/>
          </a:xfrm>
          <a:prstGeom prst="line">
            <a:avLst/>
          </a:prstGeom>
          <a:ln w="25400">
            <a:solidFill>
              <a:srgbClr val="FF7C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715" name="Shape 715"/>
          <p:cNvSpPr/>
          <p:nvPr/>
        </p:nvSpPr>
        <p:spPr>
          <a:xfrm flipH="1" flipV="1">
            <a:off x="4381500" y="4279900"/>
            <a:ext cx="1143000" cy="762000"/>
          </a:xfrm>
          <a:prstGeom prst="line">
            <a:avLst/>
          </a:prstGeom>
          <a:ln w="25400">
            <a:solidFill>
              <a:srgbClr val="FF7C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716" name="Shape 716"/>
          <p:cNvSpPr/>
          <p:nvPr/>
        </p:nvSpPr>
        <p:spPr>
          <a:xfrm flipV="1">
            <a:off x="6537748" y="4370473"/>
            <a:ext cx="533401" cy="304801"/>
          </a:xfrm>
          <a:prstGeom prst="line">
            <a:avLst/>
          </a:prstGeom>
          <a:ln w="25400">
            <a:solidFill>
              <a:srgbClr val="FF7C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717" name="Shape 717"/>
          <p:cNvSpPr/>
          <p:nvPr/>
        </p:nvSpPr>
        <p:spPr>
          <a:xfrm flipH="1" flipV="1">
            <a:off x="6537748" y="4370473"/>
            <a:ext cx="533401" cy="304801"/>
          </a:xfrm>
          <a:prstGeom prst="line">
            <a:avLst/>
          </a:prstGeom>
          <a:ln w="25400">
            <a:solidFill>
              <a:srgbClr val="FF7C00"/>
            </a:solidFill>
            <a:round/>
          </a:ln>
        </p:spPr>
        <p:txBody>
          <a:bodyPr lIns="0" tIns="0" rIns="0" bIns="0"/>
          <a:lstStyle/>
          <a:p>
            <a:pPr lvl="0" marL="0" marR="0" defTabSz="457200">
              <a:defRPr sz="1200">
                <a:uFillTx/>
                <a:latin typeface="Helvetica"/>
                <a:ea typeface="Helvetica"/>
                <a:cs typeface="Helvetica"/>
                <a:sym typeface="Helvetica"/>
              </a:defRPr>
            </a:pPr>
          </a:p>
        </p:txBody>
      </p:sp>
      <p:sp>
        <p:nvSpPr>
          <p:cNvPr id="718" name="Shape 718"/>
          <p:cNvSpPr/>
          <p:nvPr/>
        </p:nvSpPr>
        <p:spPr>
          <a:xfrm>
            <a:off x="8363856" y="4228021"/>
            <a:ext cx="592372" cy="3829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solidFill>
                  <a:srgbClr val="E56F02"/>
                </a:solidFill>
              </a:defRPr>
            </a:lvl1pPr>
          </a:lstStyle>
          <a:p>
            <a:pPr lvl="0">
              <a:defRPr sz="1800">
                <a:solidFill>
                  <a:srgbClr val="000000"/>
                </a:solidFill>
                <a:uFillTx/>
              </a:defRPr>
            </a:pPr>
            <a:r>
              <a:rPr sz="2000">
                <a:solidFill>
                  <a:srgbClr val="E56F02"/>
                </a:solidFill>
                <a:uFill>
                  <a:solidFill/>
                </a:uFill>
              </a:rPr>
              <a:t>now</a:t>
            </a:r>
          </a:p>
        </p:txBody>
      </p:sp>
    </p:spTree>
  </p:cSld>
  <p:clrMapOvr>
    <a:masterClrMapping/>
  </p:clrMapOvr>
  <p:transition spd="med" advClick="1"/>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0" name="Shape 720"/>
          <p:cNvSpPr/>
          <p:nvPr/>
        </p:nvSpPr>
        <p:spPr>
          <a:xfrm>
            <a:off x="152400" y="800100"/>
            <a:ext cx="8915400" cy="5765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650240" indent="-609600">
              <a:lnSpc>
                <a:spcPct val="90000"/>
              </a:lnSpc>
              <a:spcBef>
                <a:spcPts val="400"/>
              </a:spcBef>
              <a:buClr>
                <a:srgbClr val="0329D6"/>
              </a:buClr>
              <a:buFont typeface="Arial"/>
              <a:defRPr sz="1800">
                <a:uFillTx/>
              </a:defRPr>
            </a:pPr>
            <a:endParaRPr sz="2000">
              <a:solidFill>
                <a:srgbClr val="0329D6"/>
              </a:solidFill>
              <a:uFill>
                <a:solidFill>
                  <a:srgbClr val="0329D6"/>
                </a:solidFill>
              </a:uFill>
              <a:latin typeface="+mn-lt"/>
              <a:ea typeface="+mn-ea"/>
              <a:cs typeface="+mn-cs"/>
              <a:sym typeface="Arial"/>
            </a:endParaRPr>
          </a:p>
          <a:p>
            <a:pPr lvl="0" marL="650240" indent="-609600">
              <a:buClr>
                <a:srgbClr val="0329D6"/>
              </a:buClr>
              <a:buFont typeface="Arial"/>
              <a:defRPr sz="1800">
                <a:uFillTx/>
              </a:defRPr>
            </a:pPr>
            <a:r>
              <a:rPr sz="2000">
                <a:solidFill>
                  <a:srgbClr val="002E7A"/>
                </a:solidFill>
                <a:uFill>
                  <a:solidFill>
                    <a:srgbClr val="0329D6"/>
                  </a:solidFill>
                </a:uFill>
                <a:latin typeface="+mn-lt"/>
                <a:ea typeface="+mn-ea"/>
                <a:cs typeface="+mn-cs"/>
                <a:sym typeface="Arial"/>
              </a:rPr>
              <a:t>The co-moving distance between a source at </a:t>
            </a:r>
            <a:r>
              <a:rPr i="1" sz="2000">
                <a:solidFill>
                  <a:srgbClr val="002E7A"/>
                </a:solidFill>
                <a:uFill>
                  <a:solidFill/>
                </a:uFill>
                <a:latin typeface="+mn-lt"/>
                <a:ea typeface="+mn-ea"/>
                <a:cs typeface="+mn-cs"/>
                <a:sym typeface="Arial"/>
              </a:rPr>
              <a:t>z</a:t>
            </a:r>
            <a:r>
              <a:rPr sz="2000">
                <a:solidFill>
                  <a:srgbClr val="002E7A"/>
                </a:solidFill>
                <a:uFill>
                  <a:solidFill>
                    <a:srgbClr val="0329D6"/>
                  </a:solidFill>
                </a:uFill>
                <a:latin typeface="+mn-lt"/>
                <a:ea typeface="+mn-ea"/>
                <a:cs typeface="+mn-cs"/>
                <a:sym typeface="Arial"/>
              </a:rPr>
              <a:t> and us can be computed as: </a:t>
            </a:r>
            <a:endParaRPr sz="2000">
              <a:solidFill>
                <a:srgbClr val="002E7A"/>
              </a:solidFill>
              <a:uFill>
                <a:solidFill>
                  <a:srgbClr val="0329D6"/>
                </a:solidFill>
              </a:uFill>
              <a:latin typeface="+mn-lt"/>
              <a:ea typeface="+mn-ea"/>
              <a:cs typeface="+mn-cs"/>
              <a:sym typeface="Arial"/>
            </a:endParaRPr>
          </a:p>
          <a:p>
            <a:pPr lvl="0" marL="650240" indent="-609600">
              <a:buClr>
                <a:srgbClr val="000000"/>
              </a:buClr>
              <a:buFont typeface="Arial"/>
              <a:defRPr sz="1800">
                <a:uFillTx/>
              </a:defRPr>
            </a:pPr>
            <a:endParaRPr sz="2000">
              <a:uFill>
                <a:solidFill/>
              </a:uFill>
              <a:latin typeface="+mn-lt"/>
              <a:ea typeface="+mn-ea"/>
              <a:cs typeface="+mn-cs"/>
              <a:sym typeface="Arial"/>
            </a:endParaRPr>
          </a:p>
          <a:p>
            <a:pPr lvl="0" marL="650240" indent="-609600">
              <a:buClr>
                <a:srgbClr val="000000"/>
              </a:buClr>
              <a:buFont typeface="Arial"/>
              <a:defRPr sz="1800">
                <a:uFillTx/>
              </a:defRPr>
            </a:pPr>
            <a:endParaRPr sz="2000">
              <a:uFill>
                <a:solidFill/>
              </a:uFill>
              <a:latin typeface="+mn-lt"/>
              <a:ea typeface="+mn-ea"/>
              <a:cs typeface="+mn-cs"/>
              <a:sym typeface="Arial"/>
            </a:endParaRPr>
          </a:p>
          <a:p>
            <a:pPr lvl="0" marL="650240" indent="-609600">
              <a:buClr>
                <a:srgbClr val="000000"/>
              </a:buClr>
              <a:buFont typeface="Arial"/>
              <a:defRPr sz="1800">
                <a:uFillTx/>
              </a:defRPr>
            </a:pPr>
            <a:endParaRPr sz="2000">
              <a:uFill>
                <a:solidFill/>
              </a:uFill>
              <a:latin typeface="+mn-lt"/>
              <a:ea typeface="+mn-ea"/>
              <a:cs typeface="+mn-cs"/>
              <a:sym typeface="Arial"/>
            </a:endParaRPr>
          </a:p>
          <a:p>
            <a:pPr lvl="0" marL="650240" indent="-609600">
              <a:spcBef>
                <a:spcPts val="1100"/>
              </a:spcBef>
              <a:buClr>
                <a:srgbClr val="0329D6"/>
              </a:buClr>
              <a:buFont typeface="Arial"/>
              <a:defRPr sz="1800">
                <a:uFillTx/>
              </a:defRPr>
            </a:pPr>
            <a:r>
              <a:rPr sz="2000">
                <a:solidFill>
                  <a:srgbClr val="002E7A"/>
                </a:solidFill>
                <a:uFill>
                  <a:solidFill>
                    <a:srgbClr val="0329D6"/>
                  </a:solidFill>
                </a:uFill>
                <a:latin typeface="+mn-lt"/>
                <a:ea typeface="+mn-ea"/>
                <a:cs typeface="+mn-cs"/>
                <a:sym typeface="Arial"/>
              </a:rPr>
              <a:t>Several distances can be measured observationally:</a:t>
            </a:r>
            <a:endParaRPr sz="2000">
              <a:solidFill>
                <a:srgbClr val="002E7A"/>
              </a:solidFill>
              <a:uFill>
                <a:solidFill>
                  <a:srgbClr val="0329D6"/>
                </a:solidFill>
              </a:uFill>
              <a:latin typeface="+mn-lt"/>
              <a:ea typeface="+mn-ea"/>
              <a:cs typeface="+mn-cs"/>
              <a:sym typeface="Arial"/>
            </a:endParaRPr>
          </a:p>
          <a:p>
            <a:pPr lvl="0" marL="897889" indent="-400049">
              <a:lnSpc>
                <a:spcPct val="115000"/>
              </a:lnSpc>
              <a:spcBef>
                <a:spcPts val="1500"/>
              </a:spcBef>
              <a:buClr>
                <a:srgbClr val="008F00"/>
              </a:buClr>
              <a:buSzPct val="100000"/>
              <a:buFont typeface="Arial"/>
              <a:buChar char="–"/>
              <a:defRPr sz="1800">
                <a:uFillTx/>
              </a:defRPr>
            </a:pPr>
            <a:r>
              <a:rPr>
                <a:solidFill>
                  <a:srgbClr val="008F00"/>
                </a:solidFill>
                <a:uFill>
                  <a:solidFill>
                    <a:srgbClr val="008F00"/>
                  </a:solidFill>
                </a:uFill>
                <a:latin typeface="+mn-lt"/>
                <a:ea typeface="+mn-ea"/>
                <a:cs typeface="+mn-cs"/>
                <a:sym typeface="Arial"/>
              </a:rPr>
              <a:t>Luminosity distance:</a:t>
            </a:r>
            <a:r>
              <a:rPr>
                <a:solidFill>
                  <a:srgbClr val="FFA900"/>
                </a:solidFill>
                <a:uFill>
                  <a:solidFill>
                    <a:srgbClr val="FFA900"/>
                  </a:solidFill>
                </a:uFill>
                <a:latin typeface="+mn-lt"/>
                <a:ea typeface="+mn-ea"/>
                <a:cs typeface="+mn-cs"/>
                <a:sym typeface="Arial"/>
              </a:rPr>
              <a:t> </a:t>
            </a:r>
            <a:r>
              <a:rPr>
                <a:solidFill>
                  <a:srgbClr val="002E7A"/>
                </a:solidFill>
                <a:uFill>
                  <a:solidFill>
                    <a:srgbClr val="0329D6"/>
                  </a:solidFill>
                </a:uFill>
                <a:latin typeface="+mn-lt"/>
                <a:ea typeface="+mn-ea"/>
                <a:cs typeface="+mn-cs"/>
                <a:sym typeface="Arial"/>
              </a:rPr>
              <a:t>if we have a “standard candle” with luminosity</a:t>
            </a:r>
            <a:r>
              <a:rPr>
                <a:solidFill>
                  <a:srgbClr val="0329D6"/>
                </a:solidFill>
                <a:uFill>
                  <a:solidFill>
                    <a:srgbClr val="0329D6"/>
                  </a:solidFill>
                </a:uFill>
                <a:latin typeface="+mn-lt"/>
                <a:ea typeface="+mn-ea"/>
                <a:cs typeface="+mn-cs"/>
                <a:sym typeface="Arial"/>
              </a:rPr>
              <a:t> </a:t>
            </a:r>
            <a:r>
              <a:rPr i="1">
                <a:uFill>
                  <a:solidFill/>
                </a:uFill>
                <a:latin typeface="+mn-lt"/>
                <a:ea typeface="+mn-ea"/>
                <a:cs typeface="+mn-cs"/>
                <a:sym typeface="Arial"/>
              </a:rPr>
              <a:t>L</a:t>
            </a:r>
            <a:r>
              <a:rPr>
                <a:solidFill>
                  <a:srgbClr val="0329D6"/>
                </a:solidFill>
                <a:uFill>
                  <a:solidFill>
                    <a:srgbClr val="0329D6"/>
                  </a:solidFill>
                </a:uFill>
                <a:latin typeface="+mn-lt"/>
                <a:ea typeface="+mn-ea"/>
                <a:cs typeface="+mn-cs"/>
                <a:sym typeface="Arial"/>
              </a:rPr>
              <a:t>, </a:t>
            </a:r>
            <a:r>
              <a:rPr>
                <a:solidFill>
                  <a:srgbClr val="002E7A"/>
                </a:solidFill>
                <a:uFill>
                  <a:solidFill>
                    <a:srgbClr val="0329D6"/>
                  </a:solidFill>
                </a:uFill>
                <a:latin typeface="+mn-lt"/>
                <a:ea typeface="+mn-ea"/>
                <a:cs typeface="+mn-cs"/>
                <a:sym typeface="Arial"/>
              </a:rPr>
              <a:t>we define </a:t>
            </a:r>
            <a:r>
              <a:rPr i="1">
                <a:uFill>
                  <a:solidFill/>
                </a:uFill>
                <a:latin typeface="+mn-lt"/>
                <a:ea typeface="+mn-ea"/>
                <a:cs typeface="+mn-cs"/>
                <a:sym typeface="Arial"/>
              </a:rPr>
              <a:t>d</a:t>
            </a:r>
            <a:r>
              <a:rPr baseline="-25000" i="1">
                <a:uFill>
                  <a:solidFill/>
                </a:uFill>
                <a:latin typeface="+mn-lt"/>
                <a:ea typeface="+mn-ea"/>
                <a:cs typeface="+mn-cs"/>
                <a:sym typeface="Arial"/>
              </a:rPr>
              <a:t>L</a:t>
            </a:r>
            <a:r>
              <a:rPr>
                <a:uFill>
                  <a:solidFill/>
                </a:uFill>
                <a:latin typeface="+mn-lt"/>
                <a:ea typeface="+mn-ea"/>
                <a:cs typeface="+mn-cs"/>
                <a:sym typeface="Arial"/>
              </a:rPr>
              <a:t> </a:t>
            </a:r>
            <a:r>
              <a:rPr>
                <a:solidFill>
                  <a:srgbClr val="002E7A"/>
                </a:solidFill>
                <a:uFill>
                  <a:solidFill>
                    <a:srgbClr val="0329D6"/>
                  </a:solidFill>
                </a:uFill>
                <a:latin typeface="+mn-lt"/>
                <a:ea typeface="+mn-ea"/>
                <a:cs typeface="+mn-cs"/>
                <a:sym typeface="Arial"/>
              </a:rPr>
              <a:t>such that the measured flux is</a:t>
            </a:r>
            <a:r>
              <a:rPr>
                <a:solidFill>
                  <a:srgbClr val="0329D6"/>
                </a:solidFill>
                <a:uFill>
                  <a:solidFill>
                    <a:srgbClr val="0329D6"/>
                  </a:solidFill>
                </a:uFill>
                <a:latin typeface="+mn-lt"/>
                <a:ea typeface="+mn-ea"/>
                <a:cs typeface="+mn-cs"/>
                <a:sym typeface="Arial"/>
              </a:rPr>
              <a:t> </a:t>
            </a:r>
            <a:r>
              <a:rPr>
                <a:uFill>
                  <a:solidFill/>
                </a:uFill>
                <a:latin typeface="Symbol"/>
                <a:ea typeface="Symbol"/>
                <a:cs typeface="Symbol"/>
                <a:sym typeface="Symbol"/>
              </a:rPr>
              <a:t>Φ</a:t>
            </a:r>
            <a:r>
              <a:rPr>
                <a:uFill>
                  <a:solidFill/>
                </a:uFill>
                <a:latin typeface="+mn-lt"/>
                <a:ea typeface="+mn-ea"/>
                <a:cs typeface="+mn-cs"/>
                <a:sym typeface="Arial"/>
              </a:rPr>
              <a:t> = </a:t>
            </a:r>
            <a:r>
              <a:rPr i="1">
                <a:uFill>
                  <a:solidFill/>
                </a:uFill>
                <a:latin typeface="+mn-lt"/>
                <a:ea typeface="+mn-ea"/>
                <a:cs typeface="+mn-cs"/>
                <a:sym typeface="Arial"/>
              </a:rPr>
              <a:t>L</a:t>
            </a:r>
            <a:r>
              <a:rPr>
                <a:uFill>
                  <a:solidFill/>
                </a:uFill>
                <a:latin typeface="+mn-lt"/>
                <a:ea typeface="+mn-ea"/>
                <a:cs typeface="+mn-cs"/>
                <a:sym typeface="Arial"/>
              </a:rPr>
              <a:t> / 4</a:t>
            </a:r>
            <a:r>
              <a:rPr>
                <a:uFill>
                  <a:solidFill/>
                </a:uFill>
                <a:latin typeface="Symbol"/>
                <a:ea typeface="Symbol"/>
                <a:cs typeface="Symbol"/>
                <a:sym typeface="Symbol"/>
              </a:rPr>
              <a:t>π</a:t>
            </a:r>
            <a:r>
              <a:rPr i="1">
                <a:uFill>
                  <a:solidFill/>
                </a:uFill>
                <a:latin typeface="+mn-lt"/>
                <a:ea typeface="+mn-ea"/>
                <a:cs typeface="+mn-cs"/>
                <a:sym typeface="Arial"/>
              </a:rPr>
              <a:t>d</a:t>
            </a:r>
            <a:r>
              <a:rPr baseline="-25000" i="1">
                <a:uFill>
                  <a:solidFill/>
                </a:uFill>
                <a:latin typeface="+mn-lt"/>
                <a:ea typeface="+mn-ea"/>
                <a:cs typeface="+mn-cs"/>
                <a:sym typeface="Arial"/>
              </a:rPr>
              <a:t>L</a:t>
            </a:r>
            <a:r>
              <a:rPr baseline="29999">
                <a:uFill>
                  <a:solidFill/>
                </a:uFill>
                <a:latin typeface="+mn-lt"/>
                <a:ea typeface="+mn-ea"/>
                <a:cs typeface="+mn-cs"/>
                <a:sym typeface="Arial"/>
              </a:rPr>
              <a:t>2</a:t>
            </a:r>
            <a:r>
              <a:rPr>
                <a:uFill>
                  <a:solidFill/>
                </a:uFill>
                <a:latin typeface="+mn-lt"/>
                <a:ea typeface="+mn-ea"/>
                <a:cs typeface="+mn-cs"/>
                <a:sym typeface="Arial"/>
              </a:rPr>
              <a:t>.</a:t>
            </a:r>
            <a:r>
              <a:rPr>
                <a:solidFill>
                  <a:srgbClr val="0329D6"/>
                </a:solidFill>
                <a:uFill>
                  <a:solidFill>
                    <a:srgbClr val="0329D6"/>
                  </a:solidFill>
                </a:uFill>
                <a:latin typeface="+mn-lt"/>
                <a:ea typeface="+mn-ea"/>
                <a:cs typeface="+mn-cs"/>
                <a:sym typeface="Arial"/>
              </a:rPr>
              <a:t> </a:t>
            </a:r>
            <a:r>
              <a:rPr>
                <a:solidFill>
                  <a:srgbClr val="002E7A"/>
                </a:solidFill>
                <a:uFill>
                  <a:solidFill>
                    <a:srgbClr val="0329D6"/>
                  </a:solidFill>
                </a:uFill>
                <a:latin typeface="+mn-lt"/>
                <a:ea typeface="+mn-ea"/>
                <a:cs typeface="+mn-cs"/>
                <a:sym typeface="Arial"/>
              </a:rPr>
              <a:t>It is easy to see that </a:t>
            </a:r>
            <a:r>
              <a:rPr i="1">
                <a:uFill>
                  <a:solidFill/>
                </a:uFill>
                <a:latin typeface="+mn-lt"/>
                <a:ea typeface="+mn-ea"/>
                <a:cs typeface="+mn-cs"/>
                <a:sym typeface="Arial"/>
              </a:rPr>
              <a:t>d</a:t>
            </a:r>
            <a:r>
              <a:rPr baseline="-25000" i="1">
                <a:uFill>
                  <a:solidFill/>
                </a:uFill>
                <a:latin typeface="+mn-lt"/>
                <a:ea typeface="+mn-ea"/>
                <a:cs typeface="+mn-cs"/>
                <a:sym typeface="Arial"/>
              </a:rPr>
              <a:t>L</a:t>
            </a:r>
            <a:r>
              <a:rPr>
                <a:uFill>
                  <a:solidFill/>
                </a:uFill>
                <a:latin typeface="+mn-lt"/>
                <a:ea typeface="+mn-ea"/>
                <a:cs typeface="+mn-cs"/>
                <a:sym typeface="Arial"/>
              </a:rPr>
              <a:t>(</a:t>
            </a:r>
            <a:r>
              <a:rPr i="1">
                <a:uFill>
                  <a:solidFill/>
                </a:uFill>
                <a:latin typeface="+mn-lt"/>
                <a:ea typeface="+mn-ea"/>
                <a:cs typeface="+mn-cs"/>
                <a:sym typeface="Arial"/>
              </a:rPr>
              <a:t>z</a:t>
            </a:r>
            <a:r>
              <a:rPr>
                <a:uFill>
                  <a:solidFill/>
                </a:uFill>
                <a:latin typeface="+mn-lt"/>
                <a:ea typeface="+mn-ea"/>
                <a:cs typeface="+mn-cs"/>
                <a:sym typeface="Arial"/>
              </a:rPr>
              <a:t>) = </a:t>
            </a:r>
            <a:r>
              <a:rPr i="1">
                <a:uFill>
                  <a:solidFill/>
                </a:uFill>
                <a:latin typeface="+mn-lt"/>
                <a:ea typeface="+mn-ea"/>
                <a:cs typeface="+mn-cs"/>
                <a:sym typeface="Arial"/>
              </a:rPr>
              <a:t>S</a:t>
            </a:r>
            <a:r>
              <a:rPr baseline="-25000">
                <a:uFill>
                  <a:solidFill/>
                </a:uFill>
                <a:latin typeface="Symbol"/>
                <a:ea typeface="Symbol"/>
                <a:cs typeface="Symbol"/>
                <a:sym typeface="Symbol"/>
              </a:rPr>
              <a:t>κ</a:t>
            </a:r>
            <a:r>
              <a:rPr>
                <a:uFill>
                  <a:solidFill/>
                </a:uFill>
                <a:latin typeface="+mn-lt"/>
                <a:ea typeface="+mn-ea"/>
                <a:cs typeface="+mn-cs"/>
                <a:sym typeface="Arial"/>
              </a:rPr>
              <a:t>(</a:t>
            </a:r>
            <a:r>
              <a:rPr i="1">
                <a:uFill>
                  <a:solidFill/>
                </a:uFill>
                <a:latin typeface="+mn-lt"/>
                <a:ea typeface="+mn-ea"/>
                <a:cs typeface="+mn-cs"/>
                <a:sym typeface="Arial"/>
              </a:rPr>
              <a:t>r</a:t>
            </a:r>
            <a:r>
              <a:rPr>
                <a:uFill>
                  <a:solidFill/>
                </a:uFill>
                <a:latin typeface="+mn-lt"/>
                <a:ea typeface="+mn-ea"/>
                <a:cs typeface="+mn-cs"/>
                <a:sym typeface="Arial"/>
              </a:rPr>
              <a:t>(</a:t>
            </a:r>
            <a:r>
              <a:rPr i="1">
                <a:uFill>
                  <a:solidFill/>
                </a:uFill>
                <a:latin typeface="+mn-lt"/>
                <a:ea typeface="+mn-ea"/>
                <a:cs typeface="+mn-cs"/>
                <a:sym typeface="Arial"/>
              </a:rPr>
              <a:t>z</a:t>
            </a:r>
            <a:r>
              <a:rPr>
                <a:uFill>
                  <a:solidFill/>
                </a:uFill>
                <a:latin typeface="+mn-lt"/>
                <a:ea typeface="+mn-ea"/>
                <a:cs typeface="+mn-cs"/>
                <a:sym typeface="Arial"/>
              </a:rPr>
              <a:t>)) (1+z) = </a:t>
            </a:r>
            <a:r>
              <a:rPr i="1">
                <a:uFill>
                  <a:solidFill/>
                </a:uFill>
                <a:latin typeface="+mn-lt"/>
                <a:ea typeface="+mn-ea"/>
                <a:cs typeface="+mn-cs"/>
                <a:sym typeface="Arial"/>
              </a:rPr>
              <a:t>r</a:t>
            </a:r>
            <a:r>
              <a:rPr>
                <a:uFill>
                  <a:solidFill/>
                </a:uFill>
                <a:latin typeface="+mn-lt"/>
                <a:ea typeface="+mn-ea"/>
                <a:cs typeface="+mn-cs"/>
                <a:sym typeface="Arial"/>
              </a:rPr>
              <a:t>(</a:t>
            </a:r>
            <a:r>
              <a:rPr i="1">
                <a:uFill>
                  <a:solidFill/>
                </a:uFill>
                <a:latin typeface="+mn-lt"/>
                <a:ea typeface="+mn-ea"/>
                <a:cs typeface="+mn-cs"/>
                <a:sym typeface="Arial"/>
              </a:rPr>
              <a:t>z</a:t>
            </a:r>
            <a:r>
              <a:rPr>
                <a:uFill>
                  <a:solidFill/>
                </a:uFill>
                <a:latin typeface="+mn-lt"/>
                <a:ea typeface="+mn-ea"/>
                <a:cs typeface="+mn-cs"/>
                <a:sym typeface="Arial"/>
              </a:rPr>
              <a:t>) (1+</a:t>
            </a:r>
            <a:r>
              <a:rPr i="1">
                <a:uFill>
                  <a:solidFill/>
                </a:uFill>
                <a:latin typeface="+mn-lt"/>
                <a:ea typeface="+mn-ea"/>
                <a:cs typeface="+mn-cs"/>
                <a:sym typeface="Arial"/>
              </a:rPr>
              <a:t>z</a:t>
            </a:r>
            <a:r>
              <a:rPr>
                <a:uFill>
                  <a:solidFill/>
                </a:uFill>
                <a:latin typeface="+mn-lt"/>
                <a:ea typeface="+mn-ea"/>
                <a:cs typeface="+mn-cs"/>
                <a:sym typeface="Arial"/>
              </a:rPr>
              <a:t>) (flat). </a:t>
            </a:r>
            <a:endParaRPr>
              <a:uFill>
                <a:solidFill/>
              </a:uFill>
              <a:latin typeface="+mn-lt"/>
              <a:ea typeface="+mn-ea"/>
              <a:cs typeface="+mn-cs"/>
              <a:sym typeface="Arial"/>
            </a:endParaRPr>
          </a:p>
          <a:p>
            <a:pPr lvl="0" marL="897889" indent="-400049">
              <a:lnSpc>
                <a:spcPct val="115000"/>
              </a:lnSpc>
              <a:spcBef>
                <a:spcPts val="1500"/>
              </a:spcBef>
              <a:buClr>
                <a:srgbClr val="008F00"/>
              </a:buClr>
              <a:buSzPct val="100000"/>
              <a:buFont typeface="Arial"/>
              <a:buChar char="–"/>
              <a:defRPr sz="1800">
                <a:uFillTx/>
              </a:defRPr>
            </a:pPr>
            <a:r>
              <a:rPr>
                <a:solidFill>
                  <a:srgbClr val="008F00"/>
                </a:solidFill>
                <a:uFill>
                  <a:solidFill>
                    <a:srgbClr val="008F00"/>
                  </a:solidFill>
                </a:uFill>
                <a:latin typeface="+mn-lt"/>
                <a:ea typeface="+mn-ea"/>
                <a:cs typeface="+mn-cs"/>
                <a:sym typeface="Arial"/>
              </a:rPr>
              <a:t>Angular distance:</a:t>
            </a:r>
            <a:r>
              <a:rPr>
                <a:solidFill>
                  <a:srgbClr val="FFA900"/>
                </a:solidFill>
                <a:uFill>
                  <a:solidFill>
                    <a:srgbClr val="FFA900"/>
                  </a:solidFill>
                </a:uFill>
                <a:latin typeface="+mn-lt"/>
                <a:ea typeface="+mn-ea"/>
                <a:cs typeface="+mn-cs"/>
                <a:sym typeface="Arial"/>
              </a:rPr>
              <a:t> </a:t>
            </a:r>
            <a:r>
              <a:rPr>
                <a:solidFill>
                  <a:srgbClr val="002E7A"/>
                </a:solidFill>
                <a:uFill>
                  <a:solidFill>
                    <a:srgbClr val="0329D6"/>
                  </a:solidFill>
                </a:uFill>
                <a:latin typeface="+mn-lt"/>
                <a:ea typeface="+mn-ea"/>
                <a:cs typeface="+mn-cs"/>
                <a:sym typeface="Arial"/>
              </a:rPr>
              <a:t>if we have a “standard ruler” with length</a:t>
            </a:r>
            <a:r>
              <a:rPr>
                <a:solidFill>
                  <a:srgbClr val="0329D6"/>
                </a:solidFill>
                <a:uFill>
                  <a:solidFill>
                    <a:srgbClr val="0329D6"/>
                  </a:solidFill>
                </a:uFill>
                <a:latin typeface="+mn-lt"/>
                <a:ea typeface="+mn-ea"/>
                <a:cs typeface="+mn-cs"/>
                <a:sym typeface="Arial"/>
              </a:rPr>
              <a:t> </a:t>
            </a:r>
            <a:r>
              <a:rPr sz="2000">
                <a:uFill>
                  <a:solidFill/>
                </a:uFill>
                <a:latin typeface="SchoolHouse Cursive B"/>
                <a:ea typeface="SchoolHouse Cursive B"/>
                <a:cs typeface="SchoolHouse Cursive B"/>
                <a:sym typeface="SchoolHouse Cursive B"/>
              </a:rPr>
              <a:t>l</a:t>
            </a:r>
            <a:r>
              <a:rPr>
                <a:solidFill>
                  <a:srgbClr val="002E7A"/>
                </a:solidFill>
                <a:uFill>
                  <a:solidFill>
                    <a:srgbClr val="0329D6"/>
                  </a:solidFill>
                </a:uFill>
                <a:latin typeface="ArialUnicodeMS"/>
                <a:ea typeface="ArialUnicodeMS"/>
                <a:cs typeface="ArialUnicodeMS"/>
                <a:sym typeface="ArialUnicodeMS"/>
              </a:rPr>
              <a:t>,</a:t>
            </a:r>
            <a:r>
              <a:rPr>
                <a:solidFill>
                  <a:srgbClr val="002E7A"/>
                </a:solidFill>
                <a:uFill>
                  <a:solidFill>
                    <a:srgbClr val="0329D6"/>
                  </a:solidFill>
                </a:uFill>
                <a:latin typeface="+mn-lt"/>
                <a:ea typeface="+mn-ea"/>
                <a:cs typeface="+mn-cs"/>
                <a:sym typeface="Arial"/>
              </a:rPr>
              <a:t> we define</a:t>
            </a:r>
            <a:r>
              <a:rPr>
                <a:solidFill>
                  <a:srgbClr val="0329D6"/>
                </a:solidFill>
                <a:uFill>
                  <a:solidFill>
                    <a:srgbClr val="0329D6"/>
                  </a:solidFill>
                </a:uFill>
                <a:latin typeface="+mn-lt"/>
                <a:ea typeface="+mn-ea"/>
                <a:cs typeface="+mn-cs"/>
                <a:sym typeface="Arial"/>
              </a:rPr>
              <a:t> </a:t>
            </a:r>
            <a:r>
              <a:rPr i="1">
                <a:uFill>
                  <a:solidFill/>
                </a:uFill>
                <a:latin typeface="+mn-lt"/>
                <a:ea typeface="+mn-ea"/>
                <a:cs typeface="+mn-cs"/>
                <a:sym typeface="Arial"/>
              </a:rPr>
              <a:t>d</a:t>
            </a:r>
            <a:r>
              <a:rPr baseline="-25000" i="1">
                <a:uFill>
                  <a:solidFill/>
                </a:uFill>
                <a:latin typeface="+mn-lt"/>
                <a:ea typeface="+mn-ea"/>
                <a:cs typeface="+mn-cs"/>
                <a:sym typeface="Arial"/>
              </a:rPr>
              <a:t>A</a:t>
            </a:r>
            <a:r>
              <a:rPr>
                <a:uFill>
                  <a:solidFill/>
                </a:uFill>
                <a:latin typeface="+mn-lt"/>
                <a:ea typeface="+mn-ea"/>
                <a:cs typeface="+mn-cs"/>
                <a:sym typeface="Arial"/>
              </a:rPr>
              <a:t> </a:t>
            </a:r>
            <a:r>
              <a:rPr>
                <a:solidFill>
                  <a:srgbClr val="002E7A"/>
                </a:solidFill>
                <a:uFill>
                  <a:solidFill>
                    <a:srgbClr val="0329D6"/>
                  </a:solidFill>
                </a:uFill>
                <a:latin typeface="+mn-lt"/>
                <a:ea typeface="+mn-ea"/>
                <a:cs typeface="+mn-cs"/>
                <a:sym typeface="Arial"/>
              </a:rPr>
              <a:t>such that the measured angle subtended by</a:t>
            </a:r>
            <a:r>
              <a:rPr>
                <a:solidFill>
                  <a:srgbClr val="0329D6"/>
                </a:solidFill>
                <a:uFill>
                  <a:solidFill>
                    <a:srgbClr val="0329D6"/>
                  </a:solidFill>
                </a:uFill>
                <a:latin typeface="+mn-lt"/>
                <a:ea typeface="+mn-ea"/>
                <a:cs typeface="+mn-cs"/>
                <a:sym typeface="Arial"/>
              </a:rPr>
              <a:t> </a:t>
            </a:r>
            <a:r>
              <a:rPr sz="2000">
                <a:uFill>
                  <a:solidFill/>
                </a:uFill>
                <a:latin typeface="SchoolHouse Cursive B"/>
                <a:ea typeface="SchoolHouse Cursive B"/>
                <a:cs typeface="SchoolHouse Cursive B"/>
                <a:sym typeface="SchoolHouse Cursive B"/>
              </a:rPr>
              <a:t>l</a:t>
            </a:r>
            <a:r>
              <a:rPr>
                <a:solidFill>
                  <a:srgbClr val="0329D6"/>
                </a:solidFill>
                <a:uFill>
                  <a:solidFill>
                    <a:srgbClr val="0329D6"/>
                  </a:solidFill>
                </a:uFill>
                <a:latin typeface="+mn-lt"/>
                <a:ea typeface="+mn-ea"/>
                <a:cs typeface="+mn-cs"/>
                <a:sym typeface="Arial"/>
              </a:rPr>
              <a:t> </a:t>
            </a:r>
            <a:r>
              <a:rPr>
                <a:solidFill>
                  <a:srgbClr val="002E7A"/>
                </a:solidFill>
                <a:uFill>
                  <a:solidFill>
                    <a:srgbClr val="0329D6"/>
                  </a:solidFill>
                </a:uFill>
                <a:latin typeface="+mn-lt"/>
                <a:ea typeface="+mn-ea"/>
                <a:cs typeface="+mn-cs"/>
                <a:sym typeface="Arial"/>
              </a:rPr>
              <a:t>is</a:t>
            </a:r>
            <a:r>
              <a:rPr>
                <a:solidFill>
                  <a:srgbClr val="0329D6"/>
                </a:solidFill>
                <a:uFill>
                  <a:solidFill>
                    <a:srgbClr val="0329D6"/>
                  </a:solidFill>
                </a:uFill>
                <a:latin typeface="+mn-lt"/>
                <a:ea typeface="+mn-ea"/>
                <a:cs typeface="+mn-cs"/>
                <a:sym typeface="Arial"/>
              </a:rPr>
              <a:t> </a:t>
            </a:r>
            <a:r>
              <a:rPr>
                <a:uFill>
                  <a:solidFill/>
                </a:uFill>
                <a:latin typeface="Symbol"/>
                <a:ea typeface="Symbol"/>
                <a:cs typeface="Symbol"/>
                <a:sym typeface="Symbol"/>
              </a:rPr>
              <a:t>Δθ</a:t>
            </a:r>
            <a:r>
              <a:rPr>
                <a:uFill>
                  <a:solidFill/>
                </a:uFill>
                <a:latin typeface="+mn-lt"/>
                <a:ea typeface="+mn-ea"/>
                <a:cs typeface="+mn-cs"/>
                <a:sym typeface="Arial"/>
              </a:rPr>
              <a:t> = </a:t>
            </a:r>
            <a:r>
              <a:rPr sz="2000">
                <a:uFill>
                  <a:solidFill/>
                </a:uFill>
                <a:latin typeface="SchoolHouse Cursive B"/>
                <a:ea typeface="SchoolHouse Cursive B"/>
                <a:cs typeface="SchoolHouse Cursive B"/>
                <a:sym typeface="SchoolHouse Cursive B"/>
              </a:rPr>
              <a:t>l</a:t>
            </a:r>
            <a:r>
              <a:rPr>
                <a:uFill>
                  <a:solidFill/>
                </a:uFill>
                <a:latin typeface="+mn-lt"/>
                <a:ea typeface="+mn-ea"/>
                <a:cs typeface="+mn-cs"/>
                <a:sym typeface="Arial"/>
              </a:rPr>
              <a:t> / </a:t>
            </a:r>
            <a:r>
              <a:rPr i="1">
                <a:uFill>
                  <a:solidFill/>
                </a:uFill>
                <a:latin typeface="+mn-lt"/>
                <a:ea typeface="+mn-ea"/>
                <a:cs typeface="+mn-cs"/>
                <a:sym typeface="Arial"/>
              </a:rPr>
              <a:t>d</a:t>
            </a:r>
            <a:r>
              <a:rPr baseline="-25000" i="1">
                <a:uFill>
                  <a:solidFill/>
                </a:uFill>
                <a:latin typeface="+mn-lt"/>
                <a:ea typeface="+mn-ea"/>
                <a:cs typeface="+mn-cs"/>
                <a:sym typeface="Arial"/>
              </a:rPr>
              <a:t>A</a:t>
            </a:r>
            <a:r>
              <a:rPr>
                <a:uFill>
                  <a:solidFill/>
                </a:uFill>
                <a:latin typeface="+mn-lt"/>
                <a:ea typeface="+mn-ea"/>
                <a:cs typeface="+mn-cs"/>
                <a:sym typeface="Arial"/>
              </a:rPr>
              <a:t>.</a:t>
            </a:r>
            <a:r>
              <a:rPr>
                <a:solidFill>
                  <a:srgbClr val="0329D6"/>
                </a:solidFill>
                <a:uFill>
                  <a:solidFill>
                    <a:srgbClr val="0329D6"/>
                  </a:solidFill>
                </a:uFill>
                <a:latin typeface="+mn-lt"/>
                <a:ea typeface="+mn-ea"/>
                <a:cs typeface="+mn-cs"/>
                <a:sym typeface="Arial"/>
              </a:rPr>
              <a:t> </a:t>
            </a:r>
            <a:r>
              <a:rPr>
                <a:solidFill>
                  <a:srgbClr val="002E7A"/>
                </a:solidFill>
                <a:uFill>
                  <a:solidFill>
                    <a:srgbClr val="0329D6"/>
                  </a:solidFill>
                </a:uFill>
                <a:latin typeface="+mn-lt"/>
                <a:ea typeface="+mn-ea"/>
                <a:cs typeface="+mn-cs"/>
                <a:sym typeface="Arial"/>
              </a:rPr>
              <a:t>It is easy to see that </a:t>
            </a:r>
            <a:r>
              <a:rPr i="1">
                <a:uFill>
                  <a:solidFill/>
                </a:uFill>
                <a:latin typeface="+mn-lt"/>
                <a:ea typeface="+mn-ea"/>
                <a:cs typeface="+mn-cs"/>
                <a:sym typeface="Arial"/>
              </a:rPr>
              <a:t>d</a:t>
            </a:r>
            <a:r>
              <a:rPr baseline="-25000" i="1">
                <a:uFill>
                  <a:solidFill/>
                </a:uFill>
                <a:latin typeface="+mn-lt"/>
                <a:ea typeface="+mn-ea"/>
                <a:cs typeface="+mn-cs"/>
                <a:sym typeface="Arial"/>
              </a:rPr>
              <a:t>A</a:t>
            </a:r>
            <a:r>
              <a:rPr>
                <a:uFill>
                  <a:solidFill/>
                </a:uFill>
                <a:latin typeface="+mn-lt"/>
                <a:ea typeface="+mn-ea"/>
                <a:cs typeface="+mn-cs"/>
                <a:sym typeface="Arial"/>
              </a:rPr>
              <a:t>(</a:t>
            </a:r>
            <a:r>
              <a:rPr i="1">
                <a:uFill>
                  <a:solidFill/>
                </a:uFill>
                <a:latin typeface="+mn-lt"/>
                <a:ea typeface="+mn-ea"/>
                <a:cs typeface="+mn-cs"/>
                <a:sym typeface="Arial"/>
              </a:rPr>
              <a:t>z</a:t>
            </a:r>
            <a:r>
              <a:rPr>
                <a:uFill>
                  <a:solidFill/>
                </a:uFill>
                <a:latin typeface="+mn-lt"/>
                <a:ea typeface="+mn-ea"/>
                <a:cs typeface="+mn-cs"/>
                <a:sym typeface="Arial"/>
              </a:rPr>
              <a:t>) = </a:t>
            </a:r>
            <a:r>
              <a:rPr i="1">
                <a:uFill>
                  <a:solidFill/>
                </a:uFill>
                <a:latin typeface="+mn-lt"/>
                <a:ea typeface="+mn-ea"/>
                <a:cs typeface="+mn-cs"/>
                <a:sym typeface="Arial"/>
              </a:rPr>
              <a:t>S</a:t>
            </a:r>
            <a:r>
              <a:rPr baseline="-25000">
                <a:uFill>
                  <a:solidFill/>
                </a:uFill>
                <a:latin typeface="Symbol"/>
                <a:ea typeface="Symbol"/>
                <a:cs typeface="Symbol"/>
                <a:sym typeface="Symbol"/>
              </a:rPr>
              <a:t>κ</a:t>
            </a:r>
            <a:r>
              <a:rPr>
                <a:uFill>
                  <a:solidFill/>
                </a:uFill>
                <a:latin typeface="+mn-lt"/>
                <a:ea typeface="+mn-ea"/>
                <a:cs typeface="+mn-cs"/>
                <a:sym typeface="Arial"/>
              </a:rPr>
              <a:t>(</a:t>
            </a:r>
            <a:r>
              <a:rPr i="1">
                <a:uFill>
                  <a:solidFill/>
                </a:uFill>
                <a:latin typeface="+mn-lt"/>
                <a:ea typeface="+mn-ea"/>
                <a:cs typeface="+mn-cs"/>
                <a:sym typeface="Arial"/>
              </a:rPr>
              <a:t>r</a:t>
            </a:r>
            <a:r>
              <a:rPr>
                <a:uFill>
                  <a:solidFill/>
                </a:uFill>
                <a:latin typeface="+mn-lt"/>
                <a:ea typeface="+mn-ea"/>
                <a:cs typeface="+mn-cs"/>
                <a:sym typeface="Arial"/>
              </a:rPr>
              <a:t>(</a:t>
            </a:r>
            <a:r>
              <a:rPr i="1">
                <a:uFill>
                  <a:solidFill/>
                </a:uFill>
                <a:latin typeface="+mn-lt"/>
                <a:ea typeface="+mn-ea"/>
                <a:cs typeface="+mn-cs"/>
                <a:sym typeface="Arial"/>
              </a:rPr>
              <a:t>z</a:t>
            </a:r>
            <a:r>
              <a:rPr>
                <a:uFill>
                  <a:solidFill/>
                </a:uFill>
                <a:latin typeface="+mn-lt"/>
                <a:ea typeface="+mn-ea"/>
                <a:cs typeface="+mn-cs"/>
                <a:sym typeface="Arial"/>
              </a:rPr>
              <a:t>)) / (1+</a:t>
            </a:r>
            <a:r>
              <a:rPr i="1">
                <a:uFill>
                  <a:solidFill/>
                </a:uFill>
                <a:latin typeface="+mn-lt"/>
                <a:ea typeface="+mn-ea"/>
                <a:cs typeface="+mn-cs"/>
                <a:sym typeface="Arial"/>
              </a:rPr>
              <a:t>z</a:t>
            </a:r>
            <a:r>
              <a:rPr>
                <a:uFill>
                  <a:solidFill/>
                </a:uFill>
                <a:latin typeface="+mn-lt"/>
                <a:ea typeface="+mn-ea"/>
                <a:cs typeface="+mn-cs"/>
                <a:sym typeface="Arial"/>
              </a:rPr>
              <a:t>) = </a:t>
            </a:r>
            <a:r>
              <a:rPr i="1">
                <a:uFill>
                  <a:solidFill/>
                </a:uFill>
                <a:latin typeface="+mn-lt"/>
                <a:ea typeface="+mn-ea"/>
                <a:cs typeface="+mn-cs"/>
                <a:sym typeface="Arial"/>
              </a:rPr>
              <a:t>r</a:t>
            </a:r>
            <a:r>
              <a:rPr>
                <a:uFill>
                  <a:solidFill/>
                </a:uFill>
                <a:latin typeface="+mn-lt"/>
                <a:ea typeface="+mn-ea"/>
                <a:cs typeface="+mn-cs"/>
                <a:sym typeface="Arial"/>
              </a:rPr>
              <a:t>(</a:t>
            </a:r>
            <a:r>
              <a:rPr i="1">
                <a:uFill>
                  <a:solidFill/>
                </a:uFill>
                <a:latin typeface="+mn-lt"/>
                <a:ea typeface="+mn-ea"/>
                <a:cs typeface="+mn-cs"/>
                <a:sym typeface="Arial"/>
              </a:rPr>
              <a:t>z</a:t>
            </a:r>
            <a:r>
              <a:rPr>
                <a:uFill>
                  <a:solidFill/>
                </a:uFill>
                <a:latin typeface="+mn-lt"/>
                <a:ea typeface="+mn-ea"/>
                <a:cs typeface="+mn-cs"/>
                <a:sym typeface="Arial"/>
              </a:rPr>
              <a:t>) / (1+</a:t>
            </a:r>
            <a:r>
              <a:rPr i="1">
                <a:uFill>
                  <a:solidFill/>
                </a:uFill>
                <a:latin typeface="+mn-lt"/>
                <a:ea typeface="+mn-ea"/>
                <a:cs typeface="+mn-cs"/>
                <a:sym typeface="Arial"/>
              </a:rPr>
              <a:t>z</a:t>
            </a:r>
            <a:r>
              <a:rPr>
                <a:uFill>
                  <a:solidFill/>
                </a:uFill>
                <a:latin typeface="+mn-lt"/>
                <a:ea typeface="+mn-ea"/>
                <a:cs typeface="+mn-cs"/>
                <a:sym typeface="Arial"/>
              </a:rPr>
              <a:t>) (flat).</a:t>
            </a:r>
            <a:r>
              <a:rPr>
                <a:solidFill>
                  <a:srgbClr val="0329D6"/>
                </a:solidFill>
                <a:uFill>
                  <a:solidFill>
                    <a:srgbClr val="0329D6"/>
                  </a:solidFill>
                </a:uFill>
                <a:latin typeface="+mn-lt"/>
                <a:ea typeface="+mn-ea"/>
                <a:cs typeface="+mn-cs"/>
                <a:sym typeface="Arial"/>
              </a:rPr>
              <a:t> </a:t>
            </a:r>
            <a:endParaRPr>
              <a:solidFill>
                <a:srgbClr val="0329D6"/>
              </a:solidFill>
              <a:uFill>
                <a:solidFill>
                  <a:srgbClr val="0329D6"/>
                </a:solidFill>
              </a:uFill>
              <a:latin typeface="+mn-lt"/>
              <a:ea typeface="+mn-ea"/>
              <a:cs typeface="+mn-cs"/>
              <a:sym typeface="Arial"/>
            </a:endParaRPr>
          </a:p>
          <a:p>
            <a:pPr lvl="0" marL="650240" indent="-609600">
              <a:lnSpc>
                <a:spcPct val="115000"/>
              </a:lnSpc>
              <a:spcBef>
                <a:spcPts val="1700"/>
              </a:spcBef>
              <a:buClr>
                <a:srgbClr val="0329D6"/>
              </a:buClr>
              <a:buFont typeface="Arial"/>
              <a:defRPr sz="1800">
                <a:uFillTx/>
              </a:defRPr>
            </a:pPr>
            <a:r>
              <a:rPr sz="2000">
                <a:solidFill>
                  <a:srgbClr val="002E7A"/>
                </a:solidFill>
                <a:uFill>
                  <a:solidFill>
                    <a:srgbClr val="0329D6"/>
                  </a:solidFill>
                </a:uFill>
                <a:latin typeface="+mn-lt"/>
                <a:ea typeface="+mn-ea"/>
                <a:cs typeface="+mn-cs"/>
                <a:sym typeface="Arial"/>
              </a:rPr>
              <a:t>So by having a collection of either standard candles or standard rulers at different known redshifts, we will have many integrals of </a:t>
            </a:r>
            <a:r>
              <a:rPr sz="2000">
                <a:uFill>
                  <a:solidFill/>
                </a:uFill>
                <a:latin typeface="+mn-lt"/>
                <a:ea typeface="+mn-ea"/>
                <a:cs typeface="+mn-cs"/>
                <a:sym typeface="Arial"/>
              </a:rPr>
              <a:t>1/</a:t>
            </a:r>
            <a:r>
              <a:rPr i="1" sz="2000">
                <a:uFill>
                  <a:solidFill/>
                </a:uFill>
                <a:latin typeface="+mn-lt"/>
                <a:ea typeface="+mn-ea"/>
                <a:cs typeface="+mn-cs"/>
                <a:sym typeface="Arial"/>
              </a:rPr>
              <a:t>H</a:t>
            </a:r>
            <a:r>
              <a:rPr sz="2000">
                <a:uFill>
                  <a:solidFill/>
                </a:uFill>
                <a:latin typeface="+mn-lt"/>
                <a:ea typeface="+mn-ea"/>
                <a:cs typeface="+mn-cs"/>
                <a:sym typeface="Arial"/>
              </a:rPr>
              <a:t>(</a:t>
            </a:r>
            <a:r>
              <a:rPr i="1" sz="2000">
                <a:uFill>
                  <a:solidFill/>
                </a:uFill>
                <a:latin typeface="+mn-lt"/>
                <a:ea typeface="+mn-ea"/>
                <a:cs typeface="+mn-cs"/>
                <a:sym typeface="Arial"/>
              </a:rPr>
              <a:t>z</a:t>
            </a:r>
            <a:r>
              <a:rPr sz="2000">
                <a:uFill>
                  <a:solidFill/>
                </a:uFill>
                <a:latin typeface="+mn-lt"/>
                <a:ea typeface="+mn-ea"/>
                <a:cs typeface="+mn-cs"/>
                <a:sym typeface="Arial"/>
              </a:rPr>
              <a:t>)</a:t>
            </a:r>
            <a:r>
              <a:rPr i="1" sz="2000">
                <a:uFill>
                  <a:solidFill/>
                </a:uFill>
                <a:latin typeface="+mn-lt"/>
                <a:ea typeface="+mn-ea"/>
                <a:cs typeface="+mn-cs"/>
                <a:sym typeface="Arial"/>
              </a:rPr>
              <a:t>,</a:t>
            </a:r>
            <a:r>
              <a:rPr sz="2000">
                <a:solidFill>
                  <a:srgbClr val="0329D6"/>
                </a:solidFill>
                <a:uFill>
                  <a:solidFill>
                    <a:srgbClr val="0329D6"/>
                  </a:solidFill>
                </a:uFill>
                <a:latin typeface="+mn-lt"/>
                <a:ea typeface="+mn-ea"/>
                <a:cs typeface="+mn-cs"/>
                <a:sym typeface="Arial"/>
              </a:rPr>
              <a:t> </a:t>
            </a:r>
            <a:r>
              <a:rPr sz="2000">
                <a:solidFill>
                  <a:srgbClr val="002E7A"/>
                </a:solidFill>
                <a:uFill>
                  <a:solidFill>
                    <a:srgbClr val="0329D6"/>
                  </a:solidFill>
                </a:uFill>
                <a:latin typeface="+mn-lt"/>
                <a:ea typeface="+mn-ea"/>
                <a:cs typeface="+mn-cs"/>
                <a:sym typeface="Arial"/>
              </a:rPr>
              <a:t>from where one can reconstruct</a:t>
            </a:r>
            <a:r>
              <a:rPr sz="2000">
                <a:solidFill>
                  <a:srgbClr val="0329D6"/>
                </a:solidFill>
                <a:uFill>
                  <a:solidFill>
                    <a:srgbClr val="0329D6"/>
                  </a:solidFill>
                </a:uFill>
                <a:latin typeface="+mn-lt"/>
                <a:ea typeface="+mn-ea"/>
                <a:cs typeface="+mn-cs"/>
                <a:sym typeface="Arial"/>
              </a:rPr>
              <a:t> </a:t>
            </a:r>
            <a:r>
              <a:rPr i="1" sz="2000">
                <a:uFill>
                  <a:solidFill/>
                </a:uFill>
                <a:latin typeface="+mn-lt"/>
                <a:ea typeface="+mn-ea"/>
                <a:cs typeface="+mn-cs"/>
                <a:sym typeface="Arial"/>
              </a:rPr>
              <a:t>H</a:t>
            </a:r>
            <a:r>
              <a:rPr sz="2000">
                <a:uFill>
                  <a:solidFill/>
                </a:uFill>
                <a:latin typeface="+mn-lt"/>
                <a:ea typeface="+mn-ea"/>
                <a:cs typeface="+mn-cs"/>
                <a:sym typeface="Arial"/>
              </a:rPr>
              <a:t>(</a:t>
            </a:r>
            <a:r>
              <a:rPr i="1" sz="2000">
                <a:uFill>
                  <a:solidFill/>
                </a:uFill>
                <a:latin typeface="+mn-lt"/>
                <a:ea typeface="+mn-ea"/>
                <a:cs typeface="+mn-cs"/>
                <a:sym typeface="Arial"/>
              </a:rPr>
              <a:t>z</a:t>
            </a:r>
            <a:r>
              <a:rPr sz="2000">
                <a:uFill>
                  <a:solidFill/>
                </a:uFill>
                <a:latin typeface="+mn-lt"/>
                <a:ea typeface="+mn-ea"/>
                <a:cs typeface="+mn-cs"/>
                <a:sym typeface="Arial"/>
              </a:rPr>
              <a:t>)</a:t>
            </a:r>
            <a:r>
              <a:rPr sz="2000">
                <a:solidFill>
                  <a:srgbClr val="0329D6"/>
                </a:solidFill>
                <a:uFill>
                  <a:solidFill>
                    <a:srgbClr val="0329D6"/>
                  </a:solidFill>
                </a:uFill>
                <a:latin typeface="+mn-lt"/>
                <a:ea typeface="+mn-ea"/>
                <a:cs typeface="+mn-cs"/>
                <a:sym typeface="Arial"/>
              </a:rPr>
              <a:t> </a:t>
            </a:r>
            <a:r>
              <a:rPr sz="2000">
                <a:solidFill>
                  <a:srgbClr val="002E7A"/>
                </a:solidFill>
                <a:uFill>
                  <a:solidFill>
                    <a:srgbClr val="0329D6"/>
                  </a:solidFill>
                </a:uFill>
                <a:latin typeface="+mn-lt"/>
                <a:ea typeface="+mn-ea"/>
                <a:cs typeface="+mn-cs"/>
                <a:sym typeface="Arial"/>
              </a:rPr>
              <a:t>and, hence,</a:t>
            </a:r>
            <a:r>
              <a:rPr sz="2000">
                <a:solidFill>
                  <a:srgbClr val="0329D6"/>
                </a:solidFill>
                <a:uFill>
                  <a:solidFill>
                    <a:srgbClr val="0329D6"/>
                  </a:solidFill>
                </a:uFill>
                <a:latin typeface="+mn-lt"/>
                <a:ea typeface="+mn-ea"/>
                <a:cs typeface="+mn-cs"/>
                <a:sym typeface="Arial"/>
              </a:rPr>
              <a:t> </a:t>
            </a:r>
            <a:r>
              <a:rPr sz="2000">
                <a:uFill>
                  <a:solidFill/>
                </a:uFill>
                <a:latin typeface="Symbol"/>
                <a:ea typeface="Symbol"/>
                <a:cs typeface="Symbol"/>
                <a:sym typeface="Symbol"/>
              </a:rPr>
              <a:t>Ω</a:t>
            </a:r>
            <a:r>
              <a:rPr baseline="-25000" i="1" sz="2000">
                <a:uFill>
                  <a:solidFill/>
                </a:uFill>
                <a:latin typeface="+mn-lt"/>
                <a:ea typeface="+mn-ea"/>
                <a:cs typeface="+mn-cs"/>
                <a:sym typeface="Arial"/>
              </a:rPr>
              <a:t>M</a:t>
            </a:r>
            <a:r>
              <a:rPr i="1" sz="2000">
                <a:uFill>
                  <a:solidFill/>
                </a:uFill>
                <a:latin typeface="+mn-lt"/>
                <a:ea typeface="+mn-ea"/>
                <a:cs typeface="+mn-cs"/>
                <a:sym typeface="Arial"/>
              </a:rPr>
              <a:t>,</a:t>
            </a:r>
            <a:r>
              <a:rPr sz="2000">
                <a:uFill>
                  <a:solidFill/>
                </a:uFill>
                <a:latin typeface="Symbol"/>
                <a:ea typeface="Symbol"/>
                <a:cs typeface="Symbol"/>
                <a:sym typeface="Symbol"/>
              </a:rPr>
              <a:t>Ω</a:t>
            </a:r>
            <a:r>
              <a:rPr baseline="-25000" i="1" sz="2000">
                <a:uFill>
                  <a:solidFill/>
                </a:uFill>
                <a:latin typeface="+mn-lt"/>
                <a:ea typeface="+mn-ea"/>
                <a:cs typeface="+mn-cs"/>
                <a:sym typeface="Arial"/>
              </a:rPr>
              <a:t>DE</a:t>
            </a:r>
            <a:r>
              <a:rPr i="1" sz="2000">
                <a:uFill>
                  <a:solidFill/>
                </a:uFill>
                <a:latin typeface="+mn-lt"/>
                <a:ea typeface="+mn-ea"/>
                <a:cs typeface="+mn-cs"/>
                <a:sym typeface="Arial"/>
              </a:rPr>
              <a:t>,w,</a:t>
            </a:r>
            <a:r>
              <a:rPr sz="2000">
                <a:solidFill>
                  <a:srgbClr val="0329D6"/>
                </a:solidFill>
                <a:uFill>
                  <a:solidFill>
                    <a:srgbClr val="0329D6"/>
                  </a:solidFill>
                </a:uFill>
                <a:latin typeface="+mn-lt"/>
                <a:ea typeface="+mn-ea"/>
                <a:cs typeface="+mn-cs"/>
                <a:sym typeface="Arial"/>
              </a:rPr>
              <a:t> </a:t>
            </a:r>
            <a:r>
              <a:rPr sz="2000">
                <a:solidFill>
                  <a:srgbClr val="002E7A"/>
                </a:solidFill>
                <a:uFill>
                  <a:solidFill>
                    <a:srgbClr val="0329D6"/>
                  </a:solidFill>
                </a:uFill>
                <a:latin typeface="+mn-lt"/>
                <a:ea typeface="+mn-ea"/>
                <a:cs typeface="+mn-cs"/>
                <a:sym typeface="Arial"/>
              </a:rPr>
              <a:t>etc.</a:t>
            </a:r>
          </a:p>
        </p:txBody>
      </p:sp>
      <p:sp>
        <p:nvSpPr>
          <p:cNvPr id="721" name="Shape 721"/>
          <p:cNvSpPr/>
          <p:nvPr>
            <p:ph type="sldNum" sz="quarter" idx="2"/>
          </p:nvPr>
        </p:nvSpPr>
        <p:spPr>
          <a:xfrm>
            <a:off x="7575550" y="6273800"/>
            <a:ext cx="292100" cy="297247"/>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722" name="Shape 722"/>
          <p:cNvSpPr/>
          <p:nvPr>
            <p:ph type="title"/>
          </p:nvPr>
        </p:nvSpPr>
        <p:spPr>
          <a:xfrm>
            <a:off x="685800" y="-76200"/>
            <a:ext cx="7772400" cy="11430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Distances</a:t>
            </a:r>
          </a:p>
        </p:txBody>
      </p:sp>
      <p:pic>
        <p:nvPicPr>
          <p:cNvPr id="723" name="image.pdf"/>
          <p:cNvPicPr/>
          <p:nvPr/>
        </p:nvPicPr>
        <p:blipFill>
          <a:blip r:embed="rId2">
            <a:extLst/>
          </a:blip>
          <a:stretch>
            <a:fillRect/>
          </a:stretch>
        </p:blipFill>
        <p:spPr>
          <a:xfrm>
            <a:off x="500062" y="1524000"/>
            <a:ext cx="4376738" cy="760413"/>
          </a:xfrm>
          <a:prstGeom prst="rect">
            <a:avLst/>
          </a:prstGeom>
          <a:ln w="12700">
            <a:miter lim="400000"/>
          </a:ln>
        </p:spPr>
      </p:pic>
      <p:sp>
        <p:nvSpPr>
          <p:cNvPr id="724" name="Shape 724"/>
          <p:cNvSpPr/>
          <p:nvPr/>
        </p:nvSpPr>
        <p:spPr>
          <a:xfrm>
            <a:off x="5105400" y="1676400"/>
            <a:ext cx="3886200" cy="3853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buClr>
                <a:srgbClr val="003DAF"/>
              </a:buClr>
              <a:buFont typeface="Arial"/>
              <a:defRPr sz="1800">
                <a:uFillTx/>
              </a:defRPr>
            </a:pPr>
            <a:r>
              <a:rPr sz="2000">
                <a:solidFill>
                  <a:srgbClr val="002E7A"/>
                </a:solidFill>
                <a:uFill>
                  <a:solidFill>
                    <a:srgbClr val="003DAF"/>
                  </a:solidFill>
                </a:uFill>
                <a:latin typeface="+mn-lt"/>
                <a:ea typeface="+mn-ea"/>
                <a:cs typeface="+mn-cs"/>
                <a:sym typeface="Arial"/>
              </a:rPr>
              <a:t>so, it gives us integrals of </a:t>
            </a:r>
            <a:r>
              <a:rPr sz="2000">
                <a:uFill>
                  <a:solidFill/>
                </a:uFill>
                <a:latin typeface="+mn-lt"/>
                <a:ea typeface="+mn-ea"/>
                <a:cs typeface="+mn-cs"/>
                <a:sym typeface="Arial"/>
              </a:rPr>
              <a:t>1/</a:t>
            </a:r>
            <a:r>
              <a:rPr i="1" sz="2000">
                <a:uFill>
                  <a:solidFill/>
                </a:uFill>
                <a:latin typeface="+mn-lt"/>
                <a:ea typeface="+mn-ea"/>
                <a:cs typeface="+mn-cs"/>
                <a:sym typeface="Arial"/>
              </a:rPr>
              <a:t>H</a:t>
            </a:r>
            <a:r>
              <a:rPr sz="2000">
                <a:uFill>
                  <a:solidFill/>
                </a:uFill>
                <a:latin typeface="+mn-lt"/>
                <a:ea typeface="+mn-ea"/>
                <a:cs typeface="+mn-cs"/>
                <a:sym typeface="Arial"/>
              </a:rPr>
              <a:t>(</a:t>
            </a:r>
            <a:r>
              <a:rPr i="1" sz="2000">
                <a:uFill>
                  <a:solidFill/>
                </a:uFill>
                <a:latin typeface="+mn-lt"/>
                <a:ea typeface="+mn-ea"/>
                <a:cs typeface="+mn-cs"/>
                <a:sym typeface="Arial"/>
              </a:rPr>
              <a:t>z</a:t>
            </a:r>
            <a:r>
              <a:rPr sz="2000">
                <a:uFill>
                  <a:solidFill/>
                </a:uFill>
                <a:latin typeface="+mn-lt"/>
                <a:ea typeface="+mn-ea"/>
                <a:cs typeface="+mn-cs"/>
                <a:sym typeface="Arial"/>
              </a:rPr>
              <a:t>).</a:t>
            </a:r>
            <a:r>
              <a:rPr sz="2000">
                <a:solidFill>
                  <a:srgbClr val="003DAF"/>
                </a:solidFill>
                <a:uFill>
                  <a:solidFill>
                    <a:srgbClr val="003DAF"/>
                  </a:solidFill>
                </a:uFill>
                <a:latin typeface="+mn-lt"/>
                <a:ea typeface="+mn-ea"/>
                <a:cs typeface="+mn-cs"/>
                <a:sym typeface="Arial"/>
              </a:rPr>
              <a:t> </a:t>
            </a:r>
          </a:p>
        </p:txBody>
      </p:sp>
    </p:spTree>
  </p:cSld>
  <p:clrMapOvr>
    <a:masterClrMapping/>
  </p:clrMapOvr>
  <p:transitio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6" name="Shape 72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727" name="Shape 727"/>
          <p:cNvSpPr/>
          <p:nvPr/>
        </p:nvSpPr>
        <p:spPr>
          <a:xfrm>
            <a:off x="0" y="762000"/>
            <a:ext cx="9296400" cy="48006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650240" indent="-609600">
              <a:lnSpc>
                <a:spcPct val="90000"/>
              </a:lnSpc>
              <a:spcBef>
                <a:spcPts val="400"/>
              </a:spcBef>
              <a:buClr>
                <a:srgbClr val="000000"/>
              </a:buClr>
              <a:buFont typeface="Arial"/>
              <a:defRPr sz="1800">
                <a:uFillTx/>
              </a:defRPr>
            </a:pPr>
            <a:endParaRPr sz="2000">
              <a:uFill>
                <a:solidFill/>
              </a:uFill>
              <a:latin typeface="+mn-lt"/>
              <a:ea typeface="+mn-ea"/>
              <a:cs typeface="+mn-cs"/>
              <a:sym typeface="Arial"/>
            </a:endParaRPr>
          </a:p>
          <a:p>
            <a:pPr lvl="0" marL="650240" indent="-609600">
              <a:lnSpc>
                <a:spcPct val="90000"/>
              </a:lnSpc>
              <a:spcBef>
                <a:spcPts val="500"/>
              </a:spcBef>
              <a:buSzPct val="100000"/>
              <a:buFont typeface="Arial"/>
              <a:buChar char="•"/>
              <a:defRPr sz="1800">
                <a:uFillTx/>
              </a:defRPr>
            </a:pPr>
            <a:r>
              <a:rPr sz="2400">
                <a:solidFill>
                  <a:srgbClr val="002E7A"/>
                </a:solidFill>
                <a:uFill>
                  <a:solidFill>
                    <a:srgbClr val="0329D6"/>
                  </a:solidFill>
                </a:uFill>
                <a:latin typeface="+mn-lt"/>
                <a:ea typeface="+mn-ea"/>
                <a:cs typeface="+mn-cs"/>
                <a:sym typeface="Arial"/>
              </a:rPr>
              <a:t>Geometric tests</a:t>
            </a:r>
            <a:endParaRPr sz="2400">
              <a:solidFill>
                <a:srgbClr val="002E7A"/>
              </a:solidFill>
              <a:uFill>
                <a:solidFill>
                  <a:srgbClr val="0329D6"/>
                </a:solidFill>
              </a:uFill>
              <a:latin typeface="+mn-lt"/>
              <a:ea typeface="+mn-ea"/>
              <a:cs typeface="+mn-cs"/>
              <a:sym typeface="Arial"/>
            </a:endParaRPr>
          </a:p>
          <a:p>
            <a:pPr lvl="0" marL="650240" indent="-609600">
              <a:lnSpc>
                <a:spcPct val="90000"/>
              </a:lnSpc>
              <a:spcBef>
                <a:spcPts val="500"/>
              </a:spcBef>
              <a:buClr>
                <a:srgbClr val="0329D6"/>
              </a:buClr>
              <a:buFont typeface="Arial"/>
              <a:defRPr sz="1800">
                <a:uFillTx/>
              </a:defRPr>
            </a:pPr>
            <a:endParaRPr sz="2400">
              <a:solidFill>
                <a:srgbClr val="0329D6"/>
              </a:solidFill>
              <a:uFill>
                <a:solidFill>
                  <a:srgbClr val="0329D6"/>
                </a:solidFill>
              </a:uFill>
              <a:latin typeface="+mn-lt"/>
              <a:ea typeface="+mn-ea"/>
              <a:cs typeface="+mn-cs"/>
              <a:sym typeface="Arial"/>
            </a:endParaRPr>
          </a:p>
          <a:p>
            <a:pPr lvl="0" marL="650240" indent="-609600">
              <a:lnSpc>
                <a:spcPct val="90000"/>
              </a:lnSpc>
              <a:spcBef>
                <a:spcPts val="400"/>
              </a:spcBef>
              <a:buClr>
                <a:srgbClr val="008F00"/>
              </a:buClr>
              <a:buFont typeface="Arial"/>
              <a:defRPr sz="1800">
                <a:uFillTx/>
              </a:defRPr>
            </a:pPr>
            <a:r>
              <a:rPr sz="2000">
                <a:solidFill>
                  <a:srgbClr val="008F00"/>
                </a:solidFill>
                <a:uFill>
                  <a:solidFill>
                    <a:srgbClr val="008F00"/>
                  </a:solidFill>
                </a:uFill>
                <a:latin typeface="+mn-lt"/>
                <a:ea typeface="+mn-ea"/>
                <a:cs typeface="+mn-cs"/>
                <a:sym typeface="Arial"/>
              </a:rPr>
              <a:t>Standard Candles</a:t>
            </a:r>
            <a:r>
              <a:rPr sz="2000">
                <a:solidFill>
                  <a:srgbClr val="0329D6"/>
                </a:solidFill>
                <a:uFill>
                  <a:solidFill>
                    <a:srgbClr val="0329D6"/>
                  </a:solidFill>
                </a:uFill>
                <a:latin typeface="+mn-lt"/>
                <a:ea typeface="+mn-ea"/>
                <a:cs typeface="+mn-cs"/>
                <a:sym typeface="Arial"/>
              </a:rPr>
              <a:t>      </a:t>
            </a:r>
            <a:r>
              <a:rPr sz="2000">
                <a:solidFill>
                  <a:srgbClr val="FF2600"/>
                </a:solidFill>
                <a:uFill>
                  <a:solidFill>
                    <a:srgbClr val="FF2600"/>
                  </a:solidFill>
                </a:uFill>
                <a:latin typeface="+mn-lt"/>
                <a:ea typeface="+mn-ea"/>
                <a:cs typeface="+mn-cs"/>
                <a:sym typeface="Arial"/>
              </a:rPr>
              <a:t>Type-Ia SNe</a:t>
            </a:r>
            <a:r>
              <a:rPr sz="2000">
                <a:solidFill>
                  <a:srgbClr val="0329D6"/>
                </a:solidFill>
                <a:uFill>
                  <a:solidFill>
                    <a:srgbClr val="0329D6"/>
                  </a:solidFill>
                </a:uFill>
                <a:latin typeface="+mn-lt"/>
                <a:ea typeface="+mn-ea"/>
                <a:cs typeface="+mn-cs"/>
                <a:sym typeface="Arial"/>
              </a:rPr>
              <a:t>   </a:t>
            </a:r>
            <a:r>
              <a:rPr sz="2400">
                <a:solidFill>
                  <a:srgbClr val="002E7A"/>
                </a:solidFill>
                <a:uFill>
                  <a:solidFill/>
                </a:uFill>
              </a:rPr>
              <a:t>Luminosity distance</a:t>
            </a:r>
            <a:r>
              <a:rPr sz="2000">
                <a:solidFill>
                  <a:srgbClr val="0329D6"/>
                </a:solidFill>
                <a:uFill>
                  <a:solidFill>
                    <a:srgbClr val="0329D6"/>
                  </a:solidFill>
                </a:uFill>
                <a:latin typeface="+mn-lt"/>
                <a:ea typeface="+mn-ea"/>
                <a:cs typeface="+mn-cs"/>
                <a:sym typeface="Arial"/>
              </a:rPr>
              <a:t>        </a:t>
            </a:r>
            <a:r>
              <a:rPr i="1" sz="2000">
                <a:uFill>
                  <a:solidFill/>
                </a:uFill>
                <a:latin typeface="+mn-lt"/>
                <a:ea typeface="+mn-ea"/>
                <a:cs typeface="+mn-cs"/>
                <a:sym typeface="Arial"/>
              </a:rPr>
              <a:t>d</a:t>
            </a:r>
            <a:r>
              <a:rPr baseline="-25000" i="1" sz="2000">
                <a:uFill>
                  <a:solidFill/>
                </a:uFill>
                <a:latin typeface="+mn-lt"/>
                <a:ea typeface="+mn-ea"/>
                <a:cs typeface="+mn-cs"/>
                <a:sym typeface="Arial"/>
              </a:rPr>
              <a:t>L</a:t>
            </a:r>
            <a:r>
              <a:rPr sz="2000">
                <a:uFill>
                  <a:solidFill/>
                </a:uFill>
                <a:latin typeface="+mn-lt"/>
                <a:ea typeface="+mn-ea"/>
                <a:cs typeface="+mn-cs"/>
                <a:sym typeface="Arial"/>
              </a:rPr>
              <a:t>(</a:t>
            </a:r>
            <a:r>
              <a:rPr i="1" sz="2000">
                <a:uFill>
                  <a:solidFill/>
                </a:uFill>
                <a:latin typeface="+mn-lt"/>
                <a:ea typeface="+mn-ea"/>
                <a:cs typeface="+mn-cs"/>
                <a:sym typeface="Arial"/>
              </a:rPr>
              <a:t>z</a:t>
            </a:r>
            <a:r>
              <a:rPr sz="2000">
                <a:uFill>
                  <a:solidFill/>
                </a:uFill>
                <a:latin typeface="+mn-lt"/>
                <a:ea typeface="+mn-ea"/>
                <a:cs typeface="+mn-cs"/>
                <a:sym typeface="Arial"/>
              </a:rPr>
              <a:t>) = </a:t>
            </a:r>
            <a:r>
              <a:rPr i="1" sz="2000">
                <a:uFill>
                  <a:solidFill/>
                </a:uFill>
                <a:latin typeface="+mn-lt"/>
                <a:ea typeface="+mn-ea"/>
                <a:cs typeface="+mn-cs"/>
                <a:sym typeface="Arial"/>
              </a:rPr>
              <a:t>r</a:t>
            </a:r>
            <a:r>
              <a:rPr sz="2000">
                <a:uFill>
                  <a:solidFill/>
                </a:uFill>
                <a:latin typeface="+mn-lt"/>
                <a:ea typeface="+mn-ea"/>
                <a:cs typeface="+mn-cs"/>
                <a:sym typeface="Arial"/>
              </a:rPr>
              <a:t>(</a:t>
            </a:r>
            <a:r>
              <a:rPr i="1" sz="2000">
                <a:uFill>
                  <a:solidFill/>
                </a:uFill>
                <a:latin typeface="+mn-lt"/>
                <a:ea typeface="+mn-ea"/>
                <a:cs typeface="+mn-cs"/>
                <a:sym typeface="Arial"/>
              </a:rPr>
              <a:t>z</a:t>
            </a:r>
            <a:r>
              <a:rPr sz="2000">
                <a:uFill>
                  <a:solidFill/>
                </a:uFill>
                <a:latin typeface="+mn-lt"/>
                <a:ea typeface="+mn-ea"/>
                <a:cs typeface="+mn-cs"/>
                <a:sym typeface="Arial"/>
              </a:rPr>
              <a:t>) (1+</a:t>
            </a:r>
            <a:r>
              <a:rPr i="1" sz="2000">
                <a:uFill>
                  <a:solidFill/>
                </a:uFill>
                <a:latin typeface="+mn-lt"/>
                <a:ea typeface="+mn-ea"/>
                <a:cs typeface="+mn-cs"/>
                <a:sym typeface="Arial"/>
              </a:rPr>
              <a:t>z</a:t>
            </a:r>
            <a:r>
              <a:rPr sz="2000">
                <a:uFill>
                  <a:solidFill/>
                </a:uFill>
                <a:latin typeface="+mn-lt"/>
                <a:ea typeface="+mn-ea"/>
                <a:cs typeface="+mn-cs"/>
                <a:sym typeface="Arial"/>
              </a:rPr>
              <a:t>)</a:t>
            </a:r>
            <a:r>
              <a:rPr sz="2000">
                <a:solidFill>
                  <a:srgbClr val="FFA900"/>
                </a:solidFill>
                <a:uFill>
                  <a:solidFill>
                    <a:srgbClr val="FFA900"/>
                  </a:solidFill>
                </a:uFill>
                <a:latin typeface="+mn-lt"/>
                <a:ea typeface="+mn-ea"/>
                <a:cs typeface="+mn-cs"/>
                <a:sym typeface="Arial"/>
              </a:rPr>
              <a:t> </a:t>
            </a:r>
            <a:endParaRPr sz="2000">
              <a:solidFill>
                <a:srgbClr val="FFA900"/>
              </a:solidFill>
              <a:uFill>
                <a:solidFill>
                  <a:srgbClr val="FFA900"/>
                </a:solidFill>
              </a:uFill>
              <a:latin typeface="+mn-lt"/>
              <a:ea typeface="+mn-ea"/>
              <a:cs typeface="+mn-cs"/>
              <a:sym typeface="Arial"/>
            </a:endParaRPr>
          </a:p>
          <a:p>
            <a:pPr lvl="0" marL="650240" indent="-609600">
              <a:lnSpc>
                <a:spcPct val="90000"/>
              </a:lnSpc>
              <a:spcBef>
                <a:spcPts val="400"/>
              </a:spcBef>
              <a:buClr>
                <a:srgbClr val="0329D6"/>
              </a:buClr>
              <a:buFont typeface="Arial"/>
              <a:defRPr sz="1800">
                <a:uFillTx/>
              </a:defRPr>
            </a:pPr>
            <a:endParaRPr sz="2000">
              <a:solidFill>
                <a:srgbClr val="0329D6"/>
              </a:solidFill>
              <a:uFill>
                <a:solidFill>
                  <a:srgbClr val="0329D6"/>
                </a:solidFill>
              </a:uFill>
              <a:latin typeface="+mn-lt"/>
              <a:ea typeface="+mn-ea"/>
              <a:cs typeface="+mn-cs"/>
              <a:sym typeface="Arial"/>
            </a:endParaRPr>
          </a:p>
          <a:p>
            <a:pPr lvl="0" marL="650240" indent="-609600">
              <a:lnSpc>
                <a:spcPct val="90000"/>
              </a:lnSpc>
              <a:spcBef>
                <a:spcPts val="400"/>
              </a:spcBef>
              <a:buClr>
                <a:srgbClr val="008F00"/>
              </a:buClr>
              <a:buFont typeface="Arial"/>
              <a:defRPr sz="1800">
                <a:uFillTx/>
              </a:defRPr>
            </a:pPr>
            <a:r>
              <a:rPr sz="2000">
                <a:solidFill>
                  <a:srgbClr val="008F00"/>
                </a:solidFill>
                <a:uFill>
                  <a:solidFill>
                    <a:srgbClr val="008F00"/>
                  </a:solidFill>
                </a:uFill>
                <a:latin typeface="+mn-lt"/>
                <a:ea typeface="+mn-ea"/>
                <a:cs typeface="+mn-cs"/>
                <a:sym typeface="Arial"/>
              </a:rPr>
              <a:t>Standard Rulers</a:t>
            </a:r>
            <a:r>
              <a:rPr sz="2000">
                <a:solidFill>
                  <a:srgbClr val="0329D6"/>
                </a:solidFill>
                <a:uFill>
                  <a:solidFill>
                    <a:srgbClr val="0329D6"/>
                  </a:solidFill>
                </a:uFill>
                <a:latin typeface="+mn-lt"/>
                <a:ea typeface="+mn-ea"/>
                <a:cs typeface="+mn-cs"/>
                <a:sym typeface="Arial"/>
              </a:rPr>
              <a:t>         </a:t>
            </a:r>
            <a:r>
              <a:rPr sz="2000">
                <a:solidFill>
                  <a:srgbClr val="FF2600"/>
                </a:solidFill>
                <a:uFill>
                  <a:solidFill>
                    <a:srgbClr val="FF2600"/>
                  </a:solidFill>
                </a:uFill>
                <a:latin typeface="+mn-lt"/>
                <a:ea typeface="+mn-ea"/>
                <a:cs typeface="+mn-cs"/>
                <a:sym typeface="Arial"/>
              </a:rPr>
              <a:t>BAO</a:t>
            </a:r>
            <a:r>
              <a:rPr sz="2000">
                <a:solidFill>
                  <a:srgbClr val="0329D6"/>
                </a:solidFill>
                <a:uFill>
                  <a:solidFill>
                    <a:srgbClr val="0329D6"/>
                  </a:solidFill>
                </a:uFill>
                <a:latin typeface="+mn-lt"/>
                <a:ea typeface="+mn-ea"/>
                <a:cs typeface="+mn-cs"/>
                <a:sym typeface="Arial"/>
              </a:rPr>
              <a:t>               </a:t>
            </a:r>
            <a:r>
              <a:rPr sz="2400">
                <a:solidFill>
                  <a:srgbClr val="002E7A"/>
                </a:solidFill>
                <a:uFill>
                  <a:solidFill/>
                </a:uFill>
              </a:rPr>
              <a:t>Angular distance</a:t>
            </a:r>
            <a:r>
              <a:rPr sz="2000">
                <a:solidFill>
                  <a:srgbClr val="0329D6"/>
                </a:solidFill>
                <a:uFill>
                  <a:solidFill>
                    <a:srgbClr val="0329D6"/>
                  </a:solidFill>
                </a:uFill>
                <a:latin typeface="+mn-lt"/>
                <a:ea typeface="+mn-ea"/>
                <a:cs typeface="+mn-cs"/>
                <a:sym typeface="Arial"/>
              </a:rPr>
              <a:t>             </a:t>
            </a:r>
            <a:r>
              <a:rPr i="1" sz="2000">
                <a:uFill>
                  <a:solidFill/>
                </a:uFill>
                <a:latin typeface="+mn-lt"/>
                <a:ea typeface="+mn-ea"/>
                <a:cs typeface="+mn-cs"/>
                <a:sym typeface="Arial"/>
              </a:rPr>
              <a:t>d</a:t>
            </a:r>
            <a:r>
              <a:rPr baseline="-25000" i="1" sz="2000">
                <a:uFill>
                  <a:solidFill/>
                </a:uFill>
                <a:latin typeface="+mn-lt"/>
                <a:ea typeface="+mn-ea"/>
                <a:cs typeface="+mn-cs"/>
                <a:sym typeface="Arial"/>
              </a:rPr>
              <a:t>A</a:t>
            </a:r>
            <a:r>
              <a:rPr sz="2000">
                <a:uFill>
                  <a:solidFill/>
                </a:uFill>
                <a:latin typeface="+mn-lt"/>
                <a:ea typeface="+mn-ea"/>
                <a:cs typeface="+mn-cs"/>
                <a:sym typeface="Arial"/>
              </a:rPr>
              <a:t>(</a:t>
            </a:r>
            <a:r>
              <a:rPr i="1" sz="2000">
                <a:uFill>
                  <a:solidFill/>
                </a:uFill>
                <a:latin typeface="+mn-lt"/>
                <a:ea typeface="+mn-ea"/>
                <a:cs typeface="+mn-cs"/>
                <a:sym typeface="Arial"/>
              </a:rPr>
              <a:t>z</a:t>
            </a:r>
            <a:r>
              <a:rPr sz="2000">
                <a:uFill>
                  <a:solidFill/>
                </a:uFill>
                <a:latin typeface="+mn-lt"/>
                <a:ea typeface="+mn-ea"/>
                <a:cs typeface="+mn-cs"/>
                <a:sym typeface="Arial"/>
              </a:rPr>
              <a:t>) = </a:t>
            </a:r>
            <a:r>
              <a:rPr i="1" sz="2000">
                <a:uFill>
                  <a:solidFill/>
                </a:uFill>
                <a:latin typeface="+mn-lt"/>
                <a:ea typeface="+mn-ea"/>
                <a:cs typeface="+mn-cs"/>
                <a:sym typeface="Arial"/>
              </a:rPr>
              <a:t>r</a:t>
            </a:r>
            <a:r>
              <a:rPr sz="2000">
                <a:uFill>
                  <a:solidFill/>
                </a:uFill>
                <a:latin typeface="+mn-lt"/>
                <a:ea typeface="+mn-ea"/>
                <a:cs typeface="+mn-cs"/>
                <a:sym typeface="Arial"/>
              </a:rPr>
              <a:t>(</a:t>
            </a:r>
            <a:r>
              <a:rPr i="1" sz="2000">
                <a:uFill>
                  <a:solidFill/>
                </a:uFill>
                <a:latin typeface="+mn-lt"/>
                <a:ea typeface="+mn-ea"/>
                <a:cs typeface="+mn-cs"/>
                <a:sym typeface="Arial"/>
              </a:rPr>
              <a:t>z</a:t>
            </a:r>
            <a:r>
              <a:rPr sz="2000">
                <a:uFill>
                  <a:solidFill/>
                </a:uFill>
                <a:latin typeface="+mn-lt"/>
                <a:ea typeface="+mn-ea"/>
                <a:cs typeface="+mn-cs"/>
                <a:sym typeface="Arial"/>
              </a:rPr>
              <a:t>) / (1+</a:t>
            </a:r>
            <a:r>
              <a:rPr i="1" sz="2000">
                <a:uFill>
                  <a:solidFill/>
                </a:uFill>
                <a:latin typeface="+mn-lt"/>
                <a:ea typeface="+mn-ea"/>
                <a:cs typeface="+mn-cs"/>
                <a:sym typeface="Arial"/>
              </a:rPr>
              <a:t>z</a:t>
            </a:r>
            <a:r>
              <a:rPr sz="2000">
                <a:uFill>
                  <a:solidFill/>
                </a:uFill>
                <a:latin typeface="+mn-lt"/>
                <a:ea typeface="+mn-ea"/>
                <a:cs typeface="+mn-cs"/>
                <a:sym typeface="Arial"/>
              </a:rPr>
              <a:t>)</a:t>
            </a:r>
            <a:r>
              <a:rPr sz="2000">
                <a:solidFill>
                  <a:srgbClr val="FFA900"/>
                </a:solidFill>
                <a:uFill>
                  <a:solidFill>
                    <a:srgbClr val="FFA900"/>
                  </a:solidFill>
                </a:uFill>
                <a:latin typeface="+mn-lt"/>
                <a:ea typeface="+mn-ea"/>
                <a:cs typeface="+mn-cs"/>
                <a:sym typeface="Arial"/>
              </a:rPr>
              <a:t> </a:t>
            </a:r>
            <a:endParaRPr sz="2000">
              <a:solidFill>
                <a:srgbClr val="FFA900"/>
              </a:solidFill>
              <a:uFill>
                <a:solidFill>
                  <a:srgbClr val="FFA900"/>
                </a:solidFill>
              </a:uFill>
              <a:latin typeface="+mn-lt"/>
              <a:ea typeface="+mn-ea"/>
              <a:cs typeface="+mn-cs"/>
              <a:sym typeface="Arial"/>
            </a:endParaRPr>
          </a:p>
          <a:p>
            <a:pPr lvl="0" marL="650240" indent="-609600">
              <a:lnSpc>
                <a:spcPct val="90000"/>
              </a:lnSpc>
              <a:spcBef>
                <a:spcPts val="400"/>
              </a:spcBef>
              <a:buClr>
                <a:srgbClr val="FFA900"/>
              </a:buClr>
              <a:buFont typeface="Arial"/>
              <a:defRPr sz="1800">
                <a:uFillTx/>
              </a:defRPr>
            </a:pPr>
            <a:endParaRPr sz="2000">
              <a:solidFill>
                <a:srgbClr val="FFA900"/>
              </a:solidFill>
              <a:uFill>
                <a:solidFill>
                  <a:srgbClr val="FFA900"/>
                </a:solidFill>
              </a:uFill>
              <a:latin typeface="+mn-lt"/>
              <a:ea typeface="+mn-ea"/>
              <a:cs typeface="+mn-cs"/>
              <a:sym typeface="Arial"/>
            </a:endParaRPr>
          </a:p>
          <a:p>
            <a:pPr lvl="0" marL="650240" indent="-609600">
              <a:lnSpc>
                <a:spcPct val="90000"/>
              </a:lnSpc>
              <a:spcBef>
                <a:spcPts val="400"/>
              </a:spcBef>
              <a:buClr>
                <a:srgbClr val="008F00"/>
              </a:buClr>
              <a:buFont typeface="Arial"/>
              <a:defRPr sz="1800">
                <a:uFillTx/>
              </a:defRPr>
            </a:pPr>
            <a:r>
              <a:rPr sz="2000">
                <a:solidFill>
                  <a:srgbClr val="008F00"/>
                </a:solidFill>
                <a:uFill>
                  <a:solidFill>
                    <a:srgbClr val="008F00"/>
                  </a:solidFill>
                </a:uFill>
                <a:latin typeface="+mn-lt"/>
                <a:ea typeface="+mn-ea"/>
                <a:cs typeface="+mn-cs"/>
                <a:sym typeface="Arial"/>
              </a:rPr>
              <a:t>Standard Population</a:t>
            </a:r>
            <a:r>
              <a:rPr sz="2000">
                <a:solidFill>
                  <a:srgbClr val="0329D6"/>
                </a:solidFill>
                <a:uFill>
                  <a:solidFill>
                    <a:srgbClr val="0329D6"/>
                  </a:solidFill>
                </a:uFill>
                <a:latin typeface="+mn-lt"/>
                <a:ea typeface="+mn-ea"/>
                <a:cs typeface="+mn-cs"/>
                <a:sym typeface="Arial"/>
              </a:rPr>
              <a:t>  </a:t>
            </a:r>
            <a:r>
              <a:rPr sz="2000">
                <a:solidFill>
                  <a:srgbClr val="FF2600"/>
                </a:solidFill>
                <a:uFill>
                  <a:solidFill>
                    <a:srgbClr val="FF2600"/>
                  </a:solidFill>
                </a:uFill>
                <a:latin typeface="+mn-lt"/>
                <a:ea typeface="+mn-ea"/>
                <a:cs typeface="+mn-cs"/>
                <a:sym typeface="Arial"/>
              </a:rPr>
              <a:t>Clusters</a:t>
            </a:r>
            <a:r>
              <a:rPr sz="2000">
                <a:solidFill>
                  <a:srgbClr val="0329D6"/>
                </a:solidFill>
                <a:uFill>
                  <a:solidFill>
                    <a:srgbClr val="0329D6"/>
                  </a:solidFill>
                </a:uFill>
                <a:latin typeface="+mn-lt"/>
                <a:ea typeface="+mn-ea"/>
                <a:cs typeface="+mn-cs"/>
                <a:sym typeface="Arial"/>
              </a:rPr>
              <a:t>          </a:t>
            </a:r>
            <a:r>
              <a:rPr sz="2400">
                <a:solidFill>
                  <a:srgbClr val="002E7A"/>
                </a:solidFill>
                <a:uFill>
                  <a:solidFill/>
                </a:uFill>
              </a:rPr>
              <a:t>Volume Element</a:t>
            </a:r>
            <a:r>
              <a:rPr sz="2000">
                <a:solidFill>
                  <a:srgbClr val="FFA900"/>
                </a:solidFill>
                <a:uFill>
                  <a:solidFill>
                    <a:srgbClr val="FFA900"/>
                  </a:solidFill>
                </a:uFill>
                <a:latin typeface="+mn-lt"/>
                <a:ea typeface="+mn-ea"/>
                <a:cs typeface="+mn-cs"/>
                <a:sym typeface="Arial"/>
              </a:rPr>
              <a:t>     </a:t>
            </a:r>
            <a:r>
              <a:rPr sz="2000">
                <a:uFill>
                  <a:solidFill/>
                </a:uFill>
                <a:latin typeface="+mn-lt"/>
                <a:ea typeface="+mn-ea"/>
                <a:cs typeface="+mn-cs"/>
                <a:sym typeface="Arial"/>
              </a:rPr>
              <a:t>d</a:t>
            </a:r>
            <a:r>
              <a:rPr i="1" sz="2000">
                <a:uFill>
                  <a:solidFill/>
                </a:uFill>
                <a:latin typeface="+mn-lt"/>
                <a:ea typeface="+mn-ea"/>
                <a:cs typeface="+mn-cs"/>
                <a:sym typeface="Arial"/>
              </a:rPr>
              <a:t>V </a:t>
            </a:r>
            <a:r>
              <a:rPr sz="2000">
                <a:uFill>
                  <a:solidFill/>
                </a:uFill>
                <a:latin typeface="+mn-lt"/>
                <a:ea typeface="+mn-ea"/>
                <a:cs typeface="+mn-cs"/>
                <a:sym typeface="Arial"/>
              </a:rPr>
              <a:t>/ d</a:t>
            </a:r>
            <a:r>
              <a:rPr i="1" sz="2000">
                <a:uFill>
                  <a:solidFill/>
                </a:uFill>
                <a:latin typeface="+mn-lt"/>
                <a:ea typeface="+mn-ea"/>
                <a:cs typeface="+mn-cs"/>
                <a:sym typeface="Arial"/>
              </a:rPr>
              <a:t>z</a:t>
            </a:r>
            <a:r>
              <a:rPr sz="2000">
                <a:uFill>
                  <a:solidFill/>
                </a:uFill>
                <a:latin typeface="+mn-lt"/>
                <a:ea typeface="+mn-ea"/>
                <a:cs typeface="+mn-cs"/>
                <a:sym typeface="Arial"/>
              </a:rPr>
              <a:t>d</a:t>
            </a:r>
            <a:r>
              <a:rPr sz="2000">
                <a:uFill>
                  <a:solidFill/>
                </a:uFill>
                <a:latin typeface="Symbol"/>
                <a:ea typeface="Symbol"/>
                <a:cs typeface="Symbol"/>
                <a:sym typeface="Symbol"/>
              </a:rPr>
              <a:t>Ω</a:t>
            </a:r>
            <a:r>
              <a:rPr i="1" sz="2000">
                <a:uFill>
                  <a:solidFill/>
                </a:uFill>
                <a:latin typeface="+mn-lt"/>
                <a:ea typeface="+mn-ea"/>
                <a:cs typeface="+mn-cs"/>
                <a:sym typeface="Arial"/>
              </a:rPr>
              <a:t>  = r</a:t>
            </a:r>
            <a:r>
              <a:rPr baseline="29999" sz="2000">
                <a:uFill>
                  <a:solidFill/>
                </a:uFill>
                <a:latin typeface="+mn-lt"/>
                <a:ea typeface="+mn-ea"/>
                <a:cs typeface="+mn-cs"/>
                <a:sym typeface="Arial"/>
              </a:rPr>
              <a:t>2</a:t>
            </a:r>
            <a:r>
              <a:rPr sz="2000">
                <a:uFill>
                  <a:solidFill/>
                </a:uFill>
                <a:latin typeface="+mn-lt"/>
                <a:ea typeface="+mn-ea"/>
                <a:cs typeface="+mn-cs"/>
                <a:sym typeface="Arial"/>
              </a:rPr>
              <a:t>(</a:t>
            </a:r>
            <a:r>
              <a:rPr i="1" sz="2000">
                <a:uFill>
                  <a:solidFill/>
                </a:uFill>
                <a:latin typeface="+mn-lt"/>
                <a:ea typeface="+mn-ea"/>
                <a:cs typeface="+mn-cs"/>
                <a:sym typeface="Arial"/>
              </a:rPr>
              <a:t>z</a:t>
            </a:r>
            <a:r>
              <a:rPr sz="2000">
                <a:uFill>
                  <a:solidFill/>
                </a:uFill>
                <a:latin typeface="+mn-lt"/>
                <a:ea typeface="+mn-ea"/>
                <a:cs typeface="+mn-cs"/>
                <a:sym typeface="Arial"/>
              </a:rPr>
              <a:t>) / </a:t>
            </a:r>
            <a:r>
              <a:rPr i="1" sz="2000">
                <a:uFill>
                  <a:solidFill/>
                </a:uFill>
                <a:latin typeface="+mn-lt"/>
                <a:ea typeface="+mn-ea"/>
                <a:cs typeface="+mn-cs"/>
                <a:sym typeface="Arial"/>
              </a:rPr>
              <a:t>H</a:t>
            </a:r>
            <a:r>
              <a:rPr sz="2000">
                <a:uFill>
                  <a:solidFill/>
                </a:uFill>
                <a:latin typeface="+mn-lt"/>
                <a:ea typeface="+mn-ea"/>
                <a:cs typeface="+mn-cs"/>
                <a:sym typeface="Arial"/>
              </a:rPr>
              <a:t>(</a:t>
            </a:r>
            <a:r>
              <a:rPr i="1" sz="2000">
                <a:uFill>
                  <a:solidFill/>
                </a:uFill>
                <a:latin typeface="+mn-lt"/>
                <a:ea typeface="+mn-ea"/>
                <a:cs typeface="+mn-cs"/>
                <a:sym typeface="Arial"/>
              </a:rPr>
              <a:t>z</a:t>
            </a:r>
            <a:r>
              <a:rPr sz="2000">
                <a:uFill>
                  <a:solidFill/>
                </a:uFill>
                <a:latin typeface="+mn-lt"/>
                <a:ea typeface="+mn-ea"/>
                <a:cs typeface="+mn-cs"/>
                <a:sym typeface="Arial"/>
              </a:rPr>
              <a:t>)</a:t>
            </a:r>
            <a:r>
              <a:rPr i="1" sz="2000">
                <a:solidFill>
                  <a:srgbClr val="FFA900"/>
                </a:solidFill>
                <a:uFill>
                  <a:solidFill>
                    <a:srgbClr val="FFA900"/>
                  </a:solidFill>
                </a:uFill>
                <a:latin typeface="+mn-lt"/>
                <a:ea typeface="+mn-ea"/>
                <a:cs typeface="+mn-cs"/>
                <a:sym typeface="Arial"/>
              </a:rPr>
              <a:t> </a:t>
            </a:r>
            <a:endParaRPr i="1" sz="2000">
              <a:solidFill>
                <a:srgbClr val="FFA900"/>
              </a:solidFill>
              <a:uFill>
                <a:solidFill>
                  <a:srgbClr val="FFA900"/>
                </a:solidFill>
              </a:uFill>
              <a:latin typeface="+mn-lt"/>
              <a:ea typeface="+mn-ea"/>
              <a:cs typeface="+mn-cs"/>
              <a:sym typeface="Arial"/>
            </a:endParaRPr>
          </a:p>
          <a:p>
            <a:pPr lvl="0" marL="650240" indent="-609600">
              <a:lnSpc>
                <a:spcPct val="90000"/>
              </a:lnSpc>
              <a:spcBef>
                <a:spcPts val="400"/>
              </a:spcBef>
              <a:buClr>
                <a:srgbClr val="000000"/>
              </a:buClr>
              <a:buFont typeface="Arial"/>
              <a:defRPr sz="1800">
                <a:uFillTx/>
              </a:defRPr>
            </a:pPr>
            <a:endParaRPr sz="2000">
              <a:uFill>
                <a:solidFill/>
              </a:uFill>
              <a:latin typeface="+mn-lt"/>
              <a:ea typeface="+mn-ea"/>
              <a:cs typeface="+mn-cs"/>
              <a:sym typeface="Arial"/>
            </a:endParaRPr>
          </a:p>
          <a:p>
            <a:pPr lvl="0" marL="650240" indent="-609600">
              <a:lnSpc>
                <a:spcPct val="135000"/>
              </a:lnSpc>
              <a:spcBef>
                <a:spcPts val="1400"/>
              </a:spcBef>
              <a:buSzPct val="100000"/>
              <a:buFont typeface="Arial"/>
              <a:buChar char="•"/>
              <a:defRPr sz="1800">
                <a:uFillTx/>
              </a:defRPr>
            </a:pPr>
            <a:r>
              <a:rPr sz="2400">
                <a:solidFill>
                  <a:srgbClr val="002E7A"/>
                </a:solidFill>
                <a:uFill>
                  <a:solidFill>
                    <a:srgbClr val="0329D6"/>
                  </a:solidFill>
                </a:uFill>
                <a:latin typeface="+mn-lt"/>
                <a:ea typeface="+mn-ea"/>
                <a:cs typeface="+mn-cs"/>
                <a:sym typeface="Arial"/>
              </a:rPr>
              <a:t>Tests based on growth of structure</a:t>
            </a:r>
            <a:endParaRPr sz="2400">
              <a:solidFill>
                <a:srgbClr val="002E7A"/>
              </a:solidFill>
              <a:uFill>
                <a:solidFill>
                  <a:srgbClr val="0329D6"/>
                </a:solidFill>
              </a:uFill>
              <a:latin typeface="+mn-lt"/>
              <a:ea typeface="+mn-ea"/>
              <a:cs typeface="+mn-cs"/>
              <a:sym typeface="Arial"/>
            </a:endParaRPr>
          </a:p>
          <a:p>
            <a:pPr lvl="0" marL="650240" indent="-609600">
              <a:spcBef>
                <a:spcPts val="300"/>
              </a:spcBef>
              <a:buClr>
                <a:srgbClr val="0329D6"/>
              </a:buClr>
              <a:buFont typeface="Arial"/>
              <a:defRPr sz="1800">
                <a:uFillTx/>
              </a:defRPr>
            </a:pPr>
            <a:r>
              <a:rPr sz="2000">
                <a:solidFill>
                  <a:srgbClr val="008F00"/>
                </a:solidFill>
                <a:uFill>
                  <a:solidFill>
                    <a:srgbClr val="008F00"/>
                  </a:solidFill>
                </a:uFill>
                <a:latin typeface="+mn-lt"/>
                <a:ea typeface="+mn-ea"/>
                <a:cs typeface="+mn-cs"/>
                <a:sym typeface="Arial"/>
              </a:rPr>
              <a:t>The rate of the growth of structure in the universe depends on the expansion:</a:t>
            </a:r>
            <a:endParaRPr sz="2000">
              <a:solidFill>
                <a:srgbClr val="008F00"/>
              </a:solidFill>
              <a:uFill>
                <a:solidFill>
                  <a:srgbClr val="008F00"/>
                </a:solidFill>
              </a:uFill>
              <a:latin typeface="+mn-lt"/>
              <a:ea typeface="+mn-ea"/>
              <a:cs typeface="+mn-cs"/>
              <a:sym typeface="Arial"/>
            </a:endParaRPr>
          </a:p>
          <a:p>
            <a:pPr lvl="0" marL="650240" indent="-609600">
              <a:lnSpc>
                <a:spcPct val="135000"/>
              </a:lnSpc>
              <a:spcBef>
                <a:spcPts val="400"/>
              </a:spcBef>
              <a:buClr>
                <a:srgbClr val="000000"/>
              </a:buClr>
              <a:buFont typeface="Arial"/>
              <a:defRPr sz="1800">
                <a:uFillTx/>
              </a:defRPr>
            </a:pPr>
            <a:r>
              <a:rPr sz="2000">
                <a:uFill>
                  <a:solidFill/>
                </a:uFill>
                <a:latin typeface="+mn-lt"/>
                <a:ea typeface="+mn-ea"/>
                <a:cs typeface="+mn-cs"/>
                <a:sym typeface="Arial"/>
              </a:rPr>
              <a:t>                                                                                          </a:t>
            </a:r>
          </a:p>
        </p:txBody>
      </p:sp>
      <p:sp>
        <p:nvSpPr>
          <p:cNvPr id="728" name="Shape 728"/>
          <p:cNvSpPr/>
          <p:nvPr>
            <p:ph type="title"/>
          </p:nvPr>
        </p:nvSpPr>
        <p:spPr>
          <a:xfrm>
            <a:off x="685800" y="0"/>
            <a:ext cx="7772400" cy="11430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Probes of Dark Energy</a:t>
            </a:r>
          </a:p>
        </p:txBody>
      </p:sp>
      <p:sp>
        <p:nvSpPr>
          <p:cNvPr id="729" name="Shape 729"/>
          <p:cNvSpPr/>
          <p:nvPr/>
        </p:nvSpPr>
        <p:spPr>
          <a:xfrm>
            <a:off x="152400" y="5178425"/>
            <a:ext cx="2971800" cy="3853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buClr>
                <a:srgbClr val="FF2600"/>
              </a:buClr>
              <a:buFont typeface="Arial"/>
              <a:defRPr sz="2000">
                <a:solidFill>
                  <a:srgbClr val="FF2600"/>
                </a:solidFill>
                <a:uFill>
                  <a:solidFill>
                    <a:srgbClr val="FF2600"/>
                  </a:solidFill>
                </a:uFill>
                <a:latin typeface="+mn-lt"/>
                <a:ea typeface="+mn-ea"/>
                <a:cs typeface="+mn-cs"/>
                <a:sym typeface="Arial"/>
              </a:defRPr>
            </a:lvl1pPr>
          </a:lstStyle>
          <a:p>
            <a:pPr lvl="0">
              <a:defRPr sz="1800">
                <a:solidFill>
                  <a:srgbClr val="000000"/>
                </a:solidFill>
                <a:uFillTx/>
              </a:defRPr>
            </a:pPr>
            <a:r>
              <a:rPr sz="2000">
                <a:solidFill>
                  <a:srgbClr val="FF2600"/>
                </a:solidFill>
                <a:uFill>
                  <a:solidFill>
                    <a:srgbClr val="FF2600"/>
                  </a:solidFill>
                </a:uFill>
              </a:rPr>
              <a:t>Weak Lensing, Clusters</a:t>
            </a:r>
          </a:p>
        </p:txBody>
      </p:sp>
      <p:sp>
        <p:nvSpPr>
          <p:cNvPr id="730" name="Shape 730"/>
          <p:cNvSpPr/>
          <p:nvPr/>
        </p:nvSpPr>
        <p:spPr>
          <a:xfrm>
            <a:off x="468312" y="5467350"/>
            <a:ext cx="2142689" cy="323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8F00"/>
              </a:buClr>
              <a:buFont typeface="Arial"/>
              <a:defRPr sz="1600">
                <a:solidFill>
                  <a:srgbClr val="008F00"/>
                </a:solidFill>
                <a:uFill>
                  <a:solidFill>
                    <a:srgbClr val="008F00"/>
                  </a:solidFill>
                </a:uFill>
                <a:latin typeface="+mn-lt"/>
                <a:ea typeface="+mn-ea"/>
                <a:cs typeface="+mn-cs"/>
                <a:sym typeface="Arial"/>
              </a:defRPr>
            </a:lvl1pPr>
          </a:lstStyle>
          <a:p>
            <a:pPr lvl="0">
              <a:defRPr sz="1800">
                <a:solidFill>
                  <a:srgbClr val="000000"/>
                </a:solidFill>
                <a:uFillTx/>
              </a:defRPr>
            </a:pPr>
            <a:r>
              <a:rPr sz="1600">
                <a:solidFill>
                  <a:srgbClr val="008F00"/>
                </a:solidFill>
                <a:uFill>
                  <a:solidFill>
                    <a:srgbClr val="008F00"/>
                  </a:solidFill>
                </a:uFill>
              </a:rPr>
              <a:t>(also probe geometry)</a:t>
            </a:r>
          </a:p>
        </p:txBody>
      </p:sp>
      <p:pic>
        <p:nvPicPr>
          <p:cNvPr id="731" name="pasted-image.pdf"/>
          <p:cNvPicPr/>
          <p:nvPr/>
        </p:nvPicPr>
        <p:blipFill>
          <a:blip r:embed="rId2">
            <a:extLst/>
          </a:blip>
          <a:stretch>
            <a:fillRect/>
          </a:stretch>
        </p:blipFill>
        <p:spPr>
          <a:xfrm>
            <a:off x="3619500" y="5143500"/>
            <a:ext cx="2465366" cy="469900"/>
          </a:xfrm>
          <a:prstGeom prst="rect">
            <a:avLst/>
          </a:prstGeom>
          <a:ln w="25400">
            <a:round/>
          </a:ln>
        </p:spPr>
      </p:pic>
      <p:pic>
        <p:nvPicPr>
          <p:cNvPr id="732" name="pasted-image.pdf"/>
          <p:cNvPicPr/>
          <p:nvPr/>
        </p:nvPicPr>
        <p:blipFill>
          <a:blip r:embed="rId3">
            <a:extLst/>
          </a:blip>
          <a:stretch>
            <a:fillRect/>
          </a:stretch>
        </p:blipFill>
        <p:spPr>
          <a:xfrm>
            <a:off x="3619500" y="5745793"/>
            <a:ext cx="1429051" cy="553408"/>
          </a:xfrm>
          <a:prstGeom prst="rect">
            <a:avLst/>
          </a:prstGeom>
          <a:ln w="25400">
            <a:round/>
          </a:ln>
        </p:spPr>
      </p:pic>
    </p:spTree>
  </p:cSld>
  <p:clrMapOvr>
    <a:masterClrMapping/>
  </p:clrMapOvr>
  <p:transitio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4" name="Shape 73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735" name="Shape 735"/>
          <p:cNvSpPr/>
          <p:nvPr/>
        </p:nvSpPr>
        <p:spPr>
          <a:xfrm>
            <a:off x="152400" y="685800"/>
            <a:ext cx="8915400" cy="563343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650240" indent="-609600">
              <a:lnSpc>
                <a:spcPct val="90000"/>
              </a:lnSpc>
              <a:spcBef>
                <a:spcPts val="300"/>
              </a:spcBef>
              <a:buClr>
                <a:srgbClr val="00D2A9"/>
              </a:buClr>
              <a:buFont typeface="Arial Black"/>
              <a:defRPr sz="1800">
                <a:uFillTx/>
              </a:defRPr>
            </a:pPr>
            <a:endParaRPr b="1" sz="1200">
              <a:solidFill>
                <a:srgbClr val="FF2C79"/>
              </a:solidFill>
              <a:uFill>
                <a:solidFill>
                  <a:srgbClr val="FF2C79"/>
                </a:solidFill>
              </a:uFill>
              <a:latin typeface="Arial Black"/>
              <a:ea typeface="Arial Black"/>
              <a:cs typeface="Arial Black"/>
              <a:sym typeface="Arial Black"/>
            </a:endParaRPr>
          </a:p>
          <a:p>
            <a:pPr lvl="0" marL="650240" indent="-609600">
              <a:lnSpc>
                <a:spcPct val="90000"/>
              </a:lnSpc>
              <a:spcBef>
                <a:spcPts val="400"/>
              </a:spcBef>
              <a:buSzPct val="100000"/>
              <a:buFont typeface="Arial"/>
              <a:buChar char="•"/>
              <a:defRPr sz="1800">
                <a:uFillTx/>
              </a:defRPr>
            </a:pPr>
            <a:r>
              <a:rPr sz="2000">
                <a:solidFill>
                  <a:srgbClr val="002E7A"/>
                </a:solidFill>
                <a:uFill>
                  <a:solidFill>
                    <a:srgbClr val="434ED6"/>
                  </a:solidFill>
                </a:uFill>
                <a:latin typeface="+mn-lt"/>
                <a:ea typeface="+mn-ea"/>
                <a:cs typeface="+mn-cs"/>
                <a:sym typeface="Arial"/>
              </a:rPr>
              <a:t>Standard candles provide a measurement of the luminosity distance as a function of redshift:</a:t>
            </a:r>
            <a:endParaRPr sz="2000">
              <a:solidFill>
                <a:srgbClr val="002E7A"/>
              </a:solidFill>
              <a:uFill>
                <a:solidFill>
                  <a:srgbClr val="434ED6"/>
                </a:solidFill>
              </a:uFill>
              <a:latin typeface="+mn-lt"/>
              <a:ea typeface="+mn-ea"/>
              <a:cs typeface="+mn-cs"/>
              <a:sym typeface="Arial"/>
            </a:endParaRPr>
          </a:p>
          <a:p>
            <a:pPr lvl="0" marL="650240" indent="-609600">
              <a:lnSpc>
                <a:spcPct val="110000"/>
              </a:lnSpc>
              <a:buClr>
                <a:srgbClr val="00D2A9"/>
              </a:buClr>
              <a:buFont typeface="Arial"/>
              <a:defRPr sz="1800">
                <a:uFillTx/>
              </a:defRPr>
            </a:pPr>
            <a:r>
              <a:rPr i="1" sz="2000">
                <a:uFill>
                  <a:solidFill/>
                </a:uFill>
                <a:latin typeface="+mn-lt"/>
                <a:ea typeface="+mn-ea"/>
                <a:cs typeface="+mn-cs"/>
                <a:sym typeface="Arial"/>
              </a:rPr>
              <a:t>                                                                               </a:t>
            </a:r>
            <a:r>
              <a:rPr sz="2000">
                <a:uFill>
                  <a:solidFill/>
                </a:uFill>
                <a:latin typeface="Symbol"/>
                <a:ea typeface="Symbol"/>
                <a:cs typeface="Symbol"/>
                <a:sym typeface="Symbol"/>
              </a:rPr>
              <a:t>φ </a:t>
            </a:r>
            <a:r>
              <a:rPr sz="2000">
                <a:uFill>
                  <a:solidFill/>
                </a:uFill>
                <a:latin typeface="+mn-lt"/>
                <a:ea typeface="+mn-ea"/>
                <a:cs typeface="+mn-cs"/>
                <a:sym typeface="Arial"/>
              </a:rPr>
              <a:t>:  flux</a:t>
            </a:r>
            <a:endParaRPr sz="2000">
              <a:uFill>
                <a:solidFill/>
              </a:uFill>
              <a:latin typeface="+mn-lt"/>
              <a:ea typeface="+mn-ea"/>
              <a:cs typeface="+mn-cs"/>
              <a:sym typeface="Arial"/>
            </a:endParaRPr>
          </a:p>
          <a:p>
            <a:pPr lvl="0" marL="650240" indent="-609600">
              <a:lnSpc>
                <a:spcPct val="150000"/>
              </a:lnSpc>
              <a:spcBef>
                <a:spcPts val="400"/>
              </a:spcBef>
              <a:buClr>
                <a:srgbClr val="00D2A9"/>
              </a:buClr>
              <a:buFont typeface="Arial"/>
              <a:defRPr sz="1800">
                <a:uFillTx/>
              </a:defRPr>
            </a:pPr>
            <a:r>
              <a:rPr sz="2000">
                <a:uFill>
                  <a:solidFill/>
                </a:uFill>
                <a:latin typeface="+mn-lt"/>
                <a:ea typeface="+mn-ea"/>
                <a:cs typeface="+mn-cs"/>
                <a:sym typeface="Arial"/>
              </a:rPr>
              <a:t>                                                                               </a:t>
            </a:r>
            <a:r>
              <a:rPr i="1" sz="2000">
                <a:uFill>
                  <a:solidFill/>
                </a:uFill>
                <a:latin typeface="+mn-lt"/>
                <a:ea typeface="+mn-ea"/>
                <a:cs typeface="+mn-cs"/>
                <a:sym typeface="Arial"/>
              </a:rPr>
              <a:t>L</a:t>
            </a:r>
            <a:r>
              <a:rPr sz="2000">
                <a:uFill>
                  <a:solidFill/>
                </a:uFill>
                <a:latin typeface="+mn-lt"/>
                <a:ea typeface="+mn-ea"/>
                <a:cs typeface="+mn-cs"/>
                <a:sym typeface="Arial"/>
              </a:rPr>
              <a:t> : intrinsic luminosity</a:t>
            </a:r>
            <a:endParaRPr sz="2000">
              <a:uFill>
                <a:solidFill/>
              </a:uFill>
              <a:latin typeface="+mn-lt"/>
              <a:ea typeface="+mn-ea"/>
              <a:cs typeface="+mn-cs"/>
              <a:sym typeface="Arial"/>
            </a:endParaRPr>
          </a:p>
          <a:p>
            <a:pPr lvl="0" marL="650240" indent="-609600">
              <a:lnSpc>
                <a:spcPct val="150000"/>
              </a:lnSpc>
              <a:spcBef>
                <a:spcPts val="400"/>
              </a:spcBef>
              <a:buClr>
                <a:srgbClr val="00D2A9"/>
              </a:buClr>
              <a:buFont typeface="Arial"/>
              <a:defRPr sz="1800">
                <a:uFillTx/>
              </a:defRPr>
            </a:pPr>
            <a:r>
              <a:rPr sz="2000">
                <a:uFill>
                  <a:solidFill/>
                </a:uFill>
                <a:latin typeface="+mn-lt"/>
                <a:ea typeface="+mn-ea"/>
                <a:cs typeface="+mn-cs"/>
                <a:sym typeface="Arial"/>
              </a:rPr>
              <a:t>                                                                              </a:t>
            </a:r>
            <a:r>
              <a:rPr i="1" sz="2000">
                <a:uFill>
                  <a:solidFill/>
                </a:uFill>
                <a:latin typeface="+mn-lt"/>
                <a:ea typeface="+mn-ea"/>
                <a:cs typeface="+mn-cs"/>
                <a:sym typeface="Arial"/>
              </a:rPr>
              <a:t>d</a:t>
            </a:r>
            <a:r>
              <a:rPr baseline="-25000" i="1" sz="2000">
                <a:uFill>
                  <a:solidFill/>
                </a:uFill>
                <a:latin typeface="+mn-lt"/>
                <a:ea typeface="+mn-ea"/>
                <a:cs typeface="+mn-cs"/>
                <a:sym typeface="Arial"/>
              </a:rPr>
              <a:t>L</a:t>
            </a:r>
            <a:r>
              <a:rPr baseline="-25000" sz="2000">
                <a:uFill>
                  <a:solidFill/>
                </a:uFill>
                <a:latin typeface="+mn-lt"/>
                <a:ea typeface="+mn-ea"/>
                <a:cs typeface="+mn-cs"/>
                <a:sym typeface="Arial"/>
              </a:rPr>
              <a:t> </a:t>
            </a:r>
            <a:r>
              <a:rPr sz="2000">
                <a:uFill>
                  <a:solidFill/>
                </a:uFill>
                <a:latin typeface="+mn-lt"/>
                <a:ea typeface="+mn-ea"/>
                <a:cs typeface="+mn-cs"/>
                <a:sym typeface="Arial"/>
              </a:rPr>
              <a:t>: luminosity distance</a:t>
            </a:r>
            <a:endParaRPr sz="2000">
              <a:uFill>
                <a:solidFill/>
              </a:uFill>
              <a:latin typeface="+mn-lt"/>
              <a:ea typeface="+mn-ea"/>
              <a:cs typeface="+mn-cs"/>
              <a:sym typeface="Arial"/>
            </a:endParaRPr>
          </a:p>
          <a:p>
            <a:pPr lvl="0" marL="650240" indent="-609600">
              <a:lnSpc>
                <a:spcPct val="150000"/>
              </a:lnSpc>
              <a:spcBef>
                <a:spcPts val="400"/>
              </a:spcBef>
              <a:buClr>
                <a:srgbClr val="00D2A9"/>
              </a:buClr>
              <a:buFont typeface="Arial"/>
              <a:defRPr sz="1800">
                <a:uFillTx/>
              </a:defRPr>
            </a:pPr>
            <a:r>
              <a:rPr i="1" sz="2000">
                <a:uFill>
                  <a:solidFill/>
                </a:uFill>
                <a:latin typeface="+mn-lt"/>
                <a:ea typeface="+mn-ea"/>
                <a:cs typeface="+mn-cs"/>
                <a:sym typeface="Arial"/>
              </a:rPr>
              <a:t>                                                                            r(z) </a:t>
            </a:r>
            <a:r>
              <a:rPr sz="2000">
                <a:uFill>
                  <a:solidFill/>
                </a:uFill>
                <a:latin typeface="+mn-lt"/>
                <a:ea typeface="+mn-ea"/>
                <a:cs typeface="+mn-cs"/>
                <a:sym typeface="Arial"/>
              </a:rPr>
              <a:t>: co-moving distance</a:t>
            </a:r>
            <a:endParaRPr sz="2000">
              <a:uFill>
                <a:solidFill/>
              </a:uFill>
              <a:latin typeface="+mn-lt"/>
              <a:ea typeface="+mn-ea"/>
              <a:cs typeface="+mn-cs"/>
              <a:sym typeface="Arial"/>
            </a:endParaRPr>
          </a:p>
          <a:p>
            <a:pPr lvl="0" marL="650240" indent="-609600">
              <a:spcBef>
                <a:spcPts val="1200"/>
              </a:spcBef>
              <a:buClr>
                <a:srgbClr val="434ED6"/>
              </a:buClr>
              <a:buSzPct val="100000"/>
              <a:buFont typeface="Arial"/>
              <a:buChar char="•"/>
              <a:defRPr sz="1800">
                <a:uFillTx/>
              </a:defRPr>
            </a:pPr>
            <a:endParaRPr sz="2000">
              <a:solidFill>
                <a:srgbClr val="434ED6"/>
              </a:solidFill>
              <a:uFill>
                <a:solidFill>
                  <a:srgbClr val="434ED6"/>
                </a:solidFill>
              </a:uFill>
              <a:latin typeface="+mn-lt"/>
              <a:ea typeface="+mn-ea"/>
              <a:cs typeface="+mn-cs"/>
              <a:sym typeface="Arial"/>
            </a:endParaRPr>
          </a:p>
          <a:p>
            <a:pPr lvl="0" marL="650240" indent="-609600">
              <a:spcBef>
                <a:spcPts val="1200"/>
              </a:spcBef>
              <a:buSzPct val="100000"/>
              <a:buFont typeface="Arial"/>
              <a:buChar char="•"/>
              <a:defRPr sz="1800">
                <a:uFillTx/>
              </a:defRPr>
            </a:pPr>
            <a:r>
              <a:rPr sz="2000">
                <a:solidFill>
                  <a:srgbClr val="002E7A"/>
                </a:solidFill>
                <a:uFill>
                  <a:solidFill>
                    <a:srgbClr val="434ED6"/>
                  </a:solidFill>
                </a:uFill>
                <a:latin typeface="+mn-lt"/>
                <a:ea typeface="+mn-ea"/>
                <a:cs typeface="+mn-cs"/>
                <a:sym typeface="Arial"/>
              </a:rPr>
              <a:t>Astronomers measure the apparent magnitude and redshift:</a:t>
            </a:r>
            <a:endParaRPr sz="2000">
              <a:solidFill>
                <a:srgbClr val="002E7A"/>
              </a:solidFill>
              <a:uFill>
                <a:solidFill>
                  <a:srgbClr val="434ED6"/>
                </a:solidFill>
              </a:uFill>
              <a:latin typeface="+mn-lt"/>
              <a:ea typeface="+mn-ea"/>
              <a:cs typeface="+mn-cs"/>
              <a:sym typeface="Arial"/>
            </a:endParaRPr>
          </a:p>
          <a:p>
            <a:pPr lvl="0" marL="650240" indent="-609600">
              <a:lnSpc>
                <a:spcPct val="90000"/>
              </a:lnSpc>
              <a:spcBef>
                <a:spcPts val="400"/>
              </a:spcBef>
              <a:buClr>
                <a:srgbClr val="434ED6"/>
              </a:buClr>
              <a:buSzPct val="100000"/>
              <a:buFont typeface="Arial"/>
              <a:buChar char="•"/>
              <a:defRPr sz="1800">
                <a:uFillTx/>
              </a:defRPr>
            </a:pPr>
            <a:endParaRPr sz="2000">
              <a:solidFill>
                <a:srgbClr val="434ED6"/>
              </a:solidFill>
              <a:uFill>
                <a:solidFill>
                  <a:srgbClr val="434ED6"/>
                </a:solidFill>
              </a:uFill>
              <a:latin typeface="+mn-lt"/>
              <a:ea typeface="+mn-ea"/>
              <a:cs typeface="+mn-cs"/>
              <a:sym typeface="Arial"/>
            </a:endParaRPr>
          </a:p>
          <a:p>
            <a:pPr lvl="0" marL="650240" indent="-609600">
              <a:lnSpc>
                <a:spcPct val="90000"/>
              </a:lnSpc>
              <a:spcBef>
                <a:spcPts val="400"/>
              </a:spcBef>
              <a:buClr>
                <a:srgbClr val="434ED6"/>
              </a:buClr>
              <a:buSzPct val="100000"/>
              <a:buFont typeface="Arial"/>
              <a:buChar char="•"/>
              <a:defRPr sz="1800">
                <a:uFillTx/>
              </a:defRPr>
            </a:pPr>
            <a:endParaRPr sz="2000">
              <a:solidFill>
                <a:srgbClr val="434ED6"/>
              </a:solidFill>
              <a:uFill>
                <a:solidFill>
                  <a:srgbClr val="434ED6"/>
                </a:solidFill>
              </a:uFill>
              <a:latin typeface="+mn-lt"/>
              <a:ea typeface="+mn-ea"/>
              <a:cs typeface="+mn-cs"/>
              <a:sym typeface="Arial"/>
            </a:endParaRPr>
          </a:p>
          <a:p>
            <a:pPr lvl="0" marL="1031239" indent="-533399">
              <a:lnSpc>
                <a:spcPct val="90000"/>
              </a:lnSpc>
              <a:spcBef>
                <a:spcPts val="400"/>
              </a:spcBef>
              <a:buClr>
                <a:srgbClr val="008F00"/>
              </a:buClr>
              <a:buSzPct val="100000"/>
              <a:buFont typeface="Arial"/>
              <a:buChar char="–"/>
              <a:defRPr sz="1800">
                <a:uFillTx/>
              </a:defRPr>
            </a:pPr>
            <a:endParaRPr i="1">
              <a:solidFill>
                <a:srgbClr val="008F00"/>
              </a:solidFill>
              <a:uFill>
                <a:solidFill>
                  <a:srgbClr val="008F00"/>
                </a:solidFill>
              </a:uFill>
              <a:latin typeface="+mn-lt"/>
              <a:ea typeface="+mn-ea"/>
              <a:cs typeface="+mn-cs"/>
              <a:sym typeface="Arial"/>
            </a:endParaRPr>
          </a:p>
          <a:p>
            <a:pPr lvl="0" marL="1031239" indent="-533399">
              <a:lnSpc>
                <a:spcPct val="90000"/>
              </a:lnSpc>
              <a:spcBef>
                <a:spcPts val="400"/>
              </a:spcBef>
              <a:buClr>
                <a:srgbClr val="008F00"/>
              </a:buClr>
              <a:buSzPct val="100000"/>
              <a:buFont typeface="Arial"/>
              <a:buChar char="–"/>
              <a:defRPr sz="1800">
                <a:uFillTx/>
              </a:defRPr>
            </a:pPr>
            <a:endParaRPr sz="2400">
              <a:uFill>
                <a:solidFill/>
              </a:uFill>
            </a:endParaRPr>
          </a:p>
          <a:p>
            <a:pPr lvl="0" marL="897889" indent="-400049">
              <a:lnSpc>
                <a:spcPct val="90000"/>
              </a:lnSpc>
              <a:spcBef>
                <a:spcPts val="400"/>
              </a:spcBef>
              <a:buClr>
                <a:srgbClr val="008F00"/>
              </a:buClr>
              <a:buSzPct val="100000"/>
              <a:buFont typeface="Arial"/>
              <a:buChar char="–"/>
              <a:defRPr sz="1800">
                <a:uFillTx/>
              </a:defRPr>
            </a:pPr>
            <a:r>
              <a:rPr i="1">
                <a:uFill>
                  <a:solidFill/>
                </a:uFill>
                <a:latin typeface="+mn-lt"/>
                <a:ea typeface="+mn-ea"/>
                <a:cs typeface="+mn-cs"/>
                <a:sym typeface="Arial"/>
              </a:rPr>
              <a:t>M</a:t>
            </a:r>
            <a:r>
              <a:rPr>
                <a:solidFill>
                  <a:srgbClr val="008F00"/>
                </a:solidFill>
                <a:uFill>
                  <a:solidFill>
                    <a:srgbClr val="008F00"/>
                  </a:solidFill>
                </a:uFill>
                <a:latin typeface="+mn-lt"/>
                <a:ea typeface="+mn-ea"/>
                <a:cs typeface="+mn-cs"/>
                <a:sym typeface="Arial"/>
              </a:rPr>
              <a:t>  is the (assumed unknown) absolute magnitude of a type-Ia SN.</a:t>
            </a:r>
            <a:endParaRPr>
              <a:solidFill>
                <a:srgbClr val="008F00"/>
              </a:solidFill>
              <a:uFill>
                <a:solidFill>
                  <a:srgbClr val="008F00"/>
                </a:solidFill>
              </a:uFill>
              <a:latin typeface="+mn-lt"/>
              <a:ea typeface="+mn-ea"/>
              <a:cs typeface="+mn-cs"/>
              <a:sym typeface="Arial"/>
            </a:endParaRPr>
          </a:p>
          <a:p>
            <a:pPr lvl="0" marL="897889" indent="-400049">
              <a:lnSpc>
                <a:spcPct val="90000"/>
              </a:lnSpc>
              <a:spcBef>
                <a:spcPts val="400"/>
              </a:spcBef>
              <a:buClr>
                <a:srgbClr val="008F00"/>
              </a:buClr>
              <a:buSzPct val="100000"/>
              <a:buFont typeface="Arial"/>
              <a:buChar char="–"/>
              <a:defRPr sz="1800">
                <a:uFillTx/>
              </a:defRPr>
            </a:pPr>
            <a:r>
              <a:rPr i="1">
                <a:uFill>
                  <a:solidFill/>
                </a:uFill>
                <a:latin typeface="+mn-lt"/>
                <a:ea typeface="+mn-ea"/>
                <a:cs typeface="+mn-cs"/>
                <a:sym typeface="Arial"/>
              </a:rPr>
              <a:t>H</a:t>
            </a:r>
            <a:r>
              <a:rPr baseline="-25000" i="1">
                <a:uFill>
                  <a:solidFill/>
                </a:uFill>
                <a:latin typeface="+mn-lt"/>
                <a:ea typeface="+mn-ea"/>
                <a:cs typeface="+mn-cs"/>
                <a:sym typeface="Arial"/>
              </a:rPr>
              <a:t>0</a:t>
            </a:r>
            <a:r>
              <a:rPr i="1">
                <a:uFill>
                  <a:solidFill/>
                </a:uFill>
                <a:latin typeface="+mn-lt"/>
                <a:ea typeface="+mn-ea"/>
                <a:cs typeface="+mn-cs"/>
                <a:sym typeface="Arial"/>
              </a:rPr>
              <a:t> d</a:t>
            </a:r>
            <a:r>
              <a:rPr baseline="-25000" i="1">
                <a:uFill>
                  <a:solidFill/>
                </a:uFill>
                <a:latin typeface="+mn-lt"/>
                <a:ea typeface="+mn-ea"/>
                <a:cs typeface="+mn-cs"/>
                <a:sym typeface="Arial"/>
              </a:rPr>
              <a:t>L</a:t>
            </a:r>
            <a:r>
              <a:rPr>
                <a:solidFill>
                  <a:srgbClr val="008F00"/>
                </a:solidFill>
                <a:uFill>
                  <a:solidFill>
                    <a:srgbClr val="008F00"/>
                  </a:solidFill>
                </a:uFill>
                <a:latin typeface="+mn-lt"/>
                <a:ea typeface="+mn-ea"/>
                <a:cs typeface="+mn-cs"/>
                <a:sym typeface="Arial"/>
              </a:rPr>
              <a:t> does NOT depend on </a:t>
            </a:r>
            <a:r>
              <a:rPr i="1">
                <a:uFill>
                  <a:solidFill/>
                </a:uFill>
                <a:latin typeface="+mn-lt"/>
                <a:ea typeface="+mn-ea"/>
                <a:cs typeface="+mn-cs"/>
                <a:sym typeface="Arial"/>
              </a:rPr>
              <a:t>H</a:t>
            </a:r>
            <a:r>
              <a:rPr baseline="-25000" i="1">
                <a:uFill>
                  <a:solidFill/>
                </a:uFill>
                <a:latin typeface="+mn-lt"/>
                <a:ea typeface="+mn-ea"/>
                <a:cs typeface="+mn-cs"/>
                <a:sym typeface="Arial"/>
              </a:rPr>
              <a:t>0</a:t>
            </a:r>
          </a:p>
        </p:txBody>
      </p:sp>
      <p:sp>
        <p:nvSpPr>
          <p:cNvPr id="736" name="Shape 736"/>
          <p:cNvSpPr/>
          <p:nvPr>
            <p:ph type="title"/>
          </p:nvPr>
        </p:nvSpPr>
        <p:spPr>
          <a:xfrm>
            <a:off x="152400" y="0"/>
            <a:ext cx="8915400" cy="838200"/>
          </a:xfrm>
          <a:prstGeom prst="rect">
            <a:avLst/>
          </a:prstGeom>
        </p:spPr>
        <p:txBody>
          <a:bodyPr/>
          <a:lstStyle>
            <a:lvl1pPr>
              <a:defRPr b="0"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Probing Dark Energy with Type-Ia SNe</a:t>
            </a:r>
          </a:p>
        </p:txBody>
      </p:sp>
      <p:pic>
        <p:nvPicPr>
          <p:cNvPr id="737" name="image.pdf"/>
          <p:cNvPicPr/>
          <p:nvPr/>
        </p:nvPicPr>
        <p:blipFill>
          <a:blip r:embed="rId2">
            <a:extLst/>
          </a:blip>
          <a:stretch>
            <a:fillRect/>
          </a:stretch>
        </p:blipFill>
        <p:spPr>
          <a:xfrm>
            <a:off x="1752600" y="2192337"/>
            <a:ext cx="2209800" cy="1236663"/>
          </a:xfrm>
          <a:prstGeom prst="rect">
            <a:avLst/>
          </a:prstGeom>
          <a:ln w="12700">
            <a:miter lim="400000"/>
          </a:ln>
        </p:spPr>
      </p:pic>
      <p:pic>
        <p:nvPicPr>
          <p:cNvPr id="738" name="image.pdf"/>
          <p:cNvPicPr/>
          <p:nvPr/>
        </p:nvPicPr>
        <p:blipFill>
          <a:blip r:embed="rId3">
            <a:extLst/>
          </a:blip>
          <a:stretch>
            <a:fillRect/>
          </a:stretch>
        </p:blipFill>
        <p:spPr>
          <a:xfrm>
            <a:off x="1639887" y="4605337"/>
            <a:ext cx="5743576" cy="957263"/>
          </a:xfrm>
          <a:prstGeom prst="rect">
            <a:avLst/>
          </a:prstGeom>
          <a:ln w="12700">
            <a:miter lim="400000"/>
          </a:ln>
        </p:spPr>
      </p:pic>
      <p:sp>
        <p:nvSpPr>
          <p:cNvPr id="739" name="Shape 739"/>
          <p:cNvSpPr/>
          <p:nvPr/>
        </p:nvSpPr>
        <p:spPr>
          <a:xfrm>
            <a:off x="1219200" y="4572000"/>
            <a:ext cx="6661150" cy="500063"/>
          </a:xfrm>
          <a:prstGeom prst="rect">
            <a:avLst/>
          </a:prstGeom>
          <a:ln w="38100">
            <a:solidFill>
              <a:srgbClr val="008F00"/>
            </a:solidFill>
            <a:miter lim="400000"/>
          </a:ln>
        </p:spPr>
        <p:txBody>
          <a:bodyPr lIns="0" tIns="0" rIns="0" bIns="0" anchor="ctr"/>
          <a:lstStyle/>
          <a:p>
            <a:pPr lvl="0"/>
          </a:p>
        </p:txBody>
      </p:sp>
      <p:pic>
        <p:nvPicPr>
          <p:cNvPr id="740" name="image.pdf"/>
          <p:cNvPicPr/>
          <p:nvPr/>
        </p:nvPicPr>
        <p:blipFill>
          <a:blip r:embed="rId4">
            <a:extLst/>
          </a:blip>
          <a:stretch>
            <a:fillRect/>
          </a:stretch>
        </p:blipFill>
        <p:spPr>
          <a:xfrm>
            <a:off x="2005012" y="1625600"/>
            <a:ext cx="1438276" cy="431800"/>
          </a:xfrm>
          <a:prstGeom prst="rect">
            <a:avLst/>
          </a:prstGeom>
          <a:ln w="12700">
            <a:miter lim="400000"/>
          </a:ln>
        </p:spPr>
      </p:pic>
      <p:sp>
        <p:nvSpPr>
          <p:cNvPr id="741" name="Shape 741"/>
          <p:cNvSpPr/>
          <p:nvPr/>
        </p:nvSpPr>
        <p:spPr>
          <a:xfrm>
            <a:off x="1276350" y="3443287"/>
            <a:ext cx="3267718" cy="3608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8F00"/>
              </a:buClr>
              <a:buFont typeface="Arial"/>
              <a:defRPr sz="1800">
                <a:solidFill>
                  <a:srgbClr val="008F00"/>
                </a:solidFill>
                <a:uFill>
                  <a:solidFill>
                    <a:srgbClr val="008F00"/>
                  </a:solidFill>
                </a:uFill>
                <a:latin typeface="+mn-lt"/>
                <a:ea typeface="+mn-ea"/>
                <a:cs typeface="+mn-cs"/>
                <a:sym typeface="Arial"/>
              </a:defRPr>
            </a:lvl1pPr>
          </a:lstStyle>
          <a:p>
            <a:pPr lvl="0">
              <a:defRPr>
                <a:solidFill>
                  <a:srgbClr val="000000"/>
                </a:solidFill>
                <a:uFillTx/>
              </a:defRPr>
            </a:pPr>
            <a:r>
              <a:rPr>
                <a:solidFill>
                  <a:srgbClr val="008F00"/>
                </a:solidFill>
                <a:uFill>
                  <a:solidFill>
                    <a:srgbClr val="008F00"/>
                  </a:solidFill>
                </a:uFill>
              </a:rPr>
              <a:t>(geometric test of dark energy)</a:t>
            </a:r>
          </a:p>
        </p:txBody>
      </p:sp>
    </p:spTree>
  </p:cSld>
  <p:clrMapOvr>
    <a:masterClrMapping/>
  </p:clrMapOvr>
  <p:transition spd="med"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3" name="Shape 74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744" name="Shape 744"/>
          <p:cNvSpPr/>
          <p:nvPr>
            <p:ph type="title"/>
          </p:nvPr>
        </p:nvSpPr>
        <p:spPr>
          <a:xfrm>
            <a:off x="152400" y="0"/>
            <a:ext cx="8915400" cy="1295400"/>
          </a:xfrm>
          <a:prstGeom prst="rect">
            <a:avLst/>
          </a:prstGeom>
        </p:spPr>
        <p:txBody>
          <a:bodyPr/>
          <a:lstStyle>
            <a:lvl1pPr>
              <a:defRPr b="0"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Type-Ia Supernovae (I)</a:t>
            </a:r>
          </a:p>
        </p:txBody>
      </p:sp>
      <p:sp>
        <p:nvSpPr>
          <p:cNvPr id="745" name="Shape 745"/>
          <p:cNvSpPr/>
          <p:nvPr>
            <p:ph type="body" idx="4294967295"/>
          </p:nvPr>
        </p:nvSpPr>
        <p:spPr>
          <a:xfrm>
            <a:off x="457200" y="1600200"/>
            <a:ext cx="4038600" cy="5257800"/>
          </a:xfrm>
          <a:prstGeom prst="rect">
            <a:avLst/>
          </a:prstGeom>
        </p:spPr>
        <p:txBody>
          <a:bodyPr lIns="0" tIns="0" rIns="0" bIns="0">
            <a:noAutofit/>
          </a:bodyPr>
          <a:lstStyle/>
          <a:p>
            <a:pPr lvl="0" marL="383540" marR="40639" indent="-342900" defTabSz="914400">
              <a:lnSpc>
                <a:spcPct val="95000"/>
              </a:lnSpc>
              <a:spcBef>
                <a:spcPts val="1100"/>
              </a:spcBef>
              <a:buClr>
                <a:srgbClr val="000000"/>
              </a:buClr>
              <a:buFont typeface="Arial"/>
              <a:defRPr b="0" sz="1800">
                <a:solidFill>
                  <a:srgbClr val="000000"/>
                </a:solidFill>
                <a:uFillTx/>
              </a:defRPr>
            </a:pPr>
            <a:r>
              <a:rPr sz="2000">
                <a:solidFill>
                  <a:srgbClr val="002E7A"/>
                </a:solidFill>
                <a:uFill>
                  <a:solidFill>
                    <a:srgbClr val="434ED6"/>
                  </a:solidFill>
                </a:uFill>
                <a:latin typeface="+mn-lt"/>
                <a:ea typeface="+mn-ea"/>
                <a:cs typeface="+mn-cs"/>
                <a:sym typeface="Arial"/>
              </a:rPr>
              <a:t>Defined empirically as supernovae without Hydrogen but with Silicon in spectrum.</a:t>
            </a:r>
            <a:endParaRPr sz="2000">
              <a:solidFill>
                <a:srgbClr val="002E7A"/>
              </a:solidFill>
              <a:uFill>
                <a:solidFill>
                  <a:srgbClr val="434ED6"/>
                </a:solidFill>
              </a:uFill>
              <a:latin typeface="+mn-lt"/>
              <a:ea typeface="+mn-ea"/>
              <a:cs typeface="+mn-cs"/>
              <a:sym typeface="Arial"/>
            </a:endParaRPr>
          </a:p>
          <a:p>
            <a:pPr lvl="0" marL="383540" marR="40639" indent="-342900" defTabSz="914400">
              <a:lnSpc>
                <a:spcPct val="95000"/>
              </a:lnSpc>
              <a:spcBef>
                <a:spcPts val="1100"/>
              </a:spcBef>
              <a:buClr>
                <a:srgbClr val="000000"/>
              </a:buClr>
              <a:buFont typeface="Arial"/>
              <a:defRPr b="0" sz="1800">
                <a:solidFill>
                  <a:srgbClr val="000000"/>
                </a:solidFill>
                <a:uFillTx/>
              </a:defRPr>
            </a:pPr>
            <a:r>
              <a:rPr sz="2000">
                <a:solidFill>
                  <a:srgbClr val="002E7A"/>
                </a:solidFill>
                <a:uFill>
                  <a:solidFill>
                    <a:srgbClr val="434ED6"/>
                  </a:solidFill>
                </a:uFill>
                <a:latin typeface="+mn-lt"/>
                <a:ea typeface="+mn-ea"/>
                <a:cs typeface="+mn-cs"/>
                <a:sym typeface="Arial"/>
              </a:rPr>
              <a:t>Progenitor understood as a white dwarf accreting material from a binary companion.</a:t>
            </a:r>
            <a:endParaRPr sz="2000">
              <a:solidFill>
                <a:srgbClr val="002E7A"/>
              </a:solidFill>
              <a:uFill>
                <a:solidFill>
                  <a:srgbClr val="434ED6"/>
                </a:solidFill>
              </a:uFill>
              <a:latin typeface="+mn-lt"/>
              <a:ea typeface="+mn-ea"/>
              <a:cs typeface="+mn-cs"/>
              <a:sym typeface="Arial"/>
            </a:endParaRPr>
          </a:p>
          <a:p>
            <a:pPr lvl="0" marL="383540" marR="40639" indent="-342900" defTabSz="914400">
              <a:lnSpc>
                <a:spcPct val="95000"/>
              </a:lnSpc>
              <a:spcBef>
                <a:spcPts val="1100"/>
              </a:spcBef>
              <a:buClr>
                <a:srgbClr val="000000"/>
              </a:buClr>
              <a:buFont typeface="Arial"/>
              <a:defRPr b="0" sz="1800">
                <a:solidFill>
                  <a:srgbClr val="000000"/>
                </a:solidFill>
                <a:uFillTx/>
              </a:defRPr>
            </a:pPr>
            <a:r>
              <a:rPr sz="2000">
                <a:solidFill>
                  <a:srgbClr val="002E7A"/>
                </a:solidFill>
                <a:uFill>
                  <a:solidFill>
                    <a:srgbClr val="434ED6"/>
                  </a:solidFill>
                </a:uFill>
                <a:latin typeface="+mn-lt"/>
                <a:ea typeface="+mn-ea"/>
                <a:cs typeface="+mn-cs"/>
                <a:sym typeface="Arial"/>
              </a:rPr>
              <a:t>As the white dwarf approaches Chandrasekhar mass, a thermonuclear runaway is triggered.</a:t>
            </a:r>
            <a:endParaRPr sz="2000">
              <a:solidFill>
                <a:srgbClr val="002E7A"/>
              </a:solidFill>
              <a:uFill>
                <a:solidFill>
                  <a:srgbClr val="434ED6"/>
                </a:solidFill>
              </a:uFill>
              <a:latin typeface="+mn-lt"/>
              <a:ea typeface="+mn-ea"/>
              <a:cs typeface="+mn-cs"/>
              <a:sym typeface="Arial"/>
            </a:endParaRPr>
          </a:p>
          <a:p>
            <a:pPr lvl="0" marL="383540" marR="40639" indent="-342900" defTabSz="914400">
              <a:lnSpc>
                <a:spcPct val="95000"/>
              </a:lnSpc>
              <a:spcBef>
                <a:spcPts val="1100"/>
              </a:spcBef>
              <a:buClr>
                <a:srgbClr val="000000"/>
              </a:buClr>
              <a:buFont typeface="Arial"/>
              <a:defRPr b="0" sz="1800">
                <a:solidFill>
                  <a:srgbClr val="000000"/>
                </a:solidFill>
                <a:uFillTx/>
              </a:defRPr>
            </a:pPr>
            <a:r>
              <a:rPr sz="2000">
                <a:solidFill>
                  <a:srgbClr val="002E7A"/>
                </a:solidFill>
                <a:uFill>
                  <a:solidFill>
                    <a:srgbClr val="434ED6"/>
                  </a:solidFill>
                </a:uFill>
                <a:latin typeface="+mn-lt"/>
                <a:ea typeface="+mn-ea"/>
                <a:cs typeface="+mn-cs"/>
                <a:sym typeface="Arial"/>
              </a:rPr>
              <a:t>A naturally triggered and standard bomb.</a:t>
            </a:r>
          </a:p>
        </p:txBody>
      </p:sp>
      <p:pic>
        <p:nvPicPr>
          <p:cNvPr id="746" name="wd.jpg"/>
          <p:cNvPicPr/>
          <p:nvPr/>
        </p:nvPicPr>
        <p:blipFill>
          <a:blip r:embed="rId2">
            <a:extLst/>
          </a:blip>
          <a:stretch>
            <a:fillRect/>
          </a:stretch>
        </p:blipFill>
        <p:spPr>
          <a:xfrm>
            <a:off x="4495800" y="2133600"/>
            <a:ext cx="4495800" cy="2949575"/>
          </a:xfrm>
          <a:prstGeom prst="rect">
            <a:avLst/>
          </a:prstGeom>
          <a:ln w="12700">
            <a:miter lim="400000"/>
          </a:ln>
        </p:spPr>
      </p:pic>
      <p:grpSp>
        <p:nvGrpSpPr>
          <p:cNvPr id="753" name="Group 753"/>
          <p:cNvGrpSpPr/>
          <p:nvPr/>
        </p:nvGrpSpPr>
        <p:grpSpPr>
          <a:xfrm>
            <a:off x="7086600" y="2819400"/>
            <a:ext cx="508000" cy="541338"/>
            <a:chOff x="0" y="0"/>
            <a:chExt cx="508000" cy="541337"/>
          </a:xfrm>
        </p:grpSpPr>
        <p:grpSp>
          <p:nvGrpSpPr>
            <p:cNvPr id="749" name="Group 749"/>
            <p:cNvGrpSpPr/>
            <p:nvPr/>
          </p:nvGrpSpPr>
          <p:grpSpPr>
            <a:xfrm>
              <a:off x="0" y="0"/>
              <a:ext cx="508000" cy="541338"/>
              <a:chOff x="0" y="0"/>
              <a:chExt cx="508000" cy="541337"/>
            </a:xfrm>
          </p:grpSpPr>
          <p:sp>
            <p:nvSpPr>
              <p:cNvPr id="747" name="Shape 747"/>
              <p:cNvSpPr/>
              <p:nvPr/>
            </p:nvSpPr>
            <p:spPr>
              <a:xfrm>
                <a:off x="0" y="0"/>
                <a:ext cx="508000" cy="5413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5800"/>
                    </a:moveTo>
                    <a:lnTo>
                      <a:pt x="8352" y="2295"/>
                    </a:lnTo>
                    <a:lnTo>
                      <a:pt x="7312" y="6320"/>
                    </a:lnTo>
                    <a:lnTo>
                      <a:pt x="370" y="2295"/>
                    </a:lnTo>
                    <a:lnTo>
                      <a:pt x="4627" y="7617"/>
                    </a:lnTo>
                    <a:lnTo>
                      <a:pt x="0" y="8615"/>
                    </a:lnTo>
                    <a:lnTo>
                      <a:pt x="3722" y="11775"/>
                    </a:lnTo>
                    <a:lnTo>
                      <a:pt x="135" y="14587"/>
                    </a:lnTo>
                    <a:lnTo>
                      <a:pt x="5667" y="13937"/>
                    </a:lnTo>
                    <a:lnTo>
                      <a:pt x="4762" y="17617"/>
                    </a:lnTo>
                    <a:lnTo>
                      <a:pt x="7715" y="15627"/>
                    </a:lnTo>
                    <a:lnTo>
                      <a:pt x="8485" y="21600"/>
                    </a:lnTo>
                    <a:lnTo>
                      <a:pt x="10532" y="14935"/>
                    </a:lnTo>
                    <a:lnTo>
                      <a:pt x="13247" y="19737"/>
                    </a:lnTo>
                    <a:lnTo>
                      <a:pt x="14020" y="14457"/>
                    </a:lnTo>
                    <a:lnTo>
                      <a:pt x="18145" y="18095"/>
                    </a:lnTo>
                    <a:lnTo>
                      <a:pt x="16837" y="12942"/>
                    </a:lnTo>
                    <a:lnTo>
                      <a:pt x="21600" y="13290"/>
                    </a:lnTo>
                    <a:lnTo>
                      <a:pt x="17607" y="10475"/>
                    </a:lnTo>
                    <a:lnTo>
                      <a:pt x="21097" y="8137"/>
                    </a:lnTo>
                    <a:lnTo>
                      <a:pt x="16702" y="7315"/>
                    </a:lnTo>
                    <a:lnTo>
                      <a:pt x="18380" y="4457"/>
                    </a:lnTo>
                    <a:lnTo>
                      <a:pt x="14155" y="5325"/>
                    </a:lnTo>
                    <a:lnTo>
                      <a:pt x="14522" y="0"/>
                    </a:lnTo>
                    <a:close/>
                  </a:path>
                </a:pathLst>
              </a:custGeom>
              <a:solidFill>
                <a:srgbClr val="FFD479"/>
              </a:solidFill>
              <a:ln w="38100" cap="flat">
                <a:solidFill>
                  <a:srgbClr val="FF7C00"/>
                </a:solidFill>
                <a:prstDash val="solid"/>
                <a:miter lim="400000"/>
              </a:ln>
              <a:effectLst/>
            </p:spPr>
            <p:txBody>
              <a:bodyPr wrap="square" lIns="0" tIns="0" rIns="0" bIns="0" numCol="1" anchor="ctr">
                <a:noAutofit/>
              </a:bodyPr>
              <a:lstStyle/>
              <a:p>
                <a:pPr lvl="0"/>
              </a:p>
            </p:txBody>
          </p:sp>
          <p:sp>
            <p:nvSpPr>
              <p:cNvPr id="748" name="Shape 748"/>
              <p:cNvSpPr/>
              <p:nvPr/>
            </p:nvSpPr>
            <p:spPr>
              <a:xfrm>
                <a:off x="108820" y="158391"/>
                <a:ext cx="283987" cy="190897"/>
              </a:xfrm>
              <a:prstGeom prst="rect">
                <a:avLst/>
              </a:prstGeom>
              <a:noFill/>
              <a:ln w="12700" cap="flat">
                <a:noFill/>
                <a:miter lim="400000"/>
              </a:ln>
              <a:effectLst/>
            </p:spPr>
            <p:txBody>
              <a:bodyPr wrap="square" lIns="25400" tIns="25400" rIns="25400" bIns="25400" numCol="1" anchor="ctr">
                <a:noAutofit/>
              </a:bodyPr>
              <a:lstStyle/>
              <a:p>
                <a:pPr lvl="0" marL="38888" marR="37861" algn="ctr" defTabSz="865187">
                  <a:buClr>
                    <a:srgbClr val="000000"/>
                  </a:buClr>
                  <a:buFont typeface="Comic Sans MS"/>
                  <a:defRPr sz="2300">
                    <a:latin typeface="Comic Sans MS"/>
                    <a:ea typeface="Comic Sans MS"/>
                    <a:cs typeface="Comic Sans MS"/>
                    <a:sym typeface="Comic Sans MS"/>
                  </a:defRPr>
                </a:pPr>
              </a:p>
            </p:txBody>
          </p:sp>
        </p:grpSp>
        <p:grpSp>
          <p:nvGrpSpPr>
            <p:cNvPr id="752" name="Group 752"/>
            <p:cNvGrpSpPr/>
            <p:nvPr/>
          </p:nvGrpSpPr>
          <p:grpSpPr>
            <a:xfrm>
              <a:off x="154982" y="157241"/>
              <a:ext cx="198035" cy="206381"/>
              <a:chOff x="0" y="0"/>
              <a:chExt cx="198033" cy="206379"/>
            </a:xfrm>
          </p:grpSpPr>
          <p:sp>
            <p:nvSpPr>
              <p:cNvPr id="750" name="Shape 750"/>
              <p:cNvSpPr/>
              <p:nvPr/>
            </p:nvSpPr>
            <p:spPr>
              <a:xfrm>
                <a:off x="0" y="0"/>
                <a:ext cx="198034" cy="2063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62" y="4342"/>
                    </a:moveTo>
                    <a:lnTo>
                      <a:pt x="9722" y="1887"/>
                    </a:lnTo>
                    <a:lnTo>
                      <a:pt x="8550" y="6382"/>
                    </a:lnTo>
                    <a:lnTo>
                      <a:pt x="4502" y="3625"/>
                    </a:lnTo>
                    <a:lnTo>
                      <a:pt x="5372" y="7817"/>
                    </a:lnTo>
                    <a:lnTo>
                      <a:pt x="1172" y="8270"/>
                    </a:lnTo>
                    <a:lnTo>
                      <a:pt x="3935" y="11592"/>
                    </a:lnTo>
                    <a:lnTo>
                      <a:pt x="0" y="12877"/>
                    </a:lnTo>
                    <a:lnTo>
                      <a:pt x="3330" y="15370"/>
                    </a:lnTo>
                    <a:lnTo>
                      <a:pt x="1285" y="17825"/>
                    </a:lnTo>
                    <a:lnTo>
                      <a:pt x="4805" y="18240"/>
                    </a:lnTo>
                    <a:lnTo>
                      <a:pt x="4917" y="21600"/>
                    </a:lnTo>
                    <a:lnTo>
                      <a:pt x="7527" y="18125"/>
                    </a:lnTo>
                    <a:lnTo>
                      <a:pt x="8700" y="19712"/>
                    </a:lnTo>
                    <a:lnTo>
                      <a:pt x="9872" y="17370"/>
                    </a:lnTo>
                    <a:lnTo>
                      <a:pt x="11612" y="18842"/>
                    </a:lnTo>
                    <a:lnTo>
                      <a:pt x="12180" y="15935"/>
                    </a:lnTo>
                    <a:lnTo>
                      <a:pt x="14942" y="17370"/>
                    </a:lnTo>
                    <a:lnTo>
                      <a:pt x="14640" y="14350"/>
                    </a:lnTo>
                    <a:lnTo>
                      <a:pt x="18877" y="15632"/>
                    </a:lnTo>
                    <a:lnTo>
                      <a:pt x="16380" y="12310"/>
                    </a:lnTo>
                    <a:lnTo>
                      <a:pt x="18270" y="11290"/>
                    </a:lnTo>
                    <a:lnTo>
                      <a:pt x="16985" y="9402"/>
                    </a:lnTo>
                    <a:lnTo>
                      <a:pt x="21600" y="6645"/>
                    </a:lnTo>
                    <a:lnTo>
                      <a:pt x="16380" y="6532"/>
                    </a:lnTo>
                    <a:lnTo>
                      <a:pt x="18007" y="3172"/>
                    </a:lnTo>
                    <a:lnTo>
                      <a:pt x="14525" y="5777"/>
                    </a:lnTo>
                    <a:lnTo>
                      <a:pt x="14790" y="0"/>
                    </a:lnTo>
                    <a:close/>
                  </a:path>
                </a:pathLst>
              </a:custGeom>
              <a:solidFill>
                <a:srgbClr val="FF7C00"/>
              </a:solidFill>
              <a:ln w="25400" cap="flat">
                <a:solidFill>
                  <a:srgbClr val="D6D7FF"/>
                </a:solidFill>
                <a:prstDash val="solid"/>
                <a:miter lim="400000"/>
              </a:ln>
              <a:effectLst/>
            </p:spPr>
            <p:txBody>
              <a:bodyPr wrap="square" lIns="0" tIns="0" rIns="0" bIns="0" numCol="1" anchor="ctr">
                <a:noAutofit/>
              </a:bodyPr>
              <a:lstStyle/>
              <a:p>
                <a:pPr lvl="0"/>
              </a:p>
            </p:txBody>
          </p:sp>
          <p:sp>
            <p:nvSpPr>
              <p:cNvPr id="751" name="Shape 751"/>
              <p:cNvSpPr/>
              <p:nvPr/>
            </p:nvSpPr>
            <p:spPr>
              <a:xfrm>
                <a:off x="49251" y="60977"/>
                <a:ext cx="84972" cy="91276"/>
              </a:xfrm>
              <a:prstGeom prst="rect">
                <a:avLst/>
              </a:prstGeom>
              <a:noFill/>
              <a:ln w="12700" cap="flat">
                <a:noFill/>
                <a:miter lim="400000"/>
              </a:ln>
              <a:effectLst/>
            </p:spPr>
            <p:txBody>
              <a:bodyPr wrap="square" lIns="25400" tIns="25400" rIns="25400" bIns="25400" numCol="1" anchor="ctr">
                <a:noAutofit/>
              </a:bodyPr>
              <a:lstStyle/>
              <a:p>
                <a:pPr lvl="0" marL="36065" marR="30051" algn="ctr" defTabSz="865187">
                  <a:buClr>
                    <a:srgbClr val="000000"/>
                  </a:buClr>
                  <a:buFont typeface="Comic Sans MS"/>
                  <a:defRPr sz="2300">
                    <a:latin typeface="Comic Sans MS"/>
                    <a:ea typeface="Comic Sans MS"/>
                    <a:cs typeface="Comic Sans MS"/>
                    <a:sym typeface="Comic Sans MS"/>
                  </a:defRPr>
                </a:pPr>
              </a:p>
            </p:txBody>
          </p:sp>
        </p:gr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32" presetID="23" grpId="1" fill="hold">
                                  <p:stCondLst>
                                    <p:cond delay="0"/>
                                  </p:stCondLst>
                                  <p:iterate type="el" backwards="0">
                                    <p:tmAbs val="0"/>
                                  </p:iterate>
                                  <p:childTnLst>
                                    <p:set>
                                      <p:cBhvr>
                                        <p:cTn id="6" fill="hold"/>
                                        <p:tgtEl>
                                          <p:spTgt spid="753"/>
                                        </p:tgtEl>
                                        <p:attrNameLst>
                                          <p:attrName>style.visibility</p:attrName>
                                        </p:attrNameLst>
                                      </p:cBhvr>
                                      <p:to>
                                        <p:strVal val="visible"/>
                                      </p:to>
                                    </p:set>
                                    <p:anim calcmode="lin" valueType="num">
                                      <p:cBhvr>
                                        <p:cTn id="7" dur="500" fill="hold"/>
                                        <p:tgtEl>
                                          <p:spTgt spid="753"/>
                                        </p:tgtEl>
                                        <p:attrNameLst>
                                          <p:attrName>ppt_w</p:attrName>
                                        </p:attrNameLst>
                                      </p:cBhvr>
                                      <p:tavLst>
                                        <p:tav tm="0">
                                          <p:val>
                                            <p:fltVal val="0"/>
                                          </p:val>
                                        </p:tav>
                                        <p:tav tm="100000">
                                          <p:val>
                                            <p:strVal val="#ppt_w"/>
                                          </p:val>
                                        </p:tav>
                                      </p:tavLst>
                                    </p:anim>
                                    <p:anim calcmode="lin" valueType="num">
                                      <p:cBhvr>
                                        <p:cTn id="8" dur="500" fill="hold"/>
                                        <p:tgtEl>
                                          <p:spTgt spid="7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3" grpId="1"/>
    </p:bldLst>
  </p:timing>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5" name="Shape 75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756" name="Shape 756"/>
          <p:cNvSpPr/>
          <p:nvPr/>
        </p:nvSpPr>
        <p:spPr>
          <a:xfrm>
            <a:off x="305593" y="330200"/>
            <a:ext cx="8636001" cy="55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buClr>
                <a:srgbClr val="000000"/>
              </a:buClr>
              <a:buFont typeface="Arial"/>
              <a:defRPr sz="3200" u="sng">
                <a:latin typeface="+mn-lt"/>
                <a:ea typeface="+mn-ea"/>
                <a:cs typeface="+mn-cs"/>
                <a:sym typeface="Arial"/>
              </a:defRPr>
            </a:lvl1pPr>
          </a:lstStyle>
          <a:p>
            <a:pPr lvl="0">
              <a:defRPr sz="1800" u="none">
                <a:uFillTx/>
              </a:defRPr>
            </a:pPr>
            <a:r>
              <a:rPr sz="3200" u="sng">
                <a:uFill>
                  <a:solidFill/>
                </a:uFill>
              </a:rPr>
              <a:t>Type-Ia Supernovae (II)</a:t>
            </a:r>
          </a:p>
        </p:txBody>
      </p:sp>
      <p:sp>
        <p:nvSpPr>
          <p:cNvPr id="757" name="Shape 757"/>
          <p:cNvSpPr/>
          <p:nvPr/>
        </p:nvSpPr>
        <p:spPr>
          <a:xfrm>
            <a:off x="609600" y="1219200"/>
            <a:ext cx="8305800" cy="48006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83540" indent="-342900">
              <a:spcBef>
                <a:spcPts val="500"/>
              </a:spcBef>
              <a:buSzPct val="100000"/>
              <a:buFont typeface="Arial"/>
              <a:buChar char="•"/>
              <a:defRPr sz="1800">
                <a:uFillTx/>
              </a:defRPr>
            </a:pPr>
            <a:r>
              <a:rPr sz="2400">
                <a:solidFill>
                  <a:srgbClr val="002E7A"/>
                </a:solidFill>
                <a:uFill>
                  <a:solidFill>
                    <a:srgbClr val="434ED6"/>
                  </a:solidFill>
                </a:uFill>
                <a:latin typeface="+mn-lt"/>
                <a:ea typeface="+mn-ea"/>
                <a:cs typeface="+mn-cs"/>
                <a:sym typeface="Arial"/>
              </a:rPr>
              <a:t>General properties:</a:t>
            </a:r>
            <a:endParaRPr sz="2400">
              <a:solidFill>
                <a:srgbClr val="002E7A"/>
              </a:solidFill>
              <a:uFill>
                <a:solidFill>
                  <a:srgbClr val="434ED6"/>
                </a:solidFill>
              </a:uFill>
              <a:latin typeface="+mn-lt"/>
              <a:ea typeface="+mn-ea"/>
              <a:cs typeface="+mn-cs"/>
              <a:sym typeface="Arial"/>
            </a:endParaRPr>
          </a:p>
          <a:p>
            <a:pPr lvl="0" marL="735965" indent="-238125">
              <a:spcBef>
                <a:spcPts val="400"/>
              </a:spcBef>
              <a:buClr>
                <a:srgbClr val="000000"/>
              </a:buClr>
              <a:buSzPct val="100000"/>
              <a:buFont typeface="Arial"/>
              <a:buChar char="–"/>
              <a:defRPr sz="1800">
                <a:uFillTx/>
              </a:defRPr>
            </a:pPr>
            <a:r>
              <a:rPr sz="2000">
                <a:uFill>
                  <a:solidFill/>
                </a:uFill>
                <a:latin typeface="+mn-lt"/>
                <a:ea typeface="+mn-ea"/>
                <a:cs typeface="+mn-cs"/>
                <a:sym typeface="Arial"/>
              </a:rPr>
              <a:t>Homogeneous class of events: luminosity, color, spectrum at maximum light. Only small (correlated) variations</a:t>
            </a:r>
            <a:endParaRPr sz="2000">
              <a:uFill>
                <a:solidFill/>
              </a:uFill>
              <a:latin typeface="+mn-lt"/>
              <a:ea typeface="+mn-ea"/>
              <a:cs typeface="+mn-cs"/>
              <a:sym typeface="Arial"/>
            </a:endParaRPr>
          </a:p>
          <a:p>
            <a:pPr lvl="0" marL="735965" indent="-238125">
              <a:spcBef>
                <a:spcPts val="400"/>
              </a:spcBef>
              <a:buClr>
                <a:srgbClr val="000000"/>
              </a:buClr>
              <a:buSzPct val="100000"/>
              <a:buFont typeface="Arial"/>
              <a:buChar char="–"/>
              <a:defRPr sz="1800">
                <a:uFillTx/>
              </a:defRPr>
            </a:pPr>
            <a:r>
              <a:rPr sz="2000">
                <a:uFill>
                  <a:solidFill/>
                </a:uFill>
                <a:latin typeface="+mn-lt"/>
                <a:ea typeface="+mn-ea"/>
                <a:cs typeface="+mn-cs"/>
                <a:sym typeface="Arial"/>
              </a:rPr>
              <a:t>Rise time: ~ 15 – 20 days</a:t>
            </a:r>
            <a:endParaRPr sz="2000">
              <a:uFill>
                <a:solidFill/>
              </a:uFill>
              <a:latin typeface="+mn-lt"/>
              <a:ea typeface="+mn-ea"/>
              <a:cs typeface="+mn-cs"/>
              <a:sym typeface="Arial"/>
            </a:endParaRPr>
          </a:p>
          <a:p>
            <a:pPr lvl="0" marL="735965" indent="-238125">
              <a:spcBef>
                <a:spcPts val="400"/>
              </a:spcBef>
              <a:buClr>
                <a:srgbClr val="000000"/>
              </a:buClr>
              <a:buSzPct val="100000"/>
              <a:buFont typeface="Arial"/>
              <a:buChar char="–"/>
              <a:defRPr sz="1800">
                <a:uFillTx/>
              </a:defRPr>
            </a:pPr>
            <a:r>
              <a:rPr sz="2000">
                <a:uFill>
                  <a:solidFill/>
                </a:uFill>
                <a:latin typeface="+mn-lt"/>
                <a:ea typeface="+mn-ea"/>
                <a:cs typeface="+mn-cs"/>
                <a:sym typeface="Arial"/>
              </a:rPr>
              <a:t>Decay time: ~ 2 months</a:t>
            </a:r>
            <a:endParaRPr sz="2000">
              <a:uFill>
                <a:solidFill/>
              </a:uFill>
              <a:latin typeface="+mn-lt"/>
              <a:ea typeface="+mn-ea"/>
              <a:cs typeface="+mn-cs"/>
              <a:sym typeface="Arial"/>
            </a:endParaRPr>
          </a:p>
          <a:p>
            <a:pPr lvl="0" marL="735965" indent="-238125">
              <a:spcBef>
                <a:spcPts val="400"/>
              </a:spcBef>
              <a:buClr>
                <a:srgbClr val="000000"/>
              </a:buClr>
              <a:buSzPct val="100000"/>
              <a:buFont typeface="Arial"/>
              <a:buChar char="–"/>
              <a:defRPr sz="1800">
                <a:uFillTx/>
              </a:defRPr>
            </a:pPr>
            <a:r>
              <a:rPr sz="2000">
                <a:uFill>
                  <a:solidFill/>
                </a:uFill>
                <a:latin typeface="+mn-lt"/>
                <a:ea typeface="+mn-ea"/>
                <a:cs typeface="+mn-cs"/>
                <a:sym typeface="Arial"/>
              </a:rPr>
              <a:t>Bright: </a:t>
            </a:r>
            <a:r>
              <a:rPr i="1" sz="2000">
                <a:uFill>
                  <a:solidFill/>
                </a:uFill>
                <a:latin typeface="+mn-lt"/>
                <a:ea typeface="+mn-ea"/>
                <a:cs typeface="+mn-cs"/>
                <a:sym typeface="Arial"/>
              </a:rPr>
              <a:t>M</a:t>
            </a:r>
            <a:r>
              <a:rPr baseline="-25000" i="1" sz="2000">
                <a:uFill>
                  <a:solidFill/>
                </a:uFill>
                <a:latin typeface="+mn-lt"/>
                <a:ea typeface="+mn-ea"/>
                <a:cs typeface="+mn-cs"/>
                <a:sym typeface="Arial"/>
              </a:rPr>
              <a:t>B</a:t>
            </a:r>
            <a:r>
              <a:rPr sz="2000">
                <a:uFill>
                  <a:solidFill/>
                </a:uFill>
                <a:latin typeface="+mn-lt"/>
                <a:ea typeface="+mn-ea"/>
                <a:cs typeface="+mn-cs"/>
                <a:sym typeface="Arial"/>
              </a:rPr>
              <a:t>  ~  –19.5 at peak</a:t>
            </a:r>
            <a:endParaRPr sz="2000">
              <a:uFill>
                <a:solidFill/>
              </a:uFill>
              <a:latin typeface="+mn-lt"/>
              <a:ea typeface="+mn-ea"/>
              <a:cs typeface="+mn-cs"/>
              <a:sym typeface="Arial"/>
            </a:endParaRPr>
          </a:p>
          <a:p>
            <a:pPr lvl="0" marL="783590" indent="-285750">
              <a:spcBef>
                <a:spcPts val="400"/>
              </a:spcBef>
              <a:buClr>
                <a:srgbClr val="434ED6"/>
              </a:buClr>
              <a:buSzPct val="100000"/>
              <a:buFont typeface="Arial Black"/>
              <a:buChar char="―"/>
              <a:defRPr sz="1800">
                <a:uFillTx/>
              </a:defRPr>
            </a:pPr>
            <a:endParaRPr sz="2000">
              <a:uFill>
                <a:solidFill/>
              </a:uFill>
              <a:latin typeface="+mn-lt"/>
              <a:ea typeface="+mn-ea"/>
              <a:cs typeface="+mn-cs"/>
              <a:sym typeface="Arial"/>
            </a:endParaRPr>
          </a:p>
          <a:p>
            <a:pPr lvl="0" marL="383540" indent="-342900">
              <a:spcBef>
                <a:spcPts val="500"/>
              </a:spcBef>
              <a:buSzPct val="100000"/>
              <a:buFont typeface="Arial"/>
              <a:buChar char="•"/>
              <a:defRPr sz="1800">
                <a:uFillTx/>
              </a:defRPr>
            </a:pPr>
            <a:r>
              <a:rPr sz="2400">
                <a:solidFill>
                  <a:srgbClr val="002E7A"/>
                </a:solidFill>
                <a:uFill>
                  <a:solidFill>
                    <a:srgbClr val="434ED6"/>
                  </a:solidFill>
                </a:uFill>
                <a:latin typeface="+mn-lt"/>
                <a:ea typeface="+mn-ea"/>
                <a:cs typeface="+mn-cs"/>
                <a:sym typeface="Arial"/>
              </a:rPr>
              <a:t>No hydrogen in the spectra:</a:t>
            </a:r>
            <a:endParaRPr sz="2400">
              <a:solidFill>
                <a:srgbClr val="002E7A"/>
              </a:solidFill>
              <a:uFill>
                <a:solidFill>
                  <a:srgbClr val="434ED6"/>
                </a:solidFill>
              </a:uFill>
              <a:latin typeface="+mn-lt"/>
              <a:ea typeface="+mn-ea"/>
              <a:cs typeface="+mn-cs"/>
              <a:sym typeface="Arial"/>
            </a:endParaRPr>
          </a:p>
          <a:p>
            <a:pPr lvl="0" marL="783590" indent="-285750">
              <a:spcBef>
                <a:spcPts val="400"/>
              </a:spcBef>
              <a:buClr>
                <a:srgbClr val="000000"/>
              </a:buClr>
              <a:buSzPct val="100000"/>
              <a:buFont typeface="Arial"/>
              <a:buChar char="–"/>
              <a:defRPr sz="1800">
                <a:uFillTx/>
              </a:defRPr>
            </a:pPr>
            <a:r>
              <a:rPr sz="2000">
                <a:uFill>
                  <a:solidFill/>
                </a:uFill>
                <a:latin typeface="+mn-lt"/>
                <a:ea typeface="+mn-ea"/>
                <a:cs typeface="+mn-cs"/>
                <a:sym typeface="Arial"/>
              </a:rPr>
              <a:t>Early spectra: Si, Ca, Mg, ...(absorption)</a:t>
            </a:r>
            <a:endParaRPr sz="2000">
              <a:uFill>
                <a:solidFill/>
              </a:uFill>
              <a:latin typeface="+mn-lt"/>
              <a:ea typeface="+mn-ea"/>
              <a:cs typeface="+mn-cs"/>
              <a:sym typeface="Arial"/>
            </a:endParaRPr>
          </a:p>
          <a:p>
            <a:pPr lvl="0" marL="783590" indent="-285750">
              <a:spcBef>
                <a:spcPts val="400"/>
              </a:spcBef>
              <a:buClr>
                <a:srgbClr val="000000"/>
              </a:buClr>
              <a:buSzPct val="100000"/>
              <a:buFont typeface="Arial"/>
              <a:buChar char="–"/>
              <a:defRPr sz="1800">
                <a:uFillTx/>
              </a:defRPr>
            </a:pPr>
            <a:r>
              <a:rPr sz="2000">
                <a:uFill>
                  <a:solidFill/>
                </a:uFill>
                <a:latin typeface="+mn-lt"/>
                <a:ea typeface="+mn-ea"/>
                <a:cs typeface="+mn-cs"/>
                <a:sym typeface="Arial"/>
              </a:rPr>
              <a:t>Late spectra: Fe, Ni,…(emission)</a:t>
            </a:r>
            <a:endParaRPr sz="2000">
              <a:uFill>
                <a:solidFill/>
              </a:uFill>
              <a:latin typeface="+mn-lt"/>
              <a:ea typeface="+mn-ea"/>
              <a:cs typeface="+mn-cs"/>
              <a:sym typeface="Arial"/>
            </a:endParaRPr>
          </a:p>
          <a:p>
            <a:pPr lvl="0" marL="783590" indent="-285750">
              <a:spcBef>
                <a:spcPts val="400"/>
              </a:spcBef>
              <a:buClr>
                <a:srgbClr val="434ED6"/>
              </a:buClr>
              <a:buSzPct val="100000"/>
              <a:buFont typeface="Arial"/>
              <a:buChar char="•"/>
              <a:defRPr sz="1800">
                <a:uFillTx/>
              </a:defRPr>
            </a:pPr>
            <a:endParaRPr sz="2000">
              <a:uFill>
                <a:solidFill/>
              </a:uFill>
              <a:latin typeface="+mn-lt"/>
              <a:ea typeface="+mn-ea"/>
              <a:cs typeface="+mn-cs"/>
              <a:sym typeface="Arial"/>
            </a:endParaRPr>
          </a:p>
          <a:p>
            <a:pPr lvl="0" marL="383540" indent="-342900">
              <a:spcBef>
                <a:spcPts val="500"/>
              </a:spcBef>
              <a:buSzPct val="100000"/>
              <a:buFont typeface="Arial"/>
              <a:buChar char="•"/>
              <a:defRPr sz="1800">
                <a:uFillTx/>
              </a:defRPr>
            </a:pPr>
            <a:r>
              <a:rPr sz="2400">
                <a:solidFill>
                  <a:srgbClr val="002E7A"/>
                </a:solidFill>
                <a:uFill>
                  <a:solidFill>
                    <a:srgbClr val="434ED6"/>
                  </a:solidFill>
                </a:uFill>
                <a:latin typeface="+mn-lt"/>
                <a:ea typeface="+mn-ea"/>
                <a:cs typeface="+mn-cs"/>
                <a:sym typeface="Arial"/>
              </a:rPr>
              <a:t>SN Ia found in all types of galaxies, including ellipticals</a:t>
            </a:r>
            <a:endParaRPr sz="2400">
              <a:solidFill>
                <a:srgbClr val="002E7A"/>
              </a:solidFill>
              <a:uFill>
                <a:solidFill>
                  <a:srgbClr val="434ED6"/>
                </a:solidFill>
              </a:uFill>
              <a:latin typeface="+mn-lt"/>
              <a:ea typeface="+mn-ea"/>
              <a:cs typeface="+mn-cs"/>
              <a:sym typeface="Arial"/>
            </a:endParaRPr>
          </a:p>
          <a:p>
            <a:pPr lvl="0" marL="783590" indent="-285750">
              <a:spcBef>
                <a:spcPts val="400"/>
              </a:spcBef>
              <a:buClr>
                <a:srgbClr val="000000"/>
              </a:buClr>
              <a:buSzPct val="100000"/>
              <a:buFont typeface="Arial"/>
              <a:buChar char="–"/>
              <a:defRPr sz="1800">
                <a:uFillTx/>
              </a:defRPr>
            </a:pPr>
            <a:r>
              <a:rPr sz="2000">
                <a:uFill>
                  <a:solidFill/>
                </a:uFill>
                <a:latin typeface="+mn-lt"/>
                <a:ea typeface="+mn-ea"/>
                <a:cs typeface="+mn-cs"/>
                <a:sym typeface="Arial"/>
              </a:rPr>
              <a:t>Progenitor systems must have long lifetimes</a:t>
            </a:r>
          </a:p>
        </p:txBody>
      </p:sp>
    </p:spTree>
  </p:cSld>
  <p:clrMapOvr>
    <a:masterClrMapping/>
  </p:clrMapOvr>
  <p:transition spd="med" advClick="1"/>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9" name="Shape 75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760" name="Shape 760"/>
          <p:cNvSpPr/>
          <p:nvPr>
            <p:ph type="title"/>
          </p:nvPr>
        </p:nvSpPr>
        <p:spPr>
          <a:prstGeom prst="rect">
            <a:avLst/>
          </a:prstGeom>
        </p:spPr>
        <p:txBody>
          <a:bodyPr/>
          <a:lstStyle/>
          <a:p>
            <a:pPr lvl="0"/>
          </a:p>
        </p:txBody>
      </p:sp>
      <p:pic>
        <p:nvPicPr>
          <p:cNvPr id="761" name="beforeafter.png"/>
          <p:cNvPicPr/>
          <p:nvPr/>
        </p:nvPicPr>
        <p:blipFill>
          <a:blip r:embed="rId2">
            <a:extLst/>
          </a:blip>
          <a:srcRect l="1133" t="71130" r="2510" b="8308"/>
          <a:stretch>
            <a:fillRect/>
          </a:stretch>
        </p:blipFill>
        <p:spPr>
          <a:xfrm>
            <a:off x="-76200" y="0"/>
            <a:ext cx="9296400" cy="2057400"/>
          </a:xfrm>
          <a:prstGeom prst="rect">
            <a:avLst/>
          </a:prstGeom>
          <a:ln w="12700">
            <a:miter lim="400000"/>
          </a:ln>
        </p:spPr>
      </p:pic>
      <p:sp>
        <p:nvSpPr>
          <p:cNvPr id="762" name="Shape 762"/>
          <p:cNvSpPr/>
          <p:nvPr/>
        </p:nvSpPr>
        <p:spPr>
          <a:xfrm>
            <a:off x="685800" y="228600"/>
            <a:ext cx="7772400" cy="609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ctr">
              <a:buClr>
                <a:srgbClr val="FFFFFF"/>
              </a:buClr>
              <a:buFont typeface="Arial"/>
              <a:defRPr sz="1800">
                <a:uFillTx/>
              </a:defRPr>
            </a:pPr>
            <a:r>
              <a:rPr sz="3200" u="sng">
                <a:solidFill>
                  <a:srgbClr val="FFFFFF"/>
                </a:solidFill>
                <a:uFill>
                  <a:solidFill>
                    <a:srgbClr val="FFFFFF"/>
                  </a:solidFill>
                </a:uFill>
                <a:latin typeface="+mn-lt"/>
                <a:ea typeface="+mn-ea"/>
                <a:cs typeface="+mn-cs"/>
                <a:sym typeface="Arial"/>
              </a:rPr>
              <a:t>Discovering</a:t>
            </a:r>
            <a:r>
              <a:rPr b="1" sz="2800" u="sng">
                <a:solidFill>
                  <a:srgbClr val="FFFFFF"/>
                </a:solidFill>
                <a:uFill>
                  <a:solidFill>
                    <a:srgbClr val="FFFFFF"/>
                  </a:solidFill>
                </a:uFill>
                <a:latin typeface="Arial Black"/>
                <a:ea typeface="Arial Black"/>
                <a:cs typeface="Arial Black"/>
                <a:sym typeface="Arial Black"/>
              </a:rPr>
              <a:t> </a:t>
            </a:r>
            <a:r>
              <a:rPr sz="3200" u="sng">
                <a:solidFill>
                  <a:srgbClr val="FFFFFF"/>
                </a:solidFill>
                <a:uFill>
                  <a:solidFill>
                    <a:srgbClr val="FFFFFF"/>
                  </a:solidFill>
                </a:uFill>
                <a:latin typeface="+mn-lt"/>
                <a:ea typeface="+mn-ea"/>
                <a:cs typeface="+mn-cs"/>
                <a:sym typeface="Arial"/>
              </a:rPr>
              <a:t>Supernovae</a:t>
            </a:r>
          </a:p>
        </p:txBody>
      </p:sp>
      <p:pic>
        <p:nvPicPr>
          <p:cNvPr id="763" name="beforeafter.png"/>
          <p:cNvPicPr/>
          <p:nvPr/>
        </p:nvPicPr>
        <p:blipFill>
          <a:blip r:embed="rId2">
            <a:extLst/>
          </a:blip>
          <a:srcRect l="1133" t="71130" r="2510" b="8308"/>
          <a:stretch>
            <a:fillRect/>
          </a:stretch>
        </p:blipFill>
        <p:spPr>
          <a:xfrm>
            <a:off x="7696200" y="2057400"/>
            <a:ext cx="2184400" cy="2332038"/>
          </a:xfrm>
          <a:prstGeom prst="rect">
            <a:avLst/>
          </a:prstGeom>
          <a:ln w="12700">
            <a:miter lim="400000"/>
          </a:ln>
        </p:spPr>
      </p:pic>
      <p:pic>
        <p:nvPicPr>
          <p:cNvPr id="764" name="beforeafter.png"/>
          <p:cNvPicPr/>
          <p:nvPr/>
        </p:nvPicPr>
        <p:blipFill>
          <a:blip r:embed="rId2">
            <a:extLst/>
          </a:blip>
          <a:srcRect l="1133" t="71130" r="2510" b="8308"/>
          <a:stretch>
            <a:fillRect/>
          </a:stretch>
        </p:blipFill>
        <p:spPr>
          <a:xfrm>
            <a:off x="7410450" y="4297362"/>
            <a:ext cx="2470150" cy="2636838"/>
          </a:xfrm>
          <a:prstGeom prst="rect">
            <a:avLst/>
          </a:prstGeom>
          <a:ln w="12700">
            <a:miter lim="400000"/>
          </a:ln>
        </p:spPr>
      </p:pic>
      <p:pic>
        <p:nvPicPr>
          <p:cNvPr id="765" name="beforeafter.png"/>
          <p:cNvPicPr/>
          <p:nvPr/>
        </p:nvPicPr>
        <p:blipFill>
          <a:blip r:embed="rId2">
            <a:extLst/>
          </a:blip>
          <a:srcRect l="1133" t="71130" r="2510" b="8308"/>
          <a:stretch>
            <a:fillRect/>
          </a:stretch>
        </p:blipFill>
        <p:spPr>
          <a:xfrm>
            <a:off x="-152400" y="2057400"/>
            <a:ext cx="2184400" cy="2332038"/>
          </a:xfrm>
          <a:prstGeom prst="rect">
            <a:avLst/>
          </a:prstGeom>
          <a:ln w="12700">
            <a:miter lim="400000"/>
          </a:ln>
        </p:spPr>
      </p:pic>
      <p:pic>
        <p:nvPicPr>
          <p:cNvPr id="766" name="beforeafter.png"/>
          <p:cNvPicPr/>
          <p:nvPr/>
        </p:nvPicPr>
        <p:blipFill>
          <a:blip r:embed="rId2">
            <a:extLst/>
          </a:blip>
          <a:srcRect l="1133" t="71130" r="2510" b="8308"/>
          <a:stretch>
            <a:fillRect/>
          </a:stretch>
        </p:blipFill>
        <p:spPr>
          <a:xfrm>
            <a:off x="-152400" y="4343400"/>
            <a:ext cx="2384425" cy="2544763"/>
          </a:xfrm>
          <a:prstGeom prst="rect">
            <a:avLst/>
          </a:prstGeom>
          <a:ln w="12700">
            <a:miter lim="400000"/>
          </a:ln>
        </p:spPr>
      </p:pic>
      <p:pic>
        <p:nvPicPr>
          <p:cNvPr id="767" name="2004-12-a-web_print.jpg"/>
          <p:cNvPicPr/>
          <p:nvPr/>
        </p:nvPicPr>
        <p:blipFill>
          <a:blip r:embed="rId3">
            <a:extLst/>
          </a:blip>
          <a:stretch>
            <a:fillRect/>
          </a:stretch>
        </p:blipFill>
        <p:spPr>
          <a:xfrm>
            <a:off x="457200" y="1046162"/>
            <a:ext cx="8229600" cy="5811839"/>
          </a:xfrm>
          <a:prstGeom prst="rect">
            <a:avLst/>
          </a:prstGeom>
          <a:ln w="12700">
            <a:miter lim="400000"/>
          </a:ln>
        </p:spPr>
      </p:pic>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 name="Shape 29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296" name="Shape 296"/>
          <p:cNvSpPr/>
          <p:nvPr/>
        </p:nvSpPr>
        <p:spPr>
          <a:xfrm>
            <a:off x="152400" y="800100"/>
            <a:ext cx="8915400" cy="54018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650240" indent="-609600">
              <a:lnSpc>
                <a:spcPct val="90000"/>
              </a:lnSpc>
              <a:spcBef>
                <a:spcPts val="400"/>
              </a:spcBef>
              <a:buClr>
                <a:srgbClr val="0329D6"/>
              </a:buClr>
              <a:buFont typeface="Arial"/>
              <a:defRPr sz="1800">
                <a:uFillTx/>
              </a:defRPr>
            </a:pPr>
            <a:endParaRPr sz="2000">
              <a:solidFill>
                <a:srgbClr val="0329D6"/>
              </a:solidFill>
              <a:uFill>
                <a:solidFill>
                  <a:srgbClr val="0329D6"/>
                </a:solidFill>
              </a:uFill>
              <a:latin typeface="+mn-lt"/>
              <a:ea typeface="+mn-ea"/>
              <a:cs typeface="+mn-cs"/>
              <a:sym typeface="Arial"/>
            </a:endParaRPr>
          </a:p>
          <a:p>
            <a:pPr lvl="0" marL="650240" indent="-609600">
              <a:spcBef>
                <a:spcPts val="400"/>
              </a:spcBef>
              <a:buClr>
                <a:srgbClr val="0329D6"/>
              </a:buClr>
              <a:buFont typeface="Arial"/>
              <a:defRPr sz="1800">
                <a:uFillTx/>
              </a:defRPr>
            </a:pPr>
            <a:r>
              <a:rPr sz="2000">
                <a:solidFill>
                  <a:srgbClr val="002E7A"/>
                </a:solidFill>
                <a:uFill>
                  <a:solidFill>
                    <a:srgbClr val="0329D6"/>
                  </a:solidFill>
                </a:uFill>
                <a:latin typeface="+mn-lt"/>
                <a:ea typeface="+mn-ea"/>
                <a:cs typeface="+mn-cs"/>
                <a:sym typeface="Arial"/>
              </a:rPr>
              <a:t>Introducing the Robertson-Walker metric into Einstein’s field equations of GR we can easily obtain the Friedmann-Lemaître equations:</a:t>
            </a:r>
            <a:endParaRPr sz="2000">
              <a:solidFill>
                <a:srgbClr val="002E7A"/>
              </a:solidFill>
              <a:uFill>
                <a:solidFill>
                  <a:srgbClr val="0329D6"/>
                </a:solidFill>
              </a:uFill>
              <a:latin typeface="+mn-lt"/>
              <a:ea typeface="+mn-ea"/>
              <a:cs typeface="+mn-cs"/>
              <a:sym typeface="Arial"/>
            </a:endParaRPr>
          </a:p>
          <a:p>
            <a:pPr lvl="0" marL="1031239" indent="-533399">
              <a:lnSpc>
                <a:spcPct val="90000"/>
              </a:lnSpc>
              <a:spcBef>
                <a:spcPts val="400"/>
              </a:spcBef>
              <a:buClr>
                <a:srgbClr val="0329D6"/>
              </a:buClr>
              <a:buFont typeface="Arial"/>
              <a:defRPr sz="1800">
                <a:uFillTx/>
              </a:defRPr>
            </a:pPr>
            <a:r>
              <a:rPr>
                <a:solidFill>
                  <a:srgbClr val="FFA900"/>
                </a:solidFill>
                <a:uFill>
                  <a:solidFill>
                    <a:srgbClr val="FFA900"/>
                  </a:solidFill>
                </a:uFill>
                <a:latin typeface="+mn-lt"/>
                <a:ea typeface="+mn-ea"/>
                <a:cs typeface="+mn-cs"/>
                <a:sym typeface="Arial"/>
              </a:rPr>
              <a:t>                                                                                 </a:t>
            </a:r>
            <a:endParaRPr>
              <a:solidFill>
                <a:srgbClr val="FFA900"/>
              </a:solidFill>
              <a:uFill>
                <a:solidFill>
                  <a:srgbClr val="FFA900"/>
                </a:solidFill>
              </a:uFill>
              <a:latin typeface="+mn-lt"/>
              <a:ea typeface="+mn-ea"/>
              <a:cs typeface="+mn-cs"/>
              <a:sym typeface="Arial"/>
            </a:endParaRPr>
          </a:p>
          <a:p>
            <a:pPr lvl="0" marL="650240" indent="-609600">
              <a:lnSpc>
                <a:spcPct val="145000"/>
              </a:lnSpc>
              <a:spcBef>
                <a:spcPts val="400"/>
              </a:spcBef>
              <a:buClr>
                <a:srgbClr val="000000"/>
              </a:buClr>
              <a:buFont typeface="Arial"/>
              <a:defRPr sz="1800">
                <a:uFillTx/>
              </a:defRPr>
            </a:pPr>
            <a:r>
              <a:rPr sz="2000">
                <a:uFill>
                  <a:solidFill/>
                </a:uFill>
                <a:latin typeface="+mn-lt"/>
                <a:ea typeface="+mn-ea"/>
                <a:cs typeface="+mn-cs"/>
                <a:sym typeface="Arial"/>
              </a:rPr>
              <a:t>                                                                                </a:t>
            </a:r>
            <a:r>
              <a:rPr i="1" sz="2000">
                <a:uFill>
                  <a:solidFill/>
                </a:uFill>
                <a:latin typeface="+mn-lt"/>
                <a:ea typeface="+mn-ea"/>
                <a:cs typeface="+mn-cs"/>
                <a:sym typeface="Arial"/>
              </a:rPr>
              <a:t>G</a:t>
            </a:r>
            <a:r>
              <a:rPr sz="2000">
                <a:uFill>
                  <a:solidFill/>
                </a:uFill>
                <a:latin typeface="+mn-lt"/>
                <a:ea typeface="+mn-ea"/>
                <a:cs typeface="+mn-cs"/>
                <a:sym typeface="Arial"/>
              </a:rPr>
              <a:t>: Newton’s constant</a:t>
            </a:r>
            <a:endParaRPr sz="2000">
              <a:uFill>
                <a:solidFill/>
              </a:uFill>
              <a:latin typeface="+mn-lt"/>
              <a:ea typeface="+mn-ea"/>
              <a:cs typeface="+mn-cs"/>
              <a:sym typeface="Arial"/>
            </a:endParaRPr>
          </a:p>
          <a:p>
            <a:pPr lvl="0" marL="650240" indent="-609600">
              <a:lnSpc>
                <a:spcPct val="145000"/>
              </a:lnSpc>
              <a:spcBef>
                <a:spcPts val="400"/>
              </a:spcBef>
              <a:buClr>
                <a:srgbClr val="000000"/>
              </a:buClr>
              <a:buFont typeface="Arial"/>
              <a:defRPr sz="1800">
                <a:uFillTx/>
              </a:defRPr>
            </a:pPr>
            <a:r>
              <a:rPr sz="2000">
                <a:uFill>
                  <a:solidFill/>
                </a:uFill>
                <a:latin typeface="+mn-lt"/>
                <a:ea typeface="+mn-ea"/>
                <a:cs typeface="+mn-cs"/>
                <a:sym typeface="Arial"/>
              </a:rPr>
              <a:t>                                                                                 </a:t>
            </a:r>
            <a:r>
              <a:rPr i="1" sz="2400">
                <a:uFill>
                  <a:solidFill/>
                </a:uFill>
              </a:rPr>
              <a:t>𝜌</a:t>
            </a:r>
            <a:r>
              <a:rPr sz="2000">
                <a:uFill>
                  <a:solidFill/>
                </a:uFill>
                <a:latin typeface="+mn-lt"/>
                <a:ea typeface="+mn-ea"/>
                <a:cs typeface="+mn-cs"/>
                <a:sym typeface="Arial"/>
              </a:rPr>
              <a:t>: energy density</a:t>
            </a:r>
            <a:endParaRPr sz="2000">
              <a:uFill>
                <a:solidFill/>
              </a:uFill>
              <a:latin typeface="+mn-lt"/>
              <a:ea typeface="+mn-ea"/>
              <a:cs typeface="+mn-cs"/>
              <a:sym typeface="Arial"/>
            </a:endParaRPr>
          </a:p>
          <a:p>
            <a:pPr lvl="0" marL="650240" indent="-609600">
              <a:lnSpc>
                <a:spcPct val="145000"/>
              </a:lnSpc>
              <a:spcBef>
                <a:spcPts val="400"/>
              </a:spcBef>
              <a:buClr>
                <a:srgbClr val="000000"/>
              </a:buClr>
              <a:buFont typeface="Arial"/>
              <a:defRPr sz="1800">
                <a:uFillTx/>
              </a:defRPr>
            </a:pPr>
            <a:r>
              <a:rPr sz="2000">
                <a:uFill>
                  <a:solidFill/>
                </a:uFill>
                <a:latin typeface="+mn-lt"/>
                <a:ea typeface="+mn-ea"/>
                <a:cs typeface="+mn-cs"/>
                <a:sym typeface="Arial"/>
              </a:rPr>
              <a:t>                                                                                 </a:t>
            </a:r>
            <a:r>
              <a:rPr i="1" sz="2000">
                <a:uFill>
                  <a:solidFill/>
                </a:uFill>
              </a:rPr>
              <a:t>p</a:t>
            </a:r>
            <a:r>
              <a:rPr sz="2000">
                <a:uFill>
                  <a:solidFill/>
                </a:uFill>
                <a:latin typeface="+mn-lt"/>
                <a:ea typeface="+mn-ea"/>
                <a:cs typeface="+mn-cs"/>
                <a:sym typeface="Arial"/>
              </a:rPr>
              <a:t> : pressure</a:t>
            </a:r>
            <a:endParaRPr sz="2000">
              <a:uFill>
                <a:solidFill/>
              </a:uFill>
              <a:latin typeface="+mn-lt"/>
              <a:ea typeface="+mn-ea"/>
              <a:cs typeface="+mn-cs"/>
              <a:sym typeface="Arial"/>
            </a:endParaRPr>
          </a:p>
          <a:p>
            <a:pPr lvl="0" marL="650240" indent="-609600">
              <a:lnSpc>
                <a:spcPct val="90000"/>
              </a:lnSpc>
              <a:spcBef>
                <a:spcPts val="400"/>
              </a:spcBef>
              <a:buClr>
                <a:srgbClr val="000000"/>
              </a:buClr>
              <a:buFont typeface="Arial"/>
              <a:defRPr sz="1800">
                <a:uFillTx/>
              </a:defRPr>
            </a:pPr>
            <a:r>
              <a:rPr sz="2000">
                <a:uFill>
                  <a:solidFill/>
                </a:uFill>
                <a:latin typeface="+mn-lt"/>
                <a:ea typeface="+mn-ea"/>
                <a:cs typeface="+mn-cs"/>
                <a:sym typeface="Arial"/>
              </a:rPr>
              <a:t>                                                                                 </a:t>
            </a:r>
            <a:endParaRPr sz="2000">
              <a:uFill>
                <a:solidFill/>
              </a:uFill>
              <a:latin typeface="+mn-lt"/>
              <a:ea typeface="+mn-ea"/>
              <a:cs typeface="+mn-cs"/>
              <a:sym typeface="Arial"/>
            </a:endParaRPr>
          </a:p>
          <a:p>
            <a:pPr lvl="0" marL="650240" indent="-609600">
              <a:spcBef>
                <a:spcPts val="1100"/>
              </a:spcBef>
              <a:buClr>
                <a:srgbClr val="0329D6"/>
              </a:buClr>
              <a:buFont typeface="Arial"/>
              <a:defRPr sz="1800">
                <a:uFillTx/>
              </a:defRPr>
            </a:pPr>
            <a:r>
              <a:rPr sz="2400">
                <a:solidFill>
                  <a:srgbClr val="002E7A"/>
                </a:solidFill>
                <a:uFill>
                  <a:solidFill/>
                </a:uFill>
              </a:rPr>
              <a:t>Since</a:t>
            </a:r>
            <a:r>
              <a:rPr sz="2000">
                <a:solidFill>
                  <a:srgbClr val="0329D6"/>
                </a:solidFill>
                <a:uFill>
                  <a:solidFill>
                    <a:srgbClr val="0329D6"/>
                  </a:solidFill>
                </a:uFill>
                <a:latin typeface="+mn-lt"/>
                <a:ea typeface="+mn-ea"/>
                <a:cs typeface="+mn-cs"/>
                <a:sym typeface="Arial"/>
              </a:rPr>
              <a:t> </a:t>
            </a:r>
            <a:r>
              <a:rPr i="1" sz="2000">
                <a:uFill>
                  <a:solidFill/>
                </a:uFill>
                <a:latin typeface="+mn-lt"/>
                <a:ea typeface="+mn-ea"/>
                <a:cs typeface="+mn-cs"/>
                <a:sym typeface="Arial"/>
              </a:rPr>
              <a:t>a</a:t>
            </a:r>
            <a:r>
              <a:rPr sz="2000">
                <a:uFill>
                  <a:solidFill/>
                </a:uFill>
                <a:latin typeface="+mn-lt"/>
                <a:ea typeface="+mn-ea"/>
                <a:cs typeface="+mn-cs"/>
                <a:sym typeface="Arial"/>
              </a:rPr>
              <a:t>, </a:t>
            </a:r>
            <a:r>
              <a:rPr sz="2400">
                <a:uFill>
                  <a:solidFill/>
                </a:uFill>
              </a:rPr>
              <a:t>p</a:t>
            </a:r>
            <a:r>
              <a:rPr sz="2000">
                <a:solidFill>
                  <a:srgbClr val="0329D6"/>
                </a:solidFill>
                <a:uFill>
                  <a:solidFill>
                    <a:srgbClr val="0329D6"/>
                  </a:solidFill>
                </a:uFill>
                <a:latin typeface="+mn-lt"/>
                <a:ea typeface="+mn-ea"/>
                <a:cs typeface="+mn-cs"/>
                <a:sym typeface="Arial"/>
              </a:rPr>
              <a:t> </a:t>
            </a:r>
            <a:r>
              <a:rPr sz="2400">
                <a:solidFill>
                  <a:srgbClr val="002E7A"/>
                </a:solidFill>
                <a:uFill>
                  <a:solidFill/>
                </a:uFill>
              </a:rPr>
              <a:t>and</a:t>
            </a:r>
            <a:r>
              <a:rPr sz="2000">
                <a:solidFill>
                  <a:srgbClr val="0329D6"/>
                </a:solidFill>
                <a:uFill>
                  <a:solidFill>
                    <a:srgbClr val="0329D6"/>
                  </a:solidFill>
                </a:uFill>
                <a:latin typeface="+mn-lt"/>
                <a:ea typeface="+mn-ea"/>
                <a:cs typeface="+mn-cs"/>
                <a:sym typeface="Arial"/>
              </a:rPr>
              <a:t> </a:t>
            </a:r>
            <a:r>
              <a:rPr i="1" sz="2000">
                <a:uFill>
                  <a:solidFill/>
                </a:uFill>
                <a:latin typeface="Symbol"/>
                <a:ea typeface="Symbol"/>
                <a:cs typeface="Symbol"/>
                <a:sym typeface="Symbol"/>
              </a:rPr>
              <a:t>𝜌</a:t>
            </a:r>
            <a:r>
              <a:rPr sz="2000">
                <a:solidFill>
                  <a:srgbClr val="0329D6"/>
                </a:solidFill>
                <a:uFill>
                  <a:solidFill>
                    <a:srgbClr val="0329D6"/>
                  </a:solidFill>
                </a:uFill>
                <a:latin typeface="+mn-lt"/>
                <a:ea typeface="+mn-ea"/>
                <a:cs typeface="+mn-cs"/>
                <a:sym typeface="Arial"/>
              </a:rPr>
              <a:t> </a:t>
            </a:r>
            <a:r>
              <a:rPr sz="2400">
                <a:solidFill>
                  <a:srgbClr val="002E7A"/>
                </a:solidFill>
                <a:uFill>
                  <a:solidFill/>
                </a:uFill>
              </a:rPr>
              <a:t>all depend on</a:t>
            </a:r>
            <a:r>
              <a:rPr sz="2000">
                <a:solidFill>
                  <a:srgbClr val="0329D6"/>
                </a:solidFill>
                <a:uFill>
                  <a:solidFill>
                    <a:srgbClr val="0329D6"/>
                  </a:solidFill>
                </a:uFill>
                <a:latin typeface="+mn-lt"/>
                <a:ea typeface="+mn-ea"/>
                <a:cs typeface="+mn-cs"/>
                <a:sym typeface="Arial"/>
              </a:rPr>
              <a:t> </a:t>
            </a:r>
            <a:r>
              <a:rPr i="1" sz="2000">
                <a:uFill>
                  <a:solidFill/>
                </a:uFill>
                <a:latin typeface="+mn-lt"/>
                <a:ea typeface="+mn-ea"/>
                <a:cs typeface="+mn-cs"/>
                <a:sym typeface="Arial"/>
              </a:rPr>
              <a:t>t</a:t>
            </a:r>
            <a:r>
              <a:rPr sz="2400">
                <a:solidFill>
                  <a:srgbClr val="002E7A"/>
                </a:solidFill>
                <a:uFill>
                  <a:solidFill/>
                </a:uFill>
              </a:rPr>
              <a:t>, to solve for</a:t>
            </a:r>
            <a:r>
              <a:rPr sz="2000">
                <a:solidFill>
                  <a:srgbClr val="0329D6"/>
                </a:solidFill>
                <a:uFill>
                  <a:solidFill>
                    <a:srgbClr val="0329D6"/>
                  </a:solidFill>
                </a:uFill>
                <a:latin typeface="+mn-lt"/>
                <a:ea typeface="+mn-ea"/>
                <a:cs typeface="+mn-cs"/>
                <a:sym typeface="Arial"/>
              </a:rPr>
              <a:t> </a:t>
            </a:r>
            <a:r>
              <a:rPr i="1" sz="2000">
                <a:uFill>
                  <a:solidFill/>
                </a:uFill>
                <a:latin typeface="+mn-lt"/>
                <a:ea typeface="+mn-ea"/>
                <a:cs typeface="+mn-cs"/>
                <a:sym typeface="Arial"/>
              </a:rPr>
              <a:t>a(t)</a:t>
            </a:r>
            <a:r>
              <a:rPr sz="2000">
                <a:solidFill>
                  <a:srgbClr val="0329D6"/>
                </a:solidFill>
                <a:uFill>
                  <a:solidFill>
                    <a:srgbClr val="0329D6"/>
                  </a:solidFill>
                </a:uFill>
                <a:latin typeface="+mn-lt"/>
                <a:ea typeface="+mn-ea"/>
                <a:cs typeface="+mn-cs"/>
                <a:sym typeface="Arial"/>
              </a:rPr>
              <a:t> </a:t>
            </a:r>
            <a:r>
              <a:rPr sz="2400">
                <a:solidFill>
                  <a:srgbClr val="002E7A"/>
                </a:solidFill>
                <a:uFill>
                  <a:solidFill/>
                </a:uFill>
              </a:rPr>
              <a:t>we have to specify an equation of state</a:t>
            </a:r>
            <a:r>
              <a:rPr sz="2000">
                <a:solidFill>
                  <a:srgbClr val="0329D6"/>
                </a:solidFill>
                <a:uFill>
                  <a:solidFill>
                    <a:srgbClr val="0329D6"/>
                  </a:solidFill>
                </a:uFill>
                <a:latin typeface="+mn-lt"/>
                <a:ea typeface="+mn-ea"/>
                <a:cs typeface="+mn-cs"/>
                <a:sym typeface="Arial"/>
              </a:rPr>
              <a:t> </a:t>
            </a:r>
            <a:r>
              <a:rPr sz="2400">
                <a:uFill>
                  <a:solidFill/>
                </a:uFill>
              </a:rPr>
              <a:t>p</a:t>
            </a:r>
            <a:r>
              <a:rPr sz="2000">
                <a:uFill>
                  <a:solidFill/>
                </a:uFill>
                <a:latin typeface="+mn-lt"/>
                <a:ea typeface="+mn-ea"/>
                <a:cs typeface="+mn-cs"/>
                <a:sym typeface="Arial"/>
              </a:rPr>
              <a:t> = </a:t>
            </a:r>
            <a:r>
              <a:rPr i="1" sz="2000">
                <a:uFill>
                  <a:solidFill/>
                </a:uFill>
              </a:rPr>
              <a:t>p</a:t>
            </a:r>
            <a:r>
              <a:rPr sz="2000">
                <a:uFill>
                  <a:solidFill/>
                </a:uFill>
                <a:latin typeface="+mn-lt"/>
                <a:ea typeface="+mn-ea"/>
                <a:cs typeface="+mn-cs"/>
                <a:sym typeface="Arial"/>
              </a:rPr>
              <a:t>(</a:t>
            </a:r>
            <a:r>
              <a:rPr i="1" sz="2000">
                <a:uFill>
                  <a:solidFill/>
                </a:uFill>
                <a:latin typeface="Symbol"/>
                <a:ea typeface="Symbol"/>
                <a:cs typeface="Symbol"/>
                <a:sym typeface="Symbol"/>
              </a:rPr>
              <a:t>𝜌</a:t>
            </a:r>
            <a:r>
              <a:rPr sz="2000">
                <a:uFill>
                  <a:solidFill/>
                </a:uFill>
                <a:latin typeface="+mn-lt"/>
                <a:ea typeface="+mn-ea"/>
                <a:cs typeface="+mn-cs"/>
                <a:sym typeface="Arial"/>
              </a:rPr>
              <a:t>)</a:t>
            </a:r>
            <a:r>
              <a:rPr sz="2000">
                <a:solidFill>
                  <a:srgbClr val="0329D6"/>
                </a:solidFill>
                <a:uFill>
                  <a:solidFill>
                    <a:srgbClr val="0329D6"/>
                  </a:solidFill>
                </a:uFill>
                <a:latin typeface="+mn-lt"/>
                <a:ea typeface="+mn-ea"/>
                <a:cs typeface="+mn-cs"/>
                <a:sym typeface="Arial"/>
              </a:rPr>
              <a:t> </a:t>
            </a:r>
            <a:r>
              <a:rPr sz="2400">
                <a:solidFill>
                  <a:srgbClr val="002E7A"/>
                </a:solidFill>
                <a:uFill>
                  <a:solidFill/>
                </a:uFill>
              </a:rPr>
              <a:t>for each component of the universe:</a:t>
            </a:r>
            <a:endParaRPr sz="2000">
              <a:solidFill>
                <a:srgbClr val="0329D6"/>
              </a:solidFill>
              <a:uFill>
                <a:solidFill>
                  <a:srgbClr val="0329D6"/>
                </a:solidFill>
              </a:uFill>
              <a:latin typeface="+mn-lt"/>
              <a:ea typeface="+mn-ea"/>
              <a:cs typeface="+mn-cs"/>
              <a:sym typeface="Arial"/>
            </a:endParaRPr>
          </a:p>
          <a:p>
            <a:pPr lvl="0" marL="897889" indent="-400049">
              <a:lnSpc>
                <a:spcPct val="110000"/>
              </a:lnSpc>
              <a:spcBef>
                <a:spcPts val="1000"/>
              </a:spcBef>
              <a:buClr>
                <a:srgbClr val="008F00"/>
              </a:buClr>
              <a:buSzPct val="100000"/>
              <a:buFont typeface="Arial"/>
              <a:buChar char="–"/>
              <a:defRPr sz="1800">
                <a:uFillTx/>
              </a:defRPr>
            </a:pPr>
            <a:r>
              <a:rPr>
                <a:solidFill>
                  <a:srgbClr val="008F00"/>
                </a:solidFill>
                <a:uFill>
                  <a:solidFill>
                    <a:srgbClr val="008F00"/>
                  </a:solidFill>
                </a:uFill>
                <a:latin typeface="+mn-lt"/>
                <a:ea typeface="+mn-ea"/>
                <a:cs typeface="+mn-cs"/>
                <a:sym typeface="Arial"/>
              </a:rPr>
              <a:t>matter (baryonic or dark):</a:t>
            </a:r>
            <a:r>
              <a:rPr>
                <a:solidFill>
                  <a:srgbClr val="FFA900"/>
                </a:solidFill>
                <a:uFill>
                  <a:solidFill>
                    <a:srgbClr val="FFA900"/>
                  </a:solidFill>
                </a:uFill>
                <a:latin typeface="+mn-lt"/>
                <a:ea typeface="+mn-ea"/>
                <a:cs typeface="+mn-cs"/>
                <a:sym typeface="Arial"/>
              </a:rPr>
              <a:t> </a:t>
            </a:r>
            <a:r>
              <a:rPr i="1" sz="2000">
                <a:uFill>
                  <a:solidFill/>
                </a:uFill>
              </a:rPr>
              <a:t>p</a:t>
            </a:r>
            <a:r>
              <a:rPr>
                <a:uFill>
                  <a:solidFill/>
                </a:uFill>
                <a:latin typeface="+mn-lt"/>
                <a:ea typeface="+mn-ea"/>
                <a:cs typeface="+mn-cs"/>
                <a:sym typeface="Arial"/>
              </a:rPr>
              <a:t> = 0,</a:t>
            </a:r>
            <a:r>
              <a:rPr>
                <a:solidFill>
                  <a:srgbClr val="FFA900"/>
                </a:solidFill>
                <a:uFill>
                  <a:solidFill>
                    <a:srgbClr val="FFA900"/>
                  </a:solidFill>
                </a:uFill>
                <a:latin typeface="+mn-lt"/>
                <a:ea typeface="+mn-ea"/>
                <a:cs typeface="+mn-cs"/>
                <a:sym typeface="Arial"/>
              </a:rPr>
              <a:t> </a:t>
            </a:r>
            <a:r>
              <a:rPr>
                <a:solidFill>
                  <a:srgbClr val="008F00"/>
                </a:solidFill>
                <a:uFill>
                  <a:solidFill>
                    <a:srgbClr val="008F00"/>
                  </a:solidFill>
                </a:uFill>
                <a:latin typeface="+mn-lt"/>
                <a:ea typeface="+mn-ea"/>
                <a:cs typeface="+mn-cs"/>
                <a:sym typeface="Arial"/>
              </a:rPr>
              <a:t>so</a:t>
            </a:r>
            <a:r>
              <a:rPr>
                <a:solidFill>
                  <a:srgbClr val="FFA900"/>
                </a:solidFill>
                <a:uFill>
                  <a:solidFill>
                    <a:srgbClr val="FFA900"/>
                  </a:solidFill>
                </a:uFill>
                <a:latin typeface="+mn-lt"/>
                <a:ea typeface="+mn-ea"/>
                <a:cs typeface="+mn-cs"/>
                <a:sym typeface="Arial"/>
              </a:rPr>
              <a:t> </a:t>
            </a:r>
            <a:r>
              <a:rPr i="1">
                <a:uFill>
                  <a:solidFill/>
                </a:uFill>
                <a:latin typeface="+mn-lt"/>
                <a:ea typeface="+mn-ea"/>
                <a:cs typeface="+mn-cs"/>
                <a:sym typeface="Arial"/>
              </a:rPr>
              <a:t>w</a:t>
            </a:r>
            <a:r>
              <a:rPr>
                <a:uFill>
                  <a:solidFill/>
                </a:uFill>
                <a:latin typeface="+mn-lt"/>
                <a:ea typeface="+mn-ea"/>
                <a:cs typeface="+mn-cs"/>
                <a:sym typeface="Arial"/>
              </a:rPr>
              <a:t> = </a:t>
            </a:r>
            <a:r>
              <a:rPr i="1" sz="2000">
                <a:uFill>
                  <a:solidFill/>
                </a:uFill>
              </a:rPr>
              <a:t>p</a:t>
            </a:r>
            <a:r>
              <a:rPr i="1">
                <a:uFill>
                  <a:solidFill/>
                </a:uFill>
                <a:latin typeface="+mn-lt"/>
                <a:ea typeface="+mn-ea"/>
                <a:cs typeface="+mn-cs"/>
                <a:sym typeface="Arial"/>
              </a:rPr>
              <a:t>/</a:t>
            </a:r>
            <a:r>
              <a:rPr i="1" sz="2000">
                <a:uFill>
                  <a:solidFill/>
                </a:uFill>
                <a:latin typeface="Symbol"/>
                <a:ea typeface="Symbol"/>
                <a:cs typeface="Symbol"/>
                <a:sym typeface="Symbol"/>
              </a:rPr>
              <a:t>𝜌</a:t>
            </a:r>
            <a:r>
              <a:rPr>
                <a:uFill>
                  <a:solidFill/>
                </a:uFill>
                <a:latin typeface="Symbol"/>
                <a:ea typeface="Symbol"/>
                <a:cs typeface="Symbol"/>
                <a:sym typeface="Symbol"/>
              </a:rPr>
              <a:t> </a:t>
            </a:r>
            <a:r>
              <a:rPr>
                <a:uFill>
                  <a:solidFill/>
                </a:uFill>
                <a:latin typeface="+mn-lt"/>
                <a:ea typeface="+mn-ea"/>
                <a:cs typeface="+mn-cs"/>
                <a:sym typeface="Arial"/>
              </a:rPr>
              <a:t>= 0</a:t>
            </a:r>
            <a:endParaRPr>
              <a:uFill>
                <a:solidFill/>
              </a:uFill>
              <a:latin typeface="+mn-lt"/>
              <a:ea typeface="+mn-ea"/>
              <a:cs typeface="+mn-cs"/>
              <a:sym typeface="Arial"/>
            </a:endParaRPr>
          </a:p>
          <a:p>
            <a:pPr lvl="0" marL="897889" indent="-400049">
              <a:lnSpc>
                <a:spcPct val="110000"/>
              </a:lnSpc>
              <a:spcBef>
                <a:spcPts val="400"/>
              </a:spcBef>
              <a:buClr>
                <a:srgbClr val="008F00"/>
              </a:buClr>
              <a:buSzPct val="100000"/>
              <a:buFont typeface="Arial"/>
              <a:buChar char="–"/>
              <a:defRPr sz="1800">
                <a:uFillTx/>
              </a:defRPr>
            </a:pPr>
            <a:r>
              <a:rPr>
                <a:solidFill>
                  <a:srgbClr val="008F00"/>
                </a:solidFill>
                <a:uFill>
                  <a:solidFill>
                    <a:srgbClr val="008F00"/>
                  </a:solidFill>
                </a:uFill>
                <a:latin typeface="+mn-lt"/>
                <a:ea typeface="+mn-ea"/>
                <a:cs typeface="+mn-cs"/>
                <a:sym typeface="Arial"/>
              </a:rPr>
              <a:t>radiation:</a:t>
            </a:r>
            <a:r>
              <a:rPr>
                <a:solidFill>
                  <a:srgbClr val="FFA900"/>
                </a:solidFill>
                <a:uFill>
                  <a:solidFill>
                    <a:srgbClr val="FFA900"/>
                  </a:solidFill>
                </a:uFill>
                <a:latin typeface="+mn-lt"/>
                <a:ea typeface="+mn-ea"/>
                <a:cs typeface="+mn-cs"/>
                <a:sym typeface="Arial"/>
              </a:rPr>
              <a:t> </a:t>
            </a:r>
            <a:r>
              <a:rPr i="1" sz="2000">
                <a:uFill>
                  <a:solidFill/>
                </a:uFill>
              </a:rPr>
              <a:t>p</a:t>
            </a:r>
            <a:r>
              <a:rPr i="1">
                <a:uFill>
                  <a:solidFill/>
                </a:uFill>
                <a:latin typeface="+mn-lt"/>
                <a:ea typeface="+mn-ea"/>
                <a:cs typeface="+mn-cs"/>
                <a:sym typeface="Arial"/>
              </a:rPr>
              <a:t> = </a:t>
            </a:r>
            <a:r>
              <a:rPr i="1" sz="2000">
                <a:uFill>
                  <a:solidFill/>
                </a:uFill>
                <a:latin typeface="Symbol"/>
                <a:ea typeface="Symbol"/>
                <a:cs typeface="Symbol"/>
                <a:sym typeface="Symbol"/>
              </a:rPr>
              <a:t>𝜌</a:t>
            </a:r>
            <a:r>
              <a:rPr>
                <a:uFill>
                  <a:solidFill/>
                </a:uFill>
                <a:latin typeface="Symbol"/>
                <a:ea typeface="Symbol"/>
                <a:cs typeface="Symbol"/>
                <a:sym typeface="Symbol"/>
              </a:rPr>
              <a:t> </a:t>
            </a:r>
            <a:r>
              <a:rPr>
                <a:uFill>
                  <a:solidFill/>
                </a:uFill>
                <a:latin typeface="+mn-lt"/>
                <a:ea typeface="+mn-ea"/>
                <a:cs typeface="+mn-cs"/>
                <a:sym typeface="Arial"/>
              </a:rPr>
              <a:t>/ 3,</a:t>
            </a:r>
            <a:r>
              <a:rPr>
                <a:solidFill>
                  <a:srgbClr val="FFA900"/>
                </a:solidFill>
                <a:uFill>
                  <a:solidFill>
                    <a:srgbClr val="FFA900"/>
                  </a:solidFill>
                </a:uFill>
                <a:latin typeface="+mn-lt"/>
                <a:ea typeface="+mn-ea"/>
                <a:cs typeface="+mn-cs"/>
                <a:sym typeface="Arial"/>
              </a:rPr>
              <a:t> </a:t>
            </a:r>
            <a:r>
              <a:rPr>
                <a:solidFill>
                  <a:srgbClr val="008F00"/>
                </a:solidFill>
                <a:uFill>
                  <a:solidFill>
                    <a:srgbClr val="008F00"/>
                  </a:solidFill>
                </a:uFill>
                <a:latin typeface="+mn-lt"/>
                <a:ea typeface="+mn-ea"/>
                <a:cs typeface="+mn-cs"/>
                <a:sym typeface="Arial"/>
              </a:rPr>
              <a:t>so</a:t>
            </a:r>
            <a:r>
              <a:rPr>
                <a:solidFill>
                  <a:srgbClr val="FFA900"/>
                </a:solidFill>
                <a:uFill>
                  <a:solidFill>
                    <a:srgbClr val="FFA900"/>
                  </a:solidFill>
                </a:uFill>
                <a:latin typeface="+mn-lt"/>
                <a:ea typeface="+mn-ea"/>
                <a:cs typeface="+mn-cs"/>
                <a:sym typeface="Arial"/>
              </a:rPr>
              <a:t> </a:t>
            </a:r>
            <a:r>
              <a:rPr i="1">
                <a:uFill>
                  <a:solidFill/>
                </a:uFill>
                <a:latin typeface="+mn-lt"/>
                <a:ea typeface="+mn-ea"/>
                <a:cs typeface="+mn-cs"/>
                <a:sym typeface="Arial"/>
              </a:rPr>
              <a:t>w = </a:t>
            </a:r>
            <a:r>
              <a:rPr>
                <a:uFill>
                  <a:solidFill/>
                </a:uFill>
                <a:latin typeface="+mn-lt"/>
                <a:ea typeface="+mn-ea"/>
                <a:cs typeface="+mn-cs"/>
                <a:sym typeface="Arial"/>
              </a:rPr>
              <a:t>1/3</a:t>
            </a:r>
            <a:endParaRPr>
              <a:uFill>
                <a:solidFill/>
              </a:uFill>
              <a:latin typeface="+mn-lt"/>
              <a:ea typeface="+mn-ea"/>
              <a:cs typeface="+mn-cs"/>
              <a:sym typeface="Arial"/>
            </a:endParaRPr>
          </a:p>
          <a:p>
            <a:pPr lvl="0" marL="897889" indent="-400049">
              <a:lnSpc>
                <a:spcPct val="110000"/>
              </a:lnSpc>
              <a:spcBef>
                <a:spcPts val="400"/>
              </a:spcBef>
              <a:buClr>
                <a:srgbClr val="008F00"/>
              </a:buClr>
              <a:buSzPct val="100000"/>
              <a:buFont typeface="Arial"/>
              <a:buChar char="–"/>
              <a:defRPr sz="1800">
                <a:uFillTx/>
              </a:defRPr>
            </a:pPr>
            <a:r>
              <a:rPr>
                <a:solidFill>
                  <a:srgbClr val="008F00"/>
                </a:solidFill>
                <a:uFill>
                  <a:solidFill>
                    <a:srgbClr val="008F00"/>
                  </a:solidFill>
                </a:uFill>
                <a:latin typeface="+mn-lt"/>
                <a:ea typeface="+mn-ea"/>
                <a:cs typeface="+mn-cs"/>
                <a:sym typeface="Arial"/>
              </a:rPr>
              <a:t>cosmological constant:</a:t>
            </a:r>
            <a:r>
              <a:rPr>
                <a:solidFill>
                  <a:srgbClr val="FFA900"/>
                </a:solidFill>
                <a:uFill>
                  <a:solidFill>
                    <a:srgbClr val="FFA900"/>
                  </a:solidFill>
                </a:uFill>
                <a:latin typeface="+mn-lt"/>
                <a:ea typeface="+mn-ea"/>
                <a:cs typeface="+mn-cs"/>
                <a:sym typeface="Arial"/>
              </a:rPr>
              <a:t>  </a:t>
            </a:r>
            <a:r>
              <a:rPr i="1" sz="2000">
                <a:uFill>
                  <a:solidFill/>
                </a:uFill>
              </a:rPr>
              <a:t>p</a:t>
            </a:r>
            <a:r>
              <a:rPr i="1">
                <a:uFill>
                  <a:solidFill/>
                </a:uFill>
                <a:latin typeface="+mn-lt"/>
                <a:ea typeface="+mn-ea"/>
                <a:cs typeface="+mn-cs"/>
                <a:sym typeface="Arial"/>
              </a:rPr>
              <a:t> = </a:t>
            </a:r>
            <a:r>
              <a:rPr>
                <a:uFill>
                  <a:solidFill/>
                </a:uFill>
                <a:latin typeface="+mn-lt"/>
                <a:ea typeface="+mn-ea"/>
                <a:cs typeface="+mn-cs"/>
                <a:sym typeface="Arial"/>
              </a:rPr>
              <a:t>-</a:t>
            </a:r>
            <a:r>
              <a:rPr i="1" sz="2000">
                <a:uFill>
                  <a:solidFill/>
                </a:uFill>
                <a:latin typeface="Symbol"/>
                <a:ea typeface="Symbol"/>
                <a:cs typeface="Symbol"/>
                <a:sym typeface="Symbol"/>
              </a:rPr>
              <a:t>𝜌</a:t>
            </a:r>
            <a:r>
              <a:rPr>
                <a:uFill>
                  <a:solidFill/>
                </a:uFill>
                <a:latin typeface="+mn-lt"/>
                <a:ea typeface="+mn-ea"/>
                <a:cs typeface="+mn-cs"/>
                <a:sym typeface="Arial"/>
              </a:rPr>
              <a:t>,</a:t>
            </a:r>
            <a:r>
              <a:rPr>
                <a:solidFill>
                  <a:srgbClr val="FFA900"/>
                </a:solidFill>
                <a:uFill>
                  <a:solidFill>
                    <a:srgbClr val="FFA900"/>
                  </a:solidFill>
                </a:uFill>
                <a:latin typeface="+mn-lt"/>
                <a:ea typeface="+mn-ea"/>
                <a:cs typeface="+mn-cs"/>
                <a:sym typeface="Arial"/>
              </a:rPr>
              <a:t> </a:t>
            </a:r>
            <a:r>
              <a:rPr>
                <a:solidFill>
                  <a:srgbClr val="008F00"/>
                </a:solidFill>
                <a:uFill>
                  <a:solidFill>
                    <a:srgbClr val="008F00"/>
                  </a:solidFill>
                </a:uFill>
                <a:latin typeface="+mn-lt"/>
                <a:ea typeface="+mn-ea"/>
                <a:cs typeface="+mn-cs"/>
                <a:sym typeface="Arial"/>
              </a:rPr>
              <a:t>so</a:t>
            </a:r>
            <a:r>
              <a:rPr>
                <a:solidFill>
                  <a:srgbClr val="FFA900"/>
                </a:solidFill>
                <a:uFill>
                  <a:solidFill>
                    <a:srgbClr val="FFA900"/>
                  </a:solidFill>
                </a:uFill>
                <a:latin typeface="+mn-lt"/>
                <a:ea typeface="+mn-ea"/>
                <a:cs typeface="+mn-cs"/>
                <a:sym typeface="Arial"/>
              </a:rPr>
              <a:t> </a:t>
            </a:r>
            <a:r>
              <a:rPr i="1">
                <a:uFill>
                  <a:solidFill/>
                </a:uFill>
                <a:latin typeface="+mn-lt"/>
                <a:ea typeface="+mn-ea"/>
                <a:cs typeface="+mn-cs"/>
                <a:sym typeface="Arial"/>
              </a:rPr>
              <a:t>w</a:t>
            </a:r>
            <a:r>
              <a:rPr>
                <a:uFill>
                  <a:solidFill/>
                </a:uFill>
                <a:latin typeface="+mn-lt"/>
                <a:ea typeface="+mn-ea"/>
                <a:cs typeface="+mn-cs"/>
                <a:sym typeface="Arial"/>
              </a:rPr>
              <a:t> = -1</a:t>
            </a:r>
            <a:endParaRPr>
              <a:uFill>
                <a:solidFill/>
              </a:uFill>
              <a:latin typeface="+mn-lt"/>
              <a:ea typeface="+mn-ea"/>
              <a:cs typeface="+mn-cs"/>
              <a:sym typeface="Arial"/>
            </a:endParaRPr>
          </a:p>
          <a:p>
            <a:pPr lvl="0" marL="897889" indent="-400049">
              <a:lnSpc>
                <a:spcPct val="110000"/>
              </a:lnSpc>
              <a:spcBef>
                <a:spcPts val="400"/>
              </a:spcBef>
              <a:buClr>
                <a:srgbClr val="008F00"/>
              </a:buClr>
              <a:buSzPct val="100000"/>
              <a:buFont typeface="Arial"/>
              <a:buChar char="–"/>
              <a:defRPr sz="1800">
                <a:uFillTx/>
              </a:defRPr>
            </a:pPr>
            <a:r>
              <a:rPr>
                <a:solidFill>
                  <a:srgbClr val="008F00"/>
                </a:solidFill>
                <a:uFill>
                  <a:solidFill>
                    <a:srgbClr val="008F00"/>
                  </a:solidFill>
                </a:uFill>
                <a:latin typeface="+mn-lt"/>
                <a:ea typeface="+mn-ea"/>
                <a:cs typeface="+mn-cs"/>
                <a:sym typeface="Arial"/>
              </a:rPr>
              <a:t>general dark energy:</a:t>
            </a:r>
            <a:r>
              <a:rPr>
                <a:solidFill>
                  <a:srgbClr val="FFA900"/>
                </a:solidFill>
                <a:uFill>
                  <a:solidFill>
                    <a:srgbClr val="FFA900"/>
                  </a:solidFill>
                </a:uFill>
                <a:latin typeface="+mn-lt"/>
                <a:ea typeface="+mn-ea"/>
                <a:cs typeface="+mn-cs"/>
                <a:sym typeface="Arial"/>
              </a:rPr>
              <a:t> </a:t>
            </a:r>
            <a:r>
              <a:rPr i="1">
                <a:uFill>
                  <a:solidFill/>
                </a:uFill>
                <a:latin typeface="+mn-lt"/>
                <a:ea typeface="+mn-ea"/>
                <a:cs typeface="+mn-cs"/>
                <a:sym typeface="Arial"/>
              </a:rPr>
              <a:t>w </a:t>
            </a:r>
            <a:r>
              <a:rPr>
                <a:uFill>
                  <a:solidFill/>
                </a:uFill>
                <a:latin typeface="+mn-lt"/>
                <a:ea typeface="+mn-ea"/>
                <a:cs typeface="+mn-cs"/>
                <a:sym typeface="Arial"/>
              </a:rPr>
              <a:t>=</a:t>
            </a:r>
            <a:r>
              <a:rPr i="1">
                <a:uFill>
                  <a:solidFill/>
                </a:uFill>
                <a:latin typeface="+mn-lt"/>
                <a:ea typeface="+mn-ea"/>
                <a:cs typeface="+mn-cs"/>
                <a:sym typeface="Arial"/>
              </a:rPr>
              <a:t> w(t) </a:t>
            </a:r>
            <a:r>
              <a:rPr>
                <a:uFill>
                  <a:solidFill/>
                </a:uFill>
                <a:latin typeface="+mn-lt"/>
                <a:ea typeface="+mn-ea"/>
                <a:cs typeface="+mn-cs"/>
                <a:sym typeface="Arial"/>
              </a:rPr>
              <a:t>&lt; -1/3, for acceleration to take place.</a:t>
            </a:r>
          </a:p>
        </p:txBody>
      </p:sp>
      <p:sp>
        <p:nvSpPr>
          <p:cNvPr id="297" name="Shape 297"/>
          <p:cNvSpPr/>
          <p:nvPr>
            <p:ph type="title"/>
          </p:nvPr>
        </p:nvSpPr>
        <p:spPr>
          <a:xfrm>
            <a:off x="152400" y="-76200"/>
            <a:ext cx="8991600" cy="11430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Friedmann-Lemaître Equations</a:t>
            </a:r>
          </a:p>
        </p:txBody>
      </p:sp>
      <p:pic>
        <p:nvPicPr>
          <p:cNvPr id="298" name="pasted-image.pdf"/>
          <p:cNvPicPr/>
          <p:nvPr/>
        </p:nvPicPr>
        <p:blipFill>
          <a:blip r:embed="rId2">
            <a:extLst/>
          </a:blip>
          <a:stretch>
            <a:fillRect/>
          </a:stretch>
        </p:blipFill>
        <p:spPr>
          <a:xfrm>
            <a:off x="1596174" y="2060882"/>
            <a:ext cx="3191726" cy="1380819"/>
          </a:xfrm>
          <a:prstGeom prst="rect">
            <a:avLst/>
          </a:prstGeom>
          <a:ln w="25400">
            <a:round/>
          </a:ln>
        </p:spPr>
      </p:pic>
    </p:spTree>
  </p:cSld>
  <p:clrMapOvr>
    <a:masterClrMapping/>
  </p:clrMapOvr>
  <p:transition spd="med" advClick="1"/>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9" name="Shape 76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770" name="2007qd.pdf"/>
          <p:cNvPicPr/>
          <p:nvPr/>
        </p:nvPicPr>
        <p:blipFill>
          <a:blip r:embed="rId2">
            <a:extLst/>
          </a:blip>
          <a:srcRect l="7101" t="991" r="11754" b="12624"/>
          <a:stretch>
            <a:fillRect/>
          </a:stretch>
        </p:blipFill>
        <p:spPr>
          <a:xfrm>
            <a:off x="-598290" y="-675262"/>
            <a:ext cx="10340690" cy="7732773"/>
          </a:xfrm>
          <a:prstGeom prst="rect">
            <a:avLst/>
          </a:prstGeom>
          <a:ln w="12700">
            <a:miter lim="400000"/>
          </a:ln>
        </p:spPr>
      </p:pic>
      <p:sp>
        <p:nvSpPr>
          <p:cNvPr id="771" name="Shape 771"/>
          <p:cNvSpPr/>
          <p:nvPr/>
        </p:nvSpPr>
        <p:spPr>
          <a:xfrm>
            <a:off x="1878334" y="1092200"/>
            <a:ext cx="5291461" cy="8890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lvl="0" marL="0" marR="0" algn="ctr" defTabSz="406400">
              <a:defRPr sz="1800">
                <a:uFillTx/>
              </a:defRPr>
            </a:pPr>
            <a:r>
              <a:rPr sz="2800">
                <a:latin typeface="Gill Sans"/>
                <a:ea typeface="Gill Sans"/>
                <a:cs typeface="Gill Sans"/>
                <a:sym typeface="Gill Sans"/>
              </a:rPr>
              <a:t>SN 2007qd, </a:t>
            </a:r>
            <a:r>
              <a:rPr i="1" sz="2800">
                <a:latin typeface="Gill Sans"/>
                <a:ea typeface="Gill Sans"/>
                <a:cs typeface="Gill Sans"/>
                <a:sym typeface="Gill Sans"/>
              </a:rPr>
              <a:t>z</a:t>
            </a:r>
            <a:r>
              <a:rPr sz="2800">
                <a:latin typeface="Gill Sans"/>
                <a:ea typeface="Gill Sans"/>
                <a:cs typeface="Gill Sans"/>
                <a:sym typeface="Gill Sans"/>
              </a:rPr>
              <a:t> = 0.043</a:t>
            </a:r>
            <a:endParaRPr sz="2800">
              <a:latin typeface="Gill Sans"/>
              <a:ea typeface="Gill Sans"/>
              <a:cs typeface="Gill Sans"/>
              <a:sym typeface="Gill Sans"/>
            </a:endParaRPr>
          </a:p>
          <a:p>
            <a:pPr lvl="0" marL="0" marR="0" algn="ctr" defTabSz="406400">
              <a:defRPr sz="1800">
                <a:uFillTx/>
              </a:defRPr>
            </a:pPr>
            <a:r>
              <a:rPr i="1" sz="2800">
                <a:latin typeface="Gill Sans"/>
                <a:ea typeface="Gill Sans"/>
                <a:cs typeface="Gill Sans"/>
                <a:sym typeface="Gill Sans"/>
              </a:rPr>
              <a:t>d</a:t>
            </a:r>
            <a:r>
              <a:rPr baseline="-5999" i="1" sz="2800">
                <a:latin typeface="Gill Sans"/>
                <a:ea typeface="Gill Sans"/>
                <a:cs typeface="Gill Sans"/>
                <a:sym typeface="Gill Sans"/>
              </a:rPr>
              <a:t>L </a:t>
            </a:r>
            <a:r>
              <a:rPr sz="2800">
                <a:latin typeface="Gill Sans"/>
                <a:ea typeface="Gill Sans"/>
                <a:cs typeface="Gill Sans"/>
                <a:sym typeface="Gill Sans"/>
              </a:rPr>
              <a:t>~ 200 Mpc</a:t>
            </a:r>
          </a:p>
        </p:txBody>
      </p:sp>
    </p:spTree>
  </p:cSld>
  <p:clrMapOvr>
    <a:masterClrMapping/>
  </p:clrMapOvr>
  <p:transition spd="med" advClick="1"/>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773" name="Shape 773"/>
          <p:cNvSpPr/>
          <p:nvPr/>
        </p:nvSpPr>
        <p:spPr>
          <a:xfrm>
            <a:off x="381000" y="317500"/>
            <a:ext cx="8153400" cy="55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9688" marR="39688" algn="ctr">
              <a:lnSpc>
                <a:spcPct val="95000"/>
              </a:lnSpc>
              <a:buClr>
                <a:srgbClr val="FFFFFF"/>
              </a:buClr>
              <a:buFont typeface="Arial"/>
              <a:defRPr sz="3200" u="sng">
                <a:solidFill>
                  <a:srgbClr val="FFFFFF"/>
                </a:solidFill>
                <a:uFill>
                  <a:solidFill>
                    <a:srgbClr val="FFFFFF"/>
                  </a:solidFill>
                </a:uFill>
                <a:latin typeface="+mn-lt"/>
                <a:ea typeface="+mn-ea"/>
                <a:cs typeface="+mn-cs"/>
                <a:sym typeface="Arial"/>
              </a:defRPr>
            </a:lvl1pPr>
          </a:lstStyle>
          <a:p>
            <a:pPr lvl="0">
              <a:defRPr sz="1800" u="none">
                <a:solidFill>
                  <a:srgbClr val="000000"/>
                </a:solidFill>
                <a:uFillTx/>
              </a:defRPr>
            </a:pPr>
            <a:r>
              <a:rPr sz="3200" u="sng">
                <a:solidFill>
                  <a:srgbClr val="FFFFFF"/>
                </a:solidFill>
                <a:uFill>
                  <a:solidFill>
                    <a:srgbClr val="FFFFFF"/>
                  </a:solidFill>
                </a:uFill>
              </a:rPr>
              <a:t>Are Type-Ia SNe Standard Candles?</a:t>
            </a:r>
          </a:p>
        </p:txBody>
      </p:sp>
      <p:pic>
        <p:nvPicPr>
          <p:cNvPr id="774" name="candle.png"/>
          <p:cNvPicPr/>
          <p:nvPr/>
        </p:nvPicPr>
        <p:blipFill>
          <a:blip r:embed="rId2">
            <a:extLst/>
          </a:blip>
          <a:srcRect l="29214" t="0" r="60253" b="0"/>
          <a:stretch>
            <a:fillRect/>
          </a:stretch>
        </p:blipFill>
        <p:spPr>
          <a:xfrm>
            <a:off x="1752600" y="2209800"/>
            <a:ext cx="673100" cy="4267200"/>
          </a:xfrm>
          <a:prstGeom prst="rect">
            <a:avLst/>
          </a:prstGeom>
          <a:ln w="12700">
            <a:miter lim="400000"/>
          </a:ln>
        </p:spPr>
      </p:pic>
      <p:pic>
        <p:nvPicPr>
          <p:cNvPr id="775" name="candle.png"/>
          <p:cNvPicPr/>
          <p:nvPr/>
        </p:nvPicPr>
        <p:blipFill>
          <a:blip r:embed="rId2">
            <a:extLst/>
          </a:blip>
          <a:srcRect l="29214" t="0" r="60253" b="0"/>
          <a:stretch>
            <a:fillRect/>
          </a:stretch>
        </p:blipFill>
        <p:spPr>
          <a:xfrm>
            <a:off x="3429000" y="1981200"/>
            <a:ext cx="492125" cy="3124200"/>
          </a:xfrm>
          <a:prstGeom prst="rect">
            <a:avLst/>
          </a:prstGeom>
          <a:ln w="12700">
            <a:miter lim="400000"/>
          </a:ln>
        </p:spPr>
      </p:pic>
      <p:pic>
        <p:nvPicPr>
          <p:cNvPr id="776" name="candle.png"/>
          <p:cNvPicPr/>
          <p:nvPr/>
        </p:nvPicPr>
        <p:blipFill>
          <a:blip r:embed="rId2">
            <a:extLst/>
          </a:blip>
          <a:srcRect l="29214" t="0" r="60253" b="0"/>
          <a:stretch>
            <a:fillRect/>
          </a:stretch>
        </p:blipFill>
        <p:spPr>
          <a:xfrm flipH="1">
            <a:off x="4953000" y="1676400"/>
            <a:ext cx="323850" cy="2057400"/>
          </a:xfrm>
          <a:prstGeom prst="rect">
            <a:avLst/>
          </a:prstGeom>
          <a:ln w="12700">
            <a:miter lim="400000"/>
          </a:ln>
        </p:spPr>
      </p:pic>
      <p:pic>
        <p:nvPicPr>
          <p:cNvPr id="777" name="candle.png"/>
          <p:cNvPicPr/>
          <p:nvPr/>
        </p:nvPicPr>
        <p:blipFill>
          <a:blip r:embed="rId2">
            <a:extLst/>
          </a:blip>
          <a:srcRect l="29214" t="0" r="60253" b="0"/>
          <a:stretch>
            <a:fillRect/>
          </a:stretch>
        </p:blipFill>
        <p:spPr>
          <a:xfrm>
            <a:off x="6096000" y="1447800"/>
            <a:ext cx="228600" cy="1447800"/>
          </a:xfrm>
          <a:prstGeom prst="rect">
            <a:avLst/>
          </a:prstGeom>
          <a:ln w="12700">
            <a:miter lim="400000"/>
          </a:ln>
        </p:spPr>
      </p:pic>
      <p:pic>
        <p:nvPicPr>
          <p:cNvPr id="778" name="candle.png"/>
          <p:cNvPicPr/>
          <p:nvPr/>
        </p:nvPicPr>
        <p:blipFill>
          <a:blip r:embed="rId2">
            <a:extLst/>
          </a:blip>
          <a:srcRect l="29214" t="0" r="60253" b="0"/>
          <a:stretch>
            <a:fillRect/>
          </a:stretch>
        </p:blipFill>
        <p:spPr>
          <a:xfrm>
            <a:off x="6934200" y="1143000"/>
            <a:ext cx="168275" cy="1066800"/>
          </a:xfrm>
          <a:prstGeom prst="rect">
            <a:avLst/>
          </a:prstGeom>
          <a:ln w="12700">
            <a:miter lim="400000"/>
          </a:ln>
        </p:spPr>
      </p:pic>
      <p:pic>
        <p:nvPicPr>
          <p:cNvPr id="779" name="candle.png"/>
          <p:cNvPicPr/>
          <p:nvPr/>
        </p:nvPicPr>
        <p:blipFill>
          <a:blip r:embed="rId2">
            <a:extLst/>
          </a:blip>
          <a:srcRect l="29214" t="0" r="60253" b="0"/>
          <a:stretch>
            <a:fillRect/>
          </a:stretch>
        </p:blipFill>
        <p:spPr>
          <a:xfrm>
            <a:off x="7620000" y="914400"/>
            <a:ext cx="144463" cy="914400"/>
          </a:xfrm>
          <a:prstGeom prst="rect">
            <a:avLst/>
          </a:prstGeom>
          <a:ln w="12700">
            <a:miter lim="400000"/>
          </a:ln>
        </p:spPr>
      </p:pic>
      <p:sp>
        <p:nvSpPr>
          <p:cNvPr id="780" name="Shape 780"/>
          <p:cNvSpPr/>
          <p:nvPr/>
        </p:nvSpPr>
        <p:spPr>
          <a:xfrm>
            <a:off x="4495800" y="5103812"/>
            <a:ext cx="42672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buClr>
                <a:srgbClr val="FFFFFF"/>
              </a:buClr>
              <a:buFont typeface="Arial"/>
              <a:defRPr sz="1800">
                <a:solidFill>
                  <a:srgbClr val="FFFFFF"/>
                </a:solidFill>
                <a:uFill>
                  <a:solidFill>
                    <a:srgbClr val="FFFFFF"/>
                  </a:solidFill>
                </a:uFill>
                <a:latin typeface="+mn-lt"/>
                <a:ea typeface="+mn-ea"/>
                <a:cs typeface="+mn-cs"/>
                <a:sym typeface="Arial"/>
              </a:defRPr>
            </a:lvl1pPr>
          </a:lstStyle>
          <a:p>
            <a:pPr lvl="0">
              <a:defRPr>
                <a:solidFill>
                  <a:srgbClr val="000000"/>
                </a:solidFill>
                <a:uFillTx/>
              </a:defRPr>
            </a:pPr>
            <a:r>
              <a:rPr>
                <a:solidFill>
                  <a:srgbClr val="FFFFFF"/>
                </a:solidFill>
                <a:uFill>
                  <a:solidFill>
                    <a:srgbClr val="FFFFFF"/>
                  </a:solidFill>
                </a:uFill>
              </a:rPr>
              <a:t>apparent magnitude → distance → time</a:t>
            </a:r>
          </a:p>
        </p:txBody>
      </p:sp>
    </p:spTree>
  </p:cSld>
  <p:clrMapOvr>
    <a:masterClrMapping/>
  </p:clrMapOvr>
  <p:transition spd="med" advClick="1"/>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2" name="Shape 78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783" name="Shape 783"/>
          <p:cNvSpPr/>
          <p:nvPr/>
        </p:nvSpPr>
        <p:spPr>
          <a:xfrm>
            <a:off x="315118" y="101600"/>
            <a:ext cx="8216901" cy="55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buClr>
                <a:srgbClr val="000000"/>
              </a:buClr>
              <a:buFont typeface="Arial"/>
              <a:defRPr sz="3200" u="sng">
                <a:latin typeface="+mn-lt"/>
                <a:ea typeface="+mn-ea"/>
                <a:cs typeface="+mn-cs"/>
                <a:sym typeface="Arial"/>
              </a:defRPr>
            </a:lvl1pPr>
          </a:lstStyle>
          <a:p>
            <a:pPr lvl="0">
              <a:defRPr sz="1800" u="none">
                <a:uFillTx/>
              </a:defRPr>
            </a:pPr>
            <a:r>
              <a:rPr sz="3200" u="sng">
                <a:uFill>
                  <a:solidFill/>
                </a:uFill>
              </a:rPr>
              <a:t>Type-Ia SNe as Standardizable Candles</a:t>
            </a:r>
          </a:p>
        </p:txBody>
      </p:sp>
      <p:pic>
        <p:nvPicPr>
          <p:cNvPr id="784" name="alex5.jpg"/>
          <p:cNvPicPr/>
          <p:nvPr/>
        </p:nvPicPr>
        <p:blipFill>
          <a:blip r:embed="rId2">
            <a:extLst/>
          </a:blip>
          <a:srcRect l="0" t="0" r="0" b="51194"/>
          <a:stretch>
            <a:fillRect/>
          </a:stretch>
        </p:blipFill>
        <p:spPr>
          <a:xfrm>
            <a:off x="152400" y="823912"/>
            <a:ext cx="4637088" cy="3290888"/>
          </a:xfrm>
          <a:prstGeom prst="rect">
            <a:avLst/>
          </a:prstGeom>
          <a:ln w="12700">
            <a:miter lim="400000"/>
          </a:ln>
        </p:spPr>
      </p:pic>
      <p:pic>
        <p:nvPicPr>
          <p:cNvPr id="785" name="alex5.jpg"/>
          <p:cNvPicPr/>
          <p:nvPr/>
        </p:nvPicPr>
        <p:blipFill>
          <a:blip r:embed="rId2">
            <a:extLst/>
          </a:blip>
          <a:srcRect l="0" t="50477" r="0" b="0"/>
          <a:stretch>
            <a:fillRect/>
          </a:stretch>
        </p:blipFill>
        <p:spPr>
          <a:xfrm>
            <a:off x="4430712" y="3276600"/>
            <a:ext cx="4637088" cy="3340100"/>
          </a:xfrm>
          <a:prstGeom prst="rect">
            <a:avLst/>
          </a:prstGeom>
          <a:ln w="12700">
            <a:miter lim="400000"/>
          </a:ln>
        </p:spPr>
      </p:pic>
      <p:sp>
        <p:nvSpPr>
          <p:cNvPr id="786" name="Shape 786"/>
          <p:cNvSpPr/>
          <p:nvPr/>
        </p:nvSpPr>
        <p:spPr>
          <a:xfrm>
            <a:off x="4892675" y="995362"/>
            <a:ext cx="4178300" cy="199575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0" marL="48392" marR="48393" defTabSz="795337">
              <a:spcBef>
                <a:spcPts val="400"/>
              </a:spcBef>
              <a:buClr>
                <a:srgbClr val="434ED6"/>
              </a:buClr>
              <a:buSzPct val="100000"/>
              <a:buFont typeface="Arial"/>
              <a:buChar char="•"/>
              <a:defRPr sz="1800">
                <a:uFillTx/>
              </a:defRPr>
            </a:pPr>
            <a:r>
              <a:rPr sz="2000">
                <a:solidFill>
                  <a:srgbClr val="002E7A"/>
                </a:solidFill>
                <a:uFill>
                  <a:solidFill/>
                </a:uFill>
                <a:latin typeface="+mn-lt"/>
                <a:ea typeface="+mn-ea"/>
                <a:cs typeface="+mn-cs"/>
                <a:sym typeface="Arial"/>
              </a:rPr>
              <a:t> </a:t>
            </a:r>
            <a:r>
              <a:rPr sz="2400">
                <a:solidFill>
                  <a:srgbClr val="002E7A"/>
                </a:solidFill>
                <a:uFill>
                  <a:solidFill/>
                </a:uFill>
              </a:rPr>
              <a:t>Nearby (</a:t>
            </a:r>
            <a:r>
              <a:rPr sz="2400">
                <a:solidFill>
                  <a:srgbClr val="002E7A"/>
                </a:solidFill>
                <a:uFill>
                  <a:solidFill/>
                </a:uFill>
              </a:rPr>
              <a:t>z</a:t>
            </a:r>
            <a:r>
              <a:rPr sz="2400">
                <a:solidFill>
                  <a:srgbClr val="002E7A"/>
                </a:solidFill>
                <a:uFill>
                  <a:solidFill/>
                </a:uFill>
              </a:rPr>
              <a:t> &lt; 0.1) supernovae used to study SNe light curves</a:t>
            </a:r>
            <a:endParaRPr sz="2400">
              <a:solidFill>
                <a:srgbClr val="002E7A"/>
              </a:solidFill>
              <a:uFill>
                <a:solidFill/>
              </a:uFill>
            </a:endParaRPr>
          </a:p>
          <a:p>
            <a:pPr lvl="0" marL="48392" marR="48393" defTabSz="795337">
              <a:spcBef>
                <a:spcPts val="400"/>
              </a:spcBef>
              <a:buClr>
                <a:srgbClr val="434ED6"/>
              </a:buClr>
              <a:buSzPct val="100000"/>
              <a:buFont typeface="Arial"/>
              <a:buChar char="•"/>
              <a:defRPr sz="1800">
                <a:uFillTx/>
              </a:defRPr>
            </a:pPr>
            <a:r>
              <a:rPr sz="2000">
                <a:solidFill>
                  <a:srgbClr val="002E7A"/>
                </a:solidFill>
                <a:uFill>
                  <a:solidFill>
                    <a:srgbClr val="434ED6"/>
                  </a:solidFill>
                </a:uFill>
                <a:latin typeface="+mn-lt"/>
                <a:ea typeface="+mn-ea"/>
                <a:cs typeface="+mn-cs"/>
                <a:sym typeface="Arial"/>
              </a:rPr>
              <a:t> Brightness not quite standard</a:t>
            </a:r>
            <a:endParaRPr sz="2000">
              <a:solidFill>
                <a:srgbClr val="002E7A"/>
              </a:solidFill>
              <a:uFill>
                <a:solidFill>
                  <a:srgbClr val="434ED6"/>
                </a:solidFill>
              </a:uFill>
              <a:latin typeface="+mn-lt"/>
              <a:ea typeface="+mn-ea"/>
              <a:cs typeface="+mn-cs"/>
              <a:sym typeface="Arial"/>
            </a:endParaRPr>
          </a:p>
          <a:p>
            <a:pPr lvl="0" marL="48392" marR="48393" defTabSz="795337">
              <a:spcBef>
                <a:spcPts val="400"/>
              </a:spcBef>
              <a:buClr>
                <a:srgbClr val="434ED6"/>
              </a:buClr>
              <a:buSzPct val="100000"/>
              <a:buFont typeface="Arial"/>
              <a:buChar char="•"/>
              <a:defRPr sz="1800">
                <a:uFillTx/>
              </a:defRPr>
            </a:pPr>
            <a:r>
              <a:rPr sz="2000">
                <a:solidFill>
                  <a:srgbClr val="002E7A"/>
                </a:solidFill>
                <a:uFill>
                  <a:solidFill>
                    <a:srgbClr val="434ED6"/>
                  </a:solidFill>
                </a:uFill>
                <a:latin typeface="+mn-lt"/>
                <a:ea typeface="+mn-ea"/>
                <a:cs typeface="+mn-cs"/>
                <a:sym typeface="Arial"/>
              </a:rPr>
              <a:t> Intrinsically brighter SNe last longer</a:t>
            </a:r>
            <a:endParaRPr sz="2000">
              <a:solidFill>
                <a:srgbClr val="002E7A"/>
              </a:solidFill>
              <a:uFill>
                <a:solidFill>
                  <a:srgbClr val="434ED6"/>
                </a:solidFill>
              </a:uFill>
              <a:latin typeface="+mn-lt"/>
              <a:ea typeface="+mn-ea"/>
              <a:cs typeface="+mn-cs"/>
              <a:sym typeface="Arial"/>
            </a:endParaRPr>
          </a:p>
          <a:p>
            <a:pPr lvl="0" marL="48392" marR="48393" defTabSz="795337">
              <a:spcBef>
                <a:spcPts val="400"/>
              </a:spcBef>
              <a:buClr>
                <a:srgbClr val="434ED6"/>
              </a:buClr>
              <a:buSzPct val="100000"/>
              <a:buFont typeface="Arial"/>
              <a:buChar char="•"/>
              <a:defRPr sz="1800">
                <a:uFillTx/>
              </a:defRPr>
            </a:pPr>
            <a:r>
              <a:rPr sz="2000">
                <a:solidFill>
                  <a:srgbClr val="002E7A"/>
                </a:solidFill>
                <a:uFill>
                  <a:solidFill>
                    <a:srgbClr val="434ED6"/>
                  </a:solidFill>
                </a:uFill>
                <a:latin typeface="+mn-lt"/>
                <a:ea typeface="+mn-ea"/>
                <a:cs typeface="+mn-cs"/>
                <a:sym typeface="Arial"/>
              </a:rPr>
              <a:t> Correction  needed</a:t>
            </a:r>
          </a:p>
        </p:txBody>
      </p:sp>
      <p:sp>
        <p:nvSpPr>
          <p:cNvPr id="787" name="Shape 787"/>
          <p:cNvSpPr/>
          <p:nvPr/>
        </p:nvSpPr>
        <p:spPr>
          <a:xfrm>
            <a:off x="312737" y="3998912"/>
            <a:ext cx="1968501" cy="868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95000"/>
              </a:lnSpc>
              <a:buClr>
                <a:srgbClr val="000000"/>
              </a:buClr>
              <a:buFont typeface="Arial"/>
              <a:defRPr sz="1800">
                <a:latin typeface="+mn-lt"/>
                <a:ea typeface="+mn-ea"/>
                <a:cs typeface="+mn-cs"/>
                <a:sym typeface="Arial"/>
              </a:defRPr>
            </a:lvl1pPr>
          </a:lstStyle>
          <a:p>
            <a:pPr lvl="0">
              <a:defRPr>
                <a:uFillTx/>
              </a:defRPr>
            </a:pPr>
            <a:r>
              <a:rPr>
                <a:uFill>
                  <a:solidFill/>
                </a:uFill>
              </a:rPr>
              <a:t>Peak-magnitude dispersion of 0.25 – 0.30 mag</a:t>
            </a:r>
          </a:p>
        </p:txBody>
      </p:sp>
      <p:sp>
        <p:nvSpPr>
          <p:cNvPr id="788" name="Shape 788"/>
          <p:cNvSpPr/>
          <p:nvPr/>
        </p:nvSpPr>
        <p:spPr>
          <a:xfrm flipH="1" rot="10800000">
            <a:off x="3201987" y="4114800"/>
            <a:ext cx="1106488" cy="12795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D300"/>
          </a:solidFill>
          <a:ln w="12700">
            <a:miter lim="400000"/>
          </a:ln>
          <a:effectLst>
            <a:outerShdw sx="100000" sy="100000" kx="0" ky="0" algn="b" rotWithShape="0" blurRad="63500" dist="38100" dir="2700000">
              <a:srgbClr val="929292">
                <a:alpha val="75000"/>
              </a:srgbClr>
            </a:outerShdw>
          </a:effectLst>
        </p:spPr>
        <p:txBody>
          <a:bodyPr lIns="0" tIns="0" rIns="0" bIns="0" anchor="ctr"/>
          <a:lstStyle/>
          <a:p>
            <a:pPr lvl="0"/>
          </a:p>
        </p:txBody>
      </p:sp>
      <p:sp>
        <p:nvSpPr>
          <p:cNvPr id="789" name="Shape 789"/>
          <p:cNvSpPr/>
          <p:nvPr/>
        </p:nvSpPr>
        <p:spPr>
          <a:xfrm>
            <a:off x="3200400" y="5483225"/>
            <a:ext cx="3276600" cy="61456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nSpc>
                <a:spcPct val="95000"/>
              </a:lnSpc>
              <a:buClr>
                <a:srgbClr val="000000"/>
              </a:buClr>
              <a:buFont typeface="Arial"/>
              <a:defRPr sz="1800">
                <a:uFillTx/>
              </a:defRPr>
            </a:pPr>
            <a:r>
              <a:rPr>
                <a:uFill>
                  <a:solidFill/>
                </a:uFill>
                <a:latin typeface="+mn-lt"/>
                <a:ea typeface="+mn-ea"/>
                <a:cs typeface="+mn-cs"/>
                <a:sym typeface="Arial"/>
              </a:rPr>
              <a:t>~ 0.10 – 0.15 mag dispersion</a:t>
            </a:r>
            <a:endParaRPr>
              <a:uFill>
                <a:solidFill/>
              </a:uFill>
              <a:latin typeface="+mn-lt"/>
              <a:ea typeface="+mn-ea"/>
              <a:cs typeface="+mn-cs"/>
              <a:sym typeface="Arial"/>
            </a:endParaRPr>
          </a:p>
          <a:p>
            <a:pPr lvl="0">
              <a:lnSpc>
                <a:spcPct val="95000"/>
              </a:lnSpc>
              <a:buClr>
                <a:srgbClr val="000000"/>
              </a:buClr>
              <a:buFont typeface="Arial"/>
              <a:defRPr sz="1800">
                <a:uFillTx/>
              </a:defRPr>
            </a:pPr>
            <a:r>
              <a:rPr>
                <a:uFill>
                  <a:solidFill/>
                </a:uFill>
                <a:latin typeface="+mn-lt"/>
                <a:ea typeface="+mn-ea"/>
                <a:cs typeface="+mn-cs"/>
                <a:sym typeface="Arial"/>
              </a:rPr>
              <a:t>(5 – 7% precision in distance)</a:t>
            </a:r>
          </a:p>
        </p:txBody>
      </p:sp>
      <p:sp>
        <p:nvSpPr>
          <p:cNvPr id="790" name="Shape 790"/>
          <p:cNvSpPr/>
          <p:nvPr/>
        </p:nvSpPr>
        <p:spPr>
          <a:xfrm>
            <a:off x="0" y="5257800"/>
            <a:ext cx="3200400" cy="99203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40">
              <a:buClr>
                <a:srgbClr val="434ED6"/>
              </a:buClr>
              <a:buSzPct val="100000"/>
              <a:buFont typeface="Arial"/>
              <a:buChar char="•"/>
              <a:defRPr sz="1800">
                <a:uFillTx/>
              </a:defRPr>
            </a:pPr>
            <a:r>
              <a:rPr sz="2000">
                <a:solidFill>
                  <a:srgbClr val="002E7A"/>
                </a:solidFill>
                <a:uFill>
                  <a:solidFill>
                    <a:srgbClr val="434ED6"/>
                  </a:solidFill>
                </a:uFill>
                <a:latin typeface="+mn-lt"/>
                <a:ea typeface="+mn-ea"/>
                <a:cs typeface="+mn-cs"/>
                <a:sym typeface="Arial"/>
              </a:rPr>
              <a:t> After correction, standard</a:t>
            </a:r>
            <a:endParaRPr sz="2000">
              <a:solidFill>
                <a:srgbClr val="002E7A"/>
              </a:solidFill>
              <a:uFill>
                <a:solidFill>
                  <a:srgbClr val="434ED6"/>
                </a:solidFill>
              </a:uFill>
              <a:latin typeface="+mn-lt"/>
              <a:ea typeface="+mn-ea"/>
              <a:cs typeface="+mn-cs"/>
              <a:sym typeface="Arial"/>
            </a:endParaRPr>
          </a:p>
          <a:p>
            <a:pPr lvl="0">
              <a:buClr>
                <a:srgbClr val="434ED6"/>
              </a:buClr>
              <a:buFont typeface="Arial"/>
              <a:defRPr sz="1800">
                <a:uFillTx/>
              </a:defRPr>
            </a:pPr>
            <a:r>
              <a:rPr sz="2400">
                <a:solidFill>
                  <a:srgbClr val="002E7A"/>
                </a:solidFill>
                <a:uFill>
                  <a:solidFill/>
                </a:uFill>
              </a:rPr>
              <a:t>candles in optical region (at least).</a:t>
            </a:r>
            <a:r>
              <a:rPr sz="2000">
                <a:solidFill>
                  <a:srgbClr val="002E7A"/>
                </a:solidFill>
                <a:uFill>
                  <a:solidFill/>
                </a:uFill>
                <a:latin typeface="Courier New"/>
                <a:ea typeface="Courier New"/>
                <a:cs typeface="Courier New"/>
                <a:sym typeface="Courier New"/>
              </a:rPr>
              <a:t> </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788"/>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785"/>
                                        </p:tgtEl>
                                        <p:attrNameLst>
                                          <p:attrName>style.visibility</p:attrName>
                                        </p:attrNameLst>
                                      </p:cBhvr>
                                      <p:to>
                                        <p:strVal val="visible"/>
                                      </p:to>
                                    </p:set>
                                  </p:childTnLst>
                                </p:cTn>
                              </p:par>
                            </p:childTnLst>
                          </p:cTn>
                        </p:par>
                        <p:par>
                          <p:cTn id="10" fill="hold">
                            <p:stCondLst>
                              <p:cond delay="0"/>
                            </p:stCondLst>
                            <p:childTnLst>
                              <p:par>
                                <p:cTn id="11" nodeType="afterEffect" presetClass="entr" presetSubtype="0" presetID="1" grpId="3" fill="hold">
                                  <p:stCondLst>
                                    <p:cond delay="0"/>
                                  </p:stCondLst>
                                  <p:iterate type="el" backwards="0">
                                    <p:tmAbs val="0"/>
                                  </p:iterate>
                                  <p:childTnLst>
                                    <p:set>
                                      <p:cBhvr>
                                        <p:cTn id="12" fill="hold"/>
                                        <p:tgtEl>
                                          <p:spTgt spid="789"/>
                                        </p:tgtEl>
                                        <p:attrNameLst>
                                          <p:attrName>style.visibility</p:attrName>
                                        </p:attrNameLst>
                                      </p:cBhvr>
                                      <p:to>
                                        <p:strVal val="visible"/>
                                      </p:to>
                                    </p:set>
                                  </p:childTnLst>
                                </p:cTn>
                              </p:par>
                            </p:childTnLst>
                          </p:cTn>
                        </p:par>
                        <p:par>
                          <p:cTn id="13" fill="hold">
                            <p:stCondLst>
                              <p:cond delay="0"/>
                            </p:stCondLst>
                            <p:childTnLst>
                              <p:par>
                                <p:cTn id="14" nodeType="afterEffect" presetClass="entr" presetSubtype="0" presetID="1" grpId="4" fill="hold">
                                  <p:stCondLst>
                                    <p:cond delay="0"/>
                                  </p:stCondLst>
                                  <p:iterate type="el" backwards="0">
                                    <p:tmAbs val="0"/>
                                  </p:iterate>
                                  <p:childTnLst>
                                    <p:set>
                                      <p:cBhvr>
                                        <p:cTn id="15" fill="hold"/>
                                        <p:tgtEl>
                                          <p:spTgt spid="7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0" grpId="4"/>
      <p:bldP build="whole" bldLvl="1" animBg="1" rev="0" advAuto="0" spid="788" grpId="1"/>
      <p:bldP build="whole" bldLvl="1" animBg="1" rev="0" advAuto="0" spid="785" grpId="2"/>
      <p:bldP build="whole" bldLvl="1" animBg="1" rev="0" advAuto="0" spid="789" grpId="3"/>
    </p:bldLst>
  </p:timing>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2" name="Shape 792"/>
          <p:cNvSpPr/>
          <p:nvPr>
            <p:ph type="sldNum" sz="quarter" idx="2"/>
          </p:nvPr>
        </p:nvSpPr>
        <p:spPr>
          <a:xfrm>
            <a:off x="7463966" y="6245225"/>
            <a:ext cx="312068" cy="304800"/>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793" name="Shape 793"/>
          <p:cNvSpPr/>
          <p:nvPr/>
        </p:nvSpPr>
        <p:spPr>
          <a:xfrm>
            <a:off x="315118" y="330200"/>
            <a:ext cx="8216901" cy="55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buClr>
                <a:srgbClr val="000000"/>
              </a:buClr>
              <a:buFont typeface="Arial"/>
              <a:defRPr sz="3200" u="sng">
                <a:latin typeface="+mn-lt"/>
                <a:ea typeface="+mn-ea"/>
                <a:cs typeface="+mn-cs"/>
                <a:sym typeface="Arial"/>
              </a:defRPr>
            </a:lvl1pPr>
          </a:lstStyle>
          <a:p>
            <a:pPr lvl="0">
              <a:defRPr sz="1800" u="none">
                <a:uFillTx/>
              </a:defRPr>
            </a:pPr>
            <a:r>
              <a:rPr sz="3200" u="sng">
                <a:uFill>
                  <a:solidFill/>
                </a:uFill>
              </a:rPr>
              <a:t>SNLS Light Curves After Stretch Correction</a:t>
            </a:r>
          </a:p>
        </p:txBody>
      </p:sp>
      <p:pic>
        <p:nvPicPr>
          <p:cNvPr id="794" name="risetime-4.jpg"/>
          <p:cNvPicPr/>
          <p:nvPr/>
        </p:nvPicPr>
        <p:blipFill>
          <a:blip r:embed="rId2">
            <a:extLst/>
          </a:blip>
          <a:stretch>
            <a:fillRect/>
          </a:stretch>
        </p:blipFill>
        <p:spPr>
          <a:xfrm>
            <a:off x="866775" y="1160462"/>
            <a:ext cx="7058025" cy="5011738"/>
          </a:xfrm>
          <a:prstGeom prst="rect">
            <a:avLst/>
          </a:prstGeom>
          <a:ln w="12700">
            <a:miter lim="400000"/>
          </a:ln>
        </p:spPr>
      </p:pic>
      <p:sp>
        <p:nvSpPr>
          <p:cNvPr id="795" name="Shape 795"/>
          <p:cNvSpPr/>
          <p:nvPr/>
        </p:nvSpPr>
        <p:spPr>
          <a:xfrm>
            <a:off x="6432550" y="5867400"/>
            <a:ext cx="1955800" cy="3235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spcBef>
                <a:spcPts val="900"/>
              </a:spcBef>
              <a:buClr>
                <a:srgbClr val="008F00"/>
              </a:buClr>
              <a:buFont typeface="Arial"/>
              <a:defRPr sz="1600">
                <a:solidFill>
                  <a:srgbClr val="008F00"/>
                </a:solidFill>
                <a:uFill>
                  <a:solidFill>
                    <a:srgbClr val="008F00"/>
                  </a:solidFill>
                </a:uFill>
                <a:latin typeface="+mn-lt"/>
                <a:ea typeface="+mn-ea"/>
                <a:cs typeface="+mn-cs"/>
                <a:sym typeface="Arial"/>
              </a:defRPr>
            </a:lvl1pPr>
          </a:lstStyle>
          <a:p>
            <a:pPr lvl="0">
              <a:defRPr sz="1800">
                <a:solidFill>
                  <a:srgbClr val="000000"/>
                </a:solidFill>
                <a:uFillTx/>
              </a:defRPr>
            </a:pPr>
            <a:r>
              <a:rPr sz="1600">
                <a:solidFill>
                  <a:srgbClr val="008F00"/>
                </a:solidFill>
                <a:uFill>
                  <a:solidFill>
                    <a:srgbClr val="008F00"/>
                  </a:solidFill>
                </a:uFill>
              </a:rPr>
              <a:t>Conley et al. 2006</a:t>
            </a:r>
          </a:p>
        </p:txBody>
      </p:sp>
    </p:spTree>
  </p:cSld>
  <p:clrMapOvr>
    <a:masterClrMapping/>
  </p:clrMapOvr>
  <p:transition spd="med" advClick="1"/>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7" name="Shape 79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798" name="Shape 798"/>
          <p:cNvSpPr/>
          <p:nvPr>
            <p:ph type="title"/>
          </p:nvPr>
        </p:nvSpPr>
        <p:spPr>
          <a:xfrm>
            <a:off x="533400" y="0"/>
            <a:ext cx="8001000" cy="1295400"/>
          </a:xfrm>
          <a:prstGeom prst="rect">
            <a:avLst/>
          </a:prstGeom>
        </p:spPr>
        <p:txBody>
          <a:bodyPr/>
          <a:lstStyle>
            <a:lvl1pPr>
              <a:defRPr b="0"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Type-Ia SN Spectral Features</a:t>
            </a:r>
          </a:p>
        </p:txBody>
      </p:sp>
      <p:sp>
        <p:nvSpPr>
          <p:cNvPr id="799" name="Shape 799"/>
          <p:cNvSpPr/>
          <p:nvPr>
            <p:ph type="body" idx="4294967295"/>
          </p:nvPr>
        </p:nvSpPr>
        <p:spPr>
          <a:xfrm>
            <a:off x="5029200" y="1570037"/>
            <a:ext cx="4038600" cy="5287963"/>
          </a:xfrm>
          <a:prstGeom prst="rect">
            <a:avLst/>
          </a:prstGeom>
        </p:spPr>
        <p:txBody>
          <a:bodyPr lIns="0" tIns="0" rIns="0" bIns="0">
            <a:noAutofit/>
          </a:bodyPr>
          <a:lstStyle/>
          <a:p>
            <a:pPr lvl="0" marL="383540" marR="40639" indent="-342900" defTabSz="914400">
              <a:spcBef>
                <a:spcPts val="1000"/>
              </a:spcBef>
              <a:buClr>
                <a:srgbClr val="434ED6"/>
              </a:buClr>
              <a:buFont typeface="Arial"/>
              <a:defRPr b="0" sz="1800">
                <a:solidFill>
                  <a:srgbClr val="000000"/>
                </a:solidFill>
                <a:uFillTx/>
              </a:defRPr>
            </a:pPr>
            <a:endParaRPr b="1" sz="2400">
              <a:solidFill>
                <a:srgbClr val="002E7A"/>
              </a:solidFill>
              <a:uFill>
                <a:solidFill>
                  <a:srgbClr val="FF2C79"/>
                </a:solidFill>
              </a:uFill>
              <a:latin typeface="Arial Black"/>
              <a:ea typeface="Arial Black"/>
              <a:cs typeface="Arial Black"/>
              <a:sym typeface="Arial Black"/>
            </a:endParaRPr>
          </a:p>
          <a:p>
            <a:pPr lvl="0" marL="383540" marR="40639" indent="-342900" defTabSz="914400">
              <a:spcBef>
                <a:spcPts val="1000"/>
              </a:spcBef>
              <a:buClr>
                <a:srgbClr val="434ED6"/>
              </a:buClr>
              <a:buFont typeface="Arial"/>
              <a:defRPr b="0" sz="1800">
                <a:solidFill>
                  <a:srgbClr val="000000"/>
                </a:solidFill>
                <a:uFillTx/>
              </a:defRPr>
            </a:pPr>
            <a:r>
              <a:rPr b="1" sz="2400">
                <a:solidFill>
                  <a:srgbClr val="002E7A"/>
                </a:solidFill>
                <a:uFill>
                  <a:solidFill>
                    <a:srgbClr val="FF2C79"/>
                  </a:solidFill>
                </a:uFill>
                <a:latin typeface="Arial Black"/>
                <a:ea typeface="Arial Black"/>
                <a:cs typeface="Arial Black"/>
                <a:sym typeface="Arial Black"/>
              </a:rPr>
              <a:t>Spectra at near maximum light are used to determine type of SN (Si-II feature)</a:t>
            </a:r>
            <a:endParaRPr b="1" sz="2400">
              <a:solidFill>
                <a:srgbClr val="002E7A"/>
              </a:solidFill>
              <a:uFill>
                <a:solidFill>
                  <a:srgbClr val="FF2C79"/>
                </a:solidFill>
              </a:uFill>
              <a:latin typeface="Arial Black"/>
              <a:ea typeface="Arial Black"/>
              <a:cs typeface="Arial Black"/>
              <a:sym typeface="Arial Black"/>
            </a:endParaRPr>
          </a:p>
          <a:p>
            <a:pPr lvl="0" marL="383540" marR="40639" indent="-342900" defTabSz="914400">
              <a:spcBef>
                <a:spcPts val="1000"/>
              </a:spcBef>
              <a:buClr>
                <a:srgbClr val="434ED6"/>
              </a:buClr>
              <a:buFont typeface="Arial"/>
              <a:defRPr b="0" sz="1800">
                <a:solidFill>
                  <a:srgbClr val="000000"/>
                </a:solidFill>
                <a:uFillTx/>
              </a:defRPr>
            </a:pPr>
            <a:endParaRPr b="1" sz="2400">
              <a:solidFill>
                <a:srgbClr val="002E7A"/>
              </a:solidFill>
              <a:uFill>
                <a:solidFill>
                  <a:srgbClr val="FF2C79"/>
                </a:solidFill>
              </a:uFill>
              <a:latin typeface="Arial Black"/>
              <a:ea typeface="Arial Black"/>
              <a:cs typeface="Arial Black"/>
              <a:sym typeface="Arial Black"/>
            </a:endParaRPr>
          </a:p>
          <a:p>
            <a:pPr lvl="0" marL="383540" marR="40639" indent="-342900" defTabSz="914400">
              <a:spcBef>
                <a:spcPts val="1000"/>
              </a:spcBef>
              <a:buClr>
                <a:srgbClr val="434ED6"/>
              </a:buClr>
              <a:buFont typeface="Arial"/>
              <a:defRPr b="0" sz="1800">
                <a:solidFill>
                  <a:srgbClr val="000000"/>
                </a:solidFill>
                <a:uFillTx/>
              </a:defRPr>
            </a:pPr>
            <a:r>
              <a:rPr b="1" sz="2400">
                <a:solidFill>
                  <a:srgbClr val="002E7A"/>
                </a:solidFill>
                <a:uFill>
                  <a:solidFill>
                    <a:srgbClr val="FF2C79"/>
                  </a:solidFill>
                </a:uFill>
                <a:latin typeface="Arial Black"/>
                <a:ea typeface="Arial Black"/>
                <a:cs typeface="Arial Black"/>
                <a:sym typeface="Arial Black"/>
              </a:rPr>
              <a:t>And to measure the redshift, </a:t>
            </a:r>
            <a:r>
              <a:rPr b="1" sz="2400">
                <a:solidFill>
                  <a:srgbClr val="002E7A"/>
                </a:solidFill>
                <a:uFill>
                  <a:solidFill>
                    <a:srgbClr val="FF2C79"/>
                  </a:solidFill>
                </a:uFill>
                <a:latin typeface="Arial Black"/>
                <a:ea typeface="Arial Black"/>
                <a:cs typeface="Arial Black"/>
                <a:sym typeface="Arial Black"/>
              </a:rPr>
              <a:t>z</a:t>
            </a:r>
            <a:r>
              <a:rPr b="1" sz="2400">
                <a:solidFill>
                  <a:srgbClr val="002E7A"/>
                </a:solidFill>
                <a:uFill>
                  <a:solidFill>
                    <a:srgbClr val="FF2C79"/>
                  </a:solidFill>
                </a:uFill>
                <a:latin typeface="Arial Black"/>
                <a:ea typeface="Arial Black"/>
                <a:cs typeface="Arial Black"/>
                <a:sym typeface="Arial Black"/>
              </a:rPr>
              <a:t>, by observing the shift in the spectrum</a:t>
            </a:r>
          </a:p>
        </p:txBody>
      </p:sp>
      <p:pic>
        <p:nvPicPr>
          <p:cNvPr id="800" name="sne_spect.jpg"/>
          <p:cNvPicPr/>
          <p:nvPr/>
        </p:nvPicPr>
        <p:blipFill>
          <a:blip r:embed="rId2">
            <a:extLst/>
          </a:blip>
          <a:stretch>
            <a:fillRect/>
          </a:stretch>
        </p:blipFill>
        <p:spPr>
          <a:xfrm>
            <a:off x="-76200" y="919162"/>
            <a:ext cx="5181601" cy="5100638"/>
          </a:xfrm>
          <a:prstGeom prst="rect">
            <a:avLst/>
          </a:prstGeom>
          <a:ln w="12700">
            <a:miter lim="400000"/>
          </a:ln>
        </p:spPr>
      </p:pic>
      <p:sp>
        <p:nvSpPr>
          <p:cNvPr id="801" name="Shape 801"/>
          <p:cNvSpPr/>
          <p:nvPr/>
        </p:nvSpPr>
        <p:spPr>
          <a:xfrm>
            <a:off x="2819399" y="3886199"/>
            <a:ext cx="381001" cy="3810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25400">
            <a:solidFill>
              <a:srgbClr val="008F00"/>
            </a:solidFill>
            <a:round/>
          </a:ln>
        </p:spPr>
        <p:txBody>
          <a:bodyPr lIns="0" tIns="0" rIns="0" bIns="0" anchor="ctr"/>
          <a:lstStyle/>
          <a:p>
            <a:pPr lvl="0"/>
          </a:p>
        </p:txBody>
      </p:sp>
      <p:sp>
        <p:nvSpPr>
          <p:cNvPr id="802" name="Shape 802"/>
          <p:cNvSpPr/>
          <p:nvPr/>
        </p:nvSpPr>
        <p:spPr>
          <a:xfrm>
            <a:off x="3124200" y="4191000"/>
            <a:ext cx="1066800" cy="1371600"/>
          </a:xfrm>
          <a:prstGeom prst="line">
            <a:avLst/>
          </a:prstGeom>
          <a:ln w="25400">
            <a:solidFill>
              <a:srgbClr val="008F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803" name="Shape 803"/>
          <p:cNvSpPr/>
          <p:nvPr/>
        </p:nvSpPr>
        <p:spPr>
          <a:xfrm>
            <a:off x="4151312" y="5638800"/>
            <a:ext cx="631910" cy="410791"/>
          </a:xfrm>
          <a:prstGeom prst="rect">
            <a:avLst/>
          </a:prstGeom>
          <a:ln w="25400">
            <a:solidFill>
              <a:srgbClr val="008F00"/>
            </a:solidFill>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8F00"/>
              </a:buClr>
              <a:buFont typeface="Arial"/>
              <a:defRPr sz="2000">
                <a:solidFill>
                  <a:srgbClr val="008F00"/>
                </a:solidFill>
                <a:uFill>
                  <a:solidFill>
                    <a:srgbClr val="008F00"/>
                  </a:solidFill>
                </a:uFill>
                <a:latin typeface="+mn-lt"/>
                <a:ea typeface="+mn-ea"/>
                <a:cs typeface="+mn-cs"/>
                <a:sym typeface="Arial"/>
              </a:defRPr>
            </a:lvl1pPr>
          </a:lstStyle>
          <a:p>
            <a:pPr lvl="0">
              <a:defRPr sz="1800">
                <a:solidFill>
                  <a:srgbClr val="000000"/>
                </a:solidFill>
                <a:uFillTx/>
              </a:defRPr>
            </a:pPr>
            <a:r>
              <a:rPr sz="2000">
                <a:solidFill>
                  <a:srgbClr val="008F00"/>
                </a:solidFill>
                <a:uFill>
                  <a:solidFill>
                    <a:srgbClr val="008F00"/>
                  </a:solidFill>
                </a:uFill>
              </a:rPr>
              <a:t>Si-II</a:t>
            </a:r>
          </a:p>
        </p:txBody>
      </p:sp>
    </p:spTree>
  </p:cSld>
  <p:clrMapOvr>
    <a:masterClrMapping/>
  </p:clrMapOvr>
  <p:transition spd="med" advClick="1"/>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5" name="Shape 80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806" name="beforeSN.jpg"/>
          <p:cNvPicPr/>
          <p:nvPr/>
        </p:nvPicPr>
        <p:blipFill>
          <a:blip r:embed="rId2">
            <a:extLst/>
          </a:blip>
          <a:stretch>
            <a:fillRect/>
          </a:stretch>
        </p:blipFill>
        <p:spPr>
          <a:xfrm>
            <a:off x="1143000" y="1812925"/>
            <a:ext cx="915988" cy="701675"/>
          </a:xfrm>
          <a:prstGeom prst="rect">
            <a:avLst/>
          </a:prstGeom>
          <a:ln w="12700">
            <a:miter lim="400000"/>
          </a:ln>
        </p:spPr>
      </p:pic>
      <p:sp>
        <p:nvSpPr>
          <p:cNvPr id="807" name="Shape 807"/>
          <p:cNvSpPr/>
          <p:nvPr/>
        </p:nvSpPr>
        <p:spPr>
          <a:xfrm>
            <a:off x="101600" y="1984145"/>
            <a:ext cx="1016000" cy="36082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41253" marR="41253" algn="ctr">
              <a:buClr>
                <a:srgbClr val="000000"/>
              </a:buClr>
              <a:buFont typeface="Arial"/>
              <a:defRPr sz="1800">
                <a:latin typeface="+mn-lt"/>
                <a:ea typeface="+mn-ea"/>
                <a:cs typeface="+mn-cs"/>
                <a:sym typeface="Arial"/>
              </a:defRPr>
            </a:lvl1pPr>
          </a:lstStyle>
          <a:p>
            <a:pPr lvl="0">
              <a:defRPr>
                <a:uFillTx/>
              </a:defRPr>
            </a:pPr>
            <a:r>
              <a:rPr>
                <a:uFill>
                  <a:solidFill/>
                </a:uFill>
              </a:rPr>
              <a:t>Images</a:t>
            </a:r>
          </a:p>
        </p:txBody>
      </p:sp>
      <p:sp>
        <p:nvSpPr>
          <p:cNvPr id="808" name="Shape 808"/>
          <p:cNvSpPr/>
          <p:nvPr/>
        </p:nvSpPr>
        <p:spPr>
          <a:xfrm>
            <a:off x="76200" y="4816245"/>
            <a:ext cx="1092200" cy="36082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41253" marR="41253" algn="ctr">
              <a:buClr>
                <a:srgbClr val="000000"/>
              </a:buClr>
              <a:buFont typeface="Arial"/>
              <a:defRPr sz="1800">
                <a:latin typeface="+mn-lt"/>
                <a:ea typeface="+mn-ea"/>
                <a:cs typeface="+mn-cs"/>
                <a:sym typeface="Arial"/>
              </a:defRPr>
            </a:lvl1pPr>
          </a:lstStyle>
          <a:p>
            <a:pPr lvl="0">
              <a:defRPr>
                <a:uFillTx/>
              </a:defRPr>
            </a:pPr>
            <a:r>
              <a:rPr>
                <a:uFill>
                  <a:solidFill/>
                </a:uFill>
              </a:rPr>
              <a:t>Spectra</a:t>
            </a:r>
          </a:p>
        </p:txBody>
      </p:sp>
      <p:pic>
        <p:nvPicPr>
          <p:cNvPr id="809" name="image.pdf"/>
          <p:cNvPicPr/>
          <p:nvPr/>
        </p:nvPicPr>
        <p:blipFill>
          <a:blip r:embed="rId3">
            <a:extLst/>
          </a:blip>
          <a:srcRect l="69113" t="0" r="0" b="73965"/>
          <a:stretch>
            <a:fillRect/>
          </a:stretch>
        </p:blipFill>
        <p:spPr>
          <a:xfrm>
            <a:off x="1143000" y="4519612"/>
            <a:ext cx="1006475" cy="966788"/>
          </a:xfrm>
          <a:prstGeom prst="rect">
            <a:avLst/>
          </a:prstGeom>
          <a:ln w="12700">
            <a:miter lim="400000"/>
          </a:ln>
        </p:spPr>
      </p:pic>
      <p:pic>
        <p:nvPicPr>
          <p:cNvPr id="810" name="lightcurve2.png"/>
          <p:cNvPicPr/>
          <p:nvPr/>
        </p:nvPicPr>
        <p:blipFill>
          <a:blip r:embed="rId4">
            <a:extLst/>
          </a:blip>
          <a:srcRect l="0" t="8543" r="0" b="9356"/>
          <a:stretch>
            <a:fillRect/>
          </a:stretch>
        </p:blipFill>
        <p:spPr>
          <a:xfrm>
            <a:off x="2667000" y="838200"/>
            <a:ext cx="3776663" cy="2614613"/>
          </a:xfrm>
          <a:prstGeom prst="rect">
            <a:avLst/>
          </a:prstGeom>
          <a:ln w="12700">
            <a:miter lim="400000"/>
          </a:ln>
        </p:spPr>
      </p:pic>
      <p:pic>
        <p:nvPicPr>
          <p:cNvPr id="811" name="spectrum2.jpg"/>
          <p:cNvPicPr/>
          <p:nvPr/>
        </p:nvPicPr>
        <p:blipFill>
          <a:blip r:embed="rId5">
            <a:extLst/>
          </a:blip>
          <a:srcRect l="0" t="6707" r="10331" b="9413"/>
          <a:stretch>
            <a:fillRect/>
          </a:stretch>
        </p:blipFill>
        <p:spPr>
          <a:xfrm>
            <a:off x="2743200" y="3733800"/>
            <a:ext cx="3776663" cy="2520950"/>
          </a:xfrm>
          <a:prstGeom prst="rect">
            <a:avLst/>
          </a:prstGeom>
          <a:ln w="12700">
            <a:miter lim="400000"/>
          </a:ln>
        </p:spPr>
      </p:pic>
      <p:sp>
        <p:nvSpPr>
          <p:cNvPr id="812" name="Shape 812"/>
          <p:cNvSpPr/>
          <p:nvPr/>
        </p:nvSpPr>
        <p:spPr>
          <a:xfrm>
            <a:off x="3146425" y="3482745"/>
            <a:ext cx="3098800"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0" marR="0" algn="ctr">
              <a:buClr>
                <a:srgbClr val="008F00"/>
              </a:buClr>
              <a:buFont typeface="Arial"/>
              <a:defRPr sz="1800">
                <a:solidFill>
                  <a:srgbClr val="008F00"/>
                </a:solidFill>
                <a:uFill>
                  <a:solidFill>
                    <a:srgbClr val="008F00"/>
                  </a:solidFill>
                </a:uFill>
                <a:latin typeface="+mn-lt"/>
                <a:ea typeface="+mn-ea"/>
                <a:cs typeface="+mn-cs"/>
                <a:sym typeface="Arial"/>
              </a:defRPr>
            </a:lvl1pPr>
          </a:lstStyle>
          <a:p>
            <a:pPr lvl="0">
              <a:defRPr>
                <a:solidFill>
                  <a:srgbClr val="000000"/>
                </a:solidFill>
                <a:uFillTx/>
              </a:defRPr>
            </a:pPr>
            <a:r>
              <a:rPr>
                <a:solidFill>
                  <a:srgbClr val="008F00"/>
                </a:solidFill>
                <a:uFill>
                  <a:solidFill>
                    <a:srgbClr val="008F00"/>
                  </a:solidFill>
                </a:uFill>
              </a:rPr>
              <a:t>Redshift  &amp; spectral properties </a:t>
            </a:r>
          </a:p>
        </p:txBody>
      </p:sp>
      <p:sp>
        <p:nvSpPr>
          <p:cNvPr id="813" name="Shape 813"/>
          <p:cNvSpPr/>
          <p:nvPr/>
        </p:nvSpPr>
        <p:spPr>
          <a:xfrm>
            <a:off x="3046412" y="587145"/>
            <a:ext cx="3124201"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0" marR="0" algn="ctr">
              <a:buClr>
                <a:srgbClr val="008F00"/>
              </a:buClr>
              <a:buFont typeface="Arial"/>
              <a:defRPr sz="1800">
                <a:solidFill>
                  <a:srgbClr val="008F00"/>
                </a:solidFill>
                <a:uFill>
                  <a:solidFill>
                    <a:srgbClr val="008F00"/>
                  </a:solidFill>
                </a:uFill>
                <a:latin typeface="+mn-lt"/>
                <a:ea typeface="+mn-ea"/>
                <a:cs typeface="+mn-cs"/>
                <a:sym typeface="Arial"/>
              </a:defRPr>
            </a:lvl1pPr>
          </a:lstStyle>
          <a:p>
            <a:pPr lvl="0">
              <a:defRPr>
                <a:solidFill>
                  <a:srgbClr val="000000"/>
                </a:solidFill>
                <a:uFillTx/>
              </a:defRPr>
            </a:pPr>
            <a:r>
              <a:rPr>
                <a:solidFill>
                  <a:srgbClr val="008F00"/>
                </a:solidFill>
                <a:uFill>
                  <a:solidFill>
                    <a:srgbClr val="008F00"/>
                  </a:solidFill>
                </a:uFill>
              </a:rPr>
              <a:t>Light Curves</a:t>
            </a:r>
          </a:p>
        </p:txBody>
      </p:sp>
      <p:sp>
        <p:nvSpPr>
          <p:cNvPr id="814" name="Shape 814"/>
          <p:cNvSpPr/>
          <p:nvPr/>
        </p:nvSpPr>
        <p:spPr>
          <a:xfrm>
            <a:off x="1201737" y="6172200"/>
            <a:ext cx="1231901" cy="41939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1253" marR="41253">
              <a:buClr>
                <a:srgbClr val="434ED6"/>
              </a:buClr>
              <a:buFont typeface="Times New Roman"/>
              <a:defRPr b="1" sz="2300">
                <a:solidFill>
                  <a:srgbClr val="002E7A"/>
                </a:solidFill>
                <a:uFill>
                  <a:solidFill>
                    <a:srgbClr val="434ED6"/>
                  </a:solidFill>
                </a:uFill>
              </a:defRPr>
            </a:lvl1pPr>
          </a:lstStyle>
          <a:p>
            <a:pPr lvl="0">
              <a:defRPr b="0" sz="1800">
                <a:solidFill>
                  <a:srgbClr val="000000"/>
                </a:solidFill>
                <a:uFillTx/>
              </a:defRPr>
            </a:pPr>
            <a:r>
              <a:rPr b="1" sz="2300">
                <a:solidFill>
                  <a:srgbClr val="002E7A"/>
                </a:solidFill>
                <a:uFill>
                  <a:solidFill>
                    <a:srgbClr val="434ED6"/>
                  </a:solidFill>
                </a:uFill>
              </a:rPr>
              <a:t>Data</a:t>
            </a:r>
          </a:p>
        </p:txBody>
      </p:sp>
      <p:sp>
        <p:nvSpPr>
          <p:cNvPr id="815" name="Shape 815"/>
          <p:cNvSpPr/>
          <p:nvPr/>
        </p:nvSpPr>
        <p:spPr>
          <a:xfrm>
            <a:off x="3884612" y="6172200"/>
            <a:ext cx="1210709" cy="41939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1253" marR="41253">
              <a:buClr>
                <a:srgbClr val="434ED6"/>
              </a:buClr>
              <a:buFont typeface="Times New Roman"/>
              <a:defRPr b="1" sz="2300">
                <a:solidFill>
                  <a:srgbClr val="002E7A"/>
                </a:solidFill>
                <a:uFill>
                  <a:solidFill>
                    <a:srgbClr val="434ED6"/>
                  </a:solidFill>
                </a:uFill>
              </a:defRPr>
            </a:lvl1pPr>
          </a:lstStyle>
          <a:p>
            <a:pPr lvl="0">
              <a:defRPr b="0" sz="1800">
                <a:solidFill>
                  <a:srgbClr val="000000"/>
                </a:solidFill>
                <a:uFillTx/>
              </a:defRPr>
            </a:pPr>
            <a:r>
              <a:rPr b="1" sz="2300">
                <a:solidFill>
                  <a:srgbClr val="002E7A"/>
                </a:solidFill>
                <a:uFill>
                  <a:solidFill>
                    <a:srgbClr val="434ED6"/>
                  </a:solidFill>
                </a:uFill>
              </a:rPr>
              <a:t>Analysis</a:t>
            </a:r>
          </a:p>
        </p:txBody>
      </p:sp>
      <p:sp>
        <p:nvSpPr>
          <p:cNvPr id="816" name="Shape 816"/>
          <p:cNvSpPr/>
          <p:nvPr/>
        </p:nvSpPr>
        <p:spPr>
          <a:xfrm>
            <a:off x="6858000" y="6172200"/>
            <a:ext cx="1080205" cy="41939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1253" marR="41253">
              <a:buClr>
                <a:srgbClr val="434ED6"/>
              </a:buClr>
              <a:buFont typeface="Times New Roman"/>
              <a:defRPr b="1" sz="2300">
                <a:solidFill>
                  <a:srgbClr val="002E7A"/>
                </a:solidFill>
                <a:uFill>
                  <a:solidFill>
                    <a:srgbClr val="434ED6"/>
                  </a:solidFill>
                </a:uFill>
              </a:defRPr>
            </a:lvl1pPr>
          </a:lstStyle>
          <a:p>
            <a:pPr lvl="0">
              <a:defRPr b="0" sz="1800">
                <a:solidFill>
                  <a:srgbClr val="000000"/>
                </a:solidFill>
                <a:uFillTx/>
              </a:defRPr>
            </a:pPr>
            <a:r>
              <a:rPr b="1" sz="2300">
                <a:solidFill>
                  <a:srgbClr val="002E7A"/>
                </a:solidFill>
                <a:uFill>
                  <a:solidFill>
                    <a:srgbClr val="434ED6"/>
                  </a:solidFill>
                </a:uFill>
              </a:rPr>
              <a:t>Science</a:t>
            </a:r>
          </a:p>
        </p:txBody>
      </p:sp>
      <p:sp>
        <p:nvSpPr>
          <p:cNvPr id="817" name="Shape 817"/>
          <p:cNvSpPr/>
          <p:nvPr/>
        </p:nvSpPr>
        <p:spPr>
          <a:xfrm>
            <a:off x="6477000" y="3715543"/>
            <a:ext cx="1676400" cy="304801"/>
          </a:xfrm>
          <a:prstGeom prst="rect">
            <a:avLst/>
          </a:prstGeom>
          <a:solidFill>
            <a:srgbClr val="FBFA00"/>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marL="0" marR="0" algn="ctr">
              <a:lnSpc>
                <a:spcPct val="115000"/>
              </a:lnSpc>
              <a:buClr>
                <a:srgbClr val="003DAF"/>
              </a:buClr>
              <a:buFont typeface="Arial"/>
              <a:defRPr sz="1800">
                <a:uFillTx/>
              </a:defRPr>
            </a:pPr>
            <a:r>
              <a:rPr>
                <a:solidFill>
                  <a:srgbClr val="003DAF"/>
                </a:solidFill>
                <a:uFill>
                  <a:solidFill>
                    <a:srgbClr val="003DAF"/>
                  </a:solidFill>
                </a:uFill>
                <a:latin typeface="Symbol"/>
                <a:ea typeface="Symbol"/>
                <a:cs typeface="Symbol"/>
                <a:sym typeface="Symbol"/>
              </a:rPr>
              <a:t>Ω</a:t>
            </a:r>
            <a:r>
              <a:rPr baseline="-25000">
                <a:solidFill>
                  <a:srgbClr val="003DAF"/>
                </a:solidFill>
                <a:uFill>
                  <a:solidFill>
                    <a:srgbClr val="003DAF"/>
                  </a:solidFill>
                </a:uFill>
                <a:latin typeface="+mn-lt"/>
                <a:ea typeface="+mn-ea"/>
                <a:cs typeface="+mn-cs"/>
                <a:sym typeface="Arial"/>
              </a:rPr>
              <a:t>M</a:t>
            </a:r>
            <a:r>
              <a:rPr>
                <a:solidFill>
                  <a:srgbClr val="003DAF"/>
                </a:solidFill>
                <a:uFill>
                  <a:solidFill>
                    <a:srgbClr val="003DAF"/>
                  </a:solidFill>
                </a:uFill>
                <a:latin typeface="+mn-lt"/>
                <a:ea typeface="+mn-ea"/>
                <a:cs typeface="+mn-cs"/>
                <a:sym typeface="Arial"/>
              </a:rPr>
              <a:t> and </a:t>
            </a:r>
            <a:r>
              <a:rPr i="1">
                <a:solidFill>
                  <a:srgbClr val="003DAF"/>
                </a:solidFill>
                <a:uFill>
                  <a:solidFill>
                    <a:srgbClr val="003DAF"/>
                  </a:solidFill>
                </a:uFill>
                <a:latin typeface="+mn-lt"/>
                <a:ea typeface="+mn-ea"/>
                <a:cs typeface="+mn-cs"/>
                <a:sym typeface="Arial"/>
              </a:rPr>
              <a:t>w</a:t>
            </a:r>
            <a:r>
              <a:rPr>
                <a:solidFill>
                  <a:srgbClr val="003DAF"/>
                </a:solidFill>
                <a:uFill>
                  <a:solidFill>
                    <a:srgbClr val="003DAF"/>
                  </a:solidFill>
                </a:uFill>
                <a:latin typeface="+mn-lt"/>
                <a:ea typeface="+mn-ea"/>
                <a:cs typeface="+mn-cs"/>
                <a:sym typeface="Arial"/>
              </a:rPr>
              <a:t> </a:t>
            </a:r>
          </a:p>
        </p:txBody>
      </p:sp>
      <p:sp>
        <p:nvSpPr>
          <p:cNvPr id="818" name="Shape 818"/>
          <p:cNvSpPr/>
          <p:nvPr/>
        </p:nvSpPr>
        <p:spPr>
          <a:xfrm>
            <a:off x="2438400" y="6400800"/>
            <a:ext cx="762000" cy="1588"/>
          </a:xfrm>
          <a:prstGeom prst="line">
            <a:avLst/>
          </a:prstGeom>
          <a:ln w="12700">
            <a:solidFill>
              <a:srgbClr val="434ED6"/>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819" name="Shape 819"/>
          <p:cNvSpPr/>
          <p:nvPr/>
        </p:nvSpPr>
        <p:spPr>
          <a:xfrm>
            <a:off x="5867400" y="6400800"/>
            <a:ext cx="762000" cy="1588"/>
          </a:xfrm>
          <a:prstGeom prst="line">
            <a:avLst/>
          </a:prstGeom>
          <a:ln w="12700">
            <a:solidFill>
              <a:srgbClr val="434ED6"/>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820" name="Shape 820"/>
          <p:cNvSpPr/>
          <p:nvPr/>
        </p:nvSpPr>
        <p:spPr>
          <a:xfrm>
            <a:off x="6400800" y="1663700"/>
            <a:ext cx="703263" cy="1659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path>
            </a:pathLst>
          </a:custGeom>
          <a:ln w="25400">
            <a:solidFill/>
            <a:round/>
            <a:tailEnd type="triangle"/>
          </a:ln>
        </p:spPr>
        <p:txBody>
          <a:bodyPr lIns="0" tIns="0" rIns="0" bIns="0" anchor="ctr"/>
          <a:lstStyle/>
          <a:p>
            <a:pPr lvl="0"/>
          </a:p>
        </p:txBody>
      </p:sp>
      <p:sp>
        <p:nvSpPr>
          <p:cNvPr id="821" name="Shape 821"/>
          <p:cNvSpPr/>
          <p:nvPr/>
        </p:nvSpPr>
        <p:spPr>
          <a:xfrm flipH="1" rot="10800000">
            <a:off x="6400800" y="4470336"/>
            <a:ext cx="703263" cy="6350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path>
            </a:pathLst>
          </a:custGeom>
          <a:ln w="25400">
            <a:solidFill/>
            <a:round/>
            <a:tailEnd type="triangle"/>
          </a:ln>
        </p:spPr>
        <p:txBody>
          <a:bodyPr lIns="0" tIns="0" rIns="0" bIns="0" anchor="ctr"/>
          <a:lstStyle/>
          <a:p>
            <a:pPr lvl="0"/>
          </a:p>
        </p:txBody>
      </p:sp>
      <p:sp>
        <p:nvSpPr>
          <p:cNvPr id="822" name="Shape 822"/>
          <p:cNvSpPr/>
          <p:nvPr/>
        </p:nvSpPr>
        <p:spPr>
          <a:xfrm flipV="1">
            <a:off x="2149475" y="4994275"/>
            <a:ext cx="593725" cy="9525"/>
          </a:xfrm>
          <a:prstGeom prst="line">
            <a:avLst/>
          </a:prstGeom>
          <a:ln w="25400">
            <a:solidFill>
              <a:srgbClr val="FF26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823" name="Shape 823"/>
          <p:cNvSpPr/>
          <p:nvPr/>
        </p:nvSpPr>
        <p:spPr>
          <a:xfrm flipV="1">
            <a:off x="2058987" y="2143791"/>
            <a:ext cx="695353" cy="19972"/>
          </a:xfrm>
          <a:prstGeom prst="line">
            <a:avLst/>
          </a:prstGeom>
          <a:ln w="25400">
            <a:solidFill>
              <a:srgbClr val="FF2600"/>
            </a:solidFill>
            <a:round/>
            <a:tailEnd type="triangle"/>
          </a:ln>
        </p:spPr>
        <p:txBody>
          <a:bodyPr lIns="0" tIns="0" rIns="0" bIns="0" anchor="ctr"/>
          <a:lstStyle/>
          <a:p>
            <a:pPr lvl="0"/>
          </a:p>
        </p:txBody>
      </p:sp>
      <p:sp>
        <p:nvSpPr>
          <p:cNvPr id="824" name="Shape 824"/>
          <p:cNvSpPr/>
          <p:nvPr/>
        </p:nvSpPr>
        <p:spPr>
          <a:xfrm>
            <a:off x="0" y="0"/>
            <a:ext cx="91440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1" marR="40631" algn="ctr">
              <a:buClr>
                <a:srgbClr val="000000"/>
              </a:buClr>
              <a:buFont typeface="Arial"/>
              <a:defRPr sz="3200" u="sng">
                <a:latin typeface="+mn-lt"/>
                <a:ea typeface="+mn-ea"/>
                <a:cs typeface="+mn-cs"/>
                <a:sym typeface="Arial"/>
              </a:defRPr>
            </a:lvl1pPr>
          </a:lstStyle>
          <a:p>
            <a:pPr lvl="0">
              <a:defRPr sz="1800" u="none">
                <a:uFillTx/>
              </a:defRPr>
            </a:pPr>
            <a:r>
              <a:rPr sz="3200" u="sng">
                <a:uFill>
                  <a:solidFill/>
                </a:uFill>
              </a:rPr>
              <a:t>SN Analysis</a:t>
            </a:r>
          </a:p>
        </p:txBody>
      </p:sp>
    </p:spTree>
  </p:cSld>
  <p:clrMapOvr>
    <a:masterClrMapping/>
  </p:clrMapOvr>
  <p:transition spd="med" advClick="1"/>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6" name="Shape 82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827" name="Perl3.png"/>
          <p:cNvPicPr/>
          <p:nvPr/>
        </p:nvPicPr>
        <p:blipFill>
          <a:blip r:embed="rId2">
            <a:extLst/>
          </a:blip>
          <a:stretch>
            <a:fillRect/>
          </a:stretch>
        </p:blipFill>
        <p:spPr>
          <a:xfrm>
            <a:off x="609600" y="685800"/>
            <a:ext cx="7162800" cy="5949950"/>
          </a:xfrm>
          <a:prstGeom prst="rect">
            <a:avLst/>
          </a:prstGeom>
          <a:ln w="12700">
            <a:miter lim="400000"/>
          </a:ln>
        </p:spPr>
      </p:pic>
      <p:sp>
        <p:nvSpPr>
          <p:cNvPr id="828" name="Shape 828"/>
          <p:cNvSpPr/>
          <p:nvPr/>
        </p:nvSpPr>
        <p:spPr>
          <a:xfrm>
            <a:off x="685800" y="25400"/>
            <a:ext cx="7772400" cy="55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buClr>
                <a:srgbClr val="000000"/>
              </a:buClr>
              <a:buFont typeface="Arial"/>
              <a:defRPr sz="3200" u="sng">
                <a:latin typeface="+mn-lt"/>
                <a:ea typeface="+mn-ea"/>
                <a:cs typeface="+mn-cs"/>
                <a:sym typeface="Arial"/>
              </a:defRPr>
            </a:lvl1pPr>
          </a:lstStyle>
          <a:p>
            <a:pPr lvl="0">
              <a:defRPr sz="1800" u="none">
                <a:uFillTx/>
              </a:defRPr>
            </a:pPr>
            <a:r>
              <a:rPr sz="3200" u="sng">
                <a:uFill>
                  <a:solidFill/>
                </a:uFill>
              </a:rPr>
              <a:t>Hubble Diagram</a:t>
            </a:r>
          </a:p>
        </p:txBody>
      </p:sp>
    </p:spTree>
  </p:cSld>
  <p:clrMapOvr>
    <a:masterClrMapping/>
  </p:clrMapOvr>
  <p:transition spd="med" advClick="1"/>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0" name="Shape 83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831" name="Shape 831"/>
          <p:cNvSpPr/>
          <p:nvPr/>
        </p:nvSpPr>
        <p:spPr>
          <a:xfrm>
            <a:off x="685800" y="177800"/>
            <a:ext cx="7772400" cy="55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buClr>
                <a:srgbClr val="000000"/>
              </a:buClr>
              <a:buFont typeface="Arial"/>
              <a:defRPr sz="3200" u="sng">
                <a:latin typeface="+mn-lt"/>
                <a:ea typeface="+mn-ea"/>
                <a:cs typeface="+mn-cs"/>
                <a:sym typeface="Arial"/>
              </a:defRPr>
            </a:lvl1pPr>
          </a:lstStyle>
          <a:p>
            <a:pPr lvl="0">
              <a:defRPr sz="1800" u="none">
                <a:uFillTx/>
              </a:defRPr>
            </a:pPr>
            <a:r>
              <a:rPr sz="3200" u="sng">
                <a:uFill>
                  <a:solidFill/>
                </a:uFill>
              </a:rPr>
              <a:t>Hubble Diagram</a:t>
            </a:r>
          </a:p>
        </p:txBody>
      </p:sp>
      <p:pic>
        <p:nvPicPr>
          <p:cNvPr id="832" name="saulat3.jpg"/>
          <p:cNvPicPr/>
          <p:nvPr/>
        </p:nvPicPr>
        <p:blipFill>
          <a:blip r:embed="rId2">
            <a:extLst/>
          </a:blip>
          <a:stretch>
            <a:fillRect/>
          </a:stretch>
        </p:blipFill>
        <p:spPr>
          <a:xfrm>
            <a:off x="277812" y="698500"/>
            <a:ext cx="8193088" cy="6230938"/>
          </a:xfrm>
          <a:prstGeom prst="rect">
            <a:avLst/>
          </a:prstGeom>
          <a:ln w="12700">
            <a:miter lim="400000"/>
          </a:ln>
        </p:spPr>
      </p:pic>
    </p:spTree>
  </p:cSld>
  <p:clrMapOvr>
    <a:masterClrMapping/>
  </p:clrMapOvr>
  <p:transition spd="med" advClick="1"/>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4" name="Shape 83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835" name="Shape 835"/>
          <p:cNvSpPr/>
          <p:nvPr>
            <p:ph type="title"/>
          </p:nvPr>
        </p:nvSpPr>
        <p:spPr>
          <a:xfrm>
            <a:off x="685800" y="0"/>
            <a:ext cx="7772400" cy="11430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Discovery of Acceleration</a:t>
            </a:r>
          </a:p>
        </p:txBody>
      </p:sp>
      <p:pic>
        <p:nvPicPr>
          <p:cNvPr id="836" name="confidence.jpg"/>
          <p:cNvPicPr/>
          <p:nvPr/>
        </p:nvPicPr>
        <p:blipFill>
          <a:blip r:embed="rId2">
            <a:extLst/>
          </a:blip>
          <a:stretch>
            <a:fillRect/>
          </a:stretch>
        </p:blipFill>
        <p:spPr>
          <a:xfrm>
            <a:off x="292100" y="990600"/>
            <a:ext cx="4203700" cy="5364163"/>
          </a:xfrm>
          <a:prstGeom prst="rect">
            <a:avLst/>
          </a:prstGeom>
          <a:ln w="12700">
            <a:miter lim="400000"/>
          </a:ln>
        </p:spPr>
      </p:pic>
      <p:pic>
        <p:nvPicPr>
          <p:cNvPr id="837" name="wconfpapertrans.jpg"/>
          <p:cNvPicPr/>
          <p:nvPr/>
        </p:nvPicPr>
        <p:blipFill>
          <a:blip r:embed="rId3">
            <a:extLst/>
          </a:blip>
          <a:stretch>
            <a:fillRect/>
          </a:stretch>
        </p:blipFill>
        <p:spPr>
          <a:xfrm>
            <a:off x="3886200" y="1470025"/>
            <a:ext cx="5181600" cy="3919538"/>
          </a:xfrm>
          <a:prstGeom prst="rect">
            <a:avLst/>
          </a:prstGeom>
          <a:ln w="12700">
            <a:miter lim="400000"/>
          </a:ln>
        </p:spPr>
      </p:pic>
    </p:spTree>
  </p:cSld>
  <p:clrMapOvr>
    <a:masterClrMapping/>
  </p:clrMapOvr>
  <p:transition spd="med" advClick="1"/>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9" name="Shape 83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840" name="Shape 840"/>
          <p:cNvSpPr/>
          <p:nvPr/>
        </p:nvSpPr>
        <p:spPr>
          <a:xfrm>
            <a:off x="305593" y="330200"/>
            <a:ext cx="8636001" cy="55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buClr>
                <a:srgbClr val="000000"/>
              </a:buClr>
              <a:buFont typeface="Arial"/>
              <a:defRPr sz="3200" u="sng">
                <a:latin typeface="+mn-lt"/>
                <a:ea typeface="+mn-ea"/>
                <a:cs typeface="+mn-cs"/>
                <a:sym typeface="Arial"/>
              </a:defRPr>
            </a:lvl1pPr>
          </a:lstStyle>
          <a:p>
            <a:pPr lvl="0">
              <a:defRPr sz="1800" u="none">
                <a:uFillTx/>
              </a:defRPr>
            </a:pPr>
            <a:r>
              <a:rPr sz="3200" u="sng">
                <a:uFill>
                  <a:solidFill/>
                </a:uFill>
              </a:rPr>
              <a:t>Systematic Errors</a:t>
            </a:r>
          </a:p>
        </p:txBody>
      </p:sp>
      <p:sp>
        <p:nvSpPr>
          <p:cNvPr id="841" name="Shape 841"/>
          <p:cNvSpPr/>
          <p:nvPr/>
        </p:nvSpPr>
        <p:spPr>
          <a:xfrm>
            <a:off x="609600" y="1295400"/>
            <a:ext cx="8305800" cy="391596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83540" indent="-342900">
              <a:spcBef>
                <a:spcPts val="500"/>
              </a:spcBef>
              <a:buClr>
                <a:srgbClr val="434ED6"/>
              </a:buClr>
              <a:buSzPct val="100000"/>
              <a:buFont typeface="Arial"/>
              <a:buChar char="•"/>
              <a:defRPr sz="1800">
                <a:uFillTx/>
              </a:defRPr>
            </a:pPr>
            <a:r>
              <a:rPr sz="2400">
                <a:solidFill>
                  <a:srgbClr val="434ED6"/>
                </a:solidFill>
                <a:uFill>
                  <a:solidFill>
                    <a:srgbClr val="434ED6"/>
                  </a:solidFill>
                </a:uFill>
                <a:latin typeface="+mn-lt"/>
                <a:ea typeface="+mn-ea"/>
                <a:cs typeface="+mn-cs"/>
                <a:sym typeface="Arial"/>
              </a:rPr>
              <a:t>Statistical error is dominated by intrinsic SN peak magnitude dispersion </a:t>
            </a:r>
            <a:r>
              <a:rPr sz="2400">
                <a:uFill>
                  <a:solidFill/>
                </a:uFill>
                <a:latin typeface="Symbol"/>
                <a:ea typeface="Symbol"/>
                <a:cs typeface="Symbol"/>
                <a:sym typeface="Symbol"/>
              </a:rPr>
              <a:t>σ</a:t>
            </a:r>
            <a:r>
              <a:rPr baseline="-25000" sz="2400">
                <a:uFill>
                  <a:solidFill/>
                </a:uFill>
                <a:latin typeface="+mn-lt"/>
                <a:ea typeface="+mn-ea"/>
                <a:cs typeface="+mn-cs"/>
                <a:sym typeface="Arial"/>
              </a:rPr>
              <a:t>int</a:t>
            </a:r>
            <a:r>
              <a:rPr sz="2400">
                <a:uFill>
                  <a:solidFill/>
                </a:uFill>
                <a:latin typeface="+mn-lt"/>
                <a:ea typeface="+mn-ea"/>
                <a:cs typeface="+mn-cs"/>
                <a:sym typeface="Arial"/>
              </a:rPr>
              <a:t> = 0.10–0.15</a:t>
            </a:r>
            <a:endParaRPr sz="2400">
              <a:uFill>
                <a:solidFill/>
              </a:uFill>
              <a:latin typeface="+mn-lt"/>
              <a:ea typeface="+mn-ea"/>
              <a:cs typeface="+mn-cs"/>
              <a:sym typeface="Arial"/>
            </a:endParaRPr>
          </a:p>
          <a:p>
            <a:pPr lvl="0" marL="383540" indent="-342900">
              <a:spcBef>
                <a:spcPts val="500"/>
              </a:spcBef>
              <a:buClr>
                <a:srgbClr val="434ED6"/>
              </a:buClr>
              <a:buSzPct val="100000"/>
              <a:buFont typeface="Arial"/>
              <a:buChar char="•"/>
              <a:defRPr sz="1800">
                <a:uFillTx/>
              </a:defRPr>
            </a:pPr>
            <a:endParaRPr sz="2400">
              <a:solidFill>
                <a:srgbClr val="FF2C79"/>
              </a:solidFill>
              <a:uFill>
                <a:solidFill>
                  <a:srgbClr val="FF2C79"/>
                </a:solidFill>
              </a:uFill>
              <a:latin typeface="+mn-lt"/>
              <a:ea typeface="+mn-ea"/>
              <a:cs typeface="+mn-cs"/>
              <a:sym typeface="Arial"/>
            </a:endParaRPr>
          </a:p>
          <a:p>
            <a:pPr lvl="0" marL="383540" indent="-342900">
              <a:spcBef>
                <a:spcPts val="500"/>
              </a:spcBef>
              <a:buClr>
                <a:srgbClr val="434ED6"/>
              </a:buClr>
              <a:buSzPct val="100000"/>
              <a:buFont typeface="Arial"/>
              <a:buChar char="•"/>
              <a:defRPr sz="1800">
                <a:uFillTx/>
              </a:defRPr>
            </a:pPr>
            <a:r>
              <a:rPr sz="2400">
                <a:solidFill>
                  <a:srgbClr val="434ED6"/>
                </a:solidFill>
                <a:uFill>
                  <a:solidFill>
                    <a:srgbClr val="434ED6"/>
                  </a:solidFill>
                </a:uFill>
                <a:latin typeface="+mn-lt"/>
                <a:ea typeface="+mn-ea"/>
                <a:cs typeface="+mn-cs"/>
                <a:sym typeface="Arial"/>
              </a:rPr>
              <a:t>Many systematic errors will be totally correlated for SNe at similar redshifts</a:t>
            </a:r>
            <a:endParaRPr sz="2400">
              <a:solidFill>
                <a:srgbClr val="434ED6"/>
              </a:solidFill>
              <a:uFill>
                <a:solidFill>
                  <a:srgbClr val="434ED6"/>
                </a:solidFill>
              </a:uFill>
              <a:latin typeface="+mn-lt"/>
              <a:ea typeface="+mn-ea"/>
              <a:cs typeface="+mn-cs"/>
              <a:sym typeface="Arial"/>
            </a:endParaRPr>
          </a:p>
          <a:p>
            <a:pPr lvl="0" marL="735965" indent="-238125">
              <a:spcBef>
                <a:spcPts val="1100"/>
              </a:spcBef>
              <a:buClr>
                <a:srgbClr val="000000"/>
              </a:buClr>
              <a:buSzPct val="100000"/>
              <a:buFont typeface="Arial"/>
              <a:buChar char="–"/>
              <a:defRPr sz="1800">
                <a:uFillTx/>
              </a:defRPr>
            </a:pPr>
            <a:r>
              <a:rPr sz="2000">
                <a:uFill>
                  <a:solidFill/>
                </a:uFill>
                <a:latin typeface="+mn-lt"/>
                <a:ea typeface="+mn-ea"/>
                <a:cs typeface="+mn-cs"/>
                <a:sym typeface="Arial"/>
              </a:rPr>
              <a:t>Current and near-future surveys will have </a:t>
            </a:r>
            <a:r>
              <a:rPr i="1" sz="2000">
                <a:uFill>
                  <a:solidFill/>
                </a:uFill>
                <a:latin typeface="+mn-lt"/>
                <a:ea typeface="+mn-ea"/>
                <a:cs typeface="+mn-cs"/>
                <a:sym typeface="Arial"/>
              </a:rPr>
              <a:t>O</a:t>
            </a:r>
            <a:r>
              <a:rPr sz="2000">
                <a:uFill>
                  <a:solidFill/>
                </a:uFill>
                <a:latin typeface="+mn-lt"/>
                <a:ea typeface="+mn-ea"/>
                <a:cs typeface="+mn-cs"/>
                <a:sym typeface="Arial"/>
              </a:rPr>
              <a:t>(100) SNe for </a:t>
            </a:r>
            <a:r>
              <a:rPr sz="2000">
                <a:uFill>
                  <a:solidFill/>
                </a:uFill>
                <a:latin typeface="Symbol"/>
                <a:ea typeface="Symbol"/>
                <a:cs typeface="Symbol"/>
                <a:sym typeface="Symbol"/>
              </a:rPr>
              <a:t>Δ</a:t>
            </a:r>
            <a:r>
              <a:rPr i="1" sz="2000">
                <a:uFill>
                  <a:solidFill/>
                </a:uFill>
                <a:latin typeface="+mn-lt"/>
                <a:ea typeface="+mn-ea"/>
                <a:cs typeface="+mn-cs"/>
                <a:sym typeface="Arial"/>
              </a:rPr>
              <a:t>z </a:t>
            </a:r>
            <a:r>
              <a:rPr sz="2000">
                <a:uFill>
                  <a:solidFill/>
                </a:uFill>
                <a:latin typeface="+mn-lt"/>
                <a:ea typeface="+mn-ea"/>
                <a:cs typeface="+mn-cs"/>
                <a:sym typeface="Arial"/>
              </a:rPr>
              <a:t>= 0.1 redshift bin.</a:t>
            </a:r>
            <a:endParaRPr sz="2000">
              <a:uFill>
                <a:solidFill/>
              </a:uFill>
              <a:latin typeface="+mn-lt"/>
              <a:ea typeface="+mn-ea"/>
              <a:cs typeface="+mn-cs"/>
              <a:sym typeface="Arial"/>
            </a:endParaRPr>
          </a:p>
          <a:p>
            <a:pPr lvl="0" marL="783590" indent="-285750">
              <a:spcBef>
                <a:spcPts val="400"/>
              </a:spcBef>
              <a:buClr>
                <a:srgbClr val="000000"/>
              </a:buClr>
              <a:buSzPct val="100000"/>
              <a:buFont typeface="Arial"/>
              <a:buChar char="–"/>
              <a:defRPr sz="1800">
                <a:uFillTx/>
              </a:defRPr>
            </a:pPr>
            <a:endParaRPr sz="2400">
              <a:uFill>
                <a:solidFill/>
              </a:uFill>
            </a:endParaRPr>
          </a:p>
          <a:p>
            <a:pPr lvl="0" marL="735965" indent="-238125">
              <a:spcBef>
                <a:spcPts val="400"/>
              </a:spcBef>
              <a:buClr>
                <a:srgbClr val="000000"/>
              </a:buClr>
              <a:buSzPct val="100000"/>
              <a:buFont typeface="Arial"/>
              <a:buChar char="–"/>
              <a:defRPr sz="1800">
                <a:uFillTx/>
              </a:defRPr>
            </a:pPr>
            <a:r>
              <a:rPr sz="2000">
                <a:uFill>
                  <a:solidFill/>
                </a:uFill>
                <a:latin typeface="+mn-lt"/>
                <a:ea typeface="+mn-ea"/>
                <a:cs typeface="+mn-cs"/>
                <a:sym typeface="Arial"/>
              </a:rPr>
              <a:t>Therefore, systematic errors of order </a:t>
            </a:r>
            <a:r>
              <a:rPr sz="2000">
                <a:uFill>
                  <a:solidFill/>
                </a:uFill>
                <a:latin typeface="Symbol"/>
                <a:ea typeface="Symbol"/>
                <a:cs typeface="Symbol"/>
                <a:sym typeface="Symbol"/>
              </a:rPr>
              <a:t>σ</a:t>
            </a:r>
            <a:r>
              <a:rPr baseline="-25000" sz="2000">
                <a:uFill>
                  <a:solidFill/>
                </a:uFill>
                <a:latin typeface="+mn-lt"/>
                <a:ea typeface="+mn-ea"/>
                <a:cs typeface="+mn-cs"/>
                <a:sym typeface="Arial"/>
              </a:rPr>
              <a:t>int</a:t>
            </a:r>
            <a:r>
              <a:rPr sz="2000">
                <a:uFill>
                  <a:solidFill/>
                </a:uFill>
                <a:latin typeface="+mn-lt"/>
                <a:ea typeface="+mn-ea"/>
                <a:cs typeface="+mn-cs"/>
                <a:sym typeface="Arial"/>
              </a:rPr>
              <a:t>/√N</a:t>
            </a:r>
            <a:r>
              <a:rPr baseline="-25000" sz="2000">
                <a:uFill>
                  <a:solidFill/>
                </a:uFill>
                <a:latin typeface="+mn-lt"/>
                <a:ea typeface="+mn-ea"/>
                <a:cs typeface="+mn-cs"/>
                <a:sym typeface="Arial"/>
              </a:rPr>
              <a:t>SN</a:t>
            </a:r>
            <a:r>
              <a:rPr sz="2000">
                <a:uFill>
                  <a:solidFill/>
                </a:uFill>
                <a:latin typeface="+mn-lt"/>
                <a:ea typeface="+mn-ea"/>
                <a:cs typeface="+mn-cs"/>
                <a:sym typeface="Arial"/>
              </a:rPr>
              <a:t> = 0.01–0.02 will already become important or even dominant.</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0" name="Shape 30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301" name="Shape 301"/>
          <p:cNvSpPr/>
          <p:nvPr/>
        </p:nvSpPr>
        <p:spPr>
          <a:xfrm>
            <a:off x="152400" y="685800"/>
            <a:ext cx="8915400" cy="4279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650240" indent="-609600">
              <a:lnSpc>
                <a:spcPct val="90000"/>
              </a:lnSpc>
              <a:spcBef>
                <a:spcPts val="400"/>
              </a:spcBef>
              <a:buClr>
                <a:srgbClr val="0329D6"/>
              </a:buClr>
              <a:buFont typeface="Arial"/>
              <a:defRPr sz="1800">
                <a:uFillTx/>
              </a:defRPr>
            </a:pPr>
            <a:endParaRPr sz="2000">
              <a:solidFill>
                <a:srgbClr val="0329D6"/>
              </a:solidFill>
              <a:uFill>
                <a:solidFill>
                  <a:srgbClr val="0329D6"/>
                </a:solidFill>
              </a:uFill>
              <a:latin typeface="+mn-lt"/>
              <a:ea typeface="+mn-ea"/>
              <a:cs typeface="+mn-cs"/>
              <a:sym typeface="Arial"/>
            </a:endParaRPr>
          </a:p>
          <a:p>
            <a:pPr lvl="0" marL="650240" indent="-609600">
              <a:buClr>
                <a:srgbClr val="0329D6"/>
              </a:buClr>
              <a:buFont typeface="Arial"/>
              <a:defRPr sz="1800">
                <a:uFillTx/>
              </a:defRPr>
            </a:pPr>
            <a:r>
              <a:rPr sz="2400">
                <a:solidFill>
                  <a:srgbClr val="002E7A"/>
                </a:solidFill>
                <a:uFill>
                  <a:solidFill/>
                </a:uFill>
              </a:rPr>
              <a:t>Assuming for simplicity a</a:t>
            </a:r>
            <a:r>
              <a:rPr sz="2000">
                <a:solidFill>
                  <a:srgbClr val="0329D6"/>
                </a:solidFill>
                <a:uFill>
                  <a:solidFill>
                    <a:srgbClr val="0329D6"/>
                  </a:solidFill>
                </a:uFill>
                <a:latin typeface="+mn-lt"/>
                <a:ea typeface="+mn-ea"/>
                <a:cs typeface="+mn-cs"/>
                <a:sym typeface="Arial"/>
              </a:rPr>
              <a:t> </a:t>
            </a:r>
            <a:r>
              <a:rPr sz="2000">
                <a:solidFill>
                  <a:srgbClr val="FF2600"/>
                </a:solidFill>
                <a:uFill>
                  <a:solidFill>
                    <a:srgbClr val="FF2600"/>
                  </a:solidFill>
                </a:uFill>
                <a:latin typeface="+mn-lt"/>
                <a:ea typeface="+mn-ea"/>
                <a:cs typeface="+mn-cs"/>
                <a:sym typeface="Arial"/>
              </a:rPr>
              <a:t>flat</a:t>
            </a:r>
            <a:r>
              <a:rPr sz="2000">
                <a:solidFill>
                  <a:srgbClr val="0329D6"/>
                </a:solidFill>
                <a:uFill>
                  <a:solidFill>
                    <a:srgbClr val="0329D6"/>
                  </a:solidFill>
                </a:uFill>
                <a:latin typeface="+mn-lt"/>
                <a:ea typeface="+mn-ea"/>
                <a:cs typeface="+mn-cs"/>
                <a:sym typeface="Arial"/>
              </a:rPr>
              <a:t> </a:t>
            </a:r>
            <a:r>
              <a:rPr sz="2400">
                <a:solidFill>
                  <a:srgbClr val="002E7A"/>
                </a:solidFill>
                <a:uFill>
                  <a:solidFill/>
                </a:uFill>
              </a:rPr>
              <a:t>universe, the Friedmann-Lemaître equations can be used to obtain:</a:t>
            </a:r>
            <a:endParaRPr sz="2400">
              <a:solidFill>
                <a:srgbClr val="002E7A"/>
              </a:solidFill>
              <a:uFill>
                <a:solidFill/>
              </a:uFill>
            </a:endParaRPr>
          </a:p>
          <a:p>
            <a:pPr lvl="0" marL="1031239" indent="-533399">
              <a:lnSpc>
                <a:spcPct val="90000"/>
              </a:lnSpc>
              <a:spcBef>
                <a:spcPts val="400"/>
              </a:spcBef>
              <a:buClr>
                <a:srgbClr val="0329D6"/>
              </a:buClr>
              <a:buFont typeface="Arial"/>
              <a:defRPr sz="1800">
                <a:uFillTx/>
              </a:defRPr>
            </a:pPr>
            <a:r>
              <a:rPr>
                <a:solidFill>
                  <a:srgbClr val="FFA900"/>
                </a:solidFill>
                <a:uFill>
                  <a:solidFill>
                    <a:srgbClr val="FFA900"/>
                  </a:solidFill>
                </a:uFill>
                <a:latin typeface="+mn-lt"/>
                <a:ea typeface="+mn-ea"/>
                <a:cs typeface="+mn-cs"/>
                <a:sym typeface="Arial"/>
              </a:rPr>
              <a:t>                                                                                 </a:t>
            </a:r>
            <a:endParaRPr>
              <a:solidFill>
                <a:srgbClr val="FFA900"/>
              </a:solidFill>
              <a:uFill>
                <a:solidFill>
                  <a:srgbClr val="FFA900"/>
                </a:solidFill>
              </a:uFill>
              <a:latin typeface="+mn-lt"/>
              <a:ea typeface="+mn-ea"/>
              <a:cs typeface="+mn-cs"/>
              <a:sym typeface="Arial"/>
            </a:endParaRPr>
          </a:p>
          <a:p>
            <a:pPr lvl="0" marL="650240" indent="-609600">
              <a:spcBef>
                <a:spcPts val="400"/>
              </a:spcBef>
              <a:buClr>
                <a:srgbClr val="FFA900"/>
              </a:buClr>
              <a:buFont typeface="Arial"/>
              <a:defRPr sz="1800">
                <a:uFillTx/>
              </a:defRPr>
            </a:pPr>
            <a:r>
              <a:rPr sz="2000">
                <a:solidFill>
                  <a:srgbClr val="FFA900"/>
                </a:solidFill>
                <a:uFill>
                  <a:solidFill>
                    <a:srgbClr val="FFA900"/>
                  </a:solidFill>
                </a:uFill>
                <a:latin typeface="+mn-lt"/>
                <a:ea typeface="+mn-ea"/>
                <a:cs typeface="+mn-cs"/>
                <a:sym typeface="Arial"/>
              </a:rPr>
              <a:t>                                                                 </a:t>
            </a:r>
            <a:r>
              <a:rPr sz="2400">
                <a:solidFill>
                  <a:srgbClr val="002E7A"/>
                </a:solidFill>
                <a:uFill>
                  <a:solidFill/>
                </a:uFill>
              </a:rPr>
              <a:t>so, for</a:t>
            </a:r>
            <a:r>
              <a:rPr sz="2000">
                <a:solidFill>
                  <a:srgbClr val="FFA900"/>
                </a:solidFill>
                <a:uFill>
                  <a:solidFill>
                    <a:srgbClr val="FFA900"/>
                  </a:solidFill>
                </a:uFill>
                <a:latin typeface="+mn-lt"/>
                <a:ea typeface="+mn-ea"/>
                <a:cs typeface="+mn-cs"/>
                <a:sym typeface="Arial"/>
              </a:rPr>
              <a:t> </a:t>
            </a:r>
            <a:r>
              <a:rPr i="1" sz="2000">
                <a:uFill>
                  <a:solidFill/>
                </a:uFill>
                <a:latin typeface="+mn-lt"/>
                <a:ea typeface="+mn-ea"/>
                <a:cs typeface="+mn-cs"/>
                <a:sym typeface="Arial"/>
              </a:rPr>
              <a:t>w</a:t>
            </a:r>
            <a:r>
              <a:rPr sz="2000">
                <a:uFill>
                  <a:solidFill/>
                </a:uFill>
                <a:latin typeface="+mn-lt"/>
                <a:ea typeface="+mn-ea"/>
                <a:cs typeface="+mn-cs"/>
                <a:sym typeface="Arial"/>
              </a:rPr>
              <a:t> = const</a:t>
            </a:r>
            <a:r>
              <a:rPr sz="2000">
                <a:solidFill>
                  <a:srgbClr val="0329D6"/>
                </a:solidFill>
                <a:uFill>
                  <a:solidFill>
                    <a:srgbClr val="0329D6"/>
                  </a:solidFill>
                </a:uFill>
                <a:latin typeface="+mn-lt"/>
                <a:ea typeface="+mn-ea"/>
                <a:cs typeface="+mn-cs"/>
                <a:sym typeface="Arial"/>
              </a:rPr>
              <a:t>, </a:t>
            </a:r>
            <a:r>
              <a:rPr sz="2400">
                <a:solidFill>
                  <a:srgbClr val="002E7A"/>
                </a:solidFill>
                <a:uFill>
                  <a:solidFill/>
                </a:uFill>
              </a:rPr>
              <a:t>one has</a:t>
            </a:r>
            <a:r>
              <a:rPr sz="2000">
                <a:solidFill>
                  <a:srgbClr val="FFA900"/>
                </a:solidFill>
                <a:uFill>
                  <a:solidFill>
                    <a:srgbClr val="FFA900"/>
                  </a:solidFill>
                </a:uFill>
                <a:latin typeface="+mn-lt"/>
                <a:ea typeface="+mn-ea"/>
                <a:cs typeface="+mn-cs"/>
                <a:sym typeface="Arial"/>
              </a:rPr>
              <a:t>                                                                                       </a:t>
            </a:r>
            <a:endParaRPr sz="2000">
              <a:solidFill>
                <a:srgbClr val="FFA900"/>
              </a:solidFill>
              <a:uFill>
                <a:solidFill>
                  <a:srgbClr val="FFA900"/>
                </a:solidFill>
              </a:uFill>
              <a:latin typeface="+mn-lt"/>
              <a:ea typeface="+mn-ea"/>
              <a:cs typeface="+mn-cs"/>
              <a:sym typeface="Arial"/>
            </a:endParaRPr>
          </a:p>
          <a:p>
            <a:pPr lvl="0" marL="650240" indent="-609600">
              <a:spcBef>
                <a:spcPts val="400"/>
              </a:spcBef>
              <a:buClr>
                <a:srgbClr val="FFA900"/>
              </a:buClr>
              <a:buFont typeface="Arial"/>
              <a:defRPr sz="1800">
                <a:uFillTx/>
              </a:defRPr>
            </a:pPr>
            <a:endParaRPr sz="2000">
              <a:solidFill>
                <a:srgbClr val="FFA900"/>
              </a:solidFill>
              <a:uFill>
                <a:solidFill>
                  <a:srgbClr val="FFA900"/>
                </a:solidFill>
              </a:uFill>
              <a:latin typeface="+mn-lt"/>
              <a:ea typeface="+mn-ea"/>
              <a:cs typeface="+mn-cs"/>
              <a:sym typeface="Arial"/>
            </a:endParaRPr>
          </a:p>
          <a:p>
            <a:pPr lvl="0" marL="650240" indent="-609600">
              <a:spcBef>
                <a:spcPts val="400"/>
              </a:spcBef>
              <a:buClr>
                <a:srgbClr val="FFA900"/>
              </a:buClr>
              <a:buFont typeface="Arial"/>
              <a:defRPr sz="1800">
                <a:uFillTx/>
              </a:defRPr>
            </a:pPr>
            <a:endParaRPr sz="2000">
              <a:solidFill>
                <a:srgbClr val="FFA900"/>
              </a:solidFill>
              <a:uFill>
                <a:solidFill>
                  <a:srgbClr val="FFA900"/>
                </a:solidFill>
              </a:uFill>
              <a:latin typeface="+mn-lt"/>
              <a:ea typeface="+mn-ea"/>
              <a:cs typeface="+mn-cs"/>
              <a:sym typeface="Arial"/>
            </a:endParaRPr>
          </a:p>
          <a:p>
            <a:pPr lvl="0" marL="650240" indent="-609600">
              <a:spcBef>
                <a:spcPts val="400"/>
              </a:spcBef>
              <a:buClr>
                <a:srgbClr val="FFA900"/>
              </a:buClr>
              <a:buFont typeface="Arial"/>
              <a:defRPr sz="1800">
                <a:uFillTx/>
              </a:defRPr>
            </a:pPr>
            <a:endParaRPr sz="2000">
              <a:solidFill>
                <a:srgbClr val="FFA900"/>
              </a:solidFill>
              <a:uFill>
                <a:solidFill>
                  <a:srgbClr val="FFA900"/>
                </a:solidFill>
              </a:uFill>
              <a:latin typeface="+mn-lt"/>
              <a:ea typeface="+mn-ea"/>
              <a:cs typeface="+mn-cs"/>
              <a:sym typeface="Arial"/>
            </a:endParaRPr>
          </a:p>
          <a:p>
            <a:pPr lvl="0" marL="650240" indent="-609600">
              <a:buClr>
                <a:srgbClr val="0329D6"/>
              </a:buClr>
              <a:buFont typeface="Arial"/>
              <a:defRPr sz="1800">
                <a:uFillTx/>
              </a:defRPr>
            </a:pPr>
            <a:r>
              <a:rPr sz="2000">
                <a:solidFill>
                  <a:srgbClr val="002E7A"/>
                </a:solidFill>
                <a:uFill>
                  <a:solidFill>
                    <a:srgbClr val="0329D6"/>
                  </a:solidFill>
                </a:uFill>
                <a:latin typeface="+mn-lt"/>
                <a:ea typeface="+mn-ea"/>
                <a:cs typeface="+mn-cs"/>
                <a:sym typeface="Arial"/>
              </a:rPr>
              <a:t>Defining now</a:t>
            </a:r>
            <a:r>
              <a:rPr sz="2000">
                <a:solidFill>
                  <a:srgbClr val="0329D6"/>
                </a:solidFill>
                <a:uFill>
                  <a:solidFill>
                    <a:srgbClr val="0329D6"/>
                  </a:solidFill>
                </a:uFill>
                <a:latin typeface="+mn-lt"/>
                <a:ea typeface="+mn-ea"/>
                <a:cs typeface="+mn-cs"/>
                <a:sym typeface="Arial"/>
              </a:rPr>
              <a:t>                  </a:t>
            </a:r>
            <a:r>
              <a:rPr sz="2000">
                <a:solidFill>
                  <a:srgbClr val="002E7A"/>
                </a:solidFill>
                <a:uFill>
                  <a:solidFill>
                    <a:srgbClr val="0329D6"/>
                  </a:solidFill>
                </a:uFill>
                <a:latin typeface="+mn-lt"/>
                <a:ea typeface="+mn-ea"/>
                <a:cs typeface="+mn-cs"/>
                <a:sym typeface="Arial"/>
              </a:rPr>
              <a:t>and</a:t>
            </a:r>
            <a:r>
              <a:rPr sz="2000">
                <a:solidFill>
                  <a:srgbClr val="0329D6"/>
                </a:solidFill>
                <a:uFill>
                  <a:solidFill>
                    <a:srgbClr val="0329D6"/>
                  </a:solidFill>
                </a:uFill>
                <a:latin typeface="+mn-lt"/>
                <a:ea typeface="+mn-ea"/>
                <a:cs typeface="+mn-cs"/>
                <a:sym typeface="Arial"/>
              </a:rPr>
              <a:t>                         </a:t>
            </a:r>
            <a:r>
              <a:rPr sz="2000">
                <a:solidFill>
                  <a:srgbClr val="002E7A"/>
                </a:solidFill>
                <a:uFill>
                  <a:solidFill>
                    <a:srgbClr val="0329D6"/>
                  </a:solidFill>
                </a:uFill>
                <a:latin typeface="+mn-lt"/>
                <a:ea typeface="+mn-ea"/>
                <a:cs typeface="+mn-cs"/>
                <a:sym typeface="Arial"/>
              </a:rPr>
              <a:t>, one can cast the second Friedmann-Lemaître equation as:</a:t>
            </a:r>
            <a:endParaRPr sz="2000">
              <a:solidFill>
                <a:srgbClr val="002E7A"/>
              </a:solidFill>
              <a:uFill>
                <a:solidFill>
                  <a:srgbClr val="0329D6"/>
                </a:solidFill>
              </a:uFill>
              <a:latin typeface="+mn-lt"/>
              <a:ea typeface="+mn-ea"/>
              <a:cs typeface="+mn-cs"/>
              <a:sym typeface="Arial"/>
            </a:endParaRPr>
          </a:p>
          <a:p>
            <a:pPr lvl="0" marL="650240" indent="-609600">
              <a:lnSpc>
                <a:spcPct val="90000"/>
              </a:lnSpc>
              <a:spcBef>
                <a:spcPts val="400"/>
              </a:spcBef>
              <a:buClr>
                <a:srgbClr val="000000"/>
              </a:buClr>
              <a:buFont typeface="Arial"/>
              <a:defRPr sz="1800">
                <a:uFillTx/>
              </a:defRPr>
            </a:pPr>
            <a:r>
              <a:rPr sz="2000">
                <a:uFill>
                  <a:solidFill/>
                </a:uFill>
                <a:latin typeface="+mn-lt"/>
                <a:ea typeface="+mn-ea"/>
                <a:cs typeface="+mn-cs"/>
                <a:sym typeface="Arial"/>
              </a:rPr>
              <a:t> </a:t>
            </a:r>
            <a:endParaRPr sz="2000">
              <a:uFill>
                <a:solidFill/>
              </a:uFill>
              <a:latin typeface="+mn-lt"/>
              <a:ea typeface="+mn-ea"/>
              <a:cs typeface="+mn-cs"/>
              <a:sym typeface="Arial"/>
            </a:endParaRPr>
          </a:p>
          <a:p>
            <a:pPr lvl="0" marL="650240" indent="-609600">
              <a:lnSpc>
                <a:spcPct val="90000"/>
              </a:lnSpc>
              <a:spcBef>
                <a:spcPts val="800"/>
              </a:spcBef>
              <a:buClr>
                <a:srgbClr val="000000"/>
              </a:buClr>
              <a:buFont typeface="Arial"/>
              <a:defRPr sz="1800">
                <a:uFillTx/>
              </a:defRPr>
            </a:pPr>
            <a:r>
              <a:rPr i="1" sz="2400">
                <a:uFill>
                  <a:solidFill/>
                </a:uFill>
                <a:latin typeface="+mn-lt"/>
                <a:ea typeface="+mn-ea"/>
                <a:cs typeface="+mn-cs"/>
                <a:sym typeface="Arial"/>
              </a:rPr>
              <a:t>                 H</a:t>
            </a:r>
            <a:r>
              <a:rPr baseline="29999" sz="2400">
                <a:uFill>
                  <a:solidFill/>
                </a:uFill>
                <a:latin typeface="+mn-lt"/>
                <a:ea typeface="+mn-ea"/>
                <a:cs typeface="+mn-cs"/>
                <a:sym typeface="Arial"/>
              </a:rPr>
              <a:t>2</a:t>
            </a:r>
            <a:r>
              <a:rPr sz="2400">
                <a:uFill>
                  <a:solidFill/>
                </a:uFill>
                <a:latin typeface="+mn-lt"/>
                <a:ea typeface="+mn-ea"/>
                <a:cs typeface="+mn-cs"/>
                <a:sym typeface="Arial"/>
              </a:rPr>
              <a:t>(</a:t>
            </a:r>
            <a:r>
              <a:rPr i="1" sz="2400">
                <a:uFill>
                  <a:solidFill/>
                </a:uFill>
                <a:latin typeface="+mn-lt"/>
                <a:ea typeface="+mn-ea"/>
                <a:cs typeface="+mn-cs"/>
                <a:sym typeface="Arial"/>
              </a:rPr>
              <a:t>a</a:t>
            </a:r>
            <a:r>
              <a:rPr sz="2400">
                <a:uFill>
                  <a:solidFill/>
                </a:uFill>
                <a:latin typeface="+mn-lt"/>
                <a:ea typeface="+mn-ea"/>
                <a:cs typeface="+mn-cs"/>
                <a:sym typeface="Arial"/>
              </a:rPr>
              <a:t>) = </a:t>
            </a:r>
            <a:r>
              <a:rPr i="1" sz="2400">
                <a:uFill>
                  <a:solidFill/>
                </a:uFill>
                <a:latin typeface="+mn-lt"/>
                <a:ea typeface="+mn-ea"/>
                <a:cs typeface="+mn-cs"/>
                <a:sym typeface="Arial"/>
              </a:rPr>
              <a:t>H</a:t>
            </a:r>
            <a:r>
              <a:rPr baseline="29999" sz="2400">
                <a:uFill>
                  <a:solidFill/>
                </a:uFill>
                <a:latin typeface="+mn-lt"/>
                <a:ea typeface="+mn-ea"/>
                <a:cs typeface="+mn-cs"/>
                <a:sym typeface="Arial"/>
              </a:rPr>
              <a:t>2</a:t>
            </a:r>
            <a:r>
              <a:rPr baseline="-25000" sz="2400">
                <a:uFill>
                  <a:solidFill/>
                </a:uFill>
                <a:latin typeface="+mn-lt"/>
                <a:ea typeface="+mn-ea"/>
                <a:cs typeface="+mn-cs"/>
                <a:sym typeface="Arial"/>
              </a:rPr>
              <a:t>0</a:t>
            </a:r>
            <a:r>
              <a:rPr sz="2400">
                <a:uFill>
                  <a:solidFill/>
                </a:uFill>
                <a:latin typeface="+mn-lt"/>
                <a:ea typeface="+mn-ea"/>
                <a:cs typeface="+mn-cs"/>
                <a:sym typeface="Arial"/>
              </a:rPr>
              <a:t>  [</a:t>
            </a:r>
            <a:r>
              <a:rPr sz="2400">
                <a:uFill>
                  <a:solidFill/>
                </a:uFill>
                <a:latin typeface="Symbol"/>
                <a:ea typeface="Symbol"/>
                <a:cs typeface="Symbol"/>
                <a:sym typeface="Symbol"/>
              </a:rPr>
              <a:t>Ω</a:t>
            </a:r>
            <a:r>
              <a:rPr baseline="-25000" i="1" sz="2400">
                <a:uFill>
                  <a:solidFill/>
                </a:uFill>
                <a:latin typeface="+mn-lt"/>
                <a:ea typeface="+mn-ea"/>
                <a:cs typeface="+mn-cs"/>
                <a:sym typeface="Arial"/>
              </a:rPr>
              <a:t>M</a:t>
            </a:r>
            <a:r>
              <a:rPr sz="2400">
                <a:uFill>
                  <a:solidFill/>
                </a:uFill>
                <a:latin typeface="+mn-lt"/>
                <a:ea typeface="+mn-ea"/>
                <a:cs typeface="+mn-cs"/>
                <a:sym typeface="Arial"/>
              </a:rPr>
              <a:t> </a:t>
            </a:r>
            <a:r>
              <a:rPr i="1" sz="2400">
                <a:uFill>
                  <a:solidFill/>
                </a:uFill>
                <a:latin typeface="+mn-lt"/>
                <a:ea typeface="+mn-ea"/>
                <a:cs typeface="+mn-cs"/>
                <a:sym typeface="Arial"/>
              </a:rPr>
              <a:t>a</a:t>
            </a:r>
            <a:r>
              <a:rPr baseline="29999" sz="2400">
                <a:uFill>
                  <a:solidFill/>
                </a:uFill>
                <a:latin typeface="+mn-lt"/>
                <a:ea typeface="+mn-ea"/>
                <a:cs typeface="+mn-cs"/>
                <a:sym typeface="Arial"/>
              </a:rPr>
              <a:t>-3</a:t>
            </a:r>
            <a:r>
              <a:rPr sz="2400">
                <a:uFill>
                  <a:solidFill/>
                </a:uFill>
                <a:latin typeface="+mn-lt"/>
                <a:ea typeface="+mn-ea"/>
                <a:cs typeface="+mn-cs"/>
                <a:sym typeface="Arial"/>
              </a:rPr>
              <a:t> + </a:t>
            </a:r>
            <a:r>
              <a:rPr sz="2400">
                <a:uFill>
                  <a:solidFill/>
                </a:uFill>
                <a:latin typeface="Symbol"/>
                <a:ea typeface="Symbol"/>
                <a:cs typeface="Symbol"/>
                <a:sym typeface="Symbol"/>
              </a:rPr>
              <a:t>Ω</a:t>
            </a:r>
            <a:r>
              <a:rPr baseline="-25000" i="1" sz="2400">
                <a:uFill>
                  <a:solidFill/>
                </a:uFill>
                <a:latin typeface="+mn-lt"/>
                <a:ea typeface="+mn-ea"/>
                <a:cs typeface="+mn-cs"/>
                <a:sym typeface="Arial"/>
              </a:rPr>
              <a:t>R</a:t>
            </a:r>
            <a:r>
              <a:rPr i="1" sz="2400">
                <a:uFill>
                  <a:solidFill/>
                </a:uFill>
                <a:latin typeface="+mn-lt"/>
                <a:ea typeface="+mn-ea"/>
                <a:cs typeface="+mn-cs"/>
                <a:sym typeface="Arial"/>
              </a:rPr>
              <a:t> a</a:t>
            </a:r>
            <a:r>
              <a:rPr baseline="29999" sz="2400">
                <a:uFill>
                  <a:solidFill/>
                </a:uFill>
                <a:latin typeface="+mn-lt"/>
                <a:ea typeface="+mn-ea"/>
                <a:cs typeface="+mn-cs"/>
                <a:sym typeface="Arial"/>
              </a:rPr>
              <a:t>-4 </a:t>
            </a:r>
            <a:r>
              <a:rPr sz="2400">
                <a:uFill>
                  <a:solidFill/>
                </a:uFill>
                <a:latin typeface="+mn-lt"/>
                <a:ea typeface="+mn-ea"/>
                <a:cs typeface="+mn-cs"/>
                <a:sym typeface="Arial"/>
              </a:rPr>
              <a:t>+ </a:t>
            </a:r>
            <a:r>
              <a:rPr sz="2400">
                <a:uFill>
                  <a:solidFill/>
                </a:uFill>
                <a:latin typeface="Symbol"/>
                <a:ea typeface="Symbol"/>
                <a:cs typeface="Symbol"/>
                <a:sym typeface="Symbol"/>
              </a:rPr>
              <a:t>Ω</a:t>
            </a:r>
            <a:r>
              <a:rPr baseline="-25000" i="1" sz="2400">
                <a:uFill>
                  <a:solidFill/>
                </a:uFill>
                <a:latin typeface="+mn-lt"/>
                <a:ea typeface="+mn-ea"/>
                <a:cs typeface="+mn-cs"/>
                <a:sym typeface="Arial"/>
              </a:rPr>
              <a:t>DE</a:t>
            </a:r>
            <a:r>
              <a:rPr sz="2400">
                <a:uFill>
                  <a:solidFill/>
                </a:uFill>
                <a:latin typeface="+mn-lt"/>
                <a:ea typeface="+mn-ea"/>
                <a:cs typeface="+mn-cs"/>
                <a:sym typeface="Arial"/>
              </a:rPr>
              <a:t> </a:t>
            </a:r>
            <a:r>
              <a:rPr i="1" sz="2400">
                <a:uFill>
                  <a:solidFill/>
                </a:uFill>
                <a:latin typeface="+mn-lt"/>
                <a:ea typeface="+mn-ea"/>
                <a:cs typeface="+mn-cs"/>
                <a:sym typeface="Arial"/>
              </a:rPr>
              <a:t>a</a:t>
            </a:r>
            <a:r>
              <a:rPr baseline="29999" sz="2400">
                <a:uFill>
                  <a:solidFill/>
                </a:uFill>
                <a:latin typeface="+mn-lt"/>
                <a:ea typeface="+mn-ea"/>
                <a:cs typeface="+mn-cs"/>
                <a:sym typeface="Arial"/>
              </a:rPr>
              <a:t>-3(1+</a:t>
            </a:r>
            <a:r>
              <a:rPr baseline="29999" i="1" sz="2400">
                <a:uFill>
                  <a:solidFill/>
                </a:uFill>
                <a:latin typeface="+mn-lt"/>
                <a:ea typeface="+mn-ea"/>
                <a:cs typeface="+mn-cs"/>
                <a:sym typeface="Arial"/>
              </a:rPr>
              <a:t>w</a:t>
            </a:r>
            <a:r>
              <a:rPr baseline="29999" sz="2400">
                <a:uFill>
                  <a:solidFill/>
                </a:uFill>
                <a:latin typeface="+mn-lt"/>
                <a:ea typeface="+mn-ea"/>
                <a:cs typeface="+mn-cs"/>
                <a:sym typeface="Arial"/>
              </a:rPr>
              <a:t>)</a:t>
            </a:r>
            <a:r>
              <a:rPr sz="2400">
                <a:uFill>
                  <a:solidFill/>
                </a:uFill>
                <a:latin typeface="+mn-lt"/>
                <a:ea typeface="+mn-ea"/>
                <a:cs typeface="+mn-cs"/>
                <a:sym typeface="Arial"/>
              </a:rPr>
              <a:t>]                                                                                                                                                                                                                                          </a:t>
            </a:r>
            <a:r>
              <a:rPr>
                <a:solidFill>
                  <a:srgbClr val="008F00"/>
                </a:solidFill>
                <a:uFill>
                  <a:solidFill>
                    <a:srgbClr val="008F00"/>
                  </a:solidFill>
                </a:uFill>
                <a:latin typeface="+mn-lt"/>
                <a:ea typeface="+mn-ea"/>
                <a:cs typeface="+mn-cs"/>
                <a:sym typeface="Arial"/>
              </a:rPr>
              <a:t>                                                                          </a:t>
            </a:r>
          </a:p>
        </p:txBody>
      </p:sp>
      <p:sp>
        <p:nvSpPr>
          <p:cNvPr id="302" name="Shape 302"/>
          <p:cNvSpPr/>
          <p:nvPr>
            <p:ph type="title"/>
          </p:nvPr>
        </p:nvSpPr>
        <p:spPr>
          <a:xfrm>
            <a:off x="76200" y="-76200"/>
            <a:ext cx="8991600" cy="11430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Friedmann-Lemaître Equations</a:t>
            </a:r>
          </a:p>
        </p:txBody>
      </p:sp>
      <p:sp>
        <p:nvSpPr>
          <p:cNvPr id="303" name="Shape 303"/>
          <p:cNvSpPr/>
          <p:nvPr/>
        </p:nvSpPr>
        <p:spPr>
          <a:xfrm>
            <a:off x="4724400" y="2701925"/>
            <a:ext cx="3715695" cy="4336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buClr>
                <a:srgbClr val="003DAF"/>
              </a:buClr>
              <a:buFont typeface="Arial"/>
              <a:defRPr sz="1800">
                <a:uFillTx/>
              </a:defRPr>
            </a:pPr>
            <a:r>
              <a:rPr sz="2000">
                <a:solidFill>
                  <a:srgbClr val="003DAF"/>
                </a:solidFill>
                <a:uFill>
                  <a:solidFill>
                    <a:srgbClr val="003DAF"/>
                  </a:solidFill>
                </a:uFill>
                <a:latin typeface="+mn-lt"/>
                <a:ea typeface="+mn-ea"/>
                <a:cs typeface="+mn-cs"/>
                <a:sym typeface="Arial"/>
              </a:rPr>
              <a:t>where </a:t>
            </a:r>
            <a:r>
              <a:rPr sz="2000">
                <a:uFill>
                  <a:solidFill/>
                </a:uFill>
                <a:latin typeface="+mn-lt"/>
                <a:ea typeface="+mn-ea"/>
                <a:cs typeface="+mn-cs"/>
                <a:sym typeface="Arial"/>
              </a:rPr>
              <a:t>0</a:t>
            </a:r>
            <a:r>
              <a:rPr sz="2000">
                <a:solidFill>
                  <a:srgbClr val="003DAF"/>
                </a:solidFill>
                <a:uFill>
                  <a:solidFill>
                    <a:srgbClr val="003DAF"/>
                  </a:solidFill>
                </a:uFill>
                <a:latin typeface="+mn-lt"/>
                <a:ea typeface="+mn-ea"/>
                <a:cs typeface="+mn-cs"/>
                <a:sym typeface="Arial"/>
              </a:rPr>
              <a:t> means now, and </a:t>
            </a:r>
            <a:r>
              <a:rPr i="1" sz="2000">
                <a:uFill>
                  <a:solidFill/>
                </a:uFill>
                <a:latin typeface="+mn-lt"/>
                <a:ea typeface="+mn-ea"/>
                <a:cs typeface="+mn-cs"/>
                <a:sym typeface="Arial"/>
              </a:rPr>
              <a:t>a</a:t>
            </a:r>
            <a:r>
              <a:rPr baseline="-25000" sz="2000">
                <a:uFill>
                  <a:solidFill/>
                </a:uFill>
                <a:latin typeface="+mn-lt"/>
                <a:ea typeface="+mn-ea"/>
                <a:cs typeface="+mn-cs"/>
                <a:sym typeface="Arial"/>
              </a:rPr>
              <a:t>0</a:t>
            </a:r>
            <a:r>
              <a:rPr sz="2000">
                <a:uFill>
                  <a:solidFill/>
                </a:uFill>
                <a:latin typeface="+mn-lt"/>
                <a:ea typeface="+mn-ea"/>
                <a:cs typeface="+mn-cs"/>
                <a:sym typeface="Arial"/>
              </a:rPr>
              <a:t> = 1</a:t>
            </a:r>
          </a:p>
        </p:txBody>
      </p:sp>
      <p:pic>
        <p:nvPicPr>
          <p:cNvPr id="304" name="image.pdf"/>
          <p:cNvPicPr/>
          <p:nvPr/>
        </p:nvPicPr>
        <p:blipFill>
          <a:blip r:embed="rId2">
            <a:extLst/>
          </a:blip>
          <a:stretch>
            <a:fillRect/>
          </a:stretch>
        </p:blipFill>
        <p:spPr>
          <a:xfrm>
            <a:off x="3444875" y="3187700"/>
            <a:ext cx="1798638" cy="444500"/>
          </a:xfrm>
          <a:prstGeom prst="rect">
            <a:avLst/>
          </a:prstGeom>
          <a:ln w="12700">
            <a:miter lim="400000"/>
          </a:ln>
        </p:spPr>
      </p:pic>
      <p:sp>
        <p:nvSpPr>
          <p:cNvPr id="305" name="Shape 305"/>
          <p:cNvSpPr/>
          <p:nvPr/>
        </p:nvSpPr>
        <p:spPr>
          <a:xfrm>
            <a:off x="1506537" y="4216400"/>
            <a:ext cx="6037263" cy="838200"/>
          </a:xfrm>
          <a:prstGeom prst="rect">
            <a:avLst/>
          </a:prstGeom>
          <a:ln w="38100">
            <a:solidFill>
              <a:srgbClr val="008F00"/>
            </a:solidFill>
            <a:miter lim="400000"/>
          </a:ln>
        </p:spPr>
        <p:txBody>
          <a:bodyPr lIns="0" tIns="0" rIns="0" bIns="0" anchor="ctr"/>
          <a:lstStyle/>
          <a:p>
            <a:pPr lvl="0"/>
          </a:p>
        </p:txBody>
      </p:sp>
      <p:sp>
        <p:nvSpPr>
          <p:cNvPr id="306" name="Shape 306"/>
          <p:cNvSpPr/>
          <p:nvPr/>
        </p:nvSpPr>
        <p:spPr>
          <a:xfrm>
            <a:off x="806891" y="5181600"/>
            <a:ext cx="7523868" cy="850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gn="ctr">
              <a:buClr>
                <a:srgbClr val="000000"/>
              </a:buClr>
              <a:buFont typeface="Symbol"/>
              <a:defRPr sz="1800">
                <a:uFillTx/>
              </a:defRPr>
            </a:pPr>
            <a:r>
              <a:rPr sz="2400">
                <a:uFill>
                  <a:solidFill/>
                </a:uFill>
                <a:latin typeface="Symbol"/>
                <a:ea typeface="Symbol"/>
                <a:cs typeface="Symbol"/>
                <a:sym typeface="Symbol"/>
              </a:rPr>
              <a:t>Ω</a:t>
            </a:r>
            <a:r>
              <a:rPr baseline="-25000" i="1" sz="2400">
                <a:uFill>
                  <a:solidFill/>
                </a:uFill>
                <a:latin typeface="+mn-lt"/>
                <a:ea typeface="+mn-ea"/>
                <a:cs typeface="+mn-cs"/>
                <a:sym typeface="Arial"/>
              </a:rPr>
              <a:t>i</a:t>
            </a:r>
            <a:r>
              <a:rPr sz="2400">
                <a:uFill>
                  <a:solidFill/>
                </a:uFill>
                <a:latin typeface="Symbol"/>
                <a:ea typeface="Symbol"/>
                <a:cs typeface="Symbol"/>
                <a:sym typeface="Symbol"/>
              </a:rPr>
              <a:t> = ρ</a:t>
            </a:r>
            <a:r>
              <a:rPr baseline="29999" sz="2400">
                <a:uFill>
                  <a:solidFill/>
                </a:uFill>
                <a:latin typeface="+mn-lt"/>
                <a:ea typeface="+mn-ea"/>
                <a:cs typeface="+mn-cs"/>
                <a:sym typeface="Arial"/>
              </a:rPr>
              <a:t>0</a:t>
            </a:r>
            <a:r>
              <a:rPr baseline="-25000" i="1" sz="2400">
                <a:uFill>
                  <a:solidFill/>
                </a:uFill>
                <a:latin typeface="+mn-lt"/>
                <a:ea typeface="+mn-ea"/>
                <a:cs typeface="+mn-cs"/>
                <a:sym typeface="Arial"/>
              </a:rPr>
              <a:t>i</a:t>
            </a:r>
            <a:r>
              <a:rPr sz="2400">
                <a:uFill>
                  <a:solidFill/>
                </a:uFill>
                <a:latin typeface="Symbol"/>
                <a:ea typeface="Symbol"/>
                <a:cs typeface="Symbol"/>
                <a:sym typeface="Symbol"/>
              </a:rPr>
              <a:t> / ρ</a:t>
            </a:r>
            <a:r>
              <a:rPr baseline="-25000" i="1" sz="2400">
                <a:uFill>
                  <a:solidFill/>
                </a:uFill>
                <a:latin typeface="+mn-lt"/>
                <a:ea typeface="+mn-ea"/>
                <a:cs typeface="+mn-cs"/>
                <a:sym typeface="Arial"/>
              </a:rPr>
              <a:t>c</a:t>
            </a:r>
            <a:r>
              <a:rPr sz="2400">
                <a:uFill>
                  <a:solidFill/>
                </a:uFill>
                <a:latin typeface="+mn-lt"/>
                <a:ea typeface="+mn-ea"/>
                <a:cs typeface="+mn-cs"/>
                <a:sym typeface="Arial"/>
              </a:rPr>
              <a:t> </a:t>
            </a:r>
            <a:r>
              <a:rPr sz="2000">
                <a:uFill>
                  <a:solidFill/>
                </a:uFill>
                <a:latin typeface="+mn-lt"/>
                <a:ea typeface="+mn-ea"/>
                <a:cs typeface="+mn-cs"/>
                <a:sym typeface="Arial"/>
              </a:rPr>
              <a:t>(density now). We assume flat universe, constant </a:t>
            </a:r>
            <a:r>
              <a:rPr i="1" sz="2000">
                <a:uFill>
                  <a:solidFill/>
                </a:uFill>
                <a:latin typeface="+mn-lt"/>
                <a:ea typeface="+mn-ea"/>
                <a:cs typeface="+mn-cs"/>
                <a:sym typeface="Arial"/>
              </a:rPr>
              <a:t>w</a:t>
            </a:r>
            <a:endParaRPr i="1" sz="2000">
              <a:uFill>
                <a:solidFill/>
              </a:uFill>
              <a:latin typeface="+mn-lt"/>
              <a:ea typeface="+mn-ea"/>
              <a:cs typeface="+mn-cs"/>
              <a:sym typeface="Arial"/>
            </a:endParaRPr>
          </a:p>
          <a:p>
            <a:pPr lvl="0" algn="ctr">
              <a:buClr>
                <a:srgbClr val="000000"/>
              </a:buClr>
              <a:buFont typeface="Arial"/>
              <a:defRPr sz="1800">
                <a:uFillTx/>
              </a:defRPr>
            </a:pPr>
            <a:r>
              <a:rPr sz="2000">
                <a:uFill>
                  <a:solidFill/>
                </a:uFill>
                <a:latin typeface="+mn-lt"/>
                <a:ea typeface="+mn-ea"/>
                <a:cs typeface="+mn-cs"/>
                <a:sym typeface="Arial"/>
              </a:rPr>
              <a:t>It is easy to see that</a:t>
            </a:r>
            <a:r>
              <a:rPr i="1" sz="2000">
                <a:uFill>
                  <a:solidFill/>
                </a:uFill>
                <a:latin typeface="+mn-lt"/>
                <a:ea typeface="+mn-ea"/>
                <a:cs typeface="+mn-cs"/>
                <a:sym typeface="Arial"/>
              </a:rPr>
              <a:t> </a:t>
            </a:r>
            <a:r>
              <a:rPr sz="2000">
                <a:uFill>
                  <a:solidFill/>
                </a:uFill>
                <a:latin typeface="Symbol"/>
                <a:ea typeface="Symbol"/>
                <a:cs typeface="Symbol"/>
                <a:sym typeface="Symbol"/>
              </a:rPr>
              <a:t>Ω</a:t>
            </a:r>
            <a:r>
              <a:rPr baseline="-25000" i="1" sz="2000">
                <a:uFill>
                  <a:solidFill/>
                </a:uFill>
                <a:latin typeface="+mn-lt"/>
                <a:ea typeface="+mn-ea"/>
                <a:cs typeface="+mn-cs"/>
                <a:sym typeface="Arial"/>
              </a:rPr>
              <a:t>M </a:t>
            </a:r>
            <a:r>
              <a:rPr i="1" sz="2000">
                <a:uFill>
                  <a:solidFill/>
                </a:uFill>
                <a:latin typeface="+mn-lt"/>
                <a:ea typeface="+mn-ea"/>
                <a:cs typeface="+mn-cs"/>
                <a:sym typeface="Arial"/>
              </a:rPr>
              <a:t>+ </a:t>
            </a:r>
            <a:r>
              <a:rPr sz="2000">
                <a:uFill>
                  <a:solidFill/>
                </a:uFill>
                <a:latin typeface="Symbol"/>
                <a:ea typeface="Symbol"/>
                <a:cs typeface="Symbol"/>
                <a:sym typeface="Symbol"/>
              </a:rPr>
              <a:t>Ω</a:t>
            </a:r>
            <a:r>
              <a:rPr baseline="-25000" i="1" sz="2000">
                <a:uFill>
                  <a:solidFill/>
                </a:uFill>
                <a:latin typeface="+mn-lt"/>
                <a:ea typeface="+mn-ea"/>
                <a:cs typeface="+mn-cs"/>
                <a:sym typeface="Arial"/>
              </a:rPr>
              <a:t>R </a:t>
            </a:r>
            <a:r>
              <a:rPr i="1" sz="2000">
                <a:uFill>
                  <a:solidFill/>
                </a:uFill>
                <a:latin typeface="+mn-lt"/>
                <a:ea typeface="+mn-ea"/>
                <a:cs typeface="+mn-cs"/>
                <a:sym typeface="Arial"/>
              </a:rPr>
              <a:t>+ </a:t>
            </a:r>
            <a:r>
              <a:rPr sz="2000">
                <a:uFill>
                  <a:solidFill/>
                </a:uFill>
                <a:latin typeface="Symbol"/>
                <a:ea typeface="Symbol"/>
                <a:cs typeface="Symbol"/>
                <a:sym typeface="Symbol"/>
              </a:rPr>
              <a:t>Ω</a:t>
            </a:r>
            <a:r>
              <a:rPr baseline="-25000" i="1" sz="2000">
                <a:uFill>
                  <a:solidFill/>
                </a:uFill>
                <a:latin typeface="+mn-lt"/>
                <a:ea typeface="+mn-ea"/>
                <a:cs typeface="+mn-cs"/>
                <a:sym typeface="Arial"/>
              </a:rPr>
              <a:t>DE </a:t>
            </a:r>
            <a:r>
              <a:rPr i="1" sz="2000">
                <a:uFill>
                  <a:solidFill/>
                </a:uFill>
                <a:latin typeface="+mn-lt"/>
                <a:ea typeface="+mn-ea"/>
                <a:cs typeface="+mn-cs"/>
                <a:sym typeface="Arial"/>
              </a:rPr>
              <a:t>= </a:t>
            </a:r>
            <a:r>
              <a:rPr sz="2000">
                <a:uFill>
                  <a:solidFill/>
                </a:uFill>
                <a:latin typeface="+mn-lt"/>
                <a:ea typeface="+mn-ea"/>
                <a:cs typeface="+mn-cs"/>
                <a:sym typeface="Arial"/>
              </a:rPr>
              <a:t>1 </a:t>
            </a:r>
            <a:r>
              <a:rPr i="1" sz="2000">
                <a:uFill>
                  <a:solidFill/>
                </a:uFill>
                <a:latin typeface="+mn-lt"/>
                <a:ea typeface="+mn-ea"/>
                <a:cs typeface="+mn-cs"/>
                <a:sym typeface="Arial"/>
              </a:rPr>
              <a:t>+ </a:t>
            </a:r>
            <a:r>
              <a:rPr sz="2000">
                <a:uFill>
                  <a:solidFill/>
                </a:uFill>
                <a:latin typeface="Symbol"/>
                <a:ea typeface="Symbol"/>
                <a:cs typeface="Symbol"/>
                <a:sym typeface="Symbol"/>
              </a:rPr>
              <a:t>κ </a:t>
            </a:r>
            <a:r>
              <a:rPr i="1" sz="2000">
                <a:uFill>
                  <a:solidFill/>
                </a:uFill>
                <a:latin typeface="+mn-lt"/>
                <a:ea typeface="+mn-ea"/>
                <a:cs typeface="+mn-cs"/>
                <a:sym typeface="Arial"/>
              </a:rPr>
              <a:t>/ R</a:t>
            </a:r>
            <a:r>
              <a:rPr baseline="29999" sz="2000">
                <a:uFill>
                  <a:solidFill/>
                </a:uFill>
                <a:latin typeface="+mn-lt"/>
                <a:ea typeface="+mn-ea"/>
                <a:cs typeface="+mn-cs"/>
                <a:sym typeface="Arial"/>
              </a:rPr>
              <a:t>2</a:t>
            </a:r>
            <a:r>
              <a:rPr i="1" sz="2000">
                <a:uFill>
                  <a:solidFill/>
                </a:uFill>
                <a:latin typeface="+mn-lt"/>
                <a:ea typeface="+mn-ea"/>
                <a:cs typeface="+mn-cs"/>
                <a:sym typeface="Arial"/>
              </a:rPr>
              <a:t>H</a:t>
            </a:r>
            <a:r>
              <a:rPr baseline="29999" sz="2000">
                <a:uFill>
                  <a:solidFill/>
                </a:uFill>
                <a:latin typeface="+mn-lt"/>
                <a:ea typeface="+mn-ea"/>
                <a:cs typeface="+mn-cs"/>
                <a:sym typeface="Arial"/>
              </a:rPr>
              <a:t>2</a:t>
            </a:r>
            <a:r>
              <a:rPr baseline="-25000" sz="2000">
                <a:uFill>
                  <a:solidFill/>
                </a:uFill>
                <a:latin typeface="+mn-lt"/>
                <a:ea typeface="+mn-ea"/>
                <a:cs typeface="+mn-cs"/>
                <a:sym typeface="Arial"/>
              </a:rPr>
              <a:t>0</a:t>
            </a:r>
            <a:r>
              <a:rPr baseline="29999" i="1" sz="2000">
                <a:uFill>
                  <a:solidFill/>
                </a:uFill>
                <a:latin typeface="+mn-lt"/>
                <a:ea typeface="+mn-ea"/>
                <a:cs typeface="+mn-cs"/>
                <a:sym typeface="Arial"/>
              </a:rPr>
              <a:t> </a:t>
            </a:r>
            <a:r>
              <a:rPr i="1" sz="2000">
                <a:uFill>
                  <a:solidFill/>
                </a:uFill>
                <a:latin typeface="+mn-lt"/>
                <a:ea typeface="+mn-ea"/>
                <a:cs typeface="+mn-cs"/>
                <a:sym typeface="Arial"/>
              </a:rPr>
              <a:t>= </a:t>
            </a:r>
            <a:r>
              <a:rPr sz="2000">
                <a:uFill>
                  <a:solidFill/>
                </a:uFill>
                <a:latin typeface="+mn-lt"/>
                <a:ea typeface="+mn-ea"/>
                <a:cs typeface="+mn-cs"/>
                <a:sym typeface="Arial"/>
              </a:rPr>
              <a:t>1</a:t>
            </a:r>
            <a:r>
              <a:rPr i="1" sz="2000">
                <a:uFill>
                  <a:solidFill/>
                </a:uFill>
                <a:latin typeface="+mn-lt"/>
                <a:ea typeface="+mn-ea"/>
                <a:cs typeface="+mn-cs"/>
                <a:sym typeface="Arial"/>
              </a:rPr>
              <a:t> </a:t>
            </a:r>
            <a:r>
              <a:rPr sz="2000">
                <a:uFill>
                  <a:solidFill/>
                </a:uFill>
                <a:latin typeface="+mn-lt"/>
                <a:ea typeface="+mn-ea"/>
                <a:cs typeface="+mn-cs"/>
                <a:sym typeface="Arial"/>
              </a:rPr>
              <a:t>(flat)</a:t>
            </a:r>
          </a:p>
        </p:txBody>
      </p:sp>
      <p:sp>
        <p:nvSpPr>
          <p:cNvPr id="307" name="Shape 307"/>
          <p:cNvSpPr/>
          <p:nvPr/>
        </p:nvSpPr>
        <p:spPr>
          <a:xfrm>
            <a:off x="152400" y="6019800"/>
            <a:ext cx="8483600" cy="7257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buClr>
                <a:srgbClr val="003DAF"/>
              </a:buClr>
              <a:buFont typeface="Arial"/>
              <a:defRPr sz="1800">
                <a:uFillTx/>
              </a:defRPr>
            </a:pPr>
            <a:r>
              <a:rPr sz="2400">
                <a:solidFill>
                  <a:srgbClr val="002E7A"/>
                </a:solidFill>
                <a:uFill>
                  <a:solidFill/>
                </a:uFill>
              </a:rPr>
              <a:t>Measuring the history of the expansion rate</a:t>
            </a:r>
            <a:r>
              <a:rPr sz="2000">
                <a:solidFill>
                  <a:srgbClr val="003DAF"/>
                </a:solidFill>
                <a:uFill>
                  <a:solidFill>
                    <a:srgbClr val="003DAF"/>
                  </a:solidFill>
                </a:uFill>
                <a:latin typeface="+mn-lt"/>
                <a:ea typeface="+mn-ea"/>
                <a:cs typeface="+mn-cs"/>
                <a:sym typeface="Arial"/>
              </a:rPr>
              <a:t>, </a:t>
            </a:r>
            <a:r>
              <a:rPr i="1" sz="2000">
                <a:uFill>
                  <a:solidFill/>
                </a:uFill>
                <a:latin typeface="+mn-lt"/>
                <a:ea typeface="+mn-ea"/>
                <a:cs typeface="+mn-cs"/>
                <a:sym typeface="Arial"/>
              </a:rPr>
              <a:t>H(a</a:t>
            </a:r>
            <a:r>
              <a:rPr sz="2000">
                <a:uFill>
                  <a:solidFill/>
                </a:uFill>
                <a:latin typeface="+mn-lt"/>
                <a:ea typeface="+mn-ea"/>
                <a:cs typeface="+mn-cs"/>
                <a:sym typeface="Arial"/>
              </a:rPr>
              <a:t>),</a:t>
            </a:r>
            <a:r>
              <a:rPr sz="2000">
                <a:solidFill>
                  <a:srgbClr val="003DAF"/>
                </a:solidFill>
                <a:uFill>
                  <a:solidFill>
                    <a:srgbClr val="003DAF"/>
                  </a:solidFill>
                </a:uFill>
                <a:latin typeface="+mn-lt"/>
                <a:ea typeface="+mn-ea"/>
                <a:cs typeface="+mn-cs"/>
                <a:sym typeface="Arial"/>
              </a:rPr>
              <a:t> </a:t>
            </a:r>
            <a:r>
              <a:rPr sz="2400">
                <a:solidFill>
                  <a:srgbClr val="002E7A"/>
                </a:solidFill>
                <a:uFill>
                  <a:solidFill/>
                </a:uFill>
              </a:rPr>
              <a:t>we can learn about </a:t>
            </a:r>
            <a:endParaRPr sz="2400">
              <a:solidFill>
                <a:srgbClr val="002E7A"/>
              </a:solidFill>
              <a:uFill>
                <a:solidFill/>
              </a:uFill>
            </a:endParaRPr>
          </a:p>
          <a:p>
            <a:pPr lvl="0">
              <a:buClr>
                <a:srgbClr val="003DAF"/>
              </a:buClr>
              <a:buFont typeface="Arial"/>
              <a:defRPr sz="1800">
                <a:uFillTx/>
              </a:defRPr>
            </a:pPr>
            <a:r>
              <a:rPr sz="2400">
                <a:solidFill>
                  <a:srgbClr val="002E7A"/>
                </a:solidFill>
                <a:uFill>
                  <a:solidFill/>
                </a:uFill>
              </a:rPr>
              <a:t>         the universe constituents:</a:t>
            </a:r>
            <a:r>
              <a:rPr sz="2000">
                <a:solidFill>
                  <a:srgbClr val="003DAF"/>
                </a:solidFill>
                <a:uFill>
                  <a:solidFill>
                    <a:srgbClr val="003DAF"/>
                  </a:solidFill>
                </a:uFill>
                <a:latin typeface="+mn-lt"/>
                <a:ea typeface="+mn-ea"/>
                <a:cs typeface="+mn-cs"/>
                <a:sym typeface="Arial"/>
              </a:rPr>
              <a:t> </a:t>
            </a:r>
            <a:r>
              <a:rPr sz="2000">
                <a:uFill>
                  <a:solidFill/>
                </a:uFill>
                <a:latin typeface="Symbol"/>
                <a:ea typeface="Symbol"/>
                <a:cs typeface="Symbol"/>
                <a:sym typeface="Symbol"/>
              </a:rPr>
              <a:t>Ω</a:t>
            </a:r>
            <a:r>
              <a:rPr baseline="-25000" i="1" sz="2000">
                <a:uFill>
                  <a:solidFill/>
                </a:uFill>
                <a:latin typeface="+mn-lt"/>
                <a:ea typeface="+mn-ea"/>
                <a:cs typeface="+mn-cs"/>
                <a:sym typeface="Arial"/>
              </a:rPr>
              <a:t>M</a:t>
            </a:r>
            <a:r>
              <a:rPr sz="2000">
                <a:uFill>
                  <a:solidFill/>
                </a:uFill>
                <a:latin typeface="+mn-lt"/>
                <a:ea typeface="+mn-ea"/>
                <a:cs typeface="+mn-cs"/>
                <a:sym typeface="Arial"/>
              </a:rPr>
              <a:t>, </a:t>
            </a:r>
            <a:r>
              <a:rPr sz="2000">
                <a:uFill>
                  <a:solidFill/>
                </a:uFill>
                <a:latin typeface="Symbol"/>
                <a:ea typeface="Symbol"/>
                <a:cs typeface="Symbol"/>
                <a:sym typeface="Symbol"/>
              </a:rPr>
              <a:t>Ω</a:t>
            </a:r>
            <a:r>
              <a:rPr baseline="-25000" i="1" sz="2000">
                <a:uFill>
                  <a:solidFill/>
                </a:uFill>
                <a:latin typeface="+mn-lt"/>
                <a:ea typeface="+mn-ea"/>
                <a:cs typeface="+mn-cs"/>
                <a:sym typeface="Arial"/>
              </a:rPr>
              <a:t>DE</a:t>
            </a:r>
            <a:r>
              <a:rPr sz="2000">
                <a:uFill>
                  <a:solidFill/>
                </a:uFill>
                <a:latin typeface="+mn-lt"/>
                <a:ea typeface="+mn-ea"/>
                <a:cs typeface="+mn-cs"/>
                <a:sym typeface="Arial"/>
              </a:rPr>
              <a:t>, </a:t>
            </a:r>
            <a:r>
              <a:rPr i="1" sz="2000">
                <a:uFill>
                  <a:solidFill/>
                </a:uFill>
                <a:latin typeface="+mn-lt"/>
                <a:ea typeface="+mn-ea"/>
                <a:cs typeface="+mn-cs"/>
                <a:sym typeface="Arial"/>
              </a:rPr>
              <a:t>w</a:t>
            </a:r>
            <a:r>
              <a:rPr sz="2000">
                <a:uFill>
                  <a:solidFill/>
                </a:uFill>
                <a:latin typeface="+mn-lt"/>
                <a:ea typeface="+mn-ea"/>
                <a:cs typeface="+mn-cs"/>
                <a:sym typeface="Arial"/>
              </a:rPr>
              <a:t>, </a:t>
            </a:r>
            <a:r>
              <a:rPr sz="2400">
                <a:solidFill>
                  <a:srgbClr val="002E7A"/>
                </a:solidFill>
                <a:uFill>
                  <a:solidFill/>
                </a:uFill>
              </a:rPr>
              <a:t>etc.</a:t>
            </a:r>
          </a:p>
        </p:txBody>
      </p:sp>
      <p:pic>
        <p:nvPicPr>
          <p:cNvPr id="308" name="image.pdf"/>
          <p:cNvPicPr/>
          <p:nvPr/>
        </p:nvPicPr>
        <p:blipFill>
          <a:blip r:embed="rId3">
            <a:extLst/>
          </a:blip>
          <a:stretch>
            <a:fillRect/>
          </a:stretch>
        </p:blipFill>
        <p:spPr>
          <a:xfrm>
            <a:off x="1752600" y="3238500"/>
            <a:ext cx="1143000" cy="347663"/>
          </a:xfrm>
          <a:prstGeom prst="rect">
            <a:avLst/>
          </a:prstGeom>
          <a:ln w="12700">
            <a:miter lim="400000"/>
          </a:ln>
        </p:spPr>
      </p:pic>
      <p:sp>
        <p:nvSpPr>
          <p:cNvPr id="309" name="Shape 309"/>
          <p:cNvSpPr/>
          <p:nvPr/>
        </p:nvSpPr>
        <p:spPr>
          <a:xfrm>
            <a:off x="3290407" y="4679119"/>
            <a:ext cx="3733265" cy="382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solidFill>
                  <a:srgbClr val="4F7A28"/>
                </a:solidFill>
              </a:defRPr>
            </a:lvl1pPr>
          </a:lstStyle>
          <a:p>
            <a:pPr lvl="0">
              <a:defRPr sz="1800">
                <a:solidFill>
                  <a:srgbClr val="000000"/>
                </a:solidFill>
                <a:uFillTx/>
              </a:defRPr>
            </a:pPr>
            <a:r>
              <a:rPr sz="2000">
                <a:solidFill>
                  <a:srgbClr val="4F7A28"/>
                </a:solidFill>
                <a:uFill>
                  <a:solidFill/>
                </a:uFill>
              </a:rPr>
              <a:t> matter        radiation    dark energy</a:t>
            </a:r>
          </a:p>
        </p:txBody>
      </p:sp>
      <p:pic>
        <p:nvPicPr>
          <p:cNvPr id="310" name="pasted-image.pdf"/>
          <p:cNvPicPr/>
          <p:nvPr/>
        </p:nvPicPr>
        <p:blipFill>
          <a:blip r:embed="rId4">
            <a:extLst/>
          </a:blip>
          <a:stretch>
            <a:fillRect/>
          </a:stretch>
        </p:blipFill>
        <p:spPr>
          <a:xfrm>
            <a:off x="1487487" y="1769316"/>
            <a:ext cx="2672397" cy="599122"/>
          </a:xfrm>
          <a:prstGeom prst="rect">
            <a:avLst/>
          </a:prstGeom>
          <a:ln w="25400">
            <a:round/>
          </a:ln>
        </p:spPr>
      </p:pic>
      <p:pic>
        <p:nvPicPr>
          <p:cNvPr id="311" name="pasted-image.pdf"/>
          <p:cNvPicPr/>
          <p:nvPr/>
        </p:nvPicPr>
        <p:blipFill>
          <a:blip r:embed="rId5">
            <a:extLst/>
          </a:blip>
          <a:stretch>
            <a:fillRect/>
          </a:stretch>
        </p:blipFill>
        <p:spPr>
          <a:xfrm>
            <a:off x="1633587" y="2688240"/>
            <a:ext cx="2492627" cy="367065"/>
          </a:xfrm>
          <a:prstGeom prst="rect">
            <a:avLst/>
          </a:prstGeom>
          <a:ln w="25400">
            <a:round/>
          </a:ln>
        </p:spPr>
      </p:pic>
    </p:spTree>
  </p:cSld>
  <p:clrMapOvr>
    <a:masterClrMapping/>
  </p:clrMapOvr>
  <p:transition spd="med" advClick="1"/>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3" name="Shape 84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844" name="Shape 844"/>
          <p:cNvSpPr/>
          <p:nvPr>
            <p:ph type="title"/>
          </p:nvPr>
        </p:nvSpPr>
        <p:spPr>
          <a:xfrm>
            <a:off x="152400" y="0"/>
            <a:ext cx="8915400" cy="838200"/>
          </a:xfrm>
          <a:prstGeom prst="rect">
            <a:avLst/>
          </a:prstGeom>
        </p:spPr>
        <p:txBody>
          <a:bodyPr/>
          <a:lstStyle>
            <a:lvl1pPr>
              <a:defRPr b="0"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Sources of Systematic Errors</a:t>
            </a:r>
          </a:p>
        </p:txBody>
      </p:sp>
      <p:graphicFrame>
        <p:nvGraphicFramePr>
          <p:cNvPr id="845" name="Table 845"/>
          <p:cNvGraphicFramePr/>
          <p:nvPr/>
        </p:nvGraphicFramePr>
        <p:xfrm>
          <a:off x="457200" y="914400"/>
          <a:ext cx="8458200" cy="5110163"/>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298700"/>
                <a:gridCol w="6159500"/>
              </a:tblGrid>
              <a:tr h="515937">
                <a:tc>
                  <a:txBody>
                    <a:bodyPr/>
                    <a:lstStyle/>
                    <a:p>
                      <a:pPr lvl="0" marL="40631" marR="40631" algn="ctr" defTabSz="966787">
                        <a:spcBef>
                          <a:spcPts val="500"/>
                        </a:spcBef>
                        <a:defRPr b="0" sz="1800">
                          <a:solidFill>
                            <a:srgbClr val="000000"/>
                          </a:solidFill>
                          <a:uFillTx/>
                        </a:defRPr>
                      </a:pPr>
                      <a:r>
                        <a:rPr sz="2800">
                          <a:uFill>
                            <a:solidFill/>
                          </a:uFill>
                          <a:latin typeface="+mn-lt"/>
                          <a:ea typeface="+mn-ea"/>
                          <a:cs typeface="+mn-cs"/>
                          <a:sym typeface="Arial"/>
                        </a:rPr>
                        <a:t>Error Source</a:t>
                      </a:r>
                    </a:p>
                  </a:txBody>
                  <a:tcPr marL="50800" marR="50800" marT="50800" marB="50800" anchor="t" anchorCtr="0" horzOverflow="overflow">
                    <a:lnL w="28575">
                      <a:solidFill>
                        <a:srgbClr val="000000"/>
                      </a:solidFill>
                      <a:miter lim="400000"/>
                    </a:lnL>
                    <a:lnT w="28575">
                      <a:solidFill>
                        <a:srgbClr val="000000"/>
                      </a:solidFill>
                      <a:miter lim="400000"/>
                    </a:lnT>
                  </a:tcPr>
                </a:tc>
                <a:tc>
                  <a:txBody>
                    <a:bodyPr/>
                    <a:lstStyle/>
                    <a:p>
                      <a:pPr lvl="0" marL="40631" marR="40631" algn="ctr" defTabSz="966787">
                        <a:spcBef>
                          <a:spcPts val="500"/>
                        </a:spcBef>
                        <a:defRPr b="0" sz="1800">
                          <a:solidFill>
                            <a:srgbClr val="000000"/>
                          </a:solidFill>
                          <a:uFillTx/>
                        </a:defRPr>
                      </a:pPr>
                      <a:r>
                        <a:rPr sz="2800">
                          <a:uFill>
                            <a:solidFill/>
                          </a:uFill>
                          <a:latin typeface="+mn-lt"/>
                          <a:ea typeface="+mn-ea"/>
                          <a:cs typeface="+mn-cs"/>
                          <a:sym typeface="Arial"/>
                        </a:rPr>
                        <a:t>Control</a:t>
                      </a:r>
                    </a:p>
                  </a:txBody>
                  <a:tcPr marL="50800" marR="50800" marT="50800" marB="50800" anchor="t" anchorCtr="0" horzOverflow="overflow">
                    <a:lnR w="28575">
                      <a:solidFill>
                        <a:srgbClr val="000000"/>
                      </a:solidFill>
                      <a:miter lim="400000"/>
                    </a:lnR>
                    <a:lnT w="28575">
                      <a:solidFill>
                        <a:srgbClr val="000000"/>
                      </a:solidFill>
                      <a:miter lim="400000"/>
                    </a:lnT>
                  </a:tcPr>
                </a:tc>
              </a:tr>
              <a:tr h="700087">
                <a:tc>
                  <a:txBody>
                    <a:bodyPr/>
                    <a:lstStyle/>
                    <a:p>
                      <a:pPr lvl="0" marL="40631" marR="40631" algn="l" defTabSz="966787">
                        <a:spcBef>
                          <a:spcPts val="500"/>
                        </a:spcBef>
                        <a:defRPr b="0" sz="1800">
                          <a:solidFill>
                            <a:srgbClr val="000000"/>
                          </a:solidFill>
                          <a:uFillTx/>
                        </a:defRPr>
                      </a:pPr>
                      <a:r>
                        <a:rPr sz="2000">
                          <a:uFill>
                            <a:solidFill/>
                          </a:uFill>
                          <a:latin typeface="+mn-lt"/>
                          <a:ea typeface="+mn-ea"/>
                          <a:cs typeface="+mn-cs"/>
                          <a:sym typeface="Arial"/>
                        </a:rPr>
                        <a:t>Host-galaxy dust extinction</a:t>
                      </a:r>
                    </a:p>
                  </a:txBody>
                  <a:tcPr marL="50800" marR="50800" marT="50800" marB="50800" anchor="t" anchorCtr="0" horzOverflow="overflow">
                    <a:lnL w="28575">
                      <a:solidFill>
                        <a:srgbClr val="000000"/>
                      </a:solidFill>
                      <a:miter lim="400000"/>
                    </a:lnL>
                  </a:tcPr>
                </a:tc>
                <a:tc>
                  <a:txBody>
                    <a:bodyPr/>
                    <a:lstStyle/>
                    <a:p>
                      <a:pPr lvl="0" marL="40631" marR="40631" algn="l" defTabSz="966787">
                        <a:spcBef>
                          <a:spcPts val="500"/>
                        </a:spcBef>
                        <a:defRPr b="0" sz="1800">
                          <a:solidFill>
                            <a:srgbClr val="000000"/>
                          </a:solidFill>
                          <a:uFillTx/>
                        </a:defRPr>
                      </a:pPr>
                      <a:r>
                        <a:rPr sz="2000">
                          <a:uFill>
                            <a:solidFill/>
                          </a:uFill>
                          <a:latin typeface="+mn-lt"/>
                          <a:ea typeface="+mn-ea"/>
                          <a:cs typeface="+mn-cs"/>
                          <a:sym typeface="Arial"/>
                        </a:rPr>
                        <a:t>Wavelength-dependent absorption identified with </a:t>
                      </a:r>
                      <a:r>
                        <a:rPr i="1" sz="2000">
                          <a:solidFill>
                            <a:srgbClr val="008F00"/>
                          </a:solidFill>
                          <a:uFill>
                            <a:solidFill>
                              <a:srgbClr val="008F00"/>
                            </a:solidFill>
                          </a:uFill>
                          <a:latin typeface="+mn-lt"/>
                          <a:ea typeface="+mn-ea"/>
                          <a:cs typeface="+mn-cs"/>
                          <a:sym typeface="Arial"/>
                        </a:rPr>
                        <a:t>high S/N multi-band photometry</a:t>
                      </a:r>
                      <a:r>
                        <a:rPr sz="2000">
                          <a:solidFill>
                            <a:srgbClr val="008F00"/>
                          </a:solidFill>
                          <a:uFill>
                            <a:solidFill>
                              <a:srgbClr val="008F00"/>
                            </a:solidFill>
                          </a:uFill>
                          <a:latin typeface="+mn-lt"/>
                          <a:ea typeface="+mn-ea"/>
                          <a:cs typeface="+mn-cs"/>
                          <a:sym typeface="Arial"/>
                        </a:rPr>
                        <a:t>.</a:t>
                      </a:r>
                    </a:p>
                  </a:txBody>
                  <a:tcPr marL="50800" marR="50800" marT="50800" marB="50800" anchor="t" anchorCtr="0" horzOverflow="overflow">
                    <a:lnR w="28575">
                      <a:solidFill>
                        <a:srgbClr val="000000"/>
                      </a:solidFill>
                      <a:miter lim="400000"/>
                    </a:lnR>
                  </a:tcPr>
                </a:tc>
              </a:tr>
              <a:tr h="700087">
                <a:tc>
                  <a:txBody>
                    <a:bodyPr/>
                    <a:lstStyle/>
                    <a:p>
                      <a:pPr lvl="0" marL="40631" marR="40631" algn="l" defTabSz="966787">
                        <a:spcBef>
                          <a:spcPts val="500"/>
                        </a:spcBef>
                        <a:defRPr b="0" sz="1800">
                          <a:solidFill>
                            <a:srgbClr val="000000"/>
                          </a:solidFill>
                          <a:uFillTx/>
                        </a:defRPr>
                      </a:pPr>
                      <a:r>
                        <a:rPr sz="2000">
                          <a:uFill>
                            <a:solidFill/>
                          </a:uFill>
                          <a:latin typeface="+mn-lt"/>
                          <a:ea typeface="+mn-ea"/>
                          <a:cs typeface="+mn-cs"/>
                          <a:sym typeface="Arial"/>
                        </a:rPr>
                        <a:t>Supernova evolution</a:t>
                      </a:r>
                    </a:p>
                  </a:txBody>
                  <a:tcPr marL="50800" marR="50800" marT="50800" marB="50800" anchor="t" anchorCtr="0" horzOverflow="overflow">
                    <a:lnL w="28575">
                      <a:solidFill>
                        <a:srgbClr val="000000"/>
                      </a:solidFill>
                      <a:miter lim="400000"/>
                    </a:lnL>
                  </a:tcPr>
                </a:tc>
                <a:tc>
                  <a:txBody>
                    <a:bodyPr/>
                    <a:lstStyle/>
                    <a:p>
                      <a:pPr lvl="0" marL="40631" marR="40631" algn="l" defTabSz="966787">
                        <a:spcBef>
                          <a:spcPts val="500"/>
                        </a:spcBef>
                        <a:defRPr b="0" sz="1800">
                          <a:solidFill>
                            <a:srgbClr val="000000"/>
                          </a:solidFill>
                          <a:uFillTx/>
                        </a:defRPr>
                      </a:pPr>
                      <a:r>
                        <a:rPr sz="2000">
                          <a:uFill>
                            <a:solidFill/>
                          </a:uFill>
                          <a:latin typeface="+mn-lt"/>
                          <a:ea typeface="+mn-ea"/>
                          <a:cs typeface="+mn-cs"/>
                          <a:sym typeface="Arial"/>
                        </a:rPr>
                        <a:t>Supernova sub-classified with </a:t>
                      </a:r>
                      <a:r>
                        <a:rPr i="1" sz="2000">
                          <a:solidFill>
                            <a:srgbClr val="008F00"/>
                          </a:solidFill>
                          <a:uFill>
                            <a:solidFill>
                              <a:srgbClr val="008F00"/>
                            </a:solidFill>
                          </a:uFill>
                          <a:latin typeface="+mn-lt"/>
                          <a:ea typeface="+mn-ea"/>
                          <a:cs typeface="+mn-cs"/>
                          <a:sym typeface="Arial"/>
                        </a:rPr>
                        <a:t>high S/N light curves and peak-brightness spectrum</a:t>
                      </a:r>
                      <a:r>
                        <a:rPr sz="2000">
                          <a:solidFill>
                            <a:srgbClr val="008F00"/>
                          </a:solidFill>
                          <a:uFill>
                            <a:solidFill>
                              <a:srgbClr val="008F00"/>
                            </a:solidFill>
                          </a:uFill>
                          <a:latin typeface="+mn-lt"/>
                          <a:ea typeface="+mn-ea"/>
                          <a:cs typeface="+mn-cs"/>
                          <a:sym typeface="Arial"/>
                        </a:rPr>
                        <a:t>.</a:t>
                      </a:r>
                    </a:p>
                  </a:txBody>
                  <a:tcPr marL="50800" marR="50800" marT="50800" marB="50800" anchor="t" anchorCtr="0" horzOverflow="overflow">
                    <a:lnR w="28575">
                      <a:solidFill>
                        <a:srgbClr val="000000"/>
                      </a:solidFill>
                      <a:miter lim="400000"/>
                    </a:lnR>
                  </a:tcPr>
                </a:tc>
              </a:tr>
              <a:tr h="700087">
                <a:tc>
                  <a:txBody>
                    <a:bodyPr/>
                    <a:lstStyle/>
                    <a:p>
                      <a:pPr lvl="0" marL="40631" marR="40631" algn="l" defTabSz="966787">
                        <a:spcBef>
                          <a:spcPts val="500"/>
                        </a:spcBef>
                        <a:defRPr b="0" sz="1800">
                          <a:solidFill>
                            <a:srgbClr val="000000"/>
                          </a:solidFill>
                          <a:uFillTx/>
                        </a:defRPr>
                      </a:pPr>
                      <a:r>
                        <a:rPr sz="2000">
                          <a:uFill>
                            <a:solidFill/>
                          </a:uFill>
                          <a:latin typeface="+mn-lt"/>
                          <a:ea typeface="+mn-ea"/>
                          <a:cs typeface="+mn-cs"/>
                          <a:sym typeface="Arial"/>
                        </a:rPr>
                        <a:t>Flux calibration error</a:t>
                      </a:r>
                    </a:p>
                  </a:txBody>
                  <a:tcPr marL="50800" marR="50800" marT="50800" marB="50800" anchor="t" anchorCtr="0" horzOverflow="overflow">
                    <a:lnL w="28575">
                      <a:solidFill>
                        <a:srgbClr val="000000"/>
                      </a:solidFill>
                      <a:miter lim="400000"/>
                    </a:lnL>
                  </a:tcPr>
                </a:tc>
                <a:tc>
                  <a:txBody>
                    <a:bodyPr/>
                    <a:lstStyle/>
                    <a:p>
                      <a:pPr lvl="0" marL="40631" marR="40631" algn="l" defTabSz="966787">
                        <a:spcBef>
                          <a:spcPts val="500"/>
                        </a:spcBef>
                        <a:defRPr b="0" sz="1800">
                          <a:solidFill>
                            <a:srgbClr val="000000"/>
                          </a:solidFill>
                          <a:uFillTx/>
                        </a:defRPr>
                      </a:pPr>
                      <a:r>
                        <a:rPr sz="2000">
                          <a:uFill>
                            <a:solidFill/>
                          </a:uFill>
                          <a:latin typeface="+mn-lt"/>
                          <a:ea typeface="+mn-ea"/>
                          <a:cs typeface="+mn-cs"/>
                          <a:sym typeface="Arial"/>
                        </a:rPr>
                        <a:t>Program to construct</a:t>
                      </a:r>
                      <a:r>
                        <a:rPr i="1" sz="2000">
                          <a:uFill>
                            <a:solidFill/>
                          </a:uFill>
                          <a:latin typeface="+mn-lt"/>
                          <a:ea typeface="+mn-ea"/>
                          <a:cs typeface="+mn-cs"/>
                          <a:sym typeface="Arial"/>
                        </a:rPr>
                        <a:t> </a:t>
                      </a:r>
                      <a:r>
                        <a:rPr sz="2000">
                          <a:uFill>
                            <a:solidFill/>
                          </a:uFill>
                          <a:latin typeface="+mn-lt"/>
                          <a:ea typeface="+mn-ea"/>
                          <a:cs typeface="+mn-cs"/>
                          <a:sym typeface="Arial"/>
                        </a:rPr>
                        <a:t>a set of</a:t>
                      </a:r>
                      <a:r>
                        <a:rPr i="1" sz="2000">
                          <a:uFill>
                            <a:solidFill/>
                          </a:uFill>
                          <a:latin typeface="+mn-lt"/>
                          <a:ea typeface="+mn-ea"/>
                          <a:cs typeface="+mn-cs"/>
                          <a:sym typeface="Arial"/>
                        </a:rPr>
                        <a:t> </a:t>
                      </a:r>
                      <a:r>
                        <a:rPr i="1" sz="2000">
                          <a:solidFill>
                            <a:srgbClr val="008F00"/>
                          </a:solidFill>
                          <a:uFill>
                            <a:solidFill>
                              <a:srgbClr val="008F00"/>
                            </a:solidFill>
                          </a:uFill>
                          <a:latin typeface="+mn-lt"/>
                          <a:ea typeface="+mn-ea"/>
                          <a:cs typeface="+mn-cs"/>
                          <a:sym typeface="Arial"/>
                        </a:rPr>
                        <a:t>1% error flux standard stars.</a:t>
                      </a:r>
                    </a:p>
                  </a:txBody>
                  <a:tcPr marL="50800" marR="50800" marT="50800" marB="50800" anchor="t" anchorCtr="0" horzOverflow="overflow">
                    <a:lnR w="28575">
                      <a:solidFill>
                        <a:srgbClr val="000000"/>
                      </a:solidFill>
                      <a:miter lim="400000"/>
                    </a:lnR>
                  </a:tcPr>
                </a:tc>
              </a:tr>
              <a:tr h="700087">
                <a:tc>
                  <a:txBody>
                    <a:bodyPr/>
                    <a:lstStyle/>
                    <a:p>
                      <a:pPr lvl="0" marL="40631" marR="40631" algn="l" defTabSz="966787">
                        <a:spcBef>
                          <a:spcPts val="500"/>
                        </a:spcBef>
                        <a:defRPr b="0" sz="1800">
                          <a:solidFill>
                            <a:srgbClr val="000000"/>
                          </a:solidFill>
                          <a:uFillTx/>
                        </a:defRPr>
                      </a:pPr>
                      <a:r>
                        <a:rPr sz="2000">
                          <a:uFill>
                            <a:solidFill/>
                          </a:uFill>
                          <a:latin typeface="+mn-lt"/>
                          <a:ea typeface="+mn-ea"/>
                          <a:cs typeface="+mn-cs"/>
                          <a:sym typeface="Arial"/>
                        </a:rPr>
                        <a:t>Malmquist bias</a:t>
                      </a:r>
                    </a:p>
                  </a:txBody>
                  <a:tcPr marL="50800" marR="50800" marT="50800" marB="50800" anchor="t" anchorCtr="0" horzOverflow="overflow">
                    <a:lnL w="28575">
                      <a:solidFill>
                        <a:srgbClr val="000000"/>
                      </a:solidFill>
                      <a:miter lim="400000"/>
                    </a:lnL>
                  </a:tcPr>
                </a:tc>
                <a:tc>
                  <a:txBody>
                    <a:bodyPr/>
                    <a:lstStyle/>
                    <a:p>
                      <a:pPr lvl="0" marL="40631" marR="40631" algn="l" defTabSz="966787">
                        <a:spcBef>
                          <a:spcPts val="500"/>
                        </a:spcBef>
                        <a:defRPr b="0" sz="1800">
                          <a:solidFill>
                            <a:srgbClr val="000000"/>
                          </a:solidFill>
                          <a:uFillTx/>
                        </a:defRPr>
                      </a:pPr>
                      <a:r>
                        <a:rPr sz="2000">
                          <a:uFill>
                            <a:solidFill/>
                          </a:uFill>
                          <a:latin typeface="+mn-lt"/>
                          <a:ea typeface="+mn-ea"/>
                          <a:cs typeface="+mn-cs"/>
                          <a:sym typeface="Arial"/>
                        </a:rPr>
                        <a:t>Supernova discovered early with </a:t>
                      </a:r>
                      <a:r>
                        <a:rPr i="1" sz="2000">
                          <a:solidFill>
                            <a:srgbClr val="008F00"/>
                          </a:solidFill>
                          <a:uFill>
                            <a:solidFill>
                              <a:srgbClr val="008F00"/>
                            </a:solidFill>
                          </a:uFill>
                          <a:latin typeface="+mn-lt"/>
                          <a:ea typeface="+mn-ea"/>
                          <a:cs typeface="+mn-cs"/>
                          <a:sym typeface="Arial"/>
                        </a:rPr>
                        <a:t>high S/N multi-band photometry</a:t>
                      </a:r>
                      <a:r>
                        <a:rPr sz="2000">
                          <a:solidFill>
                            <a:srgbClr val="008F00"/>
                          </a:solidFill>
                          <a:uFill>
                            <a:solidFill>
                              <a:srgbClr val="008F00"/>
                            </a:solidFill>
                          </a:uFill>
                          <a:latin typeface="+mn-lt"/>
                          <a:ea typeface="+mn-ea"/>
                          <a:cs typeface="+mn-cs"/>
                          <a:sym typeface="Arial"/>
                        </a:rPr>
                        <a:t>.</a:t>
                      </a:r>
                    </a:p>
                  </a:txBody>
                  <a:tcPr marL="50800" marR="50800" marT="50800" marB="50800" anchor="t" anchorCtr="0" horzOverflow="overflow">
                    <a:lnR w="28575">
                      <a:solidFill>
                        <a:srgbClr val="000000"/>
                      </a:solidFill>
                      <a:miter lim="400000"/>
                    </a:lnR>
                  </a:tcPr>
                </a:tc>
              </a:tr>
              <a:tr h="393700">
                <a:tc>
                  <a:txBody>
                    <a:bodyPr/>
                    <a:lstStyle/>
                    <a:p>
                      <a:pPr lvl="0" marL="40631" marR="40631" algn="l" defTabSz="966787">
                        <a:spcBef>
                          <a:spcPts val="500"/>
                        </a:spcBef>
                        <a:defRPr b="0" sz="1800">
                          <a:solidFill>
                            <a:srgbClr val="000000"/>
                          </a:solidFill>
                          <a:uFillTx/>
                        </a:defRPr>
                      </a:pPr>
                      <a:r>
                        <a:rPr sz="2000">
                          <a:uFill>
                            <a:solidFill/>
                          </a:uFill>
                          <a:latin typeface="+mn-lt"/>
                          <a:ea typeface="+mn-ea"/>
                          <a:cs typeface="+mn-cs"/>
                          <a:sym typeface="Arial"/>
                        </a:rPr>
                        <a:t>K-corrections</a:t>
                      </a:r>
                    </a:p>
                  </a:txBody>
                  <a:tcPr marL="50800" marR="50800" marT="50800" marB="50800" anchor="t" anchorCtr="0" horzOverflow="overflow">
                    <a:lnL w="28575">
                      <a:solidFill>
                        <a:srgbClr val="000000"/>
                      </a:solidFill>
                      <a:miter lim="400000"/>
                    </a:lnL>
                  </a:tcPr>
                </a:tc>
                <a:tc>
                  <a:txBody>
                    <a:bodyPr/>
                    <a:lstStyle/>
                    <a:p>
                      <a:pPr lvl="0" marL="40631" marR="40631" algn="l" defTabSz="966787">
                        <a:spcBef>
                          <a:spcPts val="500"/>
                        </a:spcBef>
                        <a:defRPr b="0" sz="1800">
                          <a:solidFill>
                            <a:srgbClr val="000000"/>
                          </a:solidFill>
                          <a:uFillTx/>
                        </a:defRPr>
                      </a:pPr>
                      <a:r>
                        <a:rPr sz="2000">
                          <a:uFill>
                            <a:solidFill/>
                          </a:uFill>
                          <a:latin typeface="+mn-lt"/>
                          <a:ea typeface="+mn-ea"/>
                          <a:cs typeface="+mn-cs"/>
                          <a:sym typeface="Arial"/>
                        </a:rPr>
                        <a:t>Construction of a </a:t>
                      </a:r>
                      <a:r>
                        <a:rPr i="1" sz="2000">
                          <a:solidFill>
                            <a:srgbClr val="008F00"/>
                          </a:solidFill>
                          <a:uFill>
                            <a:solidFill>
                              <a:srgbClr val="008F00"/>
                            </a:solidFill>
                          </a:uFill>
                          <a:latin typeface="+mn-lt"/>
                          <a:ea typeface="+mn-ea"/>
                          <a:cs typeface="+mn-cs"/>
                          <a:sym typeface="Arial"/>
                        </a:rPr>
                        <a:t>library of supernova spectra</a:t>
                      </a:r>
                      <a:r>
                        <a:rPr sz="2000">
                          <a:solidFill>
                            <a:srgbClr val="008F00"/>
                          </a:solidFill>
                          <a:uFill>
                            <a:solidFill>
                              <a:srgbClr val="008F00"/>
                            </a:solidFill>
                          </a:uFill>
                          <a:latin typeface="+mn-lt"/>
                          <a:ea typeface="+mn-ea"/>
                          <a:cs typeface="+mn-cs"/>
                          <a:sym typeface="Arial"/>
                        </a:rPr>
                        <a:t>.</a:t>
                      </a:r>
                    </a:p>
                  </a:txBody>
                  <a:tcPr marL="50800" marR="50800" marT="50800" marB="50800" anchor="t" anchorCtr="0" horzOverflow="overflow">
                    <a:lnR w="28575">
                      <a:solidFill>
                        <a:srgbClr val="000000"/>
                      </a:solidFill>
                      <a:miter lim="400000"/>
                    </a:lnR>
                  </a:tcPr>
                </a:tc>
              </a:tr>
              <a:tr h="700087">
                <a:tc>
                  <a:txBody>
                    <a:bodyPr/>
                    <a:lstStyle/>
                    <a:p>
                      <a:pPr lvl="0" marL="40631" marR="40631" algn="l" defTabSz="966787">
                        <a:spcBef>
                          <a:spcPts val="500"/>
                        </a:spcBef>
                        <a:defRPr b="0" sz="1800">
                          <a:solidFill>
                            <a:srgbClr val="000000"/>
                          </a:solidFill>
                          <a:uFillTx/>
                        </a:defRPr>
                      </a:pPr>
                      <a:r>
                        <a:rPr sz="2000">
                          <a:uFill>
                            <a:solidFill/>
                          </a:uFill>
                          <a:latin typeface="+mn-lt"/>
                          <a:ea typeface="+mn-ea"/>
                          <a:cs typeface="+mn-cs"/>
                          <a:sym typeface="Arial"/>
                        </a:rPr>
                        <a:t>Gravitational lensing</a:t>
                      </a:r>
                    </a:p>
                  </a:txBody>
                  <a:tcPr marL="50800" marR="50800" marT="50800" marB="50800" anchor="t" anchorCtr="0" horzOverflow="overflow">
                    <a:lnL w="28575">
                      <a:solidFill>
                        <a:srgbClr val="000000"/>
                      </a:solidFill>
                      <a:miter lim="400000"/>
                    </a:lnL>
                  </a:tcPr>
                </a:tc>
                <a:tc>
                  <a:txBody>
                    <a:bodyPr/>
                    <a:lstStyle/>
                    <a:p>
                      <a:pPr lvl="0" marL="40631" marR="40631" algn="l" defTabSz="966787">
                        <a:spcBef>
                          <a:spcPts val="500"/>
                        </a:spcBef>
                        <a:defRPr b="0" sz="1800">
                          <a:solidFill>
                            <a:srgbClr val="000000"/>
                          </a:solidFill>
                          <a:uFillTx/>
                        </a:defRPr>
                      </a:pPr>
                      <a:r>
                        <a:rPr sz="2000">
                          <a:uFill>
                            <a:solidFill/>
                          </a:uFill>
                          <a:latin typeface="+mn-lt"/>
                          <a:ea typeface="+mn-ea"/>
                          <a:cs typeface="+mn-cs"/>
                          <a:sym typeface="Arial"/>
                        </a:rPr>
                        <a:t>Measure the average flux for a </a:t>
                      </a:r>
                      <a:r>
                        <a:rPr i="1" sz="2000">
                          <a:solidFill>
                            <a:srgbClr val="008F00"/>
                          </a:solidFill>
                          <a:uFill>
                            <a:solidFill>
                              <a:srgbClr val="008F00"/>
                            </a:solidFill>
                          </a:uFill>
                          <a:latin typeface="+mn-lt"/>
                          <a:ea typeface="+mn-ea"/>
                          <a:cs typeface="+mn-cs"/>
                          <a:sym typeface="Arial"/>
                        </a:rPr>
                        <a:t>large number of supernovae in each redshift bin</a:t>
                      </a:r>
                      <a:r>
                        <a:rPr sz="2000">
                          <a:solidFill>
                            <a:srgbClr val="008F00"/>
                          </a:solidFill>
                          <a:uFill>
                            <a:solidFill>
                              <a:srgbClr val="008F00"/>
                            </a:solidFill>
                          </a:uFill>
                          <a:latin typeface="+mn-lt"/>
                          <a:ea typeface="+mn-ea"/>
                          <a:cs typeface="+mn-cs"/>
                          <a:sym typeface="Arial"/>
                        </a:rPr>
                        <a:t>.</a:t>
                      </a:r>
                    </a:p>
                  </a:txBody>
                  <a:tcPr marL="50800" marR="50800" marT="50800" marB="50800" anchor="t" anchorCtr="0" horzOverflow="overflow">
                    <a:lnR w="28575">
                      <a:solidFill>
                        <a:srgbClr val="000000"/>
                      </a:solidFill>
                      <a:miter lim="400000"/>
                    </a:lnR>
                  </a:tcPr>
                </a:tc>
              </a:tr>
              <a:tr h="700087">
                <a:tc>
                  <a:txBody>
                    <a:bodyPr/>
                    <a:lstStyle/>
                    <a:p>
                      <a:pPr lvl="0" marL="40631" marR="40631" algn="l" defTabSz="966787">
                        <a:spcBef>
                          <a:spcPts val="500"/>
                        </a:spcBef>
                        <a:defRPr b="0" sz="1800">
                          <a:solidFill>
                            <a:srgbClr val="000000"/>
                          </a:solidFill>
                          <a:uFillTx/>
                        </a:defRPr>
                      </a:pPr>
                      <a:r>
                        <a:rPr sz="2000">
                          <a:uFill>
                            <a:solidFill/>
                          </a:uFill>
                          <a:latin typeface="+mn-lt"/>
                          <a:ea typeface="+mn-ea"/>
                          <a:cs typeface="+mn-cs"/>
                          <a:sym typeface="Arial"/>
                        </a:rPr>
                        <a:t>Non-Type-Ia contamination</a:t>
                      </a:r>
                    </a:p>
                  </a:txBody>
                  <a:tcPr marL="50800" marR="50800" marT="50800" marB="50800" anchor="t" anchorCtr="0" horzOverflow="overflow">
                    <a:lnL w="28575">
                      <a:solidFill>
                        <a:srgbClr val="000000"/>
                      </a:solidFill>
                      <a:miter lim="400000"/>
                    </a:lnL>
                    <a:lnB w="28575">
                      <a:solidFill>
                        <a:srgbClr val="000000"/>
                      </a:solidFill>
                      <a:miter lim="400000"/>
                    </a:lnB>
                  </a:tcPr>
                </a:tc>
                <a:tc>
                  <a:txBody>
                    <a:bodyPr/>
                    <a:lstStyle/>
                    <a:p>
                      <a:pPr lvl="0" marL="40631" marR="40631" algn="l" defTabSz="966787">
                        <a:spcBef>
                          <a:spcPts val="500"/>
                        </a:spcBef>
                        <a:defRPr b="0" sz="1800">
                          <a:solidFill>
                            <a:srgbClr val="000000"/>
                          </a:solidFill>
                          <a:uFillTx/>
                        </a:defRPr>
                      </a:pPr>
                      <a:r>
                        <a:rPr sz="2000">
                          <a:uFill>
                            <a:solidFill/>
                          </a:uFill>
                          <a:latin typeface="+mn-lt"/>
                          <a:ea typeface="+mn-ea"/>
                          <a:cs typeface="+mn-cs"/>
                          <a:sym typeface="Arial"/>
                        </a:rPr>
                        <a:t>Classification of each event with a </a:t>
                      </a:r>
                      <a:r>
                        <a:rPr i="1" sz="2000">
                          <a:solidFill>
                            <a:srgbClr val="008F00"/>
                          </a:solidFill>
                          <a:uFill>
                            <a:solidFill>
                              <a:srgbClr val="008F00"/>
                            </a:solidFill>
                          </a:uFill>
                          <a:latin typeface="+mn-lt"/>
                          <a:ea typeface="+mn-ea"/>
                          <a:cs typeface="+mn-cs"/>
                          <a:sym typeface="Arial"/>
                        </a:rPr>
                        <a:t>peak-brightness spectrum</a:t>
                      </a:r>
                      <a:r>
                        <a:rPr sz="2000">
                          <a:solidFill>
                            <a:srgbClr val="008F00"/>
                          </a:solidFill>
                          <a:uFill>
                            <a:solidFill>
                              <a:srgbClr val="008F00"/>
                            </a:solidFill>
                          </a:uFill>
                          <a:latin typeface="+mn-lt"/>
                          <a:ea typeface="+mn-ea"/>
                          <a:cs typeface="+mn-cs"/>
                          <a:sym typeface="Arial"/>
                        </a:rPr>
                        <a:t>.</a:t>
                      </a:r>
                    </a:p>
                  </a:txBody>
                  <a:tcPr marL="50800" marR="50800" marT="50800" marB="50800" anchor="t" anchorCtr="0" horzOverflow="overflow">
                    <a:lnR w="28575">
                      <a:solidFill>
                        <a:srgbClr val="000000"/>
                      </a:solidFill>
                      <a:miter lim="400000"/>
                    </a:lnR>
                    <a:lnB w="28575">
                      <a:solidFill>
                        <a:srgbClr val="000000"/>
                      </a:solidFill>
                      <a:miter lim="400000"/>
                    </a:lnB>
                  </a:tcPr>
                </a:tc>
              </a:tr>
            </a:tbl>
          </a:graphicData>
        </a:graphic>
      </p:graphicFrame>
      <p:sp>
        <p:nvSpPr>
          <p:cNvPr id="846" name="Shape 846"/>
          <p:cNvSpPr/>
          <p:nvPr/>
        </p:nvSpPr>
        <p:spPr>
          <a:xfrm>
            <a:off x="1524000" y="1752600"/>
            <a:ext cx="296203"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8F00"/>
              </a:buClr>
              <a:buFont typeface="Arial Black"/>
              <a:defRPr b="1" sz="2000">
                <a:solidFill>
                  <a:srgbClr val="008F00"/>
                </a:solidFill>
                <a:uFill>
                  <a:solidFill>
                    <a:srgbClr val="008F00"/>
                  </a:solidFill>
                </a:uFill>
                <a:latin typeface="Arial Black"/>
                <a:ea typeface="Arial Black"/>
                <a:cs typeface="Arial Black"/>
                <a:sym typeface="Arial Black"/>
              </a:defRPr>
            </a:lvl1pPr>
          </a:lstStyle>
          <a:p>
            <a:pPr lvl="0">
              <a:defRPr b="0" sz="1800">
                <a:solidFill>
                  <a:srgbClr val="000000"/>
                </a:solidFill>
                <a:uFillTx/>
              </a:defRPr>
            </a:pPr>
            <a:r>
              <a:rPr b="1" sz="2000">
                <a:solidFill>
                  <a:srgbClr val="008F00"/>
                </a:solidFill>
                <a:uFill>
                  <a:solidFill>
                    <a:srgbClr val="008F00"/>
                  </a:solidFill>
                </a:uFill>
              </a:rPr>
              <a:t>*</a:t>
            </a:r>
          </a:p>
        </p:txBody>
      </p:sp>
      <p:sp>
        <p:nvSpPr>
          <p:cNvPr id="847" name="Shape 847"/>
          <p:cNvSpPr/>
          <p:nvPr/>
        </p:nvSpPr>
        <p:spPr>
          <a:xfrm>
            <a:off x="1503362" y="2438400"/>
            <a:ext cx="296204"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8F00"/>
              </a:buClr>
              <a:buFont typeface="Arial Black"/>
              <a:defRPr b="1" sz="2000">
                <a:solidFill>
                  <a:srgbClr val="008F00"/>
                </a:solidFill>
                <a:uFill>
                  <a:solidFill>
                    <a:srgbClr val="008F00"/>
                  </a:solidFill>
                </a:uFill>
                <a:latin typeface="Arial Black"/>
                <a:ea typeface="Arial Black"/>
                <a:cs typeface="Arial Black"/>
                <a:sym typeface="Arial Black"/>
              </a:defRPr>
            </a:lvl1pPr>
          </a:lstStyle>
          <a:p>
            <a:pPr lvl="0">
              <a:defRPr b="0" sz="1800">
                <a:solidFill>
                  <a:srgbClr val="000000"/>
                </a:solidFill>
                <a:uFillTx/>
              </a:defRPr>
            </a:pPr>
            <a:r>
              <a:rPr b="1" sz="2000">
                <a:solidFill>
                  <a:srgbClr val="008F00"/>
                </a:solidFill>
                <a:uFill>
                  <a:solidFill>
                    <a:srgbClr val="008F00"/>
                  </a:solidFill>
                </a:uFill>
              </a:rPr>
              <a:t>*</a:t>
            </a:r>
          </a:p>
        </p:txBody>
      </p:sp>
      <p:sp>
        <p:nvSpPr>
          <p:cNvPr id="848" name="Shape 848"/>
          <p:cNvSpPr/>
          <p:nvPr/>
        </p:nvSpPr>
        <p:spPr>
          <a:xfrm>
            <a:off x="1046162" y="3184525"/>
            <a:ext cx="296204"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8F00"/>
              </a:buClr>
              <a:buFont typeface="Arial Black"/>
              <a:defRPr b="1" sz="2000">
                <a:solidFill>
                  <a:srgbClr val="008F00"/>
                </a:solidFill>
                <a:uFill>
                  <a:solidFill>
                    <a:srgbClr val="008F00"/>
                  </a:solidFill>
                </a:uFill>
                <a:latin typeface="Arial Black"/>
                <a:ea typeface="Arial Black"/>
                <a:cs typeface="Arial Black"/>
                <a:sym typeface="Arial Black"/>
              </a:defRPr>
            </a:lvl1pPr>
          </a:lstStyle>
          <a:p>
            <a:pPr lvl="0">
              <a:defRPr b="0" sz="1800">
                <a:solidFill>
                  <a:srgbClr val="000000"/>
                </a:solidFill>
                <a:uFillTx/>
              </a:defRPr>
            </a:pPr>
            <a:r>
              <a:rPr b="1" sz="2000">
                <a:solidFill>
                  <a:srgbClr val="008F00"/>
                </a:solidFill>
                <a:uFill>
                  <a:solidFill>
                    <a:srgbClr val="008F00"/>
                  </a:solidFill>
                </a:uFill>
              </a:rPr>
              <a:t>*</a:t>
            </a:r>
          </a:p>
        </p:txBody>
      </p:sp>
      <p:sp>
        <p:nvSpPr>
          <p:cNvPr id="849" name="Shape 849"/>
          <p:cNvSpPr/>
          <p:nvPr/>
        </p:nvSpPr>
        <p:spPr>
          <a:xfrm>
            <a:off x="1960562" y="4191000"/>
            <a:ext cx="296204"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8F00"/>
              </a:buClr>
              <a:buFont typeface="Arial Black"/>
              <a:defRPr b="1" sz="2000">
                <a:solidFill>
                  <a:srgbClr val="008F00"/>
                </a:solidFill>
                <a:uFill>
                  <a:solidFill>
                    <a:srgbClr val="008F00"/>
                  </a:solidFill>
                </a:uFill>
                <a:latin typeface="Arial Black"/>
                <a:ea typeface="Arial Black"/>
                <a:cs typeface="Arial Black"/>
                <a:sym typeface="Arial Black"/>
              </a:defRPr>
            </a:lvl1pPr>
          </a:lstStyle>
          <a:p>
            <a:pPr lvl="0">
              <a:defRPr b="0" sz="1800">
                <a:solidFill>
                  <a:srgbClr val="000000"/>
                </a:solidFill>
                <a:uFillTx/>
              </a:defRPr>
            </a:pPr>
            <a:r>
              <a:rPr b="1" sz="2000">
                <a:solidFill>
                  <a:srgbClr val="008F00"/>
                </a:solidFill>
                <a:uFill>
                  <a:solidFill>
                    <a:srgbClr val="008F00"/>
                  </a:solidFill>
                </a:uFill>
              </a:rPr>
              <a:t>*</a:t>
            </a:r>
          </a:p>
        </p:txBody>
      </p:sp>
      <p:sp>
        <p:nvSpPr>
          <p:cNvPr id="850" name="Shape 850"/>
          <p:cNvSpPr/>
          <p:nvPr/>
        </p:nvSpPr>
        <p:spPr>
          <a:xfrm>
            <a:off x="2132012" y="6140450"/>
            <a:ext cx="4988780" cy="323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8F00"/>
              </a:buClr>
              <a:buFont typeface="Arial"/>
              <a:defRPr sz="1600">
                <a:solidFill>
                  <a:srgbClr val="008F00"/>
                </a:solidFill>
                <a:uFill>
                  <a:solidFill>
                    <a:srgbClr val="008F00"/>
                  </a:solidFill>
                </a:uFill>
                <a:latin typeface="+mn-lt"/>
                <a:ea typeface="+mn-ea"/>
                <a:cs typeface="+mn-cs"/>
                <a:sym typeface="Arial"/>
              </a:defRPr>
            </a:lvl1pPr>
          </a:lstStyle>
          <a:p>
            <a:pPr lvl="0">
              <a:defRPr sz="1800">
                <a:solidFill>
                  <a:srgbClr val="000000"/>
                </a:solidFill>
                <a:uFillTx/>
              </a:defRPr>
            </a:pPr>
            <a:r>
              <a:rPr sz="1600">
                <a:solidFill>
                  <a:srgbClr val="008F00"/>
                </a:solidFill>
                <a:uFill>
                  <a:solidFill>
                    <a:srgbClr val="008F00"/>
                  </a:solidFill>
                </a:uFill>
              </a:rPr>
              <a:t>Kim, Linder, Miquel, Mostek, MNRAS 347 (2004) 909 </a:t>
            </a:r>
          </a:p>
        </p:txBody>
      </p:sp>
    </p:spTree>
  </p:cSld>
  <p:clrMapOvr>
    <a:masterClrMapping/>
  </p:clrMapOvr>
  <p:transition spd="med" advClick="1"/>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2" name="Shape 85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853" name="Shape 853"/>
          <p:cNvSpPr/>
          <p:nvPr>
            <p:ph type="title"/>
          </p:nvPr>
        </p:nvSpPr>
        <p:spPr>
          <a:prstGeom prst="rect">
            <a:avLst/>
          </a:prstGeom>
        </p:spPr>
        <p:txBody>
          <a:bodyPr/>
          <a:lstStyle>
            <a:lvl1pPr>
              <a:defRPr b="0"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Extinction by Dust</a:t>
            </a:r>
          </a:p>
        </p:txBody>
      </p:sp>
      <p:sp>
        <p:nvSpPr>
          <p:cNvPr id="854" name="Shape 854"/>
          <p:cNvSpPr/>
          <p:nvPr>
            <p:ph type="body" idx="4294967295"/>
          </p:nvPr>
        </p:nvSpPr>
        <p:spPr>
          <a:xfrm>
            <a:off x="152400" y="990600"/>
            <a:ext cx="8915400" cy="5867400"/>
          </a:xfrm>
          <a:prstGeom prst="rect">
            <a:avLst/>
          </a:prstGeom>
        </p:spPr>
        <p:txBody>
          <a:bodyPr lIns="0" tIns="0" rIns="0" bIns="0">
            <a:noAutofit/>
          </a:bodyPr>
          <a:lstStyle/>
          <a:p>
            <a:pPr lvl="0" marL="383540" marR="40639" indent="-342900" defTabSz="914400">
              <a:spcBef>
                <a:spcPts val="600"/>
              </a:spcBef>
              <a:buClr>
                <a:srgbClr val="434ED6"/>
              </a:buClr>
              <a:buSzTx/>
              <a:buFont typeface="Arial"/>
              <a:buNone/>
              <a:defRPr b="0" sz="1800">
                <a:solidFill>
                  <a:srgbClr val="000000"/>
                </a:solidFill>
                <a:uFillTx/>
              </a:defRPr>
            </a:pPr>
            <a:r>
              <a:rPr sz="2400">
                <a:uFill>
                  <a:solidFill/>
                </a:uFill>
                <a:latin typeface="+mn-lt"/>
                <a:ea typeface="+mn-ea"/>
                <a:cs typeface="+mn-cs"/>
                <a:sym typeface="Arial"/>
              </a:rPr>
              <a:t>Dust in the path between the SN and the telescope attenuates the amount of light measured</a:t>
            </a:r>
            <a:endParaRPr sz="2400">
              <a:uFill>
                <a:solidFill/>
              </a:uFill>
              <a:latin typeface="+mn-lt"/>
              <a:ea typeface="+mn-ea"/>
              <a:cs typeface="+mn-cs"/>
              <a:sym typeface="Arial"/>
            </a:endParaRPr>
          </a:p>
          <a:p>
            <a:pPr lvl="0" marL="383540" marR="40639" indent="-342900" defTabSz="914400">
              <a:spcBef>
                <a:spcPts val="1300"/>
              </a:spcBef>
              <a:buClr>
                <a:srgbClr val="002E7A"/>
              </a:buClr>
              <a:buFont typeface="Arial"/>
              <a:defRPr b="0" sz="1800">
                <a:solidFill>
                  <a:srgbClr val="000000"/>
                </a:solidFill>
                <a:uFillTx/>
              </a:defRPr>
            </a:pPr>
            <a:r>
              <a:rPr b="1" sz="2400">
                <a:solidFill>
                  <a:srgbClr val="002E7A"/>
                </a:solidFill>
                <a:uFill>
                  <a:solidFill>
                    <a:srgbClr val="FF2C79"/>
                  </a:solidFill>
                </a:uFill>
                <a:latin typeface="Arial Black"/>
                <a:ea typeface="Arial Black"/>
                <a:cs typeface="Arial Black"/>
                <a:sym typeface="Arial Black"/>
              </a:rPr>
              <a:t>Milky Way dust is well measured and understood</a:t>
            </a:r>
            <a:r>
              <a:rPr sz="2000">
                <a:solidFill>
                  <a:srgbClr val="434ED6"/>
                </a:solidFill>
                <a:uFill>
                  <a:solidFill>
                    <a:srgbClr val="434ED6"/>
                  </a:solidFill>
                </a:uFill>
                <a:latin typeface="+mn-lt"/>
                <a:ea typeface="+mn-ea"/>
                <a:cs typeface="+mn-cs"/>
                <a:sym typeface="Arial"/>
              </a:rPr>
              <a:t> </a:t>
            </a:r>
            <a:r>
              <a:rPr sz="1600">
                <a:solidFill>
                  <a:srgbClr val="008F00"/>
                </a:solidFill>
                <a:uFill>
                  <a:solidFill>
                    <a:srgbClr val="008F00"/>
                  </a:solidFill>
                </a:uFill>
                <a:latin typeface="+mn-lt"/>
                <a:ea typeface="+mn-ea"/>
                <a:cs typeface="+mn-cs"/>
                <a:sym typeface="Arial"/>
              </a:rPr>
              <a:t>(Schlegel, Finkbeiner &amp; Davis 1998)</a:t>
            </a:r>
            <a:endParaRPr sz="1600">
              <a:solidFill>
                <a:srgbClr val="008F00"/>
              </a:solidFill>
              <a:uFill>
                <a:solidFill>
                  <a:srgbClr val="008F00"/>
                </a:solidFill>
              </a:uFill>
              <a:latin typeface="+mn-lt"/>
              <a:ea typeface="+mn-ea"/>
              <a:cs typeface="+mn-cs"/>
              <a:sym typeface="Arial"/>
            </a:endParaRPr>
          </a:p>
          <a:p>
            <a:pPr lvl="0" marL="383540" marR="40639" indent="-342900" defTabSz="914400">
              <a:spcBef>
                <a:spcPts val="900"/>
              </a:spcBef>
              <a:buClr>
                <a:srgbClr val="002E7A"/>
              </a:buClr>
              <a:buFont typeface="Arial"/>
              <a:defRPr b="0" sz="1800">
                <a:solidFill>
                  <a:srgbClr val="000000"/>
                </a:solidFill>
                <a:uFillTx/>
              </a:defRPr>
            </a:pPr>
            <a:r>
              <a:rPr sz="2000">
                <a:solidFill>
                  <a:srgbClr val="002E7A"/>
                </a:solidFill>
                <a:uFill>
                  <a:solidFill>
                    <a:srgbClr val="434ED6"/>
                  </a:solidFill>
                </a:uFill>
                <a:latin typeface="+mn-lt"/>
                <a:ea typeface="+mn-ea"/>
                <a:cs typeface="+mn-cs"/>
                <a:sym typeface="Arial"/>
              </a:rPr>
              <a:t>Host galaxy extinction leads to reddening of supernova colors:</a:t>
            </a:r>
            <a:r>
              <a:rPr sz="2000">
                <a:solidFill>
                  <a:srgbClr val="434ED6"/>
                </a:solidFill>
                <a:uFill>
                  <a:solidFill>
                    <a:srgbClr val="434ED6"/>
                  </a:solidFill>
                </a:uFill>
                <a:latin typeface="+mn-lt"/>
                <a:ea typeface="+mn-ea"/>
                <a:cs typeface="+mn-cs"/>
                <a:sym typeface="Arial"/>
              </a:rPr>
              <a:t>                                                                                                          </a:t>
            </a:r>
            <a:endParaRPr sz="2000">
              <a:solidFill>
                <a:srgbClr val="434ED6"/>
              </a:solidFill>
              <a:uFill>
                <a:solidFill>
                  <a:srgbClr val="434ED6"/>
                </a:solidFill>
              </a:uFill>
              <a:latin typeface="+mn-lt"/>
              <a:ea typeface="+mn-ea"/>
              <a:cs typeface="+mn-cs"/>
              <a:sym typeface="Arial"/>
            </a:endParaRPr>
          </a:p>
          <a:p>
            <a:pPr lvl="0" marL="383540" marR="40639" indent="-342900" defTabSz="914400">
              <a:spcBef>
                <a:spcPts val="800"/>
              </a:spcBef>
              <a:buClr>
                <a:srgbClr val="434ED6"/>
              </a:buClr>
              <a:buSzTx/>
              <a:buFont typeface="Arial"/>
              <a:buNone/>
              <a:defRPr b="0" sz="1800">
                <a:solidFill>
                  <a:srgbClr val="000000"/>
                </a:solidFill>
                <a:uFillTx/>
              </a:defRPr>
            </a:pPr>
            <a:r>
              <a:rPr>
                <a:solidFill>
                  <a:srgbClr val="434ED6"/>
                </a:solidFill>
                <a:uFill>
                  <a:solidFill>
                    <a:srgbClr val="434ED6"/>
                  </a:solidFill>
                </a:uFill>
                <a:latin typeface="+mn-lt"/>
                <a:ea typeface="+mn-ea"/>
                <a:cs typeface="+mn-cs"/>
                <a:sym typeface="Arial"/>
              </a:rPr>
              <a:t>                            </a:t>
            </a:r>
            <a:endParaRPr>
              <a:solidFill>
                <a:srgbClr val="434ED6"/>
              </a:solidFill>
              <a:uFill>
                <a:solidFill>
                  <a:srgbClr val="434ED6"/>
                </a:solidFill>
              </a:uFill>
              <a:latin typeface="+mn-lt"/>
              <a:ea typeface="+mn-ea"/>
              <a:cs typeface="+mn-cs"/>
              <a:sym typeface="Arial"/>
            </a:endParaRPr>
          </a:p>
          <a:p>
            <a:pPr lvl="0" marL="383540" marR="40639" indent="-342900" defTabSz="914400">
              <a:spcBef>
                <a:spcPts val="900"/>
              </a:spcBef>
              <a:buClr>
                <a:srgbClr val="434ED6"/>
              </a:buClr>
              <a:buSzTx/>
              <a:buFont typeface="Arial"/>
              <a:buNone/>
              <a:defRPr b="0" sz="1800">
                <a:solidFill>
                  <a:srgbClr val="000000"/>
                </a:solidFill>
                <a:uFillTx/>
              </a:defRPr>
            </a:pPr>
            <a:r>
              <a:rPr sz="2000">
                <a:solidFill>
                  <a:srgbClr val="434ED6"/>
                </a:solidFill>
                <a:uFill>
                  <a:solidFill>
                    <a:srgbClr val="434ED6"/>
                  </a:solidFill>
                </a:uFill>
                <a:latin typeface="+mn-lt"/>
                <a:ea typeface="+mn-ea"/>
                <a:cs typeface="+mn-cs"/>
                <a:sym typeface="Arial"/>
              </a:rPr>
              <a:t>                     </a:t>
            </a:r>
            <a:r>
              <a:rPr i="1" sz="2000">
                <a:uFill>
                  <a:solidFill/>
                </a:uFill>
                <a:latin typeface="+mn-lt"/>
                <a:ea typeface="+mn-ea"/>
                <a:cs typeface="+mn-cs"/>
                <a:sym typeface="Arial"/>
              </a:rPr>
              <a:t>A</a:t>
            </a:r>
            <a:r>
              <a:rPr baseline="-25000" i="1" sz="2000">
                <a:uFill>
                  <a:solidFill/>
                </a:uFill>
                <a:latin typeface="+mn-lt"/>
                <a:ea typeface="+mn-ea"/>
                <a:cs typeface="+mn-cs"/>
                <a:sym typeface="Arial"/>
              </a:rPr>
              <a:t>V</a:t>
            </a:r>
            <a:r>
              <a:rPr i="1" sz="2000">
                <a:uFill>
                  <a:solidFill/>
                </a:uFill>
                <a:latin typeface="+mn-lt"/>
                <a:ea typeface="+mn-ea"/>
                <a:cs typeface="+mn-cs"/>
                <a:sym typeface="Arial"/>
              </a:rPr>
              <a:t> = R</a:t>
            </a:r>
            <a:r>
              <a:rPr baseline="-25000" i="1" sz="2000">
                <a:uFill>
                  <a:solidFill/>
                </a:uFill>
                <a:latin typeface="+mn-lt"/>
                <a:ea typeface="+mn-ea"/>
                <a:cs typeface="+mn-cs"/>
                <a:sym typeface="Arial"/>
              </a:rPr>
              <a:t>V </a:t>
            </a:r>
            <a:r>
              <a:rPr i="1" sz="2000">
                <a:uFill>
                  <a:solidFill/>
                </a:uFill>
                <a:latin typeface="+mn-lt"/>
                <a:ea typeface="+mn-ea"/>
                <a:cs typeface="+mn-cs"/>
                <a:sym typeface="Arial"/>
              </a:rPr>
              <a:t>· E(B-V)</a:t>
            </a:r>
            <a:endParaRPr i="1" sz="2000">
              <a:uFill>
                <a:solidFill/>
              </a:uFill>
              <a:latin typeface="+mn-lt"/>
              <a:ea typeface="+mn-ea"/>
              <a:cs typeface="+mn-cs"/>
              <a:sym typeface="Arial"/>
            </a:endParaRPr>
          </a:p>
          <a:p>
            <a:pPr lvl="0" marL="383540" marR="40639" indent="-342900" defTabSz="914400">
              <a:spcBef>
                <a:spcPts val="900"/>
              </a:spcBef>
              <a:buClr>
                <a:srgbClr val="434ED6"/>
              </a:buClr>
              <a:buSzTx/>
              <a:buFont typeface="Arial"/>
              <a:buNone/>
              <a:defRPr b="0" sz="1800">
                <a:solidFill>
                  <a:srgbClr val="000000"/>
                </a:solidFill>
                <a:uFillTx/>
              </a:defRPr>
            </a:pPr>
            <a:endParaRPr sz="2000">
              <a:uFill>
                <a:solidFill/>
              </a:uFill>
              <a:latin typeface="+mn-lt"/>
              <a:ea typeface="+mn-ea"/>
              <a:cs typeface="+mn-cs"/>
              <a:sym typeface="Arial"/>
            </a:endParaRPr>
          </a:p>
          <a:p>
            <a:pPr lvl="0" marL="383540" marR="40639" indent="-342900" defTabSz="914400">
              <a:spcBef>
                <a:spcPts val="900"/>
              </a:spcBef>
              <a:buClr>
                <a:srgbClr val="002E7A"/>
              </a:buClr>
              <a:buFont typeface="Arial"/>
              <a:defRPr b="0" sz="1800">
                <a:solidFill>
                  <a:srgbClr val="000000"/>
                </a:solidFill>
                <a:uFillTx/>
              </a:defRPr>
            </a:pPr>
            <a:r>
              <a:rPr b="1" sz="2400">
                <a:solidFill>
                  <a:srgbClr val="002E7A"/>
                </a:solidFill>
                <a:uFill>
                  <a:solidFill>
                    <a:srgbClr val="FF2C79"/>
                  </a:solidFill>
                </a:uFill>
                <a:latin typeface="Arial Black"/>
                <a:ea typeface="Arial Black"/>
                <a:cs typeface="Arial Black"/>
                <a:sym typeface="Arial Black"/>
              </a:rPr>
              <a:t>In another band</a:t>
            </a:r>
            <a:r>
              <a:rPr sz="2000">
                <a:solidFill>
                  <a:srgbClr val="434ED6"/>
                </a:solidFill>
                <a:uFill>
                  <a:solidFill>
                    <a:srgbClr val="434ED6"/>
                  </a:solidFill>
                </a:uFill>
                <a:latin typeface="+mn-lt"/>
                <a:ea typeface="+mn-ea"/>
                <a:cs typeface="+mn-cs"/>
                <a:sym typeface="Arial"/>
              </a:rPr>
              <a:t> </a:t>
            </a:r>
            <a:r>
              <a:rPr i="1" sz="2000">
                <a:uFill>
                  <a:solidFill/>
                </a:uFill>
                <a:latin typeface="+mn-lt"/>
                <a:ea typeface="+mn-ea"/>
                <a:cs typeface="+mn-cs"/>
                <a:sym typeface="Arial"/>
              </a:rPr>
              <a:t>j</a:t>
            </a:r>
            <a:r>
              <a:rPr b="1" sz="2400">
                <a:solidFill>
                  <a:srgbClr val="002E7A"/>
                </a:solidFill>
                <a:uFill>
                  <a:solidFill>
                    <a:srgbClr val="FF2C79"/>
                  </a:solidFill>
                </a:uFill>
                <a:latin typeface="Arial Black"/>
                <a:ea typeface="Arial Black"/>
                <a:cs typeface="Arial Black"/>
                <a:sym typeface="Arial Black"/>
              </a:rPr>
              <a:t>, the extinction is</a:t>
            </a:r>
            <a:r>
              <a:rPr sz="2000">
                <a:solidFill>
                  <a:srgbClr val="434ED6"/>
                </a:solidFill>
                <a:uFill>
                  <a:solidFill>
                    <a:srgbClr val="434ED6"/>
                  </a:solidFill>
                </a:uFill>
                <a:latin typeface="+mn-lt"/>
                <a:ea typeface="+mn-ea"/>
                <a:cs typeface="+mn-cs"/>
                <a:sym typeface="Arial"/>
              </a:rPr>
              <a:t> </a:t>
            </a:r>
            <a:r>
              <a:rPr sz="1600">
                <a:solidFill>
                  <a:srgbClr val="008F00"/>
                </a:solidFill>
                <a:uFill>
                  <a:solidFill>
                    <a:srgbClr val="008F00"/>
                  </a:solidFill>
                </a:uFill>
                <a:latin typeface="+mn-lt"/>
                <a:ea typeface="+mn-ea"/>
                <a:cs typeface="+mn-cs"/>
                <a:sym typeface="Arial"/>
              </a:rPr>
              <a:t>(Cardelli, Clayton &amp; Mathis 1989) </a:t>
            </a:r>
            <a:endParaRPr sz="1600">
              <a:solidFill>
                <a:srgbClr val="008F00"/>
              </a:solidFill>
              <a:uFill>
                <a:solidFill>
                  <a:srgbClr val="008F00"/>
                </a:solidFill>
              </a:uFill>
              <a:latin typeface="+mn-lt"/>
              <a:ea typeface="+mn-ea"/>
              <a:cs typeface="+mn-cs"/>
              <a:sym typeface="Arial"/>
            </a:endParaRPr>
          </a:p>
          <a:p>
            <a:pPr lvl="0" marL="383540" marR="40639" indent="-342900" defTabSz="914400">
              <a:buClr>
                <a:srgbClr val="434ED6"/>
              </a:buClr>
              <a:buFont typeface="Arial"/>
              <a:defRPr b="0" sz="1800">
                <a:solidFill>
                  <a:srgbClr val="000000"/>
                </a:solidFill>
                <a:uFillTx/>
              </a:defRPr>
            </a:pPr>
            <a:endParaRPr sz="1200">
              <a:solidFill>
                <a:srgbClr val="434ED6"/>
              </a:solidFill>
              <a:uFill>
                <a:solidFill>
                  <a:srgbClr val="434ED6"/>
                </a:solidFill>
              </a:uFill>
              <a:latin typeface="+mn-lt"/>
              <a:ea typeface="+mn-ea"/>
              <a:cs typeface="+mn-cs"/>
              <a:sym typeface="Arial"/>
            </a:endParaRPr>
          </a:p>
          <a:p>
            <a:pPr lvl="0" marL="383540" marR="40639" indent="-342900" defTabSz="914400">
              <a:spcBef>
                <a:spcPts val="900"/>
              </a:spcBef>
              <a:buClr>
                <a:srgbClr val="434ED6"/>
              </a:buClr>
              <a:buFont typeface="Arial"/>
              <a:defRPr b="0" sz="1800">
                <a:solidFill>
                  <a:srgbClr val="000000"/>
                </a:solidFill>
                <a:uFillTx/>
              </a:defRPr>
            </a:pPr>
            <a:endParaRPr sz="2000">
              <a:solidFill>
                <a:srgbClr val="434ED6"/>
              </a:solidFill>
              <a:uFill>
                <a:solidFill>
                  <a:srgbClr val="434ED6"/>
                </a:solidFill>
              </a:uFill>
              <a:latin typeface="+mn-lt"/>
              <a:ea typeface="+mn-ea"/>
              <a:cs typeface="+mn-cs"/>
              <a:sym typeface="Arial"/>
            </a:endParaRPr>
          </a:p>
          <a:p>
            <a:pPr lvl="0" marL="383540" marR="40639" indent="-342900" defTabSz="914400">
              <a:spcBef>
                <a:spcPts val="900"/>
              </a:spcBef>
              <a:buClr>
                <a:srgbClr val="434ED6"/>
              </a:buClr>
              <a:buFont typeface="Arial"/>
              <a:defRPr b="0" sz="1800">
                <a:solidFill>
                  <a:srgbClr val="000000"/>
                </a:solidFill>
                <a:uFillTx/>
              </a:defRPr>
            </a:pPr>
            <a:endParaRPr sz="2000">
              <a:solidFill>
                <a:srgbClr val="434ED6"/>
              </a:solidFill>
              <a:uFill>
                <a:solidFill>
                  <a:srgbClr val="434ED6"/>
                </a:solidFill>
              </a:uFill>
              <a:latin typeface="+mn-lt"/>
              <a:ea typeface="+mn-ea"/>
              <a:cs typeface="+mn-cs"/>
              <a:sym typeface="Arial"/>
            </a:endParaRPr>
          </a:p>
          <a:p>
            <a:pPr lvl="0" marL="383540" marR="40639" indent="-342900" defTabSz="914400">
              <a:spcBef>
                <a:spcPts val="900"/>
              </a:spcBef>
              <a:buClr>
                <a:srgbClr val="434ED6"/>
              </a:buClr>
              <a:buSzTx/>
              <a:buFont typeface="Arial"/>
              <a:buNone/>
              <a:defRPr b="0" sz="1800">
                <a:solidFill>
                  <a:srgbClr val="000000"/>
                </a:solidFill>
                <a:uFillTx/>
              </a:defRPr>
            </a:pPr>
            <a:r>
              <a:rPr sz="2000">
                <a:solidFill>
                  <a:srgbClr val="FF2600"/>
                </a:solidFill>
                <a:uFill>
                  <a:solidFill>
                    <a:srgbClr val="FF2600"/>
                  </a:solidFill>
                </a:uFill>
                <a:latin typeface="+mn-lt"/>
                <a:ea typeface="+mn-ea"/>
                <a:cs typeface="+mn-cs"/>
                <a:sym typeface="Arial"/>
              </a:rPr>
              <a:t>                    </a:t>
            </a:r>
          </a:p>
        </p:txBody>
      </p:sp>
      <p:sp>
        <p:nvSpPr>
          <p:cNvPr id="855" name="Shape 855"/>
          <p:cNvSpPr/>
          <p:nvPr/>
        </p:nvSpPr>
        <p:spPr>
          <a:xfrm>
            <a:off x="4419600" y="3122612"/>
            <a:ext cx="4487290" cy="98109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buClr>
                <a:srgbClr val="000000"/>
              </a:buClr>
              <a:buFont typeface="Arial"/>
              <a:defRPr sz="1800">
                <a:uFillTx/>
              </a:defRPr>
            </a:pPr>
            <a:r>
              <a:rPr i="1">
                <a:uFill>
                  <a:solidFill/>
                </a:uFill>
                <a:latin typeface="+mn-lt"/>
                <a:ea typeface="+mn-ea"/>
                <a:cs typeface="+mn-cs"/>
                <a:sym typeface="Arial"/>
              </a:rPr>
              <a:t>A</a:t>
            </a:r>
            <a:r>
              <a:rPr baseline="-25000" i="1">
                <a:uFill>
                  <a:solidFill/>
                </a:uFill>
                <a:latin typeface="+mn-lt"/>
                <a:ea typeface="+mn-ea"/>
                <a:cs typeface="+mn-cs"/>
                <a:sym typeface="Arial"/>
              </a:rPr>
              <a:t>V          </a:t>
            </a:r>
            <a:r>
              <a:rPr>
                <a:solidFill>
                  <a:srgbClr val="008F00"/>
                </a:solidFill>
                <a:uFill>
                  <a:solidFill>
                    <a:srgbClr val="008F00"/>
                  </a:solidFill>
                </a:uFill>
                <a:latin typeface="+mn-lt"/>
                <a:ea typeface="+mn-ea"/>
                <a:cs typeface="+mn-cs"/>
                <a:sym typeface="Arial"/>
              </a:rPr>
              <a:t>: increase in magnitude in </a:t>
            </a:r>
            <a:r>
              <a:rPr i="1">
                <a:solidFill>
                  <a:srgbClr val="008F00"/>
                </a:solidFill>
                <a:uFill>
                  <a:solidFill>
                    <a:srgbClr val="008F00"/>
                  </a:solidFill>
                </a:uFill>
                <a:latin typeface="+mn-lt"/>
                <a:ea typeface="+mn-ea"/>
                <a:cs typeface="+mn-cs"/>
                <a:sym typeface="Arial"/>
              </a:rPr>
              <a:t>V</a:t>
            </a:r>
            <a:r>
              <a:rPr>
                <a:solidFill>
                  <a:srgbClr val="008F00"/>
                </a:solidFill>
                <a:uFill>
                  <a:solidFill>
                    <a:srgbClr val="008F00"/>
                  </a:solidFill>
                </a:uFill>
                <a:latin typeface="+mn-lt"/>
                <a:ea typeface="+mn-ea"/>
                <a:cs typeface="+mn-cs"/>
                <a:sym typeface="Arial"/>
              </a:rPr>
              <a:t> band</a:t>
            </a:r>
            <a:endParaRPr>
              <a:solidFill>
                <a:srgbClr val="008F00"/>
              </a:solidFill>
              <a:uFill>
                <a:solidFill>
                  <a:srgbClr val="008F00"/>
                </a:solidFill>
              </a:uFill>
              <a:latin typeface="+mn-lt"/>
              <a:ea typeface="+mn-ea"/>
              <a:cs typeface="+mn-cs"/>
              <a:sym typeface="Arial"/>
            </a:endParaRPr>
          </a:p>
          <a:p>
            <a:pPr lvl="0">
              <a:buClr>
                <a:srgbClr val="000000"/>
              </a:buClr>
              <a:buFont typeface="Arial"/>
              <a:defRPr sz="1800">
                <a:uFillTx/>
              </a:defRPr>
            </a:pPr>
            <a:r>
              <a:rPr i="1">
                <a:uFill>
                  <a:solidFill/>
                </a:uFill>
                <a:latin typeface="+mn-lt"/>
                <a:ea typeface="+mn-ea"/>
                <a:cs typeface="+mn-cs"/>
                <a:sym typeface="Arial"/>
              </a:rPr>
              <a:t>E(B-V)</a:t>
            </a:r>
            <a:r>
              <a:rPr>
                <a:solidFill>
                  <a:srgbClr val="008F00"/>
                </a:solidFill>
                <a:uFill>
                  <a:solidFill>
                    <a:srgbClr val="008F00"/>
                  </a:solidFill>
                </a:uFill>
                <a:latin typeface="+mn-lt"/>
                <a:ea typeface="+mn-ea"/>
                <a:cs typeface="+mn-cs"/>
                <a:sym typeface="Arial"/>
              </a:rPr>
              <a:t>: excess in </a:t>
            </a:r>
            <a:r>
              <a:rPr i="1">
                <a:solidFill>
                  <a:srgbClr val="008F00"/>
                </a:solidFill>
                <a:uFill>
                  <a:solidFill>
                    <a:srgbClr val="008F00"/>
                  </a:solidFill>
                </a:uFill>
                <a:latin typeface="+mn-lt"/>
                <a:ea typeface="+mn-ea"/>
                <a:cs typeface="+mn-cs"/>
                <a:sym typeface="Arial"/>
              </a:rPr>
              <a:t>B</a:t>
            </a:r>
            <a:r>
              <a:rPr>
                <a:solidFill>
                  <a:srgbClr val="008F00"/>
                </a:solidFill>
                <a:uFill>
                  <a:solidFill>
                    <a:srgbClr val="008F00"/>
                  </a:solidFill>
                </a:uFill>
                <a:latin typeface="+mn-lt"/>
                <a:ea typeface="+mn-ea"/>
                <a:cs typeface="+mn-cs"/>
                <a:sym typeface="Arial"/>
              </a:rPr>
              <a:t>-</a:t>
            </a:r>
            <a:r>
              <a:rPr i="1">
                <a:solidFill>
                  <a:srgbClr val="008F00"/>
                </a:solidFill>
                <a:uFill>
                  <a:solidFill>
                    <a:srgbClr val="008F00"/>
                  </a:solidFill>
                </a:uFill>
                <a:latin typeface="+mn-lt"/>
                <a:ea typeface="+mn-ea"/>
                <a:cs typeface="+mn-cs"/>
                <a:sym typeface="Arial"/>
              </a:rPr>
              <a:t>V</a:t>
            </a:r>
            <a:r>
              <a:rPr>
                <a:solidFill>
                  <a:srgbClr val="008F00"/>
                </a:solidFill>
                <a:uFill>
                  <a:solidFill>
                    <a:srgbClr val="008F00"/>
                  </a:solidFill>
                </a:uFill>
                <a:latin typeface="+mn-lt"/>
                <a:ea typeface="+mn-ea"/>
                <a:cs typeface="+mn-cs"/>
                <a:sym typeface="Arial"/>
              </a:rPr>
              <a:t> color over expected</a:t>
            </a:r>
            <a:endParaRPr>
              <a:solidFill>
                <a:srgbClr val="008F00"/>
              </a:solidFill>
              <a:uFill>
                <a:solidFill>
                  <a:srgbClr val="008F00"/>
                </a:solidFill>
              </a:uFill>
              <a:latin typeface="+mn-lt"/>
              <a:ea typeface="+mn-ea"/>
              <a:cs typeface="+mn-cs"/>
              <a:sym typeface="Arial"/>
            </a:endParaRPr>
          </a:p>
          <a:p>
            <a:pPr lvl="0">
              <a:buClr>
                <a:srgbClr val="000000"/>
              </a:buClr>
              <a:buFont typeface="Arial"/>
              <a:defRPr sz="1800">
                <a:uFillTx/>
              </a:defRPr>
            </a:pPr>
            <a:r>
              <a:rPr i="1">
                <a:uFill>
                  <a:solidFill/>
                </a:uFill>
                <a:latin typeface="+mn-lt"/>
                <a:ea typeface="+mn-ea"/>
                <a:cs typeface="+mn-cs"/>
                <a:sym typeface="Arial"/>
              </a:rPr>
              <a:t>R</a:t>
            </a:r>
            <a:r>
              <a:rPr baseline="-25000" i="1">
                <a:uFill>
                  <a:solidFill/>
                </a:uFill>
                <a:latin typeface="+mn-lt"/>
                <a:ea typeface="+mn-ea"/>
                <a:cs typeface="+mn-cs"/>
                <a:sym typeface="Arial"/>
              </a:rPr>
              <a:t>V</a:t>
            </a:r>
            <a:r>
              <a:rPr>
                <a:solidFill>
                  <a:srgbClr val="008F00"/>
                </a:solidFill>
                <a:uFill>
                  <a:solidFill>
                    <a:srgbClr val="008F00"/>
                  </a:solidFill>
                </a:uFill>
                <a:latin typeface="+mn-lt"/>
                <a:ea typeface="+mn-ea"/>
                <a:cs typeface="+mn-cs"/>
                <a:sym typeface="Arial"/>
              </a:rPr>
              <a:t>      </a:t>
            </a:r>
            <a:r>
              <a:rPr>
                <a:uFill>
                  <a:solidFill/>
                </a:uFill>
                <a:latin typeface="+mn-lt"/>
                <a:ea typeface="+mn-ea"/>
                <a:cs typeface="+mn-cs"/>
                <a:sym typeface="Arial"/>
              </a:rPr>
              <a:t>≈ 3.1 </a:t>
            </a:r>
            <a:r>
              <a:rPr>
                <a:solidFill>
                  <a:srgbClr val="008F00"/>
                </a:solidFill>
                <a:uFill>
                  <a:solidFill>
                    <a:srgbClr val="008F00"/>
                  </a:solidFill>
                </a:uFill>
                <a:latin typeface="+mn-lt"/>
                <a:ea typeface="+mn-ea"/>
                <a:cs typeface="+mn-cs"/>
                <a:sym typeface="Arial"/>
              </a:rPr>
              <a:t>in nearby galaxies</a:t>
            </a:r>
          </a:p>
        </p:txBody>
      </p:sp>
      <p:sp>
        <p:nvSpPr>
          <p:cNvPr id="856" name="Shape 856"/>
          <p:cNvSpPr/>
          <p:nvPr/>
        </p:nvSpPr>
        <p:spPr>
          <a:xfrm>
            <a:off x="6875462" y="4603750"/>
            <a:ext cx="742316" cy="323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FFA900"/>
              </a:buClr>
              <a:buFont typeface="Arial"/>
              <a:defRPr sz="1600">
                <a:solidFill>
                  <a:srgbClr val="FFA900"/>
                </a:solidFill>
                <a:uFill>
                  <a:solidFill>
                    <a:srgbClr val="FFA900"/>
                  </a:solidFill>
                </a:uFill>
                <a:latin typeface="+mn-lt"/>
                <a:ea typeface="+mn-ea"/>
                <a:cs typeface="+mn-cs"/>
                <a:sym typeface="Arial"/>
              </a:defRPr>
            </a:lvl1pPr>
          </a:lstStyle>
          <a:p>
            <a:pPr lvl="0">
              <a:defRPr sz="1800">
                <a:solidFill>
                  <a:srgbClr val="000000"/>
                </a:solidFill>
                <a:uFillTx/>
              </a:defRPr>
            </a:pPr>
            <a:r>
              <a:rPr sz="1600">
                <a:solidFill>
                  <a:srgbClr val="FFA900"/>
                </a:solidFill>
                <a:uFill>
                  <a:solidFill>
                    <a:srgbClr val="FFA900"/>
                  </a:solidFill>
                </a:uFill>
              </a:rPr>
              <a:t>known</a:t>
            </a:r>
          </a:p>
        </p:txBody>
      </p:sp>
      <p:sp>
        <p:nvSpPr>
          <p:cNvPr id="857" name="Shape 857"/>
          <p:cNvSpPr/>
          <p:nvPr/>
        </p:nvSpPr>
        <p:spPr>
          <a:xfrm flipV="1">
            <a:off x="6883400" y="4902200"/>
            <a:ext cx="152400" cy="304800"/>
          </a:xfrm>
          <a:prstGeom prst="line">
            <a:avLst/>
          </a:prstGeom>
          <a:ln w="25400">
            <a:solidFill>
              <a:srgbClr val="FFA9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858" name="Shape 858"/>
          <p:cNvSpPr/>
          <p:nvPr/>
        </p:nvSpPr>
        <p:spPr>
          <a:xfrm flipH="1" flipV="1">
            <a:off x="7442200" y="4902200"/>
            <a:ext cx="228600" cy="273050"/>
          </a:xfrm>
          <a:prstGeom prst="line">
            <a:avLst/>
          </a:prstGeom>
          <a:ln w="25400">
            <a:solidFill>
              <a:srgbClr val="FFA9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859" name="Shape 859"/>
          <p:cNvSpPr/>
          <p:nvPr/>
        </p:nvSpPr>
        <p:spPr>
          <a:xfrm>
            <a:off x="4953000" y="5334000"/>
            <a:ext cx="1144350" cy="3608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8F00"/>
              </a:buClr>
              <a:buFont typeface="Arial"/>
              <a:defRPr sz="1800">
                <a:solidFill>
                  <a:srgbClr val="008F00"/>
                </a:solidFill>
                <a:uFill>
                  <a:solidFill>
                    <a:srgbClr val="008F00"/>
                  </a:solidFill>
                </a:uFill>
                <a:latin typeface="+mn-lt"/>
                <a:ea typeface="+mn-ea"/>
                <a:cs typeface="+mn-cs"/>
                <a:sym typeface="Arial"/>
              </a:defRPr>
            </a:lvl1pPr>
          </a:lstStyle>
          <a:p>
            <a:pPr lvl="0">
              <a:defRPr>
                <a:solidFill>
                  <a:srgbClr val="000000"/>
                </a:solidFill>
                <a:uFillTx/>
              </a:defRPr>
            </a:pPr>
            <a:r>
              <a:rPr>
                <a:solidFill>
                  <a:srgbClr val="008F00"/>
                </a:solidFill>
                <a:uFill>
                  <a:solidFill>
                    <a:srgbClr val="008F00"/>
                  </a:solidFill>
                </a:uFill>
              </a:rPr>
              <a:t>(≈ 0-0.10)</a:t>
            </a:r>
          </a:p>
        </p:txBody>
      </p:sp>
      <p:sp>
        <p:nvSpPr>
          <p:cNvPr id="860" name="Shape 860"/>
          <p:cNvSpPr/>
          <p:nvPr/>
        </p:nvSpPr>
        <p:spPr>
          <a:xfrm>
            <a:off x="1127125" y="2171700"/>
            <a:ext cx="1408867" cy="323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FFA900"/>
              </a:buClr>
              <a:buFont typeface="Arial"/>
              <a:defRPr sz="1600">
                <a:solidFill>
                  <a:srgbClr val="FFA900"/>
                </a:solidFill>
                <a:uFill>
                  <a:solidFill>
                    <a:srgbClr val="FFA900"/>
                  </a:solidFill>
                </a:uFill>
                <a:latin typeface="+mn-lt"/>
                <a:ea typeface="+mn-ea"/>
                <a:cs typeface="+mn-cs"/>
                <a:sym typeface="Arial"/>
              </a:defRPr>
            </a:lvl1pPr>
          </a:lstStyle>
          <a:p>
            <a:pPr lvl="0">
              <a:defRPr sz="1800">
                <a:solidFill>
                  <a:srgbClr val="000000"/>
                </a:solidFill>
                <a:uFillTx/>
              </a:defRPr>
            </a:pPr>
            <a:r>
              <a:rPr sz="1600">
                <a:solidFill>
                  <a:srgbClr val="FFA900"/>
                </a:solidFill>
                <a:uFill>
                  <a:solidFill>
                    <a:srgbClr val="FFA900"/>
                  </a:solidFill>
                </a:uFill>
              </a:rPr>
              <a:t>6956 citations</a:t>
            </a:r>
          </a:p>
        </p:txBody>
      </p:sp>
      <p:sp>
        <p:nvSpPr>
          <p:cNvPr id="861" name="Shape 861"/>
          <p:cNvSpPr/>
          <p:nvPr/>
        </p:nvSpPr>
        <p:spPr>
          <a:xfrm>
            <a:off x="7402512" y="4222750"/>
            <a:ext cx="1408868" cy="323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FFA900"/>
              </a:buClr>
              <a:buFont typeface="Arial"/>
              <a:defRPr sz="1600">
                <a:solidFill>
                  <a:srgbClr val="FFA900"/>
                </a:solidFill>
                <a:uFill>
                  <a:solidFill>
                    <a:srgbClr val="FFA900"/>
                  </a:solidFill>
                </a:uFill>
                <a:latin typeface="+mn-lt"/>
                <a:ea typeface="+mn-ea"/>
                <a:cs typeface="+mn-cs"/>
                <a:sym typeface="Arial"/>
              </a:defRPr>
            </a:lvl1pPr>
          </a:lstStyle>
          <a:p>
            <a:pPr lvl="0">
              <a:defRPr sz="1800">
                <a:solidFill>
                  <a:srgbClr val="000000"/>
                </a:solidFill>
                <a:uFillTx/>
              </a:defRPr>
            </a:pPr>
            <a:r>
              <a:rPr sz="1600">
                <a:solidFill>
                  <a:srgbClr val="FFA900"/>
                </a:solidFill>
                <a:uFill>
                  <a:solidFill>
                    <a:srgbClr val="FFA900"/>
                  </a:solidFill>
                </a:uFill>
              </a:rPr>
              <a:t>3709 citations</a:t>
            </a:r>
          </a:p>
        </p:txBody>
      </p:sp>
      <p:sp>
        <p:nvSpPr>
          <p:cNvPr id="862" name="Shape 862"/>
          <p:cNvSpPr/>
          <p:nvPr/>
        </p:nvSpPr>
        <p:spPr>
          <a:xfrm>
            <a:off x="1647825" y="5983287"/>
            <a:ext cx="5949216" cy="508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buClr>
                <a:srgbClr val="FF2600"/>
              </a:buClr>
              <a:buFont typeface="Arial"/>
              <a:defRPr sz="1800">
                <a:uFillTx/>
              </a:defRPr>
            </a:pPr>
            <a:r>
              <a:rPr sz="2400">
                <a:solidFill>
                  <a:srgbClr val="FF2600"/>
                </a:solidFill>
                <a:uFill>
                  <a:solidFill>
                    <a:srgbClr val="FF2600"/>
                  </a:solidFill>
                </a:uFill>
                <a:latin typeface="+mn-lt"/>
                <a:ea typeface="+mn-ea"/>
                <a:cs typeface="+mn-cs"/>
                <a:sym typeface="Arial"/>
              </a:rPr>
              <a:t>What is the value of </a:t>
            </a:r>
            <a:r>
              <a:rPr i="1" sz="2400">
                <a:uFill>
                  <a:solidFill/>
                </a:uFill>
                <a:latin typeface="+mn-lt"/>
                <a:ea typeface="+mn-ea"/>
                <a:cs typeface="+mn-cs"/>
                <a:sym typeface="Arial"/>
              </a:rPr>
              <a:t>R</a:t>
            </a:r>
            <a:r>
              <a:rPr baseline="-25000" i="1" sz="2400">
                <a:uFill>
                  <a:solidFill/>
                </a:uFill>
                <a:latin typeface="+mn-lt"/>
                <a:ea typeface="+mn-ea"/>
                <a:cs typeface="+mn-cs"/>
                <a:sym typeface="Arial"/>
              </a:rPr>
              <a:t>V</a:t>
            </a:r>
            <a:r>
              <a:rPr sz="2400">
                <a:solidFill>
                  <a:srgbClr val="FF2600"/>
                </a:solidFill>
                <a:uFill>
                  <a:solidFill>
                    <a:srgbClr val="FF2600"/>
                  </a:solidFill>
                </a:uFill>
                <a:latin typeface="+mn-lt"/>
                <a:ea typeface="+mn-ea"/>
                <a:cs typeface="+mn-cs"/>
                <a:sym typeface="Arial"/>
              </a:rPr>
              <a:t> in distant galaxies?</a:t>
            </a:r>
          </a:p>
        </p:txBody>
      </p:sp>
      <p:pic>
        <p:nvPicPr>
          <p:cNvPr id="863" name="pasted-image.pdf"/>
          <p:cNvPicPr/>
          <p:nvPr/>
        </p:nvPicPr>
        <p:blipFill>
          <a:blip r:embed="rId2">
            <a:extLst/>
          </a:blip>
          <a:stretch>
            <a:fillRect/>
          </a:stretch>
        </p:blipFill>
        <p:spPr>
          <a:xfrm>
            <a:off x="751204" y="5017401"/>
            <a:ext cx="7444642" cy="554524"/>
          </a:xfrm>
          <a:prstGeom prst="rect">
            <a:avLst/>
          </a:prstGeom>
          <a:ln w="25400">
            <a:round/>
          </a:ln>
        </p:spPr>
      </p:pic>
      <p:sp>
        <p:nvSpPr>
          <p:cNvPr id="864" name="Shape 864"/>
          <p:cNvSpPr/>
          <p:nvPr/>
        </p:nvSpPr>
        <p:spPr>
          <a:xfrm>
            <a:off x="603250" y="4895850"/>
            <a:ext cx="7785101" cy="797627"/>
          </a:xfrm>
          <a:prstGeom prst="rect">
            <a:avLst/>
          </a:prstGeom>
          <a:ln w="38100">
            <a:solidFill>
              <a:srgbClr val="008F00"/>
            </a:solidFill>
            <a:miter lim="400000"/>
          </a:ln>
        </p:spPr>
        <p:txBody>
          <a:bodyPr lIns="0" tIns="0" rIns="0" bIns="0" anchor="ctr"/>
          <a:lstStyle/>
          <a:p>
            <a:pPr lvl="0"/>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860"/>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86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nodeType="clickEffect" presetClass="entr" presetSubtype="0" presetID="1" grpId="3" fill="hold">
                                  <p:stCondLst>
                                    <p:cond delay="0"/>
                                  </p:stCondLst>
                                  <p:iterate type="el" backwards="0">
                                    <p:tmAbs val="0"/>
                                  </p:iterate>
                                  <p:childTnLst>
                                    <p:set>
                                      <p:cBhvr>
                                        <p:cTn id="13" fill="hold"/>
                                        <p:tgtEl>
                                          <p:spTgt spid="8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61" grpId="2"/>
      <p:bldP build="whole" bldLvl="1" animBg="1" rev="0" advAuto="0" spid="862" grpId="3"/>
      <p:bldP build="whole" bldLvl="1" animBg="1" rev="0" advAuto="0" spid="860" grpId="1"/>
    </p:bldLst>
  </p:timing>
</p:sld>
</file>

<file path=ppt/slides/slide82.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866" name="Shape 86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867" name="Shape 867"/>
          <p:cNvSpPr/>
          <p:nvPr>
            <p:ph type="title"/>
          </p:nvPr>
        </p:nvSpPr>
        <p:spPr>
          <a:xfrm>
            <a:off x="152400" y="0"/>
            <a:ext cx="8915400" cy="1143000"/>
          </a:xfrm>
          <a:prstGeom prst="rect">
            <a:avLst/>
          </a:prstGeom>
        </p:spPr>
        <p:txBody>
          <a:bodyPr/>
          <a:lstStyle>
            <a:lvl1pPr>
              <a:defRPr b="0"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Extinction by Dust (II)</a:t>
            </a:r>
          </a:p>
        </p:txBody>
      </p:sp>
      <p:sp>
        <p:nvSpPr>
          <p:cNvPr id="868" name="Shape 868"/>
          <p:cNvSpPr/>
          <p:nvPr>
            <p:ph type="body" idx="4294967295"/>
          </p:nvPr>
        </p:nvSpPr>
        <p:spPr>
          <a:xfrm>
            <a:off x="457200" y="1143000"/>
            <a:ext cx="8458200" cy="5715000"/>
          </a:xfrm>
          <a:prstGeom prst="rect">
            <a:avLst/>
          </a:prstGeom>
        </p:spPr>
        <p:txBody>
          <a:bodyPr lIns="0" tIns="0" rIns="0" bIns="0">
            <a:noAutofit/>
          </a:bodyPr>
          <a:lstStyle/>
          <a:p>
            <a:pPr lvl="0" marL="383540" marR="40639" indent="-342900" defTabSz="914400">
              <a:spcBef>
                <a:spcPts val="600"/>
              </a:spcBef>
              <a:buClr>
                <a:srgbClr val="434ED6"/>
              </a:buClr>
              <a:buSzTx/>
              <a:buFont typeface="Arial"/>
              <a:buNone/>
              <a:defRPr b="0" sz="1800">
                <a:solidFill>
                  <a:srgbClr val="000000"/>
                </a:solidFill>
                <a:uFillTx/>
              </a:defRPr>
            </a:pPr>
            <a:r>
              <a:rPr sz="2400">
                <a:uFill>
                  <a:solidFill/>
                </a:uFill>
                <a:latin typeface="+mn-lt"/>
                <a:ea typeface="+mn-ea"/>
                <a:cs typeface="+mn-cs"/>
                <a:sym typeface="Arial"/>
              </a:rPr>
              <a:t>Different approaches to </a:t>
            </a:r>
            <a:r>
              <a:rPr i="1" sz="2400">
                <a:uFill>
                  <a:solidFill/>
                </a:uFill>
                <a:latin typeface="+mn-lt"/>
                <a:ea typeface="+mn-ea"/>
                <a:cs typeface="+mn-cs"/>
                <a:sym typeface="Arial"/>
              </a:rPr>
              <a:t>R</a:t>
            </a:r>
            <a:r>
              <a:rPr baseline="-25000" i="1" sz="2400">
                <a:uFill>
                  <a:solidFill/>
                </a:uFill>
                <a:latin typeface="+mn-lt"/>
                <a:ea typeface="+mn-ea"/>
                <a:cs typeface="+mn-cs"/>
                <a:sym typeface="Arial"/>
              </a:rPr>
              <a:t>V</a:t>
            </a:r>
            <a:r>
              <a:rPr sz="2400">
                <a:uFill>
                  <a:solidFill/>
                </a:uFill>
                <a:latin typeface="+mn-lt"/>
                <a:ea typeface="+mn-ea"/>
                <a:cs typeface="+mn-cs"/>
                <a:sym typeface="Arial"/>
              </a:rPr>
              <a:t> determination:</a:t>
            </a:r>
            <a:endParaRPr sz="2400">
              <a:uFill>
                <a:solidFill/>
              </a:uFill>
              <a:latin typeface="+mn-lt"/>
              <a:ea typeface="+mn-ea"/>
              <a:cs typeface="+mn-cs"/>
              <a:sym typeface="Arial"/>
            </a:endParaRPr>
          </a:p>
          <a:p>
            <a:pPr lvl="0" marL="326390" marR="40639" indent="-285750" defTabSz="914400">
              <a:spcBef>
                <a:spcPts val="2000"/>
              </a:spcBef>
              <a:buClr>
                <a:srgbClr val="434ED6"/>
              </a:buClr>
              <a:buFont typeface="Arial"/>
              <a:defRPr b="0" sz="1800">
                <a:solidFill>
                  <a:srgbClr val="000000"/>
                </a:solidFill>
                <a:uFillTx/>
              </a:defRPr>
            </a:pPr>
            <a:r>
              <a:rPr sz="2000">
                <a:solidFill>
                  <a:srgbClr val="434ED6"/>
                </a:solidFill>
                <a:uFill>
                  <a:solidFill>
                    <a:srgbClr val="434ED6"/>
                  </a:solidFill>
                </a:uFill>
                <a:latin typeface="+mn-lt"/>
                <a:ea typeface="+mn-ea"/>
                <a:cs typeface="+mn-cs"/>
                <a:sym typeface="Arial"/>
              </a:rPr>
              <a:t>Riess et al. 2004 </a:t>
            </a:r>
            <a:r>
              <a:rPr sz="2000">
                <a:uFill>
                  <a:solidFill/>
                </a:uFill>
                <a:latin typeface="+mn-lt"/>
                <a:ea typeface="+mn-ea"/>
                <a:cs typeface="+mn-cs"/>
                <a:sym typeface="Arial"/>
              </a:rPr>
              <a:t>(HZT)</a:t>
            </a:r>
            <a:r>
              <a:rPr sz="2000">
                <a:solidFill>
                  <a:srgbClr val="434ED6"/>
                </a:solidFill>
                <a:uFill>
                  <a:solidFill>
                    <a:srgbClr val="434ED6"/>
                  </a:solidFill>
                </a:uFill>
                <a:latin typeface="+mn-lt"/>
                <a:ea typeface="+mn-ea"/>
                <a:cs typeface="+mn-cs"/>
                <a:sym typeface="Arial"/>
              </a:rPr>
              <a:t> assume </a:t>
            </a:r>
            <a:r>
              <a:rPr i="1" sz="2000">
                <a:uFill>
                  <a:solidFill/>
                </a:uFill>
                <a:latin typeface="+mn-lt"/>
                <a:ea typeface="+mn-ea"/>
                <a:cs typeface="+mn-cs"/>
                <a:sym typeface="Arial"/>
              </a:rPr>
              <a:t>R</a:t>
            </a:r>
            <a:r>
              <a:rPr baseline="-25000" i="1" sz="2000">
                <a:uFill>
                  <a:solidFill/>
                </a:uFill>
                <a:latin typeface="+mn-lt"/>
                <a:ea typeface="+mn-ea"/>
                <a:cs typeface="+mn-cs"/>
                <a:sym typeface="Arial"/>
              </a:rPr>
              <a:t>V</a:t>
            </a:r>
            <a:r>
              <a:rPr sz="2000">
                <a:uFill>
                  <a:solidFill/>
                </a:uFill>
                <a:latin typeface="+mn-lt"/>
                <a:ea typeface="+mn-ea"/>
                <a:cs typeface="+mn-cs"/>
                <a:sym typeface="Arial"/>
              </a:rPr>
              <a:t> = 3.1</a:t>
            </a:r>
            <a:r>
              <a:rPr sz="2000">
                <a:solidFill>
                  <a:srgbClr val="434ED6"/>
                </a:solidFill>
                <a:uFill>
                  <a:solidFill>
                    <a:srgbClr val="434ED6"/>
                  </a:solidFill>
                </a:uFill>
                <a:latin typeface="+mn-lt"/>
                <a:ea typeface="+mn-ea"/>
                <a:cs typeface="+mn-cs"/>
                <a:sym typeface="Arial"/>
              </a:rPr>
              <a:t>, as it appears to be in the local universe. Include exponential prior on </a:t>
            </a:r>
            <a:r>
              <a:rPr i="1" sz="2000">
                <a:uFill>
                  <a:solidFill/>
                </a:uFill>
                <a:latin typeface="+mn-lt"/>
                <a:ea typeface="+mn-ea"/>
                <a:cs typeface="+mn-cs"/>
                <a:sym typeface="Arial"/>
              </a:rPr>
              <a:t>A</a:t>
            </a:r>
            <a:r>
              <a:rPr baseline="-25000" i="1" sz="2000">
                <a:uFill>
                  <a:solidFill/>
                </a:uFill>
                <a:latin typeface="+mn-lt"/>
                <a:ea typeface="+mn-ea"/>
                <a:cs typeface="+mn-cs"/>
                <a:sym typeface="Arial"/>
              </a:rPr>
              <a:t>V</a:t>
            </a:r>
            <a:r>
              <a:rPr sz="2000">
                <a:solidFill>
                  <a:srgbClr val="434ED6"/>
                </a:solidFill>
                <a:uFill>
                  <a:solidFill>
                    <a:srgbClr val="434ED6"/>
                  </a:solidFill>
                </a:uFill>
                <a:latin typeface="+mn-lt"/>
                <a:ea typeface="+mn-ea"/>
                <a:cs typeface="+mn-cs"/>
                <a:sym typeface="Arial"/>
              </a:rPr>
              <a:t>. Bias?</a:t>
            </a:r>
            <a:endParaRPr sz="2000">
              <a:solidFill>
                <a:srgbClr val="434ED6"/>
              </a:solidFill>
              <a:uFill>
                <a:solidFill>
                  <a:srgbClr val="434ED6"/>
                </a:solidFill>
              </a:uFill>
              <a:latin typeface="+mn-lt"/>
              <a:ea typeface="+mn-ea"/>
              <a:cs typeface="+mn-cs"/>
              <a:sym typeface="Arial"/>
            </a:endParaRPr>
          </a:p>
          <a:p>
            <a:pPr lvl="0" marL="326390" marR="40639" indent="-285750" defTabSz="914400">
              <a:spcBef>
                <a:spcPts val="2000"/>
              </a:spcBef>
              <a:buClr>
                <a:srgbClr val="434ED6"/>
              </a:buClr>
              <a:buFont typeface="Arial"/>
              <a:defRPr b="0" sz="1800">
                <a:solidFill>
                  <a:srgbClr val="000000"/>
                </a:solidFill>
                <a:uFillTx/>
              </a:defRPr>
            </a:pPr>
            <a:r>
              <a:rPr sz="2000">
                <a:solidFill>
                  <a:srgbClr val="434ED6"/>
                </a:solidFill>
                <a:uFill>
                  <a:solidFill>
                    <a:srgbClr val="434ED6"/>
                  </a:solidFill>
                </a:uFill>
                <a:latin typeface="+mn-lt"/>
                <a:ea typeface="+mn-ea"/>
                <a:cs typeface="+mn-cs"/>
                <a:sym typeface="Arial"/>
              </a:rPr>
              <a:t>Astier et al. 2006 </a:t>
            </a:r>
            <a:r>
              <a:rPr sz="2000">
                <a:uFill>
                  <a:solidFill/>
                </a:uFill>
                <a:latin typeface="+mn-lt"/>
                <a:ea typeface="+mn-ea"/>
                <a:cs typeface="+mn-cs"/>
                <a:sym typeface="Arial"/>
              </a:rPr>
              <a:t>(SNLS)</a:t>
            </a:r>
            <a:r>
              <a:rPr sz="2000">
                <a:solidFill>
                  <a:srgbClr val="434ED6"/>
                </a:solidFill>
                <a:uFill>
                  <a:solidFill>
                    <a:srgbClr val="434ED6"/>
                  </a:solidFill>
                </a:uFill>
                <a:latin typeface="+mn-lt"/>
                <a:ea typeface="+mn-ea"/>
                <a:cs typeface="+mn-cs"/>
                <a:sym typeface="Arial"/>
              </a:rPr>
              <a:t> instead determine </a:t>
            </a:r>
            <a:r>
              <a:rPr sz="2000" u="sng">
                <a:solidFill>
                  <a:srgbClr val="434ED6"/>
                </a:solidFill>
                <a:uFill>
                  <a:solidFill>
                    <a:srgbClr val="434ED6"/>
                  </a:solidFill>
                </a:uFill>
                <a:latin typeface="+mn-lt"/>
                <a:ea typeface="+mn-ea"/>
                <a:cs typeface="+mn-cs"/>
                <a:sym typeface="Arial"/>
              </a:rPr>
              <a:t>one</a:t>
            </a:r>
            <a:r>
              <a:rPr sz="2000">
                <a:solidFill>
                  <a:srgbClr val="434ED6"/>
                </a:solidFill>
                <a:uFill>
                  <a:solidFill>
                    <a:srgbClr val="434ED6"/>
                  </a:solidFill>
                </a:uFill>
                <a:latin typeface="+mn-lt"/>
                <a:ea typeface="+mn-ea"/>
                <a:cs typeface="+mn-cs"/>
                <a:sym typeface="Arial"/>
              </a:rPr>
              <a:t> </a:t>
            </a:r>
            <a:r>
              <a:rPr i="1" sz="2000">
                <a:uFill>
                  <a:solidFill/>
                </a:uFill>
                <a:latin typeface="+mn-lt"/>
                <a:ea typeface="+mn-ea"/>
                <a:cs typeface="+mn-cs"/>
                <a:sym typeface="Arial"/>
              </a:rPr>
              <a:t>R</a:t>
            </a:r>
            <a:r>
              <a:rPr baseline="-25000" i="1" sz="2000">
                <a:uFill>
                  <a:solidFill/>
                </a:uFill>
                <a:latin typeface="+mn-lt"/>
                <a:ea typeface="+mn-ea"/>
                <a:cs typeface="+mn-cs"/>
                <a:sym typeface="Arial"/>
              </a:rPr>
              <a:t>V</a:t>
            </a:r>
            <a:r>
              <a:rPr sz="2000">
                <a:solidFill>
                  <a:srgbClr val="434ED6"/>
                </a:solidFill>
                <a:uFill>
                  <a:solidFill>
                    <a:srgbClr val="434ED6"/>
                  </a:solidFill>
                </a:uFill>
                <a:latin typeface="+mn-lt"/>
                <a:ea typeface="+mn-ea"/>
                <a:cs typeface="+mn-cs"/>
                <a:sym typeface="Arial"/>
              </a:rPr>
              <a:t> value for all their high-z SNe, coming up with a much lower value </a:t>
            </a:r>
            <a:r>
              <a:rPr i="1" sz="2000">
                <a:uFill>
                  <a:solidFill/>
                </a:uFill>
                <a:latin typeface="+mn-lt"/>
                <a:ea typeface="+mn-ea"/>
                <a:cs typeface="+mn-cs"/>
                <a:sym typeface="Arial"/>
              </a:rPr>
              <a:t>R</a:t>
            </a:r>
            <a:r>
              <a:rPr baseline="-25000" i="1" sz="2000">
                <a:uFill>
                  <a:solidFill/>
                </a:uFill>
                <a:latin typeface="+mn-lt"/>
                <a:ea typeface="+mn-ea"/>
                <a:cs typeface="+mn-cs"/>
                <a:sym typeface="Arial"/>
              </a:rPr>
              <a:t>V</a:t>
            </a:r>
            <a:r>
              <a:rPr i="1" sz="2000">
                <a:uFill>
                  <a:solidFill/>
                </a:uFill>
                <a:latin typeface="+mn-lt"/>
                <a:ea typeface="+mn-ea"/>
                <a:cs typeface="+mn-cs"/>
                <a:sym typeface="Arial"/>
              </a:rPr>
              <a:t> </a:t>
            </a:r>
            <a:r>
              <a:rPr sz="2000">
                <a:uFill>
                  <a:solidFill/>
                </a:uFill>
                <a:latin typeface="+mn-lt"/>
                <a:ea typeface="+mn-ea"/>
                <a:cs typeface="+mn-cs"/>
                <a:sym typeface="Arial"/>
              </a:rPr>
              <a:t>=</a:t>
            </a:r>
            <a:r>
              <a:rPr i="1" sz="2000">
                <a:uFill>
                  <a:solidFill/>
                </a:uFill>
                <a:latin typeface="+mn-lt"/>
                <a:ea typeface="+mn-ea"/>
                <a:cs typeface="+mn-cs"/>
                <a:sym typeface="Arial"/>
              </a:rPr>
              <a:t> </a:t>
            </a:r>
            <a:r>
              <a:rPr sz="2000">
                <a:uFill>
                  <a:solidFill/>
                </a:uFill>
                <a:latin typeface="+mn-lt"/>
                <a:ea typeface="+mn-ea"/>
                <a:cs typeface="+mn-cs"/>
                <a:sym typeface="Arial"/>
              </a:rPr>
              <a:t>0.57 ± 0.15</a:t>
            </a:r>
            <a:endParaRPr sz="2000">
              <a:uFill>
                <a:solidFill/>
              </a:uFill>
              <a:latin typeface="+mn-lt"/>
              <a:ea typeface="+mn-ea"/>
              <a:cs typeface="+mn-cs"/>
              <a:sym typeface="Arial"/>
            </a:endParaRPr>
          </a:p>
          <a:p>
            <a:pPr lvl="1" marL="755015" marR="40639" indent="-257175" defTabSz="914400">
              <a:spcBef>
                <a:spcPts val="1800"/>
              </a:spcBef>
              <a:buClr>
                <a:srgbClr val="008F00"/>
              </a:buClr>
              <a:buFont typeface="Arial"/>
              <a:buChar char="–"/>
              <a:defRPr b="0" sz="1800">
                <a:solidFill>
                  <a:srgbClr val="000000"/>
                </a:solidFill>
                <a:uFillTx/>
              </a:defRPr>
            </a:pPr>
            <a:r>
              <a:rPr>
                <a:solidFill>
                  <a:srgbClr val="008F00"/>
                </a:solidFill>
                <a:uFill>
                  <a:solidFill>
                    <a:srgbClr val="008F00"/>
                  </a:solidFill>
                </a:uFill>
                <a:latin typeface="+mn-lt"/>
                <a:ea typeface="+mn-ea"/>
                <a:cs typeface="+mn-cs"/>
                <a:sym typeface="Arial"/>
              </a:rPr>
              <a:t>Their </a:t>
            </a:r>
            <a:r>
              <a:rPr i="1">
                <a:uFill>
                  <a:solidFill/>
                </a:uFill>
                <a:latin typeface="+mn-lt"/>
                <a:ea typeface="+mn-ea"/>
                <a:cs typeface="+mn-cs"/>
                <a:sym typeface="Arial"/>
              </a:rPr>
              <a:t>R</a:t>
            </a:r>
            <a:r>
              <a:rPr baseline="-25000" i="1">
                <a:uFill>
                  <a:solidFill/>
                </a:uFill>
                <a:latin typeface="+mn-lt"/>
                <a:ea typeface="+mn-ea"/>
                <a:cs typeface="+mn-cs"/>
                <a:sym typeface="Arial"/>
              </a:rPr>
              <a:t>V</a:t>
            </a:r>
            <a:r>
              <a:rPr>
                <a:solidFill>
                  <a:srgbClr val="008F00"/>
                </a:solidFill>
                <a:uFill>
                  <a:solidFill>
                    <a:srgbClr val="008F00"/>
                  </a:solidFill>
                </a:uFill>
                <a:latin typeface="+mn-lt"/>
                <a:ea typeface="+mn-ea"/>
                <a:cs typeface="+mn-cs"/>
                <a:sym typeface="Arial"/>
              </a:rPr>
              <a:t> effectively includes any other effect that might correlate SN color and magnitude.</a:t>
            </a:r>
            <a:endParaRPr>
              <a:solidFill>
                <a:srgbClr val="008F00"/>
              </a:solidFill>
              <a:uFill>
                <a:solidFill>
                  <a:srgbClr val="008F00"/>
                </a:solidFill>
              </a:uFill>
              <a:latin typeface="+mn-lt"/>
              <a:ea typeface="+mn-ea"/>
              <a:cs typeface="+mn-cs"/>
              <a:sym typeface="Arial"/>
            </a:endParaRPr>
          </a:p>
          <a:p>
            <a:pPr lvl="0" marL="326390" marR="40639" indent="-285750" defTabSz="914400">
              <a:spcBef>
                <a:spcPts val="2000"/>
              </a:spcBef>
              <a:buClr>
                <a:srgbClr val="434ED6"/>
              </a:buClr>
              <a:buFont typeface="Arial"/>
              <a:defRPr b="0" sz="1800">
                <a:solidFill>
                  <a:srgbClr val="000000"/>
                </a:solidFill>
                <a:uFillTx/>
              </a:defRPr>
            </a:pPr>
            <a:r>
              <a:rPr sz="2000">
                <a:uFill>
                  <a:solidFill/>
                </a:uFill>
                <a:latin typeface="+mn-lt"/>
                <a:ea typeface="+mn-ea"/>
                <a:cs typeface="+mn-cs"/>
                <a:sym typeface="Arial"/>
              </a:rPr>
              <a:t>SNAP</a:t>
            </a:r>
            <a:r>
              <a:rPr sz="2000">
                <a:solidFill>
                  <a:srgbClr val="434ED6"/>
                </a:solidFill>
                <a:uFill>
                  <a:solidFill>
                    <a:srgbClr val="434ED6"/>
                  </a:solidFill>
                </a:uFill>
                <a:latin typeface="+mn-lt"/>
                <a:ea typeface="+mn-ea"/>
                <a:cs typeface="+mn-cs"/>
                <a:sym typeface="Arial"/>
              </a:rPr>
              <a:t> will determine </a:t>
            </a:r>
            <a:r>
              <a:rPr i="1" sz="2000">
                <a:uFill>
                  <a:solidFill/>
                </a:uFill>
                <a:latin typeface="+mn-lt"/>
                <a:ea typeface="+mn-ea"/>
                <a:cs typeface="+mn-cs"/>
                <a:sym typeface="Arial"/>
              </a:rPr>
              <a:t>R</a:t>
            </a:r>
            <a:r>
              <a:rPr baseline="-25000" i="1" sz="2000">
                <a:uFill>
                  <a:solidFill/>
                </a:uFill>
                <a:latin typeface="+mn-lt"/>
                <a:ea typeface="+mn-ea"/>
                <a:cs typeface="+mn-cs"/>
                <a:sym typeface="Arial"/>
              </a:rPr>
              <a:t>V</a:t>
            </a:r>
            <a:r>
              <a:rPr sz="2000">
                <a:solidFill>
                  <a:srgbClr val="434ED6"/>
                </a:solidFill>
                <a:uFill>
                  <a:solidFill>
                    <a:srgbClr val="434ED6"/>
                  </a:solidFill>
                </a:uFill>
                <a:latin typeface="+mn-lt"/>
                <a:ea typeface="+mn-ea"/>
                <a:cs typeface="+mn-cs"/>
                <a:sym typeface="Arial"/>
              </a:rPr>
              <a:t> for </a:t>
            </a:r>
            <a:r>
              <a:rPr sz="2000" u="sng">
                <a:solidFill>
                  <a:srgbClr val="434ED6"/>
                </a:solidFill>
                <a:uFill>
                  <a:solidFill>
                    <a:srgbClr val="434ED6"/>
                  </a:solidFill>
                </a:uFill>
                <a:latin typeface="+mn-lt"/>
                <a:ea typeface="+mn-ea"/>
                <a:cs typeface="+mn-cs"/>
                <a:sym typeface="Arial"/>
              </a:rPr>
              <a:t>each</a:t>
            </a:r>
            <a:r>
              <a:rPr sz="2000">
                <a:solidFill>
                  <a:srgbClr val="434ED6"/>
                </a:solidFill>
                <a:uFill>
                  <a:solidFill>
                    <a:srgbClr val="434ED6"/>
                  </a:solidFill>
                </a:uFill>
                <a:latin typeface="+mn-lt"/>
                <a:ea typeface="+mn-ea"/>
                <a:cs typeface="+mn-cs"/>
                <a:sym typeface="Arial"/>
              </a:rPr>
              <a:t> SN independently. </a:t>
            </a:r>
            <a:endParaRPr sz="2000">
              <a:solidFill>
                <a:srgbClr val="434ED6"/>
              </a:solidFill>
              <a:uFill>
                <a:solidFill>
                  <a:srgbClr val="434ED6"/>
                </a:solidFill>
              </a:uFill>
              <a:latin typeface="+mn-lt"/>
              <a:ea typeface="+mn-ea"/>
              <a:cs typeface="+mn-cs"/>
              <a:sym typeface="Arial"/>
            </a:endParaRPr>
          </a:p>
          <a:p>
            <a:pPr lvl="1" marL="783590" marR="40639" indent="-285750" defTabSz="914400">
              <a:spcBef>
                <a:spcPts val="1800"/>
              </a:spcBef>
              <a:buClr>
                <a:srgbClr val="008F00"/>
              </a:buClr>
              <a:buFont typeface="Arial"/>
              <a:buChar char="–"/>
              <a:defRPr b="0" sz="1800">
                <a:solidFill>
                  <a:srgbClr val="000000"/>
                </a:solidFill>
                <a:uFillTx/>
              </a:defRPr>
            </a:pPr>
            <a:r>
              <a:rPr>
                <a:solidFill>
                  <a:srgbClr val="008F00"/>
                </a:solidFill>
                <a:uFill>
                  <a:solidFill>
                    <a:srgbClr val="008F00"/>
                  </a:solidFill>
                </a:uFill>
                <a:latin typeface="+mn-lt"/>
                <a:ea typeface="+mn-ea"/>
                <a:cs typeface="+mn-cs"/>
                <a:sym typeface="Arial"/>
              </a:rPr>
              <a:t>Needs at least 3 bands for each SN</a:t>
            </a:r>
          </a:p>
        </p:txBody>
      </p:sp>
      <p:pic>
        <p:nvPicPr>
          <p:cNvPr id="869" name="pasted-image.pdf"/>
          <p:cNvPicPr/>
          <p:nvPr/>
        </p:nvPicPr>
        <p:blipFill>
          <a:blip r:embed="rId2">
            <a:extLst/>
          </a:blip>
          <a:stretch>
            <a:fillRect/>
          </a:stretch>
        </p:blipFill>
        <p:spPr>
          <a:xfrm>
            <a:off x="711112" y="5662765"/>
            <a:ext cx="7237517" cy="539097"/>
          </a:xfrm>
          <a:prstGeom prst="rect">
            <a:avLst/>
          </a:prstGeom>
          <a:ln w="25400">
            <a:round/>
          </a:ln>
        </p:spPr>
      </p:pic>
    </p:spTree>
  </p:cSld>
  <p:clrMapOvr>
    <a:masterClrMapping/>
  </p:clrMapOvr>
  <p:transition spd="med" advClick="1"/>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1" name="Shape 87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872" name="Shape 872"/>
          <p:cNvSpPr/>
          <p:nvPr>
            <p:ph type="title"/>
          </p:nvPr>
        </p:nvSpPr>
        <p:spPr>
          <a:prstGeom prst="rect">
            <a:avLst/>
          </a:prstGeom>
        </p:spPr>
        <p:txBody>
          <a:bodyPr/>
          <a:lstStyle>
            <a:lvl1pPr>
              <a:defRPr b="0"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Dust Biases</a:t>
            </a:r>
          </a:p>
        </p:txBody>
      </p:sp>
      <p:pic>
        <p:nvPicPr>
          <p:cNvPr id="873" name="image.jpg"/>
          <p:cNvPicPr/>
          <p:nvPr/>
        </p:nvPicPr>
        <p:blipFill>
          <a:blip r:embed="rId2">
            <a:extLst/>
          </a:blip>
          <a:srcRect l="0" t="8464" r="8639" b="2116"/>
          <a:stretch>
            <a:fillRect/>
          </a:stretch>
        </p:blipFill>
        <p:spPr>
          <a:xfrm>
            <a:off x="1295400" y="1155700"/>
            <a:ext cx="6102350" cy="4940300"/>
          </a:xfrm>
          <a:prstGeom prst="rect">
            <a:avLst/>
          </a:prstGeom>
          <a:ln w="12700">
            <a:miter lim="400000"/>
          </a:ln>
        </p:spPr>
      </p:pic>
      <p:sp>
        <p:nvSpPr>
          <p:cNvPr id="874" name="Shape 874"/>
          <p:cNvSpPr/>
          <p:nvPr/>
        </p:nvSpPr>
        <p:spPr>
          <a:xfrm>
            <a:off x="4730750" y="1404937"/>
            <a:ext cx="2555875" cy="957263"/>
          </a:xfrm>
          <a:prstGeom prst="rect">
            <a:avLst/>
          </a:prstGeom>
          <a:solidFill>
            <a:srgbClr val="FFFFFF"/>
          </a:solidFill>
          <a:ln w="25400">
            <a:miter lim="400000"/>
          </a:ln>
        </p:spPr>
        <p:txBody>
          <a:bodyPr lIns="0" tIns="0" rIns="0" bIns="0" anchor="ctr"/>
          <a:lstStyle/>
          <a:p>
            <a:pPr lvl="0"/>
          </a:p>
        </p:txBody>
      </p:sp>
      <p:sp>
        <p:nvSpPr>
          <p:cNvPr id="875" name="Shape 875"/>
          <p:cNvSpPr/>
          <p:nvPr/>
        </p:nvSpPr>
        <p:spPr>
          <a:xfrm>
            <a:off x="4986337" y="5127625"/>
            <a:ext cx="2075320" cy="323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spcBef>
                <a:spcPts val="900"/>
              </a:spcBef>
              <a:buClr>
                <a:srgbClr val="008F00"/>
              </a:buClr>
              <a:buFont typeface="Arial"/>
              <a:defRPr sz="1600">
                <a:solidFill>
                  <a:srgbClr val="008F00"/>
                </a:solidFill>
                <a:uFill>
                  <a:solidFill>
                    <a:srgbClr val="008F00"/>
                  </a:solidFill>
                </a:uFill>
                <a:latin typeface="+mn-lt"/>
                <a:ea typeface="+mn-ea"/>
                <a:cs typeface="+mn-cs"/>
                <a:sym typeface="Arial"/>
              </a:defRPr>
            </a:lvl1pPr>
          </a:lstStyle>
          <a:p>
            <a:pPr lvl="0">
              <a:defRPr sz="1800">
                <a:solidFill>
                  <a:srgbClr val="000000"/>
                </a:solidFill>
                <a:uFillTx/>
              </a:defRPr>
            </a:pPr>
            <a:r>
              <a:rPr sz="1600">
                <a:solidFill>
                  <a:srgbClr val="008F00"/>
                </a:solidFill>
                <a:uFill>
                  <a:solidFill>
                    <a:srgbClr val="008F00"/>
                  </a:solidFill>
                </a:uFill>
              </a:rPr>
              <a:t>Linder &amp; Miquel 2004</a:t>
            </a:r>
          </a:p>
        </p:txBody>
      </p:sp>
      <p:sp>
        <p:nvSpPr>
          <p:cNvPr id="876" name="Shape 876"/>
          <p:cNvSpPr/>
          <p:nvPr/>
        </p:nvSpPr>
        <p:spPr>
          <a:xfrm>
            <a:off x="2139950" y="4668837"/>
            <a:ext cx="1706610"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spcBef>
                <a:spcPts val="800"/>
              </a:spcBef>
              <a:buClr>
                <a:srgbClr val="000000"/>
              </a:buClr>
              <a:buFont typeface="Arial"/>
              <a:defRPr sz="1400">
                <a:latin typeface="+mn-lt"/>
                <a:ea typeface="+mn-ea"/>
                <a:cs typeface="+mn-cs"/>
                <a:sym typeface="Arial"/>
              </a:defRPr>
            </a:lvl1pPr>
          </a:lstStyle>
          <a:p>
            <a:pPr lvl="0">
              <a:defRPr sz="1800">
                <a:uFillTx/>
              </a:defRPr>
            </a:pPr>
            <a:r>
              <a:rPr sz="1400">
                <a:uFill>
                  <a:solidFill/>
                </a:uFill>
              </a:rPr>
              <a:t>Current data quality</a:t>
            </a:r>
          </a:p>
        </p:txBody>
      </p:sp>
      <p:sp>
        <p:nvSpPr>
          <p:cNvPr id="877" name="Shape 877"/>
          <p:cNvSpPr/>
          <p:nvPr/>
        </p:nvSpPr>
        <p:spPr>
          <a:xfrm>
            <a:off x="3505200" y="1295400"/>
            <a:ext cx="3949661" cy="1092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buClr>
                <a:srgbClr val="434ED6"/>
              </a:buClr>
              <a:buFont typeface="Arial"/>
              <a:defRPr sz="1800">
                <a:uFillTx/>
              </a:defRPr>
            </a:pPr>
            <a:r>
              <a:rPr sz="1600">
                <a:solidFill>
                  <a:srgbClr val="434ED6"/>
                </a:solidFill>
                <a:uFill>
                  <a:solidFill>
                    <a:srgbClr val="434ED6"/>
                  </a:solidFill>
                </a:uFill>
                <a:latin typeface="+mn-lt"/>
                <a:ea typeface="+mn-ea"/>
                <a:cs typeface="+mn-cs"/>
                <a:sym typeface="Arial"/>
              </a:rPr>
              <a:t>No extinction (e.g. only SNe in ellipticals) </a:t>
            </a:r>
            <a:endParaRPr sz="1600">
              <a:solidFill>
                <a:srgbClr val="434ED6"/>
              </a:solidFill>
              <a:uFill>
                <a:solidFill>
                  <a:srgbClr val="434ED6"/>
                </a:solidFill>
              </a:uFill>
              <a:latin typeface="+mn-lt"/>
              <a:ea typeface="+mn-ea"/>
              <a:cs typeface="+mn-cs"/>
              <a:sym typeface="Arial"/>
            </a:endParaRPr>
          </a:p>
          <a:p>
            <a:pPr lvl="0">
              <a:buClr>
                <a:srgbClr val="73FBA9"/>
              </a:buClr>
              <a:buFont typeface="Arial"/>
              <a:defRPr sz="1800">
                <a:uFillTx/>
              </a:defRPr>
            </a:pPr>
            <a:r>
              <a:rPr sz="1600">
                <a:solidFill>
                  <a:srgbClr val="73FBA9"/>
                </a:solidFill>
                <a:uFill>
                  <a:solidFill>
                    <a:srgbClr val="73FBA9"/>
                  </a:solidFill>
                </a:uFill>
                <a:latin typeface="+mn-lt"/>
                <a:ea typeface="+mn-ea"/>
                <a:cs typeface="+mn-cs"/>
                <a:sym typeface="Arial"/>
              </a:rPr>
              <a:t>                      Extinction corrected     </a:t>
            </a:r>
            <a:endParaRPr sz="1600">
              <a:solidFill>
                <a:srgbClr val="73FBA9"/>
              </a:solidFill>
              <a:uFill>
                <a:solidFill>
                  <a:srgbClr val="73FBA9"/>
                </a:solidFill>
              </a:uFill>
              <a:latin typeface="+mn-lt"/>
              <a:ea typeface="+mn-ea"/>
              <a:cs typeface="+mn-cs"/>
              <a:sym typeface="Arial"/>
            </a:endParaRPr>
          </a:p>
          <a:p>
            <a:pPr lvl="0">
              <a:buClr>
                <a:srgbClr val="FF2600"/>
              </a:buClr>
              <a:buFont typeface="Arial"/>
              <a:defRPr sz="1800">
                <a:uFillTx/>
              </a:defRPr>
            </a:pPr>
            <a:r>
              <a:rPr sz="1600">
                <a:solidFill>
                  <a:srgbClr val="FF2600"/>
                </a:solidFill>
                <a:uFill>
                  <a:solidFill>
                    <a:srgbClr val="FF2600"/>
                  </a:solidFill>
                </a:uFill>
                <a:latin typeface="+mn-lt"/>
                <a:ea typeface="+mn-ea"/>
                <a:cs typeface="+mn-cs"/>
                <a:sym typeface="Arial"/>
              </a:rPr>
              <a:t>                      With </a:t>
            </a:r>
            <a:r>
              <a:rPr i="1" sz="1600">
                <a:solidFill>
                  <a:srgbClr val="FF2600"/>
                </a:solidFill>
                <a:uFill>
                  <a:solidFill>
                    <a:srgbClr val="FF2600"/>
                  </a:solidFill>
                </a:uFill>
                <a:latin typeface="+mn-lt"/>
                <a:ea typeface="+mn-ea"/>
                <a:cs typeface="+mn-cs"/>
                <a:sym typeface="Arial"/>
              </a:rPr>
              <a:t>A</a:t>
            </a:r>
            <a:r>
              <a:rPr baseline="-25000" i="1" sz="1600">
                <a:solidFill>
                  <a:srgbClr val="FF2600"/>
                </a:solidFill>
                <a:uFill>
                  <a:solidFill>
                    <a:srgbClr val="FF2600"/>
                  </a:solidFill>
                </a:uFill>
                <a:latin typeface="+mn-lt"/>
                <a:ea typeface="+mn-ea"/>
                <a:cs typeface="+mn-cs"/>
                <a:sym typeface="Arial"/>
              </a:rPr>
              <a:t>V</a:t>
            </a:r>
            <a:r>
              <a:rPr sz="1600">
                <a:solidFill>
                  <a:srgbClr val="FF2600"/>
                </a:solidFill>
                <a:uFill>
                  <a:solidFill>
                    <a:srgbClr val="FF2600"/>
                  </a:solidFill>
                </a:uFill>
                <a:latin typeface="+mn-lt"/>
                <a:ea typeface="+mn-ea"/>
                <a:cs typeface="+mn-cs"/>
                <a:sym typeface="Arial"/>
              </a:rPr>
              <a:t> bias</a:t>
            </a:r>
            <a:r>
              <a:rPr sz="1600">
                <a:uFill>
                  <a:solidFill/>
                </a:uFill>
                <a:latin typeface="+mn-lt"/>
                <a:ea typeface="+mn-ea"/>
                <a:cs typeface="+mn-cs"/>
                <a:sym typeface="Arial"/>
              </a:rPr>
              <a:t> </a:t>
            </a:r>
            <a:endParaRPr sz="1600">
              <a:uFill>
                <a:solidFill/>
              </a:uFill>
              <a:latin typeface="+mn-lt"/>
              <a:ea typeface="+mn-ea"/>
              <a:cs typeface="+mn-cs"/>
              <a:sym typeface="Arial"/>
            </a:endParaRPr>
          </a:p>
          <a:p>
            <a:pPr lvl="0">
              <a:buClr>
                <a:srgbClr val="6420A4"/>
              </a:buClr>
              <a:buFont typeface="Arial"/>
              <a:defRPr sz="1800">
                <a:uFillTx/>
              </a:defRPr>
            </a:pPr>
            <a:r>
              <a:rPr sz="1600">
                <a:solidFill>
                  <a:srgbClr val="6420A4"/>
                </a:solidFill>
                <a:uFill>
                  <a:solidFill>
                    <a:srgbClr val="6420A4"/>
                  </a:solidFill>
                </a:uFill>
                <a:latin typeface="+mn-lt"/>
                <a:ea typeface="+mn-ea"/>
                <a:cs typeface="+mn-cs"/>
                <a:sym typeface="Arial"/>
              </a:rPr>
              <a:t>                      With </a:t>
            </a:r>
            <a:r>
              <a:rPr i="1" sz="1600">
                <a:solidFill>
                  <a:srgbClr val="6420A4"/>
                </a:solidFill>
                <a:uFill>
                  <a:solidFill>
                    <a:srgbClr val="6420A4"/>
                  </a:solidFill>
                </a:uFill>
                <a:latin typeface="+mn-lt"/>
                <a:ea typeface="+mn-ea"/>
                <a:cs typeface="+mn-cs"/>
                <a:sym typeface="Arial"/>
              </a:rPr>
              <a:t>A</a:t>
            </a:r>
            <a:r>
              <a:rPr baseline="-25000" i="1" sz="1600">
                <a:solidFill>
                  <a:srgbClr val="6420A4"/>
                </a:solidFill>
                <a:uFill>
                  <a:solidFill>
                    <a:srgbClr val="6420A4"/>
                  </a:solidFill>
                </a:uFill>
                <a:latin typeface="+mn-lt"/>
                <a:ea typeface="+mn-ea"/>
                <a:cs typeface="+mn-cs"/>
                <a:sym typeface="Arial"/>
              </a:rPr>
              <a:t>V</a:t>
            </a:r>
            <a:r>
              <a:rPr sz="1600">
                <a:solidFill>
                  <a:srgbClr val="6420A4"/>
                </a:solidFill>
                <a:uFill>
                  <a:solidFill>
                    <a:srgbClr val="6420A4"/>
                  </a:solidFill>
                </a:uFill>
                <a:latin typeface="+mn-lt"/>
                <a:ea typeface="+mn-ea"/>
                <a:cs typeface="+mn-cs"/>
                <a:sym typeface="Arial"/>
              </a:rPr>
              <a:t> and </a:t>
            </a:r>
            <a:r>
              <a:rPr i="1" sz="1600">
                <a:solidFill>
                  <a:srgbClr val="6420A4"/>
                </a:solidFill>
                <a:uFill>
                  <a:solidFill>
                    <a:srgbClr val="6420A4"/>
                  </a:solidFill>
                </a:uFill>
                <a:latin typeface="+mn-lt"/>
                <a:ea typeface="+mn-ea"/>
                <a:cs typeface="+mn-cs"/>
                <a:sym typeface="Arial"/>
              </a:rPr>
              <a:t>R</a:t>
            </a:r>
            <a:r>
              <a:rPr baseline="-25000" i="1" sz="1600">
                <a:solidFill>
                  <a:srgbClr val="6420A4"/>
                </a:solidFill>
                <a:uFill>
                  <a:solidFill>
                    <a:srgbClr val="6420A4"/>
                  </a:solidFill>
                </a:uFill>
                <a:latin typeface="+mn-lt"/>
                <a:ea typeface="+mn-ea"/>
                <a:cs typeface="+mn-cs"/>
                <a:sym typeface="Arial"/>
              </a:rPr>
              <a:t>V</a:t>
            </a:r>
            <a:r>
              <a:rPr sz="1600">
                <a:solidFill>
                  <a:srgbClr val="6420A4"/>
                </a:solidFill>
                <a:uFill>
                  <a:solidFill>
                    <a:srgbClr val="6420A4"/>
                  </a:solidFill>
                </a:uFill>
                <a:latin typeface="+mn-lt"/>
                <a:ea typeface="+mn-ea"/>
                <a:cs typeface="+mn-cs"/>
                <a:sym typeface="Arial"/>
              </a:rPr>
              <a:t> biases</a:t>
            </a:r>
          </a:p>
        </p:txBody>
      </p:sp>
      <p:sp>
        <p:nvSpPr>
          <p:cNvPr id="878" name="Shape 878"/>
          <p:cNvSpPr/>
          <p:nvPr/>
        </p:nvSpPr>
        <p:spPr>
          <a:xfrm>
            <a:off x="6629400" y="5867400"/>
            <a:ext cx="2153479" cy="685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buClr>
                <a:srgbClr val="000000"/>
              </a:buClr>
              <a:buFont typeface="Arial"/>
              <a:defRPr sz="1800">
                <a:uFillTx/>
              </a:defRPr>
            </a:pPr>
            <a:r>
              <a:rPr i="1">
                <a:uFill>
                  <a:solidFill/>
                </a:uFill>
                <a:latin typeface="+mn-lt"/>
                <a:ea typeface="+mn-ea"/>
                <a:cs typeface="+mn-cs"/>
                <a:sym typeface="Arial"/>
              </a:rPr>
              <a:t>w(z) = w</a:t>
            </a:r>
            <a:r>
              <a:rPr baseline="-25000">
                <a:uFill>
                  <a:solidFill/>
                </a:uFill>
                <a:latin typeface="+mn-lt"/>
                <a:ea typeface="+mn-ea"/>
                <a:cs typeface="+mn-cs"/>
                <a:sym typeface="Arial"/>
              </a:rPr>
              <a:t>0</a:t>
            </a:r>
            <a:r>
              <a:rPr i="1">
                <a:uFill>
                  <a:solidFill/>
                </a:uFill>
                <a:latin typeface="+mn-lt"/>
                <a:ea typeface="+mn-ea"/>
                <a:cs typeface="+mn-cs"/>
                <a:sym typeface="Arial"/>
              </a:rPr>
              <a:t> + </a:t>
            </a:r>
            <a:r>
              <a:rPr>
                <a:uFill>
                  <a:solidFill/>
                </a:uFill>
                <a:latin typeface="+mn-lt"/>
                <a:ea typeface="+mn-ea"/>
                <a:cs typeface="+mn-cs"/>
                <a:sym typeface="Arial"/>
              </a:rPr>
              <a:t>(1-</a:t>
            </a:r>
            <a:r>
              <a:rPr i="1">
                <a:uFill>
                  <a:solidFill/>
                </a:uFill>
                <a:latin typeface="+mn-lt"/>
                <a:ea typeface="+mn-ea"/>
                <a:cs typeface="+mn-cs"/>
                <a:sym typeface="Arial"/>
              </a:rPr>
              <a:t>a</a:t>
            </a:r>
            <a:r>
              <a:rPr>
                <a:uFill>
                  <a:solidFill/>
                </a:uFill>
                <a:latin typeface="+mn-lt"/>
                <a:ea typeface="+mn-ea"/>
                <a:cs typeface="+mn-cs"/>
                <a:sym typeface="Arial"/>
              </a:rPr>
              <a:t>) </a:t>
            </a:r>
            <a:r>
              <a:rPr i="1">
                <a:uFill>
                  <a:solidFill/>
                </a:uFill>
                <a:latin typeface="+mn-lt"/>
                <a:ea typeface="+mn-ea"/>
                <a:cs typeface="+mn-cs"/>
                <a:sym typeface="Arial"/>
              </a:rPr>
              <a:t>w</a:t>
            </a:r>
            <a:r>
              <a:rPr baseline="-25000">
                <a:uFill>
                  <a:solidFill/>
                </a:uFill>
                <a:latin typeface="+mn-lt"/>
                <a:ea typeface="+mn-ea"/>
                <a:cs typeface="+mn-cs"/>
                <a:sym typeface="Arial"/>
              </a:rPr>
              <a:t>a</a:t>
            </a:r>
          </a:p>
        </p:txBody>
      </p:sp>
    </p:spTree>
  </p:cSld>
  <p:clrMapOvr>
    <a:masterClrMapping/>
  </p:clrMapOvr>
  <p:transition spd="med" advClick="1"/>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80" name="UBVRI_Johnson.png"/>
          <p:cNvPicPr/>
          <p:nvPr/>
        </p:nvPicPr>
        <p:blipFill>
          <a:blip r:embed="rId2">
            <a:extLst/>
          </a:blip>
          <a:stretch>
            <a:fillRect/>
          </a:stretch>
        </p:blipFill>
        <p:spPr>
          <a:xfrm>
            <a:off x="685800" y="762000"/>
            <a:ext cx="7805738" cy="6113463"/>
          </a:xfrm>
          <a:prstGeom prst="rect">
            <a:avLst/>
          </a:prstGeom>
          <a:ln w="12700">
            <a:miter lim="400000"/>
          </a:ln>
        </p:spPr>
      </p:pic>
      <p:sp>
        <p:nvSpPr>
          <p:cNvPr id="881" name="Shape 88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882" name="Shape 882"/>
          <p:cNvSpPr/>
          <p:nvPr/>
        </p:nvSpPr>
        <p:spPr>
          <a:xfrm>
            <a:off x="6553200" y="4800600"/>
            <a:ext cx="1938338" cy="152400"/>
          </a:xfrm>
          <a:prstGeom prst="rect">
            <a:avLst/>
          </a:prstGeom>
          <a:solidFill>
            <a:srgbClr val="FFFFFF"/>
          </a:solidFill>
          <a:ln w="25400">
            <a:miter lim="400000"/>
          </a:ln>
        </p:spPr>
        <p:txBody>
          <a:bodyPr lIns="0" tIns="0" rIns="0" bIns="0" anchor="ctr"/>
          <a:lstStyle/>
          <a:p>
            <a:pPr lvl="0"/>
          </a:p>
        </p:txBody>
      </p:sp>
      <p:sp>
        <p:nvSpPr>
          <p:cNvPr id="883" name="Shape 883"/>
          <p:cNvSpPr/>
          <p:nvPr/>
        </p:nvSpPr>
        <p:spPr>
          <a:xfrm>
            <a:off x="2362200" y="5334000"/>
            <a:ext cx="4191000" cy="1524000"/>
          </a:xfrm>
          <a:prstGeom prst="rect">
            <a:avLst/>
          </a:prstGeom>
          <a:solidFill>
            <a:srgbClr val="FFFFFF"/>
          </a:solidFill>
          <a:ln w="25400">
            <a:miter lim="400000"/>
          </a:ln>
        </p:spPr>
        <p:txBody>
          <a:bodyPr lIns="0" tIns="0" rIns="0" bIns="0" anchor="ctr"/>
          <a:lstStyle/>
          <a:p>
            <a:pPr lvl="0"/>
          </a:p>
        </p:txBody>
      </p:sp>
      <p:sp>
        <p:nvSpPr>
          <p:cNvPr id="884" name="Shape 884"/>
          <p:cNvSpPr/>
          <p:nvPr/>
        </p:nvSpPr>
        <p:spPr>
          <a:xfrm>
            <a:off x="2514600" y="5573712"/>
            <a:ext cx="296203"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0000"/>
              </a:buClr>
              <a:buFont typeface="Arial"/>
              <a:defRPr sz="2000">
                <a:latin typeface="+mn-lt"/>
                <a:ea typeface="+mn-ea"/>
                <a:cs typeface="+mn-cs"/>
                <a:sym typeface="Arial"/>
              </a:defRPr>
            </a:lvl1pPr>
          </a:lstStyle>
          <a:p>
            <a:pPr lvl="0">
              <a:defRPr sz="1800">
                <a:uFillTx/>
              </a:defRPr>
            </a:pPr>
            <a:r>
              <a:rPr sz="2000">
                <a:uFill>
                  <a:solidFill/>
                </a:uFill>
              </a:rPr>
              <a:t>g</a:t>
            </a:r>
          </a:p>
        </p:txBody>
      </p:sp>
      <p:sp>
        <p:nvSpPr>
          <p:cNvPr id="885" name="Shape 885"/>
          <p:cNvSpPr/>
          <p:nvPr/>
        </p:nvSpPr>
        <p:spPr>
          <a:xfrm flipV="1">
            <a:off x="2667000" y="5105400"/>
            <a:ext cx="1588" cy="533400"/>
          </a:xfrm>
          <a:prstGeom prst="line">
            <a:avLst/>
          </a:prstGeom>
          <a:ln w="254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886" name="Shape 886"/>
          <p:cNvSpPr/>
          <p:nvPr/>
        </p:nvSpPr>
        <p:spPr>
          <a:xfrm flipV="1">
            <a:off x="3886200" y="5105400"/>
            <a:ext cx="1588" cy="533400"/>
          </a:xfrm>
          <a:prstGeom prst="line">
            <a:avLst/>
          </a:prstGeom>
          <a:ln w="254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887" name="Shape 887"/>
          <p:cNvSpPr/>
          <p:nvPr/>
        </p:nvSpPr>
        <p:spPr>
          <a:xfrm flipV="1">
            <a:off x="4876800" y="5105400"/>
            <a:ext cx="1588" cy="533400"/>
          </a:xfrm>
          <a:prstGeom prst="line">
            <a:avLst/>
          </a:prstGeom>
          <a:ln w="254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888" name="Shape 888"/>
          <p:cNvSpPr/>
          <p:nvPr/>
        </p:nvSpPr>
        <p:spPr>
          <a:xfrm flipV="1">
            <a:off x="5791200" y="5105400"/>
            <a:ext cx="1588" cy="533400"/>
          </a:xfrm>
          <a:prstGeom prst="line">
            <a:avLst/>
          </a:prstGeom>
          <a:ln w="254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889" name="Shape 889"/>
          <p:cNvSpPr/>
          <p:nvPr/>
        </p:nvSpPr>
        <p:spPr>
          <a:xfrm>
            <a:off x="3733800" y="5622925"/>
            <a:ext cx="239524"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0000"/>
              </a:buClr>
              <a:buFont typeface="Arial"/>
              <a:defRPr sz="2000">
                <a:latin typeface="+mn-lt"/>
                <a:ea typeface="+mn-ea"/>
                <a:cs typeface="+mn-cs"/>
                <a:sym typeface="Arial"/>
              </a:defRPr>
            </a:lvl1pPr>
          </a:lstStyle>
          <a:p>
            <a:pPr lvl="0">
              <a:defRPr sz="1800">
                <a:uFillTx/>
              </a:defRPr>
            </a:pPr>
            <a:r>
              <a:rPr sz="2000">
                <a:uFill>
                  <a:solidFill/>
                </a:uFill>
              </a:rPr>
              <a:t>r</a:t>
            </a:r>
          </a:p>
        </p:txBody>
      </p:sp>
      <p:sp>
        <p:nvSpPr>
          <p:cNvPr id="890" name="Shape 890"/>
          <p:cNvSpPr/>
          <p:nvPr/>
        </p:nvSpPr>
        <p:spPr>
          <a:xfrm>
            <a:off x="4787900" y="5622925"/>
            <a:ext cx="211371"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0000"/>
              </a:buClr>
              <a:buFont typeface="Arial"/>
              <a:defRPr sz="2000">
                <a:latin typeface="+mn-lt"/>
                <a:ea typeface="+mn-ea"/>
                <a:cs typeface="+mn-cs"/>
                <a:sym typeface="Arial"/>
              </a:defRPr>
            </a:lvl1pPr>
          </a:lstStyle>
          <a:p>
            <a:pPr lvl="0">
              <a:defRPr sz="1800">
                <a:uFillTx/>
              </a:defRPr>
            </a:pPr>
            <a:r>
              <a:rPr sz="2000">
                <a:uFill>
                  <a:solidFill/>
                </a:uFill>
              </a:rPr>
              <a:t>i</a:t>
            </a:r>
          </a:p>
        </p:txBody>
      </p:sp>
      <p:sp>
        <p:nvSpPr>
          <p:cNvPr id="891" name="Shape 891"/>
          <p:cNvSpPr/>
          <p:nvPr/>
        </p:nvSpPr>
        <p:spPr>
          <a:xfrm>
            <a:off x="5638800" y="5622925"/>
            <a:ext cx="281941"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0000"/>
              </a:buClr>
              <a:buFont typeface="Arial"/>
              <a:defRPr sz="2000">
                <a:latin typeface="+mn-lt"/>
                <a:ea typeface="+mn-ea"/>
                <a:cs typeface="+mn-cs"/>
                <a:sym typeface="Arial"/>
              </a:defRPr>
            </a:lvl1pPr>
          </a:lstStyle>
          <a:p>
            <a:pPr lvl="0">
              <a:defRPr sz="1800">
                <a:uFillTx/>
              </a:defRPr>
            </a:pPr>
            <a:r>
              <a:rPr sz="2000">
                <a:uFill>
                  <a:solidFill/>
                </a:uFill>
              </a:rPr>
              <a:t>z</a:t>
            </a:r>
          </a:p>
        </p:txBody>
      </p:sp>
      <p:sp>
        <p:nvSpPr>
          <p:cNvPr id="892" name="Shape 892"/>
          <p:cNvSpPr/>
          <p:nvPr>
            <p:ph type="title"/>
          </p:nvPr>
        </p:nvSpPr>
        <p:spPr>
          <a:prstGeom prst="rect">
            <a:avLst/>
          </a:prstGeom>
        </p:spPr>
        <p:txBody>
          <a:bodyPr/>
          <a:lstStyle>
            <a:lvl1pPr>
              <a:defRPr b="0"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Near-Optical Bands</a:t>
            </a:r>
          </a:p>
        </p:txBody>
      </p:sp>
      <p:sp>
        <p:nvSpPr>
          <p:cNvPr id="893" name="Shape 893"/>
          <p:cNvSpPr/>
          <p:nvPr/>
        </p:nvSpPr>
        <p:spPr>
          <a:xfrm>
            <a:off x="2848902" y="848768"/>
            <a:ext cx="3813989" cy="283664"/>
          </a:xfrm>
          <a:prstGeom prst="rect">
            <a:avLst/>
          </a:prstGeom>
          <a:solidFill>
            <a:srgbClr val="FFFFFF"/>
          </a:solidFill>
          <a:ln w="25400">
            <a:miter lim="400000"/>
          </a:ln>
        </p:spPr>
        <p:txBody>
          <a:bodyPr lIns="0" tIns="0" rIns="0" bIns="0" anchor="ctr"/>
          <a:lstStyle/>
          <a:p>
            <a:pPr lvl="0"/>
          </a:p>
        </p:txBody>
      </p:sp>
    </p:spTree>
  </p:cSld>
  <p:clrMapOvr>
    <a:masterClrMapping/>
  </p:clrMapOvr>
  <p:transition spd="med" advClick="1"/>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5" name="Shape 89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896" name="UBVRI_Johnson.png"/>
          <p:cNvPicPr/>
          <p:nvPr/>
        </p:nvPicPr>
        <p:blipFill>
          <a:blip r:embed="rId2">
            <a:extLst/>
          </a:blip>
          <a:stretch>
            <a:fillRect/>
          </a:stretch>
        </p:blipFill>
        <p:spPr>
          <a:xfrm>
            <a:off x="685800" y="762000"/>
            <a:ext cx="7805738" cy="6113463"/>
          </a:xfrm>
          <a:prstGeom prst="rect">
            <a:avLst/>
          </a:prstGeom>
          <a:ln w="12700">
            <a:miter lim="400000"/>
          </a:ln>
        </p:spPr>
      </p:pic>
      <p:sp>
        <p:nvSpPr>
          <p:cNvPr id="897" name="Shape 897"/>
          <p:cNvSpPr/>
          <p:nvPr>
            <p:ph type="title"/>
          </p:nvPr>
        </p:nvSpPr>
        <p:spPr>
          <a:prstGeom prst="rect">
            <a:avLst/>
          </a:prstGeom>
        </p:spPr>
        <p:txBody>
          <a:bodyPr/>
          <a:lstStyle>
            <a:lvl1pPr>
              <a:defRPr b="0"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Near-Optical Bands</a:t>
            </a:r>
          </a:p>
        </p:txBody>
      </p:sp>
      <p:sp>
        <p:nvSpPr>
          <p:cNvPr id="898" name="Shape 898"/>
          <p:cNvSpPr/>
          <p:nvPr/>
        </p:nvSpPr>
        <p:spPr>
          <a:xfrm>
            <a:off x="6553200" y="4800600"/>
            <a:ext cx="1938338" cy="152400"/>
          </a:xfrm>
          <a:prstGeom prst="rect">
            <a:avLst/>
          </a:prstGeom>
          <a:solidFill>
            <a:srgbClr val="FFFFFF"/>
          </a:solidFill>
          <a:ln w="25400">
            <a:miter lim="400000"/>
          </a:ln>
        </p:spPr>
        <p:txBody>
          <a:bodyPr lIns="0" tIns="0" rIns="0" bIns="0" anchor="ctr"/>
          <a:lstStyle/>
          <a:p>
            <a:pPr lvl="0"/>
          </a:p>
        </p:txBody>
      </p:sp>
      <p:sp>
        <p:nvSpPr>
          <p:cNvPr id="899" name="Shape 899"/>
          <p:cNvSpPr/>
          <p:nvPr/>
        </p:nvSpPr>
        <p:spPr>
          <a:xfrm>
            <a:off x="2362200" y="5257800"/>
            <a:ext cx="4191000" cy="1600200"/>
          </a:xfrm>
          <a:prstGeom prst="rect">
            <a:avLst/>
          </a:prstGeom>
          <a:solidFill>
            <a:srgbClr val="FFFFFF"/>
          </a:solidFill>
          <a:ln w="25400">
            <a:miter lim="400000"/>
          </a:ln>
        </p:spPr>
        <p:txBody>
          <a:bodyPr lIns="0" tIns="0" rIns="0" bIns="0" anchor="ctr"/>
          <a:lstStyle/>
          <a:p>
            <a:pPr lvl="0"/>
          </a:p>
        </p:txBody>
      </p:sp>
      <p:sp>
        <p:nvSpPr>
          <p:cNvPr id="900" name="Shape 900"/>
          <p:cNvSpPr/>
          <p:nvPr/>
        </p:nvSpPr>
        <p:spPr>
          <a:xfrm>
            <a:off x="3027362" y="5257800"/>
            <a:ext cx="338372"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0000"/>
              </a:buClr>
              <a:buFont typeface="Arial"/>
              <a:defRPr sz="2000">
                <a:latin typeface="+mn-lt"/>
                <a:ea typeface="+mn-ea"/>
                <a:cs typeface="+mn-cs"/>
                <a:sym typeface="Arial"/>
              </a:defRPr>
            </a:lvl1pPr>
          </a:lstStyle>
          <a:p>
            <a:pPr lvl="0">
              <a:defRPr sz="1800">
                <a:uFillTx/>
              </a:defRPr>
            </a:pPr>
            <a:r>
              <a:rPr sz="2000">
                <a:uFill>
                  <a:solidFill/>
                </a:uFill>
              </a:rPr>
              <a:t>U</a:t>
            </a:r>
          </a:p>
        </p:txBody>
      </p:sp>
      <p:sp>
        <p:nvSpPr>
          <p:cNvPr id="901" name="Shape 901"/>
          <p:cNvSpPr/>
          <p:nvPr/>
        </p:nvSpPr>
        <p:spPr>
          <a:xfrm flipV="1">
            <a:off x="3200400" y="4800600"/>
            <a:ext cx="1588" cy="533400"/>
          </a:xfrm>
          <a:prstGeom prst="line">
            <a:avLst/>
          </a:prstGeom>
          <a:ln w="254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902" name="Shape 902"/>
          <p:cNvSpPr/>
          <p:nvPr/>
        </p:nvSpPr>
        <p:spPr>
          <a:xfrm flipV="1">
            <a:off x="4114800" y="4800600"/>
            <a:ext cx="1588" cy="533400"/>
          </a:xfrm>
          <a:prstGeom prst="line">
            <a:avLst/>
          </a:prstGeom>
          <a:ln w="254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903" name="Shape 903"/>
          <p:cNvSpPr/>
          <p:nvPr/>
        </p:nvSpPr>
        <p:spPr>
          <a:xfrm flipV="1">
            <a:off x="5181600" y="4724400"/>
            <a:ext cx="1588" cy="533400"/>
          </a:xfrm>
          <a:prstGeom prst="line">
            <a:avLst/>
          </a:prstGeom>
          <a:ln w="254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904" name="Shape 904"/>
          <p:cNvSpPr/>
          <p:nvPr/>
        </p:nvSpPr>
        <p:spPr>
          <a:xfrm flipV="1">
            <a:off x="6324600" y="4724400"/>
            <a:ext cx="1588" cy="533400"/>
          </a:xfrm>
          <a:prstGeom prst="line">
            <a:avLst/>
          </a:prstGeom>
          <a:ln w="254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905" name="Shape 905"/>
          <p:cNvSpPr/>
          <p:nvPr/>
        </p:nvSpPr>
        <p:spPr>
          <a:xfrm>
            <a:off x="3962400" y="5257800"/>
            <a:ext cx="324357"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0000"/>
              </a:buClr>
              <a:buFont typeface="Arial"/>
              <a:defRPr sz="2000">
                <a:latin typeface="+mn-lt"/>
                <a:ea typeface="+mn-ea"/>
                <a:cs typeface="+mn-cs"/>
                <a:sym typeface="Arial"/>
              </a:defRPr>
            </a:lvl1pPr>
          </a:lstStyle>
          <a:p>
            <a:pPr lvl="0">
              <a:defRPr sz="1800">
                <a:uFillTx/>
              </a:defRPr>
            </a:pPr>
            <a:r>
              <a:rPr sz="2000">
                <a:uFill>
                  <a:solidFill/>
                </a:uFill>
              </a:rPr>
              <a:t>B</a:t>
            </a:r>
          </a:p>
        </p:txBody>
      </p:sp>
      <p:sp>
        <p:nvSpPr>
          <p:cNvPr id="906" name="Shape 906"/>
          <p:cNvSpPr/>
          <p:nvPr/>
        </p:nvSpPr>
        <p:spPr>
          <a:xfrm>
            <a:off x="4979987" y="5257800"/>
            <a:ext cx="324357"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0000"/>
              </a:buClr>
              <a:buFont typeface="Arial"/>
              <a:defRPr sz="2000">
                <a:latin typeface="+mn-lt"/>
                <a:ea typeface="+mn-ea"/>
                <a:cs typeface="+mn-cs"/>
                <a:sym typeface="Arial"/>
              </a:defRPr>
            </a:lvl1pPr>
          </a:lstStyle>
          <a:p>
            <a:pPr lvl="0">
              <a:defRPr sz="1800">
                <a:uFillTx/>
              </a:defRPr>
            </a:pPr>
            <a:r>
              <a:rPr sz="2000">
                <a:uFill>
                  <a:solidFill/>
                </a:uFill>
              </a:rPr>
              <a:t>V</a:t>
            </a:r>
          </a:p>
        </p:txBody>
      </p:sp>
      <p:sp>
        <p:nvSpPr>
          <p:cNvPr id="907" name="Shape 907"/>
          <p:cNvSpPr/>
          <p:nvPr/>
        </p:nvSpPr>
        <p:spPr>
          <a:xfrm>
            <a:off x="6172200" y="5257800"/>
            <a:ext cx="338371"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0000"/>
              </a:buClr>
              <a:buFont typeface="Arial"/>
              <a:defRPr sz="2000">
                <a:latin typeface="+mn-lt"/>
                <a:ea typeface="+mn-ea"/>
                <a:cs typeface="+mn-cs"/>
                <a:sym typeface="Arial"/>
              </a:defRPr>
            </a:lvl1pPr>
          </a:lstStyle>
          <a:p>
            <a:pPr lvl="0">
              <a:defRPr sz="1800">
                <a:uFillTx/>
              </a:defRPr>
            </a:pPr>
            <a:r>
              <a:rPr sz="2000">
                <a:uFill>
                  <a:solidFill/>
                </a:uFill>
              </a:rPr>
              <a:t>R</a:t>
            </a:r>
          </a:p>
        </p:txBody>
      </p:sp>
      <p:sp>
        <p:nvSpPr>
          <p:cNvPr id="908" name="Shape 908"/>
          <p:cNvSpPr/>
          <p:nvPr/>
        </p:nvSpPr>
        <p:spPr>
          <a:xfrm>
            <a:off x="1182687" y="5257800"/>
            <a:ext cx="924506"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buClr>
                <a:srgbClr val="008F00"/>
              </a:buClr>
              <a:buFont typeface="Arial"/>
              <a:defRPr sz="1800">
                <a:uFillTx/>
              </a:defRPr>
            </a:pPr>
            <a:r>
              <a:rPr i="1" sz="2000">
                <a:solidFill>
                  <a:srgbClr val="008F00"/>
                </a:solidFill>
                <a:uFill>
                  <a:solidFill>
                    <a:srgbClr val="008F00"/>
                  </a:solidFill>
                </a:uFill>
                <a:latin typeface="+mn-lt"/>
                <a:ea typeface="+mn-ea"/>
                <a:cs typeface="+mn-cs"/>
                <a:sym typeface="Arial"/>
              </a:rPr>
              <a:t>z</a:t>
            </a:r>
            <a:r>
              <a:rPr sz="2000">
                <a:solidFill>
                  <a:srgbClr val="008F00"/>
                </a:solidFill>
                <a:uFill>
                  <a:solidFill>
                    <a:srgbClr val="008F00"/>
                  </a:solidFill>
                </a:uFill>
                <a:latin typeface="+mn-lt"/>
                <a:ea typeface="+mn-ea"/>
                <a:cs typeface="+mn-cs"/>
                <a:sym typeface="Arial"/>
              </a:rPr>
              <a:t> = 0.5</a:t>
            </a:r>
          </a:p>
        </p:txBody>
      </p:sp>
      <p:sp>
        <p:nvSpPr>
          <p:cNvPr id="909" name="Shape 909"/>
          <p:cNvSpPr/>
          <p:nvPr/>
        </p:nvSpPr>
        <p:spPr>
          <a:xfrm>
            <a:off x="914400" y="4724400"/>
            <a:ext cx="1499231" cy="40746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buClr>
                <a:srgbClr val="000000"/>
              </a:buClr>
              <a:buFont typeface="Symbol"/>
              <a:defRPr sz="1800">
                <a:uFillTx/>
              </a:defRPr>
            </a:pPr>
            <a:r>
              <a:rPr sz="2000">
                <a:uFill>
                  <a:solidFill/>
                </a:uFill>
                <a:latin typeface="Symbol"/>
                <a:ea typeface="Symbol"/>
                <a:cs typeface="Symbol"/>
                <a:sym typeface="Symbol"/>
              </a:rPr>
              <a:t>λ</a:t>
            </a:r>
            <a:r>
              <a:rPr sz="2000">
                <a:uFill>
                  <a:solidFill/>
                </a:uFill>
                <a:latin typeface="+mn-lt"/>
                <a:ea typeface="+mn-ea"/>
                <a:cs typeface="+mn-cs"/>
                <a:sym typeface="Arial"/>
              </a:rPr>
              <a:t> → </a:t>
            </a:r>
            <a:r>
              <a:rPr sz="2000">
                <a:uFill>
                  <a:solidFill/>
                </a:uFill>
                <a:latin typeface="Symbol"/>
                <a:ea typeface="Symbol"/>
                <a:cs typeface="Symbol"/>
                <a:sym typeface="Symbol"/>
              </a:rPr>
              <a:t>λ</a:t>
            </a:r>
            <a:r>
              <a:rPr sz="2000">
                <a:uFill>
                  <a:solidFill/>
                </a:uFill>
                <a:latin typeface="+mn-lt"/>
                <a:ea typeface="+mn-ea"/>
                <a:cs typeface="+mn-cs"/>
                <a:sym typeface="Arial"/>
              </a:rPr>
              <a:t>·(1+</a:t>
            </a:r>
            <a:r>
              <a:rPr i="1" sz="2000">
                <a:uFill>
                  <a:solidFill/>
                </a:uFill>
                <a:latin typeface="+mn-lt"/>
                <a:ea typeface="+mn-ea"/>
                <a:cs typeface="+mn-cs"/>
                <a:sym typeface="Arial"/>
              </a:rPr>
              <a:t>z</a:t>
            </a:r>
            <a:r>
              <a:rPr sz="2000">
                <a:uFill>
                  <a:solidFill/>
                </a:uFill>
                <a:latin typeface="+mn-lt"/>
                <a:ea typeface="+mn-ea"/>
                <a:cs typeface="+mn-cs"/>
                <a:sym typeface="Arial"/>
              </a:rPr>
              <a:t>)</a:t>
            </a:r>
          </a:p>
        </p:txBody>
      </p:sp>
      <p:sp>
        <p:nvSpPr>
          <p:cNvPr id="910" name="Shape 910"/>
          <p:cNvSpPr/>
          <p:nvPr/>
        </p:nvSpPr>
        <p:spPr>
          <a:xfrm flipV="1">
            <a:off x="8305800" y="4724400"/>
            <a:ext cx="1588" cy="533400"/>
          </a:xfrm>
          <a:prstGeom prst="line">
            <a:avLst/>
          </a:prstGeom>
          <a:ln w="254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911" name="Shape 911"/>
          <p:cNvSpPr/>
          <p:nvPr/>
        </p:nvSpPr>
        <p:spPr>
          <a:xfrm>
            <a:off x="8153400" y="5257800"/>
            <a:ext cx="225510"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0000"/>
              </a:buClr>
              <a:buFont typeface="Arial"/>
              <a:defRPr sz="2000">
                <a:latin typeface="+mn-lt"/>
                <a:ea typeface="+mn-ea"/>
                <a:cs typeface="+mn-cs"/>
                <a:sym typeface="Arial"/>
              </a:defRPr>
            </a:lvl1pPr>
          </a:lstStyle>
          <a:p>
            <a:pPr lvl="0">
              <a:defRPr sz="1800">
                <a:uFillTx/>
              </a:defRPr>
            </a:pPr>
            <a:r>
              <a:rPr sz="2000">
                <a:uFill>
                  <a:solidFill/>
                </a:uFill>
              </a:rPr>
              <a:t>I</a:t>
            </a:r>
          </a:p>
        </p:txBody>
      </p:sp>
      <p:sp>
        <p:nvSpPr>
          <p:cNvPr id="912" name="Shape 912"/>
          <p:cNvSpPr/>
          <p:nvPr/>
        </p:nvSpPr>
        <p:spPr>
          <a:xfrm>
            <a:off x="1182687" y="5791200"/>
            <a:ext cx="924506"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buClr>
                <a:srgbClr val="008F00"/>
              </a:buClr>
              <a:buFont typeface="Arial"/>
              <a:defRPr sz="1800">
                <a:uFillTx/>
              </a:defRPr>
            </a:pPr>
            <a:r>
              <a:rPr i="1" sz="2000">
                <a:solidFill>
                  <a:srgbClr val="008F00"/>
                </a:solidFill>
                <a:uFill>
                  <a:solidFill>
                    <a:srgbClr val="008F00"/>
                  </a:solidFill>
                </a:uFill>
                <a:latin typeface="+mn-lt"/>
                <a:ea typeface="+mn-ea"/>
                <a:cs typeface="+mn-cs"/>
                <a:sym typeface="Arial"/>
              </a:rPr>
              <a:t>z</a:t>
            </a:r>
            <a:r>
              <a:rPr sz="2000">
                <a:solidFill>
                  <a:srgbClr val="008F00"/>
                </a:solidFill>
                <a:uFill>
                  <a:solidFill>
                    <a:srgbClr val="008F00"/>
                  </a:solidFill>
                </a:uFill>
                <a:latin typeface="+mn-lt"/>
                <a:ea typeface="+mn-ea"/>
                <a:cs typeface="+mn-cs"/>
                <a:sym typeface="Arial"/>
              </a:rPr>
              <a:t> = 1.0</a:t>
            </a:r>
          </a:p>
        </p:txBody>
      </p:sp>
      <p:sp>
        <p:nvSpPr>
          <p:cNvPr id="913" name="Shape 913"/>
          <p:cNvSpPr/>
          <p:nvPr/>
        </p:nvSpPr>
        <p:spPr>
          <a:xfrm flipV="1">
            <a:off x="4648200" y="5334000"/>
            <a:ext cx="1588" cy="533400"/>
          </a:xfrm>
          <a:prstGeom prst="line">
            <a:avLst/>
          </a:prstGeom>
          <a:ln w="254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914" name="Shape 914"/>
          <p:cNvSpPr/>
          <p:nvPr/>
        </p:nvSpPr>
        <p:spPr>
          <a:xfrm flipV="1">
            <a:off x="5715000" y="5334000"/>
            <a:ext cx="1588" cy="533400"/>
          </a:xfrm>
          <a:prstGeom prst="line">
            <a:avLst/>
          </a:prstGeom>
          <a:ln w="254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915" name="Shape 915"/>
          <p:cNvSpPr/>
          <p:nvPr/>
        </p:nvSpPr>
        <p:spPr>
          <a:xfrm flipV="1">
            <a:off x="7315200" y="5334000"/>
            <a:ext cx="1588" cy="533400"/>
          </a:xfrm>
          <a:prstGeom prst="line">
            <a:avLst/>
          </a:prstGeom>
          <a:ln w="254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916" name="Shape 916"/>
          <p:cNvSpPr/>
          <p:nvPr/>
        </p:nvSpPr>
        <p:spPr>
          <a:xfrm>
            <a:off x="4495800" y="5791200"/>
            <a:ext cx="338371"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0000"/>
              </a:buClr>
              <a:buFont typeface="Arial"/>
              <a:defRPr sz="2000">
                <a:latin typeface="+mn-lt"/>
                <a:ea typeface="+mn-ea"/>
                <a:cs typeface="+mn-cs"/>
                <a:sym typeface="Arial"/>
              </a:defRPr>
            </a:lvl1pPr>
          </a:lstStyle>
          <a:p>
            <a:pPr lvl="0">
              <a:defRPr sz="1800">
                <a:uFillTx/>
              </a:defRPr>
            </a:pPr>
            <a:r>
              <a:rPr sz="2000">
                <a:uFill>
                  <a:solidFill/>
                </a:uFill>
              </a:rPr>
              <a:t>U</a:t>
            </a:r>
          </a:p>
        </p:txBody>
      </p:sp>
      <p:sp>
        <p:nvSpPr>
          <p:cNvPr id="917" name="Shape 917"/>
          <p:cNvSpPr/>
          <p:nvPr/>
        </p:nvSpPr>
        <p:spPr>
          <a:xfrm>
            <a:off x="5562600" y="5791200"/>
            <a:ext cx="324357"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0000"/>
              </a:buClr>
              <a:buFont typeface="Arial"/>
              <a:defRPr sz="2000">
                <a:latin typeface="+mn-lt"/>
                <a:ea typeface="+mn-ea"/>
                <a:cs typeface="+mn-cs"/>
                <a:sym typeface="Arial"/>
              </a:defRPr>
            </a:lvl1pPr>
          </a:lstStyle>
          <a:p>
            <a:pPr lvl="0">
              <a:defRPr sz="1800">
                <a:uFillTx/>
              </a:defRPr>
            </a:pPr>
            <a:r>
              <a:rPr sz="2000">
                <a:uFill>
                  <a:solidFill/>
                </a:uFill>
              </a:rPr>
              <a:t>B</a:t>
            </a:r>
          </a:p>
        </p:txBody>
      </p:sp>
      <p:sp>
        <p:nvSpPr>
          <p:cNvPr id="918" name="Shape 918"/>
          <p:cNvSpPr/>
          <p:nvPr/>
        </p:nvSpPr>
        <p:spPr>
          <a:xfrm>
            <a:off x="7162800" y="5791200"/>
            <a:ext cx="324357"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0000"/>
              </a:buClr>
              <a:buFont typeface="Arial"/>
              <a:defRPr sz="2000">
                <a:latin typeface="+mn-lt"/>
                <a:ea typeface="+mn-ea"/>
                <a:cs typeface="+mn-cs"/>
                <a:sym typeface="Arial"/>
              </a:defRPr>
            </a:lvl1pPr>
          </a:lstStyle>
          <a:p>
            <a:pPr lvl="0">
              <a:defRPr sz="1800">
                <a:uFillTx/>
              </a:defRPr>
            </a:pPr>
            <a:r>
              <a:rPr sz="2000">
                <a:uFill>
                  <a:solidFill/>
                </a:uFill>
              </a:rPr>
              <a:t>V</a:t>
            </a:r>
          </a:p>
        </p:txBody>
      </p:sp>
      <p:sp>
        <p:nvSpPr>
          <p:cNvPr id="919" name="Shape 919"/>
          <p:cNvSpPr/>
          <p:nvPr/>
        </p:nvSpPr>
        <p:spPr>
          <a:xfrm flipV="1">
            <a:off x="8686800" y="5334000"/>
            <a:ext cx="1588" cy="533400"/>
          </a:xfrm>
          <a:prstGeom prst="line">
            <a:avLst/>
          </a:prstGeom>
          <a:ln w="254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920" name="Shape 920"/>
          <p:cNvSpPr/>
          <p:nvPr/>
        </p:nvSpPr>
        <p:spPr>
          <a:xfrm>
            <a:off x="8534400" y="5791200"/>
            <a:ext cx="338371"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0000"/>
              </a:buClr>
              <a:buFont typeface="Arial"/>
              <a:defRPr sz="2000">
                <a:latin typeface="+mn-lt"/>
                <a:ea typeface="+mn-ea"/>
                <a:cs typeface="+mn-cs"/>
                <a:sym typeface="Arial"/>
              </a:defRPr>
            </a:lvl1pPr>
          </a:lstStyle>
          <a:p>
            <a:pPr lvl="0">
              <a:defRPr sz="1800">
                <a:uFillTx/>
              </a:defRPr>
            </a:pPr>
            <a:r>
              <a:rPr sz="2000">
                <a:uFill>
                  <a:solidFill/>
                </a:uFill>
              </a:rPr>
              <a:t>R</a:t>
            </a:r>
          </a:p>
        </p:txBody>
      </p:sp>
      <p:sp>
        <p:nvSpPr>
          <p:cNvPr id="921" name="Shape 921"/>
          <p:cNvSpPr/>
          <p:nvPr/>
        </p:nvSpPr>
        <p:spPr>
          <a:xfrm>
            <a:off x="2848902" y="848768"/>
            <a:ext cx="3813989" cy="283664"/>
          </a:xfrm>
          <a:prstGeom prst="rect">
            <a:avLst/>
          </a:prstGeom>
          <a:solidFill>
            <a:srgbClr val="FFFFFF"/>
          </a:solidFill>
          <a:ln w="25400">
            <a:miter lim="400000"/>
          </a:ln>
        </p:spPr>
        <p:txBody>
          <a:bodyPr lIns="0" tIns="0" rIns="0" bIns="0" anchor="ctr"/>
          <a:lstStyle/>
          <a:p>
            <a:pPr lvl="0"/>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909"/>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908"/>
                                        </p:tgtEl>
                                        <p:attrNameLst>
                                          <p:attrName>style.visibility</p:attrName>
                                        </p:attrNameLst>
                                      </p:cBhvr>
                                      <p:to>
                                        <p:strVal val="visible"/>
                                      </p:to>
                                    </p:set>
                                  </p:childTnLst>
                                </p:cTn>
                              </p:par>
                            </p:childTnLst>
                          </p:cTn>
                        </p:par>
                        <p:par>
                          <p:cTn id="10" fill="hold">
                            <p:stCondLst>
                              <p:cond delay="0"/>
                            </p:stCondLst>
                            <p:childTnLst>
                              <p:par>
                                <p:cTn id="11" nodeType="afterEffect" presetClass="entr" presetSubtype="0" presetID="1" grpId="3" fill="hold">
                                  <p:stCondLst>
                                    <p:cond delay="0"/>
                                  </p:stCondLst>
                                  <p:iterate type="el" backwards="0">
                                    <p:tmAbs val="0"/>
                                  </p:iterate>
                                  <p:childTnLst>
                                    <p:set>
                                      <p:cBhvr>
                                        <p:cTn id="12" fill="hold"/>
                                        <p:tgtEl>
                                          <p:spTgt spid="901"/>
                                        </p:tgtEl>
                                        <p:attrNameLst>
                                          <p:attrName>style.visibility</p:attrName>
                                        </p:attrNameLst>
                                      </p:cBhvr>
                                      <p:to>
                                        <p:strVal val="visible"/>
                                      </p:to>
                                    </p:set>
                                  </p:childTnLst>
                                </p:cTn>
                              </p:par>
                            </p:childTnLst>
                          </p:cTn>
                        </p:par>
                        <p:par>
                          <p:cTn id="13" fill="hold">
                            <p:stCondLst>
                              <p:cond delay="0"/>
                            </p:stCondLst>
                            <p:childTnLst>
                              <p:par>
                                <p:cTn id="14" nodeType="afterEffect" presetClass="entr" presetSubtype="0" presetID="1" grpId="4" fill="hold">
                                  <p:stCondLst>
                                    <p:cond delay="0"/>
                                  </p:stCondLst>
                                  <p:iterate type="el" backwards="0">
                                    <p:tmAbs val="0"/>
                                  </p:iterate>
                                  <p:childTnLst>
                                    <p:set>
                                      <p:cBhvr>
                                        <p:cTn id="15" fill="hold"/>
                                        <p:tgtEl>
                                          <p:spTgt spid="900"/>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5" fill="hold">
                                  <p:stCondLst>
                                    <p:cond delay="0"/>
                                  </p:stCondLst>
                                  <p:iterate type="el" backwards="0">
                                    <p:tmAbs val="0"/>
                                  </p:iterate>
                                  <p:childTnLst>
                                    <p:set>
                                      <p:cBhvr>
                                        <p:cTn id="18" fill="hold"/>
                                        <p:tgtEl>
                                          <p:spTgt spid="902"/>
                                        </p:tgtEl>
                                        <p:attrNameLst>
                                          <p:attrName>style.visibility</p:attrName>
                                        </p:attrNameLst>
                                      </p:cBhvr>
                                      <p:to>
                                        <p:strVal val="visible"/>
                                      </p:to>
                                    </p:set>
                                  </p:childTnLst>
                                </p:cTn>
                              </p:par>
                            </p:childTnLst>
                          </p:cTn>
                        </p:par>
                        <p:par>
                          <p:cTn id="19" fill="hold">
                            <p:stCondLst>
                              <p:cond delay="0"/>
                            </p:stCondLst>
                            <p:childTnLst>
                              <p:par>
                                <p:cTn id="20" nodeType="afterEffect" presetClass="entr" presetSubtype="0" presetID="1" grpId="6" fill="hold">
                                  <p:stCondLst>
                                    <p:cond delay="0"/>
                                  </p:stCondLst>
                                  <p:iterate type="el" backwards="0">
                                    <p:tmAbs val="0"/>
                                  </p:iterate>
                                  <p:childTnLst>
                                    <p:set>
                                      <p:cBhvr>
                                        <p:cTn id="21" fill="hold"/>
                                        <p:tgtEl>
                                          <p:spTgt spid="905"/>
                                        </p:tgtEl>
                                        <p:attrNameLst>
                                          <p:attrName>style.visibility</p:attrName>
                                        </p:attrNameLst>
                                      </p:cBhvr>
                                      <p:to>
                                        <p:strVal val="visible"/>
                                      </p:to>
                                    </p:set>
                                  </p:childTnLst>
                                </p:cTn>
                              </p:par>
                            </p:childTnLst>
                          </p:cTn>
                        </p:par>
                        <p:par>
                          <p:cTn id="22" fill="hold">
                            <p:stCondLst>
                              <p:cond delay="0"/>
                            </p:stCondLst>
                            <p:childTnLst>
                              <p:par>
                                <p:cTn id="23" nodeType="afterEffect" presetClass="entr" presetSubtype="0" presetID="1" grpId="7" fill="hold">
                                  <p:stCondLst>
                                    <p:cond delay="0"/>
                                  </p:stCondLst>
                                  <p:iterate type="el" backwards="0">
                                    <p:tmAbs val="0"/>
                                  </p:iterate>
                                  <p:childTnLst>
                                    <p:set>
                                      <p:cBhvr>
                                        <p:cTn id="24" fill="hold"/>
                                        <p:tgtEl>
                                          <p:spTgt spid="903"/>
                                        </p:tgtEl>
                                        <p:attrNameLst>
                                          <p:attrName>style.visibility</p:attrName>
                                        </p:attrNameLst>
                                      </p:cBhvr>
                                      <p:to>
                                        <p:strVal val="visible"/>
                                      </p:to>
                                    </p:set>
                                  </p:childTnLst>
                                </p:cTn>
                              </p:par>
                            </p:childTnLst>
                          </p:cTn>
                        </p:par>
                        <p:par>
                          <p:cTn id="25" fill="hold">
                            <p:stCondLst>
                              <p:cond delay="0"/>
                            </p:stCondLst>
                            <p:childTnLst>
                              <p:par>
                                <p:cTn id="26" nodeType="afterEffect" presetClass="entr" presetSubtype="0" presetID="1" grpId="8" fill="hold">
                                  <p:stCondLst>
                                    <p:cond delay="0"/>
                                  </p:stCondLst>
                                  <p:iterate type="el" backwards="0">
                                    <p:tmAbs val="0"/>
                                  </p:iterate>
                                  <p:childTnLst>
                                    <p:set>
                                      <p:cBhvr>
                                        <p:cTn id="27" fill="hold"/>
                                        <p:tgtEl>
                                          <p:spTgt spid="906"/>
                                        </p:tgtEl>
                                        <p:attrNameLst>
                                          <p:attrName>style.visibility</p:attrName>
                                        </p:attrNameLst>
                                      </p:cBhvr>
                                      <p:to>
                                        <p:strVal val="visible"/>
                                      </p:to>
                                    </p:set>
                                  </p:childTnLst>
                                </p:cTn>
                              </p:par>
                            </p:childTnLst>
                          </p:cTn>
                        </p:par>
                        <p:par>
                          <p:cTn id="28" fill="hold">
                            <p:stCondLst>
                              <p:cond delay="0"/>
                            </p:stCondLst>
                            <p:childTnLst>
                              <p:par>
                                <p:cTn id="29" nodeType="afterEffect" presetClass="entr" presetSubtype="0" presetID="1" grpId="9" fill="hold">
                                  <p:stCondLst>
                                    <p:cond delay="0"/>
                                  </p:stCondLst>
                                  <p:iterate type="el" backwards="0">
                                    <p:tmAbs val="0"/>
                                  </p:iterate>
                                  <p:childTnLst>
                                    <p:set>
                                      <p:cBhvr>
                                        <p:cTn id="30" fill="hold"/>
                                        <p:tgtEl>
                                          <p:spTgt spid="904"/>
                                        </p:tgtEl>
                                        <p:attrNameLst>
                                          <p:attrName>style.visibility</p:attrName>
                                        </p:attrNameLst>
                                      </p:cBhvr>
                                      <p:to>
                                        <p:strVal val="visible"/>
                                      </p:to>
                                    </p:set>
                                  </p:childTnLst>
                                </p:cTn>
                              </p:par>
                            </p:childTnLst>
                          </p:cTn>
                        </p:par>
                        <p:par>
                          <p:cTn id="31" fill="hold">
                            <p:stCondLst>
                              <p:cond delay="0"/>
                            </p:stCondLst>
                            <p:childTnLst>
                              <p:par>
                                <p:cTn id="32" nodeType="afterEffect" presetClass="entr" presetSubtype="0" presetID="1" grpId="10" fill="hold">
                                  <p:stCondLst>
                                    <p:cond delay="0"/>
                                  </p:stCondLst>
                                  <p:iterate type="el" backwards="0">
                                    <p:tmAbs val="0"/>
                                  </p:iterate>
                                  <p:childTnLst>
                                    <p:set>
                                      <p:cBhvr>
                                        <p:cTn id="33" fill="hold"/>
                                        <p:tgtEl>
                                          <p:spTgt spid="907"/>
                                        </p:tgtEl>
                                        <p:attrNameLst>
                                          <p:attrName>style.visibility</p:attrName>
                                        </p:attrNameLst>
                                      </p:cBhvr>
                                      <p:to>
                                        <p:strVal val="visible"/>
                                      </p:to>
                                    </p:set>
                                  </p:childTnLst>
                                </p:cTn>
                              </p:par>
                            </p:childTnLst>
                          </p:cTn>
                        </p:par>
                        <p:par>
                          <p:cTn id="34" fill="hold">
                            <p:stCondLst>
                              <p:cond delay="0"/>
                            </p:stCondLst>
                            <p:childTnLst>
                              <p:par>
                                <p:cTn id="35" nodeType="afterEffect" presetClass="entr" presetSubtype="0" presetID="1" grpId="11" fill="hold">
                                  <p:stCondLst>
                                    <p:cond delay="0"/>
                                  </p:stCondLst>
                                  <p:iterate type="el" backwards="0">
                                    <p:tmAbs val="0"/>
                                  </p:iterate>
                                  <p:childTnLst>
                                    <p:set>
                                      <p:cBhvr>
                                        <p:cTn id="36" fill="hold"/>
                                        <p:tgtEl>
                                          <p:spTgt spid="910"/>
                                        </p:tgtEl>
                                        <p:attrNameLst>
                                          <p:attrName>style.visibility</p:attrName>
                                        </p:attrNameLst>
                                      </p:cBhvr>
                                      <p:to>
                                        <p:strVal val="visible"/>
                                      </p:to>
                                    </p:set>
                                  </p:childTnLst>
                                </p:cTn>
                              </p:par>
                            </p:childTnLst>
                          </p:cTn>
                        </p:par>
                        <p:par>
                          <p:cTn id="37" fill="hold">
                            <p:stCondLst>
                              <p:cond delay="0"/>
                            </p:stCondLst>
                            <p:childTnLst>
                              <p:par>
                                <p:cTn id="38" nodeType="afterEffect" presetClass="entr" presetSubtype="0" presetID="1" grpId="12" fill="hold">
                                  <p:stCondLst>
                                    <p:cond delay="0"/>
                                  </p:stCondLst>
                                  <p:iterate type="el" backwards="0">
                                    <p:tmAbs val="0"/>
                                  </p:iterate>
                                  <p:childTnLst>
                                    <p:set>
                                      <p:cBhvr>
                                        <p:cTn id="39" fill="hold"/>
                                        <p:tgtEl>
                                          <p:spTgt spid="91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nodeType="clickEffect" presetClass="entr" presetSubtype="0" presetID="1" grpId="13" fill="hold">
                                  <p:stCondLst>
                                    <p:cond delay="0"/>
                                  </p:stCondLst>
                                  <p:iterate type="el" backwards="0">
                                    <p:tmAbs val="0"/>
                                  </p:iterate>
                                  <p:childTnLst>
                                    <p:set>
                                      <p:cBhvr>
                                        <p:cTn id="43" fill="hold"/>
                                        <p:tgtEl>
                                          <p:spTgt spid="912"/>
                                        </p:tgtEl>
                                        <p:attrNameLst>
                                          <p:attrName>style.visibility</p:attrName>
                                        </p:attrNameLst>
                                      </p:cBhvr>
                                      <p:to>
                                        <p:strVal val="visible"/>
                                      </p:to>
                                    </p:set>
                                  </p:childTnLst>
                                </p:cTn>
                              </p:par>
                            </p:childTnLst>
                          </p:cTn>
                        </p:par>
                        <p:par>
                          <p:cTn id="44" fill="hold">
                            <p:stCondLst>
                              <p:cond delay="0"/>
                            </p:stCondLst>
                            <p:childTnLst>
                              <p:par>
                                <p:cTn id="45" nodeType="afterEffect" presetClass="entr" presetSubtype="0" presetID="1" grpId="14" fill="hold">
                                  <p:stCondLst>
                                    <p:cond delay="0"/>
                                  </p:stCondLst>
                                  <p:iterate type="el" backwards="0">
                                    <p:tmAbs val="0"/>
                                  </p:iterate>
                                  <p:childTnLst>
                                    <p:set>
                                      <p:cBhvr>
                                        <p:cTn id="46" fill="hold"/>
                                        <p:tgtEl>
                                          <p:spTgt spid="913"/>
                                        </p:tgtEl>
                                        <p:attrNameLst>
                                          <p:attrName>style.visibility</p:attrName>
                                        </p:attrNameLst>
                                      </p:cBhvr>
                                      <p:to>
                                        <p:strVal val="visible"/>
                                      </p:to>
                                    </p:set>
                                  </p:childTnLst>
                                </p:cTn>
                              </p:par>
                            </p:childTnLst>
                          </p:cTn>
                        </p:par>
                        <p:par>
                          <p:cTn id="47" fill="hold">
                            <p:stCondLst>
                              <p:cond delay="0"/>
                            </p:stCondLst>
                            <p:childTnLst>
                              <p:par>
                                <p:cTn id="48" nodeType="afterEffect" presetClass="entr" presetSubtype="0" presetID="1" grpId="15" fill="hold">
                                  <p:stCondLst>
                                    <p:cond delay="0"/>
                                  </p:stCondLst>
                                  <p:iterate type="el" backwards="0">
                                    <p:tmAbs val="0"/>
                                  </p:iterate>
                                  <p:childTnLst>
                                    <p:set>
                                      <p:cBhvr>
                                        <p:cTn id="49" fill="hold"/>
                                        <p:tgtEl>
                                          <p:spTgt spid="916"/>
                                        </p:tgtEl>
                                        <p:attrNameLst>
                                          <p:attrName>style.visibility</p:attrName>
                                        </p:attrNameLst>
                                      </p:cBhvr>
                                      <p:to>
                                        <p:strVal val="visible"/>
                                      </p:to>
                                    </p:set>
                                  </p:childTnLst>
                                </p:cTn>
                              </p:par>
                            </p:childTnLst>
                          </p:cTn>
                        </p:par>
                        <p:par>
                          <p:cTn id="50" fill="hold">
                            <p:stCondLst>
                              <p:cond delay="0"/>
                            </p:stCondLst>
                            <p:childTnLst>
                              <p:par>
                                <p:cTn id="51" nodeType="afterEffect" presetClass="entr" presetSubtype="0" presetID="1" grpId="16" fill="hold">
                                  <p:stCondLst>
                                    <p:cond delay="0"/>
                                  </p:stCondLst>
                                  <p:iterate type="el" backwards="0">
                                    <p:tmAbs val="0"/>
                                  </p:iterate>
                                  <p:childTnLst>
                                    <p:set>
                                      <p:cBhvr>
                                        <p:cTn id="52" fill="hold"/>
                                        <p:tgtEl>
                                          <p:spTgt spid="914"/>
                                        </p:tgtEl>
                                        <p:attrNameLst>
                                          <p:attrName>style.visibility</p:attrName>
                                        </p:attrNameLst>
                                      </p:cBhvr>
                                      <p:to>
                                        <p:strVal val="visible"/>
                                      </p:to>
                                    </p:set>
                                  </p:childTnLst>
                                </p:cTn>
                              </p:par>
                            </p:childTnLst>
                          </p:cTn>
                        </p:par>
                        <p:par>
                          <p:cTn id="53" fill="hold">
                            <p:stCondLst>
                              <p:cond delay="0"/>
                            </p:stCondLst>
                            <p:childTnLst>
                              <p:par>
                                <p:cTn id="54" nodeType="afterEffect" presetClass="entr" presetSubtype="0" presetID="1" grpId="17" fill="hold">
                                  <p:stCondLst>
                                    <p:cond delay="0"/>
                                  </p:stCondLst>
                                  <p:iterate type="el" backwards="0">
                                    <p:tmAbs val="0"/>
                                  </p:iterate>
                                  <p:childTnLst>
                                    <p:set>
                                      <p:cBhvr>
                                        <p:cTn id="55" fill="hold"/>
                                        <p:tgtEl>
                                          <p:spTgt spid="917"/>
                                        </p:tgtEl>
                                        <p:attrNameLst>
                                          <p:attrName>style.visibility</p:attrName>
                                        </p:attrNameLst>
                                      </p:cBhvr>
                                      <p:to>
                                        <p:strVal val="visible"/>
                                      </p:to>
                                    </p:set>
                                  </p:childTnLst>
                                </p:cTn>
                              </p:par>
                            </p:childTnLst>
                          </p:cTn>
                        </p:par>
                        <p:par>
                          <p:cTn id="56" fill="hold">
                            <p:stCondLst>
                              <p:cond delay="0"/>
                            </p:stCondLst>
                            <p:childTnLst>
                              <p:par>
                                <p:cTn id="57" nodeType="afterEffect" presetClass="entr" presetSubtype="0" presetID="1" grpId="18" fill="hold">
                                  <p:stCondLst>
                                    <p:cond delay="0"/>
                                  </p:stCondLst>
                                  <p:iterate type="el" backwards="0">
                                    <p:tmAbs val="0"/>
                                  </p:iterate>
                                  <p:childTnLst>
                                    <p:set>
                                      <p:cBhvr>
                                        <p:cTn id="58" fill="hold"/>
                                        <p:tgtEl>
                                          <p:spTgt spid="915"/>
                                        </p:tgtEl>
                                        <p:attrNameLst>
                                          <p:attrName>style.visibility</p:attrName>
                                        </p:attrNameLst>
                                      </p:cBhvr>
                                      <p:to>
                                        <p:strVal val="visible"/>
                                      </p:to>
                                    </p:set>
                                  </p:childTnLst>
                                </p:cTn>
                              </p:par>
                            </p:childTnLst>
                          </p:cTn>
                        </p:par>
                        <p:par>
                          <p:cTn id="59" fill="hold">
                            <p:stCondLst>
                              <p:cond delay="0"/>
                            </p:stCondLst>
                            <p:childTnLst>
                              <p:par>
                                <p:cTn id="60" nodeType="afterEffect" presetClass="entr" presetSubtype="0" presetID="1" grpId="19" fill="hold">
                                  <p:stCondLst>
                                    <p:cond delay="0"/>
                                  </p:stCondLst>
                                  <p:iterate type="el" backwards="0">
                                    <p:tmAbs val="0"/>
                                  </p:iterate>
                                  <p:childTnLst>
                                    <p:set>
                                      <p:cBhvr>
                                        <p:cTn id="61" fill="hold"/>
                                        <p:tgtEl>
                                          <p:spTgt spid="918"/>
                                        </p:tgtEl>
                                        <p:attrNameLst>
                                          <p:attrName>style.visibility</p:attrName>
                                        </p:attrNameLst>
                                      </p:cBhvr>
                                      <p:to>
                                        <p:strVal val="visible"/>
                                      </p:to>
                                    </p:set>
                                  </p:childTnLst>
                                </p:cTn>
                              </p:par>
                            </p:childTnLst>
                          </p:cTn>
                        </p:par>
                        <p:par>
                          <p:cTn id="62" fill="hold">
                            <p:stCondLst>
                              <p:cond delay="0"/>
                            </p:stCondLst>
                            <p:childTnLst>
                              <p:par>
                                <p:cTn id="63" nodeType="afterEffect" presetClass="entr" presetSubtype="0" presetID="1" grpId="20" fill="hold">
                                  <p:stCondLst>
                                    <p:cond delay="0"/>
                                  </p:stCondLst>
                                  <p:iterate type="el" backwards="0">
                                    <p:tmAbs val="0"/>
                                  </p:iterate>
                                  <p:childTnLst>
                                    <p:set>
                                      <p:cBhvr>
                                        <p:cTn id="64" fill="hold"/>
                                        <p:tgtEl>
                                          <p:spTgt spid="919"/>
                                        </p:tgtEl>
                                        <p:attrNameLst>
                                          <p:attrName>style.visibility</p:attrName>
                                        </p:attrNameLst>
                                      </p:cBhvr>
                                      <p:to>
                                        <p:strVal val="visible"/>
                                      </p:to>
                                    </p:set>
                                  </p:childTnLst>
                                </p:cTn>
                              </p:par>
                            </p:childTnLst>
                          </p:cTn>
                        </p:par>
                        <p:par>
                          <p:cTn id="65" fill="hold">
                            <p:stCondLst>
                              <p:cond delay="0"/>
                            </p:stCondLst>
                            <p:childTnLst>
                              <p:par>
                                <p:cTn id="66" nodeType="afterEffect" presetClass="entr" presetSubtype="0" presetID="1" grpId="21" fill="hold">
                                  <p:stCondLst>
                                    <p:cond delay="0"/>
                                  </p:stCondLst>
                                  <p:iterate type="el" backwards="0">
                                    <p:tmAbs val="0"/>
                                  </p:iterate>
                                  <p:childTnLst>
                                    <p:set>
                                      <p:cBhvr>
                                        <p:cTn id="67" fill="hold"/>
                                        <p:tgtEl>
                                          <p:spTgt spid="9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20" grpId="21"/>
      <p:bldP build="whole" bldLvl="1" animBg="1" rev="0" advAuto="0" spid="911" grpId="12"/>
      <p:bldP build="whole" bldLvl="1" animBg="1" rev="0" advAuto="0" spid="907" grpId="10"/>
      <p:bldP build="whole" bldLvl="1" animBg="1" rev="0" advAuto="0" spid="909" grpId="1"/>
      <p:bldP build="whole" bldLvl="1" animBg="1" rev="0" advAuto="0" spid="915" grpId="18"/>
      <p:bldP build="whole" bldLvl="1" animBg="1" rev="0" advAuto="0" spid="917" grpId="17"/>
      <p:bldP build="whole" bldLvl="1" animBg="1" rev="0" advAuto="0" spid="902" grpId="5"/>
      <p:bldP build="whole" bldLvl="1" animBg="1" rev="0" advAuto="0" spid="904" grpId="9"/>
      <p:bldP build="whole" bldLvl="1" animBg="1" rev="0" advAuto="0" spid="919" grpId="20"/>
      <p:bldP build="whole" bldLvl="1" animBg="1" rev="0" advAuto="0" spid="908" grpId="2"/>
      <p:bldP build="whole" bldLvl="1" animBg="1" rev="0" advAuto="0" spid="906" grpId="8"/>
      <p:bldP build="whole" bldLvl="1" animBg="1" rev="0" advAuto="0" spid="912" grpId="13"/>
      <p:bldP build="whole" bldLvl="1" animBg="1" rev="0" advAuto="0" spid="900" grpId="4"/>
      <p:bldP build="whole" bldLvl="1" animBg="1" rev="0" advAuto="0" spid="914" grpId="16"/>
      <p:bldP build="whole" bldLvl="1" animBg="1" rev="0" advAuto="0" spid="916" grpId="15"/>
      <p:bldP build="whole" bldLvl="1" animBg="1" rev="0" advAuto="0" spid="903" grpId="7"/>
      <p:bldP build="whole" bldLvl="1" animBg="1" rev="0" advAuto="0" spid="901" grpId="3"/>
      <p:bldP build="whole" bldLvl="1" animBg="1" rev="0" advAuto="0" spid="905" grpId="6"/>
      <p:bldP build="whole" bldLvl="1" animBg="1" rev="0" advAuto="0" spid="910" grpId="11"/>
      <p:bldP build="whole" bldLvl="1" animBg="1" rev="0" advAuto="0" spid="913" grpId="14"/>
      <p:bldP build="whole" bldLvl="1" animBg="1" rev="0" advAuto="0" spid="918" grpId="19"/>
    </p:bldLst>
  </p:timing>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3" name="Shape 92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pic>
        <p:nvPicPr>
          <p:cNvPr id="924" name="UBVRI_Johnson.png"/>
          <p:cNvPicPr/>
          <p:nvPr/>
        </p:nvPicPr>
        <p:blipFill>
          <a:blip r:embed="rId2">
            <a:extLst/>
          </a:blip>
          <a:stretch>
            <a:fillRect/>
          </a:stretch>
        </p:blipFill>
        <p:spPr>
          <a:xfrm>
            <a:off x="685800" y="-76200"/>
            <a:ext cx="7924800" cy="6207125"/>
          </a:xfrm>
          <a:prstGeom prst="rect">
            <a:avLst/>
          </a:prstGeom>
          <a:ln w="12700">
            <a:miter lim="400000"/>
          </a:ln>
        </p:spPr>
      </p:pic>
      <p:sp>
        <p:nvSpPr>
          <p:cNvPr id="925" name="Shape 925"/>
          <p:cNvSpPr/>
          <p:nvPr/>
        </p:nvSpPr>
        <p:spPr>
          <a:xfrm>
            <a:off x="6540500" y="4038600"/>
            <a:ext cx="1938338" cy="244475"/>
          </a:xfrm>
          <a:prstGeom prst="rect">
            <a:avLst/>
          </a:prstGeom>
          <a:solidFill>
            <a:srgbClr val="FFFFFF"/>
          </a:solidFill>
          <a:ln w="25400">
            <a:miter lim="400000"/>
          </a:ln>
        </p:spPr>
        <p:txBody>
          <a:bodyPr lIns="0" tIns="0" rIns="0" bIns="0" anchor="ctr"/>
          <a:lstStyle/>
          <a:p>
            <a:pPr lvl="0"/>
          </a:p>
        </p:txBody>
      </p:sp>
      <p:sp>
        <p:nvSpPr>
          <p:cNvPr id="926" name="Shape 926"/>
          <p:cNvSpPr/>
          <p:nvPr/>
        </p:nvSpPr>
        <p:spPr>
          <a:xfrm>
            <a:off x="2362200" y="4572000"/>
            <a:ext cx="4419600" cy="1905000"/>
          </a:xfrm>
          <a:prstGeom prst="rect">
            <a:avLst/>
          </a:prstGeom>
          <a:solidFill>
            <a:srgbClr val="FFFFFF"/>
          </a:solidFill>
          <a:ln w="25400">
            <a:miter lim="400000"/>
          </a:ln>
        </p:spPr>
        <p:txBody>
          <a:bodyPr lIns="0" tIns="0" rIns="0" bIns="0" anchor="ctr"/>
          <a:lstStyle/>
          <a:p>
            <a:pPr lvl="0"/>
          </a:p>
        </p:txBody>
      </p:sp>
      <p:sp>
        <p:nvSpPr>
          <p:cNvPr id="927" name="Shape 927"/>
          <p:cNvSpPr/>
          <p:nvPr/>
        </p:nvSpPr>
        <p:spPr>
          <a:xfrm>
            <a:off x="2743200" y="0"/>
            <a:ext cx="4038600" cy="393701"/>
          </a:xfrm>
          <a:prstGeom prst="rect">
            <a:avLst/>
          </a:prstGeom>
          <a:solidFill>
            <a:srgbClr val="FFFFFF"/>
          </a:solidFill>
          <a:ln w="12700">
            <a:miter lim="400000"/>
          </a:ln>
        </p:spPr>
        <p:txBody>
          <a:bodyPr lIns="0" tIns="0" rIns="0" bIns="0">
            <a:spAutoFit/>
          </a:bodyPr>
          <a:lstStyle/>
          <a:p>
            <a:pPr lvl="0">
              <a:spcBef>
                <a:spcPts val="1100"/>
              </a:spcBef>
              <a:buClr>
                <a:srgbClr val="000000"/>
              </a:buClr>
              <a:buFont typeface="Courier New"/>
              <a:defRPr sz="2000">
                <a:latin typeface="Courier New"/>
                <a:ea typeface="Courier New"/>
                <a:cs typeface="Courier New"/>
                <a:sym typeface="Courier New"/>
              </a:defRPr>
            </a:pPr>
          </a:p>
        </p:txBody>
      </p:sp>
      <p:sp>
        <p:nvSpPr>
          <p:cNvPr id="928" name="Shape 928"/>
          <p:cNvSpPr/>
          <p:nvPr/>
        </p:nvSpPr>
        <p:spPr>
          <a:xfrm>
            <a:off x="3027362" y="4343400"/>
            <a:ext cx="338372"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0000"/>
              </a:buClr>
              <a:buFont typeface="Arial"/>
              <a:defRPr sz="2000">
                <a:latin typeface="+mn-lt"/>
                <a:ea typeface="+mn-ea"/>
                <a:cs typeface="+mn-cs"/>
                <a:sym typeface="Arial"/>
              </a:defRPr>
            </a:lvl1pPr>
          </a:lstStyle>
          <a:p>
            <a:pPr lvl="0">
              <a:defRPr sz="1800">
                <a:uFillTx/>
              </a:defRPr>
            </a:pPr>
            <a:r>
              <a:rPr sz="2000">
                <a:uFill>
                  <a:solidFill/>
                </a:uFill>
              </a:rPr>
              <a:t>U</a:t>
            </a:r>
          </a:p>
        </p:txBody>
      </p:sp>
      <p:sp>
        <p:nvSpPr>
          <p:cNvPr id="929" name="Shape 929"/>
          <p:cNvSpPr/>
          <p:nvPr/>
        </p:nvSpPr>
        <p:spPr>
          <a:xfrm flipV="1">
            <a:off x="3200400" y="3810000"/>
            <a:ext cx="1588" cy="533400"/>
          </a:xfrm>
          <a:prstGeom prst="line">
            <a:avLst/>
          </a:prstGeom>
          <a:ln w="254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930" name="Shape 930"/>
          <p:cNvSpPr/>
          <p:nvPr/>
        </p:nvSpPr>
        <p:spPr>
          <a:xfrm flipV="1">
            <a:off x="4114800" y="3810000"/>
            <a:ext cx="1588" cy="533400"/>
          </a:xfrm>
          <a:prstGeom prst="line">
            <a:avLst/>
          </a:prstGeom>
          <a:ln w="254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931" name="Shape 931"/>
          <p:cNvSpPr/>
          <p:nvPr/>
        </p:nvSpPr>
        <p:spPr>
          <a:xfrm flipV="1">
            <a:off x="5181600" y="3810000"/>
            <a:ext cx="1588" cy="533400"/>
          </a:xfrm>
          <a:prstGeom prst="line">
            <a:avLst/>
          </a:prstGeom>
          <a:ln w="254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932" name="Shape 932"/>
          <p:cNvSpPr/>
          <p:nvPr/>
        </p:nvSpPr>
        <p:spPr>
          <a:xfrm flipV="1">
            <a:off x="6324600" y="3810000"/>
            <a:ext cx="1588" cy="533400"/>
          </a:xfrm>
          <a:prstGeom prst="line">
            <a:avLst/>
          </a:prstGeom>
          <a:ln w="254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933" name="Shape 933"/>
          <p:cNvSpPr/>
          <p:nvPr/>
        </p:nvSpPr>
        <p:spPr>
          <a:xfrm>
            <a:off x="3962400" y="4343400"/>
            <a:ext cx="324357"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0000"/>
              </a:buClr>
              <a:buFont typeface="Arial"/>
              <a:defRPr sz="2000">
                <a:latin typeface="+mn-lt"/>
                <a:ea typeface="+mn-ea"/>
                <a:cs typeface="+mn-cs"/>
                <a:sym typeface="Arial"/>
              </a:defRPr>
            </a:lvl1pPr>
          </a:lstStyle>
          <a:p>
            <a:pPr lvl="0">
              <a:defRPr sz="1800">
                <a:uFillTx/>
              </a:defRPr>
            </a:pPr>
            <a:r>
              <a:rPr sz="2000">
                <a:uFill>
                  <a:solidFill/>
                </a:uFill>
              </a:rPr>
              <a:t>B</a:t>
            </a:r>
          </a:p>
        </p:txBody>
      </p:sp>
      <p:sp>
        <p:nvSpPr>
          <p:cNvPr id="934" name="Shape 934"/>
          <p:cNvSpPr/>
          <p:nvPr/>
        </p:nvSpPr>
        <p:spPr>
          <a:xfrm>
            <a:off x="5029200" y="4343400"/>
            <a:ext cx="324357"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0000"/>
              </a:buClr>
              <a:buFont typeface="Arial"/>
              <a:defRPr sz="2000">
                <a:latin typeface="+mn-lt"/>
                <a:ea typeface="+mn-ea"/>
                <a:cs typeface="+mn-cs"/>
                <a:sym typeface="Arial"/>
              </a:defRPr>
            </a:lvl1pPr>
          </a:lstStyle>
          <a:p>
            <a:pPr lvl="0">
              <a:defRPr sz="1800">
                <a:uFillTx/>
              </a:defRPr>
            </a:pPr>
            <a:r>
              <a:rPr sz="2000">
                <a:uFill>
                  <a:solidFill/>
                </a:uFill>
              </a:rPr>
              <a:t>V</a:t>
            </a:r>
          </a:p>
        </p:txBody>
      </p:sp>
      <p:sp>
        <p:nvSpPr>
          <p:cNvPr id="935" name="Shape 935"/>
          <p:cNvSpPr/>
          <p:nvPr/>
        </p:nvSpPr>
        <p:spPr>
          <a:xfrm>
            <a:off x="6172200" y="4343400"/>
            <a:ext cx="338371"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0000"/>
              </a:buClr>
              <a:buFont typeface="Arial"/>
              <a:defRPr sz="2000">
                <a:latin typeface="+mn-lt"/>
                <a:ea typeface="+mn-ea"/>
                <a:cs typeface="+mn-cs"/>
                <a:sym typeface="Arial"/>
              </a:defRPr>
            </a:lvl1pPr>
          </a:lstStyle>
          <a:p>
            <a:pPr lvl="0">
              <a:defRPr sz="1800">
                <a:uFillTx/>
              </a:defRPr>
            </a:pPr>
            <a:r>
              <a:rPr sz="2000">
                <a:uFill>
                  <a:solidFill/>
                </a:uFill>
              </a:rPr>
              <a:t>R</a:t>
            </a:r>
          </a:p>
        </p:txBody>
      </p:sp>
      <p:sp>
        <p:nvSpPr>
          <p:cNvPr id="936" name="Shape 936"/>
          <p:cNvSpPr/>
          <p:nvPr/>
        </p:nvSpPr>
        <p:spPr>
          <a:xfrm>
            <a:off x="1182687" y="4343400"/>
            <a:ext cx="924506"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buClr>
                <a:srgbClr val="008F00"/>
              </a:buClr>
              <a:buFont typeface="Arial"/>
              <a:defRPr sz="1800">
                <a:uFillTx/>
              </a:defRPr>
            </a:pPr>
            <a:r>
              <a:rPr i="1" sz="2000">
                <a:solidFill>
                  <a:srgbClr val="008F00"/>
                </a:solidFill>
                <a:uFill>
                  <a:solidFill>
                    <a:srgbClr val="008F00"/>
                  </a:solidFill>
                </a:uFill>
                <a:latin typeface="+mn-lt"/>
                <a:ea typeface="+mn-ea"/>
                <a:cs typeface="+mn-cs"/>
                <a:sym typeface="Arial"/>
              </a:rPr>
              <a:t>z</a:t>
            </a:r>
            <a:r>
              <a:rPr sz="2000">
                <a:solidFill>
                  <a:srgbClr val="008F00"/>
                </a:solidFill>
                <a:uFill>
                  <a:solidFill>
                    <a:srgbClr val="008F00"/>
                  </a:solidFill>
                </a:uFill>
                <a:latin typeface="+mn-lt"/>
                <a:ea typeface="+mn-ea"/>
                <a:cs typeface="+mn-cs"/>
                <a:sym typeface="Arial"/>
              </a:rPr>
              <a:t> = 0.5</a:t>
            </a:r>
          </a:p>
        </p:txBody>
      </p:sp>
      <p:sp>
        <p:nvSpPr>
          <p:cNvPr id="937" name="Shape 937"/>
          <p:cNvSpPr/>
          <p:nvPr/>
        </p:nvSpPr>
        <p:spPr>
          <a:xfrm>
            <a:off x="914400" y="3962400"/>
            <a:ext cx="1499231" cy="40746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buClr>
                <a:srgbClr val="000000"/>
              </a:buClr>
              <a:buFont typeface="Symbol"/>
              <a:defRPr sz="1800">
                <a:uFillTx/>
              </a:defRPr>
            </a:pPr>
            <a:r>
              <a:rPr sz="2000">
                <a:uFill>
                  <a:solidFill/>
                </a:uFill>
                <a:latin typeface="Symbol"/>
                <a:ea typeface="Symbol"/>
                <a:cs typeface="Symbol"/>
                <a:sym typeface="Symbol"/>
              </a:rPr>
              <a:t>λ</a:t>
            </a:r>
            <a:r>
              <a:rPr sz="2000">
                <a:uFill>
                  <a:solidFill/>
                </a:uFill>
                <a:latin typeface="+mn-lt"/>
                <a:ea typeface="+mn-ea"/>
                <a:cs typeface="+mn-cs"/>
                <a:sym typeface="Arial"/>
              </a:rPr>
              <a:t> → </a:t>
            </a:r>
            <a:r>
              <a:rPr sz="2000">
                <a:uFill>
                  <a:solidFill/>
                </a:uFill>
                <a:latin typeface="Symbol"/>
                <a:ea typeface="Symbol"/>
                <a:cs typeface="Symbol"/>
                <a:sym typeface="Symbol"/>
              </a:rPr>
              <a:t>λ</a:t>
            </a:r>
            <a:r>
              <a:rPr sz="2000">
                <a:uFill>
                  <a:solidFill/>
                </a:uFill>
                <a:latin typeface="+mn-lt"/>
                <a:ea typeface="+mn-ea"/>
                <a:cs typeface="+mn-cs"/>
                <a:sym typeface="Arial"/>
              </a:rPr>
              <a:t>·(1+</a:t>
            </a:r>
            <a:r>
              <a:rPr i="1" sz="2000">
                <a:uFill>
                  <a:solidFill/>
                </a:uFill>
                <a:latin typeface="+mn-lt"/>
                <a:ea typeface="+mn-ea"/>
                <a:cs typeface="+mn-cs"/>
                <a:sym typeface="Arial"/>
              </a:rPr>
              <a:t>z</a:t>
            </a:r>
            <a:r>
              <a:rPr sz="2000">
                <a:uFill>
                  <a:solidFill/>
                </a:uFill>
                <a:latin typeface="+mn-lt"/>
                <a:ea typeface="+mn-ea"/>
                <a:cs typeface="+mn-cs"/>
                <a:sym typeface="Arial"/>
              </a:rPr>
              <a:t>)</a:t>
            </a:r>
          </a:p>
        </p:txBody>
      </p:sp>
      <p:sp>
        <p:nvSpPr>
          <p:cNvPr id="938" name="Shape 938"/>
          <p:cNvSpPr/>
          <p:nvPr/>
        </p:nvSpPr>
        <p:spPr>
          <a:xfrm flipV="1">
            <a:off x="8305800" y="3810000"/>
            <a:ext cx="1588" cy="533400"/>
          </a:xfrm>
          <a:prstGeom prst="line">
            <a:avLst/>
          </a:prstGeom>
          <a:ln w="254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
        <p:nvSpPr>
          <p:cNvPr id="939" name="Shape 939"/>
          <p:cNvSpPr/>
          <p:nvPr/>
        </p:nvSpPr>
        <p:spPr>
          <a:xfrm>
            <a:off x="8153400" y="4343400"/>
            <a:ext cx="225510"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0000"/>
              </a:buClr>
              <a:buFont typeface="Arial"/>
              <a:defRPr sz="2000">
                <a:latin typeface="+mn-lt"/>
                <a:ea typeface="+mn-ea"/>
                <a:cs typeface="+mn-cs"/>
                <a:sym typeface="Arial"/>
              </a:defRPr>
            </a:lvl1pPr>
          </a:lstStyle>
          <a:p>
            <a:pPr lvl="0">
              <a:defRPr sz="1800">
                <a:uFillTx/>
              </a:defRPr>
            </a:pPr>
            <a:r>
              <a:rPr sz="2000">
                <a:uFill>
                  <a:solidFill/>
                </a:uFill>
              </a:rPr>
              <a:t>I</a:t>
            </a:r>
          </a:p>
        </p:txBody>
      </p:sp>
      <p:sp>
        <p:nvSpPr>
          <p:cNvPr id="940" name="Shape 940"/>
          <p:cNvSpPr/>
          <p:nvPr/>
        </p:nvSpPr>
        <p:spPr>
          <a:xfrm>
            <a:off x="914400" y="4724400"/>
            <a:ext cx="7747000" cy="19982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40">
              <a:buClr>
                <a:srgbClr val="434ED6"/>
              </a:buClr>
              <a:buSzPct val="100000"/>
              <a:buFont typeface="Arial"/>
              <a:buChar char="•"/>
              <a:defRPr sz="1800">
                <a:uFillTx/>
              </a:defRPr>
            </a:pPr>
            <a:r>
              <a:rPr sz="2000">
                <a:uFill>
                  <a:solidFill/>
                </a:uFill>
                <a:latin typeface="+mn-lt"/>
                <a:ea typeface="+mn-ea"/>
                <a:cs typeface="+mn-cs"/>
                <a:sym typeface="Arial"/>
              </a:rPr>
              <a:t> </a:t>
            </a:r>
            <a:r>
              <a:rPr sz="2000">
                <a:solidFill>
                  <a:srgbClr val="434ED6"/>
                </a:solidFill>
                <a:uFill>
                  <a:solidFill>
                    <a:srgbClr val="434ED6"/>
                  </a:solidFill>
                </a:uFill>
                <a:latin typeface="+mn-lt"/>
                <a:ea typeface="+mn-ea"/>
                <a:cs typeface="+mn-cs"/>
                <a:sym typeface="Arial"/>
              </a:rPr>
              <a:t>At high </a:t>
            </a:r>
            <a:r>
              <a:rPr i="1" sz="2000">
                <a:solidFill>
                  <a:srgbClr val="434ED6"/>
                </a:solidFill>
                <a:uFill>
                  <a:solidFill>
                    <a:srgbClr val="434ED6"/>
                  </a:solidFill>
                </a:uFill>
                <a:latin typeface="+mn-lt"/>
                <a:ea typeface="+mn-ea"/>
                <a:cs typeface="+mn-cs"/>
                <a:sym typeface="Arial"/>
              </a:rPr>
              <a:t>z</a:t>
            </a:r>
            <a:r>
              <a:rPr sz="2000">
                <a:solidFill>
                  <a:srgbClr val="434ED6"/>
                </a:solidFill>
                <a:uFill>
                  <a:solidFill>
                    <a:srgbClr val="434ED6"/>
                  </a:solidFill>
                </a:uFill>
                <a:latin typeface="+mn-lt"/>
                <a:ea typeface="+mn-ea"/>
                <a:cs typeface="+mn-cs"/>
                <a:sym typeface="Arial"/>
              </a:rPr>
              <a:t>, one needs to relate measured fluxes in, say, </a:t>
            </a:r>
            <a:r>
              <a:rPr sz="2000">
                <a:uFill>
                  <a:solidFill/>
                </a:uFill>
                <a:latin typeface="+mn-lt"/>
                <a:ea typeface="+mn-ea"/>
                <a:cs typeface="+mn-cs"/>
                <a:sym typeface="Arial"/>
              </a:rPr>
              <a:t>R, I, z</a:t>
            </a:r>
            <a:r>
              <a:rPr sz="2000">
                <a:solidFill>
                  <a:srgbClr val="434ED6"/>
                </a:solidFill>
                <a:uFill>
                  <a:solidFill>
                    <a:srgbClr val="434ED6"/>
                  </a:solidFill>
                </a:uFill>
                <a:latin typeface="+mn-lt"/>
                <a:ea typeface="+mn-ea"/>
                <a:cs typeface="+mn-cs"/>
                <a:sym typeface="Arial"/>
              </a:rPr>
              <a:t> filters with fluxes in SN rest frame </a:t>
            </a:r>
            <a:r>
              <a:rPr sz="2000">
                <a:uFill>
                  <a:solidFill/>
                </a:uFill>
                <a:latin typeface="+mn-lt"/>
                <a:ea typeface="+mn-ea"/>
                <a:cs typeface="+mn-cs"/>
                <a:sym typeface="Arial"/>
              </a:rPr>
              <a:t>B, V, R</a:t>
            </a:r>
            <a:r>
              <a:rPr sz="2000">
                <a:solidFill>
                  <a:srgbClr val="434ED6"/>
                </a:solidFill>
                <a:uFill>
                  <a:solidFill>
                    <a:srgbClr val="434ED6"/>
                  </a:solidFill>
                </a:uFill>
                <a:latin typeface="+mn-lt"/>
                <a:ea typeface="+mn-ea"/>
                <a:cs typeface="+mn-cs"/>
                <a:sym typeface="Arial"/>
              </a:rPr>
              <a:t> bands.</a:t>
            </a:r>
            <a:endParaRPr sz="2000">
              <a:solidFill>
                <a:srgbClr val="434ED6"/>
              </a:solidFill>
              <a:uFill>
                <a:solidFill>
                  <a:srgbClr val="434ED6"/>
                </a:solidFill>
              </a:uFill>
              <a:latin typeface="+mn-lt"/>
              <a:ea typeface="+mn-ea"/>
              <a:cs typeface="+mn-cs"/>
              <a:sym typeface="Arial"/>
            </a:endParaRPr>
          </a:p>
          <a:p>
            <a:pPr lvl="0" marL="40640">
              <a:buClr>
                <a:srgbClr val="434ED6"/>
              </a:buClr>
              <a:buSzPct val="100000"/>
              <a:buFont typeface="Arial"/>
              <a:buChar char="•"/>
              <a:defRPr sz="1800">
                <a:uFillTx/>
              </a:defRPr>
            </a:pPr>
            <a:endParaRPr sz="2400">
              <a:uFill>
                <a:solidFill/>
              </a:uFill>
            </a:endParaRPr>
          </a:p>
          <a:p>
            <a:pPr lvl="0" marL="40640">
              <a:buClr>
                <a:srgbClr val="434ED6"/>
              </a:buClr>
              <a:buSzPct val="100000"/>
              <a:buFont typeface="Arial"/>
              <a:buChar char="•"/>
              <a:defRPr sz="1800">
                <a:uFillTx/>
              </a:defRPr>
            </a:pPr>
            <a:endParaRPr sz="2400">
              <a:uFill>
                <a:solidFill/>
              </a:uFill>
            </a:endParaRPr>
          </a:p>
          <a:p>
            <a:pPr lvl="0" marL="40640">
              <a:buClr>
                <a:srgbClr val="434ED6"/>
              </a:buClr>
              <a:buSzPct val="100000"/>
              <a:buFont typeface="Arial"/>
              <a:buChar char="•"/>
              <a:defRPr sz="1800">
                <a:uFillTx/>
              </a:defRPr>
            </a:pPr>
            <a:endParaRPr sz="2400">
              <a:uFill>
                <a:solidFill/>
              </a:uFill>
            </a:endParaRPr>
          </a:p>
          <a:p>
            <a:pPr lvl="0" marL="40640">
              <a:buClr>
                <a:srgbClr val="434ED6"/>
              </a:buClr>
              <a:buSzPct val="100000"/>
              <a:buFont typeface="Arial"/>
              <a:buChar char="•"/>
              <a:defRPr sz="1800">
                <a:uFillTx/>
              </a:defRPr>
            </a:pPr>
            <a:r>
              <a:rPr sz="2000">
                <a:solidFill>
                  <a:srgbClr val="434ED6"/>
                </a:solidFill>
                <a:uFill>
                  <a:solidFill>
                    <a:srgbClr val="434ED6"/>
                  </a:solidFill>
                </a:uFill>
                <a:latin typeface="+mn-lt"/>
                <a:ea typeface="+mn-ea"/>
                <a:cs typeface="+mn-cs"/>
                <a:sym typeface="Arial"/>
              </a:rPr>
              <a:t> Good empirical model for SN spectrum from </a:t>
            </a:r>
            <a:r>
              <a:rPr sz="2000">
                <a:uFill>
                  <a:solidFill/>
                </a:uFill>
                <a:latin typeface="+mn-lt"/>
                <a:ea typeface="+mn-ea"/>
                <a:cs typeface="+mn-cs"/>
                <a:sym typeface="Arial"/>
              </a:rPr>
              <a:t>B</a:t>
            </a:r>
            <a:r>
              <a:rPr sz="2000">
                <a:solidFill>
                  <a:srgbClr val="434ED6"/>
                </a:solidFill>
                <a:uFill>
                  <a:solidFill>
                    <a:srgbClr val="434ED6"/>
                  </a:solidFill>
                </a:uFill>
                <a:latin typeface="+mn-lt"/>
                <a:ea typeface="+mn-ea"/>
                <a:cs typeface="+mn-cs"/>
                <a:sym typeface="Arial"/>
              </a:rPr>
              <a:t> to </a:t>
            </a:r>
            <a:r>
              <a:rPr sz="2000">
                <a:uFill>
                  <a:solidFill/>
                </a:uFill>
                <a:latin typeface="+mn-lt"/>
                <a:ea typeface="+mn-ea"/>
                <a:cs typeface="+mn-cs"/>
                <a:sym typeface="Arial"/>
              </a:rPr>
              <a:t>z</a:t>
            </a:r>
            <a:r>
              <a:rPr sz="2000">
                <a:solidFill>
                  <a:srgbClr val="434ED6"/>
                </a:solidFill>
                <a:uFill>
                  <a:solidFill>
                    <a:srgbClr val="434ED6"/>
                  </a:solidFill>
                </a:uFill>
                <a:latin typeface="+mn-lt"/>
                <a:ea typeface="+mn-ea"/>
                <a:cs typeface="+mn-cs"/>
                <a:sym typeface="Arial"/>
              </a:rPr>
              <a:t> is needed.</a:t>
            </a:r>
          </a:p>
        </p:txBody>
      </p:sp>
      <p:pic>
        <p:nvPicPr>
          <p:cNvPr id="941" name="image.pdf"/>
          <p:cNvPicPr/>
          <p:nvPr/>
        </p:nvPicPr>
        <p:blipFill>
          <a:blip r:embed="rId3">
            <a:extLst/>
          </a:blip>
          <a:stretch>
            <a:fillRect/>
          </a:stretch>
        </p:blipFill>
        <p:spPr>
          <a:xfrm>
            <a:off x="787400" y="5470525"/>
            <a:ext cx="5951538" cy="777875"/>
          </a:xfrm>
          <a:prstGeom prst="rect">
            <a:avLst/>
          </a:prstGeom>
          <a:ln w="25400">
            <a:solidFill>
              <a:srgbClr val="008F00"/>
            </a:solidFill>
            <a:miter lim="400000"/>
          </a:ln>
        </p:spPr>
      </p:pic>
      <p:sp>
        <p:nvSpPr>
          <p:cNvPr id="942" name="Shape 942"/>
          <p:cNvSpPr/>
          <p:nvPr/>
        </p:nvSpPr>
        <p:spPr>
          <a:xfrm>
            <a:off x="6781800" y="5683250"/>
            <a:ext cx="1406982" cy="323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buClr>
                <a:srgbClr val="000000"/>
              </a:buClr>
              <a:buFont typeface="Arial"/>
              <a:defRPr sz="1800">
                <a:uFillTx/>
              </a:defRPr>
            </a:pPr>
            <a:r>
              <a:rPr sz="1600">
                <a:uFill>
                  <a:solidFill/>
                </a:uFill>
                <a:latin typeface="+mn-lt"/>
                <a:ea typeface="+mn-ea"/>
                <a:cs typeface="+mn-cs"/>
                <a:sym typeface="Arial"/>
              </a:rPr>
              <a:t>≈  </a:t>
            </a:r>
            <a:r>
              <a:rPr i="1" sz="1600">
                <a:uFill>
                  <a:solidFill/>
                </a:uFill>
                <a:latin typeface="+mn-lt"/>
                <a:ea typeface="+mn-ea"/>
                <a:cs typeface="+mn-cs"/>
                <a:sym typeface="Arial"/>
              </a:rPr>
              <a:t>O</a:t>
            </a:r>
            <a:r>
              <a:rPr sz="1600">
                <a:uFill>
                  <a:solidFill/>
                </a:uFill>
                <a:latin typeface="+mn-lt"/>
                <a:ea typeface="+mn-ea"/>
                <a:cs typeface="+mn-cs"/>
                <a:sym typeface="Arial"/>
              </a:rPr>
              <a:t>(0.5 mag)</a:t>
            </a:r>
          </a:p>
        </p:txBody>
      </p:sp>
      <p:sp>
        <p:nvSpPr>
          <p:cNvPr id="943" name="Shape 943"/>
          <p:cNvSpPr/>
          <p:nvPr>
            <p:ph type="title"/>
          </p:nvPr>
        </p:nvSpPr>
        <p:spPr>
          <a:xfrm>
            <a:off x="152400" y="-88900"/>
            <a:ext cx="8915400" cy="533400"/>
          </a:xfrm>
          <a:prstGeom prst="rect">
            <a:avLst/>
          </a:prstGeom>
          <a:solidFill>
            <a:srgbClr val="FFFFFF"/>
          </a:solidFill>
        </p:spPr>
        <p:txBody>
          <a:bodyPr lIns="0" tIns="0" rIns="0" bIns="0"/>
          <a:lstStyle>
            <a:lvl1pPr>
              <a:defRPr b="0"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K-corrections</a:t>
            </a:r>
          </a:p>
        </p:txBody>
      </p:sp>
    </p:spTree>
  </p:cSld>
  <p:clrMapOvr>
    <a:masterClrMapping/>
  </p:clrMapOvr>
  <p:transition spd="med" advClick="1"/>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45" name="Shape 94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946" name="Shape 946"/>
          <p:cNvSpPr/>
          <p:nvPr>
            <p:ph type="title"/>
          </p:nvPr>
        </p:nvSpPr>
        <p:spPr>
          <a:xfrm>
            <a:off x="152400" y="0"/>
            <a:ext cx="8915400" cy="685800"/>
          </a:xfrm>
          <a:prstGeom prst="rect">
            <a:avLst/>
          </a:prstGeom>
        </p:spPr>
        <p:txBody>
          <a:bodyPr/>
          <a:lstStyle>
            <a:lvl1pPr>
              <a:defRPr b="0"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Calibration</a:t>
            </a:r>
          </a:p>
        </p:txBody>
      </p:sp>
      <p:sp>
        <p:nvSpPr>
          <p:cNvPr id="947" name="Shape 947"/>
          <p:cNvSpPr/>
          <p:nvPr>
            <p:ph type="body" idx="4294967295"/>
          </p:nvPr>
        </p:nvSpPr>
        <p:spPr>
          <a:xfrm>
            <a:off x="228600" y="685800"/>
            <a:ext cx="8763000" cy="6172200"/>
          </a:xfrm>
          <a:prstGeom prst="rect">
            <a:avLst/>
          </a:prstGeom>
        </p:spPr>
        <p:txBody>
          <a:bodyPr lIns="0" tIns="0" rIns="0" bIns="0">
            <a:noAutofit/>
          </a:bodyPr>
          <a:lstStyle/>
          <a:p>
            <a:pPr lvl="0" marL="326390" marR="40639" indent="-285750" defTabSz="914400">
              <a:spcBef>
                <a:spcPts val="600"/>
              </a:spcBef>
              <a:buClr>
                <a:srgbClr val="434ED6"/>
              </a:buClr>
              <a:buFont typeface="Arial"/>
              <a:defRPr b="0" sz="1800">
                <a:solidFill>
                  <a:srgbClr val="000000"/>
                </a:solidFill>
                <a:uFillTx/>
              </a:defRPr>
            </a:pPr>
            <a:r>
              <a:rPr sz="2000">
                <a:solidFill>
                  <a:srgbClr val="434ED6"/>
                </a:solidFill>
                <a:uFill>
                  <a:solidFill>
                    <a:srgbClr val="434ED6"/>
                  </a:solidFill>
                </a:uFill>
                <a:latin typeface="+mn-lt"/>
                <a:ea typeface="+mn-ea"/>
                <a:cs typeface="+mn-cs"/>
                <a:sym typeface="Arial"/>
              </a:rPr>
              <a:t>Calibration </a:t>
            </a:r>
            <a:r>
              <a:rPr i="1" sz="2000">
                <a:solidFill>
                  <a:srgbClr val="434ED6"/>
                </a:solidFill>
                <a:uFill>
                  <a:solidFill>
                    <a:srgbClr val="434ED6"/>
                  </a:solidFill>
                </a:uFill>
                <a:latin typeface="+mn-lt"/>
                <a:ea typeface="+mn-ea"/>
                <a:cs typeface="+mn-cs"/>
                <a:sym typeface="Arial"/>
              </a:rPr>
              <a:t>≡</a:t>
            </a:r>
            <a:r>
              <a:rPr sz="2000">
                <a:solidFill>
                  <a:srgbClr val="434ED6"/>
                </a:solidFill>
                <a:uFill>
                  <a:solidFill>
                    <a:srgbClr val="434ED6"/>
                  </a:solidFill>
                </a:uFill>
                <a:latin typeface="+mn-lt"/>
                <a:ea typeface="+mn-ea"/>
                <a:cs typeface="+mn-cs"/>
                <a:sym typeface="Arial"/>
              </a:rPr>
              <a:t> determining the “zero-points” </a:t>
            </a:r>
            <a:r>
              <a:rPr sz="2000">
                <a:uFill>
                  <a:solidFill/>
                </a:uFill>
                <a:latin typeface="Symbol"/>
                <a:ea typeface="Symbol"/>
                <a:cs typeface="Symbol"/>
                <a:sym typeface="Symbol"/>
              </a:rPr>
              <a:t>φ</a:t>
            </a:r>
            <a:r>
              <a:rPr baseline="-25000" sz="2000">
                <a:uFill>
                  <a:solidFill/>
                </a:uFill>
                <a:latin typeface="+mn-lt"/>
                <a:ea typeface="+mn-ea"/>
                <a:cs typeface="+mn-cs"/>
                <a:sym typeface="Arial"/>
              </a:rPr>
              <a:t>0</a:t>
            </a:r>
            <a:r>
              <a:rPr baseline="-25000" i="1" sz="2000">
                <a:uFill>
                  <a:solidFill/>
                </a:uFill>
                <a:latin typeface="+mn-lt"/>
                <a:ea typeface="+mn-ea"/>
                <a:cs typeface="+mn-cs"/>
                <a:sym typeface="Arial"/>
              </a:rPr>
              <a:t>,j</a:t>
            </a:r>
            <a:r>
              <a:rPr i="1" sz="2000">
                <a:uFill>
                  <a:solidFill/>
                </a:uFill>
                <a:latin typeface="+mn-lt"/>
                <a:ea typeface="+mn-ea"/>
                <a:cs typeface="+mn-cs"/>
                <a:sym typeface="Arial"/>
              </a:rPr>
              <a:t> </a:t>
            </a:r>
            <a:r>
              <a:rPr sz="2000">
                <a:solidFill>
                  <a:srgbClr val="434ED6"/>
                </a:solidFill>
                <a:uFill>
                  <a:solidFill>
                    <a:srgbClr val="434ED6"/>
                  </a:solidFill>
                </a:uFill>
                <a:latin typeface="+mn-lt"/>
                <a:ea typeface="+mn-ea"/>
                <a:cs typeface="+mn-cs"/>
                <a:sym typeface="Arial"/>
              </a:rPr>
              <a:t>of each filter </a:t>
            </a:r>
            <a:r>
              <a:rPr i="1" sz="2000">
                <a:uFill>
                  <a:solidFill/>
                </a:uFill>
                <a:latin typeface="+mn-lt"/>
                <a:ea typeface="+mn-ea"/>
                <a:cs typeface="+mn-cs"/>
                <a:sym typeface="Arial"/>
              </a:rPr>
              <a:t>j</a:t>
            </a:r>
            <a:endParaRPr i="1" sz="2000">
              <a:uFill>
                <a:solidFill/>
              </a:uFill>
              <a:latin typeface="+mn-lt"/>
              <a:ea typeface="+mn-ea"/>
              <a:cs typeface="+mn-cs"/>
              <a:sym typeface="Arial"/>
            </a:endParaRPr>
          </a:p>
          <a:p>
            <a:pPr lvl="0" marL="383540" marR="40639" indent="-342900" defTabSz="914400">
              <a:spcBef>
                <a:spcPts val="600"/>
              </a:spcBef>
              <a:buClr>
                <a:srgbClr val="434ED6"/>
              </a:buClr>
              <a:buFont typeface="Arial"/>
              <a:defRPr b="0" sz="1800">
                <a:solidFill>
                  <a:srgbClr val="000000"/>
                </a:solidFill>
                <a:uFillTx/>
              </a:defRPr>
            </a:pPr>
            <a:r>
              <a:rPr sz="2000">
                <a:solidFill>
                  <a:srgbClr val="434ED6"/>
                </a:solidFill>
                <a:uFill>
                  <a:solidFill>
                    <a:srgbClr val="434ED6"/>
                  </a:solidFill>
                </a:uFill>
                <a:latin typeface="+mn-lt"/>
                <a:ea typeface="+mn-ea"/>
                <a:cs typeface="+mn-cs"/>
                <a:sym typeface="Arial"/>
              </a:rPr>
              <a:t>Overall normalization is irrelevant</a:t>
            </a:r>
            <a:endParaRPr sz="2000">
              <a:solidFill>
                <a:srgbClr val="434ED6"/>
              </a:solidFill>
              <a:uFill>
                <a:solidFill>
                  <a:srgbClr val="434ED6"/>
                </a:solidFill>
              </a:uFill>
              <a:latin typeface="+mn-lt"/>
              <a:ea typeface="+mn-ea"/>
              <a:cs typeface="+mn-cs"/>
              <a:sym typeface="Arial"/>
            </a:endParaRPr>
          </a:p>
          <a:p>
            <a:pPr lvl="0" marL="383540" marR="40639" indent="-342900" defTabSz="914400">
              <a:spcBef>
                <a:spcPts val="600"/>
              </a:spcBef>
              <a:buClr>
                <a:srgbClr val="434ED6"/>
              </a:buClr>
              <a:buFont typeface="Arial"/>
              <a:defRPr b="0" sz="1800">
                <a:solidFill>
                  <a:srgbClr val="000000"/>
                </a:solidFill>
                <a:uFillTx/>
              </a:defRPr>
            </a:pPr>
            <a:r>
              <a:rPr sz="2000">
                <a:solidFill>
                  <a:srgbClr val="434ED6"/>
                </a:solidFill>
                <a:uFill>
                  <a:solidFill>
                    <a:srgbClr val="434ED6"/>
                  </a:solidFill>
                </a:uFill>
                <a:latin typeface="+mn-lt"/>
                <a:ea typeface="+mn-ea"/>
                <a:cs typeface="+mn-cs"/>
                <a:sym typeface="Arial"/>
              </a:rPr>
              <a:t>Relative filter-to-filter normalization is crucial (K-corrections, dust-extinction corrections)</a:t>
            </a:r>
          </a:p>
        </p:txBody>
      </p:sp>
      <p:grpSp>
        <p:nvGrpSpPr>
          <p:cNvPr id="955" name="Group 955"/>
          <p:cNvGrpSpPr/>
          <p:nvPr/>
        </p:nvGrpSpPr>
        <p:grpSpPr>
          <a:xfrm>
            <a:off x="3809999" y="1676400"/>
            <a:ext cx="5942014" cy="4907279"/>
            <a:chOff x="0" y="0"/>
            <a:chExt cx="5942012" cy="4907278"/>
          </a:xfrm>
        </p:grpSpPr>
        <p:sp>
          <p:nvSpPr>
            <p:cNvPr id="948" name="Shape 948"/>
            <p:cNvSpPr/>
            <p:nvPr/>
          </p:nvSpPr>
          <p:spPr>
            <a:xfrm rot="16200000">
              <a:off x="-1562100" y="2476500"/>
              <a:ext cx="3276600" cy="152400"/>
            </a:xfrm>
            <a:prstGeom prst="rect">
              <a:avLst/>
            </a:prstGeom>
            <a:solidFill>
              <a:srgbClr val="FFFFFF"/>
            </a:solidFill>
            <a:ln w="25400" cap="flat">
              <a:noFill/>
              <a:miter lim="400000"/>
            </a:ln>
            <a:effectLst/>
          </p:spPr>
          <p:txBody>
            <a:bodyPr wrap="square" lIns="0" tIns="0" rIns="0" bIns="0" numCol="1" anchor="ctr">
              <a:noAutofit/>
            </a:bodyPr>
            <a:lstStyle/>
            <a:p>
              <a:pPr lvl="0"/>
            </a:p>
          </p:txBody>
        </p:sp>
        <p:pic>
          <p:nvPicPr>
            <p:cNvPr id="949" name="poster_no_text.pdf"/>
            <p:cNvPicPr/>
            <p:nvPr/>
          </p:nvPicPr>
          <p:blipFill>
            <a:blip r:embed="rId2">
              <a:extLst/>
            </a:blip>
            <a:stretch>
              <a:fillRect/>
            </a:stretch>
          </p:blipFill>
          <p:spPr>
            <a:xfrm>
              <a:off x="509587" y="0"/>
              <a:ext cx="5053014" cy="4775200"/>
            </a:xfrm>
            <a:prstGeom prst="rect">
              <a:avLst/>
            </a:prstGeom>
            <a:ln w="12700" cap="flat">
              <a:noFill/>
              <a:miter lim="400000"/>
            </a:ln>
            <a:effectLst/>
          </p:spPr>
        </p:pic>
        <p:sp>
          <p:nvSpPr>
            <p:cNvPr id="950" name="Shape 950"/>
            <p:cNvSpPr/>
            <p:nvPr/>
          </p:nvSpPr>
          <p:spPr>
            <a:xfrm>
              <a:off x="2855912" y="463550"/>
              <a:ext cx="3086101" cy="9292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buClr>
                  <a:srgbClr val="000000"/>
                </a:buClr>
                <a:buFont typeface="Arial"/>
                <a:defRPr sz="1800">
                  <a:uFillTx/>
                </a:defRPr>
              </a:pPr>
              <a:r>
                <a:rPr>
                  <a:uFill>
                    <a:solidFill/>
                  </a:uFill>
                  <a:latin typeface="+mn-lt"/>
                  <a:ea typeface="+mn-ea"/>
                  <a:cs typeface="+mn-cs"/>
                  <a:sym typeface="Arial"/>
                </a:rPr>
                <a:t> </a:t>
              </a:r>
              <a:r>
                <a:rPr sz="1600">
                  <a:uFill>
                    <a:solidFill/>
                  </a:uFill>
                  <a:latin typeface="+mn-lt"/>
                  <a:ea typeface="+mn-ea"/>
                  <a:cs typeface="+mn-cs"/>
                  <a:sym typeface="Arial"/>
                </a:rPr>
                <a:t>Standard  </a:t>
              </a:r>
              <a:r>
                <a:rPr sz="1600">
                  <a:uFill>
                    <a:solidFill/>
                  </a:uFill>
                  <a:latin typeface="Symbol"/>
                  <a:ea typeface="Symbol"/>
                  <a:cs typeface="Symbol"/>
                  <a:sym typeface="Symbol"/>
                </a:rPr>
                <a:t>σ</a:t>
              </a:r>
              <a:r>
                <a:rPr baseline="-25000" sz="1600">
                  <a:uFill>
                    <a:solidFill/>
                  </a:uFill>
                  <a:latin typeface="+mn-lt"/>
                  <a:ea typeface="+mn-ea"/>
                  <a:cs typeface="+mn-cs"/>
                  <a:sym typeface="Arial"/>
                </a:rPr>
                <a:t>cal</a:t>
              </a:r>
              <a:r>
                <a:rPr sz="1600">
                  <a:uFill>
                    <a:solidFill/>
                  </a:uFill>
                  <a:latin typeface="+mn-lt"/>
                  <a:ea typeface="+mn-ea"/>
                  <a:cs typeface="+mn-cs"/>
                  <a:sym typeface="Arial"/>
                </a:rPr>
                <a:t> = 0.005</a:t>
              </a:r>
              <a:endParaRPr sz="1600">
                <a:uFill>
                  <a:solidFill/>
                </a:uFill>
                <a:latin typeface="+mn-lt"/>
                <a:ea typeface="+mn-ea"/>
                <a:cs typeface="+mn-cs"/>
                <a:sym typeface="Arial"/>
              </a:endParaRPr>
            </a:p>
            <a:p>
              <a:pPr lvl="0">
                <a:buClr>
                  <a:srgbClr val="434ED6"/>
                </a:buClr>
                <a:buFont typeface="Arial"/>
                <a:defRPr sz="1800">
                  <a:uFillTx/>
                </a:defRPr>
              </a:pPr>
              <a:r>
                <a:rPr sz="1600">
                  <a:solidFill>
                    <a:srgbClr val="434ED6"/>
                  </a:solidFill>
                  <a:uFill>
                    <a:solidFill>
                      <a:srgbClr val="434ED6"/>
                    </a:solidFill>
                  </a:uFill>
                  <a:latin typeface="+mn-lt"/>
                  <a:ea typeface="+mn-ea"/>
                  <a:cs typeface="+mn-cs"/>
                  <a:sym typeface="Arial"/>
                </a:rPr>
                <a:t> Standard  </a:t>
              </a:r>
              <a:r>
                <a:rPr sz="1600">
                  <a:solidFill>
                    <a:srgbClr val="434ED6"/>
                  </a:solidFill>
                  <a:uFill>
                    <a:solidFill>
                      <a:srgbClr val="434ED6"/>
                    </a:solidFill>
                  </a:uFill>
                  <a:latin typeface="Symbol"/>
                  <a:ea typeface="Symbol"/>
                  <a:cs typeface="Symbol"/>
                  <a:sym typeface="Symbol"/>
                </a:rPr>
                <a:t>σ</a:t>
              </a:r>
              <a:r>
                <a:rPr baseline="-25000" sz="1600">
                  <a:solidFill>
                    <a:srgbClr val="434ED6"/>
                  </a:solidFill>
                  <a:uFill>
                    <a:solidFill>
                      <a:srgbClr val="434ED6"/>
                    </a:solidFill>
                  </a:uFill>
                  <a:latin typeface="+mn-lt"/>
                  <a:ea typeface="+mn-ea"/>
                  <a:cs typeface="+mn-cs"/>
                  <a:sym typeface="Arial"/>
                </a:rPr>
                <a:t>cal</a:t>
              </a:r>
              <a:r>
                <a:rPr sz="1600">
                  <a:uFill>
                    <a:solidFill/>
                  </a:uFill>
                  <a:latin typeface="+mn-lt"/>
                  <a:ea typeface="+mn-ea"/>
                  <a:cs typeface="+mn-cs"/>
                  <a:sym typeface="Arial"/>
                </a:rPr>
                <a:t> </a:t>
              </a:r>
              <a:r>
                <a:rPr sz="1600">
                  <a:solidFill>
                    <a:srgbClr val="434ED6"/>
                  </a:solidFill>
                  <a:uFill>
                    <a:solidFill>
                      <a:srgbClr val="434ED6"/>
                    </a:solidFill>
                  </a:uFill>
                  <a:latin typeface="+mn-lt"/>
                  <a:ea typeface="+mn-ea"/>
                  <a:cs typeface="+mn-cs"/>
                  <a:sym typeface="Arial"/>
                </a:rPr>
                <a:t>= 0.001</a:t>
              </a:r>
              <a:endParaRPr sz="1600">
                <a:solidFill>
                  <a:srgbClr val="434ED6"/>
                </a:solidFill>
                <a:uFill>
                  <a:solidFill>
                    <a:srgbClr val="434ED6"/>
                  </a:solidFill>
                </a:uFill>
                <a:latin typeface="+mn-lt"/>
                <a:ea typeface="+mn-ea"/>
                <a:cs typeface="+mn-cs"/>
                <a:sym typeface="Arial"/>
              </a:endParaRPr>
            </a:p>
            <a:p>
              <a:pPr lvl="0">
                <a:buClr>
                  <a:srgbClr val="FF2600"/>
                </a:buClr>
                <a:buFont typeface="Arial"/>
                <a:defRPr sz="1800">
                  <a:uFillTx/>
                </a:defRPr>
              </a:pPr>
              <a:r>
                <a:rPr sz="1600">
                  <a:solidFill>
                    <a:srgbClr val="FF2600"/>
                  </a:solidFill>
                  <a:uFill>
                    <a:solidFill>
                      <a:srgbClr val="FF2600"/>
                    </a:solidFill>
                  </a:uFill>
                  <a:latin typeface="+mn-lt"/>
                  <a:ea typeface="+mn-ea"/>
                  <a:cs typeface="+mn-cs"/>
                  <a:sym typeface="Arial"/>
                </a:rPr>
                <a:t> Self          </a:t>
              </a:r>
              <a:r>
                <a:rPr sz="1600">
                  <a:solidFill>
                    <a:srgbClr val="FF2600"/>
                  </a:solidFill>
                  <a:uFill>
                    <a:solidFill>
                      <a:srgbClr val="FF2600"/>
                    </a:solidFill>
                  </a:uFill>
                  <a:latin typeface="Symbol"/>
                  <a:ea typeface="Symbol"/>
                  <a:cs typeface="Symbol"/>
                  <a:sym typeface="Symbol"/>
                </a:rPr>
                <a:t>σ</a:t>
              </a:r>
              <a:r>
                <a:rPr baseline="-25000" sz="1600">
                  <a:solidFill>
                    <a:srgbClr val="FF2600"/>
                  </a:solidFill>
                  <a:uFill>
                    <a:solidFill>
                      <a:srgbClr val="FF2600"/>
                    </a:solidFill>
                  </a:uFill>
                  <a:latin typeface="+mn-lt"/>
                  <a:ea typeface="+mn-ea"/>
                  <a:cs typeface="+mn-cs"/>
                  <a:sym typeface="Arial"/>
                </a:rPr>
                <a:t>cal</a:t>
              </a:r>
              <a:r>
                <a:rPr sz="1600">
                  <a:uFill>
                    <a:solidFill/>
                  </a:uFill>
                  <a:latin typeface="+mn-lt"/>
                  <a:ea typeface="+mn-ea"/>
                  <a:cs typeface="+mn-cs"/>
                  <a:sym typeface="Arial"/>
                </a:rPr>
                <a:t> </a:t>
              </a:r>
              <a:r>
                <a:rPr sz="1600">
                  <a:solidFill>
                    <a:srgbClr val="FF2600"/>
                  </a:solidFill>
                  <a:uFill>
                    <a:solidFill>
                      <a:srgbClr val="FF2600"/>
                    </a:solidFill>
                  </a:uFill>
                  <a:latin typeface="+mn-lt"/>
                  <a:ea typeface="+mn-ea"/>
                  <a:cs typeface="+mn-cs"/>
                  <a:sym typeface="Arial"/>
                </a:rPr>
                <a:t>= 0.005</a:t>
              </a:r>
            </a:p>
          </p:txBody>
        </p:sp>
        <p:sp>
          <p:nvSpPr>
            <p:cNvPr id="951" name="Shape 951"/>
            <p:cNvSpPr/>
            <p:nvPr/>
          </p:nvSpPr>
          <p:spPr>
            <a:xfrm>
              <a:off x="2840037" y="4402137"/>
              <a:ext cx="488068" cy="5051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a:buClr>
                  <a:srgbClr val="000000"/>
                </a:buClr>
                <a:buFont typeface="Arial"/>
                <a:defRPr sz="1800">
                  <a:uFillTx/>
                </a:defRPr>
              </a:pPr>
              <a:r>
                <a:rPr sz="2400">
                  <a:uFill>
                    <a:solidFill/>
                  </a:uFill>
                  <a:latin typeface="+mn-lt"/>
                  <a:ea typeface="+mn-ea"/>
                  <a:cs typeface="+mn-cs"/>
                  <a:sym typeface="Arial"/>
                </a:rPr>
                <a:t>w</a:t>
              </a:r>
              <a:r>
                <a:rPr baseline="-25000" sz="2400">
                  <a:uFill>
                    <a:solidFill/>
                  </a:uFill>
                  <a:latin typeface="+mn-lt"/>
                  <a:ea typeface="+mn-ea"/>
                  <a:cs typeface="+mn-cs"/>
                  <a:sym typeface="Arial"/>
                </a:rPr>
                <a:t>0</a:t>
              </a:r>
            </a:p>
          </p:txBody>
        </p:sp>
        <p:sp>
          <p:nvSpPr>
            <p:cNvPr id="952" name="Shape 952"/>
            <p:cNvSpPr/>
            <p:nvPr/>
          </p:nvSpPr>
          <p:spPr>
            <a:xfrm rot="16200000">
              <a:off x="237136" y="2086258"/>
              <a:ext cx="488068" cy="5051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a:buClr>
                  <a:srgbClr val="000000"/>
                </a:buClr>
                <a:buFont typeface="Arial"/>
                <a:defRPr sz="1800">
                  <a:uFillTx/>
                </a:defRPr>
              </a:pPr>
              <a:r>
                <a:rPr sz="2400">
                  <a:uFill>
                    <a:solidFill/>
                  </a:uFill>
                  <a:latin typeface="+mn-lt"/>
                  <a:ea typeface="+mn-ea"/>
                  <a:cs typeface="+mn-cs"/>
                  <a:sym typeface="Arial"/>
                </a:rPr>
                <a:t>w</a:t>
              </a:r>
              <a:r>
                <a:rPr baseline="-25000" sz="2400">
                  <a:uFill>
                    <a:solidFill/>
                  </a:uFill>
                  <a:latin typeface="+mn-lt"/>
                  <a:ea typeface="+mn-ea"/>
                  <a:cs typeface="+mn-cs"/>
                  <a:sym typeface="Arial"/>
                </a:rPr>
                <a:t>a</a:t>
              </a:r>
            </a:p>
          </p:txBody>
        </p:sp>
        <p:sp>
          <p:nvSpPr>
            <p:cNvPr id="953" name="Shape 953"/>
            <p:cNvSpPr/>
            <p:nvPr/>
          </p:nvSpPr>
          <p:spPr>
            <a:xfrm>
              <a:off x="1263650" y="3660775"/>
              <a:ext cx="1900025" cy="360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buClr>
                  <a:srgbClr val="000000"/>
                </a:buClr>
                <a:buFont typeface="Arial"/>
                <a:defRPr sz="1800">
                  <a:latin typeface="+mn-lt"/>
                  <a:ea typeface="+mn-ea"/>
                  <a:cs typeface="+mn-cs"/>
                  <a:sym typeface="Arial"/>
                </a:defRPr>
              </a:lvl1pPr>
            </a:lstStyle>
            <a:p>
              <a:pPr lvl="0">
                <a:defRPr>
                  <a:uFillTx/>
                </a:defRPr>
              </a:pPr>
              <a:r>
                <a:rPr>
                  <a:uFill>
                    <a:solidFill/>
                  </a:uFill>
                </a:rPr>
                <a:t>68% CL contours</a:t>
              </a:r>
            </a:p>
          </p:txBody>
        </p:sp>
        <p:sp>
          <p:nvSpPr>
            <p:cNvPr id="954" name="Shape 954"/>
            <p:cNvSpPr/>
            <p:nvPr/>
          </p:nvSpPr>
          <p:spPr>
            <a:xfrm>
              <a:off x="2924175" y="2286000"/>
              <a:ext cx="273557"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buClr>
                  <a:srgbClr val="000000"/>
                </a:buClr>
                <a:buFont typeface="Arial"/>
                <a:defRPr>
                  <a:latin typeface="+mn-lt"/>
                  <a:ea typeface="+mn-ea"/>
                  <a:cs typeface="+mn-cs"/>
                  <a:sym typeface="Arial"/>
                </a:defRPr>
              </a:lvl1pPr>
            </a:lstStyle>
            <a:p>
              <a:pPr lvl="0">
                <a:defRPr sz="1800">
                  <a:uFillTx/>
                </a:defRPr>
              </a:pPr>
              <a:r>
                <a:rPr sz="2400">
                  <a:uFill>
                    <a:solidFill/>
                  </a:uFill>
                </a:rPr>
                <a:t>*</a:t>
              </a:r>
            </a:p>
          </p:txBody>
        </p:sp>
      </p:grpSp>
      <p:sp>
        <p:nvSpPr>
          <p:cNvPr id="956" name="Shape 956"/>
          <p:cNvSpPr/>
          <p:nvPr/>
        </p:nvSpPr>
        <p:spPr>
          <a:xfrm>
            <a:off x="7239000" y="6292850"/>
            <a:ext cx="1860412" cy="3235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8F00"/>
              </a:buClr>
              <a:buFont typeface="Arial"/>
              <a:defRPr sz="1600">
                <a:solidFill>
                  <a:srgbClr val="008F00"/>
                </a:solidFill>
                <a:uFill>
                  <a:solidFill>
                    <a:srgbClr val="008F00"/>
                  </a:solidFill>
                </a:uFill>
                <a:latin typeface="+mn-lt"/>
                <a:ea typeface="+mn-ea"/>
                <a:cs typeface="+mn-cs"/>
                <a:sym typeface="Arial"/>
              </a:defRPr>
            </a:lvl1pPr>
          </a:lstStyle>
          <a:p>
            <a:pPr lvl="0">
              <a:defRPr sz="1800">
                <a:solidFill>
                  <a:srgbClr val="000000"/>
                </a:solidFill>
                <a:uFillTx/>
              </a:defRPr>
            </a:pPr>
            <a:r>
              <a:rPr sz="1600">
                <a:solidFill>
                  <a:srgbClr val="008F00"/>
                </a:solidFill>
                <a:uFill>
                  <a:solidFill>
                    <a:srgbClr val="008F00"/>
                  </a:solidFill>
                </a:uFill>
              </a:rPr>
              <a:t>Kim &amp; Miquel 2006</a:t>
            </a:r>
          </a:p>
        </p:txBody>
      </p:sp>
      <p:sp>
        <p:nvSpPr>
          <p:cNvPr id="957" name="Shape 957"/>
          <p:cNvSpPr/>
          <p:nvPr/>
        </p:nvSpPr>
        <p:spPr>
          <a:xfrm>
            <a:off x="228600" y="2286000"/>
            <a:ext cx="4089400" cy="32784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buClr>
                <a:srgbClr val="000000"/>
              </a:buClr>
              <a:buFont typeface="Arial"/>
              <a:defRPr sz="1800">
                <a:uFillTx/>
              </a:defRPr>
            </a:pPr>
            <a:r>
              <a:rPr sz="2000">
                <a:uFill>
                  <a:solidFill/>
                </a:uFill>
                <a:latin typeface="+mn-lt"/>
                <a:ea typeface="+mn-ea"/>
                <a:cs typeface="+mn-cs"/>
                <a:sym typeface="Arial"/>
              </a:rPr>
              <a:t>Standard procedure uses well-understood stars to get </a:t>
            </a:r>
            <a:r>
              <a:rPr sz="2000">
                <a:uFill>
                  <a:solidFill/>
                </a:uFill>
                <a:latin typeface="Symbol"/>
                <a:ea typeface="Symbol"/>
                <a:cs typeface="Symbol"/>
                <a:sym typeface="Symbol"/>
              </a:rPr>
              <a:t>σ</a:t>
            </a:r>
            <a:r>
              <a:rPr baseline="-25000" sz="2000">
                <a:uFill>
                  <a:solidFill/>
                </a:uFill>
                <a:latin typeface="+mn-lt"/>
                <a:ea typeface="+mn-ea"/>
                <a:cs typeface="+mn-cs"/>
                <a:sym typeface="Arial"/>
              </a:rPr>
              <a:t>cal</a:t>
            </a:r>
            <a:r>
              <a:rPr sz="2000">
                <a:uFill>
                  <a:solidFill/>
                </a:uFill>
                <a:latin typeface="+mn-lt"/>
                <a:ea typeface="+mn-ea"/>
                <a:cs typeface="+mn-cs"/>
                <a:sym typeface="Arial"/>
              </a:rPr>
              <a:t> = 0.01 at best</a:t>
            </a:r>
            <a:endParaRPr sz="2000">
              <a:uFill>
                <a:solidFill/>
              </a:uFill>
              <a:latin typeface="+mn-lt"/>
              <a:ea typeface="+mn-ea"/>
              <a:cs typeface="+mn-cs"/>
              <a:sym typeface="Arial"/>
            </a:endParaRPr>
          </a:p>
          <a:p>
            <a:pPr lvl="0">
              <a:buClr>
                <a:srgbClr val="000000"/>
              </a:buClr>
              <a:buFont typeface="Arial"/>
              <a:defRPr sz="1800">
                <a:uFillTx/>
              </a:defRPr>
            </a:pPr>
            <a:endParaRPr sz="2400">
              <a:uFill>
                <a:solidFill/>
              </a:uFill>
            </a:endParaRPr>
          </a:p>
          <a:p>
            <a:pPr lvl="0">
              <a:buClr>
                <a:srgbClr val="000000"/>
              </a:buClr>
              <a:buFont typeface="Arial"/>
              <a:defRPr sz="1800">
                <a:uFillTx/>
              </a:defRPr>
            </a:pPr>
            <a:r>
              <a:rPr sz="2000">
                <a:uFill>
                  <a:solidFill/>
                </a:uFill>
                <a:latin typeface="+mn-lt"/>
                <a:ea typeface="+mn-ea"/>
                <a:cs typeface="+mn-cs"/>
                <a:sym typeface="Arial"/>
              </a:rPr>
              <a:t>Alternative procedure using also SN data themselves achieves a large degree of self-calibration  </a:t>
            </a:r>
            <a:r>
              <a:rPr sz="1600">
                <a:solidFill>
                  <a:srgbClr val="008F00"/>
                </a:solidFill>
                <a:uFill>
                  <a:solidFill>
                    <a:srgbClr val="008F00"/>
                  </a:solidFill>
                </a:uFill>
                <a:latin typeface="+mn-lt"/>
                <a:ea typeface="+mn-ea"/>
                <a:cs typeface="+mn-cs"/>
                <a:sym typeface="Arial"/>
              </a:rPr>
              <a:t>(Kim &amp; Miquel 2006)</a:t>
            </a:r>
            <a:endParaRPr sz="1600">
              <a:solidFill>
                <a:srgbClr val="008F00"/>
              </a:solidFill>
              <a:uFill>
                <a:solidFill>
                  <a:srgbClr val="008F00"/>
                </a:solidFill>
              </a:uFill>
              <a:latin typeface="+mn-lt"/>
              <a:ea typeface="+mn-ea"/>
              <a:cs typeface="+mn-cs"/>
              <a:sym typeface="Arial"/>
            </a:endParaRPr>
          </a:p>
          <a:p>
            <a:pPr lvl="0">
              <a:buClr>
                <a:srgbClr val="008F00"/>
              </a:buClr>
              <a:buFont typeface="Arial"/>
              <a:defRPr sz="1800">
                <a:uFillTx/>
              </a:defRPr>
            </a:pPr>
            <a:endParaRPr sz="1600">
              <a:solidFill>
                <a:srgbClr val="008F00"/>
              </a:solidFill>
              <a:uFill>
                <a:solidFill>
                  <a:srgbClr val="008F00"/>
                </a:solidFill>
              </a:uFill>
              <a:latin typeface="+mn-lt"/>
              <a:ea typeface="+mn-ea"/>
              <a:cs typeface="+mn-cs"/>
              <a:sym typeface="Arial"/>
            </a:endParaRPr>
          </a:p>
          <a:p>
            <a:pPr lvl="0">
              <a:buClr>
                <a:srgbClr val="000000"/>
              </a:buClr>
              <a:buFont typeface="Arial"/>
              <a:defRPr sz="1800">
                <a:uFillTx/>
              </a:defRPr>
            </a:pPr>
            <a:r>
              <a:rPr sz="2000">
                <a:uFill>
                  <a:solidFill/>
                </a:uFill>
                <a:latin typeface="+mn-lt"/>
                <a:ea typeface="+mn-ea"/>
                <a:cs typeface="+mn-cs"/>
                <a:sym typeface="Arial"/>
              </a:rPr>
              <a:t>Example for SNF + "SNAP" (300 + 2000 SNe up to </a:t>
            </a:r>
            <a:r>
              <a:rPr i="1" sz="2000">
                <a:uFill>
                  <a:solidFill/>
                </a:uFill>
                <a:latin typeface="+mn-lt"/>
                <a:ea typeface="+mn-ea"/>
                <a:cs typeface="+mn-cs"/>
                <a:sym typeface="Arial"/>
              </a:rPr>
              <a:t>z </a:t>
            </a:r>
            <a:r>
              <a:rPr sz="2000">
                <a:uFill>
                  <a:solidFill/>
                </a:uFill>
                <a:latin typeface="+mn-lt"/>
                <a:ea typeface="+mn-ea"/>
                <a:cs typeface="+mn-cs"/>
                <a:sym typeface="Arial"/>
              </a:rPr>
              <a:t>= 1.7)</a:t>
            </a:r>
          </a:p>
        </p:txBody>
      </p:sp>
    </p:spTree>
  </p:cSld>
  <p:clrMapOvr>
    <a:masterClrMapping/>
  </p:clrMapOvr>
  <p:transition spd="med" advClick="1"/>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59" name="Shape 95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960" name="Shape 960"/>
          <p:cNvSpPr/>
          <p:nvPr>
            <p:ph type="title"/>
          </p:nvPr>
        </p:nvSpPr>
        <p:spPr>
          <a:xfrm>
            <a:off x="228600" y="558600"/>
            <a:ext cx="8915400" cy="685801"/>
          </a:xfrm>
          <a:prstGeom prst="rect">
            <a:avLst/>
          </a:prstGeom>
        </p:spPr>
        <p:txBody>
          <a:bodyPr/>
          <a:lstStyle>
            <a:lvl1pPr>
              <a:defRPr b="0"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Current Cosmological Results from SNe</a:t>
            </a:r>
          </a:p>
        </p:txBody>
      </p:sp>
      <p:sp>
        <p:nvSpPr>
          <p:cNvPr id="961" name="Shape 961"/>
          <p:cNvSpPr/>
          <p:nvPr/>
        </p:nvSpPr>
        <p:spPr>
          <a:xfrm>
            <a:off x="2719804" y="5947868"/>
            <a:ext cx="3932992" cy="32355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8F00"/>
              </a:buClr>
              <a:buFont typeface="Arial"/>
              <a:defRPr sz="1600">
                <a:solidFill>
                  <a:srgbClr val="008F00"/>
                </a:solidFill>
                <a:uFill>
                  <a:solidFill>
                    <a:srgbClr val="008F00"/>
                  </a:solidFill>
                </a:uFill>
                <a:latin typeface="+mn-lt"/>
                <a:ea typeface="+mn-ea"/>
                <a:cs typeface="+mn-cs"/>
                <a:sym typeface="Arial"/>
              </a:defRPr>
            </a:lvl1pPr>
          </a:lstStyle>
          <a:p>
            <a:pPr lvl="0">
              <a:defRPr sz="1800">
                <a:solidFill>
                  <a:srgbClr val="000000"/>
                </a:solidFill>
                <a:uFillTx/>
              </a:defRPr>
            </a:pPr>
            <a:r>
              <a:rPr sz="1600">
                <a:solidFill>
                  <a:srgbClr val="008F00"/>
                </a:solidFill>
                <a:uFill>
                  <a:solidFill>
                    <a:srgbClr val="008F00"/>
                  </a:solidFill>
                </a:uFill>
              </a:rPr>
              <a:t>Betoule et al. (SNLS+SDSS-II/SNe), 2014</a:t>
            </a:r>
          </a:p>
        </p:txBody>
      </p:sp>
      <p:pic>
        <p:nvPicPr>
          <p:cNvPr id="962" name="Sense nom.tiff"/>
          <p:cNvPicPr/>
          <p:nvPr/>
        </p:nvPicPr>
        <p:blipFill>
          <a:blip r:embed="rId2">
            <a:extLst/>
          </a:blip>
          <a:stretch>
            <a:fillRect/>
          </a:stretch>
        </p:blipFill>
        <p:spPr>
          <a:xfrm>
            <a:off x="1239990" y="1352977"/>
            <a:ext cx="6411760" cy="4543049"/>
          </a:xfrm>
          <a:prstGeom prst="rect">
            <a:avLst/>
          </a:prstGeom>
          <a:ln w="25400">
            <a:round/>
          </a:ln>
        </p:spPr>
      </p:pic>
    </p:spTree>
  </p:cSld>
  <p:clrMapOvr>
    <a:masterClrMapping/>
  </p:clrMapOvr>
  <p:transition spd="med" advClick="1"/>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4" name="Shape 96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965" name="Shape 965"/>
          <p:cNvSpPr/>
          <p:nvPr>
            <p:ph type="title"/>
          </p:nvPr>
        </p:nvSpPr>
        <p:spPr>
          <a:xfrm>
            <a:off x="152400" y="0"/>
            <a:ext cx="8915400" cy="8382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Summary: Type-Ia Supernovae</a:t>
            </a:r>
          </a:p>
        </p:txBody>
      </p:sp>
      <p:sp>
        <p:nvSpPr>
          <p:cNvPr id="966" name="Shape 966"/>
          <p:cNvSpPr/>
          <p:nvPr>
            <p:ph type="body" idx="1"/>
          </p:nvPr>
        </p:nvSpPr>
        <p:spPr>
          <a:xfrm>
            <a:off x="457200" y="914400"/>
            <a:ext cx="8229600" cy="5943600"/>
          </a:xfrm>
          <a:prstGeom prst="rect">
            <a:avLst/>
          </a:prstGeom>
        </p:spPr>
        <p:txBody>
          <a:bodyPr/>
          <a:lstStyle/>
          <a:p>
            <a:pPr lvl="1">
              <a:spcBef>
                <a:spcPts val="900"/>
              </a:spcBef>
              <a:buClr>
                <a:srgbClr val="0329D6"/>
              </a:buClr>
              <a:buFont typeface="Arial"/>
              <a:buChar char="•"/>
              <a:defRPr sz="1800">
                <a:solidFill>
                  <a:srgbClr val="000000"/>
                </a:solidFill>
                <a:uFillTx/>
              </a:defRPr>
            </a:pPr>
            <a:r>
              <a:rPr sz="2400">
                <a:solidFill>
                  <a:srgbClr val="0329D6"/>
                </a:solidFill>
                <a:uFill>
                  <a:solidFill>
                    <a:srgbClr val="0329D6"/>
                  </a:solidFill>
                </a:uFill>
                <a:latin typeface="+mn-lt"/>
                <a:ea typeface="+mn-ea"/>
                <a:cs typeface="+mn-cs"/>
                <a:sym typeface="Arial"/>
              </a:rPr>
              <a:t>Type-Ia SNe provided the “smoking gun” for acceleration.</a:t>
            </a:r>
            <a:endParaRPr sz="2400">
              <a:solidFill>
                <a:srgbClr val="0329D6"/>
              </a:solidFill>
              <a:uFill>
                <a:solidFill>
                  <a:srgbClr val="0329D6"/>
                </a:solidFill>
              </a:uFill>
              <a:latin typeface="+mn-lt"/>
              <a:ea typeface="+mn-ea"/>
              <a:cs typeface="+mn-cs"/>
              <a:sym typeface="Arial"/>
            </a:endParaRPr>
          </a:p>
          <a:p>
            <a:pPr lvl="1">
              <a:spcBef>
                <a:spcPts val="900"/>
              </a:spcBef>
              <a:buClr>
                <a:srgbClr val="0329D6"/>
              </a:buClr>
              <a:buFont typeface="Arial"/>
              <a:buChar char="•"/>
              <a:defRPr sz="1800">
                <a:solidFill>
                  <a:srgbClr val="000000"/>
                </a:solidFill>
                <a:uFillTx/>
              </a:defRPr>
            </a:pPr>
            <a:r>
              <a:rPr sz="2400">
                <a:solidFill>
                  <a:srgbClr val="0329D6"/>
                </a:solidFill>
                <a:uFill>
                  <a:solidFill>
                    <a:srgbClr val="0329D6"/>
                  </a:solidFill>
                </a:uFill>
                <a:latin typeface="+mn-lt"/>
                <a:ea typeface="+mn-ea"/>
                <a:cs typeface="+mn-cs"/>
                <a:sym typeface="Arial"/>
              </a:rPr>
              <a:t>Mature technique still being perfected.</a:t>
            </a:r>
            <a:endParaRPr sz="2400">
              <a:solidFill>
                <a:srgbClr val="0329D6"/>
              </a:solidFill>
              <a:uFill>
                <a:solidFill>
                  <a:srgbClr val="0329D6"/>
                </a:solidFill>
              </a:uFill>
              <a:latin typeface="+mn-lt"/>
              <a:ea typeface="+mn-ea"/>
              <a:cs typeface="+mn-cs"/>
              <a:sym typeface="Arial"/>
            </a:endParaRPr>
          </a:p>
          <a:p>
            <a:pPr lvl="1">
              <a:spcBef>
                <a:spcPts val="900"/>
              </a:spcBef>
              <a:buClr>
                <a:srgbClr val="0329D6"/>
              </a:buClr>
              <a:buFont typeface="Arial"/>
              <a:buChar char="•"/>
              <a:defRPr sz="1800">
                <a:solidFill>
                  <a:srgbClr val="000000"/>
                </a:solidFill>
                <a:uFillTx/>
              </a:defRPr>
            </a:pPr>
            <a:r>
              <a:rPr sz="2400">
                <a:solidFill>
                  <a:srgbClr val="0329D6"/>
                </a:solidFill>
                <a:uFill>
                  <a:solidFill>
                    <a:srgbClr val="0329D6"/>
                  </a:solidFill>
                </a:uFill>
                <a:latin typeface="+mn-lt"/>
                <a:ea typeface="+mn-ea"/>
                <a:cs typeface="+mn-cs"/>
                <a:sym typeface="Arial"/>
              </a:rPr>
              <a:t>Control of systematic errors key to future improvements.</a:t>
            </a:r>
            <a:endParaRPr sz="2400">
              <a:solidFill>
                <a:srgbClr val="0329D6"/>
              </a:solidFill>
              <a:uFill>
                <a:solidFill>
                  <a:srgbClr val="0329D6"/>
                </a:solidFill>
              </a:uFill>
              <a:latin typeface="+mn-lt"/>
              <a:ea typeface="+mn-ea"/>
              <a:cs typeface="+mn-cs"/>
              <a:sym typeface="Arial"/>
            </a:endParaRPr>
          </a:p>
          <a:p>
            <a:pPr lvl="1">
              <a:spcBef>
                <a:spcPts val="900"/>
              </a:spcBef>
              <a:buClr>
                <a:srgbClr val="0329D6"/>
              </a:buClr>
              <a:buFont typeface="Arial"/>
              <a:buChar char="•"/>
              <a:defRPr sz="1800">
                <a:solidFill>
                  <a:srgbClr val="000000"/>
                </a:solidFill>
                <a:uFillTx/>
              </a:defRPr>
            </a:pPr>
            <a:r>
              <a:rPr sz="2400">
                <a:solidFill>
                  <a:srgbClr val="0329D6"/>
                </a:solidFill>
                <a:uFill>
                  <a:solidFill>
                    <a:srgbClr val="0329D6"/>
                  </a:solidFill>
                </a:uFill>
                <a:latin typeface="+mn-lt"/>
                <a:ea typeface="+mn-ea"/>
                <a:cs typeface="+mn-cs"/>
                <a:sym typeface="Arial"/>
              </a:rPr>
              <a:t>Vigorous current and future program:</a:t>
            </a:r>
            <a:endParaRPr sz="2400">
              <a:solidFill>
                <a:srgbClr val="0329D6"/>
              </a:solidFill>
              <a:uFill>
                <a:solidFill>
                  <a:srgbClr val="0329D6"/>
                </a:solidFill>
              </a:uFill>
              <a:latin typeface="+mn-lt"/>
              <a:ea typeface="+mn-ea"/>
              <a:cs typeface="+mn-cs"/>
              <a:sym typeface="Arial"/>
            </a:endParaRPr>
          </a:p>
          <a:p>
            <a:pPr lvl="2" marL="1145539" indent="-190500">
              <a:spcBef>
                <a:spcPts val="800"/>
              </a:spcBef>
              <a:buClr>
                <a:srgbClr val="0329D6"/>
              </a:buClr>
              <a:buFont typeface="Arial"/>
              <a:defRPr sz="1800">
                <a:solidFill>
                  <a:srgbClr val="000000"/>
                </a:solidFill>
                <a:uFillTx/>
              </a:defRPr>
            </a:pPr>
            <a:r>
              <a:rPr sz="2000">
                <a:solidFill>
                  <a:srgbClr val="0329D6"/>
                </a:solidFill>
                <a:uFill>
                  <a:solidFill>
                    <a:srgbClr val="0329D6"/>
                  </a:solidFill>
                </a:uFill>
                <a:latin typeface="+mn-lt"/>
                <a:ea typeface="+mn-ea"/>
                <a:cs typeface="+mn-cs"/>
                <a:sym typeface="Arial"/>
              </a:rPr>
              <a:t>Low-</a:t>
            </a:r>
            <a:r>
              <a:rPr i="1" sz="2000">
                <a:solidFill>
                  <a:srgbClr val="0329D6"/>
                </a:solidFill>
                <a:uFill>
                  <a:solidFill>
                    <a:srgbClr val="0329D6"/>
                  </a:solidFill>
                </a:uFill>
                <a:latin typeface="+mn-lt"/>
                <a:ea typeface="+mn-ea"/>
                <a:cs typeface="+mn-cs"/>
                <a:sym typeface="Arial"/>
              </a:rPr>
              <a:t>z</a:t>
            </a:r>
            <a:r>
              <a:rPr sz="2000">
                <a:solidFill>
                  <a:srgbClr val="0329D6"/>
                </a:solidFill>
                <a:uFill>
                  <a:solidFill>
                    <a:srgbClr val="0329D6"/>
                  </a:solidFill>
                </a:uFill>
                <a:latin typeface="+mn-lt"/>
                <a:ea typeface="+mn-ea"/>
                <a:cs typeface="+mn-cs"/>
                <a:sym typeface="Arial"/>
              </a:rPr>
              <a:t> from ground: </a:t>
            </a:r>
            <a:r>
              <a:rPr sz="2000">
                <a:uFill>
                  <a:solidFill/>
                </a:uFill>
                <a:latin typeface="+mn-lt"/>
                <a:ea typeface="+mn-ea"/>
                <a:cs typeface="+mn-cs"/>
                <a:sym typeface="Arial"/>
              </a:rPr>
              <a:t>SNF, SDSS-II/SNe, CfA, Carnegie…</a:t>
            </a:r>
            <a:endParaRPr sz="2000">
              <a:uFill>
                <a:solidFill/>
              </a:uFill>
              <a:latin typeface="+mn-lt"/>
              <a:ea typeface="+mn-ea"/>
              <a:cs typeface="+mn-cs"/>
              <a:sym typeface="Arial"/>
            </a:endParaRPr>
          </a:p>
          <a:p>
            <a:pPr lvl="2" marL="1145539" indent="-190500">
              <a:spcBef>
                <a:spcPts val="800"/>
              </a:spcBef>
              <a:buClr>
                <a:srgbClr val="0329D6"/>
              </a:buClr>
              <a:buFont typeface="Arial"/>
              <a:defRPr sz="1800">
                <a:solidFill>
                  <a:srgbClr val="000000"/>
                </a:solidFill>
                <a:uFillTx/>
              </a:defRPr>
            </a:pPr>
            <a:r>
              <a:rPr sz="2000">
                <a:solidFill>
                  <a:srgbClr val="0329D6"/>
                </a:solidFill>
                <a:uFill>
                  <a:solidFill>
                    <a:srgbClr val="0329D6"/>
                  </a:solidFill>
                </a:uFill>
                <a:latin typeface="+mn-lt"/>
                <a:ea typeface="+mn-ea"/>
                <a:cs typeface="+mn-cs"/>
                <a:sym typeface="Arial"/>
              </a:rPr>
              <a:t>Medium- to high-</a:t>
            </a:r>
            <a:r>
              <a:rPr i="1" sz="2000">
                <a:solidFill>
                  <a:srgbClr val="0329D6"/>
                </a:solidFill>
                <a:uFill>
                  <a:solidFill>
                    <a:srgbClr val="0329D6"/>
                  </a:solidFill>
                </a:uFill>
                <a:latin typeface="+mn-lt"/>
                <a:ea typeface="+mn-ea"/>
                <a:cs typeface="+mn-cs"/>
                <a:sym typeface="Arial"/>
              </a:rPr>
              <a:t>z</a:t>
            </a:r>
            <a:r>
              <a:rPr sz="2000">
                <a:solidFill>
                  <a:srgbClr val="0329D6"/>
                </a:solidFill>
                <a:uFill>
                  <a:solidFill>
                    <a:srgbClr val="0329D6"/>
                  </a:solidFill>
                </a:uFill>
                <a:latin typeface="+mn-lt"/>
                <a:ea typeface="+mn-ea"/>
                <a:cs typeface="+mn-cs"/>
                <a:sym typeface="Arial"/>
              </a:rPr>
              <a:t> from ground: </a:t>
            </a:r>
            <a:r>
              <a:rPr sz="2000">
                <a:uFill>
                  <a:solidFill/>
                </a:uFill>
                <a:latin typeface="+mn-lt"/>
                <a:ea typeface="+mn-ea"/>
                <a:cs typeface="+mn-cs"/>
                <a:sym typeface="Arial"/>
              </a:rPr>
              <a:t>SNLS,</a:t>
            </a:r>
            <a:r>
              <a:rPr sz="2000">
                <a:solidFill>
                  <a:srgbClr val="0329D6"/>
                </a:solidFill>
                <a:uFill>
                  <a:solidFill>
                    <a:srgbClr val="0329D6"/>
                  </a:solidFill>
                </a:uFill>
                <a:latin typeface="+mn-lt"/>
                <a:ea typeface="+mn-ea"/>
                <a:cs typeface="+mn-cs"/>
                <a:sym typeface="Arial"/>
              </a:rPr>
              <a:t> </a:t>
            </a:r>
            <a:r>
              <a:rPr sz="2400">
                <a:uFill>
                  <a:solidFill>
                    <a:srgbClr val="008F00"/>
                  </a:solidFill>
                </a:uFill>
              </a:rPr>
              <a:t>DES</a:t>
            </a:r>
            <a:r>
              <a:rPr sz="2400">
                <a:uFill>
                  <a:solidFill>
                    <a:srgbClr val="FFA900"/>
                  </a:solidFill>
                </a:uFill>
              </a:rPr>
              <a:t>, Pan-STARRS,</a:t>
            </a:r>
            <a:r>
              <a:rPr sz="2000">
                <a:solidFill>
                  <a:srgbClr val="008F00"/>
                </a:solidFill>
                <a:uFill>
                  <a:solidFill>
                    <a:srgbClr val="008F00"/>
                  </a:solidFill>
                </a:uFill>
                <a:latin typeface="+mn-lt"/>
                <a:ea typeface="+mn-ea"/>
                <a:cs typeface="+mn-cs"/>
                <a:sym typeface="Arial"/>
              </a:rPr>
              <a:t> </a:t>
            </a:r>
            <a:r>
              <a:rPr sz="2400">
                <a:solidFill>
                  <a:srgbClr val="4F7A28"/>
                </a:solidFill>
                <a:uFill>
                  <a:solidFill>
                    <a:srgbClr val="FFA900"/>
                  </a:solidFill>
                </a:uFill>
              </a:rPr>
              <a:t>LSST</a:t>
            </a:r>
            <a:endParaRPr sz="2000">
              <a:solidFill>
                <a:srgbClr val="008F00"/>
              </a:solidFill>
              <a:uFill>
                <a:solidFill>
                  <a:srgbClr val="008F00"/>
                </a:solidFill>
              </a:uFill>
              <a:latin typeface="+mn-lt"/>
              <a:ea typeface="+mn-ea"/>
              <a:cs typeface="+mn-cs"/>
              <a:sym typeface="Arial"/>
            </a:endParaRPr>
          </a:p>
          <a:p>
            <a:pPr lvl="2" marL="1145539" indent="-190500">
              <a:spcBef>
                <a:spcPts val="800"/>
              </a:spcBef>
              <a:buClr>
                <a:srgbClr val="0329D6"/>
              </a:buClr>
              <a:buFont typeface="Arial"/>
              <a:defRPr sz="1800">
                <a:solidFill>
                  <a:srgbClr val="000000"/>
                </a:solidFill>
                <a:uFillTx/>
              </a:defRPr>
            </a:pPr>
            <a:r>
              <a:rPr sz="2000">
                <a:solidFill>
                  <a:srgbClr val="0329D6"/>
                </a:solidFill>
                <a:uFill>
                  <a:solidFill>
                    <a:srgbClr val="0329D6"/>
                  </a:solidFill>
                </a:uFill>
                <a:latin typeface="+mn-lt"/>
                <a:ea typeface="+mn-ea"/>
                <a:cs typeface="+mn-cs"/>
                <a:sym typeface="Arial"/>
              </a:rPr>
              <a:t>High-</a:t>
            </a:r>
            <a:r>
              <a:rPr i="1" sz="2000">
                <a:solidFill>
                  <a:srgbClr val="0329D6"/>
                </a:solidFill>
                <a:uFill>
                  <a:solidFill>
                    <a:srgbClr val="0329D6"/>
                  </a:solidFill>
                </a:uFill>
                <a:latin typeface="+mn-lt"/>
                <a:ea typeface="+mn-ea"/>
                <a:cs typeface="+mn-cs"/>
                <a:sym typeface="Arial"/>
              </a:rPr>
              <a:t>z</a:t>
            </a:r>
            <a:r>
              <a:rPr sz="2000">
                <a:solidFill>
                  <a:srgbClr val="0329D6"/>
                </a:solidFill>
                <a:uFill>
                  <a:solidFill>
                    <a:srgbClr val="0329D6"/>
                  </a:solidFill>
                </a:uFill>
                <a:latin typeface="+mn-lt"/>
                <a:ea typeface="+mn-ea"/>
                <a:cs typeface="+mn-cs"/>
                <a:sym typeface="Arial"/>
              </a:rPr>
              <a:t> from space: </a:t>
            </a:r>
            <a:r>
              <a:rPr sz="2000">
                <a:uFill>
                  <a:solidFill/>
                </a:uFill>
                <a:latin typeface="+mn-lt"/>
                <a:ea typeface="+mn-ea"/>
                <a:cs typeface="+mn-cs"/>
                <a:sym typeface="Arial"/>
              </a:rPr>
              <a:t>HST,</a:t>
            </a:r>
            <a:r>
              <a:rPr sz="2000">
                <a:solidFill>
                  <a:srgbClr val="0329D6"/>
                </a:solidFill>
                <a:uFill>
                  <a:solidFill>
                    <a:srgbClr val="0329D6"/>
                  </a:solidFill>
                </a:uFill>
                <a:latin typeface="+mn-lt"/>
                <a:ea typeface="+mn-ea"/>
                <a:cs typeface="+mn-cs"/>
                <a:sym typeface="Arial"/>
              </a:rPr>
              <a:t> </a:t>
            </a:r>
            <a:r>
              <a:rPr sz="2400">
                <a:solidFill>
                  <a:srgbClr val="4F7A28"/>
                </a:solidFill>
                <a:uFill>
                  <a:solidFill>
                    <a:srgbClr val="FFA900"/>
                  </a:solidFill>
                </a:uFill>
              </a:rPr>
              <a:t>Euclid</a:t>
            </a:r>
            <a:endParaRPr sz="2000">
              <a:solidFill>
                <a:srgbClr val="008F00"/>
              </a:solidFill>
              <a:uFill>
                <a:solidFill>
                  <a:srgbClr val="008F00"/>
                </a:solidFill>
              </a:uFill>
              <a:latin typeface="+mn-lt"/>
              <a:ea typeface="+mn-ea"/>
              <a:cs typeface="+mn-cs"/>
              <a:sym typeface="Arial"/>
            </a:endParaRPr>
          </a:p>
          <a:p>
            <a:pPr lvl="2">
              <a:spcBef>
                <a:spcPts val="800"/>
              </a:spcBef>
              <a:buClr>
                <a:srgbClr val="0329D6"/>
              </a:buClr>
              <a:buFont typeface="Arial"/>
              <a:defRPr sz="1800">
                <a:solidFill>
                  <a:srgbClr val="000000"/>
                </a:solidFill>
                <a:uFillTx/>
              </a:defRPr>
            </a:pPr>
            <a:endParaRPr sz="2000">
              <a:solidFill>
                <a:srgbClr val="008F00"/>
              </a:solidFill>
              <a:uFill>
                <a:solidFill>
                  <a:srgbClr val="008F00"/>
                </a:solidFill>
              </a:uFill>
              <a:latin typeface="+mn-lt"/>
              <a:ea typeface="+mn-ea"/>
              <a:cs typeface="+mn-cs"/>
              <a:sym typeface="Arial"/>
            </a:endParaRPr>
          </a:p>
          <a:p>
            <a:pPr lvl="1" algn="ctr">
              <a:spcBef>
                <a:spcPts val="0"/>
              </a:spcBef>
              <a:buClr>
                <a:srgbClr val="0329D6"/>
              </a:buClr>
              <a:buSzTx/>
              <a:buFont typeface="Arial"/>
              <a:buNone/>
              <a:defRPr sz="1800">
                <a:solidFill>
                  <a:srgbClr val="000000"/>
                </a:solidFill>
                <a:uFillTx/>
              </a:defRPr>
            </a:pPr>
            <a:r>
              <a:rPr sz="2400">
                <a:solidFill>
                  <a:srgbClr val="FF2600"/>
                </a:solidFill>
                <a:uFill>
                  <a:solidFill>
                    <a:srgbClr val="FF2600"/>
                  </a:solidFill>
                </a:uFill>
                <a:latin typeface="+mn-lt"/>
                <a:ea typeface="+mn-ea"/>
                <a:cs typeface="+mn-cs"/>
                <a:sym typeface="Arial"/>
              </a:rPr>
              <a:t>  Expect more insight on the nature of Dark Energy from type-Ia SNe studies</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3" name="Shape 31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314" name="Shape 314"/>
          <p:cNvSpPr/>
          <p:nvPr/>
        </p:nvSpPr>
        <p:spPr>
          <a:xfrm>
            <a:off x="152400" y="914400"/>
            <a:ext cx="8915400" cy="2552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650240" indent="-609600">
              <a:lnSpc>
                <a:spcPct val="115000"/>
              </a:lnSpc>
              <a:spcBef>
                <a:spcPts val="400"/>
              </a:spcBef>
              <a:buClr>
                <a:srgbClr val="0329D6"/>
              </a:buClr>
              <a:buFont typeface="Arial"/>
              <a:defRPr sz="1800">
                <a:uFillTx/>
              </a:defRPr>
            </a:pPr>
            <a:r>
              <a:rPr sz="2000">
                <a:solidFill>
                  <a:srgbClr val="002E7A"/>
                </a:solidFill>
                <a:uFill>
                  <a:solidFill>
                    <a:srgbClr val="0329D6"/>
                  </a:solidFill>
                </a:uFill>
                <a:latin typeface="+mn-lt"/>
                <a:ea typeface="+mn-ea"/>
                <a:cs typeface="+mn-cs"/>
                <a:sym typeface="Arial"/>
              </a:rPr>
              <a:t>Because of the expansion of the universe, the light from a distant source is observed on Earth redder than was emitted: </a:t>
            </a:r>
            <a:endParaRPr sz="2000">
              <a:solidFill>
                <a:srgbClr val="002E7A"/>
              </a:solidFill>
              <a:uFill>
                <a:solidFill>
                  <a:srgbClr val="0329D6"/>
                </a:solidFill>
              </a:uFill>
              <a:latin typeface="+mn-lt"/>
              <a:ea typeface="+mn-ea"/>
              <a:cs typeface="+mn-cs"/>
              <a:sym typeface="Arial"/>
            </a:endParaRPr>
          </a:p>
          <a:p>
            <a:pPr lvl="0" marL="650240" indent="-609600">
              <a:lnSpc>
                <a:spcPct val="120000"/>
              </a:lnSpc>
              <a:spcBef>
                <a:spcPts val="600"/>
              </a:spcBef>
              <a:buClr>
                <a:srgbClr val="0329D6"/>
              </a:buClr>
              <a:buFont typeface="Arial"/>
              <a:defRPr sz="1800">
                <a:uFillTx/>
              </a:defRPr>
            </a:pPr>
            <a:r>
              <a:rPr sz="2000">
                <a:solidFill>
                  <a:srgbClr val="0329D6"/>
                </a:solidFill>
                <a:uFill>
                  <a:solidFill>
                    <a:srgbClr val="0329D6"/>
                  </a:solidFill>
                </a:uFill>
                <a:latin typeface="+mn-lt"/>
                <a:ea typeface="+mn-ea"/>
                <a:cs typeface="+mn-cs"/>
                <a:sym typeface="Arial"/>
              </a:rPr>
              <a:t>                           </a:t>
            </a:r>
            <a:r>
              <a:rPr i="1" sz="2000">
                <a:uFill>
                  <a:solidFill/>
                </a:uFill>
                <a:latin typeface="+mn-lt"/>
                <a:ea typeface="+mn-ea"/>
                <a:cs typeface="+mn-cs"/>
                <a:sym typeface="Arial"/>
              </a:rPr>
              <a:t>z </a:t>
            </a:r>
            <a:r>
              <a:rPr sz="2000">
                <a:uFill>
                  <a:solidFill/>
                </a:uFill>
                <a:latin typeface="+mn-lt"/>
                <a:ea typeface="+mn-ea"/>
                <a:cs typeface="+mn-cs"/>
                <a:sym typeface="Arial"/>
              </a:rPr>
              <a:t>= (</a:t>
            </a:r>
            <a:r>
              <a:rPr sz="2000">
                <a:uFill>
                  <a:solidFill/>
                </a:uFill>
                <a:latin typeface="Symbol"/>
                <a:ea typeface="Symbol"/>
                <a:cs typeface="Symbol"/>
                <a:sym typeface="Symbol"/>
              </a:rPr>
              <a:t>λ</a:t>
            </a:r>
            <a:r>
              <a:rPr baseline="-25000" i="1" sz="2000">
                <a:uFill>
                  <a:solidFill/>
                </a:uFill>
                <a:latin typeface="+mn-lt"/>
                <a:ea typeface="+mn-ea"/>
                <a:cs typeface="+mn-cs"/>
                <a:sym typeface="Arial"/>
              </a:rPr>
              <a:t>o </a:t>
            </a:r>
            <a:r>
              <a:rPr sz="2000">
                <a:uFill>
                  <a:solidFill/>
                </a:uFill>
                <a:latin typeface="+mn-lt"/>
                <a:ea typeface="+mn-ea"/>
                <a:cs typeface="+mn-cs"/>
                <a:sym typeface="Arial"/>
              </a:rPr>
              <a:t>- </a:t>
            </a:r>
            <a:r>
              <a:rPr sz="2000">
                <a:uFill>
                  <a:solidFill/>
                </a:uFill>
                <a:latin typeface="Symbol"/>
                <a:ea typeface="Symbol"/>
                <a:cs typeface="Symbol"/>
                <a:sym typeface="Symbol"/>
              </a:rPr>
              <a:t>λ</a:t>
            </a:r>
            <a:r>
              <a:rPr baseline="-25000" i="1" sz="2000">
                <a:uFill>
                  <a:solidFill/>
                </a:uFill>
                <a:latin typeface="+mn-lt"/>
                <a:ea typeface="+mn-ea"/>
                <a:cs typeface="+mn-cs"/>
                <a:sym typeface="Arial"/>
              </a:rPr>
              <a:t>e</a:t>
            </a:r>
            <a:r>
              <a:rPr sz="2000">
                <a:uFill>
                  <a:solidFill/>
                </a:uFill>
                <a:latin typeface="+mn-lt"/>
                <a:ea typeface="+mn-ea"/>
                <a:cs typeface="+mn-cs"/>
                <a:sym typeface="Arial"/>
              </a:rPr>
              <a:t>) / </a:t>
            </a:r>
            <a:r>
              <a:rPr sz="2000">
                <a:uFill>
                  <a:solidFill/>
                </a:uFill>
                <a:latin typeface="Symbol"/>
                <a:ea typeface="Symbol"/>
                <a:cs typeface="Symbol"/>
                <a:sym typeface="Symbol"/>
              </a:rPr>
              <a:t>λ</a:t>
            </a:r>
            <a:r>
              <a:rPr baseline="-25000" i="1" sz="2000">
                <a:uFill>
                  <a:solidFill/>
                </a:uFill>
                <a:latin typeface="+mn-lt"/>
                <a:ea typeface="+mn-ea"/>
                <a:cs typeface="+mn-cs"/>
                <a:sym typeface="Arial"/>
              </a:rPr>
              <a:t>e</a:t>
            </a:r>
            <a:r>
              <a:rPr sz="2000">
                <a:solidFill>
                  <a:srgbClr val="0329D6"/>
                </a:solidFill>
                <a:uFill>
                  <a:solidFill>
                    <a:srgbClr val="0329D6"/>
                  </a:solidFill>
                </a:uFill>
                <a:latin typeface="+mn-lt"/>
                <a:ea typeface="+mn-ea"/>
                <a:cs typeface="+mn-cs"/>
                <a:sym typeface="Arial"/>
              </a:rPr>
              <a:t> </a:t>
            </a:r>
            <a:r>
              <a:rPr sz="2000">
                <a:uFill>
                  <a:solidFill/>
                </a:uFill>
                <a:latin typeface="+mn-lt"/>
                <a:ea typeface="+mn-ea"/>
                <a:cs typeface="+mn-cs"/>
                <a:sym typeface="Arial"/>
              </a:rPr>
              <a:t>&gt; 0</a:t>
            </a:r>
            <a:r>
              <a:rPr sz="2000">
                <a:solidFill>
                  <a:srgbClr val="0329D6"/>
                </a:solidFill>
                <a:uFill>
                  <a:solidFill>
                    <a:srgbClr val="0329D6"/>
                  </a:solidFill>
                </a:uFill>
                <a:latin typeface="+mn-lt"/>
                <a:ea typeface="+mn-ea"/>
                <a:cs typeface="+mn-cs"/>
                <a:sym typeface="Arial"/>
              </a:rPr>
              <a:t>  </a:t>
            </a:r>
            <a:r>
              <a:rPr sz="2400">
                <a:solidFill>
                  <a:srgbClr val="002E7A"/>
                </a:solidFill>
                <a:uFill>
                  <a:solidFill/>
                </a:uFill>
              </a:rPr>
              <a:t>is the</a:t>
            </a:r>
            <a:r>
              <a:rPr sz="2000">
                <a:solidFill>
                  <a:srgbClr val="0329D6"/>
                </a:solidFill>
                <a:uFill>
                  <a:solidFill>
                    <a:srgbClr val="0329D6"/>
                  </a:solidFill>
                </a:uFill>
                <a:latin typeface="+mn-lt"/>
                <a:ea typeface="+mn-ea"/>
                <a:cs typeface="+mn-cs"/>
                <a:sym typeface="Arial"/>
              </a:rPr>
              <a:t> </a:t>
            </a:r>
            <a:r>
              <a:rPr sz="2000">
                <a:uFill>
                  <a:solidFill/>
                </a:uFill>
                <a:latin typeface="+mn-lt"/>
                <a:ea typeface="+mn-ea"/>
                <a:cs typeface="+mn-cs"/>
                <a:sym typeface="Arial"/>
              </a:rPr>
              <a:t>redshift </a:t>
            </a:r>
            <a:r>
              <a:rPr sz="2400">
                <a:solidFill>
                  <a:srgbClr val="002E7A"/>
                </a:solidFill>
                <a:uFill>
                  <a:solidFill/>
                </a:uFill>
              </a:rPr>
              <a:t>of the source.</a:t>
            </a:r>
            <a:endParaRPr sz="2400">
              <a:solidFill>
                <a:srgbClr val="002E7A"/>
              </a:solidFill>
              <a:uFill>
                <a:solidFill/>
              </a:uFill>
            </a:endParaRPr>
          </a:p>
          <a:p>
            <a:pPr lvl="0" marL="650240" indent="-609600">
              <a:lnSpc>
                <a:spcPct val="120000"/>
              </a:lnSpc>
              <a:spcBef>
                <a:spcPts val="1400"/>
              </a:spcBef>
              <a:buClr>
                <a:srgbClr val="0329D6"/>
              </a:buClr>
              <a:buFont typeface="Arial"/>
              <a:defRPr sz="1800">
                <a:uFillTx/>
              </a:defRPr>
            </a:pPr>
            <a:r>
              <a:rPr sz="2400">
                <a:solidFill>
                  <a:srgbClr val="002E7A"/>
                </a:solidFill>
                <a:uFill>
                  <a:solidFill/>
                </a:uFill>
              </a:rPr>
              <a:t>The redshift </a:t>
            </a:r>
            <a:r>
              <a:rPr i="1" sz="2000">
                <a:uFill>
                  <a:solidFill/>
                </a:uFill>
                <a:latin typeface="+mn-lt"/>
                <a:ea typeface="+mn-ea"/>
                <a:cs typeface="+mn-cs"/>
                <a:sym typeface="Arial"/>
              </a:rPr>
              <a:t>z</a:t>
            </a:r>
            <a:r>
              <a:rPr sz="2000">
                <a:solidFill>
                  <a:srgbClr val="0329D6"/>
                </a:solidFill>
                <a:uFill>
                  <a:solidFill>
                    <a:srgbClr val="0329D6"/>
                  </a:solidFill>
                </a:uFill>
                <a:latin typeface="+mn-lt"/>
                <a:ea typeface="+mn-ea"/>
                <a:cs typeface="+mn-cs"/>
                <a:sym typeface="Arial"/>
              </a:rPr>
              <a:t> </a:t>
            </a:r>
            <a:r>
              <a:rPr sz="2400">
                <a:solidFill>
                  <a:srgbClr val="002E7A"/>
                </a:solidFill>
                <a:uFill>
                  <a:solidFill/>
                </a:uFill>
              </a:rPr>
              <a:t>can be easily related to the scale factor </a:t>
            </a:r>
            <a:r>
              <a:rPr i="1" sz="2000">
                <a:uFill>
                  <a:solidFill/>
                </a:uFill>
                <a:latin typeface="+mn-lt"/>
                <a:ea typeface="+mn-ea"/>
                <a:cs typeface="+mn-cs"/>
                <a:sym typeface="Arial"/>
              </a:rPr>
              <a:t>a(t</a:t>
            </a:r>
            <a:r>
              <a:rPr baseline="-25000" i="1" sz="2000">
                <a:uFill>
                  <a:solidFill/>
                </a:uFill>
                <a:latin typeface="+mn-lt"/>
                <a:ea typeface="+mn-ea"/>
                <a:cs typeface="+mn-cs"/>
                <a:sym typeface="Arial"/>
              </a:rPr>
              <a:t>e</a:t>
            </a:r>
            <a:r>
              <a:rPr i="1" sz="2000">
                <a:uFill>
                  <a:solidFill/>
                </a:uFill>
                <a:latin typeface="+mn-lt"/>
                <a:ea typeface="+mn-ea"/>
                <a:cs typeface="+mn-cs"/>
                <a:sym typeface="Arial"/>
              </a:rPr>
              <a:t>)</a:t>
            </a:r>
            <a:r>
              <a:rPr sz="2000">
                <a:uFill>
                  <a:solidFill/>
                </a:uFill>
                <a:latin typeface="+mn-lt"/>
                <a:ea typeface="+mn-ea"/>
                <a:cs typeface="+mn-cs"/>
                <a:sym typeface="Arial"/>
              </a:rPr>
              <a:t>.</a:t>
            </a:r>
            <a:r>
              <a:rPr sz="2000">
                <a:solidFill>
                  <a:srgbClr val="0329D6"/>
                </a:solidFill>
                <a:uFill>
                  <a:solidFill>
                    <a:srgbClr val="0329D6"/>
                  </a:solidFill>
                </a:uFill>
                <a:latin typeface="+mn-lt"/>
                <a:ea typeface="+mn-ea"/>
                <a:cs typeface="+mn-cs"/>
                <a:sym typeface="Arial"/>
              </a:rPr>
              <a:t> </a:t>
            </a:r>
            <a:r>
              <a:rPr sz="2400">
                <a:solidFill>
                  <a:srgbClr val="002E7A"/>
                </a:solidFill>
                <a:uFill>
                  <a:solidFill/>
                </a:uFill>
              </a:rPr>
              <a:t>Imagine two wave-fronts emitted at times </a:t>
            </a:r>
            <a:r>
              <a:rPr i="1" sz="2000">
                <a:uFill>
                  <a:solidFill/>
                </a:uFill>
                <a:latin typeface="+mn-lt"/>
                <a:ea typeface="+mn-ea"/>
                <a:cs typeface="+mn-cs"/>
                <a:sym typeface="Arial"/>
              </a:rPr>
              <a:t>t</a:t>
            </a:r>
            <a:r>
              <a:rPr baseline="-25000" i="1" sz="2000">
                <a:uFill>
                  <a:solidFill/>
                </a:uFill>
                <a:latin typeface="+mn-lt"/>
                <a:ea typeface="+mn-ea"/>
                <a:cs typeface="+mn-cs"/>
                <a:sym typeface="Arial"/>
              </a:rPr>
              <a:t>e</a:t>
            </a:r>
            <a:r>
              <a:rPr sz="2000">
                <a:solidFill>
                  <a:srgbClr val="0329D6"/>
                </a:solidFill>
                <a:uFill>
                  <a:solidFill>
                    <a:srgbClr val="0329D6"/>
                  </a:solidFill>
                </a:uFill>
                <a:latin typeface="+mn-lt"/>
                <a:ea typeface="+mn-ea"/>
                <a:cs typeface="+mn-cs"/>
                <a:sym typeface="Arial"/>
              </a:rPr>
              <a:t> </a:t>
            </a:r>
            <a:r>
              <a:rPr sz="2400">
                <a:solidFill>
                  <a:srgbClr val="002E7A"/>
                </a:solidFill>
                <a:uFill>
                  <a:solidFill/>
                </a:uFill>
              </a:rPr>
              <a:t>and</a:t>
            </a:r>
            <a:r>
              <a:rPr sz="2000">
                <a:solidFill>
                  <a:srgbClr val="0329D6"/>
                </a:solidFill>
                <a:uFill>
                  <a:solidFill>
                    <a:srgbClr val="0329D6"/>
                  </a:solidFill>
                </a:uFill>
                <a:latin typeface="+mn-lt"/>
                <a:ea typeface="+mn-ea"/>
                <a:cs typeface="+mn-cs"/>
                <a:sym typeface="Arial"/>
              </a:rPr>
              <a:t> </a:t>
            </a:r>
            <a:r>
              <a:rPr i="1" sz="2000">
                <a:uFill>
                  <a:solidFill/>
                </a:uFill>
                <a:latin typeface="+mn-lt"/>
                <a:ea typeface="+mn-ea"/>
                <a:cs typeface="+mn-cs"/>
                <a:sym typeface="Arial"/>
              </a:rPr>
              <a:t>t</a:t>
            </a:r>
            <a:r>
              <a:rPr baseline="-25000" i="1" sz="2000">
                <a:uFill>
                  <a:solidFill/>
                </a:uFill>
                <a:latin typeface="+mn-lt"/>
                <a:ea typeface="+mn-ea"/>
                <a:cs typeface="+mn-cs"/>
                <a:sym typeface="Arial"/>
              </a:rPr>
              <a:t>e</a:t>
            </a:r>
            <a:r>
              <a:rPr i="1" sz="2000">
                <a:uFill>
                  <a:solidFill/>
                </a:uFill>
                <a:latin typeface="+mn-lt"/>
                <a:ea typeface="+mn-ea"/>
                <a:cs typeface="+mn-cs"/>
                <a:sym typeface="Arial"/>
              </a:rPr>
              <a:t>+</a:t>
            </a:r>
            <a:r>
              <a:rPr sz="2000">
                <a:uFill>
                  <a:solidFill/>
                </a:uFill>
                <a:latin typeface="Symbol"/>
                <a:ea typeface="Symbol"/>
                <a:cs typeface="Symbol"/>
                <a:sym typeface="Symbol"/>
              </a:rPr>
              <a:t>λ</a:t>
            </a:r>
            <a:r>
              <a:rPr baseline="-25000" i="1" sz="2000">
                <a:uFill>
                  <a:solidFill/>
                </a:uFill>
                <a:latin typeface="+mn-lt"/>
                <a:ea typeface="+mn-ea"/>
                <a:cs typeface="+mn-cs"/>
                <a:sym typeface="Arial"/>
              </a:rPr>
              <a:t>e</a:t>
            </a:r>
            <a:r>
              <a:rPr i="1" sz="2000">
                <a:uFill>
                  <a:solidFill/>
                </a:uFill>
                <a:latin typeface="+mn-lt"/>
                <a:ea typeface="+mn-ea"/>
                <a:cs typeface="+mn-cs"/>
                <a:sym typeface="Arial"/>
              </a:rPr>
              <a:t>/c</a:t>
            </a:r>
            <a:r>
              <a:rPr sz="2000">
                <a:uFill>
                  <a:solidFill/>
                </a:uFill>
                <a:latin typeface="+mn-lt"/>
                <a:ea typeface="+mn-ea"/>
                <a:cs typeface="+mn-cs"/>
                <a:sym typeface="Arial"/>
              </a:rPr>
              <a:t>.</a:t>
            </a:r>
            <a:r>
              <a:rPr sz="2000">
                <a:solidFill>
                  <a:srgbClr val="0329D6"/>
                </a:solidFill>
                <a:uFill>
                  <a:solidFill>
                    <a:srgbClr val="0329D6"/>
                  </a:solidFill>
                </a:uFill>
                <a:latin typeface="+mn-lt"/>
                <a:ea typeface="+mn-ea"/>
                <a:cs typeface="+mn-cs"/>
                <a:sym typeface="Arial"/>
              </a:rPr>
              <a:t> </a:t>
            </a:r>
            <a:r>
              <a:rPr sz="2400">
                <a:solidFill>
                  <a:srgbClr val="002E7A"/>
                </a:solidFill>
                <a:uFill>
                  <a:solidFill/>
                </a:uFill>
              </a:rPr>
              <a:t>Since light travels in geodesics </a:t>
            </a:r>
            <a:r>
              <a:rPr sz="2000">
                <a:uFill>
                  <a:solidFill/>
                </a:uFill>
                <a:latin typeface="+mn-lt"/>
                <a:ea typeface="+mn-ea"/>
                <a:cs typeface="+mn-cs"/>
                <a:sym typeface="Arial"/>
              </a:rPr>
              <a:t>(</a:t>
            </a:r>
            <a:r>
              <a:rPr i="1" sz="2000">
                <a:uFill>
                  <a:solidFill/>
                </a:uFill>
                <a:latin typeface="+mn-lt"/>
                <a:ea typeface="+mn-ea"/>
                <a:cs typeface="+mn-cs"/>
                <a:sym typeface="Arial"/>
              </a:rPr>
              <a:t>ds</a:t>
            </a:r>
            <a:r>
              <a:rPr baseline="29999" i="1" sz="2000">
                <a:uFill>
                  <a:solidFill/>
                </a:uFill>
                <a:latin typeface="+mn-lt"/>
                <a:ea typeface="+mn-ea"/>
                <a:cs typeface="+mn-cs"/>
                <a:sym typeface="Arial"/>
              </a:rPr>
              <a:t>2</a:t>
            </a:r>
            <a:r>
              <a:rPr sz="2000">
                <a:uFill>
                  <a:solidFill/>
                </a:uFill>
                <a:latin typeface="+mn-lt"/>
                <a:ea typeface="+mn-ea"/>
                <a:cs typeface="+mn-cs"/>
                <a:sym typeface="Arial"/>
              </a:rPr>
              <a:t>=0),</a:t>
            </a:r>
            <a:r>
              <a:rPr sz="2000">
                <a:solidFill>
                  <a:srgbClr val="0329D6"/>
                </a:solidFill>
                <a:uFill>
                  <a:solidFill>
                    <a:srgbClr val="0329D6"/>
                  </a:solidFill>
                </a:uFill>
                <a:latin typeface="+mn-lt"/>
                <a:ea typeface="+mn-ea"/>
                <a:cs typeface="+mn-cs"/>
                <a:sym typeface="Arial"/>
              </a:rPr>
              <a:t> </a:t>
            </a:r>
            <a:r>
              <a:rPr sz="2400">
                <a:solidFill>
                  <a:srgbClr val="002E7A"/>
                </a:solidFill>
                <a:uFill>
                  <a:solidFill/>
                </a:uFill>
              </a:rPr>
              <a:t>we have:</a:t>
            </a:r>
            <a:r>
              <a:rPr sz="2400">
                <a:solidFill>
                  <a:srgbClr val="002E7A"/>
                </a:solidFill>
                <a:uFill>
                  <a:solidFill/>
                </a:uFill>
              </a:rPr>
              <a:t> </a:t>
            </a:r>
            <a:r>
              <a:rPr sz="2000">
                <a:solidFill>
                  <a:srgbClr val="FFA900"/>
                </a:solidFill>
                <a:uFill>
                  <a:solidFill>
                    <a:srgbClr val="FFA900"/>
                  </a:solidFill>
                </a:uFill>
                <a:latin typeface="+mn-lt"/>
                <a:ea typeface="+mn-ea"/>
                <a:cs typeface="+mn-cs"/>
                <a:sym typeface="Arial"/>
              </a:rPr>
              <a:t>                                                                           </a:t>
            </a:r>
          </a:p>
        </p:txBody>
      </p:sp>
      <p:sp>
        <p:nvSpPr>
          <p:cNvPr id="315" name="Shape 315"/>
          <p:cNvSpPr/>
          <p:nvPr>
            <p:ph type="title"/>
          </p:nvPr>
        </p:nvSpPr>
        <p:spPr>
          <a:xfrm>
            <a:off x="685800" y="-76200"/>
            <a:ext cx="7772400" cy="11430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The Cosmological Redshift</a:t>
            </a:r>
          </a:p>
        </p:txBody>
      </p:sp>
      <p:pic>
        <p:nvPicPr>
          <p:cNvPr id="316" name="image.pdf"/>
          <p:cNvPicPr/>
          <p:nvPr/>
        </p:nvPicPr>
        <p:blipFill>
          <a:blip r:embed="rId2">
            <a:extLst/>
          </a:blip>
          <a:stretch>
            <a:fillRect/>
          </a:stretch>
        </p:blipFill>
        <p:spPr>
          <a:xfrm>
            <a:off x="838200" y="3467100"/>
            <a:ext cx="1981200" cy="760413"/>
          </a:xfrm>
          <a:prstGeom prst="rect">
            <a:avLst/>
          </a:prstGeom>
          <a:ln w="12700">
            <a:miter lim="400000"/>
          </a:ln>
        </p:spPr>
      </p:pic>
      <p:pic>
        <p:nvPicPr>
          <p:cNvPr id="317" name="image.pdf"/>
          <p:cNvPicPr/>
          <p:nvPr/>
        </p:nvPicPr>
        <p:blipFill>
          <a:blip r:embed="rId3">
            <a:extLst/>
          </a:blip>
          <a:stretch>
            <a:fillRect/>
          </a:stretch>
        </p:blipFill>
        <p:spPr>
          <a:xfrm>
            <a:off x="4038600" y="3467100"/>
            <a:ext cx="2438400" cy="766763"/>
          </a:xfrm>
          <a:prstGeom prst="rect">
            <a:avLst/>
          </a:prstGeom>
          <a:ln w="12700">
            <a:miter lim="400000"/>
          </a:ln>
        </p:spPr>
      </p:pic>
      <p:pic>
        <p:nvPicPr>
          <p:cNvPr id="318" name="image.pdf"/>
          <p:cNvPicPr/>
          <p:nvPr/>
        </p:nvPicPr>
        <p:blipFill>
          <a:blip r:embed="rId4">
            <a:extLst/>
          </a:blip>
          <a:stretch>
            <a:fillRect/>
          </a:stretch>
        </p:blipFill>
        <p:spPr>
          <a:xfrm>
            <a:off x="762000" y="4381500"/>
            <a:ext cx="2319338" cy="788988"/>
          </a:xfrm>
          <a:prstGeom prst="rect">
            <a:avLst/>
          </a:prstGeom>
          <a:ln w="12700">
            <a:miter lim="400000"/>
          </a:ln>
        </p:spPr>
      </p:pic>
      <p:pic>
        <p:nvPicPr>
          <p:cNvPr id="319" name="image.pdf"/>
          <p:cNvPicPr/>
          <p:nvPr/>
        </p:nvPicPr>
        <p:blipFill>
          <a:blip r:embed="rId5">
            <a:extLst/>
          </a:blip>
          <a:stretch>
            <a:fillRect/>
          </a:stretch>
        </p:blipFill>
        <p:spPr>
          <a:xfrm>
            <a:off x="4022725" y="4381500"/>
            <a:ext cx="2682875" cy="744538"/>
          </a:xfrm>
          <a:prstGeom prst="rect">
            <a:avLst/>
          </a:prstGeom>
          <a:ln w="12700">
            <a:miter lim="400000"/>
          </a:ln>
        </p:spPr>
      </p:pic>
      <p:sp>
        <p:nvSpPr>
          <p:cNvPr id="320" name="Shape 320"/>
          <p:cNvSpPr/>
          <p:nvPr/>
        </p:nvSpPr>
        <p:spPr>
          <a:xfrm>
            <a:off x="3201987" y="3619500"/>
            <a:ext cx="578729"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3DAF"/>
              </a:buClr>
              <a:buFont typeface="Arial"/>
              <a:defRPr sz="2000">
                <a:solidFill>
                  <a:srgbClr val="002E7A"/>
                </a:solidFill>
                <a:uFill>
                  <a:solidFill>
                    <a:srgbClr val="003DAF"/>
                  </a:solidFill>
                </a:uFill>
                <a:latin typeface="+mn-lt"/>
                <a:ea typeface="+mn-ea"/>
                <a:cs typeface="+mn-cs"/>
                <a:sym typeface="Arial"/>
              </a:defRPr>
            </a:lvl1pPr>
          </a:lstStyle>
          <a:p>
            <a:pPr lvl="0">
              <a:defRPr sz="1800">
                <a:solidFill>
                  <a:srgbClr val="000000"/>
                </a:solidFill>
                <a:uFillTx/>
              </a:defRPr>
            </a:pPr>
            <a:r>
              <a:rPr sz="2000">
                <a:solidFill>
                  <a:srgbClr val="002E7A"/>
                </a:solidFill>
                <a:uFill>
                  <a:solidFill>
                    <a:srgbClr val="003DAF"/>
                  </a:solidFill>
                </a:uFill>
              </a:rPr>
              <a:t>and</a:t>
            </a:r>
          </a:p>
        </p:txBody>
      </p:sp>
      <p:sp>
        <p:nvSpPr>
          <p:cNvPr id="321" name="Shape 321"/>
          <p:cNvSpPr/>
          <p:nvPr/>
        </p:nvSpPr>
        <p:spPr>
          <a:xfrm>
            <a:off x="6904037" y="3603625"/>
            <a:ext cx="917437"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3DAF"/>
              </a:buClr>
              <a:buFont typeface="Arial"/>
              <a:defRPr sz="2000">
                <a:solidFill>
                  <a:srgbClr val="002E7A"/>
                </a:solidFill>
                <a:uFill>
                  <a:solidFill>
                    <a:srgbClr val="003DAF"/>
                  </a:solidFill>
                </a:uFill>
                <a:latin typeface="+mn-lt"/>
                <a:ea typeface="+mn-ea"/>
                <a:cs typeface="+mn-cs"/>
                <a:sym typeface="Arial"/>
              </a:defRPr>
            </a:lvl1pPr>
          </a:lstStyle>
          <a:p>
            <a:pPr lvl="0">
              <a:defRPr sz="1800">
                <a:solidFill>
                  <a:srgbClr val="000000"/>
                </a:solidFill>
                <a:uFillTx/>
              </a:defRPr>
            </a:pPr>
            <a:r>
              <a:rPr sz="2000">
                <a:solidFill>
                  <a:srgbClr val="002E7A"/>
                </a:solidFill>
                <a:uFill>
                  <a:solidFill>
                    <a:srgbClr val="003DAF"/>
                  </a:solidFill>
                </a:uFill>
              </a:rPr>
              <a:t>so that</a:t>
            </a:r>
          </a:p>
        </p:txBody>
      </p:sp>
      <p:sp>
        <p:nvSpPr>
          <p:cNvPr id="322" name="Shape 322"/>
          <p:cNvSpPr/>
          <p:nvPr/>
        </p:nvSpPr>
        <p:spPr>
          <a:xfrm>
            <a:off x="3276600" y="4518025"/>
            <a:ext cx="380787"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3DAF"/>
              </a:buClr>
              <a:buFont typeface="Arial"/>
              <a:defRPr sz="2000">
                <a:solidFill>
                  <a:srgbClr val="002E7A"/>
                </a:solidFill>
                <a:uFill>
                  <a:solidFill>
                    <a:srgbClr val="003DAF"/>
                  </a:solidFill>
                </a:uFill>
                <a:latin typeface="+mn-lt"/>
                <a:ea typeface="+mn-ea"/>
                <a:cs typeface="+mn-cs"/>
                <a:sym typeface="Arial"/>
              </a:defRPr>
            </a:lvl1pPr>
          </a:lstStyle>
          <a:p>
            <a:pPr lvl="0">
              <a:defRPr sz="1800">
                <a:solidFill>
                  <a:srgbClr val="000000"/>
                </a:solidFill>
                <a:uFillTx/>
              </a:defRPr>
            </a:pPr>
            <a:r>
              <a:rPr sz="2000">
                <a:solidFill>
                  <a:srgbClr val="002E7A"/>
                </a:solidFill>
                <a:uFill>
                  <a:solidFill>
                    <a:srgbClr val="003DAF"/>
                  </a:solidFill>
                </a:uFill>
              </a:rPr>
              <a:t>or</a:t>
            </a:r>
          </a:p>
        </p:txBody>
      </p:sp>
      <p:sp>
        <p:nvSpPr>
          <p:cNvPr id="323" name="Shape 323"/>
          <p:cNvSpPr/>
          <p:nvPr/>
        </p:nvSpPr>
        <p:spPr>
          <a:xfrm>
            <a:off x="669925" y="5376862"/>
            <a:ext cx="7937500" cy="3853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buClr>
                <a:srgbClr val="003DAF"/>
              </a:buClr>
              <a:buFont typeface="Arial"/>
              <a:defRPr sz="2000">
                <a:solidFill>
                  <a:srgbClr val="002E7A"/>
                </a:solidFill>
                <a:uFill>
                  <a:solidFill>
                    <a:srgbClr val="003DAF"/>
                  </a:solidFill>
                </a:uFill>
                <a:latin typeface="+mn-lt"/>
                <a:ea typeface="+mn-ea"/>
                <a:cs typeface="+mn-cs"/>
                <a:sym typeface="Arial"/>
              </a:defRPr>
            </a:lvl1pPr>
          </a:lstStyle>
          <a:p>
            <a:pPr lvl="0">
              <a:defRPr sz="1800">
                <a:solidFill>
                  <a:srgbClr val="000000"/>
                </a:solidFill>
                <a:uFillTx/>
              </a:defRPr>
            </a:pPr>
            <a:r>
              <a:rPr sz="2000">
                <a:solidFill>
                  <a:srgbClr val="002E7A"/>
                </a:solidFill>
                <a:uFill>
                  <a:solidFill>
                    <a:srgbClr val="003DAF"/>
                  </a:solidFill>
                </a:uFill>
              </a:rPr>
              <a:t>Since the expansion is very slow compared to the frequency of light,</a:t>
            </a:r>
          </a:p>
        </p:txBody>
      </p:sp>
      <p:pic>
        <p:nvPicPr>
          <p:cNvPr id="324" name="image.pdf"/>
          <p:cNvPicPr/>
          <p:nvPr/>
        </p:nvPicPr>
        <p:blipFill>
          <a:blip r:embed="rId6">
            <a:extLst/>
          </a:blip>
          <a:stretch>
            <a:fillRect/>
          </a:stretch>
        </p:blipFill>
        <p:spPr>
          <a:xfrm>
            <a:off x="914400" y="5834062"/>
            <a:ext cx="1447800" cy="757238"/>
          </a:xfrm>
          <a:prstGeom prst="rect">
            <a:avLst/>
          </a:prstGeom>
          <a:ln w="12700">
            <a:miter lim="400000"/>
          </a:ln>
        </p:spPr>
      </p:pic>
      <p:sp>
        <p:nvSpPr>
          <p:cNvPr id="325" name="Shape 325"/>
          <p:cNvSpPr/>
          <p:nvPr/>
        </p:nvSpPr>
        <p:spPr>
          <a:xfrm>
            <a:off x="2743200" y="5905500"/>
            <a:ext cx="380787" cy="3853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buClr>
                <a:srgbClr val="003DAF"/>
              </a:buClr>
              <a:buFont typeface="Arial"/>
              <a:defRPr sz="2000">
                <a:solidFill>
                  <a:srgbClr val="002E7A"/>
                </a:solidFill>
                <a:uFill>
                  <a:solidFill>
                    <a:srgbClr val="003DAF"/>
                  </a:solidFill>
                </a:uFill>
                <a:latin typeface="+mn-lt"/>
                <a:ea typeface="+mn-ea"/>
                <a:cs typeface="+mn-cs"/>
                <a:sym typeface="Arial"/>
              </a:defRPr>
            </a:lvl1pPr>
          </a:lstStyle>
          <a:p>
            <a:pPr lvl="0">
              <a:defRPr sz="1800">
                <a:solidFill>
                  <a:srgbClr val="000000"/>
                </a:solidFill>
                <a:uFillTx/>
              </a:defRPr>
            </a:pPr>
            <a:r>
              <a:rPr sz="2000">
                <a:solidFill>
                  <a:srgbClr val="002E7A"/>
                </a:solidFill>
                <a:uFill>
                  <a:solidFill>
                    <a:srgbClr val="003DAF"/>
                  </a:solidFill>
                </a:uFill>
              </a:rPr>
              <a:t>or</a:t>
            </a:r>
          </a:p>
        </p:txBody>
      </p:sp>
      <p:pic>
        <p:nvPicPr>
          <p:cNvPr id="326" name="image.pdf"/>
          <p:cNvPicPr/>
          <p:nvPr/>
        </p:nvPicPr>
        <p:blipFill>
          <a:blip r:embed="rId7">
            <a:extLst/>
          </a:blip>
          <a:stretch>
            <a:fillRect/>
          </a:stretch>
        </p:blipFill>
        <p:spPr>
          <a:xfrm>
            <a:off x="3706812" y="5905500"/>
            <a:ext cx="1931988" cy="457200"/>
          </a:xfrm>
          <a:prstGeom prst="rect">
            <a:avLst/>
          </a:prstGeom>
          <a:ln w="12700">
            <a:miter lim="400000"/>
          </a:ln>
        </p:spPr>
      </p:pic>
      <p:sp>
        <p:nvSpPr>
          <p:cNvPr id="327" name="Shape 327"/>
          <p:cNvSpPr/>
          <p:nvPr/>
        </p:nvSpPr>
        <p:spPr>
          <a:xfrm>
            <a:off x="3581400" y="5829300"/>
            <a:ext cx="2211388" cy="609600"/>
          </a:xfrm>
          <a:prstGeom prst="rect">
            <a:avLst/>
          </a:prstGeom>
          <a:ln w="38100">
            <a:solidFill>
              <a:srgbClr val="008F00"/>
            </a:solidFill>
            <a:miter lim="400000"/>
          </a:ln>
        </p:spPr>
        <p:txBody>
          <a:bodyPr lIns="0" tIns="0" rIns="0" bIns="0" anchor="ctr"/>
          <a:lstStyle/>
          <a:p>
            <a:pPr lvl="0"/>
          </a:p>
        </p:txBody>
      </p:sp>
    </p:spTree>
  </p:cSld>
  <p:clrMapOvr>
    <a:masterClrMapping/>
  </p:clrMapOvr>
  <p:transition spd="med" advClick="1"/>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8" name="Shape 968"/>
          <p:cNvSpPr/>
          <p:nvPr>
            <p:ph type="sldNum" sz="quarter" idx="4294967295"/>
          </p:nvPr>
        </p:nvSpPr>
        <p:spPr>
          <a:xfrm>
            <a:off x="7397750" y="62738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
        <p:nvSpPr>
          <p:cNvPr id="969" name="Shape 969"/>
          <p:cNvSpPr/>
          <p:nvPr>
            <p:ph type="title"/>
          </p:nvPr>
        </p:nvSpPr>
        <p:spPr>
          <a:xfrm>
            <a:off x="-190500" y="-190500"/>
            <a:ext cx="9525000" cy="1447800"/>
          </a:xfrm>
          <a:prstGeom prst="rect">
            <a:avLst/>
          </a:prstGeom>
        </p:spPr>
        <p:txBody>
          <a:bodyPr/>
          <a:lstStyle>
            <a:lvl1pPr>
              <a:defRPr sz="3600" u="sng"/>
            </a:lvl1pPr>
          </a:lstStyle>
          <a:p>
            <a:pPr lvl="0">
              <a:defRPr sz="1800" u="none">
                <a:uFillTx/>
              </a:defRPr>
            </a:pPr>
            <a:r>
              <a:rPr sz="3600" u="sng">
                <a:uFill>
                  <a:solidFill/>
                </a:uFill>
              </a:rPr>
              <a:t>Large-Scale Structure of the Universe</a:t>
            </a:r>
          </a:p>
        </p:txBody>
      </p:sp>
      <p:pic>
        <p:nvPicPr>
          <p:cNvPr id="970" name="2dFzcone_big.png"/>
          <p:cNvPicPr/>
          <p:nvPr/>
        </p:nvPicPr>
        <p:blipFill>
          <a:blip r:embed="rId2">
            <a:extLst/>
          </a:blip>
          <a:stretch>
            <a:fillRect/>
          </a:stretch>
        </p:blipFill>
        <p:spPr>
          <a:xfrm>
            <a:off x="-1" y="901700"/>
            <a:ext cx="9144001" cy="5457825"/>
          </a:xfrm>
          <a:prstGeom prst="rect">
            <a:avLst/>
          </a:prstGeom>
          <a:ln w="25400">
            <a:round/>
          </a:ln>
        </p:spPr>
      </p:pic>
      <p:sp>
        <p:nvSpPr>
          <p:cNvPr id="971" name="Shape 971"/>
          <p:cNvSpPr/>
          <p:nvPr/>
        </p:nvSpPr>
        <p:spPr>
          <a:xfrm>
            <a:off x="2466622" y="5734049"/>
            <a:ext cx="4274256" cy="6750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ctr">
              <a:defRPr sz="1800">
                <a:uFillTx/>
              </a:defRPr>
            </a:pPr>
            <a:r>
              <a:rPr sz="2000">
                <a:solidFill>
                  <a:srgbClr val="4F7A28"/>
                </a:solidFill>
                <a:uFill>
                  <a:solidFill/>
                </a:uFill>
              </a:rPr>
              <a:t>2-Degree-Field Galaxy Redshift Survey</a:t>
            </a:r>
            <a:endParaRPr sz="2000">
              <a:solidFill>
                <a:srgbClr val="4F7A28"/>
              </a:solidFill>
              <a:uFill>
                <a:solidFill/>
              </a:uFill>
            </a:endParaRPr>
          </a:p>
          <a:p>
            <a:pPr lvl="0" algn="ctr">
              <a:defRPr sz="1800">
                <a:uFillTx/>
              </a:defRPr>
            </a:pPr>
            <a:r>
              <a:rPr sz="2000">
                <a:solidFill>
                  <a:srgbClr val="4F7A28"/>
                </a:solidFill>
                <a:uFill>
                  <a:solidFill/>
                </a:uFill>
              </a:rPr>
              <a:t>(~250 000 galaxies)</a:t>
            </a:r>
          </a:p>
        </p:txBody>
      </p:sp>
    </p:spTree>
  </p:cSld>
  <p:clrMapOvr>
    <a:masterClrMapping/>
  </p:clrMapOvr>
  <p:transition spd="med" advClick="1"/>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73" name="Shape 973"/>
          <p:cNvSpPr/>
          <p:nvPr>
            <p:ph type="body" idx="1"/>
          </p:nvPr>
        </p:nvSpPr>
        <p:spPr>
          <a:xfrm>
            <a:off x="381000" y="1041400"/>
            <a:ext cx="8369300" cy="5562600"/>
          </a:xfrm>
          <a:prstGeom prst="rect">
            <a:avLst/>
          </a:prstGeom>
        </p:spPr>
        <p:txBody>
          <a:bodyPr/>
          <a:lstStyle/>
          <a:p>
            <a:pPr lvl="0" marL="342900">
              <a:lnSpc>
                <a:spcPct val="130000"/>
              </a:lnSpc>
              <a:spcBef>
                <a:spcPts val="0"/>
              </a:spcBef>
              <a:buSzPct val="125000"/>
              <a:defRPr sz="1800">
                <a:uFillTx/>
              </a:defRPr>
            </a:pPr>
            <a:r>
              <a:rPr sz="2000">
                <a:solidFill>
                  <a:srgbClr val="002E7A"/>
                </a:solidFill>
                <a:uFill>
                  <a:solidFill>
                    <a:srgbClr val="002E7A"/>
                  </a:solidFill>
                </a:uFill>
                <a:latin typeface="+mn-lt"/>
                <a:ea typeface="+mn-ea"/>
                <a:cs typeface="+mn-cs"/>
                <a:sym typeface="Arial"/>
              </a:rPr>
              <a:t>Consider a sphere of radius </a:t>
            </a:r>
            <a:r>
              <a:rPr i="1" sz="2000">
                <a:solidFill>
                  <a:srgbClr val="002E7A"/>
                </a:solidFill>
                <a:uFill>
                  <a:solidFill>
                    <a:srgbClr val="002E7A"/>
                  </a:solidFill>
                </a:uFill>
                <a:latin typeface="+mn-lt"/>
                <a:ea typeface="+mn-ea"/>
                <a:cs typeface="+mn-cs"/>
                <a:sym typeface="Arial"/>
              </a:rPr>
              <a:t>R</a:t>
            </a:r>
            <a:r>
              <a:rPr sz="2000">
                <a:solidFill>
                  <a:srgbClr val="002E7A"/>
                </a:solidFill>
                <a:uFill>
                  <a:solidFill>
                    <a:srgbClr val="002E7A"/>
                  </a:solidFill>
                </a:uFill>
                <a:latin typeface="+mn-lt"/>
                <a:ea typeface="+mn-ea"/>
                <a:cs typeface="+mn-cs"/>
                <a:sym typeface="Arial"/>
              </a:rPr>
              <a:t> and mass </a:t>
            </a:r>
            <a:r>
              <a:rPr i="1" sz="2000">
                <a:solidFill>
                  <a:srgbClr val="002E7A"/>
                </a:solidFill>
                <a:uFill>
                  <a:solidFill>
                    <a:srgbClr val="002E7A"/>
                  </a:solidFill>
                </a:uFill>
                <a:latin typeface="+mn-lt"/>
                <a:ea typeface="+mn-ea"/>
                <a:cs typeface="+mn-cs"/>
                <a:sym typeface="Arial"/>
              </a:rPr>
              <a:t>M</a:t>
            </a:r>
            <a:r>
              <a:rPr sz="2000">
                <a:solidFill>
                  <a:srgbClr val="002E7A"/>
                </a:solidFill>
                <a:uFill>
                  <a:solidFill>
                    <a:srgbClr val="002E7A"/>
                  </a:solidFill>
                </a:uFill>
                <a:latin typeface="+mn-lt"/>
                <a:ea typeface="+mn-ea"/>
                <a:cs typeface="+mn-cs"/>
                <a:sym typeface="Arial"/>
              </a:rPr>
              <a:t>, and add to it a small amount of mass so that                   .</a:t>
            </a:r>
            <a:endParaRPr sz="2000">
              <a:solidFill>
                <a:srgbClr val="002E7A"/>
              </a:solidFill>
              <a:uFill>
                <a:solidFill>
                  <a:srgbClr val="002E7A"/>
                </a:solidFill>
              </a:uFill>
              <a:latin typeface="+mn-lt"/>
              <a:ea typeface="+mn-ea"/>
              <a:cs typeface="+mn-cs"/>
              <a:sym typeface="Arial"/>
            </a:endParaRPr>
          </a:p>
          <a:p>
            <a:pPr lvl="0" marL="342900">
              <a:spcBef>
                <a:spcPts val="1400"/>
              </a:spcBef>
              <a:buSzPct val="125000"/>
              <a:defRPr sz="1800">
                <a:uFillTx/>
              </a:defRPr>
            </a:pPr>
            <a:r>
              <a:rPr sz="2000">
                <a:solidFill>
                  <a:srgbClr val="002E7A"/>
                </a:solidFill>
                <a:uFill>
                  <a:solidFill>
                    <a:srgbClr val="002E7A"/>
                  </a:solidFill>
                </a:uFill>
                <a:latin typeface="+mn-lt"/>
                <a:ea typeface="+mn-ea"/>
                <a:cs typeface="+mn-cs"/>
                <a:sym typeface="Arial"/>
              </a:rPr>
              <a:t>Then the gravitational acceleration at the edge of the sphere is</a:t>
            </a: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spcBef>
                <a:spcPts val="1400"/>
              </a:spcBef>
              <a:buSzPct val="125000"/>
              <a:defRPr sz="1800">
                <a:uFillTx/>
              </a:defRPr>
            </a:pPr>
            <a:r>
              <a:rPr sz="2000">
                <a:solidFill>
                  <a:srgbClr val="002E7A"/>
                </a:solidFill>
                <a:uFill>
                  <a:solidFill>
                    <a:srgbClr val="002E7A"/>
                  </a:solidFill>
                </a:uFill>
                <a:latin typeface="+mn-lt"/>
                <a:ea typeface="+mn-ea"/>
                <a:cs typeface="+mn-cs"/>
                <a:sym typeface="Arial"/>
              </a:rPr>
              <a:t>Mass conservation throughout the expansion implies that                                    </a:t>
            </a:r>
            <a:endParaRPr b="1" sz="19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endParaRPr b="1" sz="19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endParaRPr b="1" sz="1900">
              <a:solidFill>
                <a:srgbClr val="002E7A"/>
              </a:solidFill>
              <a:uFill>
                <a:solidFill>
                  <a:srgbClr val="002E7A"/>
                </a:solidFill>
              </a:uFill>
              <a:latin typeface="+mn-lt"/>
              <a:ea typeface="+mn-ea"/>
              <a:cs typeface="+mn-cs"/>
              <a:sym typeface="Arial"/>
            </a:endParaRPr>
          </a:p>
          <a:p>
            <a:pPr lvl="0" marL="325754" indent="-325754">
              <a:spcBef>
                <a:spcPts val="0"/>
              </a:spcBef>
              <a:buSzPct val="125000"/>
              <a:defRPr sz="1800">
                <a:uFillTx/>
              </a:defRPr>
            </a:pPr>
            <a:r>
              <a:rPr sz="1900">
                <a:solidFill>
                  <a:srgbClr val="002E7A"/>
                </a:solidFill>
                <a:uFill>
                  <a:solidFill>
                    <a:srgbClr val="002E7A"/>
                  </a:solidFill>
                </a:uFill>
                <a:latin typeface="+mn-lt"/>
                <a:ea typeface="+mn-ea"/>
                <a:cs typeface="+mn-cs"/>
                <a:sym typeface="Arial"/>
              </a:rPr>
              <a:t>Differentiating two times with respect to </a:t>
            </a:r>
            <a:r>
              <a:rPr i="1" sz="1900">
                <a:solidFill>
                  <a:srgbClr val="002E7A"/>
                </a:solidFill>
                <a:uFill>
                  <a:solidFill>
                    <a:srgbClr val="002E7A"/>
                  </a:solidFill>
                </a:uFill>
                <a:latin typeface="+mn-lt"/>
                <a:ea typeface="+mn-ea"/>
                <a:cs typeface="+mn-cs"/>
                <a:sym typeface="Arial"/>
              </a:rPr>
              <a:t>t </a:t>
            </a:r>
            <a:r>
              <a:rPr sz="1900">
                <a:solidFill>
                  <a:srgbClr val="002E7A"/>
                </a:solidFill>
                <a:uFill>
                  <a:solidFill>
                    <a:srgbClr val="002E7A"/>
                  </a:solidFill>
                </a:uFill>
                <a:latin typeface="+mn-lt"/>
                <a:ea typeface="+mn-ea"/>
                <a:cs typeface="+mn-cs"/>
                <a:sym typeface="Arial"/>
              </a:rPr>
              <a:t>yields</a:t>
            </a:r>
            <a:endParaRPr sz="19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endParaRPr sz="19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endParaRPr sz="1900">
              <a:solidFill>
                <a:srgbClr val="002E7A"/>
              </a:solidFill>
              <a:uFill>
                <a:solidFill>
                  <a:srgbClr val="002E7A"/>
                </a:solidFill>
              </a:uFill>
              <a:latin typeface="+mn-lt"/>
              <a:ea typeface="+mn-ea"/>
              <a:cs typeface="+mn-cs"/>
              <a:sym typeface="Arial"/>
            </a:endParaRPr>
          </a:p>
          <a:p>
            <a:pPr lvl="0" marL="342900">
              <a:spcBef>
                <a:spcPts val="0"/>
              </a:spcBef>
              <a:buSzPct val="125000"/>
              <a:defRPr sz="1800">
                <a:uFillTx/>
              </a:defRPr>
            </a:pPr>
            <a:endParaRPr sz="1900">
              <a:solidFill>
                <a:srgbClr val="002E7A"/>
              </a:solidFill>
              <a:uFill>
                <a:solidFill>
                  <a:srgbClr val="002E7A"/>
                </a:solidFill>
              </a:uFill>
              <a:latin typeface="+mn-lt"/>
              <a:ea typeface="+mn-ea"/>
              <a:cs typeface="+mn-cs"/>
              <a:sym typeface="Arial"/>
            </a:endParaRPr>
          </a:p>
          <a:p>
            <a:pPr lvl="0" marL="325754" indent="-325754">
              <a:lnSpc>
                <a:spcPct val="130000"/>
              </a:lnSpc>
              <a:spcBef>
                <a:spcPts val="0"/>
              </a:spcBef>
              <a:buSzPct val="125000"/>
              <a:defRPr sz="1800">
                <a:uFillTx/>
              </a:defRPr>
            </a:pPr>
            <a:r>
              <a:rPr sz="1900">
                <a:solidFill>
                  <a:srgbClr val="002E7A"/>
                </a:solidFill>
                <a:uFill>
                  <a:solidFill>
                    <a:srgbClr val="002E7A"/>
                  </a:solidFill>
                </a:uFill>
                <a:latin typeface="+mn-lt"/>
                <a:ea typeface="+mn-ea"/>
                <a:cs typeface="+mn-cs"/>
                <a:sym typeface="Arial"/>
              </a:rPr>
              <a:t>Combining the two equations, we get                                          . And subtracting the equation for </a:t>
            </a:r>
            <a:r>
              <a:rPr i="1" sz="1900">
                <a:solidFill>
                  <a:srgbClr val="002E7A"/>
                </a:solidFill>
                <a:uFill>
                  <a:solidFill>
                    <a:srgbClr val="002E7A"/>
                  </a:solidFill>
                </a:uFill>
                <a:latin typeface="+mn-lt"/>
                <a:ea typeface="+mn-ea"/>
                <a:cs typeface="+mn-cs"/>
                <a:sym typeface="Arial"/>
              </a:rPr>
              <a:t>δ</a:t>
            </a:r>
            <a:r>
              <a:rPr sz="1900">
                <a:solidFill>
                  <a:srgbClr val="002E7A"/>
                </a:solidFill>
                <a:uFill>
                  <a:solidFill>
                    <a:srgbClr val="002E7A"/>
                  </a:solidFill>
                </a:uFill>
                <a:latin typeface="+mn-lt"/>
                <a:ea typeface="+mn-ea"/>
                <a:cs typeface="+mn-cs"/>
                <a:sym typeface="Arial"/>
              </a:rPr>
              <a:t> = 0, we finally get</a:t>
            </a:r>
          </a:p>
        </p:txBody>
      </p:sp>
      <p:sp>
        <p:nvSpPr>
          <p:cNvPr id="974" name="Shape 974"/>
          <p:cNvSpPr/>
          <p:nvPr>
            <p:ph type="sldNum" sz="quarter" idx="4294967295"/>
          </p:nvPr>
        </p:nvSpPr>
        <p:spPr>
          <a:xfrm>
            <a:off x="7397750" y="62738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
        <p:nvSpPr>
          <p:cNvPr id="975" name="Shape 975"/>
          <p:cNvSpPr/>
          <p:nvPr>
            <p:ph type="title"/>
          </p:nvPr>
        </p:nvSpPr>
        <p:spPr>
          <a:xfrm>
            <a:off x="-190500" y="-190500"/>
            <a:ext cx="9525000" cy="1447800"/>
          </a:xfrm>
          <a:prstGeom prst="rect">
            <a:avLst/>
          </a:prstGeom>
        </p:spPr>
        <p:txBody>
          <a:bodyPr/>
          <a:lstStyle>
            <a:lvl1pPr>
              <a:defRPr sz="3600" u="sng"/>
            </a:lvl1pPr>
          </a:lstStyle>
          <a:p>
            <a:pPr lvl="0">
              <a:defRPr sz="1800" u="none">
                <a:uFillTx/>
              </a:defRPr>
            </a:pPr>
            <a:r>
              <a:rPr sz="3600" u="sng">
                <a:uFill>
                  <a:solidFill/>
                </a:uFill>
              </a:rPr>
              <a:t>Growth of Structure in the Universe</a:t>
            </a:r>
          </a:p>
        </p:txBody>
      </p:sp>
      <p:pic>
        <p:nvPicPr>
          <p:cNvPr id="976" name="pasted-image.pdf"/>
          <p:cNvPicPr/>
          <p:nvPr/>
        </p:nvPicPr>
        <p:blipFill>
          <a:blip r:embed="rId2">
            <a:extLst/>
          </a:blip>
          <a:stretch>
            <a:fillRect/>
          </a:stretch>
        </p:blipFill>
        <p:spPr>
          <a:xfrm>
            <a:off x="3462065" y="1455839"/>
            <a:ext cx="1276414" cy="297248"/>
          </a:xfrm>
          <a:prstGeom prst="rect">
            <a:avLst/>
          </a:prstGeom>
          <a:ln w="25400">
            <a:round/>
          </a:ln>
        </p:spPr>
      </p:pic>
      <p:pic>
        <p:nvPicPr>
          <p:cNvPr id="977" name="pasted-image.pdf"/>
          <p:cNvPicPr/>
          <p:nvPr/>
        </p:nvPicPr>
        <p:blipFill>
          <a:blip r:embed="rId3">
            <a:extLst/>
          </a:blip>
          <a:stretch>
            <a:fillRect/>
          </a:stretch>
        </p:blipFill>
        <p:spPr>
          <a:xfrm>
            <a:off x="2785593" y="2420832"/>
            <a:ext cx="2489599" cy="504325"/>
          </a:xfrm>
          <a:prstGeom prst="rect">
            <a:avLst/>
          </a:prstGeom>
          <a:ln w="25400">
            <a:round/>
          </a:ln>
        </p:spPr>
      </p:pic>
      <p:pic>
        <p:nvPicPr>
          <p:cNvPr id="978" name="pasted-image.pdf"/>
          <p:cNvPicPr/>
          <p:nvPr/>
        </p:nvPicPr>
        <p:blipFill>
          <a:blip r:embed="rId4">
            <a:extLst/>
          </a:blip>
          <a:stretch>
            <a:fillRect/>
          </a:stretch>
        </p:blipFill>
        <p:spPr>
          <a:xfrm>
            <a:off x="3110403" y="4279413"/>
            <a:ext cx="1602465" cy="589920"/>
          </a:xfrm>
          <a:prstGeom prst="rect">
            <a:avLst/>
          </a:prstGeom>
          <a:ln w="25400">
            <a:round/>
          </a:ln>
        </p:spPr>
      </p:pic>
      <p:pic>
        <p:nvPicPr>
          <p:cNvPr id="979" name="pasted-image.pdf"/>
          <p:cNvPicPr/>
          <p:nvPr/>
        </p:nvPicPr>
        <p:blipFill>
          <a:blip r:embed="rId5">
            <a:extLst/>
          </a:blip>
          <a:stretch>
            <a:fillRect/>
          </a:stretch>
        </p:blipFill>
        <p:spPr>
          <a:xfrm>
            <a:off x="772411" y="3461341"/>
            <a:ext cx="2801996" cy="285159"/>
          </a:xfrm>
          <a:prstGeom prst="rect">
            <a:avLst/>
          </a:prstGeom>
          <a:ln w="25400">
            <a:round/>
          </a:ln>
        </p:spPr>
      </p:pic>
      <p:sp>
        <p:nvSpPr>
          <p:cNvPr id="980" name="Shape 980"/>
          <p:cNvSpPr/>
          <p:nvPr/>
        </p:nvSpPr>
        <p:spPr>
          <a:xfrm>
            <a:off x="3209895" y="3382466"/>
            <a:ext cx="5545692" cy="4740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marL="0">
              <a:spcBef>
                <a:spcPts val="1400"/>
              </a:spcBef>
              <a:defRPr sz="1800">
                <a:uFillTx/>
              </a:defRPr>
            </a:pPr>
            <a:r>
              <a:rPr sz="2000">
                <a:solidFill>
                  <a:srgbClr val="002E7A"/>
                </a:solidFill>
                <a:uFill>
                  <a:solidFill>
                    <a:srgbClr val="002E7A"/>
                  </a:solidFill>
                </a:uFill>
                <a:latin typeface="+mn-lt"/>
                <a:ea typeface="+mn-ea"/>
                <a:cs typeface="+mn-cs"/>
                <a:sym typeface="Arial"/>
              </a:rPr>
              <a:t>. Since </a:t>
            </a:r>
            <a:r>
              <a:rPr i="1" sz="2000">
                <a:solidFill>
                  <a:srgbClr val="002E7A"/>
                </a:solidFill>
                <a:uFill>
                  <a:solidFill>
                    <a:srgbClr val="002E7A"/>
                  </a:solidFill>
                </a:uFill>
                <a:latin typeface="+mn-lt"/>
                <a:ea typeface="+mn-ea"/>
                <a:cs typeface="+mn-cs"/>
                <a:sym typeface="Arial"/>
              </a:rPr>
              <a:t>ρ(t)</a:t>
            </a:r>
            <a:r>
              <a:rPr sz="2000">
                <a:solidFill>
                  <a:srgbClr val="002E7A"/>
                </a:solidFill>
                <a:uFill>
                  <a:solidFill>
                    <a:srgbClr val="002E7A"/>
                  </a:solidFill>
                </a:uFill>
                <a:latin typeface="+mn-lt"/>
                <a:ea typeface="+mn-ea"/>
                <a:cs typeface="+mn-cs"/>
                <a:sym typeface="Arial"/>
              </a:rPr>
              <a:t> = </a:t>
            </a:r>
            <a:r>
              <a:rPr i="1" sz="2000">
                <a:solidFill>
                  <a:srgbClr val="002E7A"/>
                </a:solidFill>
                <a:uFill>
                  <a:solidFill>
                    <a:srgbClr val="002E7A"/>
                  </a:solidFill>
                </a:uFill>
                <a:latin typeface="+mn-lt"/>
                <a:ea typeface="+mn-ea"/>
                <a:cs typeface="+mn-cs"/>
                <a:sym typeface="Arial"/>
              </a:rPr>
              <a:t>ρ</a:t>
            </a:r>
            <a:r>
              <a:rPr baseline="-5999" i="1" sz="2000">
                <a:solidFill>
                  <a:srgbClr val="002E7A"/>
                </a:solidFill>
                <a:uFill>
                  <a:solidFill>
                    <a:srgbClr val="002E7A"/>
                  </a:solidFill>
                </a:uFill>
                <a:latin typeface="+mn-lt"/>
                <a:ea typeface="+mn-ea"/>
                <a:cs typeface="+mn-cs"/>
                <a:sym typeface="Arial"/>
              </a:rPr>
              <a:t>0 </a:t>
            </a:r>
            <a:r>
              <a:rPr i="1" sz="2000">
                <a:solidFill>
                  <a:srgbClr val="002E7A"/>
                </a:solidFill>
                <a:uFill>
                  <a:solidFill>
                    <a:srgbClr val="002E7A"/>
                  </a:solidFill>
                </a:uFill>
                <a:latin typeface="+mn-lt"/>
                <a:ea typeface="+mn-ea"/>
                <a:cs typeface="+mn-cs"/>
                <a:sym typeface="Arial"/>
              </a:rPr>
              <a:t>/ a</a:t>
            </a:r>
            <a:r>
              <a:rPr baseline="31999" i="1" sz="2000">
                <a:solidFill>
                  <a:srgbClr val="002E7A"/>
                </a:solidFill>
                <a:uFill>
                  <a:solidFill>
                    <a:srgbClr val="002E7A"/>
                  </a:solidFill>
                </a:uFill>
                <a:latin typeface="+mn-lt"/>
                <a:ea typeface="+mn-ea"/>
                <a:cs typeface="+mn-cs"/>
                <a:sym typeface="Arial"/>
              </a:rPr>
              <a:t>3</a:t>
            </a:r>
            <a:r>
              <a:rPr sz="2000">
                <a:solidFill>
                  <a:srgbClr val="002E7A"/>
                </a:solidFill>
                <a:uFill>
                  <a:solidFill>
                    <a:srgbClr val="002E7A"/>
                  </a:solidFill>
                </a:uFill>
                <a:latin typeface="+mn-lt"/>
                <a:ea typeface="+mn-ea"/>
                <a:cs typeface="+mn-cs"/>
                <a:sym typeface="Arial"/>
              </a:rPr>
              <a:t>, then </a:t>
            </a:r>
            <a:r>
              <a:rPr i="1" sz="1900">
                <a:uFill>
                  <a:solidFill>
                    <a:srgbClr val="002E7A"/>
                  </a:solidFill>
                </a:uFill>
                <a:latin typeface="+mn-lt"/>
                <a:ea typeface="+mn-ea"/>
                <a:cs typeface="+mn-cs"/>
                <a:sym typeface="Arial"/>
              </a:rPr>
              <a:t>R</a:t>
            </a:r>
            <a:r>
              <a:rPr sz="1900">
                <a:uFill>
                  <a:solidFill>
                    <a:srgbClr val="002E7A"/>
                  </a:solidFill>
                </a:uFill>
                <a:latin typeface="+mn-lt"/>
                <a:ea typeface="+mn-ea"/>
                <a:cs typeface="+mn-cs"/>
                <a:sym typeface="Arial"/>
              </a:rPr>
              <a:t>(</a:t>
            </a:r>
            <a:r>
              <a:rPr i="1" sz="1900">
                <a:uFill>
                  <a:solidFill>
                    <a:srgbClr val="002E7A"/>
                  </a:solidFill>
                </a:uFill>
                <a:latin typeface="+mn-lt"/>
                <a:ea typeface="+mn-ea"/>
                <a:cs typeface="+mn-cs"/>
                <a:sym typeface="Arial"/>
              </a:rPr>
              <a:t>t</a:t>
            </a:r>
            <a:r>
              <a:rPr sz="1900">
                <a:uFill>
                  <a:solidFill>
                    <a:srgbClr val="002E7A"/>
                  </a:solidFill>
                </a:uFill>
                <a:latin typeface="+mn-lt"/>
                <a:ea typeface="+mn-ea"/>
                <a:cs typeface="+mn-cs"/>
                <a:sym typeface="Arial"/>
              </a:rPr>
              <a:t>)</a:t>
            </a:r>
            <a:r>
              <a:rPr sz="3200">
                <a:uFill>
                  <a:solidFill>
                    <a:srgbClr val="002E7A"/>
                  </a:solidFill>
                </a:uFill>
                <a:latin typeface="+mn-lt"/>
                <a:ea typeface="+mn-ea"/>
                <a:cs typeface="+mn-cs"/>
                <a:sym typeface="Arial"/>
              </a:rPr>
              <a:t>∝</a:t>
            </a:r>
            <a:r>
              <a:rPr i="1" sz="1900">
                <a:uFill>
                  <a:solidFill>
                    <a:srgbClr val="002E7A"/>
                  </a:solidFill>
                </a:uFill>
                <a:latin typeface="+mn-lt"/>
                <a:ea typeface="+mn-ea"/>
                <a:cs typeface="+mn-cs"/>
                <a:sym typeface="Arial"/>
              </a:rPr>
              <a:t>a</a:t>
            </a:r>
            <a:r>
              <a:rPr sz="1900">
                <a:uFill>
                  <a:solidFill>
                    <a:srgbClr val="002E7A"/>
                  </a:solidFill>
                </a:uFill>
                <a:latin typeface="+mn-lt"/>
                <a:ea typeface="+mn-ea"/>
                <a:cs typeface="+mn-cs"/>
                <a:sym typeface="Arial"/>
              </a:rPr>
              <a:t>(</a:t>
            </a:r>
            <a:r>
              <a:rPr i="1" sz="1900">
                <a:uFill>
                  <a:solidFill>
                    <a:srgbClr val="002E7A"/>
                  </a:solidFill>
                </a:uFill>
                <a:latin typeface="+mn-lt"/>
                <a:ea typeface="+mn-ea"/>
                <a:cs typeface="+mn-cs"/>
                <a:sym typeface="Arial"/>
              </a:rPr>
              <a:t>t</a:t>
            </a:r>
            <a:r>
              <a:rPr sz="1900">
                <a:uFill>
                  <a:solidFill>
                    <a:srgbClr val="002E7A"/>
                  </a:solidFill>
                </a:uFill>
                <a:latin typeface="+mn-lt"/>
                <a:ea typeface="+mn-ea"/>
                <a:cs typeface="+mn-cs"/>
                <a:sym typeface="Arial"/>
              </a:rPr>
              <a:t>) [1+</a:t>
            </a:r>
            <a:r>
              <a:rPr i="1" sz="1900">
                <a:uFill>
                  <a:solidFill>
                    <a:srgbClr val="002E7A"/>
                  </a:solidFill>
                </a:uFill>
                <a:latin typeface="+mn-lt"/>
                <a:ea typeface="+mn-ea"/>
                <a:cs typeface="+mn-cs"/>
                <a:sym typeface="Arial"/>
              </a:rPr>
              <a:t>δ</a:t>
            </a:r>
            <a:r>
              <a:rPr sz="1900">
                <a:uFill>
                  <a:solidFill>
                    <a:srgbClr val="002E7A"/>
                  </a:solidFill>
                </a:uFill>
                <a:latin typeface="+mn-lt"/>
                <a:ea typeface="+mn-ea"/>
                <a:cs typeface="+mn-cs"/>
                <a:sym typeface="Arial"/>
              </a:rPr>
              <a:t>(</a:t>
            </a:r>
            <a:r>
              <a:rPr i="1" sz="1900">
                <a:uFill>
                  <a:solidFill>
                    <a:srgbClr val="002E7A"/>
                  </a:solidFill>
                </a:uFill>
                <a:latin typeface="+mn-lt"/>
                <a:ea typeface="+mn-ea"/>
                <a:cs typeface="+mn-cs"/>
                <a:sym typeface="Arial"/>
              </a:rPr>
              <a:t>t</a:t>
            </a:r>
            <a:r>
              <a:rPr sz="1900">
                <a:uFill>
                  <a:solidFill>
                    <a:srgbClr val="002E7A"/>
                  </a:solidFill>
                </a:uFill>
                <a:latin typeface="+mn-lt"/>
                <a:ea typeface="+mn-ea"/>
                <a:cs typeface="+mn-cs"/>
                <a:sym typeface="Arial"/>
              </a:rPr>
              <a:t>)]</a:t>
            </a:r>
            <a:r>
              <a:rPr baseline="31999" sz="1900">
                <a:uFill>
                  <a:solidFill>
                    <a:srgbClr val="002E7A"/>
                  </a:solidFill>
                </a:uFill>
                <a:latin typeface="+mn-lt"/>
                <a:ea typeface="+mn-ea"/>
                <a:cs typeface="+mn-cs"/>
                <a:sym typeface="Arial"/>
              </a:rPr>
              <a:t>−1/3</a:t>
            </a:r>
            <a:r>
              <a:rPr b="1" sz="1900">
                <a:solidFill>
                  <a:srgbClr val="002E7A"/>
                </a:solidFill>
                <a:uFill>
                  <a:solidFill>
                    <a:srgbClr val="002E7A"/>
                  </a:solidFill>
                </a:uFill>
                <a:latin typeface="+mn-lt"/>
                <a:ea typeface="+mn-ea"/>
                <a:cs typeface="+mn-cs"/>
                <a:sym typeface="Arial"/>
              </a:rPr>
              <a:t> </a:t>
            </a:r>
          </a:p>
        </p:txBody>
      </p:sp>
      <p:sp>
        <p:nvSpPr>
          <p:cNvPr id="981" name="Shape 981"/>
          <p:cNvSpPr/>
          <p:nvPr/>
        </p:nvSpPr>
        <p:spPr>
          <a:xfrm>
            <a:off x="5030693" y="4391339"/>
            <a:ext cx="945963" cy="3914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uFillTx/>
              </a:defRPr>
            </a:pPr>
            <a:r>
              <a:rPr sz="2000">
                <a:solidFill>
                  <a:srgbClr val="4F7A28"/>
                </a:solidFill>
                <a:uFill>
                  <a:solidFill/>
                </a:uFill>
              </a:rPr>
              <a:t>(</a:t>
            </a:r>
            <a:r>
              <a:rPr i="1" sz="2000">
                <a:solidFill>
                  <a:srgbClr val="4F7A28"/>
                </a:solidFill>
                <a:uFill>
                  <a:solidFill/>
                </a:uFill>
              </a:rPr>
              <a:t>δ</a:t>
            </a:r>
            <a:r>
              <a:rPr sz="2000">
                <a:solidFill>
                  <a:srgbClr val="4F7A28"/>
                </a:solidFill>
                <a:uFill>
                  <a:solidFill/>
                </a:uFill>
              </a:rPr>
              <a:t> ≪ 1) </a:t>
            </a:r>
          </a:p>
        </p:txBody>
      </p:sp>
      <p:pic>
        <p:nvPicPr>
          <p:cNvPr id="982" name="pasted-image.pdf"/>
          <p:cNvPicPr/>
          <p:nvPr/>
        </p:nvPicPr>
        <p:blipFill>
          <a:blip r:embed="rId6">
            <a:extLst/>
          </a:blip>
          <a:stretch>
            <a:fillRect/>
          </a:stretch>
        </p:blipFill>
        <p:spPr>
          <a:xfrm>
            <a:off x="4799962" y="4977845"/>
            <a:ext cx="2705738" cy="504325"/>
          </a:xfrm>
          <a:prstGeom prst="rect">
            <a:avLst/>
          </a:prstGeom>
          <a:ln w="25400">
            <a:round/>
          </a:ln>
        </p:spPr>
      </p:pic>
      <p:pic>
        <p:nvPicPr>
          <p:cNvPr id="983" name="pasted-image.pdf"/>
          <p:cNvPicPr/>
          <p:nvPr/>
        </p:nvPicPr>
        <p:blipFill>
          <a:blip r:embed="rId7">
            <a:extLst/>
          </a:blip>
          <a:stretch>
            <a:fillRect/>
          </a:stretch>
        </p:blipFill>
        <p:spPr>
          <a:xfrm>
            <a:off x="2877232" y="5825771"/>
            <a:ext cx="2306321" cy="406401"/>
          </a:xfrm>
          <a:prstGeom prst="rect">
            <a:avLst/>
          </a:prstGeom>
          <a:ln w="25400">
            <a:round/>
          </a:ln>
        </p:spPr>
      </p:pic>
      <p:sp>
        <p:nvSpPr>
          <p:cNvPr id="984" name="Shape 984"/>
          <p:cNvSpPr/>
          <p:nvPr/>
        </p:nvSpPr>
        <p:spPr>
          <a:xfrm>
            <a:off x="5265508" y="5824692"/>
            <a:ext cx="606510" cy="382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lvl="0">
              <a:defRPr sz="1800">
                <a:uFillTx/>
              </a:defRPr>
            </a:pPr>
            <a:r>
              <a:rPr sz="2000">
                <a:uFill>
                  <a:solidFill/>
                </a:uFill>
              </a:rPr>
              <a:t>with</a:t>
            </a:r>
          </a:p>
        </p:txBody>
      </p:sp>
      <p:pic>
        <p:nvPicPr>
          <p:cNvPr id="985" name="pasted-image.pdf"/>
          <p:cNvPicPr/>
          <p:nvPr/>
        </p:nvPicPr>
        <p:blipFill>
          <a:blip r:embed="rId8">
            <a:extLst/>
          </a:blip>
          <a:stretch>
            <a:fillRect/>
          </a:stretch>
        </p:blipFill>
        <p:spPr>
          <a:xfrm>
            <a:off x="5980786" y="5738941"/>
            <a:ext cx="1159841" cy="589919"/>
          </a:xfrm>
          <a:prstGeom prst="rect">
            <a:avLst/>
          </a:prstGeom>
          <a:ln w="25400">
            <a:round/>
          </a:ln>
        </p:spPr>
      </p:pic>
      <p:sp>
        <p:nvSpPr>
          <p:cNvPr id="986" name="Shape 986"/>
          <p:cNvSpPr/>
          <p:nvPr/>
        </p:nvSpPr>
        <p:spPr>
          <a:xfrm>
            <a:off x="2722959" y="5803799"/>
            <a:ext cx="2580552" cy="478925"/>
          </a:xfrm>
          <a:prstGeom prst="roundRect">
            <a:avLst>
              <a:gd name="adj" fmla="val 39777"/>
            </a:avLst>
          </a:prstGeom>
          <a:ln w="25400">
            <a:solidFill>
              <a:srgbClr val="D84942"/>
            </a:solidFill>
            <a:round/>
          </a:ln>
        </p:spPr>
        <p:txBody>
          <a:bodyPr lIns="0" tIns="0" rIns="0" bIns="0" anchor="ctr"/>
          <a:lstStyle/>
          <a:p>
            <a:pPr lvl="0"/>
          </a:p>
        </p:txBody>
      </p:sp>
    </p:spTree>
  </p:cSld>
  <p:clrMapOvr>
    <a:masterClrMapping/>
  </p:clrMapOvr>
  <p:transition spd="med" advClick="1"/>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8" name="Shape 988"/>
          <p:cNvSpPr/>
          <p:nvPr>
            <p:ph type="body" idx="1"/>
          </p:nvPr>
        </p:nvSpPr>
        <p:spPr>
          <a:xfrm>
            <a:off x="374650" y="1358900"/>
            <a:ext cx="4672699" cy="5562600"/>
          </a:xfrm>
          <a:prstGeom prst="rect">
            <a:avLst/>
          </a:prstGeom>
        </p:spPr>
        <p:txBody>
          <a:bodyPr/>
          <a:lstStyle/>
          <a:p>
            <a:pPr lvl="0" marL="342900">
              <a:lnSpc>
                <a:spcPct val="130000"/>
              </a:lnSpc>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lnSpc>
                <a:spcPct val="130000"/>
              </a:lnSpc>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lnSpc>
                <a:spcPct val="130000"/>
              </a:lnSpc>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lnSpc>
                <a:spcPct val="130000"/>
              </a:lnSpc>
              <a:spcBef>
                <a:spcPts val="0"/>
              </a:spcBef>
              <a:buSzPct val="125000"/>
              <a:defRPr sz="1800">
                <a:uFillTx/>
              </a:defRPr>
            </a:pPr>
            <a:r>
              <a:rPr i="1" sz="2000">
                <a:solidFill>
                  <a:srgbClr val="002E7A"/>
                </a:solidFill>
                <a:uFill>
                  <a:solidFill>
                    <a:srgbClr val="002E7A"/>
                  </a:solidFill>
                </a:uFill>
                <a:latin typeface="+mn-lt"/>
                <a:ea typeface="+mn-ea"/>
                <a:cs typeface="+mn-cs"/>
                <a:sym typeface="Arial"/>
              </a:rPr>
              <a:t>H = 1 / (2t)</a:t>
            </a:r>
            <a:r>
              <a:rPr sz="2000">
                <a:solidFill>
                  <a:srgbClr val="002E7A"/>
                </a:solidFill>
                <a:uFill>
                  <a:solidFill>
                    <a:srgbClr val="002E7A"/>
                  </a:solidFill>
                </a:uFill>
                <a:latin typeface="+mn-lt"/>
                <a:ea typeface="+mn-ea"/>
                <a:cs typeface="+mn-cs"/>
                <a:sym typeface="Arial"/>
              </a:rPr>
              <a:t> and Ω</a:t>
            </a:r>
            <a:r>
              <a:rPr baseline="-5999" sz="2000">
                <a:solidFill>
                  <a:srgbClr val="002E7A"/>
                </a:solidFill>
                <a:uFill>
                  <a:solidFill>
                    <a:srgbClr val="002E7A"/>
                  </a:solidFill>
                </a:uFill>
                <a:latin typeface="+mn-lt"/>
                <a:ea typeface="+mn-ea"/>
                <a:cs typeface="+mn-cs"/>
                <a:sym typeface="Arial"/>
              </a:rPr>
              <a:t>m</a:t>
            </a:r>
            <a:r>
              <a:rPr sz="2000">
                <a:solidFill>
                  <a:srgbClr val="002E7A"/>
                </a:solidFill>
                <a:uFill>
                  <a:solidFill>
                    <a:srgbClr val="002E7A"/>
                  </a:solidFill>
                </a:uFill>
                <a:latin typeface="+mn-lt"/>
                <a:ea typeface="+mn-ea"/>
                <a:cs typeface="+mn-cs"/>
                <a:sym typeface="Arial"/>
              </a:rPr>
              <a:t> ≪ 1, so </a:t>
            </a:r>
            <a:endParaRPr sz="2000">
              <a:solidFill>
                <a:srgbClr val="002E7A"/>
              </a:solidFill>
              <a:uFill>
                <a:solidFill>
                  <a:srgbClr val="002E7A"/>
                </a:solidFill>
              </a:uFill>
              <a:latin typeface="+mn-lt"/>
              <a:ea typeface="+mn-ea"/>
              <a:cs typeface="+mn-cs"/>
              <a:sym typeface="Arial"/>
            </a:endParaRPr>
          </a:p>
          <a:p>
            <a:pPr lvl="0" marL="342900">
              <a:lnSpc>
                <a:spcPct val="130000"/>
              </a:lnSpc>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lnSpc>
                <a:spcPct val="130000"/>
              </a:lnSpc>
              <a:spcBef>
                <a:spcPts val="0"/>
              </a:spcBef>
              <a:buSzPct val="125000"/>
              <a:defRPr sz="1800">
                <a:uFillTx/>
              </a:defRPr>
            </a:pPr>
            <a:r>
              <a:rPr sz="2000">
                <a:solidFill>
                  <a:srgbClr val="002E7A"/>
                </a:solidFill>
                <a:uFill>
                  <a:solidFill>
                    <a:srgbClr val="002E7A"/>
                  </a:solidFill>
                </a:uFill>
                <a:latin typeface="+mn-lt"/>
                <a:ea typeface="+mn-ea"/>
                <a:cs typeface="+mn-cs"/>
                <a:sym typeface="Arial"/>
              </a:rPr>
              <a:t>The solution is </a:t>
            </a:r>
            <a:r>
              <a:rPr i="1" sz="2000">
                <a:uFill>
                  <a:solidFill>
                    <a:srgbClr val="002E7A"/>
                  </a:solidFill>
                </a:uFill>
                <a:latin typeface="+mn-lt"/>
                <a:ea typeface="+mn-ea"/>
                <a:cs typeface="+mn-cs"/>
                <a:sym typeface="Arial"/>
              </a:rPr>
              <a:t>δ</a:t>
            </a:r>
            <a:r>
              <a:rPr sz="2000">
                <a:uFill>
                  <a:solidFill>
                    <a:srgbClr val="002E7A"/>
                  </a:solidFill>
                </a:uFill>
                <a:latin typeface="+mn-lt"/>
                <a:ea typeface="+mn-ea"/>
                <a:cs typeface="+mn-cs"/>
                <a:sym typeface="Arial"/>
              </a:rPr>
              <a:t>(</a:t>
            </a:r>
            <a:r>
              <a:rPr i="1" sz="2000">
                <a:uFill>
                  <a:solidFill>
                    <a:srgbClr val="002E7A"/>
                  </a:solidFill>
                </a:uFill>
                <a:latin typeface="+mn-lt"/>
                <a:ea typeface="+mn-ea"/>
                <a:cs typeface="+mn-cs"/>
                <a:sym typeface="Arial"/>
              </a:rPr>
              <a:t>t</a:t>
            </a:r>
            <a:r>
              <a:rPr sz="2000">
                <a:uFill>
                  <a:solidFill>
                    <a:srgbClr val="002E7A"/>
                  </a:solidFill>
                </a:uFill>
                <a:latin typeface="+mn-lt"/>
                <a:ea typeface="+mn-ea"/>
                <a:cs typeface="+mn-cs"/>
                <a:sym typeface="Arial"/>
              </a:rPr>
              <a:t>) = </a:t>
            </a:r>
            <a:r>
              <a:rPr i="1" sz="2000">
                <a:uFill>
                  <a:solidFill>
                    <a:srgbClr val="002E7A"/>
                  </a:solidFill>
                </a:uFill>
                <a:latin typeface="+mn-lt"/>
                <a:ea typeface="+mn-ea"/>
                <a:cs typeface="+mn-cs"/>
                <a:sym typeface="Arial"/>
              </a:rPr>
              <a:t>C</a:t>
            </a:r>
            <a:r>
              <a:rPr baseline="-5999" sz="2000">
                <a:uFill>
                  <a:solidFill>
                    <a:srgbClr val="002E7A"/>
                  </a:solidFill>
                </a:uFill>
                <a:latin typeface="+mn-lt"/>
                <a:ea typeface="+mn-ea"/>
                <a:cs typeface="+mn-cs"/>
                <a:sym typeface="Arial"/>
              </a:rPr>
              <a:t>1</a:t>
            </a:r>
            <a:r>
              <a:rPr sz="2000">
                <a:uFill>
                  <a:solidFill>
                    <a:srgbClr val="002E7A"/>
                  </a:solidFill>
                </a:uFill>
                <a:latin typeface="+mn-lt"/>
                <a:ea typeface="+mn-ea"/>
                <a:cs typeface="+mn-cs"/>
                <a:sym typeface="Arial"/>
              </a:rPr>
              <a:t> + </a:t>
            </a:r>
            <a:r>
              <a:rPr i="1" sz="2000">
                <a:uFill>
                  <a:solidFill>
                    <a:srgbClr val="002E7A"/>
                  </a:solidFill>
                </a:uFill>
                <a:latin typeface="+mn-lt"/>
                <a:ea typeface="+mn-ea"/>
                <a:cs typeface="+mn-cs"/>
                <a:sym typeface="Arial"/>
              </a:rPr>
              <a:t>C</a:t>
            </a:r>
            <a:r>
              <a:rPr baseline="-5999" sz="2000">
                <a:uFill>
                  <a:solidFill>
                    <a:srgbClr val="002E7A"/>
                  </a:solidFill>
                </a:uFill>
                <a:latin typeface="+mn-lt"/>
                <a:ea typeface="+mn-ea"/>
                <a:cs typeface="+mn-cs"/>
                <a:sym typeface="Arial"/>
              </a:rPr>
              <a:t>2</a:t>
            </a:r>
            <a:r>
              <a:rPr sz="2000">
                <a:uFill>
                  <a:solidFill>
                    <a:srgbClr val="002E7A"/>
                  </a:solidFill>
                </a:uFill>
                <a:latin typeface="+mn-lt"/>
                <a:ea typeface="+mn-ea"/>
                <a:cs typeface="+mn-cs"/>
                <a:sym typeface="Arial"/>
              </a:rPr>
              <a:t> ln </a:t>
            </a:r>
            <a:r>
              <a:rPr i="1" sz="2000">
                <a:uFill>
                  <a:solidFill>
                    <a:srgbClr val="002E7A"/>
                  </a:solidFill>
                </a:uFill>
                <a:latin typeface="+mn-lt"/>
                <a:ea typeface="+mn-ea"/>
                <a:cs typeface="+mn-cs"/>
                <a:sym typeface="Arial"/>
              </a:rPr>
              <a:t>t</a:t>
            </a:r>
            <a:endParaRPr i="1" sz="2000">
              <a:solidFill>
                <a:srgbClr val="002E7A"/>
              </a:solidFill>
              <a:uFill>
                <a:solidFill>
                  <a:srgbClr val="002E7A"/>
                </a:solidFill>
              </a:uFill>
              <a:latin typeface="+mn-lt"/>
              <a:ea typeface="+mn-ea"/>
              <a:cs typeface="+mn-cs"/>
              <a:sym typeface="Arial"/>
            </a:endParaRPr>
          </a:p>
          <a:p>
            <a:pPr lvl="0" marL="342900">
              <a:lnSpc>
                <a:spcPct val="130000"/>
              </a:lnSpc>
              <a:spcBef>
                <a:spcPts val="0"/>
              </a:spcBef>
              <a:buSzPct val="125000"/>
              <a:defRPr sz="1800">
                <a:uFillTx/>
              </a:defRPr>
            </a:pPr>
            <a:endParaRPr i="1" sz="2000">
              <a:solidFill>
                <a:srgbClr val="002E7A"/>
              </a:solidFill>
              <a:uFill>
                <a:solidFill>
                  <a:srgbClr val="002E7A"/>
                </a:solidFill>
              </a:uFill>
              <a:latin typeface="+mn-lt"/>
              <a:ea typeface="+mn-ea"/>
              <a:cs typeface="+mn-cs"/>
              <a:sym typeface="Arial"/>
            </a:endParaRPr>
          </a:p>
          <a:p>
            <a:pPr lvl="0" marL="342900">
              <a:lnSpc>
                <a:spcPct val="130000"/>
              </a:lnSpc>
              <a:spcBef>
                <a:spcPts val="0"/>
              </a:spcBef>
              <a:buSzPct val="125000"/>
              <a:defRPr sz="1800">
                <a:uFillTx/>
              </a:defRPr>
            </a:pPr>
            <a:r>
              <a:rPr sz="2000">
                <a:solidFill>
                  <a:srgbClr val="002E7A"/>
                </a:solidFill>
                <a:uFill>
                  <a:solidFill>
                    <a:srgbClr val="002E7A"/>
                  </a:solidFill>
                </a:uFill>
                <a:latin typeface="+mn-lt"/>
                <a:ea typeface="+mn-ea"/>
                <a:cs typeface="+mn-cs"/>
                <a:sym typeface="Arial"/>
              </a:rPr>
              <a:t>Overdensities grow only logarithmically with time. </a:t>
            </a:r>
            <a:r>
              <a:rPr sz="2000">
                <a:solidFill>
                  <a:srgbClr val="D84942"/>
                </a:solidFill>
                <a:uFill>
                  <a:solidFill>
                    <a:srgbClr val="002E7A"/>
                  </a:solidFill>
                </a:uFill>
                <a:latin typeface="+mn-lt"/>
                <a:ea typeface="+mn-ea"/>
                <a:cs typeface="+mn-cs"/>
                <a:sym typeface="Arial"/>
              </a:rPr>
              <a:t>✘</a:t>
            </a:r>
          </a:p>
        </p:txBody>
      </p:sp>
      <p:sp>
        <p:nvSpPr>
          <p:cNvPr id="989" name="Shape 989"/>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
        <p:nvSpPr>
          <p:cNvPr id="990" name="Shape 990"/>
          <p:cNvSpPr/>
          <p:nvPr>
            <p:ph type="title"/>
          </p:nvPr>
        </p:nvSpPr>
        <p:spPr>
          <a:xfrm>
            <a:off x="-190500" y="0"/>
            <a:ext cx="9525000" cy="1447800"/>
          </a:xfrm>
          <a:prstGeom prst="rect">
            <a:avLst/>
          </a:prstGeom>
        </p:spPr>
        <p:txBody>
          <a:bodyPr/>
          <a:lstStyle>
            <a:lvl1pPr>
              <a:defRPr sz="3600" u="sng"/>
            </a:lvl1pPr>
          </a:lstStyle>
          <a:p>
            <a:pPr lvl="0">
              <a:defRPr sz="1800" u="none">
                <a:uFillTx/>
              </a:defRPr>
            </a:pPr>
            <a:r>
              <a:rPr sz="3600" u="sng">
                <a:uFill>
                  <a:solidFill/>
                </a:uFill>
              </a:rPr>
              <a:t>Radiation Dominated</a:t>
            </a:r>
          </a:p>
        </p:txBody>
      </p:sp>
      <p:grpSp>
        <p:nvGrpSpPr>
          <p:cNvPr id="993" name="Group 993"/>
          <p:cNvGrpSpPr/>
          <p:nvPr/>
        </p:nvGrpSpPr>
        <p:grpSpPr>
          <a:xfrm>
            <a:off x="3167148" y="1391652"/>
            <a:ext cx="2580551" cy="478925"/>
            <a:chOff x="0" y="0"/>
            <a:chExt cx="2580550" cy="478923"/>
          </a:xfrm>
        </p:grpSpPr>
        <p:pic>
          <p:nvPicPr>
            <p:cNvPr id="991" name="pasted-image.pdf"/>
            <p:cNvPicPr/>
            <p:nvPr/>
          </p:nvPicPr>
          <p:blipFill>
            <a:blip r:embed="rId2">
              <a:extLst/>
            </a:blip>
            <a:stretch>
              <a:fillRect/>
            </a:stretch>
          </p:blipFill>
          <p:spPr>
            <a:xfrm>
              <a:off x="154272" y="34671"/>
              <a:ext cx="2306321" cy="406401"/>
            </a:xfrm>
            <a:prstGeom prst="rect">
              <a:avLst/>
            </a:prstGeom>
            <a:ln w="25400" cap="flat">
              <a:noFill/>
              <a:round/>
            </a:ln>
            <a:effectLst/>
          </p:spPr>
        </p:pic>
        <p:sp>
          <p:nvSpPr>
            <p:cNvPr id="992" name="Shape 992"/>
            <p:cNvSpPr/>
            <p:nvPr/>
          </p:nvSpPr>
          <p:spPr>
            <a:xfrm>
              <a:off x="0" y="0"/>
              <a:ext cx="2580551" cy="478924"/>
            </a:xfrm>
            <a:prstGeom prst="roundRect">
              <a:avLst>
                <a:gd name="adj" fmla="val 39777"/>
              </a:avLst>
            </a:prstGeom>
            <a:noFill/>
            <a:ln w="25400" cap="flat">
              <a:solidFill>
                <a:srgbClr val="D84942"/>
              </a:solidFill>
              <a:prstDash val="solid"/>
              <a:round/>
            </a:ln>
            <a:effectLst/>
          </p:spPr>
          <p:txBody>
            <a:bodyPr wrap="square" lIns="0" tIns="0" rIns="0" bIns="0" numCol="1" anchor="ctr">
              <a:noAutofit/>
            </a:bodyPr>
            <a:lstStyle/>
            <a:p>
              <a:pPr lvl="0"/>
            </a:p>
          </p:txBody>
        </p:sp>
      </p:grpSp>
      <p:pic>
        <p:nvPicPr>
          <p:cNvPr id="994" name="pasted-image.pdf"/>
          <p:cNvPicPr/>
          <p:nvPr/>
        </p:nvPicPr>
        <p:blipFill>
          <a:blip r:embed="rId3">
            <a:extLst/>
          </a:blip>
          <a:stretch>
            <a:fillRect/>
          </a:stretch>
        </p:blipFill>
        <p:spPr>
          <a:xfrm>
            <a:off x="3811260" y="2387726"/>
            <a:ext cx="1029551" cy="622174"/>
          </a:xfrm>
          <a:prstGeom prst="rect">
            <a:avLst/>
          </a:prstGeom>
          <a:ln w="25400">
            <a:round/>
          </a:ln>
        </p:spPr>
      </p:pic>
      <p:pic>
        <p:nvPicPr>
          <p:cNvPr id="995" name="pasted-image.pdf"/>
          <p:cNvPicPr/>
          <p:nvPr/>
        </p:nvPicPr>
        <p:blipFill>
          <a:blip r:embed="rId4">
            <a:extLst/>
          </a:blip>
          <a:stretch>
            <a:fillRect/>
          </a:stretch>
        </p:blipFill>
        <p:spPr>
          <a:xfrm>
            <a:off x="4872135" y="2371123"/>
            <a:ext cx="4051301" cy="3517901"/>
          </a:xfrm>
          <a:prstGeom prst="rect">
            <a:avLst/>
          </a:prstGeom>
          <a:ln w="25400">
            <a:round/>
          </a:ln>
        </p:spPr>
      </p:pic>
    </p:spTree>
  </p:cSld>
  <p:clrMapOvr>
    <a:masterClrMapping/>
  </p:clrMapOvr>
  <p:transition spd="med" advClick="1"/>
</p:sld>
</file>

<file path=ppt/slides/slide9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97" name="Shape 997"/>
          <p:cNvSpPr/>
          <p:nvPr>
            <p:ph type="body" idx="1"/>
          </p:nvPr>
        </p:nvSpPr>
        <p:spPr>
          <a:xfrm>
            <a:off x="374650" y="1358900"/>
            <a:ext cx="4672699" cy="5562600"/>
          </a:xfrm>
          <a:prstGeom prst="rect">
            <a:avLst/>
          </a:prstGeom>
        </p:spPr>
        <p:txBody>
          <a:bodyPr/>
          <a:lstStyle/>
          <a:p>
            <a:pPr lvl="0" marL="342900">
              <a:lnSpc>
                <a:spcPct val="130000"/>
              </a:lnSpc>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lnSpc>
                <a:spcPct val="130000"/>
              </a:lnSpc>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lnSpc>
                <a:spcPct val="130000"/>
              </a:lnSpc>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lnSpc>
                <a:spcPct val="130000"/>
              </a:lnSpc>
              <a:spcBef>
                <a:spcPts val="0"/>
              </a:spcBef>
              <a:buSzPct val="125000"/>
              <a:defRPr sz="1800">
                <a:uFillTx/>
              </a:defRPr>
            </a:pPr>
            <a:r>
              <a:rPr i="1" sz="2000">
                <a:solidFill>
                  <a:srgbClr val="002E7A"/>
                </a:solidFill>
                <a:uFill>
                  <a:solidFill>
                    <a:srgbClr val="002E7A"/>
                  </a:solidFill>
                </a:uFill>
                <a:latin typeface="+mn-lt"/>
                <a:ea typeface="+mn-ea"/>
                <a:cs typeface="+mn-cs"/>
                <a:sym typeface="Arial"/>
              </a:rPr>
              <a:t>H = H</a:t>
            </a:r>
            <a:r>
              <a:rPr baseline="-5999" i="1" sz="2000">
                <a:solidFill>
                  <a:srgbClr val="002E7A"/>
                </a:solidFill>
                <a:uFill>
                  <a:solidFill>
                    <a:srgbClr val="002E7A"/>
                  </a:solidFill>
                </a:uFill>
                <a:latin typeface="+mn-lt"/>
                <a:ea typeface="+mn-ea"/>
                <a:cs typeface="+mn-cs"/>
                <a:sym typeface="Arial"/>
              </a:rPr>
              <a:t>Λ</a:t>
            </a:r>
            <a:r>
              <a:rPr i="1" sz="2000">
                <a:solidFill>
                  <a:srgbClr val="002E7A"/>
                </a:solidFill>
                <a:uFill>
                  <a:solidFill>
                    <a:srgbClr val="002E7A"/>
                  </a:solidFill>
                </a:uFill>
                <a:latin typeface="+mn-lt"/>
                <a:ea typeface="+mn-ea"/>
                <a:cs typeface="+mn-cs"/>
                <a:sym typeface="Arial"/>
              </a:rPr>
              <a:t> </a:t>
            </a:r>
            <a:r>
              <a:rPr sz="2000">
                <a:solidFill>
                  <a:srgbClr val="002E7A"/>
                </a:solidFill>
                <a:uFill>
                  <a:solidFill>
                    <a:srgbClr val="002E7A"/>
                  </a:solidFill>
                </a:uFill>
                <a:latin typeface="+mn-lt"/>
                <a:ea typeface="+mn-ea"/>
                <a:cs typeface="+mn-cs"/>
                <a:sym typeface="Arial"/>
              </a:rPr>
              <a:t>and Ω</a:t>
            </a:r>
            <a:r>
              <a:rPr baseline="-5999" sz="2000">
                <a:solidFill>
                  <a:srgbClr val="002E7A"/>
                </a:solidFill>
                <a:uFill>
                  <a:solidFill>
                    <a:srgbClr val="002E7A"/>
                  </a:solidFill>
                </a:uFill>
                <a:latin typeface="+mn-lt"/>
                <a:ea typeface="+mn-ea"/>
                <a:cs typeface="+mn-cs"/>
                <a:sym typeface="Arial"/>
              </a:rPr>
              <a:t>m</a:t>
            </a:r>
            <a:r>
              <a:rPr sz="2000">
                <a:solidFill>
                  <a:srgbClr val="002E7A"/>
                </a:solidFill>
                <a:uFill>
                  <a:solidFill>
                    <a:srgbClr val="002E7A"/>
                  </a:solidFill>
                </a:uFill>
                <a:latin typeface="+mn-lt"/>
                <a:ea typeface="+mn-ea"/>
                <a:cs typeface="+mn-cs"/>
                <a:sym typeface="Arial"/>
              </a:rPr>
              <a:t> ≪ 1, so </a:t>
            </a:r>
            <a:endParaRPr sz="2000">
              <a:solidFill>
                <a:srgbClr val="002E7A"/>
              </a:solidFill>
              <a:uFill>
                <a:solidFill>
                  <a:srgbClr val="002E7A"/>
                </a:solidFill>
              </a:uFill>
              <a:latin typeface="+mn-lt"/>
              <a:ea typeface="+mn-ea"/>
              <a:cs typeface="+mn-cs"/>
              <a:sym typeface="Arial"/>
            </a:endParaRPr>
          </a:p>
          <a:p>
            <a:pPr lvl="0" marL="342900">
              <a:lnSpc>
                <a:spcPct val="130000"/>
              </a:lnSpc>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lnSpc>
                <a:spcPct val="130000"/>
              </a:lnSpc>
              <a:spcBef>
                <a:spcPts val="0"/>
              </a:spcBef>
              <a:buSzPct val="125000"/>
              <a:defRPr sz="1800">
                <a:uFillTx/>
              </a:defRPr>
            </a:pPr>
            <a:r>
              <a:rPr sz="2000">
                <a:solidFill>
                  <a:srgbClr val="002E7A"/>
                </a:solidFill>
                <a:uFill>
                  <a:solidFill>
                    <a:srgbClr val="002E7A"/>
                  </a:solidFill>
                </a:uFill>
                <a:latin typeface="+mn-lt"/>
                <a:ea typeface="+mn-ea"/>
                <a:cs typeface="+mn-cs"/>
                <a:sym typeface="Arial"/>
              </a:rPr>
              <a:t>Solution: </a:t>
            </a:r>
            <a:r>
              <a:rPr i="1" sz="2000">
                <a:uFill>
                  <a:solidFill>
                    <a:srgbClr val="002E7A"/>
                  </a:solidFill>
                </a:uFill>
                <a:latin typeface="+mn-lt"/>
                <a:ea typeface="+mn-ea"/>
                <a:cs typeface="+mn-cs"/>
                <a:sym typeface="Arial"/>
              </a:rPr>
              <a:t>δ</a:t>
            </a:r>
            <a:r>
              <a:rPr sz="2000">
                <a:uFill>
                  <a:solidFill>
                    <a:srgbClr val="002E7A"/>
                  </a:solidFill>
                </a:uFill>
                <a:latin typeface="+mn-lt"/>
                <a:ea typeface="+mn-ea"/>
                <a:cs typeface="+mn-cs"/>
                <a:sym typeface="Arial"/>
              </a:rPr>
              <a:t>(</a:t>
            </a:r>
            <a:r>
              <a:rPr i="1" sz="2000">
                <a:uFill>
                  <a:solidFill>
                    <a:srgbClr val="002E7A"/>
                  </a:solidFill>
                </a:uFill>
                <a:latin typeface="+mn-lt"/>
                <a:ea typeface="+mn-ea"/>
                <a:cs typeface="+mn-cs"/>
                <a:sym typeface="Arial"/>
              </a:rPr>
              <a:t>t</a:t>
            </a:r>
            <a:r>
              <a:rPr sz="2000">
                <a:uFill>
                  <a:solidFill>
                    <a:srgbClr val="002E7A"/>
                  </a:solidFill>
                </a:uFill>
                <a:latin typeface="+mn-lt"/>
                <a:ea typeface="+mn-ea"/>
                <a:cs typeface="+mn-cs"/>
                <a:sym typeface="Arial"/>
              </a:rPr>
              <a:t>) = </a:t>
            </a:r>
            <a:r>
              <a:rPr i="1" sz="2000">
                <a:uFill>
                  <a:solidFill>
                    <a:srgbClr val="002E7A"/>
                  </a:solidFill>
                </a:uFill>
                <a:latin typeface="+mn-lt"/>
                <a:ea typeface="+mn-ea"/>
                <a:cs typeface="+mn-cs"/>
                <a:sym typeface="Arial"/>
              </a:rPr>
              <a:t>C</a:t>
            </a:r>
            <a:r>
              <a:rPr baseline="-5999" sz="2000">
                <a:uFill>
                  <a:solidFill>
                    <a:srgbClr val="002E7A"/>
                  </a:solidFill>
                </a:uFill>
                <a:latin typeface="+mn-lt"/>
                <a:ea typeface="+mn-ea"/>
                <a:cs typeface="+mn-cs"/>
                <a:sym typeface="Arial"/>
              </a:rPr>
              <a:t>1</a:t>
            </a:r>
            <a:r>
              <a:rPr sz="2000">
                <a:uFill>
                  <a:solidFill>
                    <a:srgbClr val="002E7A"/>
                  </a:solidFill>
                </a:uFill>
                <a:latin typeface="+mn-lt"/>
                <a:ea typeface="+mn-ea"/>
                <a:cs typeface="+mn-cs"/>
                <a:sym typeface="Arial"/>
              </a:rPr>
              <a:t> + </a:t>
            </a:r>
            <a:r>
              <a:rPr i="1" sz="2000">
                <a:uFill>
                  <a:solidFill>
                    <a:srgbClr val="002E7A"/>
                  </a:solidFill>
                </a:uFill>
                <a:latin typeface="+mn-lt"/>
                <a:ea typeface="+mn-ea"/>
                <a:cs typeface="+mn-cs"/>
                <a:sym typeface="Arial"/>
              </a:rPr>
              <a:t>C</a:t>
            </a:r>
            <a:r>
              <a:rPr baseline="-5999" sz="2000">
                <a:uFill>
                  <a:solidFill>
                    <a:srgbClr val="002E7A"/>
                  </a:solidFill>
                </a:uFill>
                <a:latin typeface="+mn-lt"/>
                <a:ea typeface="+mn-ea"/>
                <a:cs typeface="+mn-cs"/>
                <a:sym typeface="Arial"/>
              </a:rPr>
              <a:t>2</a:t>
            </a:r>
            <a:r>
              <a:rPr sz="2000">
                <a:uFill>
                  <a:solidFill>
                    <a:srgbClr val="002E7A"/>
                  </a:solidFill>
                </a:uFill>
                <a:latin typeface="+mn-lt"/>
                <a:ea typeface="+mn-ea"/>
                <a:cs typeface="+mn-cs"/>
                <a:sym typeface="Arial"/>
              </a:rPr>
              <a:t> exp (-2</a:t>
            </a:r>
            <a:r>
              <a:rPr i="1" sz="2000">
                <a:uFill>
                  <a:solidFill>
                    <a:srgbClr val="002E7A"/>
                  </a:solidFill>
                </a:uFill>
                <a:latin typeface="+mn-lt"/>
                <a:ea typeface="+mn-ea"/>
                <a:cs typeface="+mn-cs"/>
                <a:sym typeface="Arial"/>
              </a:rPr>
              <a:t>H</a:t>
            </a:r>
            <a:r>
              <a:rPr baseline="-5999" i="1" sz="2000">
                <a:uFill>
                  <a:solidFill>
                    <a:srgbClr val="002E7A"/>
                  </a:solidFill>
                </a:uFill>
                <a:latin typeface="+mn-lt"/>
                <a:ea typeface="+mn-ea"/>
                <a:cs typeface="+mn-cs"/>
                <a:sym typeface="Arial"/>
              </a:rPr>
              <a:t>Λ</a:t>
            </a:r>
            <a:r>
              <a:rPr i="1" sz="2000">
                <a:uFill>
                  <a:solidFill>
                    <a:srgbClr val="002E7A"/>
                  </a:solidFill>
                </a:uFill>
                <a:latin typeface="+mn-lt"/>
                <a:ea typeface="+mn-ea"/>
                <a:cs typeface="+mn-cs"/>
                <a:sym typeface="Arial"/>
              </a:rPr>
              <a:t>t</a:t>
            </a:r>
            <a:r>
              <a:rPr sz="2000">
                <a:uFill>
                  <a:solidFill>
                    <a:srgbClr val="002E7A"/>
                  </a:solidFill>
                </a:uFill>
                <a:latin typeface="+mn-lt"/>
                <a:ea typeface="+mn-ea"/>
                <a:cs typeface="+mn-cs"/>
                <a:sym typeface="Arial"/>
              </a:rPr>
              <a:t>)</a:t>
            </a:r>
            <a:endParaRPr i="1" sz="2000">
              <a:solidFill>
                <a:srgbClr val="002E7A"/>
              </a:solidFill>
              <a:uFill>
                <a:solidFill>
                  <a:srgbClr val="002E7A"/>
                </a:solidFill>
              </a:uFill>
              <a:latin typeface="+mn-lt"/>
              <a:ea typeface="+mn-ea"/>
              <a:cs typeface="+mn-cs"/>
              <a:sym typeface="Arial"/>
            </a:endParaRPr>
          </a:p>
          <a:p>
            <a:pPr lvl="0" marL="342900">
              <a:lnSpc>
                <a:spcPct val="130000"/>
              </a:lnSpc>
              <a:spcBef>
                <a:spcPts val="0"/>
              </a:spcBef>
              <a:buSzPct val="125000"/>
              <a:defRPr sz="1800">
                <a:uFillTx/>
              </a:defRPr>
            </a:pPr>
            <a:endParaRPr i="1" sz="2000">
              <a:solidFill>
                <a:srgbClr val="002E7A"/>
              </a:solidFill>
              <a:uFill>
                <a:solidFill>
                  <a:srgbClr val="002E7A"/>
                </a:solidFill>
              </a:uFill>
              <a:latin typeface="+mn-lt"/>
              <a:ea typeface="+mn-ea"/>
              <a:cs typeface="+mn-cs"/>
              <a:sym typeface="Arial"/>
            </a:endParaRPr>
          </a:p>
          <a:p>
            <a:pPr lvl="0" marL="342900">
              <a:lnSpc>
                <a:spcPct val="130000"/>
              </a:lnSpc>
              <a:spcBef>
                <a:spcPts val="0"/>
              </a:spcBef>
              <a:buSzPct val="125000"/>
              <a:defRPr sz="1800">
                <a:uFillTx/>
              </a:defRPr>
            </a:pPr>
            <a:r>
              <a:rPr sz="2000">
                <a:solidFill>
                  <a:srgbClr val="002E7A"/>
                </a:solidFill>
                <a:uFill>
                  <a:solidFill>
                    <a:srgbClr val="002E7A"/>
                  </a:solidFill>
                </a:uFill>
                <a:latin typeface="+mn-lt"/>
                <a:ea typeface="+mn-ea"/>
                <a:cs typeface="+mn-cs"/>
                <a:sym typeface="Arial"/>
              </a:rPr>
              <a:t>Overdensities decrease with time. </a:t>
            </a:r>
            <a:r>
              <a:rPr sz="2000">
                <a:solidFill>
                  <a:srgbClr val="D84942"/>
                </a:solidFill>
                <a:uFill>
                  <a:solidFill>
                    <a:srgbClr val="002E7A"/>
                  </a:solidFill>
                </a:uFill>
                <a:latin typeface="+mn-lt"/>
                <a:ea typeface="+mn-ea"/>
                <a:cs typeface="+mn-cs"/>
                <a:sym typeface="Arial"/>
              </a:rPr>
              <a:t>✘</a:t>
            </a:r>
          </a:p>
        </p:txBody>
      </p:sp>
      <p:sp>
        <p:nvSpPr>
          <p:cNvPr id="998" name="Shape 998"/>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
        <p:nvSpPr>
          <p:cNvPr id="999" name="Shape 999"/>
          <p:cNvSpPr/>
          <p:nvPr>
            <p:ph type="title"/>
          </p:nvPr>
        </p:nvSpPr>
        <p:spPr>
          <a:xfrm>
            <a:off x="-190500" y="0"/>
            <a:ext cx="9525000" cy="1447800"/>
          </a:xfrm>
          <a:prstGeom prst="rect">
            <a:avLst/>
          </a:prstGeom>
        </p:spPr>
        <p:txBody>
          <a:bodyPr/>
          <a:lstStyle>
            <a:lvl1pPr>
              <a:defRPr sz="3600" u="sng"/>
            </a:lvl1pPr>
          </a:lstStyle>
          <a:p>
            <a:pPr lvl="0">
              <a:defRPr sz="1800" u="none">
                <a:uFillTx/>
              </a:defRPr>
            </a:pPr>
            <a:r>
              <a:rPr sz="3600" u="sng">
                <a:uFill>
                  <a:solidFill/>
                </a:uFill>
              </a:rPr>
              <a:t>Cosmological Constant Dominated</a:t>
            </a:r>
          </a:p>
        </p:txBody>
      </p:sp>
      <p:grpSp>
        <p:nvGrpSpPr>
          <p:cNvPr id="1002" name="Group 1002"/>
          <p:cNvGrpSpPr/>
          <p:nvPr/>
        </p:nvGrpSpPr>
        <p:grpSpPr>
          <a:xfrm>
            <a:off x="3167148" y="1391652"/>
            <a:ext cx="2580551" cy="478925"/>
            <a:chOff x="0" y="0"/>
            <a:chExt cx="2580550" cy="478923"/>
          </a:xfrm>
        </p:grpSpPr>
        <p:pic>
          <p:nvPicPr>
            <p:cNvPr id="1000" name="pasted-image.pdf"/>
            <p:cNvPicPr/>
            <p:nvPr/>
          </p:nvPicPr>
          <p:blipFill>
            <a:blip r:embed="rId2">
              <a:extLst/>
            </a:blip>
            <a:stretch>
              <a:fillRect/>
            </a:stretch>
          </p:blipFill>
          <p:spPr>
            <a:xfrm>
              <a:off x="154272" y="34671"/>
              <a:ext cx="2306321" cy="406401"/>
            </a:xfrm>
            <a:prstGeom prst="rect">
              <a:avLst/>
            </a:prstGeom>
            <a:ln w="25400" cap="flat">
              <a:noFill/>
              <a:round/>
            </a:ln>
            <a:effectLst/>
          </p:spPr>
        </p:pic>
        <p:sp>
          <p:nvSpPr>
            <p:cNvPr id="1001" name="Shape 1001"/>
            <p:cNvSpPr/>
            <p:nvPr/>
          </p:nvSpPr>
          <p:spPr>
            <a:xfrm>
              <a:off x="0" y="0"/>
              <a:ext cx="2580551" cy="478924"/>
            </a:xfrm>
            <a:prstGeom prst="roundRect">
              <a:avLst>
                <a:gd name="adj" fmla="val 39777"/>
              </a:avLst>
            </a:prstGeom>
            <a:noFill/>
            <a:ln w="25400" cap="flat">
              <a:solidFill>
                <a:srgbClr val="D84942"/>
              </a:solidFill>
              <a:prstDash val="solid"/>
              <a:round/>
            </a:ln>
            <a:effectLst/>
          </p:spPr>
          <p:txBody>
            <a:bodyPr wrap="square" lIns="0" tIns="0" rIns="0" bIns="0" numCol="1" anchor="ctr">
              <a:noAutofit/>
            </a:bodyPr>
            <a:lstStyle/>
            <a:p>
              <a:pPr lvl="0"/>
            </a:p>
          </p:txBody>
        </p:sp>
      </p:grpSp>
      <p:pic>
        <p:nvPicPr>
          <p:cNvPr id="1003" name="pasted-image.pdf"/>
          <p:cNvPicPr/>
          <p:nvPr/>
        </p:nvPicPr>
        <p:blipFill>
          <a:blip r:embed="rId3">
            <a:extLst/>
          </a:blip>
          <a:stretch>
            <a:fillRect/>
          </a:stretch>
        </p:blipFill>
        <p:spPr>
          <a:xfrm>
            <a:off x="3395833" y="2495329"/>
            <a:ext cx="1336952" cy="397903"/>
          </a:xfrm>
          <a:prstGeom prst="rect">
            <a:avLst/>
          </a:prstGeom>
          <a:ln w="25400">
            <a:round/>
          </a:ln>
        </p:spPr>
      </p:pic>
      <p:pic>
        <p:nvPicPr>
          <p:cNvPr id="1004" name="pasted-image.pdf"/>
          <p:cNvPicPr/>
          <p:nvPr/>
        </p:nvPicPr>
        <p:blipFill>
          <a:blip r:embed="rId4">
            <a:extLst/>
          </a:blip>
          <a:stretch>
            <a:fillRect/>
          </a:stretch>
        </p:blipFill>
        <p:spPr>
          <a:xfrm>
            <a:off x="4869764" y="2368329"/>
            <a:ext cx="4051301" cy="3517901"/>
          </a:xfrm>
          <a:prstGeom prst="rect">
            <a:avLst/>
          </a:prstGeom>
          <a:ln w="25400">
            <a:round/>
          </a:ln>
        </p:spPr>
      </p:pic>
      <p:sp>
        <p:nvSpPr>
          <p:cNvPr id="1005" name="Shape 1005"/>
          <p:cNvSpPr/>
          <p:nvPr/>
        </p:nvSpPr>
        <p:spPr>
          <a:xfrm>
            <a:off x="7059384" y="2748587"/>
            <a:ext cx="1298669" cy="3215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uFillTx/>
              </a:defRPr>
            </a:pPr>
            <a:r>
              <a:rPr i="1" sz="1600">
                <a:uFill>
                  <a:solidFill/>
                </a:uFill>
              </a:rPr>
              <a:t>C</a:t>
            </a:r>
            <a:r>
              <a:rPr baseline="-5999" i="1" sz="1600">
                <a:uFill>
                  <a:solidFill/>
                </a:uFill>
              </a:rPr>
              <a:t>1</a:t>
            </a:r>
            <a:r>
              <a:rPr sz="1600">
                <a:uFill>
                  <a:solidFill/>
                </a:uFill>
              </a:rPr>
              <a:t> = 0, </a:t>
            </a:r>
            <a:r>
              <a:rPr i="1" sz="1600">
                <a:uFill>
                  <a:solidFill/>
                </a:uFill>
              </a:rPr>
              <a:t>C</a:t>
            </a:r>
            <a:r>
              <a:rPr baseline="-5999" i="1" sz="1600">
                <a:uFill>
                  <a:solidFill/>
                </a:uFill>
              </a:rPr>
              <a:t>2</a:t>
            </a:r>
            <a:r>
              <a:rPr sz="1600">
                <a:uFill>
                  <a:solidFill/>
                </a:uFill>
              </a:rPr>
              <a:t> = 1</a:t>
            </a:r>
          </a:p>
        </p:txBody>
      </p:sp>
    </p:spTree>
  </p:cSld>
  <p:clrMapOvr>
    <a:masterClrMapping/>
  </p:clrMapOvr>
  <p:transition spd="med" advClick="1"/>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7" name="Shape 1007"/>
          <p:cNvSpPr/>
          <p:nvPr>
            <p:ph type="body" idx="1"/>
          </p:nvPr>
        </p:nvSpPr>
        <p:spPr>
          <a:xfrm>
            <a:off x="374650" y="1358900"/>
            <a:ext cx="4672699" cy="5562600"/>
          </a:xfrm>
          <a:prstGeom prst="rect">
            <a:avLst/>
          </a:prstGeom>
        </p:spPr>
        <p:txBody>
          <a:bodyPr/>
          <a:lstStyle/>
          <a:p>
            <a:pPr lvl="0" marL="342900">
              <a:lnSpc>
                <a:spcPct val="130000"/>
              </a:lnSpc>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lnSpc>
                <a:spcPct val="130000"/>
              </a:lnSpc>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lnSpc>
                <a:spcPct val="130000"/>
              </a:lnSpc>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lnSpc>
                <a:spcPct val="130000"/>
              </a:lnSpc>
              <a:spcBef>
                <a:spcPts val="0"/>
              </a:spcBef>
              <a:buSzPct val="125000"/>
              <a:defRPr sz="1800">
                <a:uFillTx/>
              </a:defRPr>
            </a:pPr>
            <a:r>
              <a:rPr i="1" sz="2000">
                <a:solidFill>
                  <a:srgbClr val="002E7A"/>
                </a:solidFill>
                <a:uFill>
                  <a:solidFill>
                    <a:srgbClr val="002E7A"/>
                  </a:solidFill>
                </a:uFill>
                <a:latin typeface="+mn-lt"/>
                <a:ea typeface="+mn-ea"/>
                <a:cs typeface="+mn-cs"/>
                <a:sym typeface="Arial"/>
              </a:rPr>
              <a:t>H = 2 / (3t) </a:t>
            </a:r>
            <a:r>
              <a:rPr sz="2000">
                <a:solidFill>
                  <a:srgbClr val="002E7A"/>
                </a:solidFill>
                <a:uFill>
                  <a:solidFill>
                    <a:srgbClr val="002E7A"/>
                  </a:solidFill>
                </a:uFill>
                <a:latin typeface="+mn-lt"/>
                <a:ea typeface="+mn-ea"/>
                <a:cs typeface="+mn-cs"/>
                <a:sym typeface="Arial"/>
              </a:rPr>
              <a:t>and, for Ω</a:t>
            </a:r>
            <a:r>
              <a:rPr baseline="-5999" sz="2000">
                <a:solidFill>
                  <a:srgbClr val="002E7A"/>
                </a:solidFill>
                <a:uFill>
                  <a:solidFill>
                    <a:srgbClr val="002E7A"/>
                  </a:solidFill>
                </a:uFill>
                <a:latin typeface="+mn-lt"/>
                <a:ea typeface="+mn-ea"/>
                <a:cs typeface="+mn-cs"/>
                <a:sym typeface="Arial"/>
              </a:rPr>
              <a:t>m</a:t>
            </a:r>
            <a:r>
              <a:rPr sz="2000">
                <a:solidFill>
                  <a:srgbClr val="002E7A"/>
                </a:solidFill>
                <a:uFill>
                  <a:solidFill>
                    <a:srgbClr val="002E7A"/>
                  </a:solidFill>
                </a:uFill>
                <a:latin typeface="+mn-lt"/>
                <a:ea typeface="+mn-ea"/>
                <a:cs typeface="+mn-cs"/>
                <a:sym typeface="Arial"/>
              </a:rPr>
              <a:t> ~ 1, we have</a:t>
            </a:r>
            <a:endParaRPr sz="2000">
              <a:solidFill>
                <a:srgbClr val="002E7A"/>
              </a:solidFill>
              <a:uFill>
                <a:solidFill>
                  <a:srgbClr val="002E7A"/>
                </a:solidFill>
              </a:uFill>
              <a:latin typeface="+mn-lt"/>
              <a:ea typeface="+mn-ea"/>
              <a:cs typeface="+mn-cs"/>
              <a:sym typeface="Arial"/>
            </a:endParaRPr>
          </a:p>
          <a:p>
            <a:pPr lvl="0" marL="342900">
              <a:lnSpc>
                <a:spcPct val="130000"/>
              </a:lnSpc>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lnSpc>
                <a:spcPct val="130000"/>
              </a:lnSpc>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lnSpc>
                <a:spcPct val="130000"/>
              </a:lnSpc>
              <a:spcBef>
                <a:spcPts val="600"/>
              </a:spcBef>
              <a:buSzPct val="125000"/>
              <a:defRPr sz="1800">
                <a:uFillTx/>
              </a:defRPr>
            </a:pPr>
            <a:r>
              <a:rPr sz="2000">
                <a:solidFill>
                  <a:srgbClr val="002E7A"/>
                </a:solidFill>
                <a:uFill>
                  <a:solidFill>
                    <a:srgbClr val="002E7A"/>
                  </a:solidFill>
                </a:uFill>
                <a:latin typeface="+mn-lt"/>
                <a:ea typeface="+mn-ea"/>
                <a:cs typeface="+mn-cs"/>
                <a:sym typeface="Arial"/>
              </a:rPr>
              <a:t>Solution: </a:t>
            </a:r>
            <a:r>
              <a:rPr i="1" sz="2000">
                <a:uFill>
                  <a:solidFill>
                    <a:srgbClr val="002E7A"/>
                  </a:solidFill>
                </a:uFill>
                <a:latin typeface="+mn-lt"/>
                <a:ea typeface="+mn-ea"/>
                <a:cs typeface="+mn-cs"/>
                <a:sym typeface="Arial"/>
              </a:rPr>
              <a:t>δ</a:t>
            </a:r>
            <a:r>
              <a:rPr sz="2000">
                <a:uFill>
                  <a:solidFill>
                    <a:srgbClr val="002E7A"/>
                  </a:solidFill>
                </a:uFill>
                <a:latin typeface="+mn-lt"/>
                <a:ea typeface="+mn-ea"/>
                <a:cs typeface="+mn-cs"/>
                <a:sym typeface="Arial"/>
              </a:rPr>
              <a:t>(</a:t>
            </a:r>
            <a:r>
              <a:rPr i="1" sz="2000">
                <a:uFill>
                  <a:solidFill>
                    <a:srgbClr val="002E7A"/>
                  </a:solidFill>
                </a:uFill>
                <a:latin typeface="+mn-lt"/>
                <a:ea typeface="+mn-ea"/>
                <a:cs typeface="+mn-cs"/>
                <a:sym typeface="Arial"/>
              </a:rPr>
              <a:t>t</a:t>
            </a:r>
            <a:r>
              <a:rPr sz="2000">
                <a:uFill>
                  <a:solidFill>
                    <a:srgbClr val="002E7A"/>
                  </a:solidFill>
                </a:uFill>
                <a:latin typeface="+mn-lt"/>
                <a:ea typeface="+mn-ea"/>
                <a:cs typeface="+mn-cs"/>
                <a:sym typeface="Arial"/>
              </a:rPr>
              <a:t>) = </a:t>
            </a:r>
            <a:r>
              <a:rPr i="1" sz="2000">
                <a:uFill>
                  <a:solidFill>
                    <a:srgbClr val="002E7A"/>
                  </a:solidFill>
                </a:uFill>
                <a:latin typeface="+mn-lt"/>
                <a:ea typeface="+mn-ea"/>
                <a:cs typeface="+mn-cs"/>
                <a:sym typeface="Arial"/>
              </a:rPr>
              <a:t>C</a:t>
            </a:r>
            <a:r>
              <a:rPr baseline="-5999" sz="2000">
                <a:uFill>
                  <a:solidFill>
                    <a:srgbClr val="002E7A"/>
                  </a:solidFill>
                </a:uFill>
                <a:latin typeface="+mn-lt"/>
                <a:ea typeface="+mn-ea"/>
                <a:cs typeface="+mn-cs"/>
                <a:sym typeface="Arial"/>
              </a:rPr>
              <a:t>1</a:t>
            </a:r>
            <a:r>
              <a:rPr sz="2000">
                <a:uFill>
                  <a:solidFill>
                    <a:srgbClr val="002E7A"/>
                  </a:solidFill>
                </a:uFill>
                <a:latin typeface="+mn-lt"/>
                <a:ea typeface="+mn-ea"/>
                <a:cs typeface="+mn-cs"/>
                <a:sym typeface="Arial"/>
              </a:rPr>
              <a:t> </a:t>
            </a:r>
            <a:r>
              <a:rPr i="1" sz="2000">
                <a:uFill>
                  <a:solidFill>
                    <a:srgbClr val="002E7A"/>
                  </a:solidFill>
                </a:uFill>
                <a:latin typeface="+mn-lt"/>
                <a:ea typeface="+mn-ea"/>
                <a:cs typeface="+mn-cs"/>
                <a:sym typeface="Arial"/>
              </a:rPr>
              <a:t>t </a:t>
            </a:r>
            <a:r>
              <a:rPr baseline="31999" i="1" sz="2000">
                <a:uFill>
                  <a:solidFill>
                    <a:srgbClr val="002E7A"/>
                  </a:solidFill>
                </a:uFill>
                <a:latin typeface="+mn-lt"/>
                <a:ea typeface="+mn-ea"/>
                <a:cs typeface="+mn-cs"/>
                <a:sym typeface="Arial"/>
              </a:rPr>
              <a:t>-1</a:t>
            </a:r>
            <a:r>
              <a:rPr sz="2000">
                <a:uFill>
                  <a:solidFill>
                    <a:srgbClr val="002E7A"/>
                  </a:solidFill>
                </a:uFill>
                <a:latin typeface="+mn-lt"/>
                <a:ea typeface="+mn-ea"/>
                <a:cs typeface="+mn-cs"/>
                <a:sym typeface="Arial"/>
              </a:rPr>
              <a:t> + </a:t>
            </a:r>
            <a:r>
              <a:rPr i="1" sz="2000">
                <a:uFill>
                  <a:solidFill>
                    <a:srgbClr val="002E7A"/>
                  </a:solidFill>
                </a:uFill>
                <a:latin typeface="+mn-lt"/>
                <a:ea typeface="+mn-ea"/>
                <a:cs typeface="+mn-cs"/>
                <a:sym typeface="Arial"/>
              </a:rPr>
              <a:t>C</a:t>
            </a:r>
            <a:r>
              <a:rPr baseline="-5999" sz="2000">
                <a:uFill>
                  <a:solidFill>
                    <a:srgbClr val="002E7A"/>
                  </a:solidFill>
                </a:uFill>
                <a:latin typeface="+mn-lt"/>
                <a:ea typeface="+mn-ea"/>
                <a:cs typeface="+mn-cs"/>
                <a:sym typeface="Arial"/>
              </a:rPr>
              <a:t>2</a:t>
            </a:r>
            <a:r>
              <a:rPr sz="2000">
                <a:uFill>
                  <a:solidFill>
                    <a:srgbClr val="002E7A"/>
                  </a:solidFill>
                </a:uFill>
                <a:latin typeface="+mn-lt"/>
                <a:ea typeface="+mn-ea"/>
                <a:cs typeface="+mn-cs"/>
                <a:sym typeface="Arial"/>
              </a:rPr>
              <a:t> </a:t>
            </a:r>
            <a:r>
              <a:rPr i="1" sz="2000">
                <a:uFill>
                  <a:solidFill>
                    <a:srgbClr val="002E7A"/>
                  </a:solidFill>
                </a:uFill>
                <a:latin typeface="+mn-lt"/>
                <a:ea typeface="+mn-ea"/>
                <a:cs typeface="+mn-cs"/>
                <a:sym typeface="Arial"/>
              </a:rPr>
              <a:t>t </a:t>
            </a:r>
            <a:r>
              <a:rPr baseline="31999" i="1" sz="2000">
                <a:uFill>
                  <a:solidFill>
                    <a:srgbClr val="002E7A"/>
                  </a:solidFill>
                </a:uFill>
                <a:latin typeface="+mn-lt"/>
                <a:ea typeface="+mn-ea"/>
                <a:cs typeface="+mn-cs"/>
                <a:sym typeface="Arial"/>
              </a:rPr>
              <a:t>2/3</a:t>
            </a:r>
            <a:endParaRPr i="1" sz="2000">
              <a:solidFill>
                <a:srgbClr val="002E7A"/>
              </a:solidFill>
              <a:uFill>
                <a:solidFill>
                  <a:srgbClr val="002E7A"/>
                </a:solidFill>
              </a:uFill>
              <a:latin typeface="+mn-lt"/>
              <a:ea typeface="+mn-ea"/>
              <a:cs typeface="+mn-cs"/>
              <a:sym typeface="Arial"/>
            </a:endParaRPr>
          </a:p>
          <a:p>
            <a:pPr lvl="0" marL="342900">
              <a:lnSpc>
                <a:spcPct val="110000"/>
              </a:lnSpc>
              <a:spcBef>
                <a:spcPts val="1400"/>
              </a:spcBef>
              <a:buSzPct val="125000"/>
              <a:defRPr sz="1800">
                <a:uFillTx/>
              </a:defRPr>
            </a:pPr>
            <a:r>
              <a:rPr sz="2000">
                <a:solidFill>
                  <a:srgbClr val="002E7A"/>
                </a:solidFill>
                <a:uFill>
                  <a:solidFill>
                    <a:srgbClr val="002E7A"/>
                  </a:solidFill>
                </a:uFill>
                <a:latin typeface="+mn-lt"/>
                <a:ea typeface="+mn-ea"/>
                <a:cs typeface="+mn-cs"/>
                <a:sym typeface="Arial"/>
              </a:rPr>
              <a:t>Overdensities grow with time as    </a:t>
            </a:r>
            <a:r>
              <a:rPr i="1" sz="2000">
                <a:uFill>
                  <a:solidFill>
                    <a:srgbClr val="002E7A"/>
                  </a:solidFill>
                </a:uFill>
                <a:latin typeface="+mn-lt"/>
                <a:ea typeface="+mn-ea"/>
                <a:cs typeface="+mn-cs"/>
                <a:sym typeface="Arial"/>
              </a:rPr>
              <a:t>δ(t) </a:t>
            </a:r>
            <a:r>
              <a:rPr i="1" sz="3600">
                <a:uFill>
                  <a:solidFill>
                    <a:srgbClr val="002E7A"/>
                  </a:solidFill>
                </a:uFill>
                <a:latin typeface="+mn-lt"/>
                <a:ea typeface="+mn-ea"/>
                <a:cs typeface="+mn-cs"/>
                <a:sym typeface="Arial"/>
              </a:rPr>
              <a:t>∝</a:t>
            </a:r>
            <a:r>
              <a:rPr i="1" sz="2000">
                <a:uFill>
                  <a:solidFill>
                    <a:srgbClr val="002E7A"/>
                  </a:solidFill>
                </a:uFill>
                <a:latin typeface="+mn-lt"/>
                <a:ea typeface="+mn-ea"/>
                <a:cs typeface="+mn-cs"/>
                <a:sym typeface="Arial"/>
              </a:rPr>
              <a:t> t </a:t>
            </a:r>
            <a:r>
              <a:rPr baseline="31999" i="1" sz="2000">
                <a:uFill>
                  <a:solidFill>
                    <a:srgbClr val="002E7A"/>
                  </a:solidFill>
                </a:uFill>
                <a:latin typeface="+mn-lt"/>
                <a:ea typeface="+mn-ea"/>
                <a:cs typeface="+mn-cs"/>
                <a:sym typeface="Arial"/>
              </a:rPr>
              <a:t>2/3</a:t>
            </a:r>
            <a:r>
              <a:rPr i="1" sz="2000">
                <a:uFill>
                  <a:solidFill>
                    <a:srgbClr val="002E7A"/>
                  </a:solidFill>
                </a:uFill>
                <a:latin typeface="+mn-lt"/>
                <a:ea typeface="+mn-ea"/>
                <a:cs typeface="+mn-cs"/>
                <a:sym typeface="Arial"/>
              </a:rPr>
              <a:t> </a:t>
            </a:r>
            <a:r>
              <a:rPr i="1" sz="3600">
                <a:uFill>
                  <a:solidFill>
                    <a:srgbClr val="002E7A"/>
                  </a:solidFill>
                </a:uFill>
                <a:latin typeface="+mn-lt"/>
                <a:ea typeface="+mn-ea"/>
                <a:cs typeface="+mn-cs"/>
                <a:sym typeface="Arial"/>
              </a:rPr>
              <a:t>∝</a:t>
            </a:r>
            <a:r>
              <a:rPr i="1" sz="2000">
                <a:uFill>
                  <a:solidFill>
                    <a:srgbClr val="002E7A"/>
                  </a:solidFill>
                </a:uFill>
                <a:latin typeface="+mn-lt"/>
                <a:ea typeface="+mn-ea"/>
                <a:cs typeface="+mn-cs"/>
                <a:sym typeface="Arial"/>
              </a:rPr>
              <a:t> a(t) </a:t>
            </a:r>
            <a:r>
              <a:rPr sz="2000">
                <a:solidFill>
                  <a:srgbClr val="4F7A28"/>
                </a:solidFill>
                <a:uFill>
                  <a:solidFill>
                    <a:srgbClr val="002E7A"/>
                  </a:solidFill>
                </a:uFill>
                <a:latin typeface="+mn-lt"/>
                <a:ea typeface="+mn-ea"/>
                <a:cs typeface="+mn-cs"/>
                <a:sym typeface="Arial"/>
              </a:rPr>
              <a:t>✔︎</a:t>
            </a:r>
            <a:endParaRPr i="1" sz="2000">
              <a:solidFill>
                <a:srgbClr val="002E7A"/>
              </a:solidFill>
              <a:uFill>
                <a:solidFill>
                  <a:srgbClr val="002E7A"/>
                </a:solidFill>
              </a:uFill>
              <a:latin typeface="+mn-lt"/>
              <a:ea typeface="+mn-ea"/>
              <a:cs typeface="+mn-cs"/>
              <a:sym typeface="Arial"/>
            </a:endParaRPr>
          </a:p>
          <a:p>
            <a:pPr lvl="0" marL="342900">
              <a:lnSpc>
                <a:spcPct val="110000"/>
              </a:lnSpc>
              <a:spcBef>
                <a:spcPts val="1100"/>
              </a:spcBef>
              <a:buSzPct val="125000"/>
              <a:defRPr sz="1800">
                <a:uFillTx/>
              </a:defRPr>
            </a:pPr>
            <a:r>
              <a:rPr sz="2000">
                <a:solidFill>
                  <a:srgbClr val="D84942"/>
                </a:solidFill>
                <a:uFill>
                  <a:solidFill>
                    <a:srgbClr val="002E7A"/>
                  </a:solidFill>
                </a:uFill>
                <a:latin typeface="+mn-lt"/>
                <a:ea typeface="+mn-ea"/>
                <a:cs typeface="+mn-cs"/>
                <a:sym typeface="Arial"/>
              </a:rPr>
              <a:t>Structure formation is only possible in the matter dominated era</a:t>
            </a:r>
          </a:p>
        </p:txBody>
      </p:sp>
      <p:sp>
        <p:nvSpPr>
          <p:cNvPr id="1008" name="Shape 1008"/>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
        <p:nvSpPr>
          <p:cNvPr id="1009" name="Shape 1009"/>
          <p:cNvSpPr/>
          <p:nvPr>
            <p:ph type="title"/>
          </p:nvPr>
        </p:nvSpPr>
        <p:spPr>
          <a:xfrm>
            <a:off x="-190500" y="0"/>
            <a:ext cx="9525000" cy="1447800"/>
          </a:xfrm>
          <a:prstGeom prst="rect">
            <a:avLst/>
          </a:prstGeom>
        </p:spPr>
        <p:txBody>
          <a:bodyPr/>
          <a:lstStyle>
            <a:lvl1pPr>
              <a:defRPr sz="3600" u="sng"/>
            </a:lvl1pPr>
          </a:lstStyle>
          <a:p>
            <a:pPr lvl="0">
              <a:defRPr sz="1800" u="none">
                <a:uFillTx/>
              </a:defRPr>
            </a:pPr>
            <a:r>
              <a:rPr sz="3600" u="sng">
                <a:uFill>
                  <a:solidFill/>
                </a:uFill>
              </a:rPr>
              <a:t>Matter Dominated</a:t>
            </a:r>
          </a:p>
        </p:txBody>
      </p:sp>
      <p:grpSp>
        <p:nvGrpSpPr>
          <p:cNvPr id="1012" name="Group 1012"/>
          <p:cNvGrpSpPr/>
          <p:nvPr/>
        </p:nvGrpSpPr>
        <p:grpSpPr>
          <a:xfrm>
            <a:off x="3167148" y="1391652"/>
            <a:ext cx="2580551" cy="478925"/>
            <a:chOff x="0" y="0"/>
            <a:chExt cx="2580550" cy="478923"/>
          </a:xfrm>
        </p:grpSpPr>
        <p:pic>
          <p:nvPicPr>
            <p:cNvPr id="1010" name="pasted-image.pdf"/>
            <p:cNvPicPr/>
            <p:nvPr/>
          </p:nvPicPr>
          <p:blipFill>
            <a:blip r:embed="rId2">
              <a:extLst/>
            </a:blip>
            <a:stretch>
              <a:fillRect/>
            </a:stretch>
          </p:blipFill>
          <p:spPr>
            <a:xfrm>
              <a:off x="154272" y="34671"/>
              <a:ext cx="2306321" cy="406401"/>
            </a:xfrm>
            <a:prstGeom prst="rect">
              <a:avLst/>
            </a:prstGeom>
            <a:ln w="25400" cap="flat">
              <a:noFill/>
              <a:round/>
            </a:ln>
            <a:effectLst/>
          </p:spPr>
        </p:pic>
        <p:sp>
          <p:nvSpPr>
            <p:cNvPr id="1011" name="Shape 1011"/>
            <p:cNvSpPr/>
            <p:nvPr/>
          </p:nvSpPr>
          <p:spPr>
            <a:xfrm>
              <a:off x="0" y="0"/>
              <a:ext cx="2580551" cy="478924"/>
            </a:xfrm>
            <a:prstGeom prst="roundRect">
              <a:avLst>
                <a:gd name="adj" fmla="val 39777"/>
              </a:avLst>
            </a:prstGeom>
            <a:noFill/>
            <a:ln w="25400" cap="flat">
              <a:solidFill>
                <a:srgbClr val="D84942"/>
              </a:solidFill>
              <a:prstDash val="solid"/>
              <a:round/>
            </a:ln>
            <a:effectLst/>
          </p:spPr>
          <p:txBody>
            <a:bodyPr wrap="square" lIns="0" tIns="0" rIns="0" bIns="0" numCol="1" anchor="ctr">
              <a:noAutofit/>
            </a:bodyPr>
            <a:lstStyle/>
            <a:p>
              <a:pPr lvl="0"/>
            </a:p>
          </p:txBody>
        </p:sp>
      </p:grpSp>
      <p:pic>
        <p:nvPicPr>
          <p:cNvPr id="1013" name="pasted-image.pdf"/>
          <p:cNvPicPr/>
          <p:nvPr/>
        </p:nvPicPr>
        <p:blipFill>
          <a:blip r:embed="rId3">
            <a:extLst/>
          </a:blip>
          <a:stretch>
            <a:fillRect/>
          </a:stretch>
        </p:blipFill>
        <p:spPr>
          <a:xfrm>
            <a:off x="1804840" y="2909371"/>
            <a:ext cx="1812318" cy="613620"/>
          </a:xfrm>
          <a:prstGeom prst="rect">
            <a:avLst/>
          </a:prstGeom>
          <a:ln w="25400">
            <a:round/>
          </a:ln>
        </p:spPr>
      </p:pic>
      <p:pic>
        <p:nvPicPr>
          <p:cNvPr id="1014" name="pasted-image.pdf"/>
          <p:cNvPicPr/>
          <p:nvPr/>
        </p:nvPicPr>
        <p:blipFill>
          <a:blip r:embed="rId4">
            <a:extLst/>
          </a:blip>
          <a:stretch>
            <a:fillRect/>
          </a:stretch>
        </p:blipFill>
        <p:spPr>
          <a:xfrm>
            <a:off x="4851362" y="2406650"/>
            <a:ext cx="4038601" cy="3517900"/>
          </a:xfrm>
          <a:prstGeom prst="rect">
            <a:avLst/>
          </a:prstGeom>
          <a:ln w="25400">
            <a:round/>
          </a:ln>
        </p:spPr>
      </p:pic>
    </p:spTree>
  </p:cSld>
  <p:clrMapOvr>
    <a:masterClrMapping/>
  </p:clrMapOvr>
  <p:transition spd="med" advClick="1"/>
</p:sld>
</file>

<file path=ppt/slides/slide9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16" name="Shape 1016"/>
          <p:cNvSpPr/>
          <p:nvPr>
            <p:ph type="body" idx="1"/>
          </p:nvPr>
        </p:nvSpPr>
        <p:spPr>
          <a:xfrm>
            <a:off x="387350" y="1358900"/>
            <a:ext cx="8580537" cy="5562600"/>
          </a:xfrm>
          <a:prstGeom prst="rect">
            <a:avLst/>
          </a:prstGeom>
        </p:spPr>
        <p:txBody>
          <a:bodyPr/>
          <a:lstStyle/>
          <a:p>
            <a:pPr lvl="0" marL="342900">
              <a:lnSpc>
                <a:spcPct val="130000"/>
              </a:lnSpc>
              <a:spcBef>
                <a:spcPts val="0"/>
              </a:spcBef>
              <a:buSzPct val="125000"/>
              <a:defRPr sz="1800">
                <a:uFillTx/>
              </a:defRPr>
            </a:pPr>
            <a:r>
              <a:rPr sz="2000">
                <a:solidFill>
                  <a:srgbClr val="002E7A"/>
                </a:solidFill>
                <a:uFill>
                  <a:solidFill>
                    <a:srgbClr val="002E7A"/>
                  </a:solidFill>
                </a:uFill>
                <a:latin typeface="+mn-lt"/>
                <a:ea typeface="+mn-ea"/>
                <a:cs typeface="+mn-cs"/>
                <a:sym typeface="Arial"/>
              </a:rPr>
              <a:t>Forgetting the expansion for a moment, we have                   , which implies an exponential growth of the perturbation with </a:t>
            </a:r>
            <a:endParaRPr sz="2000">
              <a:solidFill>
                <a:srgbClr val="002E7A"/>
              </a:solidFill>
              <a:uFill>
                <a:solidFill>
                  <a:srgbClr val="002E7A"/>
                </a:solidFill>
              </a:uFill>
              <a:latin typeface="+mn-lt"/>
              <a:ea typeface="+mn-ea"/>
              <a:cs typeface="+mn-cs"/>
              <a:sym typeface="Arial"/>
            </a:endParaRPr>
          </a:p>
          <a:p>
            <a:pPr lvl="0" marL="342900">
              <a:lnSpc>
                <a:spcPct val="130000"/>
              </a:lnSpc>
              <a:spcBef>
                <a:spcPts val="1400"/>
              </a:spcBef>
              <a:buSzPct val="125000"/>
              <a:defRPr sz="1800">
                <a:uFillTx/>
              </a:defRPr>
            </a:pPr>
            <a:r>
              <a:rPr sz="2000">
                <a:solidFill>
                  <a:srgbClr val="002E7A"/>
                </a:solidFill>
                <a:uFill>
                  <a:solidFill>
                    <a:srgbClr val="002E7A"/>
                  </a:solidFill>
                </a:uFill>
                <a:latin typeface="+mn-lt"/>
                <a:ea typeface="+mn-ea"/>
                <a:cs typeface="+mn-cs"/>
                <a:sym typeface="Arial"/>
              </a:rPr>
              <a:t>Astrophysical objects are stabilized against collapse by pressure gradients, which travel at the speed of sound </a:t>
            </a:r>
            <a:r>
              <a:rPr i="1" sz="2000">
                <a:uFill>
                  <a:solidFill>
                    <a:srgbClr val="002E7A"/>
                  </a:solidFill>
                </a:uFill>
                <a:latin typeface="+mn-lt"/>
                <a:ea typeface="+mn-ea"/>
                <a:cs typeface="+mn-cs"/>
                <a:sym typeface="Arial"/>
              </a:rPr>
              <a:t>c</a:t>
            </a:r>
            <a:r>
              <a:rPr baseline="-5999" i="1" sz="2000">
                <a:uFill>
                  <a:solidFill>
                    <a:srgbClr val="002E7A"/>
                  </a:solidFill>
                </a:uFill>
                <a:latin typeface="+mn-lt"/>
                <a:ea typeface="+mn-ea"/>
                <a:cs typeface="+mn-cs"/>
                <a:sym typeface="Arial"/>
              </a:rPr>
              <a:t>s</a:t>
            </a:r>
            <a:r>
              <a:rPr i="1" sz="2000">
                <a:uFill>
                  <a:solidFill>
                    <a:srgbClr val="002E7A"/>
                  </a:solidFill>
                </a:uFill>
                <a:latin typeface="+mn-lt"/>
                <a:ea typeface="+mn-ea"/>
                <a:cs typeface="+mn-cs"/>
                <a:sym typeface="Arial"/>
              </a:rPr>
              <a:t> = c (dp / dρ)</a:t>
            </a:r>
            <a:r>
              <a:rPr baseline="31999" i="1" sz="2000">
                <a:uFill>
                  <a:solidFill>
                    <a:srgbClr val="002E7A"/>
                  </a:solidFill>
                </a:uFill>
                <a:latin typeface="+mn-lt"/>
                <a:ea typeface="+mn-ea"/>
                <a:cs typeface="+mn-cs"/>
                <a:sym typeface="Arial"/>
              </a:rPr>
              <a:t>1/2</a:t>
            </a:r>
            <a:r>
              <a:rPr i="1" sz="2000">
                <a:uFill>
                  <a:solidFill>
                    <a:srgbClr val="002E7A"/>
                  </a:solidFill>
                </a:uFill>
                <a:latin typeface="+mn-lt"/>
                <a:ea typeface="+mn-ea"/>
                <a:cs typeface="+mn-cs"/>
                <a:sym typeface="Arial"/>
              </a:rPr>
              <a:t> = c w</a:t>
            </a:r>
            <a:r>
              <a:rPr baseline="31999" i="1" sz="2000">
                <a:uFill>
                  <a:solidFill>
                    <a:srgbClr val="002E7A"/>
                  </a:solidFill>
                </a:uFill>
                <a:latin typeface="+mn-lt"/>
                <a:ea typeface="+mn-ea"/>
                <a:cs typeface="+mn-cs"/>
                <a:sym typeface="Arial"/>
              </a:rPr>
              <a:t>1/2</a:t>
            </a:r>
            <a:endParaRPr sz="2000">
              <a:solidFill>
                <a:srgbClr val="002E7A"/>
              </a:solidFill>
              <a:uFill>
                <a:solidFill>
                  <a:srgbClr val="002E7A"/>
                </a:solidFill>
              </a:uFill>
              <a:latin typeface="+mn-lt"/>
              <a:ea typeface="+mn-ea"/>
              <a:cs typeface="+mn-cs"/>
              <a:sym typeface="Arial"/>
            </a:endParaRPr>
          </a:p>
          <a:p>
            <a:pPr lvl="0" marL="342900">
              <a:lnSpc>
                <a:spcPct val="130000"/>
              </a:lnSpc>
              <a:spcBef>
                <a:spcPts val="1400"/>
              </a:spcBef>
              <a:buSzPct val="125000"/>
              <a:defRPr sz="1800">
                <a:uFillTx/>
              </a:defRPr>
            </a:pPr>
            <a:r>
              <a:rPr sz="2000">
                <a:solidFill>
                  <a:srgbClr val="002E7A"/>
                </a:solidFill>
                <a:uFill>
                  <a:solidFill>
                    <a:srgbClr val="002E7A"/>
                  </a:solidFill>
                </a:uFill>
                <a:latin typeface="+mn-lt"/>
                <a:ea typeface="+mn-ea"/>
                <a:cs typeface="+mn-cs"/>
                <a:sym typeface="Arial"/>
              </a:rPr>
              <a:t>If the density perturbation occupies a region of size </a:t>
            </a:r>
            <a:r>
              <a:rPr i="1" sz="2000">
                <a:uFill>
                  <a:solidFill>
                    <a:srgbClr val="002E7A"/>
                  </a:solidFill>
                </a:uFill>
                <a:latin typeface="+mn-lt"/>
                <a:ea typeface="+mn-ea"/>
                <a:cs typeface="+mn-cs"/>
                <a:sym typeface="Arial"/>
              </a:rPr>
              <a:t>R</a:t>
            </a:r>
            <a:r>
              <a:rPr sz="2000">
                <a:solidFill>
                  <a:srgbClr val="002E7A"/>
                </a:solidFill>
                <a:uFill>
                  <a:solidFill>
                    <a:srgbClr val="002E7A"/>
                  </a:solidFill>
                </a:uFill>
                <a:latin typeface="+mn-lt"/>
                <a:ea typeface="+mn-ea"/>
                <a:cs typeface="+mn-cs"/>
                <a:sym typeface="Arial"/>
              </a:rPr>
              <a:t>, pressure gradients need </a:t>
            </a:r>
            <a:r>
              <a:rPr i="1" sz="2000">
                <a:uFill>
                  <a:solidFill>
                    <a:srgbClr val="002E7A"/>
                  </a:solidFill>
                </a:uFill>
                <a:latin typeface="+mn-lt"/>
                <a:ea typeface="+mn-ea"/>
                <a:cs typeface="+mn-cs"/>
                <a:sym typeface="Arial"/>
              </a:rPr>
              <a:t>t</a:t>
            </a:r>
            <a:r>
              <a:rPr baseline="-5999" i="1" sz="2000">
                <a:uFill>
                  <a:solidFill>
                    <a:srgbClr val="002E7A"/>
                  </a:solidFill>
                </a:uFill>
                <a:latin typeface="+mn-lt"/>
                <a:ea typeface="+mn-ea"/>
                <a:cs typeface="+mn-cs"/>
                <a:sym typeface="Arial"/>
              </a:rPr>
              <a:t>pre</a:t>
            </a:r>
            <a:r>
              <a:rPr i="1" sz="2000">
                <a:uFill>
                  <a:solidFill>
                    <a:srgbClr val="002E7A"/>
                  </a:solidFill>
                </a:uFill>
                <a:latin typeface="+mn-lt"/>
                <a:ea typeface="+mn-ea"/>
                <a:cs typeface="+mn-cs"/>
                <a:sym typeface="Arial"/>
              </a:rPr>
              <a:t> ~ R / c w</a:t>
            </a:r>
            <a:r>
              <a:rPr baseline="31999" i="1" sz="2000">
                <a:uFill>
                  <a:solidFill>
                    <a:srgbClr val="002E7A"/>
                  </a:solidFill>
                </a:uFill>
                <a:latin typeface="+mn-lt"/>
                <a:ea typeface="+mn-ea"/>
                <a:cs typeface="+mn-cs"/>
                <a:sym typeface="Arial"/>
              </a:rPr>
              <a:t>1/2</a:t>
            </a:r>
            <a:r>
              <a:rPr sz="2000">
                <a:solidFill>
                  <a:srgbClr val="002E7A"/>
                </a:solidFill>
                <a:uFill>
                  <a:solidFill>
                    <a:srgbClr val="002E7A"/>
                  </a:solidFill>
                </a:uFill>
                <a:latin typeface="+mn-lt"/>
                <a:ea typeface="+mn-ea"/>
                <a:cs typeface="+mn-cs"/>
                <a:sym typeface="Arial"/>
              </a:rPr>
              <a:t> to stabilize it. If </a:t>
            </a:r>
            <a:r>
              <a:rPr i="1" sz="2000">
                <a:uFill>
                  <a:solidFill>
                    <a:srgbClr val="002E7A"/>
                  </a:solidFill>
                </a:uFill>
                <a:latin typeface="+mn-lt"/>
                <a:ea typeface="+mn-ea"/>
                <a:cs typeface="+mn-cs"/>
                <a:sym typeface="Arial"/>
              </a:rPr>
              <a:t>t</a:t>
            </a:r>
            <a:r>
              <a:rPr baseline="-5999" i="1" sz="2000">
                <a:uFill>
                  <a:solidFill>
                    <a:srgbClr val="002E7A"/>
                  </a:solidFill>
                </a:uFill>
                <a:latin typeface="+mn-lt"/>
                <a:ea typeface="+mn-ea"/>
                <a:cs typeface="+mn-cs"/>
                <a:sym typeface="Arial"/>
              </a:rPr>
              <a:t>pre</a:t>
            </a:r>
            <a:r>
              <a:rPr i="1" sz="2000">
                <a:uFill>
                  <a:solidFill>
                    <a:srgbClr val="002E7A"/>
                  </a:solidFill>
                </a:uFill>
                <a:latin typeface="+mn-lt"/>
                <a:ea typeface="+mn-ea"/>
                <a:cs typeface="+mn-cs"/>
                <a:sym typeface="Arial"/>
              </a:rPr>
              <a:t> &gt; t</a:t>
            </a:r>
            <a:r>
              <a:rPr baseline="-5999" i="1" sz="2000">
                <a:uFill>
                  <a:solidFill>
                    <a:srgbClr val="002E7A"/>
                  </a:solidFill>
                </a:uFill>
                <a:latin typeface="+mn-lt"/>
                <a:ea typeface="+mn-ea"/>
                <a:cs typeface="+mn-cs"/>
                <a:sym typeface="Arial"/>
              </a:rPr>
              <a:t>col</a:t>
            </a:r>
            <a:r>
              <a:rPr i="1" sz="2000">
                <a:uFill>
                  <a:solidFill>
                    <a:srgbClr val="002E7A"/>
                  </a:solidFill>
                </a:uFill>
                <a:latin typeface="+mn-lt"/>
                <a:ea typeface="+mn-ea"/>
                <a:cs typeface="+mn-cs"/>
                <a:sym typeface="Arial"/>
              </a:rPr>
              <a:t> → </a:t>
            </a:r>
            <a:r>
              <a:rPr sz="2000">
                <a:solidFill>
                  <a:srgbClr val="002E7A"/>
                </a:solidFill>
                <a:uFill>
                  <a:solidFill>
                    <a:srgbClr val="002E7A"/>
                  </a:solidFill>
                </a:uFill>
                <a:latin typeface="+mn-lt"/>
                <a:ea typeface="+mn-ea"/>
                <a:cs typeface="+mn-cs"/>
                <a:sym typeface="Arial"/>
              </a:rPr>
              <a:t>collapse</a:t>
            </a:r>
            <a:endParaRPr sz="2000">
              <a:solidFill>
                <a:srgbClr val="002E7A"/>
              </a:solidFill>
              <a:uFill>
                <a:solidFill>
                  <a:srgbClr val="002E7A"/>
                </a:solidFill>
              </a:uFill>
              <a:latin typeface="+mn-lt"/>
              <a:ea typeface="+mn-ea"/>
              <a:cs typeface="+mn-cs"/>
              <a:sym typeface="Arial"/>
            </a:endParaRPr>
          </a:p>
          <a:p>
            <a:pPr lvl="0" marL="342900">
              <a:lnSpc>
                <a:spcPct val="130000"/>
              </a:lnSpc>
              <a:spcBef>
                <a:spcPts val="1400"/>
              </a:spcBef>
              <a:buSzPct val="125000"/>
              <a:defRPr sz="1800">
                <a:uFillTx/>
              </a:defRPr>
            </a:pPr>
            <a:r>
              <a:rPr sz="2000">
                <a:solidFill>
                  <a:srgbClr val="002E7A"/>
                </a:solidFill>
                <a:uFill>
                  <a:solidFill>
                    <a:srgbClr val="002E7A"/>
                  </a:solidFill>
                </a:uFill>
                <a:latin typeface="+mn-lt"/>
                <a:ea typeface="+mn-ea"/>
                <a:cs typeface="+mn-cs"/>
                <a:sym typeface="Arial"/>
              </a:rPr>
              <a:t>So collapse occurs when      </a:t>
            </a:r>
            <a:endParaRPr sz="2000">
              <a:solidFill>
                <a:srgbClr val="002E7A"/>
              </a:solidFill>
              <a:uFill>
                <a:solidFill>
                  <a:srgbClr val="002E7A"/>
                </a:solidFill>
              </a:uFill>
              <a:latin typeface="+mn-lt"/>
              <a:ea typeface="+mn-ea"/>
              <a:cs typeface="+mn-cs"/>
              <a:sym typeface="Arial"/>
            </a:endParaRPr>
          </a:p>
          <a:p>
            <a:pPr lvl="0" marL="342900">
              <a:lnSpc>
                <a:spcPct val="130000"/>
              </a:lnSpc>
              <a:spcBef>
                <a:spcPts val="1400"/>
              </a:spcBef>
              <a:buSzPct val="125000"/>
              <a:defRPr sz="1800">
                <a:uFillTx/>
              </a:defRPr>
            </a:pPr>
            <a:r>
              <a:rPr sz="2000">
                <a:solidFill>
                  <a:srgbClr val="002E7A"/>
                </a:solidFill>
                <a:uFill>
                  <a:solidFill>
                    <a:srgbClr val="002E7A"/>
                  </a:solidFill>
                </a:uFill>
                <a:latin typeface="+mn-lt"/>
                <a:ea typeface="+mn-ea"/>
                <a:cs typeface="+mn-cs"/>
                <a:sym typeface="Arial"/>
              </a:rPr>
              <a:t>Being more precise, collapse occurs when the characteristic size of an object is larger than the Jeans length: </a:t>
            </a:r>
            <a:r>
              <a:rPr i="1" sz="2000">
                <a:uFill>
                  <a:solidFill>
                    <a:srgbClr val="002E7A"/>
                  </a:solidFill>
                </a:uFill>
                <a:latin typeface="+mn-lt"/>
                <a:ea typeface="+mn-ea"/>
                <a:cs typeface="+mn-cs"/>
                <a:sym typeface="Arial"/>
              </a:rPr>
              <a:t>λ</a:t>
            </a:r>
            <a:r>
              <a:rPr baseline="-5999" i="1" sz="2000">
                <a:uFill>
                  <a:solidFill>
                    <a:srgbClr val="002E7A"/>
                  </a:solidFill>
                </a:uFill>
                <a:latin typeface="+mn-lt"/>
                <a:ea typeface="+mn-ea"/>
                <a:cs typeface="+mn-cs"/>
                <a:sym typeface="Arial"/>
              </a:rPr>
              <a:t>J</a:t>
            </a:r>
            <a:r>
              <a:rPr i="1" sz="2000">
                <a:uFill>
                  <a:solidFill>
                    <a:srgbClr val="002E7A"/>
                  </a:solidFill>
                </a:uFill>
                <a:latin typeface="+mn-lt"/>
                <a:ea typeface="+mn-ea"/>
                <a:cs typeface="+mn-cs"/>
                <a:sym typeface="Arial"/>
              </a:rPr>
              <a:t> = 2π (2/3)</a:t>
            </a:r>
            <a:r>
              <a:rPr baseline="31999" i="1" sz="2000">
                <a:uFill>
                  <a:solidFill>
                    <a:srgbClr val="002E7A"/>
                  </a:solidFill>
                </a:uFill>
                <a:latin typeface="+mn-lt"/>
                <a:ea typeface="+mn-ea"/>
                <a:cs typeface="+mn-cs"/>
                <a:sym typeface="Arial"/>
              </a:rPr>
              <a:t>1/2</a:t>
            </a:r>
            <a:r>
              <a:rPr i="1" sz="2000">
                <a:uFill>
                  <a:solidFill>
                    <a:srgbClr val="002E7A"/>
                  </a:solidFill>
                </a:uFill>
                <a:latin typeface="+mn-lt"/>
                <a:ea typeface="+mn-ea"/>
                <a:cs typeface="+mn-cs"/>
                <a:sym typeface="Arial"/>
              </a:rPr>
              <a:t> w</a:t>
            </a:r>
            <a:r>
              <a:rPr baseline="31999" i="1" sz="2000">
                <a:uFill>
                  <a:solidFill>
                    <a:srgbClr val="002E7A"/>
                  </a:solidFill>
                </a:uFill>
                <a:latin typeface="+mn-lt"/>
                <a:ea typeface="+mn-ea"/>
                <a:cs typeface="+mn-cs"/>
                <a:sym typeface="Arial"/>
              </a:rPr>
              <a:t>1/2</a:t>
            </a:r>
            <a:r>
              <a:rPr i="1" sz="2000">
                <a:uFill>
                  <a:solidFill>
                    <a:srgbClr val="002E7A"/>
                  </a:solidFill>
                </a:uFill>
                <a:latin typeface="+mn-lt"/>
                <a:ea typeface="+mn-ea"/>
                <a:cs typeface="+mn-cs"/>
                <a:sym typeface="Arial"/>
              </a:rPr>
              <a:t> c / H</a:t>
            </a:r>
          </a:p>
        </p:txBody>
      </p:sp>
      <p:sp>
        <p:nvSpPr>
          <p:cNvPr id="1017" name="Shape 1017"/>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
        <p:nvSpPr>
          <p:cNvPr id="1018" name="Shape 1018"/>
          <p:cNvSpPr/>
          <p:nvPr>
            <p:ph type="title"/>
          </p:nvPr>
        </p:nvSpPr>
        <p:spPr>
          <a:xfrm>
            <a:off x="-190500" y="0"/>
            <a:ext cx="9525000" cy="1447800"/>
          </a:xfrm>
          <a:prstGeom prst="rect">
            <a:avLst/>
          </a:prstGeom>
        </p:spPr>
        <p:txBody>
          <a:bodyPr/>
          <a:lstStyle>
            <a:lvl1pPr>
              <a:defRPr sz="3600" u="sng"/>
            </a:lvl1pPr>
          </a:lstStyle>
          <a:p>
            <a:pPr lvl="0">
              <a:defRPr sz="1800" u="none">
                <a:uFillTx/>
              </a:defRPr>
            </a:pPr>
            <a:r>
              <a:rPr sz="3600" u="sng">
                <a:uFill>
                  <a:solidFill/>
                </a:uFill>
              </a:rPr>
              <a:t>The Jeans Length (1)</a:t>
            </a:r>
          </a:p>
        </p:txBody>
      </p:sp>
      <p:pic>
        <p:nvPicPr>
          <p:cNvPr id="1019" name="pasted-image.pdf"/>
          <p:cNvPicPr/>
          <p:nvPr/>
        </p:nvPicPr>
        <p:blipFill>
          <a:blip r:embed="rId2">
            <a:extLst/>
          </a:blip>
          <a:stretch>
            <a:fillRect/>
          </a:stretch>
        </p:blipFill>
        <p:spPr>
          <a:xfrm>
            <a:off x="6355586" y="1383814"/>
            <a:ext cx="1247735" cy="321274"/>
          </a:xfrm>
          <a:prstGeom prst="rect">
            <a:avLst/>
          </a:prstGeom>
          <a:ln w="25400">
            <a:round/>
          </a:ln>
        </p:spPr>
      </p:pic>
      <p:pic>
        <p:nvPicPr>
          <p:cNvPr id="1020" name="pasted-image.pdf"/>
          <p:cNvPicPr/>
          <p:nvPr/>
        </p:nvPicPr>
        <p:blipFill>
          <a:blip r:embed="rId3">
            <a:extLst/>
          </a:blip>
          <a:stretch>
            <a:fillRect/>
          </a:stretch>
        </p:blipFill>
        <p:spPr>
          <a:xfrm>
            <a:off x="3679227" y="4179630"/>
            <a:ext cx="3339294" cy="333930"/>
          </a:xfrm>
          <a:prstGeom prst="rect">
            <a:avLst/>
          </a:prstGeom>
          <a:ln w="25400">
            <a:round/>
          </a:ln>
        </p:spPr>
      </p:pic>
      <p:pic>
        <p:nvPicPr>
          <p:cNvPr id="1021" name="pasted-image.pdf"/>
          <p:cNvPicPr/>
          <p:nvPr/>
        </p:nvPicPr>
        <p:blipFill>
          <a:blip r:embed="rId4">
            <a:extLst/>
          </a:blip>
          <a:stretch>
            <a:fillRect/>
          </a:stretch>
        </p:blipFill>
        <p:spPr>
          <a:xfrm>
            <a:off x="6854607" y="1751276"/>
            <a:ext cx="1677236" cy="333930"/>
          </a:xfrm>
          <a:prstGeom prst="rect">
            <a:avLst/>
          </a:prstGeom>
          <a:ln w="25400">
            <a:round/>
          </a:ln>
        </p:spPr>
      </p:pic>
    </p:spTree>
  </p:cSld>
  <p:clrMapOvr>
    <a:masterClrMapping/>
  </p:clrMapOvr>
  <p:transition spd="med" advClick="1"/>
</p:sld>
</file>

<file path=ppt/slides/slide9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23" name="Shape 1023"/>
          <p:cNvSpPr/>
          <p:nvPr>
            <p:ph type="body" idx="1"/>
          </p:nvPr>
        </p:nvSpPr>
        <p:spPr>
          <a:xfrm>
            <a:off x="387350" y="1358900"/>
            <a:ext cx="8369300" cy="5562600"/>
          </a:xfrm>
          <a:prstGeom prst="rect">
            <a:avLst/>
          </a:prstGeom>
        </p:spPr>
        <p:txBody>
          <a:bodyPr/>
          <a:lstStyle/>
          <a:p>
            <a:pPr lvl="0" marL="342900">
              <a:lnSpc>
                <a:spcPct val="130000"/>
              </a:lnSpc>
              <a:spcBef>
                <a:spcPts val="1400"/>
              </a:spcBef>
              <a:buSzPct val="125000"/>
              <a:defRPr sz="1800">
                <a:uFillTx/>
              </a:defRPr>
            </a:pPr>
            <a:r>
              <a:rPr sz="2000">
                <a:solidFill>
                  <a:srgbClr val="002E7A"/>
                </a:solidFill>
                <a:uFill>
                  <a:solidFill>
                    <a:srgbClr val="002E7A"/>
                  </a:solidFill>
                </a:uFill>
                <a:latin typeface="+mn-lt"/>
                <a:ea typeface="+mn-ea"/>
                <a:cs typeface="+mn-cs"/>
                <a:sym typeface="Arial"/>
              </a:rPr>
              <a:t>Collapse occurs when the characteristic size of an object is larger than the Jeans length: </a:t>
            </a:r>
            <a:r>
              <a:rPr i="1" sz="2000">
                <a:uFill>
                  <a:solidFill>
                    <a:srgbClr val="002E7A"/>
                  </a:solidFill>
                </a:uFill>
                <a:latin typeface="+mn-lt"/>
                <a:ea typeface="+mn-ea"/>
                <a:cs typeface="+mn-cs"/>
                <a:sym typeface="Arial"/>
              </a:rPr>
              <a:t>λ</a:t>
            </a:r>
            <a:r>
              <a:rPr baseline="-5999" i="1" sz="2000">
                <a:uFill>
                  <a:solidFill>
                    <a:srgbClr val="002E7A"/>
                  </a:solidFill>
                </a:uFill>
                <a:latin typeface="+mn-lt"/>
                <a:ea typeface="+mn-ea"/>
                <a:cs typeface="+mn-cs"/>
                <a:sym typeface="Arial"/>
              </a:rPr>
              <a:t>J</a:t>
            </a:r>
            <a:r>
              <a:rPr i="1" sz="2000">
                <a:uFill>
                  <a:solidFill>
                    <a:srgbClr val="002E7A"/>
                  </a:solidFill>
                </a:uFill>
                <a:latin typeface="+mn-lt"/>
                <a:ea typeface="+mn-ea"/>
                <a:cs typeface="+mn-cs"/>
                <a:sym typeface="Arial"/>
              </a:rPr>
              <a:t> = 2π (2/3)</a:t>
            </a:r>
            <a:r>
              <a:rPr baseline="31999" i="1" sz="2000">
                <a:uFill>
                  <a:solidFill>
                    <a:srgbClr val="002E7A"/>
                  </a:solidFill>
                </a:uFill>
                <a:latin typeface="+mn-lt"/>
                <a:ea typeface="+mn-ea"/>
                <a:cs typeface="+mn-cs"/>
                <a:sym typeface="Arial"/>
              </a:rPr>
              <a:t>1/2</a:t>
            </a:r>
            <a:r>
              <a:rPr i="1" sz="2000">
                <a:uFill>
                  <a:solidFill>
                    <a:srgbClr val="002E7A"/>
                  </a:solidFill>
                </a:uFill>
                <a:latin typeface="+mn-lt"/>
                <a:ea typeface="+mn-ea"/>
                <a:cs typeface="+mn-cs"/>
                <a:sym typeface="Arial"/>
              </a:rPr>
              <a:t> w</a:t>
            </a:r>
            <a:r>
              <a:rPr baseline="31999" i="1" sz="2000">
                <a:uFill>
                  <a:solidFill>
                    <a:srgbClr val="002E7A"/>
                  </a:solidFill>
                </a:uFill>
                <a:latin typeface="+mn-lt"/>
                <a:ea typeface="+mn-ea"/>
                <a:cs typeface="+mn-cs"/>
                <a:sym typeface="Arial"/>
              </a:rPr>
              <a:t>1/2</a:t>
            </a:r>
            <a:r>
              <a:rPr i="1" sz="2000">
                <a:uFill>
                  <a:solidFill>
                    <a:srgbClr val="002E7A"/>
                  </a:solidFill>
                </a:uFill>
                <a:latin typeface="+mn-lt"/>
                <a:ea typeface="+mn-ea"/>
                <a:cs typeface="+mn-cs"/>
                <a:sym typeface="Arial"/>
              </a:rPr>
              <a:t> c / H</a:t>
            </a:r>
            <a:endParaRPr i="1" sz="2000">
              <a:uFill>
                <a:solidFill>
                  <a:srgbClr val="002E7A"/>
                </a:solidFill>
              </a:uFill>
              <a:latin typeface="+mn-lt"/>
              <a:ea typeface="+mn-ea"/>
              <a:cs typeface="+mn-cs"/>
              <a:sym typeface="Arial"/>
            </a:endParaRPr>
          </a:p>
          <a:p>
            <a:pPr lvl="0" marL="342900">
              <a:lnSpc>
                <a:spcPct val="130000"/>
              </a:lnSpc>
              <a:spcBef>
                <a:spcPts val="1400"/>
              </a:spcBef>
              <a:buSzPct val="125000"/>
              <a:defRPr sz="1800">
                <a:uFillTx/>
              </a:defRPr>
            </a:pPr>
            <a:r>
              <a:rPr sz="2000">
                <a:solidFill>
                  <a:srgbClr val="002E7A"/>
                </a:solidFill>
                <a:uFill>
                  <a:solidFill>
                    <a:srgbClr val="002E7A"/>
                  </a:solidFill>
                </a:uFill>
                <a:latin typeface="+mn-lt"/>
                <a:ea typeface="+mn-ea"/>
                <a:cs typeface="+mn-cs"/>
                <a:sym typeface="Arial"/>
              </a:rPr>
              <a:t>Prior to decoupling, </a:t>
            </a:r>
            <a:r>
              <a:rPr i="1" sz="2000">
                <a:solidFill>
                  <a:srgbClr val="002E7A"/>
                </a:solidFill>
                <a:uFill>
                  <a:solidFill>
                    <a:srgbClr val="002E7A"/>
                  </a:solidFill>
                </a:uFill>
                <a:latin typeface="+mn-lt"/>
                <a:ea typeface="+mn-ea"/>
                <a:cs typeface="+mn-cs"/>
                <a:sym typeface="Arial"/>
              </a:rPr>
              <a:t>w</a:t>
            </a:r>
            <a:r>
              <a:rPr baseline="-5999" i="1" sz="2000">
                <a:solidFill>
                  <a:srgbClr val="002E7A"/>
                </a:solidFill>
                <a:uFill>
                  <a:solidFill>
                    <a:srgbClr val="002E7A"/>
                  </a:solidFill>
                </a:uFill>
                <a:latin typeface="+mn-lt"/>
                <a:ea typeface="+mn-ea"/>
                <a:cs typeface="+mn-cs"/>
                <a:sym typeface="Arial"/>
              </a:rPr>
              <a:t>gas</a:t>
            </a:r>
            <a:r>
              <a:rPr i="1" sz="2000">
                <a:solidFill>
                  <a:srgbClr val="002E7A"/>
                </a:solidFill>
                <a:uFill>
                  <a:solidFill>
                    <a:srgbClr val="002E7A"/>
                  </a:solidFill>
                </a:uFill>
                <a:latin typeface="+mn-lt"/>
                <a:ea typeface="+mn-ea"/>
                <a:cs typeface="+mn-cs"/>
                <a:sym typeface="Arial"/>
              </a:rPr>
              <a:t> ~ 1/3</a:t>
            </a:r>
            <a:r>
              <a:rPr sz="2000">
                <a:solidFill>
                  <a:srgbClr val="002E7A"/>
                </a:solidFill>
                <a:uFill>
                  <a:solidFill>
                    <a:srgbClr val="002E7A"/>
                  </a:solidFill>
                </a:uFill>
                <a:latin typeface="+mn-lt"/>
                <a:ea typeface="+mn-ea"/>
                <a:cs typeface="+mn-cs"/>
                <a:sym typeface="Arial"/>
              </a:rPr>
              <a:t> and we get </a:t>
            </a:r>
            <a:r>
              <a:rPr i="1" sz="2000">
                <a:uFill>
                  <a:solidFill>
                    <a:srgbClr val="002E7A"/>
                  </a:solidFill>
                </a:uFill>
                <a:latin typeface="+mn-lt"/>
                <a:ea typeface="+mn-ea"/>
                <a:cs typeface="+mn-cs"/>
                <a:sym typeface="Arial"/>
              </a:rPr>
              <a:t>λ</a:t>
            </a:r>
            <a:r>
              <a:rPr baseline="-5999" i="1" sz="2000">
                <a:uFill>
                  <a:solidFill>
                    <a:srgbClr val="002E7A"/>
                  </a:solidFill>
                </a:uFill>
                <a:latin typeface="+mn-lt"/>
                <a:ea typeface="+mn-ea"/>
                <a:cs typeface="+mn-cs"/>
                <a:sym typeface="Arial"/>
              </a:rPr>
              <a:t>J</a:t>
            </a:r>
            <a:r>
              <a:rPr i="1" sz="2000">
                <a:uFill>
                  <a:solidFill>
                    <a:srgbClr val="002E7A"/>
                  </a:solidFill>
                </a:uFill>
                <a:latin typeface="+mn-lt"/>
                <a:ea typeface="+mn-ea"/>
                <a:cs typeface="+mn-cs"/>
                <a:sym typeface="Arial"/>
              </a:rPr>
              <a:t> ~ 3c / H(z</a:t>
            </a:r>
            <a:r>
              <a:rPr baseline="-5999" i="1" sz="2000">
                <a:uFill>
                  <a:solidFill>
                    <a:srgbClr val="002E7A"/>
                  </a:solidFill>
                </a:uFill>
                <a:latin typeface="+mn-lt"/>
                <a:ea typeface="+mn-ea"/>
                <a:cs typeface="+mn-cs"/>
                <a:sym typeface="Arial"/>
              </a:rPr>
              <a:t>dec</a:t>
            </a:r>
            <a:r>
              <a:rPr i="1" sz="2000">
                <a:uFill>
                  <a:solidFill>
                    <a:srgbClr val="002E7A"/>
                  </a:solidFill>
                </a:uFill>
                <a:latin typeface="+mn-lt"/>
                <a:ea typeface="+mn-ea"/>
                <a:cs typeface="+mn-cs"/>
                <a:sym typeface="Arial"/>
              </a:rPr>
              <a:t>)</a:t>
            </a:r>
            <a:r>
              <a:rPr sz="2000">
                <a:uFill>
                  <a:solidFill>
                    <a:srgbClr val="002E7A"/>
                  </a:solidFill>
                </a:uFill>
                <a:latin typeface="+mn-lt"/>
                <a:ea typeface="+mn-ea"/>
                <a:cs typeface="+mn-cs"/>
                <a:sym typeface="Arial"/>
              </a:rPr>
              <a:t>. </a:t>
            </a:r>
            <a:r>
              <a:rPr sz="2000">
                <a:solidFill>
                  <a:srgbClr val="002E7A"/>
                </a:solidFill>
                <a:uFill>
                  <a:solidFill>
                    <a:srgbClr val="002E7A"/>
                  </a:solidFill>
                </a:uFill>
                <a:latin typeface="+mn-lt"/>
                <a:ea typeface="+mn-ea"/>
                <a:cs typeface="+mn-cs"/>
                <a:sym typeface="Arial"/>
              </a:rPr>
              <a:t>Larger than the horizon! </a:t>
            </a:r>
            <a:r>
              <a:rPr sz="2000">
                <a:solidFill>
                  <a:srgbClr val="D84942"/>
                </a:solidFill>
                <a:uFill>
                  <a:solidFill>
                    <a:srgbClr val="002E7A"/>
                  </a:solidFill>
                </a:uFill>
                <a:latin typeface="+mn-lt"/>
                <a:ea typeface="+mn-ea"/>
                <a:cs typeface="+mn-cs"/>
                <a:sym typeface="Arial"/>
              </a:rPr>
              <a:t>✘</a:t>
            </a:r>
            <a:endParaRPr sz="2000">
              <a:solidFill>
                <a:srgbClr val="002E7A"/>
              </a:solidFill>
              <a:uFill>
                <a:solidFill>
                  <a:srgbClr val="002E7A"/>
                </a:solidFill>
              </a:uFill>
              <a:latin typeface="+mn-lt"/>
              <a:ea typeface="+mn-ea"/>
              <a:cs typeface="+mn-cs"/>
              <a:sym typeface="Arial"/>
            </a:endParaRPr>
          </a:p>
          <a:p>
            <a:pPr lvl="0" marL="342900">
              <a:lnSpc>
                <a:spcPct val="130000"/>
              </a:lnSpc>
              <a:spcBef>
                <a:spcPts val="1400"/>
              </a:spcBef>
              <a:buSzPct val="125000"/>
              <a:defRPr sz="1800">
                <a:uFillTx/>
              </a:defRPr>
            </a:pPr>
            <a:r>
              <a:rPr sz="2000">
                <a:solidFill>
                  <a:srgbClr val="002E7A"/>
                </a:solidFill>
                <a:uFill>
                  <a:solidFill>
                    <a:srgbClr val="002E7A"/>
                  </a:solidFill>
                </a:uFill>
                <a:latin typeface="+mn-lt"/>
                <a:ea typeface="+mn-ea"/>
                <a:cs typeface="+mn-cs"/>
                <a:sym typeface="Arial"/>
              </a:rPr>
              <a:t>Right after decoupling, </a:t>
            </a:r>
            <a:r>
              <a:rPr i="1" sz="2000">
                <a:solidFill>
                  <a:srgbClr val="002E7A"/>
                </a:solidFill>
                <a:uFill>
                  <a:solidFill>
                    <a:srgbClr val="002E7A"/>
                  </a:solidFill>
                </a:uFill>
                <a:latin typeface="+mn-lt"/>
                <a:ea typeface="+mn-ea"/>
                <a:cs typeface="+mn-cs"/>
                <a:sym typeface="Arial"/>
              </a:rPr>
              <a:t>w</a:t>
            </a:r>
            <a:r>
              <a:rPr baseline="-5999" i="1" sz="2000">
                <a:solidFill>
                  <a:srgbClr val="002E7A"/>
                </a:solidFill>
                <a:uFill>
                  <a:solidFill>
                    <a:srgbClr val="002E7A"/>
                  </a:solidFill>
                </a:uFill>
                <a:latin typeface="+mn-lt"/>
                <a:ea typeface="+mn-ea"/>
                <a:cs typeface="+mn-cs"/>
                <a:sym typeface="Arial"/>
              </a:rPr>
              <a:t>baryon</a:t>
            </a:r>
            <a:r>
              <a:rPr i="1" sz="2000">
                <a:solidFill>
                  <a:srgbClr val="002E7A"/>
                </a:solidFill>
                <a:uFill>
                  <a:solidFill>
                    <a:srgbClr val="002E7A"/>
                  </a:solidFill>
                </a:uFill>
                <a:latin typeface="+mn-lt"/>
                <a:ea typeface="+mn-ea"/>
                <a:cs typeface="+mn-cs"/>
                <a:sym typeface="Arial"/>
              </a:rPr>
              <a:t> ~ (k</a:t>
            </a:r>
            <a:r>
              <a:rPr baseline="-5999" i="1" sz="2000">
                <a:solidFill>
                  <a:srgbClr val="002E7A"/>
                </a:solidFill>
                <a:uFill>
                  <a:solidFill>
                    <a:srgbClr val="002E7A"/>
                  </a:solidFill>
                </a:uFill>
                <a:latin typeface="+mn-lt"/>
                <a:ea typeface="+mn-ea"/>
                <a:cs typeface="+mn-cs"/>
                <a:sym typeface="Arial"/>
              </a:rPr>
              <a:t>B</a:t>
            </a:r>
            <a:r>
              <a:rPr i="1" sz="2000">
                <a:solidFill>
                  <a:srgbClr val="002E7A"/>
                </a:solidFill>
                <a:uFill>
                  <a:solidFill>
                    <a:srgbClr val="002E7A"/>
                  </a:solidFill>
                </a:uFill>
                <a:latin typeface="+mn-lt"/>
                <a:ea typeface="+mn-ea"/>
                <a:cs typeface="+mn-cs"/>
                <a:sym typeface="Arial"/>
              </a:rPr>
              <a:t>T / mc</a:t>
            </a:r>
            <a:r>
              <a:rPr baseline="31999" i="1" sz="2000">
                <a:solidFill>
                  <a:srgbClr val="002E7A"/>
                </a:solidFill>
                <a:uFill>
                  <a:solidFill>
                    <a:srgbClr val="002E7A"/>
                  </a:solidFill>
                </a:uFill>
                <a:latin typeface="+mn-lt"/>
                <a:ea typeface="+mn-ea"/>
                <a:cs typeface="+mn-cs"/>
                <a:sym typeface="Arial"/>
              </a:rPr>
              <a:t>2</a:t>
            </a:r>
            <a:r>
              <a:rPr i="1" sz="2000">
                <a:solidFill>
                  <a:srgbClr val="002E7A"/>
                </a:solidFill>
                <a:uFill>
                  <a:solidFill>
                    <a:srgbClr val="002E7A"/>
                  </a:solidFill>
                </a:uFill>
                <a:latin typeface="+mn-lt"/>
                <a:ea typeface="+mn-ea"/>
                <a:cs typeface="+mn-cs"/>
                <a:sym typeface="Arial"/>
              </a:rPr>
              <a:t>) ~ </a:t>
            </a:r>
            <a:r>
              <a:rPr sz="2000">
                <a:solidFill>
                  <a:srgbClr val="002E7A"/>
                </a:solidFill>
                <a:uFill>
                  <a:solidFill>
                    <a:srgbClr val="002E7A"/>
                  </a:solidFill>
                </a:uFill>
                <a:latin typeface="+mn-lt"/>
                <a:ea typeface="+mn-ea"/>
                <a:cs typeface="+mn-cs"/>
                <a:sym typeface="Arial"/>
              </a:rPr>
              <a:t>2.3×10</a:t>
            </a:r>
            <a:r>
              <a:rPr baseline="31999" sz="2000">
                <a:solidFill>
                  <a:srgbClr val="002E7A"/>
                </a:solidFill>
                <a:uFill>
                  <a:solidFill>
                    <a:srgbClr val="002E7A"/>
                  </a:solidFill>
                </a:uFill>
                <a:latin typeface="+mn-lt"/>
                <a:ea typeface="+mn-ea"/>
                <a:cs typeface="+mn-cs"/>
                <a:sym typeface="Arial"/>
              </a:rPr>
              <a:t>-10</a:t>
            </a:r>
            <a:r>
              <a:rPr sz="2000">
                <a:solidFill>
                  <a:srgbClr val="002E7A"/>
                </a:solidFill>
                <a:uFill>
                  <a:solidFill>
                    <a:srgbClr val="002E7A"/>
                  </a:solidFill>
                </a:uFill>
                <a:latin typeface="+mn-lt"/>
                <a:ea typeface="+mn-ea"/>
                <a:cs typeface="+mn-cs"/>
                <a:sym typeface="Arial"/>
              </a:rPr>
              <a:t>, so </a:t>
            </a:r>
            <a:r>
              <a:rPr i="1" sz="2000">
                <a:uFill>
                  <a:solidFill>
                    <a:srgbClr val="002E7A"/>
                  </a:solidFill>
                </a:uFill>
                <a:latin typeface="+mn-lt"/>
                <a:ea typeface="+mn-ea"/>
                <a:cs typeface="+mn-cs"/>
                <a:sym typeface="Arial"/>
              </a:rPr>
              <a:t>λ</a:t>
            </a:r>
            <a:r>
              <a:rPr baseline="-5999" i="1" sz="2000">
                <a:uFill>
                  <a:solidFill>
                    <a:srgbClr val="002E7A"/>
                  </a:solidFill>
                </a:uFill>
                <a:latin typeface="+mn-lt"/>
                <a:ea typeface="+mn-ea"/>
                <a:cs typeface="+mn-cs"/>
                <a:sym typeface="Arial"/>
              </a:rPr>
              <a:t>J</a:t>
            </a:r>
            <a:r>
              <a:rPr i="1" sz="2000">
                <a:uFill>
                  <a:solidFill>
                    <a:srgbClr val="002E7A"/>
                  </a:solidFill>
                </a:uFill>
                <a:latin typeface="+mn-lt"/>
                <a:ea typeface="+mn-ea"/>
                <a:cs typeface="+mn-cs"/>
                <a:sym typeface="Arial"/>
              </a:rPr>
              <a:t> ~ </a:t>
            </a:r>
            <a:r>
              <a:rPr sz="2000">
                <a:uFill>
                  <a:solidFill>
                    <a:srgbClr val="002E7A"/>
                  </a:solidFill>
                </a:uFill>
                <a:latin typeface="+mn-lt"/>
                <a:ea typeface="+mn-ea"/>
                <a:cs typeface="+mn-cs"/>
                <a:sym typeface="Arial"/>
              </a:rPr>
              <a:t>15</a:t>
            </a:r>
            <a:r>
              <a:rPr i="1" sz="2000">
                <a:uFill>
                  <a:solidFill>
                    <a:srgbClr val="002E7A"/>
                  </a:solidFill>
                </a:uFill>
                <a:latin typeface="+mn-lt"/>
                <a:ea typeface="+mn-ea"/>
                <a:cs typeface="+mn-cs"/>
                <a:sym typeface="Arial"/>
              </a:rPr>
              <a:t> </a:t>
            </a:r>
            <a:r>
              <a:rPr sz="2000">
                <a:uFill>
                  <a:solidFill>
                    <a:srgbClr val="002E7A"/>
                  </a:solidFill>
                </a:uFill>
                <a:latin typeface="+mn-lt"/>
                <a:ea typeface="+mn-ea"/>
                <a:cs typeface="+mn-cs"/>
                <a:sym typeface="Arial"/>
              </a:rPr>
              <a:t>pc</a:t>
            </a:r>
            <a:r>
              <a:rPr sz="2000">
                <a:solidFill>
                  <a:srgbClr val="002E7A"/>
                </a:solidFill>
                <a:uFill>
                  <a:solidFill>
                    <a:srgbClr val="002E7A"/>
                  </a:solidFill>
                </a:uFill>
                <a:latin typeface="+mn-lt"/>
                <a:ea typeface="+mn-ea"/>
                <a:cs typeface="+mn-cs"/>
                <a:sym typeface="Arial"/>
              </a:rPr>
              <a:t>, which now is </a:t>
            </a:r>
            <a:r>
              <a:rPr sz="2000">
                <a:uFill>
                  <a:solidFill>
                    <a:srgbClr val="002E7A"/>
                  </a:solidFill>
                </a:uFill>
                <a:latin typeface="+mn-lt"/>
                <a:ea typeface="+mn-ea"/>
                <a:cs typeface="+mn-cs"/>
                <a:sym typeface="Arial"/>
              </a:rPr>
              <a:t>~15 pc × (1+</a:t>
            </a:r>
            <a:r>
              <a:rPr i="1" sz="2000">
                <a:uFill>
                  <a:solidFill>
                    <a:srgbClr val="002E7A"/>
                  </a:solidFill>
                </a:uFill>
                <a:latin typeface="+mn-lt"/>
                <a:ea typeface="+mn-ea"/>
                <a:cs typeface="+mn-cs"/>
                <a:sym typeface="Arial"/>
              </a:rPr>
              <a:t>z</a:t>
            </a:r>
            <a:r>
              <a:rPr baseline="-5999" i="1" sz="2000">
                <a:uFill>
                  <a:solidFill>
                    <a:srgbClr val="002E7A"/>
                  </a:solidFill>
                </a:uFill>
                <a:latin typeface="+mn-lt"/>
                <a:ea typeface="+mn-ea"/>
                <a:cs typeface="+mn-cs"/>
                <a:sym typeface="Arial"/>
              </a:rPr>
              <a:t>dec</a:t>
            </a:r>
            <a:r>
              <a:rPr sz="2000">
                <a:uFill>
                  <a:solidFill>
                    <a:srgbClr val="002E7A"/>
                  </a:solidFill>
                </a:uFill>
                <a:latin typeface="+mn-lt"/>
                <a:ea typeface="+mn-ea"/>
                <a:cs typeface="+mn-cs"/>
                <a:sym typeface="Arial"/>
              </a:rPr>
              <a:t>) ~ 16 kpc</a:t>
            </a:r>
            <a:r>
              <a:rPr sz="2000">
                <a:solidFill>
                  <a:srgbClr val="002E7A"/>
                </a:solidFill>
                <a:uFill>
                  <a:solidFill>
                    <a:srgbClr val="002E7A"/>
                  </a:solidFill>
                </a:uFill>
                <a:latin typeface="+mn-lt"/>
                <a:ea typeface="+mn-ea"/>
                <a:cs typeface="+mn-cs"/>
                <a:sym typeface="Arial"/>
              </a:rPr>
              <a:t>, the size of a dwarf galaxy. </a:t>
            </a:r>
            <a:r>
              <a:rPr sz="2000">
                <a:solidFill>
                  <a:srgbClr val="4F7A28"/>
                </a:solidFill>
                <a:uFill>
                  <a:solidFill>
                    <a:srgbClr val="002E7A"/>
                  </a:solidFill>
                </a:uFill>
                <a:latin typeface="+mn-lt"/>
                <a:ea typeface="+mn-ea"/>
                <a:cs typeface="+mn-cs"/>
                <a:sym typeface="Arial"/>
              </a:rPr>
              <a:t>✔︎</a:t>
            </a:r>
            <a:endParaRPr sz="2000">
              <a:solidFill>
                <a:srgbClr val="002E7A"/>
              </a:solidFill>
              <a:uFill>
                <a:solidFill>
                  <a:srgbClr val="002E7A"/>
                </a:solidFill>
              </a:uFill>
              <a:latin typeface="+mn-lt"/>
              <a:ea typeface="+mn-ea"/>
              <a:cs typeface="+mn-cs"/>
              <a:sym typeface="Arial"/>
            </a:endParaRPr>
          </a:p>
          <a:p>
            <a:pPr lvl="0" marL="342900">
              <a:lnSpc>
                <a:spcPct val="130000"/>
              </a:lnSpc>
              <a:spcBef>
                <a:spcPts val="140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lnSpc>
                <a:spcPct val="130000"/>
              </a:lnSpc>
              <a:spcBef>
                <a:spcPts val="1400"/>
              </a:spcBef>
              <a:buSzPct val="125000"/>
              <a:defRPr sz="1800">
                <a:uFillTx/>
              </a:defRPr>
            </a:pPr>
            <a:r>
              <a:rPr sz="2000">
                <a:solidFill>
                  <a:srgbClr val="002E7A"/>
                </a:solidFill>
                <a:uFill>
                  <a:solidFill>
                    <a:srgbClr val="002E7A"/>
                  </a:solidFill>
                </a:uFill>
                <a:latin typeface="+mn-lt"/>
                <a:ea typeface="+mn-ea"/>
                <a:cs typeface="+mn-cs"/>
                <a:sym typeface="Arial"/>
              </a:rPr>
              <a:t>However, this growth is too slow to produce the structures we see. </a:t>
            </a:r>
            <a:r>
              <a:rPr sz="2000">
                <a:solidFill>
                  <a:srgbClr val="D84942"/>
                </a:solidFill>
                <a:uFill>
                  <a:solidFill>
                    <a:srgbClr val="002E7A"/>
                  </a:solidFill>
                </a:uFill>
                <a:latin typeface="+mn-lt"/>
                <a:ea typeface="+mn-ea"/>
                <a:cs typeface="+mn-cs"/>
                <a:sym typeface="Arial"/>
              </a:rPr>
              <a:t>✘</a:t>
            </a:r>
          </a:p>
        </p:txBody>
      </p:sp>
      <p:sp>
        <p:nvSpPr>
          <p:cNvPr id="1024" name="Shape 1024"/>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
        <p:nvSpPr>
          <p:cNvPr id="1025" name="Shape 1025"/>
          <p:cNvSpPr/>
          <p:nvPr>
            <p:ph type="title"/>
          </p:nvPr>
        </p:nvSpPr>
        <p:spPr>
          <a:xfrm>
            <a:off x="-190500" y="0"/>
            <a:ext cx="9525000" cy="1447800"/>
          </a:xfrm>
          <a:prstGeom prst="rect">
            <a:avLst/>
          </a:prstGeom>
        </p:spPr>
        <p:txBody>
          <a:bodyPr/>
          <a:lstStyle>
            <a:lvl1pPr>
              <a:defRPr sz="3600" u="sng"/>
            </a:lvl1pPr>
          </a:lstStyle>
          <a:p>
            <a:pPr lvl="0">
              <a:defRPr sz="1800" u="none">
                <a:uFillTx/>
              </a:defRPr>
            </a:pPr>
            <a:r>
              <a:rPr sz="3600" u="sng">
                <a:uFill>
                  <a:solidFill/>
                </a:uFill>
              </a:rPr>
              <a:t>The Jeans Length (2)</a:t>
            </a:r>
          </a:p>
        </p:txBody>
      </p:sp>
    </p:spTree>
  </p:cSld>
  <p:clrMapOvr>
    <a:masterClrMapping/>
  </p:clrMapOvr>
  <p:transition spd="med" advClick="1"/>
</p:sld>
</file>

<file path=ppt/slides/slide9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27" name="Shape 1027"/>
          <p:cNvSpPr/>
          <p:nvPr>
            <p:ph type="body" idx="1"/>
          </p:nvPr>
        </p:nvSpPr>
        <p:spPr>
          <a:xfrm>
            <a:off x="158750" y="1587500"/>
            <a:ext cx="4043482" cy="5562600"/>
          </a:xfrm>
          <a:prstGeom prst="rect">
            <a:avLst/>
          </a:prstGeom>
        </p:spPr>
        <p:txBody>
          <a:bodyPr/>
          <a:lstStyle/>
          <a:p>
            <a:pPr lvl="0" marL="342900" indent="-342900">
              <a:lnSpc>
                <a:spcPct val="110000"/>
              </a:lnSpc>
              <a:spcBef>
                <a:spcPts val="0"/>
              </a:spcBef>
              <a:buSzPct val="125000"/>
              <a:defRPr sz="1800">
                <a:uFillTx/>
              </a:defRPr>
            </a:pPr>
            <a:r>
              <a:rPr sz="1600">
                <a:solidFill>
                  <a:srgbClr val="002E7A"/>
                </a:solidFill>
                <a:uFill>
                  <a:solidFill>
                    <a:srgbClr val="002E7A"/>
                  </a:solidFill>
                </a:uFill>
                <a:latin typeface="+mn-lt"/>
                <a:ea typeface="+mn-ea"/>
                <a:cs typeface="+mn-cs"/>
                <a:sym typeface="Arial"/>
              </a:rPr>
              <a:t>Dark matter is not coupled to photons. Therefore, its </a:t>
            </a:r>
            <a:r>
              <a:rPr i="1" sz="1600">
                <a:solidFill>
                  <a:srgbClr val="002E7A"/>
                </a:solidFill>
                <a:uFill>
                  <a:solidFill>
                    <a:srgbClr val="002E7A"/>
                  </a:solidFill>
                </a:uFill>
                <a:latin typeface="+mn-lt"/>
                <a:ea typeface="+mn-ea"/>
                <a:cs typeface="+mn-cs"/>
                <a:sym typeface="Arial"/>
              </a:rPr>
              <a:t>w</a:t>
            </a:r>
            <a:r>
              <a:rPr sz="1600">
                <a:solidFill>
                  <a:srgbClr val="002E7A"/>
                </a:solidFill>
                <a:uFill>
                  <a:solidFill>
                    <a:srgbClr val="002E7A"/>
                  </a:solidFill>
                </a:uFill>
                <a:latin typeface="+mn-lt"/>
                <a:ea typeface="+mn-ea"/>
                <a:cs typeface="+mn-cs"/>
                <a:sym typeface="Arial"/>
              </a:rPr>
              <a:t> is always very small.</a:t>
            </a:r>
            <a:endParaRPr sz="1600">
              <a:solidFill>
                <a:srgbClr val="002E7A"/>
              </a:solidFill>
              <a:uFill>
                <a:solidFill>
                  <a:srgbClr val="002E7A"/>
                </a:solidFill>
              </a:uFill>
              <a:latin typeface="+mn-lt"/>
              <a:ea typeface="+mn-ea"/>
              <a:cs typeface="+mn-cs"/>
              <a:sym typeface="Arial"/>
            </a:endParaRPr>
          </a:p>
          <a:p>
            <a:pPr lvl="0" marL="342900" indent="-342900">
              <a:lnSpc>
                <a:spcPct val="110000"/>
              </a:lnSpc>
              <a:spcBef>
                <a:spcPts val="1000"/>
              </a:spcBef>
              <a:buSzPct val="125000"/>
              <a:defRPr sz="1800">
                <a:uFillTx/>
              </a:defRPr>
            </a:pPr>
            <a:endParaRPr sz="1600">
              <a:solidFill>
                <a:srgbClr val="002E7A"/>
              </a:solidFill>
              <a:uFill>
                <a:solidFill>
                  <a:srgbClr val="002E7A"/>
                </a:solidFill>
              </a:uFill>
              <a:latin typeface="+mn-lt"/>
              <a:ea typeface="+mn-ea"/>
              <a:cs typeface="+mn-cs"/>
              <a:sym typeface="Arial"/>
            </a:endParaRPr>
          </a:p>
          <a:p>
            <a:pPr lvl="0" marL="342900" indent="-342900">
              <a:lnSpc>
                <a:spcPct val="110000"/>
              </a:lnSpc>
              <a:spcBef>
                <a:spcPts val="1000"/>
              </a:spcBef>
              <a:buSzPct val="125000"/>
              <a:defRPr sz="1800">
                <a:uFillTx/>
              </a:defRPr>
            </a:pPr>
            <a:r>
              <a:rPr sz="1600">
                <a:solidFill>
                  <a:srgbClr val="002E7A"/>
                </a:solidFill>
                <a:uFill>
                  <a:solidFill>
                    <a:srgbClr val="002E7A"/>
                  </a:solidFill>
                </a:uFill>
                <a:latin typeface="+mn-lt"/>
                <a:ea typeface="+mn-ea"/>
                <a:cs typeface="+mn-cs"/>
                <a:sym typeface="Arial"/>
              </a:rPr>
              <a:t>Density fluctuations in dark matter can start growing from the start of the matter-dominated era </a:t>
            </a:r>
            <a:r>
              <a:rPr sz="1600">
                <a:uFill>
                  <a:solidFill>
                    <a:srgbClr val="002E7A"/>
                  </a:solidFill>
                </a:uFill>
                <a:latin typeface="+mn-lt"/>
                <a:ea typeface="+mn-ea"/>
                <a:cs typeface="+mn-cs"/>
                <a:sym typeface="Arial"/>
              </a:rPr>
              <a:t>(</a:t>
            </a:r>
            <a:r>
              <a:rPr i="1" sz="1600">
                <a:uFill>
                  <a:solidFill>
                    <a:srgbClr val="002E7A"/>
                  </a:solidFill>
                </a:uFill>
                <a:latin typeface="+mn-lt"/>
                <a:ea typeface="+mn-ea"/>
                <a:cs typeface="+mn-cs"/>
                <a:sym typeface="Arial"/>
              </a:rPr>
              <a:t>z</a:t>
            </a:r>
            <a:r>
              <a:rPr baseline="-5999" i="1" sz="1600">
                <a:uFill>
                  <a:solidFill>
                    <a:srgbClr val="002E7A"/>
                  </a:solidFill>
                </a:uFill>
                <a:latin typeface="+mn-lt"/>
                <a:ea typeface="+mn-ea"/>
                <a:cs typeface="+mn-cs"/>
                <a:sym typeface="Arial"/>
              </a:rPr>
              <a:t>rm</a:t>
            </a:r>
            <a:r>
              <a:rPr sz="1600">
                <a:uFill>
                  <a:solidFill>
                    <a:srgbClr val="002E7A"/>
                  </a:solidFill>
                </a:uFill>
                <a:latin typeface="+mn-lt"/>
                <a:ea typeface="+mn-ea"/>
                <a:cs typeface="+mn-cs"/>
                <a:sym typeface="Arial"/>
              </a:rPr>
              <a:t> ~ 3300)</a:t>
            </a:r>
            <a:r>
              <a:rPr sz="1600">
                <a:solidFill>
                  <a:srgbClr val="002E7A"/>
                </a:solidFill>
                <a:uFill>
                  <a:solidFill>
                    <a:srgbClr val="002E7A"/>
                  </a:solidFill>
                </a:uFill>
                <a:latin typeface="+mn-lt"/>
                <a:ea typeface="+mn-ea"/>
                <a:cs typeface="+mn-cs"/>
                <a:sym typeface="Arial"/>
              </a:rPr>
              <a:t>.</a:t>
            </a:r>
            <a:endParaRPr sz="1600">
              <a:solidFill>
                <a:srgbClr val="002E7A"/>
              </a:solidFill>
              <a:uFill>
                <a:solidFill>
                  <a:srgbClr val="002E7A"/>
                </a:solidFill>
              </a:uFill>
              <a:latin typeface="+mn-lt"/>
              <a:ea typeface="+mn-ea"/>
              <a:cs typeface="+mn-cs"/>
              <a:sym typeface="Arial"/>
            </a:endParaRPr>
          </a:p>
          <a:p>
            <a:pPr lvl="0" marL="342900" indent="-342900">
              <a:lnSpc>
                <a:spcPct val="110000"/>
              </a:lnSpc>
              <a:spcBef>
                <a:spcPts val="1000"/>
              </a:spcBef>
              <a:buSzPct val="125000"/>
              <a:defRPr sz="1800">
                <a:uFillTx/>
              </a:defRPr>
            </a:pPr>
            <a:endParaRPr sz="1600">
              <a:solidFill>
                <a:srgbClr val="002E7A"/>
              </a:solidFill>
              <a:uFill>
                <a:solidFill>
                  <a:srgbClr val="002E7A"/>
                </a:solidFill>
              </a:uFill>
              <a:latin typeface="+mn-lt"/>
              <a:ea typeface="+mn-ea"/>
              <a:cs typeface="+mn-cs"/>
              <a:sym typeface="Arial"/>
            </a:endParaRPr>
          </a:p>
          <a:p>
            <a:pPr lvl="0" marL="342900" indent="-342900">
              <a:lnSpc>
                <a:spcPct val="110000"/>
              </a:lnSpc>
              <a:spcBef>
                <a:spcPts val="1000"/>
              </a:spcBef>
              <a:buSzPct val="125000"/>
              <a:defRPr sz="1800">
                <a:uFillTx/>
              </a:defRPr>
            </a:pPr>
            <a:r>
              <a:rPr sz="1600">
                <a:solidFill>
                  <a:srgbClr val="002E7A"/>
                </a:solidFill>
                <a:uFill>
                  <a:solidFill>
                    <a:srgbClr val="002E7A"/>
                  </a:solidFill>
                </a:uFill>
                <a:latin typeface="+mn-lt"/>
                <a:ea typeface="+mn-ea"/>
                <a:cs typeface="+mn-cs"/>
                <a:sym typeface="Arial"/>
              </a:rPr>
              <a:t>At the time of decoupling, the baryons fell in the pre-existing gravitational wells of dark-matter and the baryon perturbations grew from there.</a:t>
            </a:r>
            <a:endParaRPr sz="1600">
              <a:solidFill>
                <a:srgbClr val="002E7A"/>
              </a:solidFill>
              <a:uFill>
                <a:solidFill>
                  <a:srgbClr val="002E7A"/>
                </a:solidFill>
              </a:uFill>
              <a:latin typeface="+mn-lt"/>
              <a:ea typeface="+mn-ea"/>
              <a:cs typeface="+mn-cs"/>
              <a:sym typeface="Arial"/>
            </a:endParaRPr>
          </a:p>
          <a:p>
            <a:pPr lvl="0" marL="342900" indent="-342900">
              <a:lnSpc>
                <a:spcPct val="110000"/>
              </a:lnSpc>
              <a:spcBef>
                <a:spcPts val="1000"/>
              </a:spcBef>
              <a:buSzPct val="125000"/>
              <a:defRPr sz="1800">
                <a:uFillTx/>
              </a:defRPr>
            </a:pPr>
            <a:endParaRPr sz="1600">
              <a:solidFill>
                <a:srgbClr val="002E7A"/>
              </a:solidFill>
              <a:uFill>
                <a:solidFill>
                  <a:srgbClr val="002E7A"/>
                </a:solidFill>
              </a:uFill>
              <a:latin typeface="+mn-lt"/>
              <a:ea typeface="+mn-ea"/>
              <a:cs typeface="+mn-cs"/>
              <a:sym typeface="Arial"/>
            </a:endParaRPr>
          </a:p>
          <a:p>
            <a:pPr lvl="0" marL="342900" indent="-342900">
              <a:lnSpc>
                <a:spcPct val="110000"/>
              </a:lnSpc>
              <a:spcBef>
                <a:spcPts val="1000"/>
              </a:spcBef>
              <a:buSzPct val="125000"/>
              <a:defRPr sz="1800">
                <a:uFillTx/>
              </a:defRPr>
            </a:pPr>
            <a:r>
              <a:rPr sz="1600">
                <a:solidFill>
                  <a:srgbClr val="002E7A"/>
                </a:solidFill>
                <a:uFill>
                  <a:solidFill>
                    <a:srgbClr val="002E7A"/>
                  </a:solidFill>
                </a:uFill>
                <a:latin typeface="+mn-lt"/>
                <a:ea typeface="+mn-ea"/>
                <a:cs typeface="+mn-cs"/>
                <a:sym typeface="Arial"/>
              </a:rPr>
              <a:t>This explains the observed structure. </a:t>
            </a:r>
            <a:r>
              <a:rPr sz="1600">
                <a:solidFill>
                  <a:srgbClr val="4F7A28"/>
                </a:solidFill>
                <a:uFill>
                  <a:solidFill>
                    <a:srgbClr val="002E7A"/>
                  </a:solidFill>
                </a:uFill>
                <a:latin typeface="+mn-lt"/>
                <a:ea typeface="+mn-ea"/>
                <a:cs typeface="+mn-cs"/>
                <a:sym typeface="Arial"/>
              </a:rPr>
              <a:t> </a:t>
            </a:r>
          </a:p>
        </p:txBody>
      </p:sp>
      <p:sp>
        <p:nvSpPr>
          <p:cNvPr id="1028" name="Shape 1028"/>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
        <p:nvSpPr>
          <p:cNvPr id="1029" name="Shape 1029"/>
          <p:cNvSpPr/>
          <p:nvPr>
            <p:ph type="title"/>
          </p:nvPr>
        </p:nvSpPr>
        <p:spPr>
          <a:xfrm>
            <a:off x="-190500" y="0"/>
            <a:ext cx="9525000" cy="1447800"/>
          </a:xfrm>
          <a:prstGeom prst="rect">
            <a:avLst/>
          </a:prstGeom>
        </p:spPr>
        <p:txBody>
          <a:bodyPr/>
          <a:lstStyle>
            <a:lvl1pPr>
              <a:defRPr sz="3600" u="sng"/>
            </a:lvl1pPr>
          </a:lstStyle>
          <a:p>
            <a:pPr lvl="0">
              <a:defRPr sz="1800" u="none">
                <a:uFillTx/>
              </a:defRPr>
            </a:pPr>
            <a:r>
              <a:rPr sz="3600" u="sng">
                <a:uFill>
                  <a:solidFill/>
                </a:uFill>
              </a:rPr>
              <a:t>Dark Matter</a:t>
            </a:r>
          </a:p>
        </p:txBody>
      </p:sp>
      <p:pic>
        <p:nvPicPr>
          <p:cNvPr id="1030" name="Sense nom.tiff"/>
          <p:cNvPicPr/>
          <p:nvPr/>
        </p:nvPicPr>
        <p:blipFill>
          <a:blip r:embed="rId2">
            <a:extLst/>
          </a:blip>
          <a:stretch>
            <a:fillRect/>
          </a:stretch>
        </p:blipFill>
        <p:spPr>
          <a:xfrm>
            <a:off x="4202231" y="1549400"/>
            <a:ext cx="4485069" cy="3900299"/>
          </a:xfrm>
          <a:prstGeom prst="rect">
            <a:avLst/>
          </a:prstGeom>
          <a:ln w="25400">
            <a:round/>
          </a:ln>
        </p:spPr>
      </p:pic>
    </p:spTree>
  </p:cSld>
  <p:clrMapOvr>
    <a:masterClrMapping/>
  </p:clrMapOvr>
  <p:transition spd="med" advClick="1"/>
</p:sld>
</file>

<file path=ppt/slides/slide9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32" name="pie_lrg_z.png"/>
          <p:cNvPicPr/>
          <p:nvPr/>
        </p:nvPicPr>
        <p:blipFill>
          <a:blip r:embed="rId2">
            <a:extLst/>
          </a:blip>
          <a:stretch>
            <a:fillRect/>
          </a:stretch>
        </p:blipFill>
        <p:spPr>
          <a:xfrm>
            <a:off x="3735135" y="301042"/>
            <a:ext cx="5657851" cy="4248151"/>
          </a:xfrm>
          <a:prstGeom prst="rect">
            <a:avLst/>
          </a:prstGeom>
          <a:ln w="12700">
            <a:miter lim="400000"/>
          </a:ln>
        </p:spPr>
      </p:pic>
      <p:sp>
        <p:nvSpPr>
          <p:cNvPr id="1033" name="Shape 1033"/>
          <p:cNvSpPr/>
          <p:nvPr>
            <p:ph type="body" idx="1"/>
          </p:nvPr>
        </p:nvSpPr>
        <p:spPr>
          <a:xfrm>
            <a:off x="209550" y="1104900"/>
            <a:ext cx="3875389" cy="5562600"/>
          </a:xfrm>
          <a:prstGeom prst="rect">
            <a:avLst/>
          </a:prstGeom>
        </p:spPr>
        <p:txBody>
          <a:bodyPr/>
          <a:lstStyle/>
          <a:p>
            <a:pPr lvl="0" marL="342900">
              <a:lnSpc>
                <a:spcPct val="110000"/>
              </a:lnSpc>
              <a:spcBef>
                <a:spcPts val="0"/>
              </a:spcBef>
              <a:buSzPct val="125000"/>
              <a:defRPr sz="1800">
                <a:uFillTx/>
              </a:defRPr>
            </a:pPr>
            <a:r>
              <a:rPr sz="2000">
                <a:solidFill>
                  <a:srgbClr val="002E7A"/>
                </a:solidFill>
                <a:uFill>
                  <a:solidFill>
                    <a:srgbClr val="002E7A"/>
                  </a:solidFill>
                </a:uFill>
                <a:latin typeface="+mn-lt"/>
                <a:ea typeface="+mn-ea"/>
                <a:cs typeface="+mn-cs"/>
                <a:sym typeface="Arial"/>
              </a:rPr>
              <a:t>Galaxy surveys provide galaxy maps.</a:t>
            </a:r>
            <a:endParaRPr sz="2000">
              <a:solidFill>
                <a:srgbClr val="002E7A"/>
              </a:solidFill>
              <a:uFill>
                <a:solidFill>
                  <a:srgbClr val="002E7A"/>
                </a:solidFill>
              </a:uFill>
              <a:latin typeface="+mn-lt"/>
              <a:ea typeface="+mn-ea"/>
              <a:cs typeface="+mn-cs"/>
              <a:sym typeface="Arial"/>
            </a:endParaRPr>
          </a:p>
          <a:p>
            <a:pPr lvl="0" marL="342900">
              <a:lnSpc>
                <a:spcPct val="110000"/>
              </a:lnSpc>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lnSpc>
                <a:spcPct val="110000"/>
              </a:lnSpc>
              <a:spcBef>
                <a:spcPts val="0"/>
              </a:spcBef>
              <a:buSzPct val="125000"/>
              <a:defRPr sz="1800">
                <a:uFillTx/>
              </a:defRPr>
            </a:pPr>
            <a:r>
              <a:rPr sz="2000">
                <a:solidFill>
                  <a:srgbClr val="002E7A"/>
                </a:solidFill>
                <a:uFill>
                  <a:solidFill>
                    <a:srgbClr val="002E7A"/>
                  </a:solidFill>
                </a:uFill>
                <a:latin typeface="+mn-lt"/>
                <a:ea typeface="+mn-ea"/>
                <a:cs typeface="+mn-cs"/>
                <a:sym typeface="Arial"/>
              </a:rPr>
              <a:t>Similarly to the CMB, we want to study the statistical properties of the </a:t>
            </a:r>
            <a:r>
              <a:rPr b="1" sz="2000">
                <a:solidFill>
                  <a:srgbClr val="002E7A"/>
                </a:solidFill>
                <a:uFill>
                  <a:solidFill>
                    <a:srgbClr val="002E7A"/>
                  </a:solidFill>
                </a:uFill>
                <a:latin typeface="+mn-lt"/>
                <a:ea typeface="+mn-ea"/>
                <a:cs typeface="+mn-cs"/>
                <a:sym typeface="Arial"/>
              </a:rPr>
              <a:t>density</a:t>
            </a:r>
            <a:r>
              <a:rPr sz="2000">
                <a:solidFill>
                  <a:srgbClr val="002E7A"/>
                </a:solidFill>
                <a:uFill>
                  <a:solidFill>
                    <a:srgbClr val="002E7A"/>
                  </a:solidFill>
                </a:uFill>
                <a:latin typeface="+mn-lt"/>
                <a:ea typeface="+mn-ea"/>
                <a:cs typeface="+mn-cs"/>
                <a:sym typeface="Arial"/>
              </a:rPr>
              <a:t> fluctuations</a:t>
            </a:r>
            <a:endParaRPr sz="2000">
              <a:solidFill>
                <a:srgbClr val="002E7A"/>
              </a:solidFill>
              <a:uFill>
                <a:solidFill>
                  <a:srgbClr val="002E7A"/>
                </a:solidFill>
              </a:uFill>
              <a:latin typeface="+mn-lt"/>
              <a:ea typeface="+mn-ea"/>
              <a:cs typeface="+mn-cs"/>
              <a:sym typeface="Arial"/>
            </a:endParaRPr>
          </a:p>
          <a:p>
            <a:pPr lvl="0" marL="342900">
              <a:lnSpc>
                <a:spcPct val="110000"/>
              </a:lnSpc>
              <a:spcBef>
                <a:spcPts val="0"/>
              </a:spcBef>
              <a:buSzPct val="125000"/>
              <a:defRPr sz="1800">
                <a:uFillTx/>
              </a:defRPr>
            </a:pPr>
            <a:endParaRPr sz="2000">
              <a:solidFill>
                <a:srgbClr val="002E7A"/>
              </a:solidFill>
              <a:uFill>
                <a:solidFill>
                  <a:srgbClr val="002E7A"/>
                </a:solidFill>
              </a:uFill>
              <a:latin typeface="+mn-lt"/>
              <a:ea typeface="+mn-ea"/>
              <a:cs typeface="+mn-cs"/>
              <a:sym typeface="Arial"/>
            </a:endParaRPr>
          </a:p>
          <a:p>
            <a:pPr lvl="0" marL="342900">
              <a:lnSpc>
                <a:spcPct val="110000"/>
              </a:lnSpc>
              <a:spcBef>
                <a:spcPts val="0"/>
              </a:spcBef>
              <a:buSzPct val="125000"/>
              <a:defRPr sz="1800">
                <a:uFillTx/>
              </a:defRPr>
            </a:pPr>
            <a:r>
              <a:rPr sz="2000">
                <a:solidFill>
                  <a:srgbClr val="002E7A"/>
                </a:solidFill>
                <a:uFill>
                  <a:solidFill>
                    <a:srgbClr val="002E7A"/>
                  </a:solidFill>
                </a:uFill>
                <a:latin typeface="+mn-lt"/>
                <a:ea typeface="+mn-ea"/>
                <a:cs typeface="+mn-cs"/>
                <a:sym typeface="Arial"/>
              </a:rPr>
              <a:t>Since the maps are in 3D, we use Fourier transforms and the power spectrum:</a:t>
            </a:r>
          </a:p>
        </p:txBody>
      </p:sp>
      <p:sp>
        <p:nvSpPr>
          <p:cNvPr id="1034" name="Shape 1034"/>
          <p:cNvSpPr/>
          <p:nvPr>
            <p:ph type="sldNum" sz="quarter" idx="4294967295"/>
          </p:nvPr>
        </p:nvSpPr>
        <p:spPr>
          <a:xfrm>
            <a:off x="7359650" y="6248400"/>
            <a:ext cx="292100" cy="297247"/>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457200"/>
          </a:lstStyle>
          <a:p>
            <a:pPr lvl="0">
              <a:defRPr sz="1800">
                <a:uFillTx/>
              </a:defRPr>
            </a:pPr>
            <a:fld id="{86CB4B4D-7CA3-9044-876B-883B54F8677D}" type="slidenum">
              <a:rPr sz="1400">
                <a:uFill>
                  <a:solidFill/>
                </a:uFill>
              </a:rPr>
            </a:fld>
          </a:p>
        </p:txBody>
      </p:sp>
      <p:sp>
        <p:nvSpPr>
          <p:cNvPr id="1035" name="Shape 1035"/>
          <p:cNvSpPr/>
          <p:nvPr>
            <p:ph type="title"/>
          </p:nvPr>
        </p:nvSpPr>
        <p:spPr>
          <a:xfrm>
            <a:off x="-190500" y="-393700"/>
            <a:ext cx="9525000" cy="1447800"/>
          </a:xfrm>
          <a:prstGeom prst="rect">
            <a:avLst/>
          </a:prstGeom>
        </p:spPr>
        <p:txBody>
          <a:bodyPr/>
          <a:lstStyle>
            <a:lvl1pPr>
              <a:defRPr sz="3600" u="sng"/>
            </a:lvl1pPr>
          </a:lstStyle>
          <a:p>
            <a:pPr lvl="0">
              <a:defRPr sz="1800" u="none">
                <a:uFillTx/>
              </a:defRPr>
            </a:pPr>
            <a:r>
              <a:rPr sz="3600" u="sng">
                <a:uFill>
                  <a:solidFill/>
                </a:uFill>
              </a:rPr>
              <a:t>Analysis of Galaxy Maps</a:t>
            </a:r>
          </a:p>
        </p:txBody>
      </p:sp>
      <p:pic>
        <p:nvPicPr>
          <p:cNvPr id="1036" name="pasted-image.pdf"/>
          <p:cNvPicPr/>
          <p:nvPr/>
        </p:nvPicPr>
        <p:blipFill>
          <a:blip r:embed="rId3">
            <a:extLst/>
          </a:blip>
          <a:stretch>
            <a:fillRect/>
          </a:stretch>
        </p:blipFill>
        <p:spPr>
          <a:xfrm>
            <a:off x="964732" y="4759894"/>
            <a:ext cx="2165810" cy="564995"/>
          </a:xfrm>
          <a:prstGeom prst="rect">
            <a:avLst/>
          </a:prstGeom>
          <a:ln w="25400">
            <a:round/>
          </a:ln>
        </p:spPr>
      </p:pic>
      <p:pic>
        <p:nvPicPr>
          <p:cNvPr id="1037" name="pasted-image.pdf"/>
          <p:cNvPicPr/>
          <p:nvPr/>
        </p:nvPicPr>
        <p:blipFill>
          <a:blip r:embed="rId4">
            <a:extLst/>
          </a:blip>
          <a:stretch>
            <a:fillRect/>
          </a:stretch>
        </p:blipFill>
        <p:spPr>
          <a:xfrm>
            <a:off x="1130514" y="5462205"/>
            <a:ext cx="1285065" cy="519495"/>
          </a:xfrm>
          <a:prstGeom prst="rect">
            <a:avLst/>
          </a:prstGeom>
          <a:ln w="25400">
            <a:round/>
          </a:ln>
        </p:spPr>
      </p:pic>
      <p:pic>
        <p:nvPicPr>
          <p:cNvPr id="1038" name="Sense nom.tiff"/>
          <p:cNvPicPr/>
          <p:nvPr/>
        </p:nvPicPr>
        <p:blipFill>
          <a:blip r:embed="rId5">
            <a:extLst/>
          </a:blip>
          <a:stretch>
            <a:fillRect/>
          </a:stretch>
        </p:blipFill>
        <p:spPr>
          <a:xfrm>
            <a:off x="4540767" y="3041468"/>
            <a:ext cx="3965542" cy="3849447"/>
          </a:xfrm>
          <a:prstGeom prst="rect">
            <a:avLst/>
          </a:prstGeom>
          <a:ln w="25400">
            <a:round/>
          </a:ln>
        </p:spPr>
      </p:pic>
    </p:spTree>
  </p:cSld>
  <p:clrMapOvr>
    <a:masterClrMapping/>
  </p:clrMapOvr>
  <p:transition spd="med" advClick="1"/>
</p:sld>
</file>

<file path=ppt/slides/slide9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40" name="Shape 104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1400">
                <a:uFill>
                  <a:solidFill/>
                </a:uFill>
              </a:rPr>
            </a:fld>
          </a:p>
        </p:txBody>
      </p:sp>
      <p:sp>
        <p:nvSpPr>
          <p:cNvPr id="1041" name="Shape 1041"/>
          <p:cNvSpPr/>
          <p:nvPr>
            <p:ph type="title"/>
          </p:nvPr>
        </p:nvSpPr>
        <p:spPr>
          <a:xfrm>
            <a:off x="76200" y="0"/>
            <a:ext cx="8915400" cy="685800"/>
          </a:xfrm>
          <a:prstGeom prst="rect">
            <a:avLst/>
          </a:prstGeom>
        </p:spPr>
        <p:txBody>
          <a:bodyPr/>
          <a:lstStyle>
            <a:lvl1pPr>
              <a:defRPr sz="3200" u="sng">
                <a:solidFill>
                  <a:srgbClr val="000000"/>
                </a:solidFill>
                <a:uFill>
                  <a:solidFill>
                    <a:srgbClr val="000000"/>
                  </a:solidFill>
                </a:uFill>
                <a:latin typeface="+mn-lt"/>
                <a:ea typeface="+mn-ea"/>
                <a:cs typeface="+mn-cs"/>
                <a:sym typeface="Arial"/>
              </a:defRPr>
            </a:lvl1pPr>
          </a:lstStyle>
          <a:p>
            <a:pPr lvl="0">
              <a:defRPr sz="1800" u="none">
                <a:uFillTx/>
              </a:defRPr>
            </a:pPr>
            <a:r>
              <a:rPr sz="3200" u="sng">
                <a:uFill>
                  <a:solidFill/>
                </a:uFill>
              </a:rPr>
              <a:t>Baryon Acoustic Oscillations</a:t>
            </a:r>
          </a:p>
        </p:txBody>
      </p:sp>
      <p:sp>
        <p:nvSpPr>
          <p:cNvPr id="1042" name="Shape 1042"/>
          <p:cNvSpPr/>
          <p:nvPr>
            <p:ph type="body" idx="1"/>
          </p:nvPr>
        </p:nvSpPr>
        <p:spPr>
          <a:xfrm>
            <a:off x="76200" y="838200"/>
            <a:ext cx="8915400" cy="6172200"/>
          </a:xfrm>
          <a:prstGeom prst="rect">
            <a:avLst/>
          </a:prstGeom>
        </p:spPr>
        <p:txBody>
          <a:bodyPr/>
          <a:lstStyle/>
          <a:p>
            <a:pPr lvl="0" marL="254952" indent="-214312">
              <a:spcBef>
                <a:spcPts val="2000"/>
              </a:spcBef>
              <a:buClr>
                <a:srgbClr val="0329D6"/>
              </a:buClr>
              <a:buFont typeface="Arial"/>
              <a:defRPr sz="1800">
                <a:solidFill>
                  <a:srgbClr val="000000"/>
                </a:solidFill>
                <a:uFillTx/>
              </a:defRPr>
            </a:pPr>
            <a:r>
              <a:rPr sz="2000">
                <a:solidFill>
                  <a:srgbClr val="0329D6"/>
                </a:solidFill>
                <a:uFill>
                  <a:solidFill>
                    <a:srgbClr val="0329D6"/>
                  </a:solidFill>
                </a:uFill>
                <a:latin typeface="+mn-lt"/>
                <a:ea typeface="+mn-ea"/>
                <a:cs typeface="+mn-cs"/>
                <a:sym typeface="Arial"/>
              </a:rPr>
              <a:t>At </a:t>
            </a:r>
            <a:r>
              <a:rPr i="1" sz="2000">
                <a:uFill>
                  <a:solidFill/>
                </a:uFill>
                <a:latin typeface="+mn-lt"/>
                <a:ea typeface="+mn-ea"/>
                <a:cs typeface="+mn-cs"/>
                <a:sym typeface="Arial"/>
              </a:rPr>
              <a:t>z</a:t>
            </a:r>
            <a:r>
              <a:rPr sz="2000">
                <a:uFill>
                  <a:solidFill/>
                </a:uFill>
                <a:latin typeface="+mn-lt"/>
                <a:ea typeface="+mn-ea"/>
                <a:cs typeface="+mn-cs"/>
                <a:sym typeface="Arial"/>
              </a:rPr>
              <a:t>&gt;&gt;1000</a:t>
            </a:r>
            <a:r>
              <a:rPr sz="2000">
                <a:solidFill>
                  <a:srgbClr val="0329D6"/>
                </a:solidFill>
                <a:uFill>
                  <a:solidFill>
                    <a:srgbClr val="0329D6"/>
                  </a:solidFill>
                </a:uFill>
                <a:latin typeface="+mn-lt"/>
                <a:ea typeface="+mn-ea"/>
                <a:cs typeface="+mn-cs"/>
                <a:sym typeface="Arial"/>
              </a:rPr>
              <a:t> the universe was made of dark matter (DM), neutrinos and a highly-coupled relativistic photon-“baryon” (nucleons and electrons) gas.</a:t>
            </a:r>
            <a:endParaRPr sz="2000">
              <a:solidFill>
                <a:srgbClr val="0329D6"/>
              </a:solidFill>
              <a:uFill>
                <a:solidFill>
                  <a:srgbClr val="0329D6"/>
                </a:solidFill>
              </a:uFill>
              <a:latin typeface="+mn-lt"/>
              <a:ea typeface="+mn-ea"/>
              <a:cs typeface="+mn-cs"/>
              <a:sym typeface="Arial"/>
            </a:endParaRPr>
          </a:p>
          <a:p>
            <a:pPr lvl="0" marL="254952" indent="-214312">
              <a:spcBef>
                <a:spcPts val="2000"/>
              </a:spcBef>
              <a:buClr>
                <a:srgbClr val="0329D6"/>
              </a:buClr>
              <a:buFont typeface="Arial"/>
              <a:defRPr sz="1800">
                <a:solidFill>
                  <a:srgbClr val="000000"/>
                </a:solidFill>
                <a:uFillTx/>
              </a:defRPr>
            </a:pPr>
            <a:r>
              <a:rPr sz="2000">
                <a:solidFill>
                  <a:srgbClr val="0329D6"/>
                </a:solidFill>
                <a:uFill>
                  <a:solidFill>
                    <a:srgbClr val="0329D6"/>
                  </a:solidFill>
                </a:uFill>
                <a:latin typeface="+mn-lt"/>
                <a:ea typeface="+mn-ea"/>
                <a:cs typeface="+mn-cs"/>
                <a:sym typeface="Arial"/>
              </a:rPr>
              <a:t>Any initial over-density (in DM, neutrinos and gas) creates an overpressure that launches a spherical pressure (sound) wave in the gas.</a:t>
            </a:r>
            <a:endParaRPr sz="2000">
              <a:solidFill>
                <a:srgbClr val="0329D6"/>
              </a:solidFill>
              <a:uFill>
                <a:solidFill>
                  <a:srgbClr val="0329D6"/>
                </a:solidFill>
              </a:uFill>
              <a:latin typeface="+mn-lt"/>
              <a:ea typeface="+mn-ea"/>
              <a:cs typeface="+mn-cs"/>
              <a:sym typeface="Arial"/>
            </a:endParaRPr>
          </a:p>
          <a:p>
            <a:pPr lvl="0" marL="254952" indent="-214312">
              <a:spcBef>
                <a:spcPts val="2000"/>
              </a:spcBef>
              <a:buClr>
                <a:srgbClr val="0329D6"/>
              </a:buClr>
              <a:buFont typeface="Arial"/>
              <a:defRPr sz="1800">
                <a:solidFill>
                  <a:srgbClr val="000000"/>
                </a:solidFill>
                <a:uFillTx/>
              </a:defRPr>
            </a:pPr>
            <a:r>
              <a:rPr sz="2000">
                <a:solidFill>
                  <a:srgbClr val="0329D6"/>
                </a:solidFill>
                <a:uFill>
                  <a:solidFill>
                    <a:srgbClr val="0329D6"/>
                  </a:solidFill>
                </a:uFill>
                <a:latin typeface="+mn-lt"/>
                <a:ea typeface="+mn-ea"/>
                <a:cs typeface="+mn-cs"/>
                <a:sym typeface="Arial"/>
              </a:rPr>
              <a:t>This wave travels outwards at the speed of sound in the gas, </a:t>
            </a:r>
            <a:r>
              <a:rPr sz="2000">
                <a:uFill>
                  <a:solidFill/>
                </a:uFill>
                <a:latin typeface="+mn-lt"/>
                <a:ea typeface="+mn-ea"/>
                <a:cs typeface="+mn-cs"/>
                <a:sym typeface="Arial"/>
              </a:rPr>
              <a:t>c</a:t>
            </a:r>
            <a:r>
              <a:rPr baseline="-25000" sz="2000">
                <a:uFill>
                  <a:solidFill/>
                </a:uFill>
                <a:latin typeface="+mn-lt"/>
                <a:ea typeface="+mn-ea"/>
                <a:cs typeface="+mn-cs"/>
                <a:sym typeface="Arial"/>
              </a:rPr>
              <a:t>s</a:t>
            </a:r>
            <a:r>
              <a:rPr sz="2000">
                <a:uFill>
                  <a:solidFill/>
                </a:uFill>
                <a:latin typeface="+mn-lt"/>
                <a:ea typeface="+mn-ea"/>
                <a:cs typeface="+mn-cs"/>
                <a:sym typeface="Arial"/>
              </a:rPr>
              <a:t> = c / √3</a:t>
            </a:r>
            <a:endParaRPr sz="2000">
              <a:uFill>
                <a:solidFill/>
              </a:uFill>
              <a:latin typeface="+mn-lt"/>
              <a:ea typeface="+mn-ea"/>
              <a:cs typeface="+mn-cs"/>
              <a:sym typeface="Arial"/>
            </a:endParaRPr>
          </a:p>
          <a:p>
            <a:pPr lvl="0" marL="254952" indent="-214312">
              <a:spcBef>
                <a:spcPts val="2000"/>
              </a:spcBef>
              <a:buClr>
                <a:srgbClr val="0329D6"/>
              </a:buClr>
              <a:buFont typeface="Arial"/>
              <a:defRPr sz="1800">
                <a:solidFill>
                  <a:srgbClr val="000000"/>
                </a:solidFill>
                <a:uFillTx/>
              </a:defRPr>
            </a:pPr>
            <a:r>
              <a:rPr sz="2000">
                <a:solidFill>
                  <a:srgbClr val="0329D6"/>
                </a:solidFill>
                <a:uFill>
                  <a:solidFill>
                    <a:srgbClr val="0329D6"/>
                  </a:solidFill>
                </a:uFill>
                <a:latin typeface="+mn-lt"/>
                <a:ea typeface="+mn-ea"/>
                <a:cs typeface="+mn-cs"/>
                <a:sym typeface="Arial"/>
              </a:rPr>
              <a:t>At </a:t>
            </a:r>
            <a:r>
              <a:rPr i="1" sz="2000">
                <a:uFill>
                  <a:solidFill/>
                </a:uFill>
                <a:latin typeface="+mn-lt"/>
                <a:ea typeface="+mn-ea"/>
                <a:cs typeface="+mn-cs"/>
                <a:sym typeface="Arial"/>
              </a:rPr>
              <a:t>z</a:t>
            </a:r>
            <a:r>
              <a:rPr sz="2000">
                <a:uFill>
                  <a:solidFill/>
                </a:uFill>
                <a:latin typeface="+mn-lt"/>
                <a:ea typeface="+mn-ea"/>
                <a:cs typeface="+mn-cs"/>
                <a:sym typeface="Arial"/>
              </a:rPr>
              <a:t> ~ 1100</a:t>
            </a:r>
            <a:r>
              <a:rPr sz="2000">
                <a:solidFill>
                  <a:srgbClr val="0329D6"/>
                </a:solidFill>
                <a:uFill>
                  <a:solidFill>
                    <a:srgbClr val="0329D6"/>
                  </a:solidFill>
                </a:uFill>
                <a:latin typeface="+mn-lt"/>
                <a:ea typeface="+mn-ea"/>
                <a:cs typeface="+mn-cs"/>
                <a:sym typeface="Arial"/>
              </a:rPr>
              <a:t> </a:t>
            </a:r>
            <a:r>
              <a:rPr sz="2000">
                <a:uFill>
                  <a:solidFill/>
                </a:uFill>
                <a:latin typeface="+mn-lt"/>
                <a:ea typeface="+mn-ea"/>
                <a:cs typeface="+mn-cs"/>
                <a:sym typeface="Arial"/>
              </a:rPr>
              <a:t>(</a:t>
            </a:r>
            <a:r>
              <a:rPr i="1" sz="2000">
                <a:uFill>
                  <a:solidFill/>
                </a:uFill>
                <a:latin typeface="+mn-lt"/>
                <a:ea typeface="+mn-ea"/>
                <a:cs typeface="+mn-cs"/>
                <a:sym typeface="Arial"/>
              </a:rPr>
              <a:t>t</a:t>
            </a:r>
            <a:r>
              <a:rPr sz="2000">
                <a:uFill>
                  <a:solidFill/>
                </a:uFill>
                <a:latin typeface="+mn-lt"/>
                <a:ea typeface="+mn-ea"/>
                <a:cs typeface="+mn-cs"/>
                <a:sym typeface="Arial"/>
              </a:rPr>
              <a:t> ~ 350 000 yr)</a:t>
            </a:r>
            <a:r>
              <a:rPr sz="2000">
                <a:solidFill>
                  <a:srgbClr val="0329D6"/>
                </a:solidFill>
                <a:uFill>
                  <a:solidFill>
                    <a:srgbClr val="0329D6"/>
                  </a:solidFill>
                </a:uFill>
                <a:latin typeface="+mn-lt"/>
                <a:ea typeface="+mn-ea"/>
                <a:cs typeface="+mn-cs"/>
                <a:sym typeface="Arial"/>
              </a:rPr>
              <a:t>, temperature drops enough </a:t>
            </a:r>
            <a:r>
              <a:rPr sz="2000">
                <a:uFill>
                  <a:solidFill/>
                </a:uFill>
                <a:latin typeface="+mn-lt"/>
                <a:ea typeface="+mn-ea"/>
                <a:cs typeface="+mn-cs"/>
                <a:sym typeface="Arial"/>
              </a:rPr>
              <a:t>(</a:t>
            </a:r>
            <a:r>
              <a:rPr i="1" sz="2000">
                <a:uFill>
                  <a:solidFill/>
                </a:uFill>
                <a:latin typeface="+mn-lt"/>
                <a:ea typeface="+mn-ea"/>
                <a:cs typeface="+mn-cs"/>
                <a:sym typeface="Arial"/>
              </a:rPr>
              <a:t>T</a:t>
            </a:r>
            <a:r>
              <a:rPr sz="2000">
                <a:uFill>
                  <a:solidFill/>
                </a:uFill>
                <a:latin typeface="+mn-lt"/>
                <a:ea typeface="+mn-ea"/>
                <a:cs typeface="+mn-cs"/>
                <a:sym typeface="Arial"/>
              </a:rPr>
              <a:t> ~ 3000 K)</a:t>
            </a:r>
            <a:r>
              <a:rPr sz="2000">
                <a:solidFill>
                  <a:srgbClr val="0329D6"/>
                </a:solidFill>
                <a:uFill>
                  <a:solidFill>
                    <a:srgbClr val="0329D6"/>
                  </a:solidFill>
                </a:uFill>
                <a:latin typeface="+mn-lt"/>
                <a:ea typeface="+mn-ea"/>
                <a:cs typeface="+mn-cs"/>
                <a:sym typeface="Arial"/>
              </a:rPr>
              <a:t> for protons and electrons to combine into neutral hydrogen atoms. Pressure-providing photons decouple and free-stream to us </a:t>
            </a:r>
            <a:r>
              <a:rPr sz="2000">
                <a:uFill>
                  <a:solidFill/>
                </a:uFill>
                <a:latin typeface="+mn-lt"/>
                <a:ea typeface="+mn-ea"/>
                <a:cs typeface="+mn-cs"/>
                <a:sym typeface="Arial"/>
              </a:rPr>
              <a:t>(CMB).</a:t>
            </a:r>
            <a:endParaRPr sz="2000">
              <a:uFill>
                <a:solidFill/>
              </a:uFill>
              <a:latin typeface="+mn-lt"/>
              <a:ea typeface="+mn-ea"/>
              <a:cs typeface="+mn-cs"/>
              <a:sym typeface="Arial"/>
            </a:endParaRPr>
          </a:p>
          <a:p>
            <a:pPr lvl="0" marL="254952" indent="-214312">
              <a:spcBef>
                <a:spcPts val="2000"/>
              </a:spcBef>
              <a:buClr>
                <a:srgbClr val="0329D6"/>
              </a:buClr>
              <a:buFont typeface="Arial"/>
              <a:defRPr sz="1800">
                <a:solidFill>
                  <a:srgbClr val="000000"/>
                </a:solidFill>
                <a:uFillTx/>
              </a:defRPr>
            </a:pPr>
            <a:r>
              <a:rPr sz="2000">
                <a:solidFill>
                  <a:srgbClr val="0329D6"/>
                </a:solidFill>
                <a:uFill>
                  <a:solidFill>
                    <a:srgbClr val="0329D6"/>
                  </a:solidFill>
                </a:uFill>
                <a:latin typeface="+mn-lt"/>
                <a:ea typeface="+mn-ea"/>
                <a:cs typeface="+mn-cs"/>
                <a:sym typeface="Arial"/>
              </a:rPr>
              <a:t>Sound speed of baryons plummets. Wave stalls at a radius of </a:t>
            </a:r>
            <a:r>
              <a:rPr sz="2000">
                <a:uFill>
                  <a:solidFill/>
                </a:uFill>
                <a:latin typeface="+mn-lt"/>
                <a:ea typeface="+mn-ea"/>
                <a:cs typeface="+mn-cs"/>
                <a:sym typeface="Arial"/>
              </a:rPr>
              <a:t>~150 Mpc = 500 million light-yr</a:t>
            </a:r>
            <a:r>
              <a:rPr sz="2000">
                <a:solidFill>
                  <a:srgbClr val="0329D6"/>
                </a:solidFill>
                <a:uFill>
                  <a:solidFill>
                    <a:srgbClr val="0329D6"/>
                  </a:solidFill>
                </a:uFill>
                <a:latin typeface="+mn-lt"/>
                <a:ea typeface="+mn-ea"/>
                <a:cs typeface="+mn-cs"/>
                <a:sym typeface="Arial"/>
              </a:rPr>
              <a:t>, the co-moving sound horizon at recombination.</a:t>
            </a:r>
            <a:endParaRPr sz="2000">
              <a:solidFill>
                <a:srgbClr val="0329D6"/>
              </a:solidFill>
              <a:uFill>
                <a:solidFill>
                  <a:srgbClr val="0329D6"/>
                </a:solidFill>
              </a:uFill>
              <a:latin typeface="+mn-lt"/>
              <a:ea typeface="+mn-ea"/>
              <a:cs typeface="+mn-cs"/>
              <a:sym typeface="Arial"/>
            </a:endParaRPr>
          </a:p>
          <a:p>
            <a:pPr lvl="0" marL="254952" indent="-214312">
              <a:spcBef>
                <a:spcPts val="2000"/>
              </a:spcBef>
              <a:buClr>
                <a:srgbClr val="0329D6"/>
              </a:buClr>
              <a:buFont typeface="Arial"/>
              <a:defRPr sz="1800">
                <a:solidFill>
                  <a:srgbClr val="000000"/>
                </a:solidFill>
                <a:uFillTx/>
              </a:defRPr>
            </a:pPr>
            <a:r>
              <a:rPr sz="2000">
                <a:solidFill>
                  <a:srgbClr val="0329D6"/>
                </a:solidFill>
                <a:uFill>
                  <a:solidFill>
                    <a:srgbClr val="0329D6"/>
                  </a:solidFill>
                </a:uFill>
                <a:latin typeface="+mn-lt"/>
                <a:ea typeface="+mn-ea"/>
                <a:cs typeface="+mn-cs"/>
                <a:sym typeface="Arial"/>
              </a:rPr>
              <a:t>Over-density in shell (gas) and in the original center (DM) both seed the formation of galaxies. </a:t>
            </a:r>
            <a:endParaRPr sz="2000">
              <a:solidFill>
                <a:srgbClr val="0329D6"/>
              </a:solidFill>
              <a:uFill>
                <a:solidFill>
                  <a:srgbClr val="0329D6"/>
                </a:solidFill>
              </a:uFill>
              <a:latin typeface="+mn-lt"/>
              <a:ea typeface="+mn-ea"/>
              <a:cs typeface="+mn-cs"/>
              <a:sym typeface="Arial"/>
            </a:endParaRPr>
          </a:p>
          <a:p>
            <a:pPr lvl="0" marL="254952" indent="-214312">
              <a:spcBef>
                <a:spcPts val="2000"/>
              </a:spcBef>
              <a:buClr>
                <a:srgbClr val="0329D6"/>
              </a:buClr>
              <a:buFont typeface="Arial"/>
              <a:defRPr sz="1800">
                <a:solidFill>
                  <a:srgbClr val="000000"/>
                </a:solidFill>
                <a:uFillTx/>
              </a:defRPr>
            </a:pPr>
            <a:r>
              <a:rPr sz="2000">
                <a:solidFill>
                  <a:srgbClr val="0329D6"/>
                </a:solidFill>
                <a:uFill>
                  <a:solidFill>
                    <a:srgbClr val="0329D6"/>
                  </a:solidFill>
                </a:uFill>
                <a:latin typeface="+mn-lt"/>
                <a:ea typeface="+mn-ea"/>
                <a:cs typeface="+mn-cs"/>
                <a:sym typeface="Arial"/>
              </a:rPr>
              <a:t>Preferred separation of galaxies is </a:t>
            </a:r>
            <a:r>
              <a:rPr sz="2000">
                <a:uFill>
                  <a:solidFill/>
                </a:uFill>
                <a:latin typeface="+mn-lt"/>
                <a:ea typeface="+mn-ea"/>
                <a:cs typeface="+mn-cs"/>
                <a:sym typeface="Arial"/>
              </a:rPr>
              <a:t>150 Mpc                 </a:t>
            </a:r>
            <a:r>
              <a:rPr sz="2000">
                <a:solidFill>
                  <a:srgbClr val="FF2600"/>
                </a:solidFill>
                <a:uFill>
                  <a:solidFill>
                    <a:srgbClr val="FF2600"/>
                  </a:solidFill>
                </a:uFill>
                <a:latin typeface="+mn-lt"/>
                <a:ea typeface="+mn-ea"/>
                <a:cs typeface="+mn-cs"/>
                <a:sym typeface="Arial"/>
              </a:rPr>
              <a:t>standard ruler</a:t>
            </a:r>
          </a:p>
        </p:txBody>
      </p:sp>
      <p:sp>
        <p:nvSpPr>
          <p:cNvPr id="1043" name="Shape 1043"/>
          <p:cNvSpPr/>
          <p:nvPr/>
        </p:nvSpPr>
        <p:spPr>
          <a:xfrm>
            <a:off x="5601460" y="6176106"/>
            <a:ext cx="838201" cy="1588"/>
          </a:xfrm>
          <a:prstGeom prst="line">
            <a:avLst/>
          </a:prstGeom>
          <a:ln w="76200">
            <a:solidFill>
              <a:srgbClr val="FF7C00"/>
            </a:solidFill>
            <a:round/>
            <a:tailEnd type="triangle"/>
          </a:ln>
        </p:spPr>
        <p:txBody>
          <a:bodyPr lIns="0" tIns="0" rIns="0" bIns="0"/>
          <a:lstStyle/>
          <a:p>
            <a:pPr lvl="0" marL="0" marR="0" defTabSz="457200">
              <a:defRPr sz="1200">
                <a:uFillTx/>
                <a:latin typeface="Helvetica"/>
                <a:ea typeface="Helvetica"/>
                <a:cs typeface="Helvetica"/>
                <a:sym typeface="Helvetica"/>
              </a:defRPr>
            </a:pPr>
          </a:p>
        </p:txBody>
      </p:sp>
    </p:spTree>
  </p:cSld>
  <p:clrMapOvr>
    <a:masterClrMapping/>
  </p:clrMapOvr>
  <p:transitio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3A4FE"/>
        </a:solidFill>
        <a:ln w="25400" cap="flat">
          <a:solidFill>
            <a:srgbClr val="000000"/>
          </a:solidFill>
          <a:prstDash val="solid"/>
          <a:round/>
        </a:ln>
        <a:effectLst/>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round/>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3A4FE"/>
        </a:solidFill>
        <a:ln w="25400" cap="flat">
          <a:solidFill>
            <a:srgbClr val="000000"/>
          </a:solidFill>
          <a:prstDash val="solid"/>
          <a:round/>
        </a:ln>
        <a:effectLst/>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round/>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