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9" r:id="rId2"/>
    <p:sldId id="300" r:id="rId3"/>
    <p:sldId id="285" r:id="rId4"/>
    <p:sldId id="258" r:id="rId5"/>
    <p:sldId id="261" r:id="rId6"/>
    <p:sldId id="286" r:id="rId7"/>
    <p:sldId id="264" r:id="rId8"/>
    <p:sldId id="263" r:id="rId9"/>
    <p:sldId id="298" r:id="rId10"/>
    <p:sldId id="265" r:id="rId11"/>
    <p:sldId id="292" r:id="rId12"/>
    <p:sldId id="266" r:id="rId13"/>
    <p:sldId id="267" r:id="rId14"/>
    <p:sldId id="268" r:id="rId15"/>
    <p:sldId id="272" r:id="rId16"/>
    <p:sldId id="273" r:id="rId17"/>
    <p:sldId id="282" r:id="rId18"/>
    <p:sldId id="269" r:id="rId19"/>
    <p:sldId id="345" r:id="rId20"/>
    <p:sldId id="342" r:id="rId21"/>
    <p:sldId id="344" r:id="rId22"/>
    <p:sldId id="346" r:id="rId23"/>
    <p:sldId id="347" r:id="rId24"/>
    <p:sldId id="343" r:id="rId25"/>
    <p:sldId id="317" r:id="rId26"/>
    <p:sldId id="318" r:id="rId27"/>
    <p:sldId id="319" r:id="rId28"/>
    <p:sldId id="320" r:id="rId29"/>
    <p:sldId id="321" r:id="rId30"/>
    <p:sldId id="324" r:id="rId31"/>
    <p:sldId id="326" r:id="rId32"/>
    <p:sldId id="329" r:id="rId33"/>
    <p:sldId id="330" r:id="rId34"/>
    <p:sldId id="335" r:id="rId35"/>
    <p:sldId id="336" r:id="rId36"/>
    <p:sldId id="337" r:id="rId37"/>
    <p:sldId id="338" r:id="rId38"/>
    <p:sldId id="341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CC00"/>
    <a:srgbClr val="FF0000"/>
    <a:srgbClr val="33CC33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548A0F6-D7DB-48B2-8C4F-1643E0CC24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28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31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20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58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2BD39-EABE-480D-A0FE-2B3CA1D9C945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28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1122E-DE7A-4E9F-B1F8-EC33DC7DCD02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647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10542-E14C-4E97-AD78-4DA5875007D0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035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02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6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80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171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2886C-3691-4C1C-B6B1-BC1808C88265}" type="slidenum">
              <a:rPr lang="en-US"/>
              <a:pPr/>
              <a:t>20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the energies??</a:t>
            </a:r>
          </a:p>
          <a:p>
            <a:r>
              <a:rPr lang="en-US" dirty="0"/>
              <a:t>I(</a:t>
            </a:r>
            <a:r>
              <a:rPr lang="en-US" dirty="0" err="1"/>
              <a:t>ZnBC</a:t>
            </a:r>
            <a:r>
              <a:rPr lang="en-US" dirty="0"/>
              <a:t>) = 5.57eV; A(BC) = -0.42eV;expect </a:t>
            </a:r>
            <a:r>
              <a:rPr lang="en-US" dirty="0" err="1"/>
              <a:t>w_CT</a:t>
            </a:r>
            <a:r>
              <a:rPr lang="en-US" dirty="0"/>
              <a:t> = 2.69eV</a:t>
            </a:r>
          </a:p>
          <a:p>
            <a:r>
              <a:rPr lang="en-US" dirty="0"/>
              <a:t>B3LYP TDDFT gives w = 1.33eV so error at least 1.36 </a:t>
            </a:r>
            <a:r>
              <a:rPr lang="en-US" dirty="0" err="1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703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5C4A1-28D9-4F42-B9E2-E50A1A818FC6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poles of chi and zeros of chi_inverse etc. </a:t>
            </a:r>
          </a:p>
          <a:p>
            <a:endParaRPr lang="en-US"/>
          </a:p>
          <a:p>
            <a:r>
              <a:rPr lang="en-US"/>
              <a:t>Approxs – in particular, adiabatic, where memory dep negelected entirely, or, in freq domain, this fhxc is constant</a:t>
            </a:r>
          </a:p>
        </p:txBody>
      </p:sp>
    </p:spTree>
    <p:extLst>
      <p:ext uri="{BB962C8B-B14F-4D97-AF65-F5344CB8AC3E}">
        <p14:creationId xmlns:p14="http://schemas.microsoft.com/office/powerpoint/2010/main" xmlns="" val="124575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771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281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82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329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737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14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0210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59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256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19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803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771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285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6EE23-344F-4851-8548-68A0C27F3B6F}" type="slidenum">
              <a:rPr lang="en-US"/>
              <a:pPr/>
              <a:t>34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3112" cy="4321175"/>
          </a:xfrm>
        </p:spPr>
        <p:txBody>
          <a:bodyPr/>
          <a:lstStyle/>
          <a:p>
            <a:r>
              <a:rPr lang="en-US"/>
              <a:t>Haven’t define phi_H, or Vee, or Hs…but no time.</a:t>
            </a:r>
          </a:p>
          <a:p>
            <a:r>
              <a:rPr lang="en-US"/>
              <a:t>“States rotate…”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7338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675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857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323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A47-4E3B-47AA-A498-9BE73A9AEA6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3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65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49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FF75-1464-4DA8-A5FF-D1C5BD093A5F}" type="slidenum">
              <a:rPr lang="en-US"/>
              <a:pPr/>
              <a:t>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 eqn for Psi i.t.o Phi?</a:t>
            </a:r>
          </a:p>
        </p:txBody>
      </p:sp>
    </p:spTree>
    <p:extLst>
      <p:ext uri="{BB962C8B-B14F-4D97-AF65-F5344CB8AC3E}">
        <p14:creationId xmlns:p14="http://schemas.microsoft.com/office/powerpoint/2010/main" xmlns="" val="386577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00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27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59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F874-E8DE-4DC6-B1EB-2A539396999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0DB8-6174-48E4-83A2-8F4EFFEFC16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0FBB8-8FC6-4546-9C1B-777110D5840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1F8F91-5E04-45B2-B52C-730EB269DB1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12008-CBC3-45C6-B925-21FDE484554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F2354-B222-4AEE-B281-4424BE27606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C8A8-596B-4EF6-9413-B429F93611E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19C85-3C96-4473-8C36-AC4AB7C01F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157C4-682B-4F9C-87DF-5645D98F0FB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F059-3DED-402E-9521-CFDC5F33621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2996C-EC4B-4D15-AC35-4F3EF36F41F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5433-26DE-4A4E-AA8B-9863E9D6254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B4EE1-54A3-46F5-9BCA-FA9E7D83AF8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6654-3B11-45EC-93C5-9C551F88943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98B342-2345-4885-9E8B-173CC9E0D46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w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6600CC"/>
                </a:solidFill>
                <a:latin typeface="Comic Sans MS" pitchFamily="66" charset="0"/>
              </a:rPr>
              <a:t>Advanced </a:t>
            </a:r>
            <a:r>
              <a:rPr lang="en-US" sz="3200" b="1" i="1" dirty="0" smtClean="0">
                <a:solidFill>
                  <a:srgbClr val="6600CC"/>
                </a:solidFill>
                <a:latin typeface="Comic Sans MS" pitchFamily="66" charset="0"/>
              </a:rPr>
              <a:t>TDDFT II  </a:t>
            </a:r>
            <a:endParaRPr lang="en-US" sz="3200" b="1" i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981200" y="5410200"/>
            <a:ext cx="502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Neepa T. Maitra</a:t>
            </a:r>
          </a:p>
          <a:p>
            <a:pPr algn="ct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Hunter College and the Graduate Center of the City University of New York</a:t>
            </a:r>
          </a:p>
        </p:txBody>
      </p:sp>
      <p:pic>
        <p:nvPicPr>
          <p:cNvPr id="61444" name="Picture 4" descr="Hun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216025" cy="1600200"/>
          </a:xfrm>
          <a:prstGeom prst="rect">
            <a:avLst/>
          </a:prstGeom>
          <a:noFill/>
        </p:spPr>
      </p:pic>
      <p:pic>
        <p:nvPicPr>
          <p:cNvPr id="61445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3" y="5257800"/>
            <a:ext cx="1477962" cy="1600200"/>
          </a:xfrm>
          <a:prstGeom prst="rect">
            <a:avLst/>
          </a:prstGeom>
          <a:noFill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28596" y="1219200"/>
            <a:ext cx="814393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Memory-Dependence in Linear Response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2400" b="1" dirty="0" smtClean="0"/>
              <a:t>a. Double Excitations  b. Charge Transfer Excitations </a:t>
            </a:r>
            <a:endParaRPr lang="en-US" sz="2400" b="1" dirty="0"/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276600" y="3505200"/>
            <a:ext cx="2438400" cy="1555750"/>
            <a:chOff x="2064" y="1920"/>
            <a:chExt cx="1536" cy="980"/>
          </a:xfrm>
        </p:grpSpPr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2640" y="1920"/>
              <a:ext cx="96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i="1">
                  <a:latin typeface="Times New Roman" pitchFamily="18" charset="0"/>
                </a:rPr>
                <a:t>f</a:t>
              </a:r>
              <a:r>
                <a:rPr lang="en-US" sz="9600" i="1" baseline="-25000">
                  <a:latin typeface="Times New Roman" pitchFamily="18" charset="0"/>
                </a:rPr>
                <a:t>xc</a:t>
              </a:r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2064" y="2304"/>
              <a:ext cx="14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5" name="AutoShape 15"/>
          <p:cNvSpPr>
            <a:spLocks noChangeArrowheads="1"/>
          </p:cNvSpPr>
          <p:nvPr/>
        </p:nvSpPr>
        <p:spPr bwMode="auto">
          <a:xfrm rot="392198">
            <a:off x="5181600" y="4191000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56" name="Picture 16" descr="j02997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514600"/>
            <a:ext cx="1066800" cy="877888"/>
          </a:xfrm>
          <a:prstGeom prst="rect">
            <a:avLst/>
          </a:prstGeom>
          <a:noFill/>
        </p:spPr>
      </p:pic>
      <p:pic>
        <p:nvPicPr>
          <p:cNvPr id="61457" name="Picture 17" descr="j02997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19400"/>
            <a:ext cx="1066800" cy="877888"/>
          </a:xfrm>
          <a:prstGeom prst="rect">
            <a:avLst/>
          </a:prstGeom>
          <a:noFill/>
        </p:spPr>
      </p:pic>
      <p:sp>
        <p:nvSpPr>
          <p:cNvPr id="61458" name="AutoShape 18"/>
          <p:cNvSpPr>
            <a:spLocks noChangeArrowheads="1"/>
          </p:cNvSpPr>
          <p:nvPr/>
        </p:nvSpPr>
        <p:spPr bwMode="auto">
          <a:xfrm rot="309513" flipH="1">
            <a:off x="2362200" y="3886200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5720" y="1214422"/>
            <a:ext cx="8572528" cy="128588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Diagonalize</a:t>
            </a:r>
            <a:r>
              <a:rPr lang="en-US" sz="2000" dirty="0" smtClean="0"/>
              <a:t> </a:t>
            </a:r>
            <a:r>
              <a:rPr lang="en-US" sz="2000" dirty="0"/>
              <a:t>many-body H in KS subspace near the </a:t>
            </a:r>
            <a:r>
              <a:rPr lang="en-US" sz="2000" dirty="0" smtClean="0"/>
              <a:t>double-ex </a:t>
            </a:r>
            <a:r>
              <a:rPr lang="en-US" sz="2000" dirty="0"/>
              <a:t>of interest, and require reduction to adiabatic TDDFT in the limit of weak coupling of the single to the double: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0" y="5715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/>
              <a:t>N.T. </a:t>
            </a:r>
            <a:r>
              <a:rPr lang="en-US" i="1" dirty="0" err="1"/>
              <a:t>Maitra</a:t>
            </a:r>
            <a:r>
              <a:rPr lang="en-US" i="1" dirty="0"/>
              <a:t>, F. Zhang, R. Cave, &amp; K. Burke JCP </a:t>
            </a:r>
            <a:r>
              <a:rPr lang="en-US" b="1" i="1" dirty="0"/>
              <a:t>120</a:t>
            </a:r>
            <a:r>
              <a:rPr lang="en-US" i="1" dirty="0"/>
              <a:t>, 5932 (2004)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7373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038600" y="2286000"/>
            <a:ext cx="654050" cy="344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65463" y="1939925"/>
            <a:ext cx="5003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usual adiabatic matrix element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2413" y="3897313"/>
            <a:ext cx="30337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dynamical (non-adiabatic) correction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6200000">
            <a:off x="6599237" y="2400301"/>
            <a:ext cx="307975" cy="2533650"/>
          </a:xfrm>
          <a:prstGeom prst="leftBrace">
            <a:avLst>
              <a:gd name="adj1" fmla="val 68557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Practical Approximation for the Dressed Kernel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4267200"/>
            <a:ext cx="4114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So: (i) scan KS orbital energies to see if a double lies near a single, 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>
                <a:solidFill>
                  <a:schemeClr val="accent2"/>
                </a:solidFill>
              </a:rPr>
              <a:t>apply this kernel just to that pair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>
                <a:solidFill>
                  <a:schemeClr val="accent2"/>
                </a:solidFill>
              </a:rPr>
              <a:t>apply usual ATDDFT to all other excitations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1600200"/>
            <a:ext cx="304800" cy="1524000"/>
          </a:xfrm>
          <a:prstGeom prst="curvedRight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Alternate Derivations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534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M.E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r>
              <a:rPr lang="en-US" sz="2000" dirty="0" err="1" smtClean="0">
                <a:solidFill>
                  <a:schemeClr val="accent2"/>
                </a:solidFill>
              </a:rPr>
              <a:t>Casida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/>
              <a:t>JCP </a:t>
            </a:r>
            <a:r>
              <a:rPr lang="en-US" b="1" i="1" dirty="0"/>
              <a:t>122</a:t>
            </a:r>
            <a:r>
              <a:rPr lang="en-US" i="1" dirty="0"/>
              <a:t>, 054111 (2005)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M. </a:t>
            </a:r>
            <a:r>
              <a:rPr lang="en-US" sz="2000" dirty="0" err="1" smtClean="0">
                <a:solidFill>
                  <a:schemeClr val="accent2"/>
                </a:solidFill>
              </a:rPr>
              <a:t>Huix-Rotllant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&amp; M.E. </a:t>
            </a:r>
            <a:r>
              <a:rPr lang="en-US" sz="2000" dirty="0" err="1" smtClean="0">
                <a:solidFill>
                  <a:schemeClr val="accent2"/>
                </a:solidFill>
              </a:rPr>
              <a:t>Casida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i="1" dirty="0" err="1" smtClean="0"/>
              <a:t>arXiv</a:t>
            </a:r>
            <a:r>
              <a:rPr lang="en-US" sz="2000" i="1" dirty="0" smtClean="0"/>
              <a:t>: 1008.1478v1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-- from second-order polarization propagator (SOPPA) correction to ATDDFT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P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r>
              <a:rPr lang="en-US" sz="2000" dirty="0" err="1">
                <a:solidFill>
                  <a:schemeClr val="accent2"/>
                </a:solidFill>
              </a:rPr>
              <a:t>Romaniello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D. </a:t>
            </a:r>
            <a:r>
              <a:rPr lang="en-US" sz="2000" dirty="0" err="1" smtClean="0">
                <a:solidFill>
                  <a:schemeClr val="accent2"/>
                </a:solidFill>
              </a:rPr>
              <a:t>Sangalli</a:t>
            </a:r>
            <a:r>
              <a:rPr lang="en-US" sz="2000" dirty="0" smtClean="0">
                <a:solidFill>
                  <a:schemeClr val="accent2"/>
                </a:solidFill>
              </a:rPr>
              <a:t>, J. A. Berger, F. </a:t>
            </a:r>
            <a:r>
              <a:rPr lang="en-US" sz="2000" dirty="0" err="1" smtClean="0">
                <a:solidFill>
                  <a:schemeClr val="accent2"/>
                </a:solidFill>
              </a:rPr>
              <a:t>Sottile</a:t>
            </a:r>
            <a:r>
              <a:rPr lang="en-US" sz="2000" dirty="0" smtClean="0">
                <a:solidFill>
                  <a:schemeClr val="accent2"/>
                </a:solidFill>
              </a:rPr>
              <a:t>, L. G. Molinari, L. Reining, and G. </a:t>
            </a:r>
            <a:r>
              <a:rPr lang="en-US" sz="2000" dirty="0" err="1" smtClean="0">
                <a:solidFill>
                  <a:schemeClr val="accent2"/>
                </a:solidFill>
              </a:rPr>
              <a:t>Onida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/>
              <a:t>JCP </a:t>
            </a:r>
            <a:r>
              <a:rPr lang="en-US" b="1" i="1" dirty="0"/>
              <a:t>130</a:t>
            </a:r>
            <a:r>
              <a:rPr lang="en-US" i="1" dirty="0"/>
              <a:t>, 044108 (2009)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-- </a:t>
            </a:r>
            <a:r>
              <a:rPr lang="en-US" sz="2000" dirty="0" smtClean="0"/>
              <a:t>from Bethe-</a:t>
            </a:r>
            <a:r>
              <a:rPr lang="en-US" sz="2000" dirty="0" err="1" smtClean="0"/>
              <a:t>Salpeter</a:t>
            </a:r>
            <a:r>
              <a:rPr lang="en-US" sz="2000" dirty="0" smtClean="0"/>
              <a:t> </a:t>
            </a:r>
            <a:r>
              <a:rPr lang="en-US" sz="2000" dirty="0"/>
              <a:t>equation with dynamically screened interaction W(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 smtClean="0"/>
              <a:t>)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O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r>
              <a:rPr lang="en-US" sz="2000" dirty="0" err="1">
                <a:solidFill>
                  <a:schemeClr val="accent2"/>
                </a:solidFill>
              </a:rPr>
              <a:t>Gritsenko</a:t>
            </a:r>
            <a:r>
              <a:rPr lang="en-US" sz="2000" dirty="0">
                <a:solidFill>
                  <a:schemeClr val="accent2"/>
                </a:solidFill>
              </a:rPr>
              <a:t> &amp; E.J. </a:t>
            </a:r>
            <a:r>
              <a:rPr lang="en-US" sz="2000" dirty="0" err="1" smtClean="0">
                <a:solidFill>
                  <a:schemeClr val="accent2"/>
                </a:solidFill>
              </a:rPr>
              <a:t>Baerends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/>
              <a:t>PCCP </a:t>
            </a:r>
            <a:r>
              <a:rPr lang="en-US" b="1" i="1" dirty="0"/>
              <a:t>11</a:t>
            </a:r>
            <a:r>
              <a:rPr lang="en-US" i="1" dirty="0"/>
              <a:t>, 4640, (2009).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-- </a:t>
            </a:r>
            <a:r>
              <a:rPr lang="en-US" sz="2000" dirty="0" smtClean="0"/>
              <a:t>use </a:t>
            </a:r>
            <a:r>
              <a:rPr lang="en-US" sz="2000" dirty="0"/>
              <a:t>CEDA (Common Energy Denominator Approximation) to account for the effect of the other states on the inverse kernels, and obtain spatial dependence of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-kernel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Simple Model System: 2 el. in 1d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438400" y="1219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19812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Vext = </a:t>
            </a:r>
            <a:r>
              <a:rPr lang="en-US" sz="2000"/>
              <a:t>x</a:t>
            </a:r>
            <a:r>
              <a:rPr lang="en-US" sz="2000" baseline="30000"/>
              <a:t>2</a:t>
            </a:r>
            <a:r>
              <a:rPr lang="en-US" sz="2000"/>
              <a:t>/2</a:t>
            </a:r>
          </a:p>
          <a:p>
            <a:pPr>
              <a:spcBef>
                <a:spcPct val="50000"/>
              </a:spcBef>
            </a:pPr>
            <a:r>
              <a:rPr lang="en-US"/>
              <a:t>Vee = </a:t>
            </a:r>
            <a:r>
              <a:rPr lang="en-US" sz="2000">
                <a:latin typeface="Symbol" pitchFamily="18" charset="2"/>
              </a:rPr>
              <a:t>l d</a:t>
            </a:r>
            <a:r>
              <a:rPr lang="en-US" sz="2000"/>
              <a:t>(x-x’)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 l="41417" t="20110" r="6509" b="57742"/>
          <a:stretch>
            <a:fillRect/>
          </a:stretch>
        </p:blipFill>
        <p:spPr bwMode="auto">
          <a:xfrm>
            <a:off x="0" y="10668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324600" y="304800"/>
            <a:ext cx="2819400" cy="2430463"/>
            <a:chOff x="3984" y="192"/>
            <a:chExt cx="1776" cy="1531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3"/>
            <a:srcRect t="20110" r="58583" b="53917"/>
            <a:stretch>
              <a:fillRect/>
            </a:stretch>
          </p:blipFill>
          <p:spPr bwMode="auto">
            <a:xfrm>
              <a:off x="3984" y="192"/>
              <a:ext cx="1776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128" y="1008"/>
              <a:ext cx="38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560" y="432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4608" y="144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3000" y="3048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</a:rPr>
              <a:t>l</a:t>
            </a:r>
            <a:r>
              <a:rPr lang="en-US"/>
              <a:t> = 0.2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32525"/>
            <a:ext cx="297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239000" y="6156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Dressed TDDFT</a:t>
            </a:r>
            <a:r>
              <a:rPr lang="en-US" sz="2000" i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in SPA,</a:t>
            </a:r>
            <a:r>
              <a:rPr lang="en-US" sz="2000" i="1">
                <a:latin typeface="Times New Roman" pitchFamily="18" charset="0"/>
              </a:rPr>
              <a:t>   f</a:t>
            </a:r>
            <a:r>
              <a:rPr lang="en-US" sz="2000" baseline="-25000"/>
              <a:t>xc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)</a:t>
            </a: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4038600" y="3429000"/>
            <a:ext cx="5562600" cy="2727325"/>
            <a:chOff x="2304" y="1728"/>
            <a:chExt cx="3456" cy="168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/>
            <a:srcRect t="46056" b="19586"/>
            <a:stretch>
              <a:fillRect/>
            </a:stretch>
          </p:blipFill>
          <p:spPr bwMode="auto">
            <a:xfrm>
              <a:off x="2304" y="1728"/>
              <a:ext cx="345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V="1">
              <a:off x="3888" y="3360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429000" y="36576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86000" y="3505200"/>
            <a:ext cx="1752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Exact: 1/3: 2/3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           2/3: 1/3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105400" y="228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04800" y="3505200"/>
            <a:ext cx="167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Exact: ½ : ½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           ½: 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62" name="AutoShape 26"/>
          <p:cNvSpPr>
            <a:spLocks/>
          </p:cNvSpPr>
          <p:nvPr/>
        </p:nvSpPr>
        <p:spPr bwMode="auto">
          <a:xfrm>
            <a:off x="914400" y="3581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AutoShape 27"/>
          <p:cNvSpPr>
            <a:spLocks/>
          </p:cNvSpPr>
          <p:nvPr/>
        </p:nvSpPr>
        <p:spPr bwMode="auto">
          <a:xfrm>
            <a:off x="2895600" y="3581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) Some molecules </a:t>
            </a:r>
            <a:r>
              <a:rPr lang="en-US" sz="2000" b="1" dirty="0" err="1">
                <a:solidFill>
                  <a:srgbClr val="FF0000"/>
                </a:solidFill>
              </a:rPr>
              <a:t>eg</a:t>
            </a:r>
            <a:r>
              <a:rPr lang="en-US" sz="2000" b="1" dirty="0">
                <a:solidFill>
                  <a:srgbClr val="FF0000"/>
                </a:solidFill>
              </a:rPr>
              <a:t> short-chain </a:t>
            </a:r>
            <a:r>
              <a:rPr lang="en-US" sz="2000" b="1" dirty="0" err="1">
                <a:solidFill>
                  <a:srgbClr val="FF0000"/>
                </a:solidFill>
              </a:rPr>
              <a:t>polyenes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Lowest-lying excitations notoriously difficult to calculate due to significant double-excitation character.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533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When are states of double-excitation character important?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752600"/>
            <a:ext cx="3505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67000" y="48006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R. Cave, F. Zhang, N.T. </a:t>
            </a:r>
            <a:r>
              <a:rPr lang="en-US" sz="1600" i="1" dirty="0" err="1"/>
              <a:t>Maitra</a:t>
            </a:r>
            <a:r>
              <a:rPr lang="en-US" sz="1600" i="1" dirty="0"/>
              <a:t>, K. Burke, CPL </a:t>
            </a:r>
            <a:r>
              <a:rPr lang="en-US" sz="1600" b="1" i="1" dirty="0"/>
              <a:t>389</a:t>
            </a:r>
            <a:r>
              <a:rPr lang="en-US" sz="1600" i="1" dirty="0"/>
              <a:t>, 39 (2004</a:t>
            </a:r>
            <a:r>
              <a:rPr lang="en-US" sz="1600" i="1" dirty="0" smtClean="0"/>
              <a:t>);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G. Mazur, R. </a:t>
            </a:r>
            <a:r>
              <a:rPr lang="en-US" i="1" dirty="0" err="1"/>
              <a:t>Wlodarczyk</a:t>
            </a:r>
            <a:r>
              <a:rPr lang="en-US" i="1" dirty="0"/>
              <a:t>, J. Comp. Chem. </a:t>
            </a:r>
            <a:r>
              <a:rPr lang="en-US" b="1" i="1" dirty="0"/>
              <a:t>30</a:t>
            </a:r>
            <a:r>
              <a:rPr lang="en-US" i="1" dirty="0"/>
              <a:t>, 811, (</a:t>
            </a:r>
            <a:r>
              <a:rPr lang="en-US" i="1" dirty="0" smtClean="0"/>
              <a:t>2008);</a:t>
            </a:r>
            <a:r>
              <a:rPr lang="pl-PL" dirty="0" smtClean="0"/>
              <a:t> </a:t>
            </a:r>
            <a:r>
              <a:rPr lang="pl-PL" i="1" dirty="0" smtClean="0"/>
              <a:t>Mazur, G., M. Makowski, R. Wlodarcyk, Y. Aoki, </a:t>
            </a:r>
            <a:r>
              <a:rPr lang="en-US" i="1" dirty="0" smtClean="0"/>
              <a:t>IJQC </a:t>
            </a:r>
            <a:r>
              <a:rPr lang="en-US" b="1" i="1" dirty="0" smtClean="0"/>
              <a:t>111</a:t>
            </a:r>
            <a:r>
              <a:rPr lang="en-US" i="1" dirty="0" smtClean="0"/>
              <a:t>, 819 (2010);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b="1" i="1" dirty="0" err="1" smtClean="0">
                <a:solidFill>
                  <a:srgbClr val="0070C0"/>
                </a:solidFill>
                <a:sym typeface="Wingdings" pitchFamily="2" charset="2"/>
              </a:rPr>
              <a:t>Grzegorz</a:t>
            </a:r>
            <a:r>
              <a:rPr lang="en-US" b="1" i="1" dirty="0" smtClean="0">
                <a:solidFill>
                  <a:srgbClr val="0070C0"/>
                </a:solidFill>
                <a:sym typeface="Wingdings" pitchFamily="2" charset="2"/>
              </a:rPr>
              <a:t> Mazur talk next week</a:t>
            </a:r>
            <a:endParaRPr lang="en-US" b="1" i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M. </a:t>
            </a:r>
            <a:r>
              <a:rPr lang="en-US" i="1" dirty="0" err="1" smtClean="0"/>
              <a:t>Huix-Rotllant</a:t>
            </a:r>
            <a:r>
              <a:rPr lang="en-US" i="1" dirty="0" smtClean="0"/>
              <a:t>, A. </a:t>
            </a:r>
            <a:r>
              <a:rPr lang="en-US" i="1" dirty="0" err="1" smtClean="0"/>
              <a:t>Ipatov</a:t>
            </a:r>
            <a:r>
              <a:rPr lang="en-US" i="1" dirty="0" smtClean="0"/>
              <a:t>, A. Rubio, M. E. </a:t>
            </a:r>
            <a:r>
              <a:rPr lang="en-US" i="1" dirty="0" err="1" smtClean="0"/>
              <a:t>Casida</a:t>
            </a:r>
            <a:r>
              <a:rPr lang="en-US" i="1" dirty="0" smtClean="0"/>
              <a:t>, Chem. Phys.  (2011) – extensive testing on 28 organic molecules, discussion of what’s best for adiabatic part…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Other implementations and tests: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91" grpId="0"/>
      <p:bldP spid="1639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762001"/>
            <a:ext cx="81534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6600"/>
                </a:solidFill>
              </a:rPr>
              <a:t>(ii) Coupled electron-ion dynamics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		- </a:t>
            </a:r>
            <a:r>
              <a:rPr lang="en-US" sz="2000" dirty="0" smtClean="0"/>
              <a:t>propensity </a:t>
            </a:r>
            <a:r>
              <a:rPr lang="en-US" sz="2000" dirty="0"/>
              <a:t>for curve-crossing means need accurate double-excitation description for global </a:t>
            </a:r>
            <a:r>
              <a:rPr lang="en-US" sz="2000" dirty="0" smtClean="0"/>
              <a:t>potential energy surfaces 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1600" i="1" dirty="0"/>
              <a:t>	</a:t>
            </a:r>
            <a:r>
              <a:rPr lang="en-US" i="1" dirty="0"/>
              <a:t>Levine, </a:t>
            </a:r>
            <a:r>
              <a:rPr lang="en-US" i="1" dirty="0" err="1"/>
              <a:t>Ko</a:t>
            </a:r>
            <a:r>
              <a:rPr lang="en-US" i="1" dirty="0"/>
              <a:t>, </a:t>
            </a:r>
            <a:r>
              <a:rPr lang="en-US" i="1" dirty="0" err="1"/>
              <a:t>Quenneville</a:t>
            </a:r>
            <a:r>
              <a:rPr lang="en-US" i="1" dirty="0"/>
              <a:t>, Martinez, Mol. Phys. </a:t>
            </a:r>
            <a:r>
              <a:rPr lang="en-US" b="1" i="1" dirty="0"/>
              <a:t>104,</a:t>
            </a:r>
            <a:r>
              <a:rPr lang="en-US" i="1" dirty="0"/>
              <a:t> 1039 (2006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929066"/>
            <a:ext cx="891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(iv</a:t>
            </a:r>
            <a:r>
              <a:rPr lang="en-US" b="1" dirty="0" smtClean="0">
                <a:solidFill>
                  <a:schemeClr val="accent2"/>
                </a:solidFill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</a:rPr>
              <a:t>Near conical intersections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		- </a:t>
            </a:r>
            <a:r>
              <a:rPr lang="en-US" sz="2000" dirty="0" smtClean="0"/>
              <a:t>near-degeneracy with ground-state (static correlation) gives double-excitation character to all excitations		</a:t>
            </a:r>
            <a:r>
              <a:rPr lang="en-US" dirty="0"/>
              <a:t>	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5720" y="2714620"/>
            <a:ext cx="830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</a:rPr>
              <a:t>(iii) Certain long-range charge transfer states! </a:t>
            </a:r>
          </a:p>
          <a:p>
            <a:pPr>
              <a:spcBef>
                <a:spcPct val="50000"/>
              </a:spcBef>
            </a:pPr>
            <a:r>
              <a:rPr lang="en-US" dirty="0"/>
              <a:t>			</a:t>
            </a:r>
            <a:r>
              <a:rPr lang="en-US" i="1" dirty="0"/>
              <a:t>Stay </a:t>
            </a:r>
            <a:r>
              <a:rPr lang="en-US" i="1" dirty="0" smtClean="0"/>
              <a:t>tuned!</a:t>
            </a:r>
            <a:endParaRPr lang="en-US" i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When are states of double-excitation character important?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57158" y="5500702"/>
            <a:ext cx="6286544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993300"/>
                </a:solidFill>
              </a:rPr>
              <a:t>(v) Certain </a:t>
            </a:r>
            <a:r>
              <a:rPr lang="en-US" sz="2000" b="1" dirty="0" err="1">
                <a:solidFill>
                  <a:srgbClr val="993300"/>
                </a:solidFill>
              </a:rPr>
              <a:t>autoionizing</a:t>
            </a:r>
            <a:r>
              <a:rPr lang="en-US" sz="2000" b="1" dirty="0">
                <a:solidFill>
                  <a:srgbClr val="993300"/>
                </a:solidFill>
              </a:rPr>
              <a:t> </a:t>
            </a:r>
            <a:r>
              <a:rPr lang="en-US" sz="2000" b="1" dirty="0" smtClean="0">
                <a:solidFill>
                  <a:srgbClr val="993300"/>
                </a:solidFill>
              </a:rPr>
              <a:t>resonances …  </a:t>
            </a:r>
            <a:endParaRPr lang="en-US" sz="2000" b="1" dirty="0">
              <a:solidFill>
                <a:srgbClr val="993300"/>
              </a:solidFill>
            </a:endParaRPr>
          </a:p>
          <a:p>
            <a:pPr>
              <a:spcBef>
                <a:spcPct val="50000"/>
              </a:spcBef>
            </a:pPr>
            <a:endParaRPr lang="en-US" sz="20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/>
              <a:t>Autoionizing</a:t>
            </a:r>
            <a:r>
              <a:rPr lang="en-US" sz="2400" b="1" u="sng" dirty="0"/>
              <a:t> Resonances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905000" y="1905000"/>
            <a:ext cx="2133600" cy="1905000"/>
            <a:chOff x="960" y="1536"/>
            <a:chExt cx="1344" cy="1200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0" y="1536"/>
              <a:ext cx="1344" cy="1200"/>
              <a:chOff x="960" y="1536"/>
              <a:chExt cx="1344" cy="1200"/>
            </a:xfrm>
          </p:grpSpPr>
          <p:sp>
            <p:nvSpPr>
              <p:cNvPr id="23557" name="Freeform 5"/>
              <p:cNvSpPr>
                <a:spLocks/>
              </p:cNvSpPr>
              <p:nvPr/>
            </p:nvSpPr>
            <p:spPr bwMode="auto">
              <a:xfrm>
                <a:off x="960" y="1536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8" name="Line 6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V="1">
              <a:off x="1248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V="1">
              <a:off x="124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440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344" y="196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1296" y="244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858000" y="2209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81000" y="914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energy of a bound excitation lies in the continuum:</a:t>
            </a:r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5943600" y="1905000"/>
            <a:ext cx="2133600" cy="1905000"/>
            <a:chOff x="960" y="1536"/>
            <a:chExt cx="1344" cy="1200"/>
          </a:xfrm>
        </p:grpSpPr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960" y="1536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1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1056" y="20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104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6400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6324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553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6477000" y="2971800"/>
            <a:ext cx="152400" cy="4572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6096000" y="236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914400" y="3962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bound, localized excitation 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257800" y="396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continuum excitation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5715000" y="23622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2578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657600" y="2971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133600" y="4343400"/>
            <a:ext cx="609600" cy="3048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5562600" y="4419600"/>
            <a:ext cx="685800" cy="1524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1600200" y="46482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6600CC"/>
                </a:solidFill>
              </a:rPr>
              <a:t>Electron-interaction mixes these states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 </a:t>
            </a:r>
            <a:r>
              <a:rPr lang="en-US" u="sng" dirty="0" err="1">
                <a:solidFill>
                  <a:srgbClr val="6600CC"/>
                </a:solidFill>
                <a:sym typeface="Wingdings" pitchFamily="2" charset="2"/>
              </a:rPr>
              <a:t>Fano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 resonance </a:t>
            </a:r>
            <a:endParaRPr lang="en-US" u="sng" dirty="0">
              <a:solidFill>
                <a:srgbClr val="6600CC"/>
              </a:solidFill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019800" y="2286000"/>
            <a:ext cx="2209800" cy="152400"/>
          </a:xfrm>
          <a:prstGeom prst="rect">
            <a:avLst/>
          </a:prstGeom>
          <a:solidFill>
            <a:srgbClr val="009999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04800" y="1371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KS (or another orbital) picture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955925" y="50292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5050"/>
                </a:solidFill>
              </a:rPr>
              <a:t> ATDDFT gets these – mixtures of single-ex’s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0" y="4648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True system: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152400" y="54864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i="1" dirty="0" smtClean="0"/>
              <a:t> M</a:t>
            </a:r>
            <a:r>
              <a:rPr lang="en-US" i="1" dirty="0"/>
              <a:t>. </a:t>
            </a:r>
            <a:r>
              <a:rPr lang="en-US" i="1" dirty="0" err="1"/>
              <a:t>Hellgren</a:t>
            </a:r>
            <a:r>
              <a:rPr lang="en-US" i="1" dirty="0"/>
              <a:t> </a:t>
            </a:r>
            <a:r>
              <a:rPr lang="en-US" i="1" dirty="0" smtClean="0"/>
              <a:t>&amp; </a:t>
            </a:r>
            <a:r>
              <a:rPr lang="en-US" i="1" dirty="0"/>
              <a:t>U. van Barth, JCP </a:t>
            </a:r>
            <a:r>
              <a:rPr lang="en-US" b="1" i="1" dirty="0"/>
              <a:t>131</a:t>
            </a:r>
            <a:r>
              <a:rPr lang="en-US" i="1" dirty="0"/>
              <a:t>, 044110 (2009)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Fano</a:t>
            </a:r>
            <a:r>
              <a:rPr lang="en-US" dirty="0"/>
              <a:t> parameters directly implied by Adiabatic TDDFT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" y="60592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(Also note </a:t>
            </a:r>
            <a:r>
              <a:rPr lang="en-US" i="1" dirty="0" smtClean="0"/>
              <a:t>Wasserman &amp; </a:t>
            </a:r>
            <a:r>
              <a:rPr lang="en-US" i="1" dirty="0" err="1" smtClean="0"/>
              <a:t>Moiseyev</a:t>
            </a:r>
            <a:r>
              <a:rPr lang="en-US" i="1" dirty="0" smtClean="0"/>
              <a:t>, PRL </a:t>
            </a:r>
            <a:r>
              <a:rPr lang="en-US" b="1" i="1" dirty="0" smtClean="0"/>
              <a:t>98,</a:t>
            </a:r>
            <a:r>
              <a:rPr lang="en-US" i="1" dirty="0" smtClean="0"/>
              <a:t>093003 (2007), </a:t>
            </a:r>
            <a:r>
              <a:rPr lang="en-US" i="1" dirty="0" err="1" smtClean="0"/>
              <a:t>Whitenack</a:t>
            </a:r>
            <a:r>
              <a:rPr lang="en-US" i="1" dirty="0" smtClean="0"/>
              <a:t> &amp; Wasserman, PRL </a:t>
            </a:r>
            <a:r>
              <a:rPr lang="en-US" b="1" i="1" dirty="0" smtClean="0"/>
              <a:t>107,</a:t>
            </a:r>
            <a:r>
              <a:rPr lang="en-US" i="1" dirty="0" smtClean="0"/>
              <a:t>163002 (2011)</a:t>
            </a:r>
            <a:r>
              <a:rPr lang="en-US" dirty="0" smtClean="0"/>
              <a:t> -- complex-scaled DFT for lowest-energy resonance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Auto-ionizing Resonances in TDDFT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838200" y="1143000"/>
            <a:ext cx="7315200" cy="3352800"/>
            <a:chOff x="2010" y="1629"/>
            <a:chExt cx="1740" cy="1083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0" y="1629"/>
              <a:ext cx="1740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15" y="2661"/>
              <a:ext cx="1378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Eg. Acetylene: G. Fronzoni, M. Stener, P. Decleva, Chem. Phys. </a:t>
            </a:r>
            <a:r>
              <a:rPr lang="en-US" b="1" i="1"/>
              <a:t>298</a:t>
            </a:r>
            <a:r>
              <a:rPr lang="en-US" i="1"/>
              <a:t>, 141 (2004)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But here’s a resonance that ATDDFT misses: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810000" y="3962400"/>
            <a:ext cx="5334000" cy="2895600"/>
            <a:chOff x="768" y="-384"/>
            <a:chExt cx="2352" cy="1632"/>
          </a:xfrm>
        </p:grpSpPr>
        <p:grpSp>
          <p:nvGrpSpPr>
            <p:cNvPr id="24593" name="Group 17"/>
            <p:cNvGrpSpPr>
              <a:grpSpLocks/>
            </p:cNvGrpSpPr>
            <p:nvPr/>
          </p:nvGrpSpPr>
          <p:grpSpPr bwMode="auto">
            <a:xfrm>
              <a:off x="768" y="-384"/>
              <a:ext cx="2352" cy="1632"/>
              <a:chOff x="3026" y="960"/>
              <a:chExt cx="1582" cy="1264"/>
            </a:xfrm>
          </p:grpSpPr>
          <p:pic>
            <p:nvPicPr>
              <p:cNvPr id="24594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26" y="960"/>
                <a:ext cx="1582" cy="1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595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85" y="2167"/>
                <a:ext cx="1423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1104" y="48"/>
              <a:ext cx="240" cy="624"/>
            </a:xfrm>
            <a:prstGeom prst="ellips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28600" y="5791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Why? It is due to a double excitation.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638800" y="1371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bound, localized</a:t>
            </a:r>
            <a:r>
              <a:rPr lang="en-US" b="1"/>
              <a:t> double </a:t>
            </a:r>
            <a:r>
              <a:rPr lang="en-US"/>
              <a:t>excitation with energy in the continuum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257800" y="3124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 excitation to continuum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133600" y="3795713"/>
            <a:ext cx="533400" cy="166687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5029200" y="3505200"/>
            <a:ext cx="762000" cy="4572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295400" y="3962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Electron-interaction mixes these states </a:t>
            </a:r>
            <a:r>
              <a:rPr lang="en-US">
                <a:solidFill>
                  <a:srgbClr val="6600CC"/>
                </a:solidFill>
                <a:sym typeface="Wingdings" pitchFamily="2" charset="2"/>
              </a:rPr>
              <a:t> Fano resonance </a:t>
            </a:r>
            <a:endParaRPr lang="en-US">
              <a:solidFill>
                <a:srgbClr val="6600CC"/>
              </a:solidFill>
            </a:endParaRPr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6324600" y="12192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5562600" y="1066800"/>
            <a:ext cx="2133600" cy="1905000"/>
            <a:chOff x="960" y="1536"/>
            <a:chExt cx="1344" cy="1200"/>
          </a:xfrm>
        </p:grpSpPr>
        <p:sp>
          <p:nvSpPr>
            <p:cNvPr id="38916" name="Freeform 4"/>
            <p:cNvSpPr>
              <a:spLocks/>
            </p:cNvSpPr>
            <p:nvPr/>
          </p:nvSpPr>
          <p:spPr bwMode="auto">
            <a:xfrm>
              <a:off x="960" y="1536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11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1056" y="20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1104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5943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0198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172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172200" y="2133600"/>
            <a:ext cx="152400" cy="4572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5334000" y="1371600"/>
            <a:ext cx="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724400" y="1600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638800" y="1295400"/>
            <a:ext cx="2209800" cy="152400"/>
          </a:xfrm>
          <a:prstGeom prst="rect">
            <a:avLst/>
          </a:prstGeom>
          <a:solidFill>
            <a:srgbClr val="009999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209800" y="44958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dirty="0">
                <a:solidFill>
                  <a:srgbClr val="FF5050"/>
                </a:solidFill>
              </a:rPr>
              <a:t> ATDDFT does not get these – </a:t>
            </a:r>
            <a:r>
              <a:rPr lang="en-US" dirty="0" smtClean="0">
                <a:solidFill>
                  <a:srgbClr val="FF5050"/>
                </a:solidFill>
              </a:rPr>
              <a:t>double-excitation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2133600" y="13716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209800" y="1905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 = 2(e</a:t>
            </a:r>
            <a:r>
              <a:rPr lang="en-US" sz="2000" baseline="-2500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-e</a:t>
            </a:r>
            <a:r>
              <a:rPr lang="en-US" sz="2000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)</a:t>
            </a:r>
          </a:p>
        </p:txBody>
      </p: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685800" y="1066800"/>
            <a:ext cx="2133600" cy="1905000"/>
            <a:chOff x="384" y="2256"/>
            <a:chExt cx="1344" cy="1200"/>
          </a:xfrm>
        </p:grpSpPr>
        <p:grpSp>
          <p:nvGrpSpPr>
            <p:cNvPr id="38945" name="Group 33"/>
            <p:cNvGrpSpPr>
              <a:grpSpLocks/>
            </p:cNvGrpSpPr>
            <p:nvPr/>
          </p:nvGrpSpPr>
          <p:grpSpPr bwMode="auto">
            <a:xfrm>
              <a:off x="384" y="2256"/>
              <a:ext cx="1344" cy="1200"/>
              <a:chOff x="960" y="1536"/>
              <a:chExt cx="1344" cy="1200"/>
            </a:xfrm>
          </p:grpSpPr>
          <p:sp>
            <p:nvSpPr>
              <p:cNvPr id="38946" name="Freeform 34"/>
              <p:cNvSpPr>
                <a:spLocks/>
              </p:cNvSpPr>
              <p:nvPr/>
            </p:nvSpPr>
            <p:spPr bwMode="auto">
              <a:xfrm>
                <a:off x="960" y="1536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V="1">
              <a:off x="62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 flipV="1">
              <a:off x="624" y="268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76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864" y="268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auto">
            <a:xfrm>
              <a:off x="768" y="292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Oval 43"/>
            <p:cNvSpPr>
              <a:spLocks noChangeArrowheads="1"/>
            </p:cNvSpPr>
            <p:nvPr/>
          </p:nvSpPr>
          <p:spPr bwMode="auto">
            <a:xfrm>
              <a:off x="576" y="292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3810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457200" y="2209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662" y="500063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the lowest double-excitation in the He atom (1s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2s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  </a:t>
            </a:r>
            <a:endParaRPr lang="en-US" dirty="0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42910" y="5857892"/>
            <a:ext cx="8501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i="1" dirty="0" smtClean="0"/>
              <a:t> A. Krueger </a:t>
            </a:r>
            <a:r>
              <a:rPr lang="en-US" sz="1600" i="1" dirty="0"/>
              <a:t>&amp; N. T. </a:t>
            </a:r>
            <a:r>
              <a:rPr lang="en-US" sz="1600" i="1" dirty="0" err="1"/>
              <a:t>Maitra</a:t>
            </a:r>
            <a:r>
              <a:rPr lang="en-US" sz="1600" i="1" dirty="0"/>
              <a:t>, PCCP </a:t>
            </a:r>
            <a:r>
              <a:rPr lang="en-US" sz="1600" b="1" i="1" dirty="0"/>
              <a:t>11</a:t>
            </a:r>
            <a:r>
              <a:rPr lang="en-US" sz="1600" i="1" dirty="0"/>
              <a:t>, </a:t>
            </a:r>
            <a:r>
              <a:rPr lang="en-US" sz="1600" i="1" dirty="0" smtClean="0"/>
              <a:t>4655 (2009);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 i="1" dirty="0" smtClean="0"/>
              <a:t>P. Elliott, S. </a:t>
            </a:r>
            <a:r>
              <a:rPr lang="en-US" sz="1600" i="1" dirty="0" err="1" smtClean="0"/>
              <a:t>Goldson</a:t>
            </a:r>
            <a:r>
              <a:rPr lang="en-US" sz="1600" i="1" dirty="0" smtClean="0"/>
              <a:t>, C. </a:t>
            </a:r>
            <a:r>
              <a:rPr lang="en-US" sz="1600" i="1" dirty="0" err="1" smtClean="0"/>
              <a:t>Canahui</a:t>
            </a:r>
            <a:r>
              <a:rPr lang="en-US" sz="1600" i="1" dirty="0" smtClean="0"/>
              <a:t>, N. T. </a:t>
            </a:r>
            <a:r>
              <a:rPr lang="en-US" sz="1600" i="1" dirty="0" err="1" smtClean="0"/>
              <a:t>Maitra</a:t>
            </a:r>
            <a:r>
              <a:rPr lang="en-US" sz="1600" i="1" dirty="0" smtClean="0"/>
              <a:t>, Chem. Phys. </a:t>
            </a:r>
            <a:r>
              <a:rPr lang="en-US" sz="1600" b="1" dirty="0" smtClean="0"/>
              <a:t>135,</a:t>
            </a:r>
            <a:r>
              <a:rPr lang="en-US" sz="1600" dirty="0" smtClean="0"/>
              <a:t>  104110 (2011).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534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/>
              <a:t>ATDDFT fundamentally fails to describe </a:t>
            </a:r>
            <a:r>
              <a:rPr lang="en-US" sz="2000" dirty="0" smtClean="0"/>
              <a:t>double-excitations: </a:t>
            </a:r>
            <a:r>
              <a:rPr lang="en-US" sz="2000" dirty="0"/>
              <a:t>strong frequency-dependence is essential.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endParaRPr lang="en-US" sz="2000" dirty="0"/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 err="1"/>
              <a:t>Diagonalizing</a:t>
            </a:r>
            <a:r>
              <a:rPr lang="en-US" sz="2000" dirty="0"/>
              <a:t> in the (small) subspace where double excitations mix with singles, we can derive a practical frequency-dependent kernel that does the job. Shown to work well for simple model systems, as well as real </a:t>
            </a:r>
            <a:r>
              <a:rPr lang="en-US" sz="2000" dirty="0" smtClean="0"/>
              <a:t>molecules. </a:t>
            </a:r>
            <a:endParaRPr lang="en-US" sz="2000" dirty="0"/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/>
              <a:t> Likewise, in </a:t>
            </a:r>
            <a:r>
              <a:rPr lang="en-US" sz="2000" dirty="0" err="1"/>
              <a:t>autoionization</a:t>
            </a:r>
            <a:r>
              <a:rPr lang="en-US" sz="2000" dirty="0"/>
              <a:t>, resonances due </a:t>
            </a:r>
            <a:r>
              <a:rPr lang="en-US" sz="2000"/>
              <a:t>to </a:t>
            </a:r>
            <a:r>
              <a:rPr lang="en-US" sz="2000" smtClean="0"/>
              <a:t>double-excitations </a:t>
            </a:r>
            <a:r>
              <a:rPr lang="en-US" sz="2000" dirty="0"/>
              <a:t>are missed in ATDDFT.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Summary on Doubles </a:t>
            </a:r>
            <a:endParaRPr lang="en-US" sz="3200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7" name="Equation" r:id="rId5" imgW="114151" imgH="215619" progId="Equation.3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28728" y="521495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70C0"/>
                </a:solidFill>
              </a:rPr>
              <a:t>Next</a:t>
            </a:r>
            <a:r>
              <a:rPr lang="es-ES" sz="2400" b="1" dirty="0" smtClean="0">
                <a:solidFill>
                  <a:srgbClr val="0070C0"/>
                </a:solidFill>
              </a:rPr>
              <a:t>: Long-</a:t>
            </a:r>
            <a:r>
              <a:rPr lang="es-ES" sz="2400" b="1" dirty="0" err="1" smtClean="0">
                <a:solidFill>
                  <a:srgbClr val="0070C0"/>
                </a:solidFill>
              </a:rPr>
              <a:t>Range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Charge</a:t>
            </a:r>
            <a:r>
              <a:rPr lang="es-ES" sz="2400" b="1" dirty="0" smtClean="0">
                <a:solidFill>
                  <a:srgbClr val="0070C0"/>
                </a:solidFill>
              </a:rPr>
              <a:t>-Transfer </a:t>
            </a:r>
            <a:r>
              <a:rPr lang="es-ES" sz="2400" b="1" dirty="0" err="1" smtClean="0">
                <a:solidFill>
                  <a:srgbClr val="0070C0"/>
                </a:solidFill>
              </a:rPr>
              <a:t>Excitations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142984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7030A0"/>
                </a:solidFill>
              </a:rPr>
              <a:t>Long-</a:t>
            </a:r>
            <a:r>
              <a:rPr lang="es-ES" sz="3200" dirty="0" err="1" smtClean="0">
                <a:solidFill>
                  <a:srgbClr val="7030A0"/>
                </a:solidFill>
              </a:rPr>
              <a:t>Range</a:t>
            </a:r>
            <a:r>
              <a:rPr lang="es-ES" sz="3200" dirty="0" smtClean="0">
                <a:solidFill>
                  <a:srgbClr val="7030A0"/>
                </a:solidFill>
              </a:rPr>
              <a:t> </a:t>
            </a:r>
            <a:r>
              <a:rPr lang="es-ES" sz="3200" dirty="0" err="1" smtClean="0">
                <a:solidFill>
                  <a:srgbClr val="7030A0"/>
                </a:solidFill>
              </a:rPr>
              <a:t>Charge</a:t>
            </a:r>
            <a:r>
              <a:rPr lang="es-ES" sz="3200" dirty="0" smtClean="0">
                <a:solidFill>
                  <a:srgbClr val="7030A0"/>
                </a:solidFill>
              </a:rPr>
              <a:t>-Transfer </a:t>
            </a:r>
            <a:r>
              <a:rPr lang="es-ES" sz="3200" dirty="0" err="1" smtClean="0">
                <a:solidFill>
                  <a:srgbClr val="7030A0"/>
                </a:solidFill>
              </a:rPr>
              <a:t>Excitations</a:t>
            </a:r>
            <a:endParaRPr lang="es-ES" sz="3200" dirty="0">
              <a:solidFill>
                <a:srgbClr val="7030A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2976" y="2857496"/>
            <a:ext cx="71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Notorious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standard</a:t>
            </a:r>
            <a:r>
              <a:rPr lang="es-ES" dirty="0" smtClean="0"/>
              <a:t> </a:t>
            </a:r>
            <a:r>
              <a:rPr lang="es-ES" dirty="0" err="1" smtClean="0"/>
              <a:t>functionals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Recently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</a:t>
            </a:r>
            <a:r>
              <a:rPr lang="es-ES" dirty="0" err="1" smtClean="0"/>
              <a:t>functionals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CT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 Simple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</a:p>
          <a:p>
            <a:r>
              <a:rPr lang="es-ES" dirty="0" smtClean="0"/>
              <a:t>	- molecular </a:t>
            </a:r>
            <a:r>
              <a:rPr lang="es-ES" dirty="0" err="1" smtClean="0"/>
              <a:t>dissociation</a:t>
            </a:r>
            <a:r>
              <a:rPr lang="es-ES" dirty="0" smtClean="0"/>
              <a:t>: </a:t>
            </a:r>
            <a:r>
              <a:rPr lang="es-ES" dirty="0" err="1" smtClean="0"/>
              <a:t>ground-state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endParaRPr lang="es-ES" dirty="0" smtClean="0"/>
          </a:p>
          <a:p>
            <a:r>
              <a:rPr lang="es-ES" dirty="0" smtClean="0"/>
              <a:t>	- </a:t>
            </a:r>
            <a:r>
              <a:rPr lang="es-ES" dirty="0" err="1" smtClean="0"/>
              <a:t>undoing</a:t>
            </a:r>
            <a:r>
              <a:rPr lang="es-ES" dirty="0" smtClean="0"/>
              <a:t> </a:t>
            </a:r>
            <a:r>
              <a:rPr lang="es-ES" dirty="0" err="1" smtClean="0"/>
              <a:t>static</a:t>
            </a:r>
            <a:r>
              <a:rPr lang="es-ES" dirty="0" smtClean="0"/>
              <a:t> </a:t>
            </a:r>
            <a:r>
              <a:rPr lang="es-ES" dirty="0" err="1" smtClean="0"/>
              <a:t>correlation</a:t>
            </a:r>
            <a:endParaRPr lang="es-ES" dirty="0" smtClean="0"/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Exact</a:t>
            </a:r>
            <a:r>
              <a:rPr lang="es-ES" dirty="0" smtClean="0"/>
              <a:t> </a:t>
            </a:r>
            <a:r>
              <a:rPr lang="es-ES" dirty="0" err="1" smtClean="0"/>
              <a:t>form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fxc</a:t>
            </a:r>
            <a:r>
              <a:rPr lang="es-ES" dirty="0" smtClean="0"/>
              <a:t> </a:t>
            </a:r>
            <a:r>
              <a:rPr lang="es-ES" dirty="0" err="1" smtClean="0"/>
              <a:t>near</a:t>
            </a:r>
            <a:r>
              <a:rPr lang="es-ES" dirty="0" smtClean="0"/>
              <a:t> CT </a:t>
            </a:r>
            <a:r>
              <a:rPr lang="es-ES" dirty="0" err="1" smtClean="0"/>
              <a:t>states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t="7465" r="2899" b="64508"/>
          <a:stretch>
            <a:fillRect/>
          </a:stretch>
        </p:blipFill>
        <p:spPr bwMode="auto">
          <a:xfrm>
            <a:off x="693738" y="2852738"/>
            <a:ext cx="4648200" cy="7620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4313238" y="2433638"/>
            <a:ext cx="2743200" cy="457200"/>
            <a:chOff x="3552" y="1632"/>
            <a:chExt cx="1728" cy="288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552" y="1632"/>
              <a:ext cx="1728" cy="172"/>
              <a:chOff x="3552" y="1632"/>
              <a:chExt cx="1728" cy="172"/>
            </a:xfrm>
          </p:grpSpPr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1632"/>
                <a:ext cx="528" cy="163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70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8" y="1632"/>
                <a:ext cx="1152" cy="172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>
              <a:off x="3696" y="182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547938" y="2238375"/>
            <a:ext cx="1524000" cy="762000"/>
            <a:chOff x="2304" y="624"/>
            <a:chExt cx="960" cy="480"/>
          </a:xfrm>
        </p:grpSpPr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304" y="624"/>
              <a:ext cx="96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KS excitations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H="1">
              <a:off x="2496" y="9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19088" y="2238375"/>
            <a:ext cx="1447800" cy="762000"/>
            <a:chOff x="912" y="624"/>
            <a:chExt cx="912" cy="480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912" y="624"/>
              <a:ext cx="91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true excitations</a:t>
              </a: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392" y="9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39750" y="3929063"/>
            <a:ext cx="669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cs typeface="Arial" charset="0"/>
              </a:rPr>
              <a:t>Need (1) ground-state </a:t>
            </a:r>
            <a:r>
              <a:rPr lang="en-US" sz="2000" i="1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sz="2000" i="1" baseline="-2500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000" i="1" baseline="-25000">
                <a:solidFill>
                  <a:srgbClr val="3333CC"/>
                </a:solidFill>
                <a:cs typeface="Arial" charset="0"/>
              </a:rPr>
              <a:t>,0</a:t>
            </a:r>
            <a:r>
              <a:rPr lang="en-US" sz="2000" i="1">
                <a:solidFill>
                  <a:srgbClr val="3333CC"/>
                </a:solidFill>
                <a:cs typeface="Arial" charset="0"/>
              </a:rPr>
              <a:t>[n</a:t>
            </a:r>
            <a:r>
              <a:rPr lang="en-US" sz="2000" i="1" baseline="-25000">
                <a:solidFill>
                  <a:srgbClr val="3333CC"/>
                </a:solidFill>
                <a:cs typeface="Arial" charset="0"/>
              </a:rPr>
              <a:t>0</a:t>
            </a:r>
            <a:r>
              <a:rPr lang="en-US" sz="2000" i="1">
                <a:solidFill>
                  <a:srgbClr val="3333CC"/>
                </a:solidFill>
                <a:cs typeface="Arial" charset="0"/>
              </a:rPr>
              <a:t>](r), </a:t>
            </a:r>
            <a:r>
              <a:rPr lang="en-US" sz="2000">
                <a:solidFill>
                  <a:srgbClr val="3333CC"/>
                </a:solidFill>
                <a:cs typeface="Arial" charset="0"/>
              </a:rPr>
              <a:t>and its bare excitations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cs typeface="Arial" charset="0"/>
              </a:rPr>
              <a:t>          (2) XC kernel 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269875" y="3505200"/>
            <a:ext cx="307975" cy="576263"/>
          </a:xfrm>
          <a:prstGeom prst="curvedRightArrow">
            <a:avLst>
              <a:gd name="adj1" fmla="val 37423"/>
              <a:gd name="adj2" fmla="val 74845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05200" y="4876800"/>
            <a:ext cx="5105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3366"/>
                </a:solidFill>
                <a:cs typeface="Arial" charset="0"/>
              </a:rPr>
              <a:t>Yields exact spectra in principle; in practice, approxs needed in (1) and (2). 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1905000" y="5334000"/>
            <a:ext cx="2209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5638800" y="2438400"/>
            <a:ext cx="3200400" cy="747713"/>
            <a:chOff x="3744" y="816"/>
            <a:chExt cx="2016" cy="471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744" y="1056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CC33"/>
                  </a:solidFill>
                  <a:cs typeface="Arial" charset="0"/>
                </a:rPr>
                <a:t> adiabatic approx: no </a:t>
              </a:r>
              <a:r>
                <a:rPr lang="en-US" b="1">
                  <a:solidFill>
                    <a:srgbClr val="33CC33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en-US" b="1">
                  <a:solidFill>
                    <a:srgbClr val="33CC33"/>
                  </a:solidFill>
                  <a:cs typeface="Arial" charset="0"/>
                </a:rPr>
                <a:t>-dep </a:t>
              </a: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4464" y="816"/>
              <a:ext cx="240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62485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819400" y="4495800"/>
            <a:ext cx="3962400" cy="252413"/>
          </a:xfrm>
          <a:noFill/>
          <a:ln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8580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CC00"/>
                </a:solidFill>
                <a:cs typeface="Arial" charset="0"/>
              </a:rPr>
              <a:t>~  </a:t>
            </a:r>
            <a:r>
              <a:rPr lang="en-US" sz="2000">
                <a:solidFill>
                  <a:srgbClr val="00CC00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>
                <a:solidFill>
                  <a:srgbClr val="00CC00"/>
                </a:solidFill>
                <a:cs typeface="Arial" charset="0"/>
              </a:rPr>
              <a:t>(t-t’)</a:t>
            </a:r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>
            <a:off x="7315200" y="3352800"/>
            <a:ext cx="76200" cy="8382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228600" y="228600"/>
            <a:ext cx="8610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First, quick recall of how we get excitations in TDDFT: Linear response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	</a:t>
            </a:r>
            <a:r>
              <a:rPr lang="en-US" i="1" dirty="0" err="1">
                <a:cs typeface="Arial" charset="0"/>
              </a:rPr>
              <a:t>Petersilka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Gossmann</a:t>
            </a:r>
            <a:r>
              <a:rPr lang="en-US" i="1" dirty="0">
                <a:cs typeface="Arial" charset="0"/>
              </a:rPr>
              <a:t> &amp; </a:t>
            </a:r>
            <a:r>
              <a:rPr lang="en-US" i="1" dirty="0" smtClean="0">
                <a:cs typeface="Arial" charset="0"/>
              </a:rPr>
              <a:t>Gross, PRL </a:t>
            </a:r>
            <a:r>
              <a:rPr lang="en-US" b="1" i="1" dirty="0">
                <a:cs typeface="Arial" charset="0"/>
              </a:rPr>
              <a:t>76</a:t>
            </a:r>
            <a:r>
              <a:rPr lang="en-US" i="1" dirty="0">
                <a:cs typeface="Arial" charset="0"/>
              </a:rPr>
              <a:t>, 1212 (1996)</a:t>
            </a:r>
          </a:p>
          <a:p>
            <a:pPr>
              <a:spcBef>
                <a:spcPct val="50000"/>
              </a:spcBef>
            </a:pPr>
            <a:r>
              <a:rPr lang="en-US" i="1" dirty="0">
                <a:cs typeface="Arial" charset="0"/>
              </a:rPr>
              <a:t>	</a:t>
            </a:r>
            <a:r>
              <a:rPr lang="en-US" i="1" dirty="0" err="1">
                <a:cs typeface="Arial" charset="0"/>
              </a:rPr>
              <a:t>Casida</a:t>
            </a:r>
            <a:r>
              <a:rPr lang="en-US" i="1" dirty="0">
                <a:cs typeface="Arial" charset="0"/>
              </a:rPr>
              <a:t>, in </a:t>
            </a:r>
            <a:r>
              <a:rPr lang="en-US" i="1" dirty="0" smtClean="0">
                <a:cs typeface="Arial" charset="0"/>
              </a:rPr>
              <a:t>Recent Advances in </a:t>
            </a:r>
            <a:r>
              <a:rPr lang="en-US" i="1" dirty="0" err="1" smtClean="0">
                <a:cs typeface="Arial" charset="0"/>
              </a:rPr>
              <a:t>Comput</a:t>
            </a:r>
            <a:r>
              <a:rPr lang="en-US" i="1" dirty="0" smtClean="0">
                <a:cs typeface="Arial" charset="0"/>
              </a:rPr>
              <a:t>. Chem. </a:t>
            </a:r>
            <a:r>
              <a:rPr lang="en-US" b="1" i="1" dirty="0" smtClean="0">
                <a:cs typeface="Arial" charset="0"/>
              </a:rPr>
              <a:t>1</a:t>
            </a:r>
            <a:r>
              <a:rPr lang="en-US" i="1" dirty="0" smtClean="0">
                <a:cs typeface="Arial" charset="0"/>
              </a:rPr>
              <a:t>,155, ed. Chong (1995)</a:t>
            </a:r>
            <a:endParaRPr lang="en-US" i="1" dirty="0"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15200" y="2286000"/>
            <a:ext cx="1828800" cy="647700"/>
            <a:chOff x="7315200" y="2286000"/>
            <a:chExt cx="1828800" cy="647700"/>
          </a:xfrm>
        </p:grpSpPr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2286000"/>
              <a:ext cx="15716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610600" y="25908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aseline="-25000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40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3246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 animBg="1"/>
      <p:bldP spid="62480" grpId="0"/>
      <p:bldP spid="62486" grpId="0"/>
      <p:bldP spid="624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76363"/>
            <a:ext cx="8294687" cy="706437"/>
          </a:xfrm>
        </p:spPr>
        <p:txBody>
          <a:bodyPr/>
          <a:lstStyle/>
          <a:p>
            <a:pPr algn="l"/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US" sz="1800" dirty="0" err="1"/>
              <a:t>Zincbacteriochlorin-Bacteriochlorin</a:t>
            </a:r>
            <a:r>
              <a:rPr lang="en-US" sz="1800" dirty="0"/>
              <a:t> complex (light-harvesting in plants and purple bacteria)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791200"/>
            <a:ext cx="83058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 </a:t>
            </a:r>
            <a:r>
              <a:rPr lang="en-US" sz="1800" i="1" dirty="0" err="1"/>
              <a:t>Dreuw</a:t>
            </a:r>
            <a:r>
              <a:rPr lang="en-US" sz="1800" i="1" dirty="0"/>
              <a:t> &amp; Head-Gordon, JACS </a:t>
            </a:r>
            <a:r>
              <a:rPr lang="en-US" sz="1800" b="1" i="1" dirty="0"/>
              <a:t>126</a:t>
            </a:r>
            <a:r>
              <a:rPr lang="en-US" sz="1800" i="1" dirty="0"/>
              <a:t> 4007, (2004).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794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0800000" flipV="1">
            <a:off x="838200" y="4419600"/>
            <a:ext cx="790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" y="4800600"/>
            <a:ext cx="8305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cs typeface="Arial" charset="0"/>
              </a:rPr>
              <a:t>TDDFT predicts CT states energetically well below local fluorescing states. Predicts CT quenching of the fluorescence.</a:t>
            </a:r>
          </a:p>
          <a:p>
            <a:pPr algn="l"/>
            <a:r>
              <a:rPr lang="en-US">
                <a:cs typeface="Arial" charset="0"/>
              </a:rPr>
              <a:t>			</a:t>
            </a:r>
            <a:r>
              <a:rPr lang="en-US">
                <a:solidFill>
                  <a:srgbClr val="FF0000"/>
                </a:solidFill>
                <a:cs typeface="Arial" charset="0"/>
              </a:rPr>
              <a:t>! Not observed !</a:t>
            </a:r>
          </a:p>
          <a:p>
            <a:pPr algn="l"/>
            <a:r>
              <a:rPr lang="en-US" sz="1600">
                <a:solidFill>
                  <a:srgbClr val="000066"/>
                </a:solidFill>
                <a:cs typeface="Arial" charset="0"/>
              </a:rPr>
              <a:t>			TDDFT error ~ 1.4eV</a:t>
            </a:r>
            <a:endParaRPr lang="en-US" sz="1600" i="1">
              <a:cs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603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TDDFT typically severely underestimates Long-Range CT energies</a:t>
            </a:r>
            <a:r>
              <a:rPr lang="en-US" sz="3200" b="1" dirty="0">
                <a:cs typeface="Arial" charset="0"/>
              </a:rPr>
              <a:t>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49260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6673850"/>
            <a:ext cx="647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6216650"/>
            <a:ext cx="8686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But also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/>
              <a:t>: </a:t>
            </a:r>
            <a:r>
              <a:rPr lang="en-US" dirty="0"/>
              <a:t>excited state properties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 smtClean="0"/>
              <a:t>vibrational</a:t>
            </a:r>
            <a:r>
              <a:rPr lang="en-US" dirty="0" smtClean="0"/>
              <a:t> </a:t>
            </a:r>
            <a:r>
              <a:rPr lang="en-US" dirty="0" err="1"/>
              <a:t>freqs</a:t>
            </a:r>
            <a:r>
              <a:rPr lang="en-US" dirty="0"/>
              <a:t>) might be quite ok even if absolute energies are </a:t>
            </a:r>
            <a:r>
              <a:rPr lang="en-US" dirty="0" smtClean="0"/>
              <a:t>off (</a:t>
            </a:r>
            <a:r>
              <a:rPr lang="en-US" dirty="0" err="1" smtClean="0"/>
              <a:t>eg</a:t>
            </a:r>
            <a:r>
              <a:rPr lang="en-US" dirty="0" smtClean="0"/>
              <a:t> DMABN, </a:t>
            </a:r>
            <a:r>
              <a:rPr lang="en-US" i="1" dirty="0" err="1" smtClean="0"/>
              <a:t>Rappoport</a:t>
            </a:r>
            <a:r>
              <a:rPr lang="en-US" i="1" dirty="0" smtClean="0"/>
              <a:t> and </a:t>
            </a:r>
            <a:r>
              <a:rPr lang="en-US" i="1" dirty="0" err="1" smtClean="0"/>
              <a:t>Furche</a:t>
            </a:r>
            <a:r>
              <a:rPr lang="en-US" i="1" dirty="0" smtClean="0"/>
              <a:t>, JACS 2005)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  <p:bldP spid="61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58952"/>
          <a:stretch>
            <a:fillRect/>
          </a:stretch>
        </p:blipFill>
        <p:spPr bwMode="auto">
          <a:xfrm>
            <a:off x="304800" y="1828800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1143000" y="1828800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cs typeface="Arial" charset="0"/>
              </a:rPr>
              <a:t>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r="9891" b="13623"/>
          <a:stretch>
            <a:fillRect/>
          </a:stretch>
        </p:blipFill>
        <p:spPr bwMode="auto">
          <a:xfrm>
            <a:off x="4419600" y="1828800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892175"/>
            <a:ext cx="837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</a:t>
            </a:r>
            <a:r>
              <a:rPr lang="en-US" sz="2000" i="1">
                <a:latin typeface="Times New Roman" pitchFamily="18" charset="0"/>
                <a:cs typeface="Arial" charset="0"/>
              </a:rPr>
              <a:t>exact</a:t>
            </a:r>
            <a:r>
              <a:rPr lang="en-US">
                <a:cs typeface="Arial" charset="0"/>
              </a:rPr>
              <a:t> energy for charge transfer at long range should be: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4522788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5900" y="3200400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cs typeface="Arial" charset="0"/>
              </a:rPr>
              <a:t>Now to analyse TDDFT, use single-pole approximation (SPA):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Why </a:t>
            </a:r>
            <a:r>
              <a:rPr lang="en-US" sz="2400" b="1" dirty="0">
                <a:cs typeface="Arial" charset="0"/>
              </a:rPr>
              <a:t>usual TDDFT </a:t>
            </a:r>
            <a:r>
              <a:rPr lang="en-US" sz="2400" b="1" dirty="0" err="1">
                <a:cs typeface="Arial" charset="0"/>
              </a:rPr>
              <a:t>approx’s</a:t>
            </a:r>
            <a:r>
              <a:rPr lang="en-US" sz="2400" b="1" dirty="0">
                <a:cs typeface="Arial" charset="0"/>
              </a:rPr>
              <a:t> fail for long-range CT: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7613" y="4065588"/>
            <a:ext cx="762000" cy="457200"/>
            <a:chOff x="768" y="3072"/>
            <a:chExt cx="432" cy="288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4114800"/>
            <a:ext cx="457200" cy="381000"/>
            <a:chOff x="1152" y="3072"/>
            <a:chExt cx="288" cy="240"/>
          </a:xfrm>
        </p:grpSpPr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7432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24400" y="2971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10400" y="1219200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Ionization energy of donor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43800" y="2209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Electron affinity of acceptor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4800" y="6078538"/>
            <a:ext cx="883920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 </a:t>
            </a:r>
            <a:r>
              <a:rPr lang="en-US" i="1" dirty="0" err="1"/>
              <a:t>Dreuw</a:t>
            </a:r>
            <a:r>
              <a:rPr lang="en-US" i="1" dirty="0"/>
              <a:t>, J. Weisman, and M. Head-Gordon, JCP </a:t>
            </a:r>
            <a:r>
              <a:rPr lang="en-US" b="1" i="1" dirty="0"/>
              <a:t>119</a:t>
            </a:r>
            <a:r>
              <a:rPr lang="en-US" i="1" dirty="0"/>
              <a:t>, 2943 (2003)</a:t>
            </a:r>
          </a:p>
          <a:p>
            <a:pPr algn="r">
              <a:spcBef>
                <a:spcPct val="50000"/>
              </a:spcBef>
            </a:pPr>
            <a:r>
              <a:rPr lang="en-US" i="1" dirty="0"/>
              <a:t> </a:t>
            </a:r>
            <a:r>
              <a:rPr lang="en-US" i="1" dirty="0" err="1"/>
              <a:t>Tozer</a:t>
            </a:r>
            <a:r>
              <a:rPr lang="en-US" i="1" dirty="0"/>
              <a:t>, JCP </a:t>
            </a:r>
            <a:r>
              <a:rPr lang="en-US" b="1" i="1" dirty="0"/>
              <a:t>119</a:t>
            </a:r>
            <a:r>
              <a:rPr lang="en-US" i="1" dirty="0"/>
              <a:t>, 12697 (2003)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04800" y="5715000"/>
            <a:ext cx="6112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Also, usual </a:t>
            </a:r>
            <a:r>
              <a:rPr lang="en-US" dirty="0" smtClean="0">
                <a:cs typeface="Arial" charset="0"/>
              </a:rPr>
              <a:t>ground-state approximations </a:t>
            </a:r>
            <a:r>
              <a:rPr lang="en-US" dirty="0">
                <a:cs typeface="Arial" charset="0"/>
              </a:rPr>
              <a:t>underestimate </a:t>
            </a:r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81000" y="5105400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i.e. get just the </a:t>
            </a:r>
            <a:r>
              <a:rPr lang="en-US" b="1" dirty="0">
                <a:solidFill>
                  <a:srgbClr val="0070C0"/>
                </a:solidFill>
              </a:rPr>
              <a:t>bare KS orbital energy difference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u="sng" dirty="0">
                <a:solidFill>
                  <a:srgbClr val="0070C0"/>
                </a:solidFill>
              </a:rPr>
              <a:t>missing </a:t>
            </a:r>
            <a:r>
              <a:rPr lang="en-US" u="sng" dirty="0" err="1">
                <a:solidFill>
                  <a:srgbClr val="0070C0"/>
                </a:solidFill>
              </a:rPr>
              <a:t>xc</a:t>
            </a:r>
            <a:r>
              <a:rPr lang="en-US" u="sng" dirty="0">
                <a:solidFill>
                  <a:srgbClr val="0070C0"/>
                </a:solidFill>
              </a:rPr>
              <a:t> contribution to acceptor’s electron affinity, A</a:t>
            </a:r>
            <a:r>
              <a:rPr lang="en-US" sz="2400" u="sng" baseline="-25000" dirty="0">
                <a:solidFill>
                  <a:srgbClr val="0070C0"/>
                </a:solidFill>
              </a:rPr>
              <a:t>xc,2</a:t>
            </a:r>
            <a:r>
              <a:rPr lang="en-US" u="sng" dirty="0">
                <a:solidFill>
                  <a:srgbClr val="0070C0"/>
                </a:solidFill>
              </a:rPr>
              <a:t>,  and -1/R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248400" y="1828800"/>
            <a:ext cx="2895600" cy="381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00400" y="1219200"/>
            <a:ext cx="2971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14" grpId="0" animBg="1"/>
      <p:bldP spid="8218" grpId="0"/>
      <p:bldP spid="8219" grpId="0"/>
      <p:bldP spid="8220" grpId="0" animBg="1"/>
      <p:bldP spid="82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7158" y="500042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 smtClean="0"/>
              <a:t>E.g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i="1" dirty="0" err="1" smtClean="0"/>
              <a:t>Tawada</a:t>
            </a:r>
            <a:r>
              <a:rPr lang="en-US" i="1" dirty="0" smtClean="0"/>
              <a:t>, </a:t>
            </a:r>
            <a:r>
              <a:rPr lang="en-US" i="1" dirty="0" err="1" smtClean="0"/>
              <a:t>Tsuneda</a:t>
            </a:r>
            <a:r>
              <a:rPr lang="en-US" i="1" dirty="0" smtClean="0"/>
              <a:t>, S. Yanagisawa, T. </a:t>
            </a:r>
            <a:r>
              <a:rPr lang="en-US" i="1" dirty="0" err="1" smtClean="0"/>
              <a:t>Yanai</a:t>
            </a:r>
            <a:r>
              <a:rPr lang="en-US" i="1" dirty="0" smtClean="0"/>
              <a:t>, &amp; K. </a:t>
            </a:r>
            <a:r>
              <a:rPr lang="en-US" i="1" dirty="0" err="1" smtClean="0"/>
              <a:t>Hirao</a:t>
            </a:r>
            <a:r>
              <a:rPr lang="en-US" i="1" dirty="0" smtClean="0"/>
              <a:t>, J. Chem. Phys. (2004):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0070C0"/>
                </a:solidFill>
              </a:rPr>
              <a:t>Range-separated hybrid</a:t>
            </a:r>
            <a:r>
              <a:rPr lang="en-US" dirty="0" smtClean="0"/>
              <a:t>” </a:t>
            </a:r>
            <a:r>
              <a:rPr lang="en-US" dirty="0"/>
              <a:t>with </a:t>
            </a:r>
            <a:r>
              <a:rPr lang="en-US" dirty="0" smtClean="0"/>
              <a:t>empirical parameter </a:t>
            </a:r>
            <a:r>
              <a:rPr lang="en-US" dirty="0">
                <a:latin typeface="Symbol" pitchFamily="18" charset="2"/>
              </a:rPr>
              <a:t>m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85860"/>
            <a:ext cx="37338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071670" y="2143116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Short-ranged, use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GGA for exchange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000628" y="2157410"/>
            <a:ext cx="3143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Long-ranged, use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Hartree-Fock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exchange  (gives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1/R)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2847956" y="189546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5438756" y="1971660"/>
            <a:ext cx="419128" cy="171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09600" y="3357562"/>
            <a:ext cx="85344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smtClean="0"/>
              <a:t>E.g</a:t>
            </a:r>
            <a:r>
              <a:rPr lang="en-US" b="1" u="sng" dirty="0"/>
              <a:t>.</a:t>
            </a:r>
            <a:r>
              <a:rPr lang="en-US" b="1" i="1" u="sng" dirty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Optimally-tuned range-separated hybrid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choose </a:t>
            </a:r>
            <a:r>
              <a:rPr lang="en-US" dirty="0" smtClean="0">
                <a:latin typeface="Symbol" pitchFamily="18" charset="2"/>
              </a:rPr>
              <a:t>m:</a:t>
            </a:r>
            <a:r>
              <a:rPr lang="en-US" b="1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en-US" dirty="0" smtClean="0">
                <a:latin typeface="+mj-lt"/>
              </a:rPr>
              <a:t>system-dependent, chosen non-empirically to give </a:t>
            </a:r>
            <a:r>
              <a:rPr lang="en-US" dirty="0" smtClean="0"/>
              <a:t>closest fit of donor’s HOMO to it’s ionization energy, and acceptor anion’s HOMO to it’s ionization energy., i.e. minimize</a:t>
            </a:r>
            <a:endParaRPr lang="en-US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i="1" dirty="0" smtClean="0"/>
              <a:t>Stein</a:t>
            </a:r>
            <a:r>
              <a:rPr lang="en-US" i="1" dirty="0"/>
              <a:t>, </a:t>
            </a:r>
            <a:r>
              <a:rPr lang="en-US" i="1" dirty="0" err="1"/>
              <a:t>Kronik</a:t>
            </a:r>
            <a:r>
              <a:rPr lang="en-US" i="1" dirty="0"/>
              <a:t>, and Baer, JACS </a:t>
            </a:r>
            <a:r>
              <a:rPr lang="en-US" b="1" i="1" dirty="0"/>
              <a:t>131</a:t>
            </a:r>
            <a:r>
              <a:rPr lang="en-US" i="1" dirty="0"/>
              <a:t>, 2818 (2009</a:t>
            </a:r>
            <a:r>
              <a:rPr lang="en-US" i="1" dirty="0" smtClean="0"/>
              <a:t>); </a:t>
            </a:r>
          </a:p>
          <a:p>
            <a:pPr>
              <a:spcBef>
                <a:spcPct val="50000"/>
              </a:spcBef>
            </a:pPr>
            <a:r>
              <a:rPr lang="en-US" i="1" dirty="0" smtClean="0"/>
              <a:t>Baer, </a:t>
            </a:r>
            <a:r>
              <a:rPr lang="en-US" i="1" dirty="0" err="1" smtClean="0"/>
              <a:t>Livshitz</a:t>
            </a:r>
            <a:r>
              <a:rPr lang="en-US" i="1" dirty="0" smtClean="0"/>
              <a:t>, </a:t>
            </a:r>
            <a:r>
              <a:rPr lang="en-US" i="1" dirty="0" err="1" smtClean="0"/>
              <a:t>Salzner</a:t>
            </a:r>
            <a:r>
              <a:rPr lang="en-US" i="1" dirty="0" smtClean="0"/>
              <a:t>, </a:t>
            </a:r>
            <a:r>
              <a:rPr lang="en-US" i="1" dirty="0" err="1" smtClean="0"/>
              <a:t>Annu</a:t>
            </a:r>
            <a:r>
              <a:rPr lang="en-US" i="1" dirty="0" smtClean="0"/>
              <a:t>. Rev. Phys. Chem. </a:t>
            </a:r>
            <a:r>
              <a:rPr lang="en-US" b="1" i="1" dirty="0" smtClean="0"/>
              <a:t>61</a:t>
            </a:r>
            <a:r>
              <a:rPr lang="en-US" i="1" dirty="0" smtClean="0"/>
              <a:t>, 85 (2010)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Gives reliable, robust results. Some issues,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e,g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. size-consistency</a:t>
            </a:r>
          </a:p>
          <a:p>
            <a:pPr>
              <a:spcBef>
                <a:spcPct val="50000"/>
              </a:spcBef>
            </a:pPr>
            <a:r>
              <a:rPr lang="en-US" i="1" dirty="0" err="1" smtClean="0">
                <a:latin typeface="+mj-lt"/>
              </a:rPr>
              <a:t>Karolweski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err="1" smtClean="0">
                <a:latin typeface="+mj-lt"/>
              </a:rPr>
              <a:t>Kronik</a:t>
            </a:r>
            <a:r>
              <a:rPr lang="en-US" i="1" dirty="0" smtClean="0">
                <a:latin typeface="+mj-lt"/>
              </a:rPr>
              <a:t>, K</a:t>
            </a:r>
            <a:r>
              <a:rPr lang="hu-HU" i="1" dirty="0" smtClean="0">
                <a:latin typeface="+mj-lt"/>
              </a:rPr>
              <a:t>ű</a:t>
            </a:r>
            <a:r>
              <a:rPr lang="es-ES" i="1" dirty="0" err="1" smtClean="0">
                <a:latin typeface="+mj-lt"/>
              </a:rPr>
              <a:t>mmel</a:t>
            </a:r>
            <a:r>
              <a:rPr lang="es-ES" i="1" dirty="0" smtClean="0">
                <a:latin typeface="+mj-lt"/>
              </a:rPr>
              <a:t>, JCP </a:t>
            </a:r>
            <a:r>
              <a:rPr lang="es-ES" b="1" i="1" dirty="0" smtClean="0">
                <a:latin typeface="+mj-lt"/>
              </a:rPr>
              <a:t>138</a:t>
            </a:r>
            <a:r>
              <a:rPr lang="es-ES" i="1" dirty="0" smtClean="0">
                <a:latin typeface="+mj-lt"/>
              </a:rPr>
              <a:t>, 204115 (2013)</a:t>
            </a:r>
            <a:endParaRPr lang="en-US" i="1" dirty="0" smtClean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Symbol" pitchFamily="18" charset="2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35729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Functional Development for CT…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1476356" y="1133460"/>
            <a:ext cx="381000" cy="381000"/>
          </a:xfrm>
          <a:prstGeom prst="straightConnector1">
            <a:avLst/>
          </a:prstGeom>
          <a:solidFill>
            <a:srgbClr val="FFBE7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13 CuadroTexto"/>
          <p:cNvSpPr txBox="1"/>
          <p:nvPr/>
        </p:nvSpPr>
        <p:spPr>
          <a:xfrm>
            <a:off x="2857488" y="280035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alibri" pitchFamily="34" charset="0"/>
                <a:cs typeface="Calibri" pitchFamily="34" charset="0"/>
              </a:rPr>
              <a:t>Correlation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treated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GGA, no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splitting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00570"/>
            <a:ext cx="51703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/>
        </p:nvSpPr>
        <p:spPr>
          <a:xfrm>
            <a:off x="214282" y="3214686"/>
            <a:ext cx="8715436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62000" y="304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…Functional Development  </a:t>
            </a:r>
            <a:r>
              <a:rPr lang="en-US" sz="2400" b="1" dirty="0"/>
              <a:t>for CT: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33400" y="1785926"/>
            <a:ext cx="861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Others, are not, e.g.  </a:t>
            </a:r>
            <a:r>
              <a:rPr lang="en-US" i="1" dirty="0" err="1"/>
              <a:t>He</a:t>
            </a:r>
            <a:r>
              <a:rPr lang="en-US" i="1" dirty="0" err="1">
                <a:cs typeface="Arial" charset="0"/>
              </a:rPr>
              <a:t>ßelmann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Ipatov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Görling</a:t>
            </a:r>
            <a:r>
              <a:rPr lang="en-US" i="1" dirty="0">
                <a:cs typeface="Arial" charset="0"/>
              </a:rPr>
              <a:t>, PRA </a:t>
            </a:r>
            <a:r>
              <a:rPr lang="en-US" b="1" i="1" dirty="0"/>
              <a:t>80</a:t>
            </a:r>
            <a:r>
              <a:rPr lang="en-US" i="1" dirty="0"/>
              <a:t>, 012507 (2009) – </a:t>
            </a:r>
            <a:r>
              <a:rPr lang="en-US" i="1" dirty="0" smtClean="0"/>
              <a:t>using </a:t>
            </a:r>
            <a:r>
              <a:rPr lang="en-US" dirty="0" smtClean="0"/>
              <a:t>exact-exchange (EXX)  kernel .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78619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E.g</a:t>
            </a:r>
            <a:r>
              <a:rPr lang="en-US" dirty="0" smtClean="0"/>
              <a:t>. </a:t>
            </a:r>
            <a:r>
              <a:rPr lang="en-US" i="1" dirty="0" err="1" smtClean="0"/>
              <a:t>Gritsenko</a:t>
            </a:r>
            <a:r>
              <a:rPr lang="en-US" i="1" dirty="0" smtClean="0"/>
              <a:t> &amp; </a:t>
            </a:r>
            <a:r>
              <a:rPr lang="en-US" i="1" dirty="0" err="1" smtClean="0"/>
              <a:t>Baerends</a:t>
            </a:r>
            <a:r>
              <a:rPr lang="en-US" dirty="0" smtClean="0"/>
              <a:t> </a:t>
            </a:r>
            <a:r>
              <a:rPr lang="en-US" i="1" dirty="0" smtClean="0"/>
              <a:t>JCP </a:t>
            </a:r>
            <a:r>
              <a:rPr lang="en-US" b="1" i="1" dirty="0" smtClean="0"/>
              <a:t>121</a:t>
            </a:r>
            <a:r>
              <a:rPr lang="en-US" i="1" dirty="0" smtClean="0"/>
              <a:t>, 655, (2004) – </a:t>
            </a:r>
            <a:r>
              <a:rPr lang="en-US" dirty="0" smtClean="0"/>
              <a:t>model asymptotic kernel to get closed—closed CT correct, switches on when donor-acceptor overlap becomes smaller than a chosen parameter</a:t>
            </a:r>
            <a:endParaRPr lang="en-US" dirty="0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305460" y="4343424"/>
          <a:ext cx="1811338" cy="603250"/>
        </p:xfrm>
        <a:graphic>
          <a:graphicData uri="http://schemas.openxmlformats.org/presentationml/2006/ole">
            <p:oleObj spid="_x0000_s140290" name="Equation" r:id="rId4" imgW="1295400" imgH="431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5720" y="5214950"/>
            <a:ext cx="86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E.g. </a:t>
            </a:r>
            <a:r>
              <a:rPr lang="en-US" i="1" dirty="0" err="1" smtClean="0"/>
              <a:t>Hellgren</a:t>
            </a:r>
            <a:r>
              <a:rPr lang="en-US" i="1" dirty="0" smtClean="0"/>
              <a:t> &amp; Gross, PRA </a:t>
            </a:r>
            <a:r>
              <a:rPr lang="en-US" b="1" i="1" dirty="0" smtClean="0"/>
              <a:t>85</a:t>
            </a:r>
            <a:r>
              <a:rPr lang="en-US" i="1" dirty="0" smtClean="0"/>
              <a:t>, 022514 (2012): exact</a:t>
            </a:r>
            <a:r>
              <a:rPr lang="en-US" dirty="0" smtClean="0"/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/>
              <a:t>xc</a:t>
            </a:r>
            <a:r>
              <a:rPr lang="en-US" dirty="0" smtClean="0"/>
              <a:t> has a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-dep. discontinuity as a function of # electrons; related to a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-dep. spatial step 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/>
              <a:t>xc</a:t>
            </a:r>
            <a:r>
              <a:rPr lang="en-US" dirty="0" smtClean="0"/>
              <a:t> whose size grows exponentially with separation (latter demonstrated with EXX)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14282" y="857232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/>
              <a:t>E.g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en-US" dirty="0" smtClean="0"/>
              <a:t>Many others…some extremely empirical, like</a:t>
            </a:r>
            <a:endParaRPr lang="en-US" dirty="0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71472" y="1214422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 smtClean="0"/>
              <a:t>Zhao </a:t>
            </a:r>
            <a:r>
              <a:rPr lang="en-US" i="1" dirty="0"/>
              <a:t>&amp; </a:t>
            </a:r>
            <a:r>
              <a:rPr lang="en-US" i="1" dirty="0" err="1"/>
              <a:t>Truhlar</a:t>
            </a:r>
            <a:r>
              <a:rPr lang="en-US" i="1" dirty="0"/>
              <a:t> (2006)</a:t>
            </a:r>
            <a:r>
              <a:rPr lang="en-US" dirty="0"/>
              <a:t> M06-HF – empirical functional with 35 parameters</a:t>
            </a:r>
            <a:r>
              <a:rPr lang="en-US" dirty="0" smtClean="0"/>
              <a:t>!!!.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82" y="6211669"/>
            <a:ext cx="84296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cs typeface="Arial" charset="0"/>
              </a:rPr>
              <a:t>E.g</a:t>
            </a:r>
            <a:r>
              <a:rPr lang="en-US" sz="1600" i="1" dirty="0" smtClean="0">
                <a:cs typeface="Arial" charset="0"/>
              </a:rPr>
              <a:t>. </a:t>
            </a:r>
            <a:r>
              <a:rPr lang="en-US" i="1" dirty="0" err="1" smtClean="0">
                <a:cs typeface="Arial" charset="0"/>
              </a:rPr>
              <a:t>Maitra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JCP</a:t>
            </a:r>
            <a:r>
              <a:rPr lang="en-US" b="1" i="1" dirty="0">
                <a:cs typeface="Arial" charset="0"/>
              </a:rPr>
              <a:t>  </a:t>
            </a:r>
            <a:r>
              <a:rPr lang="en-US" b="1" dirty="0"/>
              <a:t>122</a:t>
            </a:r>
            <a:r>
              <a:rPr lang="en-US" dirty="0"/>
              <a:t>, 234104</a:t>
            </a:r>
            <a:r>
              <a:rPr lang="en-US" i="1" dirty="0">
                <a:cs typeface="Arial" charset="0"/>
              </a:rPr>
              <a:t> (2005</a:t>
            </a:r>
            <a:r>
              <a:rPr lang="en-US" i="1" dirty="0" smtClean="0">
                <a:cs typeface="Arial" charset="0"/>
              </a:rPr>
              <a:t>) – </a:t>
            </a:r>
            <a:r>
              <a:rPr lang="en-US" dirty="0" smtClean="0">
                <a:cs typeface="Arial" charset="0"/>
              </a:rPr>
              <a:t>form of exact kernel for open-shell---open-shell CT </a:t>
            </a:r>
            <a:endParaRPr lang="en-US" i="1" dirty="0">
              <a:cs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1472" y="3071810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0070C0"/>
                </a:solidFill>
              </a:rPr>
              <a:t>What</a:t>
            </a:r>
            <a:r>
              <a:rPr lang="es-ES" dirty="0" smtClean="0">
                <a:solidFill>
                  <a:srgbClr val="0070C0"/>
                </a:solidFill>
              </a:rPr>
              <a:t> has </a:t>
            </a:r>
            <a:r>
              <a:rPr lang="es-ES" dirty="0" err="1" smtClean="0">
                <a:solidFill>
                  <a:srgbClr val="0070C0"/>
                </a:solidFill>
              </a:rPr>
              <a:t>been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found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out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about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exact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behavior</a:t>
            </a:r>
            <a:r>
              <a:rPr lang="es-ES" dirty="0" smtClean="0">
                <a:solidFill>
                  <a:srgbClr val="0070C0"/>
                </a:solidFill>
              </a:rPr>
              <a:t> of </a:t>
            </a:r>
            <a:r>
              <a:rPr lang="es-ES" dirty="0" err="1" smtClean="0">
                <a:solidFill>
                  <a:srgbClr val="0070C0"/>
                </a:solidFill>
              </a:rPr>
              <a:t>the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kernel</a:t>
            </a:r>
            <a:r>
              <a:rPr lang="es-ES" dirty="0" smtClean="0">
                <a:solidFill>
                  <a:srgbClr val="0070C0"/>
                </a:solidFill>
              </a:rPr>
              <a:t>?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1285860"/>
            <a:ext cx="8715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Let´s</a:t>
            </a:r>
            <a:r>
              <a:rPr lang="es-ES" sz="2800" dirty="0" smtClean="0"/>
              <a:t> look at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simplest</a:t>
            </a:r>
            <a:r>
              <a:rPr lang="es-ES" sz="2800" dirty="0" smtClean="0"/>
              <a:t> </a:t>
            </a:r>
            <a:r>
              <a:rPr lang="es-ES" sz="2800" dirty="0" err="1" smtClean="0"/>
              <a:t>model</a:t>
            </a:r>
            <a:r>
              <a:rPr lang="es-ES" sz="2800" dirty="0" smtClean="0"/>
              <a:t> of CT in a </a:t>
            </a:r>
            <a:r>
              <a:rPr lang="es-ES" sz="2800" dirty="0" err="1" smtClean="0"/>
              <a:t>molecule</a:t>
            </a:r>
            <a:r>
              <a:rPr lang="es-ES" sz="2800" dirty="0" smtClean="0"/>
              <a:t> </a:t>
            </a:r>
          </a:p>
          <a:p>
            <a:r>
              <a:rPr lang="es-ES" sz="2800" dirty="0" smtClean="0">
                <a:sym typeface="Wingdings" pitchFamily="2" charset="2"/>
              </a:rPr>
              <a:t></a:t>
            </a:r>
            <a:r>
              <a:rPr lang="es-ES" sz="2800" dirty="0" smtClean="0"/>
              <a:t> try </a:t>
            </a:r>
            <a:r>
              <a:rPr lang="es-ES" sz="2800" dirty="0" err="1" smtClean="0"/>
              <a:t>to</a:t>
            </a:r>
            <a:r>
              <a:rPr lang="es-ES" sz="2800" dirty="0" smtClean="0"/>
              <a:t> deduce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exact</a:t>
            </a:r>
            <a:r>
              <a:rPr lang="es-ES" sz="2800" dirty="0" smtClean="0"/>
              <a:t> </a:t>
            </a:r>
            <a:r>
              <a:rPr lang="es-ES" sz="2800" i="1" dirty="0" err="1" smtClean="0"/>
              <a:t>f</a:t>
            </a:r>
            <a:r>
              <a:rPr lang="es-ES" sz="2800" i="1" baseline="-25000" dirty="0" err="1" smtClean="0"/>
              <a:t>xc</a:t>
            </a:r>
            <a:r>
              <a:rPr lang="es-ES" sz="2800" i="1" dirty="0" smtClean="0"/>
              <a:t> 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understand</a:t>
            </a:r>
            <a:r>
              <a:rPr lang="es-ES" sz="2800" dirty="0" smtClean="0"/>
              <a:t> </a:t>
            </a:r>
            <a:r>
              <a:rPr lang="es-ES" sz="2800" dirty="0" err="1" smtClean="0"/>
              <a:t>what´s</a:t>
            </a:r>
            <a:r>
              <a:rPr lang="es-ES" sz="2800" dirty="0" smtClean="0"/>
              <a:t> </a:t>
            </a:r>
            <a:r>
              <a:rPr lang="es-ES" sz="2800" dirty="0" err="1" smtClean="0"/>
              <a:t>needed</a:t>
            </a:r>
            <a:r>
              <a:rPr lang="es-ES" sz="2800" dirty="0" smtClean="0"/>
              <a:t> in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approximations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endParaRPr lang="es-ES" sz="28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357686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s-ES" sz="24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s-E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 1D</a:t>
            </a:r>
            <a:endParaRPr lang="es-ES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4429124" y="1000108"/>
            <a:ext cx="642942" cy="3571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	Simple </a:t>
            </a:r>
            <a:r>
              <a:rPr lang="en-US" sz="2400" b="1" dirty="0"/>
              <a:t>Model of a Diatomic </a:t>
            </a:r>
            <a:r>
              <a:rPr lang="en-US" sz="2400" b="1" dirty="0" smtClean="0"/>
              <a:t>Molecule</a:t>
            </a:r>
            <a:endParaRPr lang="en-US" sz="2400" b="1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Model a </a:t>
            </a:r>
            <a:r>
              <a:rPr lang="en-US" dirty="0"/>
              <a:t>hetero-atomic diatomic molecule composed of open-shell fragments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LiH</a:t>
            </a:r>
            <a:r>
              <a:rPr lang="en-US" dirty="0"/>
              <a:t>) with two “one-electron atoms” </a:t>
            </a:r>
            <a:r>
              <a:rPr lang="en-US" dirty="0" smtClean="0"/>
              <a:t>in 1D:</a:t>
            </a:r>
            <a:endParaRPr lang="en-US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20" y="5221287"/>
            <a:ext cx="1758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20" y="5907087"/>
            <a:ext cx="2667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86000"/>
            <a:ext cx="303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828800"/>
            <a:ext cx="6153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733800"/>
            <a:ext cx="32734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743200"/>
            <a:ext cx="53435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486400" y="3657600"/>
            <a:ext cx="3657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“softening parameters”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(choose to reproduce eg. IP’s of different real atoms…)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 flipV="1">
            <a:off x="4495800" y="3505200"/>
            <a:ext cx="838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 flipV="1">
            <a:off x="2362200" y="3505200"/>
            <a:ext cx="2971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H="1">
            <a:off x="2514600" y="3886200"/>
            <a:ext cx="2895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85720" y="5373687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Can simply solve exactly numerically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dirty="0"/>
              <a:t>(r</a:t>
            </a:r>
            <a:r>
              <a:rPr lang="en-US" sz="2000" baseline="-25000" dirty="0"/>
              <a:t>1</a:t>
            </a:r>
            <a:r>
              <a:rPr lang="en-US" dirty="0"/>
              <a:t>,r</a:t>
            </a:r>
            <a:r>
              <a:rPr lang="en-US" sz="2000" baseline="-25000" dirty="0"/>
              <a:t>2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extract </a:t>
            </a:r>
            <a:r>
              <a:rPr lang="en-US" sz="2000" dirty="0">
                <a:latin typeface="Symbol" pitchFamily="18" charset="2"/>
                <a:sym typeface="Wingdings" pitchFamily="2" charset="2"/>
              </a:rPr>
              <a:t>r</a:t>
            </a:r>
            <a:r>
              <a:rPr lang="en-US" dirty="0">
                <a:sym typeface="Wingdings" pitchFamily="2" charset="2"/>
              </a:rPr>
              <a:t>(r)  </a:t>
            </a:r>
            <a:endParaRPr lang="en-US" dirty="0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14320" y="6135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 exact</a:t>
            </a:r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428596" y="4929198"/>
            <a:ext cx="4163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err="1" smtClean="0">
                <a:solidFill>
                  <a:srgbClr val="0070C0"/>
                </a:solidFill>
              </a:rPr>
              <a:t>First</a:t>
            </a:r>
            <a:r>
              <a:rPr lang="es-ES" u="sng" dirty="0" smtClean="0">
                <a:solidFill>
                  <a:srgbClr val="0070C0"/>
                </a:solidFill>
              </a:rPr>
              <a:t>: </a:t>
            </a:r>
            <a:r>
              <a:rPr lang="es-ES" dirty="0" err="1" smtClean="0">
                <a:solidFill>
                  <a:srgbClr val="0070C0"/>
                </a:solidFill>
              </a:rPr>
              <a:t>find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exact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gs</a:t>
            </a:r>
            <a:r>
              <a:rPr lang="es-ES" dirty="0" smtClean="0">
                <a:solidFill>
                  <a:srgbClr val="0070C0"/>
                </a:solidFill>
              </a:rPr>
              <a:t> KS </a:t>
            </a:r>
            <a:r>
              <a:rPr lang="es-ES" dirty="0" err="1" smtClean="0">
                <a:solidFill>
                  <a:srgbClr val="0070C0"/>
                </a:solidFill>
              </a:rPr>
              <a:t>potential</a:t>
            </a:r>
            <a:r>
              <a:rPr lang="es-ES" dirty="0" smtClean="0">
                <a:solidFill>
                  <a:srgbClr val="0070C0"/>
                </a:solidFill>
              </a:rPr>
              <a:t> (</a:t>
            </a:r>
            <a:r>
              <a:rPr lang="es-ES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s-ES" sz="2000" dirty="0" err="1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s-ES" sz="2000" baseline="-25000" dirty="0" err="1" smtClean="0">
                <a:solidFill>
                  <a:srgbClr val="0070C0"/>
                </a:solidFill>
                <a:sym typeface="Wingdings" pitchFamily="2" charset="2"/>
              </a:rPr>
              <a:t>s</a:t>
            </a:r>
            <a:r>
              <a:rPr lang="es-ES" dirty="0" smtClean="0">
                <a:solidFill>
                  <a:srgbClr val="0070C0"/>
                </a:solidFill>
                <a:sym typeface="Wingdings" pitchFamily="2" charset="2"/>
              </a:rPr>
              <a:t>) 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533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Molecular Dissociation (1d “LiH”)</a:t>
            </a:r>
            <a:endParaRPr lang="en-US" sz="240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32325" y="62849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43800" y="3735388"/>
            <a:ext cx="16002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Peak</a:t>
            </a:r>
            <a:r>
              <a:rPr lang="en-US" dirty="0"/>
              <a:t>” and “</a:t>
            </a:r>
            <a:r>
              <a:rPr lang="en-US" dirty="0">
                <a:solidFill>
                  <a:srgbClr val="9900CC"/>
                </a:solidFill>
              </a:rPr>
              <a:t>Step</a:t>
            </a:r>
            <a:r>
              <a:rPr lang="en-US" dirty="0"/>
              <a:t>” </a:t>
            </a:r>
            <a:r>
              <a:rPr lang="en-US" dirty="0" smtClean="0"/>
              <a:t>structures. </a:t>
            </a:r>
          </a:p>
          <a:p>
            <a:pPr algn="l">
              <a:spcBef>
                <a:spcPct val="50000"/>
              </a:spcBef>
            </a:pPr>
            <a:r>
              <a:rPr lang="en-US" dirty="0" smtClean="0"/>
              <a:t>(step goes back down at large R)</a:t>
            </a:r>
            <a:endParaRPr lang="en-US" dirty="0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7315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5715000" y="3659188"/>
            <a:ext cx="228600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315200" y="4038600"/>
            <a:ext cx="0" cy="3810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133600" y="24399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Vext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514600" y="1600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Vs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6002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9900"/>
                </a:solidFill>
              </a:rPr>
              <a:t>n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6172200" y="47259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Vext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514600" y="3352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7" grpId="0" animBg="1"/>
      <p:bldP spid="460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6324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953000" y="9906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 R=10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581400" y="685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peak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162800" y="26670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step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362200" y="4953000"/>
            <a:ext cx="413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8768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asymptotic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4876800" y="1371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4953000" y="2438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6400800" y="37338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7912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x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676400" y="8382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V</a:t>
            </a:r>
            <a:r>
              <a:rPr lang="en-US" sz="3200" baseline="-25000"/>
              <a:t>Hxc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1628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81000" y="4019550"/>
            <a:ext cx="80010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/>
              <a:t>J.P. </a:t>
            </a:r>
            <a:r>
              <a:rPr lang="en-US" i="1" dirty="0" err="1"/>
              <a:t>Perdew</a:t>
            </a:r>
            <a:r>
              <a:rPr lang="en-US" i="1" dirty="0"/>
              <a:t>, in Density Functional Methods in Physics, ed. R.M. </a:t>
            </a:r>
            <a:r>
              <a:rPr lang="en-US" i="1" dirty="0" err="1"/>
              <a:t>Dreizler</a:t>
            </a:r>
            <a:r>
              <a:rPr lang="en-US" i="1" dirty="0"/>
              <a:t> and J. </a:t>
            </a:r>
            <a:r>
              <a:rPr lang="en-US" i="1" dirty="0" err="1"/>
              <a:t>da</a:t>
            </a:r>
            <a:r>
              <a:rPr lang="en-US" i="1" dirty="0"/>
              <a:t> </a:t>
            </a:r>
            <a:r>
              <a:rPr lang="en-US" i="1" dirty="0" err="1"/>
              <a:t>Providencia</a:t>
            </a:r>
            <a:r>
              <a:rPr lang="en-US" i="1" dirty="0"/>
              <a:t> (Plenum, NY, 1985), p. 265. </a:t>
            </a:r>
          </a:p>
          <a:p>
            <a:pPr algn="l"/>
            <a:r>
              <a:rPr lang="en-US" i="1" dirty="0"/>
              <a:t>C-O </a:t>
            </a:r>
            <a:r>
              <a:rPr lang="en-US" i="1" dirty="0" err="1"/>
              <a:t>Almbladh</a:t>
            </a:r>
            <a:r>
              <a:rPr lang="en-US" i="1" dirty="0"/>
              <a:t> and U. von Barth, PRB. </a:t>
            </a:r>
            <a:r>
              <a:rPr lang="en-US" b="1" i="1" dirty="0"/>
              <a:t>31</a:t>
            </a:r>
            <a:r>
              <a:rPr lang="en-US" i="1" dirty="0"/>
              <a:t>, 3231, (1985)</a:t>
            </a:r>
          </a:p>
          <a:p>
            <a:pPr algn="l"/>
            <a:endParaRPr lang="en-US" i="1" dirty="0"/>
          </a:p>
          <a:p>
            <a:pPr algn="l"/>
            <a:r>
              <a:rPr lang="en-US" i="1" dirty="0"/>
              <a:t>O. V. </a:t>
            </a:r>
            <a:r>
              <a:rPr lang="en-US" i="1" dirty="0" err="1"/>
              <a:t>Gritsenko</a:t>
            </a:r>
            <a:r>
              <a:rPr lang="en-US" i="1" dirty="0"/>
              <a:t> &amp; E.J. </a:t>
            </a:r>
            <a:r>
              <a:rPr lang="en-US" i="1" dirty="0" err="1"/>
              <a:t>Baerends</a:t>
            </a:r>
            <a:r>
              <a:rPr lang="en-US" i="1" dirty="0"/>
              <a:t>, PRA </a:t>
            </a:r>
            <a:r>
              <a:rPr lang="en-US" b="1" i="1" dirty="0"/>
              <a:t>54</a:t>
            </a:r>
            <a:r>
              <a:rPr lang="en-US" i="1" dirty="0"/>
              <a:t>, 1957 (1996)</a:t>
            </a:r>
          </a:p>
          <a:p>
            <a:pPr algn="l"/>
            <a:r>
              <a:rPr lang="en-US" i="1" dirty="0" err="1"/>
              <a:t>O.V.Gritsenko</a:t>
            </a:r>
            <a:r>
              <a:rPr lang="en-US" i="1" dirty="0"/>
              <a:t> &amp; E.J. </a:t>
            </a:r>
            <a:r>
              <a:rPr lang="en-US" i="1" dirty="0" err="1"/>
              <a:t>Baerends</a:t>
            </a:r>
            <a:r>
              <a:rPr lang="en-US" i="1" dirty="0"/>
              <a:t>, </a:t>
            </a:r>
            <a:r>
              <a:rPr lang="en-US" i="1" dirty="0" err="1"/>
              <a:t>Theor.Chem</a:t>
            </a:r>
            <a:r>
              <a:rPr lang="en-US" i="1" dirty="0"/>
              <a:t>. Acc. </a:t>
            </a:r>
            <a:r>
              <a:rPr lang="en-US" b="1" i="1" dirty="0"/>
              <a:t>96</a:t>
            </a:r>
            <a:r>
              <a:rPr lang="en-US" i="1" dirty="0"/>
              <a:t> 44 (1997). </a:t>
            </a:r>
          </a:p>
          <a:p>
            <a:pPr algn="l"/>
            <a:endParaRPr lang="en-US" i="1" dirty="0"/>
          </a:p>
          <a:p>
            <a:pPr algn="l"/>
            <a:r>
              <a:rPr lang="en-US" i="1" dirty="0"/>
              <a:t>D. G. </a:t>
            </a:r>
            <a:r>
              <a:rPr lang="en-US" i="1" dirty="0" err="1"/>
              <a:t>Tempel</a:t>
            </a:r>
            <a:r>
              <a:rPr lang="en-US" i="1" dirty="0"/>
              <a:t>, T. J. Martinez, N.T. </a:t>
            </a:r>
            <a:r>
              <a:rPr lang="en-US" i="1" dirty="0" err="1"/>
              <a:t>Maitra</a:t>
            </a:r>
            <a:r>
              <a:rPr lang="en-US" i="1" dirty="0"/>
              <a:t>, J. Chem. Th. Comp. </a:t>
            </a:r>
            <a:r>
              <a:rPr lang="en-US" b="1" i="1" dirty="0"/>
              <a:t>5</a:t>
            </a:r>
            <a:r>
              <a:rPr lang="en-US" i="1" dirty="0"/>
              <a:t>, 770 (2009)     &amp; citations within.       </a:t>
            </a:r>
          </a:p>
          <a:p>
            <a:pPr algn="l"/>
            <a:r>
              <a:rPr lang="en-US" i="1" dirty="0"/>
              <a:t>N. </a:t>
            </a:r>
            <a:r>
              <a:rPr lang="en-US" i="1" dirty="0" err="1"/>
              <a:t>Helbig</a:t>
            </a:r>
            <a:r>
              <a:rPr lang="en-US" i="1" dirty="0"/>
              <a:t>, I. </a:t>
            </a:r>
            <a:r>
              <a:rPr lang="en-US" i="1" dirty="0" err="1"/>
              <a:t>Tokatly</a:t>
            </a:r>
            <a:r>
              <a:rPr lang="en-US" i="1" dirty="0"/>
              <a:t>, A. Rubio, JCP </a:t>
            </a:r>
            <a:r>
              <a:rPr lang="en-US" b="1" i="1" dirty="0"/>
              <a:t>131</a:t>
            </a:r>
            <a:r>
              <a:rPr lang="en-US" i="1" dirty="0"/>
              <a:t>, 224105 (2009).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267200"/>
            <a:ext cx="46482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27063"/>
            <a:ext cx="5791200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267200" y="2438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n(r)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0" y="1447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v</a:t>
            </a:r>
            <a:r>
              <a:rPr lang="en-US" baseline="-25000">
                <a:solidFill>
                  <a:schemeClr val="accent2"/>
                </a:solidFill>
              </a:rPr>
              <a:t>s</a:t>
            </a:r>
            <a:r>
              <a:rPr lang="en-US">
                <a:solidFill>
                  <a:schemeClr val="accent2"/>
                </a:solidFill>
              </a:rPr>
              <a:t>(r)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762000"/>
            <a:ext cx="3733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2000"/>
              <a:t>Step has size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I and aligns the atomic HOMOs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Prevents dissociation to unphysical fractional charges.</a:t>
            </a:r>
          </a:p>
          <a:p>
            <a:pPr algn="l">
              <a:spcBef>
                <a:spcPct val="50000"/>
              </a:spcBef>
            </a:pPr>
            <a:endParaRPr lang="en-US" sz="2000"/>
          </a:p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305800" y="1371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029200" y="5334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bond midpoint peak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791200" y="1076325"/>
            <a:ext cx="685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7467600" y="457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step, size 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8001000" y="914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334000" y="2905125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“Li”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7086600" y="3505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“H”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934200" y="4419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</a:t>
            </a:r>
            <a:r>
              <a:rPr lang="en-US" baseline="-25000"/>
              <a:t>H</a:t>
            </a:r>
            <a:r>
              <a:rPr lang="en-US" sz="2000" baseline="-25000"/>
              <a:t>xc </a:t>
            </a:r>
            <a:r>
              <a:rPr lang="en-US"/>
              <a:t>at R=10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943600" y="4267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peak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934200" y="4953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step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632325" y="62849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410200" y="2514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7010400" y="29718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781800" y="25146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8686800" y="13716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066800" y="281940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LDA/GGA – wrong, because no step!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H="1" flipV="1">
            <a:off x="838200" y="2743200"/>
            <a:ext cx="304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343400" y="32766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934200" y="5562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asymptotic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H="1">
            <a:off x="68580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7543800" y="2438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Vext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304800" y="22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 dirty="0" smtClean="0"/>
              <a:t>The </a:t>
            </a:r>
            <a:r>
              <a:rPr lang="en-US" sz="2400" b="1" u="sng" dirty="0"/>
              <a:t>Step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214282" y="4286256"/>
            <a:ext cx="35052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 At which separation is the step onset? 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Step marks location and sharpness of avoided crossing </a:t>
            </a:r>
            <a:r>
              <a:rPr lang="en-US" dirty="0" smtClean="0"/>
              <a:t>between ground </a:t>
            </a:r>
            <a:r>
              <a:rPr lang="en-US" dirty="0"/>
              <a:t>and lowest CT state</a:t>
            </a:r>
            <a:r>
              <a:rPr lang="en-US" dirty="0" smtClean="0"/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smtClean="0">
                <a:solidFill>
                  <a:srgbClr val="7030A0"/>
                </a:solidFill>
              </a:rPr>
              <a:t>A Useful </a:t>
            </a:r>
            <a:r>
              <a:rPr lang="en-US" sz="2400" b="1" u="sng" dirty="0">
                <a:solidFill>
                  <a:srgbClr val="7030A0"/>
                </a:solidFill>
              </a:rPr>
              <a:t>Exercise!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2681288"/>
            <a:ext cx="1565275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81000" y="685800"/>
            <a:ext cx="8763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/>
              <a:t>To </a:t>
            </a:r>
            <a:r>
              <a:rPr lang="en-US" dirty="0"/>
              <a:t>deduce the step in the potential in the bonding region between two open-shell fragments at large separation: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Take a model molecule consisting of two different “one-electron atoms</a:t>
            </a:r>
            <a:r>
              <a:rPr lang="en-US" dirty="0" smtClean="0"/>
              <a:t>” (1 and 2) at large separation. </a:t>
            </a:r>
            <a:r>
              <a:rPr lang="en-US" dirty="0"/>
              <a:t>The KS ground-state is the doubly-occupied bonding orbital: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where     </a:t>
            </a:r>
            <a:r>
              <a:rPr lang="en-US" sz="2400" i="1" dirty="0">
                <a:latin typeface="Symbol" pitchFamily="18" charset="2"/>
              </a:rPr>
              <a:t>f</a:t>
            </a:r>
            <a:r>
              <a:rPr lang="en-US" sz="2400" baseline="-25000" dirty="0">
                <a:latin typeface="Symbol" pitchFamily="18" charset="2"/>
              </a:rPr>
              <a:t>0</a:t>
            </a:r>
            <a:r>
              <a:rPr lang="en-US" dirty="0">
                <a:latin typeface="Symbol" pitchFamily="18" charset="2"/>
              </a:rPr>
              <a:t>(</a:t>
            </a:r>
            <a:r>
              <a:rPr lang="en-US" dirty="0"/>
              <a:t>r)                         and  </a:t>
            </a:r>
            <a:r>
              <a:rPr lang="en-US" sz="2400" i="1" dirty="0">
                <a:latin typeface="Times New Roman" pitchFamily="18" charset="0"/>
              </a:rPr>
              <a:t>n(r</a:t>
            </a:r>
            <a:r>
              <a:rPr lang="en-US" sz="2400" i="1" dirty="0"/>
              <a:t>) =</a:t>
            </a:r>
            <a:r>
              <a:rPr lang="en-US" dirty="0"/>
              <a:t> </a:t>
            </a:r>
            <a:r>
              <a:rPr lang="en-US" sz="2400" i="1" dirty="0">
                <a:latin typeface="Symbol" pitchFamily="18" charset="2"/>
              </a:rPr>
              <a:t> f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dirty="0"/>
              <a:t>(r) + </a:t>
            </a:r>
            <a:r>
              <a:rPr lang="en-US" sz="2400" i="1" dirty="0">
                <a:latin typeface="Symbol" pitchFamily="18" charset="2"/>
              </a:rPr>
              <a:t>f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dirty="0"/>
              <a:t>(r)     is the sum of the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atomic densities. </a:t>
            </a:r>
            <a:r>
              <a:rPr lang="en-US" dirty="0" smtClean="0"/>
              <a:t>The KS </a:t>
            </a:r>
            <a:r>
              <a:rPr lang="en-US" dirty="0" err="1" smtClean="0"/>
              <a:t>eigenvalue</a:t>
            </a:r>
            <a:r>
              <a:rPr lang="en-US" dirty="0" smtClean="0"/>
              <a:t>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 must =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>
                <a:latin typeface="Symbol" pitchFamily="18" charset="2"/>
              </a:rPr>
              <a:t>1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i="1" dirty="0" smtClean="0">
                <a:latin typeface="+mj-lt"/>
              </a:rPr>
              <a:t>I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/>
              <a:t> where </a:t>
            </a:r>
            <a:r>
              <a:rPr lang="en-US" i="1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the smaller ionization potential of the two atoms. 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Consider  now the </a:t>
            </a:r>
            <a:r>
              <a:rPr lang="en-US" dirty="0"/>
              <a:t>KS </a:t>
            </a:r>
            <a:r>
              <a:rPr lang="en-US" dirty="0" smtClean="0"/>
              <a:t>equation </a:t>
            </a:r>
          </a:p>
          <a:p>
            <a:pPr algn="l"/>
            <a:r>
              <a:rPr lang="en-US" dirty="0" smtClean="0"/>
              <a:t>for </a:t>
            </a:r>
            <a:r>
              <a:rPr lang="en-US" i="1" dirty="0" smtClean="0"/>
              <a:t>r</a:t>
            </a:r>
            <a:r>
              <a:rPr lang="en-US" dirty="0" smtClean="0"/>
              <a:t> near atom 1, where                      and again for </a:t>
            </a:r>
            <a:r>
              <a:rPr lang="en-US" i="1" dirty="0" smtClean="0"/>
              <a:t>r</a:t>
            </a:r>
            <a:r>
              <a:rPr lang="en-US" dirty="0" smtClean="0"/>
              <a:t> near atom 2, where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Noting that the KS equation must reduce to the respective atomic KS equations in these regions,  show that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s</a:t>
            </a:r>
            <a:r>
              <a:rPr lang="en-US" dirty="0" smtClean="0"/>
              <a:t>, must </a:t>
            </a:r>
            <a:r>
              <a:rPr lang="en-US" dirty="0"/>
              <a:t>have a  step of size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Symbol" pitchFamily="18" charset="2"/>
              </a:rPr>
              <a:t> - 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baseline="-25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= </a:t>
            </a:r>
            <a:r>
              <a:rPr lang="en-US" i="1" dirty="0" smtClean="0"/>
              <a:t>I</a:t>
            </a:r>
            <a:r>
              <a:rPr lang="en-US" sz="2000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–I</a:t>
            </a:r>
            <a:r>
              <a:rPr lang="en-US" sz="2000" i="1" baseline="-25000" dirty="0"/>
              <a:t>1</a:t>
            </a:r>
            <a:r>
              <a:rPr lang="en-US" dirty="0"/>
              <a:t> between the atoms. 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 t="11111"/>
          <a:stretch>
            <a:fillRect/>
          </a:stretch>
        </p:blipFill>
        <p:spPr bwMode="auto">
          <a:xfrm>
            <a:off x="0" y="2362200"/>
            <a:ext cx="487680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1981200" y="3200400"/>
          <a:ext cx="1385888" cy="493713"/>
        </p:xfrm>
        <a:graphic>
          <a:graphicData uri="http://schemas.openxmlformats.org/presentationml/2006/ole">
            <p:oleObj spid="_x0000_s111618" name="Equation" r:id="rId6" imgW="710891" imgH="253890" progId="Equation.3">
              <p:embed/>
            </p:oleObj>
          </a:graphicData>
        </a:graphic>
      </p:graphicFrame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4648200"/>
            <a:ext cx="311996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50292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5029200"/>
            <a:ext cx="1057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464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Well-separated single excitations: SMA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When shift from bare KS small:        SPA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3246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38600" y="5486400"/>
            <a:ext cx="4724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990600" y="2590800"/>
            <a:ext cx="8153400" cy="609600"/>
            <a:chOff x="144" y="2064"/>
            <a:chExt cx="5472" cy="441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064"/>
              <a:ext cx="307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112"/>
              <a:ext cx="240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3400" y="44196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Useful tool for analysis</a:t>
            </a:r>
          </a:p>
          <a:p>
            <a:endParaRPr lang="en-US" u="sng"/>
          </a:p>
          <a:p>
            <a:r>
              <a:rPr lang="en-US"/>
              <a:t>Zoom in on a single KS excitation, q = i</a:t>
            </a:r>
            <a:r>
              <a:rPr lang="en-US">
                <a:sym typeface="Wingdings" pitchFamily="2" charset="2"/>
              </a:rPr>
              <a:t> a</a:t>
            </a:r>
            <a:endParaRPr lang="en-US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09600"/>
            <a:ext cx="6705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TDDFT linear response  in quantum chemistry codes: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 i="1">
                <a:latin typeface="Times New Roman" pitchFamily="18" charset="0"/>
                <a:cs typeface="Arial" charset="0"/>
              </a:rPr>
              <a:t> </a:t>
            </a:r>
            <a:r>
              <a:rPr lang="en-US">
                <a:cs typeface="Arial" charset="0"/>
              </a:rPr>
              <a:t>=(</a:t>
            </a:r>
            <a:r>
              <a:rPr lang="en-US" i="1">
                <a:cs typeface="Arial" charset="0"/>
              </a:rPr>
              <a:t>i</a:t>
            </a:r>
            <a:r>
              <a:rPr lang="en-US" i="1">
                <a:cs typeface="Arial" charset="0"/>
                <a:sym typeface="Wingdings" pitchFamily="2" charset="2"/>
              </a:rPr>
              <a:t> </a:t>
            </a:r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) labels a 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single</a:t>
            </a:r>
            <a:r>
              <a:rPr lang="en-US">
                <a:cs typeface="Arial" charset="0"/>
              </a:rPr>
              <a:t> excitation of the KS system, with transition frequency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sz="2000" i="1" baseline="-25000">
                <a:solidFill>
                  <a:schemeClr val="accent2"/>
                </a:solidFill>
                <a:cs typeface="Arial" charset="0"/>
              </a:rPr>
              <a:t>q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a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-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i</a:t>
            </a:r>
            <a:r>
              <a:rPr lang="en-US">
                <a:cs typeface="Arial" charset="0"/>
              </a:rPr>
              <a:t> , and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81000" y="3276600"/>
            <a:ext cx="701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Eigenvalues </a:t>
            </a:r>
            <a:r>
              <a:rPr lang="en-US">
                <a:cs typeface="Arial" charset="0"/>
                <a:sym typeface="Wingdings" pitchFamily="2" charset="2"/>
              </a:rPr>
              <a:t> true frequencies of interacting system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Eigenvectors  oscillator strengths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0" y="990600"/>
            <a:ext cx="381000" cy="3124200"/>
          </a:xfrm>
          <a:prstGeom prst="curvedRightArrow">
            <a:avLst>
              <a:gd name="adj1" fmla="val 164000"/>
              <a:gd name="adj2" fmla="val 328000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animBg="1"/>
      <p:bldP spid="440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632325" y="62849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343400" y="32766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4282" y="228600"/>
            <a:ext cx="892971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/>
              <a:t>So </a:t>
            </a:r>
            <a:r>
              <a:rPr lang="en-US" sz="2400" b="1" u="sng" dirty="0" smtClean="0"/>
              <a:t>far for our model:</a:t>
            </a:r>
            <a:endParaRPr lang="en-US" sz="2400" b="1" u="sng" dirty="0"/>
          </a:p>
          <a:p>
            <a:endParaRPr lang="en-US" sz="2400" b="1" u="sng" dirty="0"/>
          </a:p>
          <a:p>
            <a:pPr algn="l">
              <a:buFontTx/>
              <a:buChar char="•"/>
            </a:pPr>
            <a:r>
              <a:rPr lang="en-US" sz="2400" dirty="0"/>
              <a:t> </a:t>
            </a:r>
            <a:r>
              <a:rPr lang="en-US" sz="2000" dirty="0">
                <a:latin typeface="+mj-lt"/>
                <a:cs typeface="Calibri" pitchFamily="34" charset="0"/>
              </a:rPr>
              <a:t>Discussed step and peak structures in the ground-state potential of a dissociating </a:t>
            </a:r>
            <a:r>
              <a:rPr lang="en-US" sz="2000" dirty="0" smtClean="0">
                <a:latin typeface="+mj-lt"/>
                <a:cs typeface="Calibri" pitchFamily="34" charset="0"/>
              </a:rPr>
              <a:t>molecule : hard to model, spatially non-local</a:t>
            </a:r>
            <a:endParaRPr lang="en-US" sz="2000" dirty="0">
              <a:latin typeface="+mj-lt"/>
              <a:cs typeface="Calibri" pitchFamily="34" charset="0"/>
            </a:endParaRPr>
          </a:p>
          <a:p>
            <a:pPr algn="l">
              <a:buFontTx/>
              <a:buChar char="•"/>
            </a:pPr>
            <a:endParaRPr lang="en-US" sz="2000" dirty="0">
              <a:latin typeface="+mj-lt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latin typeface="+mj-lt"/>
                <a:cs typeface="Calibri" pitchFamily="34" charset="0"/>
              </a:rPr>
              <a:t> Fundamentally, these </a:t>
            </a:r>
            <a:r>
              <a:rPr lang="en-US" sz="2000" dirty="0" smtClean="0">
                <a:latin typeface="+mj-lt"/>
                <a:cs typeface="Calibri" pitchFamily="34" charset="0"/>
              </a:rPr>
              <a:t>arise </a:t>
            </a:r>
            <a:r>
              <a:rPr lang="en-US" sz="2000" dirty="0">
                <a:latin typeface="+mj-lt"/>
                <a:cs typeface="Calibri" pitchFamily="34" charset="0"/>
              </a:rPr>
              <a:t>due to the </a:t>
            </a:r>
            <a:r>
              <a:rPr lang="en-US" sz="2000" dirty="0" smtClean="0">
                <a:latin typeface="+mj-lt"/>
                <a:cs typeface="Calibri" pitchFamily="34" charset="0"/>
              </a:rPr>
              <a:t>single-Slater-determinant  </a:t>
            </a:r>
            <a:r>
              <a:rPr lang="en-US" sz="2000" dirty="0">
                <a:latin typeface="+mj-lt"/>
                <a:cs typeface="Calibri" pitchFamily="34" charset="0"/>
              </a:rPr>
              <a:t>description of KS </a:t>
            </a:r>
            <a:r>
              <a:rPr lang="en-US" sz="2000" dirty="0" smtClean="0">
                <a:latin typeface="+mj-lt"/>
                <a:cs typeface="Calibri" pitchFamily="34" charset="0"/>
              </a:rPr>
              <a:t>(one doubly-occupied orbital) – </a:t>
            </a:r>
            <a:r>
              <a:rPr lang="en-US" sz="2000" dirty="0">
                <a:latin typeface="+mj-lt"/>
                <a:cs typeface="Calibri" pitchFamily="34" charset="0"/>
              </a:rPr>
              <a:t>the </a:t>
            </a:r>
            <a:r>
              <a:rPr lang="en-US" sz="2000" i="1" dirty="0">
                <a:latin typeface="+mj-lt"/>
                <a:cs typeface="Calibri" pitchFamily="34" charset="0"/>
              </a:rPr>
              <a:t>true </a:t>
            </a:r>
            <a:r>
              <a:rPr lang="en-US" sz="2000" dirty="0" err="1">
                <a:latin typeface="+mj-lt"/>
                <a:cs typeface="Calibri" pitchFamily="34" charset="0"/>
              </a:rPr>
              <a:t>wavefunction</a:t>
            </a:r>
            <a:r>
              <a:rPr lang="en-US" sz="2000" dirty="0">
                <a:latin typeface="+mj-lt"/>
                <a:cs typeface="Calibri" pitchFamily="34" charset="0"/>
              </a:rPr>
              <a:t>, </a:t>
            </a:r>
            <a:r>
              <a:rPr lang="en-US" sz="2000" dirty="0" smtClean="0">
                <a:latin typeface="+mj-lt"/>
                <a:cs typeface="Calibri" pitchFamily="34" charset="0"/>
              </a:rPr>
              <a:t> </a:t>
            </a:r>
            <a:r>
              <a:rPr lang="en-US" sz="2000" dirty="0">
                <a:latin typeface="+mj-lt"/>
                <a:cs typeface="Calibri" pitchFamily="34" charset="0"/>
              </a:rPr>
              <a:t>requires </a:t>
            </a:r>
            <a:r>
              <a:rPr lang="en-US" sz="2000" dirty="0" smtClean="0">
                <a:latin typeface="+mj-lt"/>
                <a:cs typeface="Calibri" pitchFamily="34" charset="0"/>
              </a:rPr>
              <a:t>minimally 2 determinants (</a:t>
            </a:r>
            <a:r>
              <a:rPr lang="en-US" sz="2000" dirty="0" err="1" smtClean="0">
                <a:latin typeface="+mj-lt"/>
                <a:cs typeface="Calibri" pitchFamily="34" charset="0"/>
              </a:rPr>
              <a:t>Heitler</a:t>
            </a:r>
            <a:r>
              <a:rPr lang="en-US" sz="2000" dirty="0" smtClean="0">
                <a:latin typeface="+mj-lt"/>
                <a:cs typeface="Calibri" pitchFamily="34" charset="0"/>
              </a:rPr>
              <a:t>-London form)</a:t>
            </a:r>
          </a:p>
          <a:p>
            <a:pPr algn="l">
              <a:buFontTx/>
              <a:buChar char="•"/>
            </a:pPr>
            <a:endParaRPr lang="en-US" sz="2000" dirty="0">
              <a:latin typeface="+mj-lt"/>
              <a:cs typeface="Calibri" pitchFamily="34" charset="0"/>
            </a:endParaRPr>
          </a:p>
          <a:p>
            <a:endParaRPr lang="en-US" sz="2000" dirty="0">
              <a:latin typeface="+mj-lt"/>
              <a:cs typeface="Calibri" pitchFamily="34" charset="0"/>
            </a:endParaRPr>
          </a:p>
          <a:p>
            <a:r>
              <a:rPr lang="en-US" sz="2000" dirty="0">
                <a:latin typeface="+mj-lt"/>
                <a:cs typeface="Calibri" pitchFamily="34" charset="0"/>
              </a:rPr>
              <a:t> </a:t>
            </a:r>
            <a:endParaRPr lang="en-US" sz="2000" dirty="0" smtClean="0">
              <a:latin typeface="+mj-lt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Calibri" pitchFamily="34" charset="0"/>
              </a:rPr>
              <a:t> In </a:t>
            </a:r>
            <a:r>
              <a:rPr lang="en-US" sz="2000" dirty="0" err="1" smtClean="0">
                <a:latin typeface="+mj-lt"/>
                <a:cs typeface="Calibri" pitchFamily="34" charset="0"/>
              </a:rPr>
              <a:t>practise</a:t>
            </a:r>
            <a:r>
              <a:rPr lang="en-US" sz="2000" dirty="0" smtClean="0">
                <a:latin typeface="+mj-lt"/>
                <a:cs typeface="Calibri" pitchFamily="34" charset="0"/>
              </a:rPr>
              <a:t>, could treat ground-state by spin-symmetry breaking</a:t>
            </a:r>
            <a:r>
              <a:rPr lang="en-US" sz="2000" dirty="0" smtClean="0">
                <a:latin typeface="+mj-lt"/>
                <a:cs typeface="Calibri" pitchFamily="34" charset="0"/>
                <a:sym typeface="Wingdings" pitchFamily="2" charset="2"/>
              </a:rPr>
              <a:t> good ground-state energies but wrong spin-densities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latin typeface="+mj-lt"/>
              <a:cs typeface="Calibri" pitchFamily="34" charset="0"/>
              <a:sym typeface="Wingdings" pitchFamily="2" charset="2"/>
            </a:endParaRPr>
          </a:p>
          <a:p>
            <a:pPr algn="l"/>
            <a:r>
              <a:rPr lang="en-US" sz="1600" i="1" dirty="0" smtClean="0">
                <a:latin typeface="+mj-lt"/>
                <a:cs typeface="Calibri" pitchFamily="34" charset="0"/>
                <a:sym typeface="Wingdings" pitchFamily="2" charset="2"/>
              </a:rPr>
              <a:t>See </a:t>
            </a:r>
            <a:r>
              <a:rPr lang="en-US" sz="1600" i="1" dirty="0" err="1" smtClean="0">
                <a:latin typeface="+mj-lt"/>
                <a:cs typeface="Calibri" pitchFamily="34" charset="0"/>
                <a:sym typeface="Wingdings" pitchFamily="2" charset="2"/>
              </a:rPr>
              <a:t>Dreissigacker</a:t>
            </a:r>
            <a:r>
              <a:rPr lang="en-US" sz="1600" i="1" dirty="0" smtClean="0">
                <a:latin typeface="+mj-lt"/>
                <a:cs typeface="Calibri" pitchFamily="34" charset="0"/>
                <a:sym typeface="Wingdings" pitchFamily="2" charset="2"/>
              </a:rPr>
              <a:t> &amp; </a:t>
            </a:r>
            <a:r>
              <a:rPr lang="en-US" sz="1600" i="1" dirty="0" err="1" smtClean="0">
                <a:latin typeface="+mj-lt"/>
                <a:cs typeface="Calibri" pitchFamily="34" charset="0"/>
                <a:sym typeface="Wingdings" pitchFamily="2" charset="2"/>
              </a:rPr>
              <a:t>Lein</a:t>
            </a:r>
            <a:r>
              <a:rPr lang="en-US" sz="1600" i="1" dirty="0" smtClean="0">
                <a:latin typeface="+mj-lt"/>
                <a:cs typeface="Calibri" pitchFamily="34" charset="0"/>
                <a:sym typeface="Wingdings" pitchFamily="2" charset="2"/>
              </a:rPr>
              <a:t>, Chem. Phys. (2011)  - clever way to get good DFT potentials from inverting spin-</a:t>
            </a:r>
            <a:r>
              <a:rPr lang="en-US" sz="1600" i="1" dirty="0" err="1" smtClean="0">
                <a:latin typeface="+mj-lt"/>
                <a:cs typeface="Calibri" pitchFamily="34" charset="0"/>
                <a:sym typeface="Wingdings" pitchFamily="2" charset="2"/>
              </a:rPr>
              <a:t>dft</a:t>
            </a:r>
            <a:endParaRPr lang="en-US" sz="1600" i="1" dirty="0" smtClean="0">
              <a:latin typeface="+mj-lt"/>
              <a:cs typeface="Calibri" pitchFamily="34" charset="0"/>
            </a:endParaRPr>
          </a:p>
          <a:p>
            <a:endParaRPr lang="en-US" sz="2000" dirty="0">
              <a:latin typeface="+mj-lt"/>
              <a:cs typeface="Calibri" pitchFamily="34" charset="0"/>
            </a:endParaRPr>
          </a:p>
          <a:p>
            <a:r>
              <a:rPr lang="en-US" sz="2000" b="1" i="1" u="sng" dirty="0">
                <a:solidFill>
                  <a:srgbClr val="993366"/>
                </a:solidFill>
                <a:latin typeface="+mj-lt"/>
                <a:cs typeface="Calibri" pitchFamily="34" charset="0"/>
              </a:rPr>
              <a:t>Next: </a:t>
            </a:r>
            <a:r>
              <a:rPr lang="en-US" sz="2000" b="1" i="1" dirty="0">
                <a:solidFill>
                  <a:srgbClr val="993366"/>
                </a:solidFill>
                <a:latin typeface="+mj-lt"/>
                <a:cs typeface="Calibri" pitchFamily="34" charset="0"/>
              </a:rPr>
              <a:t>What are the consequences of the peak and step beyond the ground state</a:t>
            </a:r>
            <a:r>
              <a:rPr lang="en-US" sz="2000" b="1" i="1" dirty="0" smtClean="0">
                <a:solidFill>
                  <a:srgbClr val="993366"/>
                </a:solidFill>
                <a:latin typeface="+mj-lt"/>
                <a:cs typeface="Calibri" pitchFamily="34" charset="0"/>
              </a:rPr>
              <a:t>?</a:t>
            </a:r>
            <a:endParaRPr lang="en-US" sz="2000" b="1" i="1" dirty="0">
              <a:solidFill>
                <a:srgbClr val="993366"/>
              </a:solidFill>
              <a:latin typeface="+mj-lt"/>
              <a:cs typeface="Calibri" pitchFamily="34" charset="0"/>
            </a:endParaRPr>
          </a:p>
          <a:p>
            <a:r>
              <a:rPr lang="en-US" sz="2000" b="1" i="1" dirty="0" smtClean="0">
                <a:solidFill>
                  <a:srgbClr val="993366"/>
                </a:solidFill>
                <a:latin typeface="+mj-lt"/>
                <a:cs typeface="Calibri" pitchFamily="34" charset="0"/>
              </a:rPr>
              <a:t>		Response </a:t>
            </a:r>
            <a:r>
              <a:rPr lang="en-US" sz="2000" b="1" i="1" dirty="0">
                <a:solidFill>
                  <a:srgbClr val="993366"/>
                </a:solidFill>
                <a:latin typeface="+mj-lt"/>
                <a:cs typeface="Calibri" pitchFamily="34" charset="0"/>
              </a:rPr>
              <a:t>and Excitations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/>
          <a:srcRect t="-6611" b="73554"/>
          <a:stretch>
            <a:fillRect/>
          </a:stretch>
        </p:blipFill>
        <p:spPr>
          <a:xfrm>
            <a:off x="2000232" y="3000372"/>
            <a:ext cx="5735956" cy="4572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800080"/>
                </a:solidFill>
              </a:rPr>
              <a:t>What about </a:t>
            </a:r>
            <a:r>
              <a:rPr lang="en-US" sz="2000" b="1" dirty="0" smtClean="0">
                <a:solidFill>
                  <a:srgbClr val="800080"/>
                </a:solidFill>
              </a:rPr>
              <a:t>TDDFT excitations </a:t>
            </a:r>
            <a:r>
              <a:rPr lang="en-US" sz="2000" b="1" dirty="0">
                <a:solidFill>
                  <a:srgbClr val="800080"/>
                </a:solidFill>
              </a:rPr>
              <a:t>of the dissociating molecule?</a:t>
            </a:r>
          </a:p>
          <a:p>
            <a:pPr algn="l">
              <a:spcBef>
                <a:spcPct val="50000"/>
              </a:spcBef>
            </a:pPr>
            <a:r>
              <a:rPr lang="en-US" sz="2000" dirty="0" smtClean="0"/>
              <a:t>Recall </a:t>
            </a:r>
            <a:r>
              <a:rPr lang="en-US" sz="2000" dirty="0"/>
              <a:t>the KS excitations are the starting point; these then get corrected via </a:t>
            </a:r>
            <a:r>
              <a:rPr lang="en-US" sz="2000" i="1" dirty="0" err="1">
                <a:latin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 to the true ones.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0" y="2895600"/>
            <a:ext cx="160020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LUMO</a:t>
            </a:r>
          </a:p>
          <a:p>
            <a:pPr algn="l">
              <a:spcBef>
                <a:spcPct val="50000"/>
              </a:spcBef>
            </a:pPr>
            <a:endParaRPr lang="en-US">
              <a:solidFill>
                <a:srgbClr val="800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HOMO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1981200" cy="1090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00600" y="2667000"/>
            <a:ext cx="1828800" cy="914400"/>
            <a:chOff x="3504" y="2976"/>
            <a:chExt cx="1584" cy="816"/>
          </a:xfrm>
        </p:grpSpPr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3"/>
            <a:srcRect l="48387" t="-5869"/>
            <a:stretch>
              <a:fillRect/>
            </a:stretch>
          </p:blipFill>
          <p:spPr bwMode="auto">
            <a:xfrm rot="10800000" flipH="1">
              <a:off x="4176" y="3024"/>
              <a:ext cx="912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55303" name="Picture 7"/>
            <p:cNvPicPr>
              <a:picLocks noChangeAspect="1" noChangeArrowheads="1"/>
            </p:cNvPicPr>
            <p:nvPr/>
          </p:nvPicPr>
          <p:blipFill>
            <a:blip r:embed="rId3"/>
            <a:srcRect r="48589" b="6111"/>
            <a:stretch>
              <a:fillRect/>
            </a:stretch>
          </p:blipFill>
          <p:spPr bwMode="auto">
            <a:xfrm>
              <a:off x="3504" y="2976"/>
              <a:ext cx="720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162800" y="3048000"/>
            <a:ext cx="22098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  <a:latin typeface="Symbol" pitchFamily="18" charset="2"/>
                <a:cs typeface="Arial" charset="0"/>
              </a:rPr>
              <a:t>De</a:t>
            </a:r>
            <a:r>
              <a:rPr lang="en-US" sz="2000" dirty="0">
                <a:solidFill>
                  <a:srgbClr val="800080"/>
                </a:solidFill>
                <a:cs typeface="Arial" charset="0"/>
              </a:rPr>
              <a:t>~ e</a:t>
            </a:r>
            <a:r>
              <a:rPr lang="en-US" sz="2000" baseline="30000" dirty="0">
                <a:solidFill>
                  <a:srgbClr val="800080"/>
                </a:solidFill>
                <a:cs typeface="Arial" charset="0"/>
              </a:rPr>
              <a:t>-</a:t>
            </a:r>
            <a:r>
              <a:rPr lang="en-US" sz="2000" baseline="30000" dirty="0" err="1">
                <a:solidFill>
                  <a:srgbClr val="800080"/>
                </a:solidFill>
                <a:cs typeface="Arial" charset="0"/>
              </a:rPr>
              <a:t>cR</a:t>
            </a:r>
            <a:endParaRPr lang="en-US" sz="2000" baseline="30000" dirty="0">
              <a:solidFill>
                <a:srgbClr val="800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800080"/>
                </a:solidFill>
                <a:cs typeface="Arial" charset="0"/>
              </a:rPr>
              <a:t>Near-degenerate in KS energy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029200" y="2362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“Li”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9436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“H”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2438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Step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 KS molecular HOMO and LUMO delocalized and near-degenerate </a:t>
            </a:r>
          </a:p>
          <a:p>
            <a:pPr algn="l">
              <a:spcBef>
                <a:spcPct val="50000"/>
              </a:spcBef>
            </a:pPr>
            <a:r>
              <a:rPr lang="en-US" sz="2000" i="1" dirty="0">
                <a:solidFill>
                  <a:srgbClr val="993366"/>
                </a:solidFill>
              </a:rPr>
              <a:t>But the true excitations are not!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9600" y="5791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 dirty="0">
                <a:solidFill>
                  <a:srgbClr val="800080"/>
                </a:solidFill>
              </a:rPr>
              <a:t>Find</a:t>
            </a:r>
            <a:r>
              <a:rPr lang="en-US" sz="2400" dirty="0">
                <a:solidFill>
                  <a:srgbClr val="800080"/>
                </a:solidFill>
              </a:rPr>
              <a:t>: </a:t>
            </a:r>
            <a:r>
              <a:rPr lang="en-US" sz="2400" i="1" dirty="0">
                <a:solidFill>
                  <a:srgbClr val="800080"/>
                </a:solidFill>
              </a:rPr>
              <a:t>The step induces dramatic structure in the exact TDDFT kernel ! Implications for </a:t>
            </a:r>
            <a:r>
              <a:rPr lang="en-US" sz="2400" b="1" i="1" dirty="0">
                <a:solidFill>
                  <a:srgbClr val="800080"/>
                </a:solidFill>
              </a:rPr>
              <a:t>long-range charge-transfer</a:t>
            </a:r>
            <a:r>
              <a:rPr lang="en-US" sz="2400" i="1" dirty="0"/>
              <a:t>.</a:t>
            </a:r>
            <a:endParaRPr lang="en-US" sz="2400" dirty="0"/>
          </a:p>
        </p:txBody>
      </p:sp>
      <p:sp>
        <p:nvSpPr>
          <p:cNvPr id="55309" name="AutoShape 13"/>
          <p:cNvSpPr>
            <a:spLocks/>
          </p:cNvSpPr>
          <p:nvPr/>
        </p:nvSpPr>
        <p:spPr bwMode="auto">
          <a:xfrm>
            <a:off x="6781800" y="25908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143000" y="49530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Static correlation induced by the step!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4" grpId="0"/>
      <p:bldP spid="55305" grpId="0"/>
      <p:bldP spid="55306" grpId="0"/>
      <p:bldP spid="55307" grpId="0"/>
      <p:bldP spid="55308" grpId="0"/>
      <p:bldP spid="55309" grpId="0" animBg="1"/>
      <p:bldP spid="553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58952"/>
          <a:stretch>
            <a:fillRect/>
          </a:stretch>
        </p:blipFill>
        <p:spPr bwMode="auto">
          <a:xfrm>
            <a:off x="304800" y="1828800"/>
            <a:ext cx="4267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Freeform 3"/>
          <p:cNvSpPr>
            <a:spLocks/>
          </p:cNvSpPr>
          <p:nvPr/>
        </p:nvSpPr>
        <p:spPr bwMode="auto">
          <a:xfrm>
            <a:off x="1143000" y="1828800"/>
            <a:ext cx="2590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48"/>
              </a:cxn>
              <a:cxn ang="0">
                <a:pos x="576" y="0"/>
              </a:cxn>
              <a:cxn ang="0">
                <a:pos x="1152" y="48"/>
              </a:cxn>
              <a:cxn ang="0">
                <a:pos x="1632" y="144"/>
              </a:cxn>
            </a:cxnLst>
            <a:rect l="0" t="0" r="r" b="b"/>
            <a:pathLst>
              <a:path w="1632" h="144">
                <a:moveTo>
                  <a:pt x="0" y="144"/>
                </a:moveTo>
                <a:cubicBezTo>
                  <a:pt x="72" y="108"/>
                  <a:pt x="144" y="72"/>
                  <a:pt x="240" y="48"/>
                </a:cubicBezTo>
                <a:cubicBezTo>
                  <a:pt x="336" y="24"/>
                  <a:pt x="424" y="0"/>
                  <a:pt x="576" y="0"/>
                </a:cubicBezTo>
                <a:cubicBezTo>
                  <a:pt x="728" y="0"/>
                  <a:pt x="976" y="24"/>
                  <a:pt x="1152" y="48"/>
                </a:cubicBezTo>
                <a:cubicBezTo>
                  <a:pt x="1328" y="72"/>
                  <a:pt x="1552" y="128"/>
                  <a:pt x="1632" y="144"/>
                </a:cubicBezTo>
              </a:path>
            </a:pathLst>
          </a:custGeom>
          <a:noFill/>
          <a:ln w="9525" cap="flat">
            <a:solidFill>
              <a:srgbClr val="990099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  <a:cs typeface="Arial" charset="0"/>
              </a:rPr>
              <a:t>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r="9891" b="13623"/>
          <a:stretch>
            <a:fillRect/>
          </a:stretch>
        </p:blipFill>
        <p:spPr bwMode="auto">
          <a:xfrm>
            <a:off x="4419600" y="1828800"/>
            <a:ext cx="4724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892175"/>
            <a:ext cx="837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First, we know what the </a:t>
            </a:r>
            <a:r>
              <a:rPr lang="en-US" sz="2000" i="1">
                <a:latin typeface="Times New Roman" pitchFamily="18" charset="0"/>
                <a:cs typeface="Arial" charset="0"/>
              </a:rPr>
              <a:t>exact</a:t>
            </a:r>
            <a:r>
              <a:rPr lang="en-US">
                <a:cs typeface="Arial" charset="0"/>
              </a:rPr>
              <a:t> energy for charge transfer at long range should be: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3" y="4522788"/>
            <a:ext cx="1752600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5900" y="3200400"/>
            <a:ext cx="892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cs typeface="Arial" charset="0"/>
              </a:rPr>
              <a:t>Now to analyse TDDFT, use single-pole approximation (SPA):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733800"/>
            <a:ext cx="6553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Recall, why </a:t>
            </a:r>
            <a:r>
              <a:rPr lang="en-US" sz="2400" b="1" dirty="0">
                <a:cs typeface="Arial" charset="0"/>
              </a:rPr>
              <a:t>usual TDDFT </a:t>
            </a:r>
            <a:r>
              <a:rPr lang="en-US" sz="2400" b="1" dirty="0" err="1">
                <a:cs typeface="Arial" charset="0"/>
              </a:rPr>
              <a:t>approx’s</a:t>
            </a:r>
            <a:r>
              <a:rPr lang="en-US" sz="2400" b="1" dirty="0">
                <a:cs typeface="Arial" charset="0"/>
              </a:rPr>
              <a:t> fail for long-range CT: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7613" y="4065588"/>
            <a:ext cx="762000" cy="457200"/>
            <a:chOff x="768" y="3072"/>
            <a:chExt cx="432" cy="288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768" y="3168"/>
              <a:ext cx="43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A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s,2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H="1" flipV="1">
              <a:off x="816" y="307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28800" y="4114800"/>
            <a:ext cx="457200" cy="381000"/>
            <a:chOff x="1152" y="3072"/>
            <a:chExt cx="288" cy="240"/>
          </a:xfrm>
        </p:grpSpPr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  <a:cs typeface="Arial" charset="0"/>
                </a:rPr>
                <a:t>-</a:t>
              </a:r>
              <a:r>
                <a:rPr lang="en-US" sz="1400" b="1" i="1">
                  <a:solidFill>
                    <a:srgbClr val="800080"/>
                  </a:solidFill>
                  <a:cs typeface="Arial" charset="0"/>
                </a:rPr>
                <a:t>I</a:t>
              </a:r>
              <a:r>
                <a:rPr lang="en-US" sz="1400" b="1" i="1" baseline="-25000">
                  <a:solidFill>
                    <a:srgbClr val="80008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 flipV="1">
              <a:off x="11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7432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4724400" y="2971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10400" y="1219200"/>
            <a:ext cx="1371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Ionization energy of donor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543800" y="2209800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Electron affinity of acceptor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04800" y="6078538"/>
            <a:ext cx="883920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 </a:t>
            </a:r>
            <a:r>
              <a:rPr lang="en-US" i="1" dirty="0" err="1"/>
              <a:t>Dreuw</a:t>
            </a:r>
            <a:r>
              <a:rPr lang="en-US" i="1" dirty="0"/>
              <a:t>, J. Weisman, and M. Head-Gordon, JCP </a:t>
            </a:r>
            <a:r>
              <a:rPr lang="en-US" b="1" i="1" dirty="0"/>
              <a:t>119</a:t>
            </a:r>
            <a:r>
              <a:rPr lang="en-US" i="1" dirty="0"/>
              <a:t>, 2943 (2003)</a:t>
            </a:r>
          </a:p>
          <a:p>
            <a:pPr algn="r">
              <a:spcBef>
                <a:spcPct val="50000"/>
              </a:spcBef>
            </a:pPr>
            <a:r>
              <a:rPr lang="en-US" i="1" dirty="0"/>
              <a:t> </a:t>
            </a:r>
            <a:r>
              <a:rPr lang="en-US" i="1" dirty="0" err="1"/>
              <a:t>Tozer</a:t>
            </a:r>
            <a:r>
              <a:rPr lang="en-US" i="1" dirty="0"/>
              <a:t>, JCP </a:t>
            </a:r>
            <a:r>
              <a:rPr lang="en-US" b="1" i="1" dirty="0"/>
              <a:t>119</a:t>
            </a:r>
            <a:r>
              <a:rPr lang="en-US" i="1" dirty="0"/>
              <a:t>, 12697 (2003)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04800" y="5715000"/>
            <a:ext cx="6112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3333CC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Also, usual </a:t>
            </a:r>
            <a:r>
              <a:rPr lang="en-US" dirty="0" smtClean="0">
                <a:cs typeface="Arial" charset="0"/>
              </a:rPr>
              <a:t>ground-state approximations </a:t>
            </a:r>
            <a:r>
              <a:rPr lang="en-US" dirty="0">
                <a:cs typeface="Arial" charset="0"/>
              </a:rPr>
              <a:t>underestimate </a:t>
            </a:r>
            <a:r>
              <a:rPr lang="en-US" i="1" dirty="0"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81000" y="5105400"/>
            <a:ext cx="8334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i.e. get just the bare KS orbital energy difference: </a:t>
            </a:r>
            <a:r>
              <a:rPr lang="en-US" u="sng" dirty="0">
                <a:solidFill>
                  <a:srgbClr val="0070C0"/>
                </a:solidFill>
              </a:rPr>
              <a:t>missing </a:t>
            </a:r>
            <a:r>
              <a:rPr lang="en-US" u="sng" dirty="0" err="1">
                <a:solidFill>
                  <a:srgbClr val="0070C0"/>
                </a:solidFill>
              </a:rPr>
              <a:t>xc</a:t>
            </a:r>
            <a:r>
              <a:rPr lang="en-US" u="sng" dirty="0">
                <a:solidFill>
                  <a:srgbClr val="0070C0"/>
                </a:solidFill>
              </a:rPr>
              <a:t> contribution to acceptor’s electron affinity, A</a:t>
            </a:r>
            <a:r>
              <a:rPr lang="en-US" sz="2400" u="sng" baseline="-25000" dirty="0">
                <a:solidFill>
                  <a:srgbClr val="0070C0"/>
                </a:solidFill>
              </a:rPr>
              <a:t>xc,2</a:t>
            </a:r>
            <a:r>
              <a:rPr lang="en-US" u="sng" dirty="0">
                <a:solidFill>
                  <a:srgbClr val="0070C0"/>
                </a:solidFill>
              </a:rPr>
              <a:t>,  and -1/R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248400" y="1828800"/>
            <a:ext cx="2895600" cy="381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200400" y="1219200"/>
            <a:ext cx="29718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848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>
                <a:cs typeface="Arial" charset="0"/>
              </a:rPr>
              <a:t>Important difference between (closed-shell) molecules composed of </a:t>
            </a:r>
          </a:p>
          <a:p>
            <a:pPr marL="371475" indent="-371475" algn="l">
              <a:spcBef>
                <a:spcPct val="50000"/>
              </a:spcBef>
              <a:buFontTx/>
              <a:buAutoNum type="romanLcParenBoth"/>
            </a:pPr>
            <a:r>
              <a:rPr lang="en-US">
                <a:cs typeface="Arial" charset="0"/>
              </a:rPr>
              <a:t>open-shell fragments, and </a:t>
            </a:r>
          </a:p>
          <a:p>
            <a:pPr marL="371475" indent="-371475" algn="l">
              <a:spcBef>
                <a:spcPct val="50000"/>
              </a:spcBef>
              <a:buFontTx/>
              <a:buAutoNum type="romanLcParenBoth"/>
            </a:pPr>
            <a:r>
              <a:rPr lang="en-US">
                <a:cs typeface="Arial" charset="0"/>
              </a:rPr>
              <a:t>those composed of closed-shell fragments.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181600" y="2286000"/>
            <a:ext cx="2819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cs typeface="Arial" charset="0"/>
              </a:rPr>
              <a:t>HOMO delocalized over both fragments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562600" y="29718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cs typeface="Arial" charset="0"/>
              </a:rPr>
              <a:t>HOMO localized on one or other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660033"/>
              </a:buClr>
              <a:buFont typeface="Wingdings" pitchFamily="2" charset="2"/>
              <a:buChar char="Ø"/>
            </a:pPr>
            <a:r>
              <a:rPr lang="en-US">
                <a:cs typeface="Arial" charset="0"/>
              </a:rPr>
              <a:t>  Revisit the previous analysis of CT problem for open-shell fragments: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419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Eg. apply SMA (or SPA) to </a:t>
            </a:r>
            <a:r>
              <a:rPr lang="en-US">
                <a:solidFill>
                  <a:srgbClr val="009900"/>
                </a:solidFill>
                <a:cs typeface="Arial" charset="0"/>
              </a:rPr>
              <a:t>HOMO</a:t>
            </a:r>
            <a:r>
              <a:rPr lang="en-US">
                <a:solidFill>
                  <a:srgbClr val="009900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>
                <a:solidFill>
                  <a:srgbClr val="009900"/>
                </a:solidFill>
                <a:cs typeface="Arial" charset="0"/>
              </a:rPr>
              <a:t>LUMO</a:t>
            </a:r>
            <a:r>
              <a:rPr lang="en-US">
                <a:cs typeface="Arial" charset="0"/>
              </a:rPr>
              <a:t> transition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657600" y="51816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But this is now zero !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410200" y="5181600"/>
            <a:ext cx="3352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>
                <a:cs typeface="Arial" charset="0"/>
              </a:rPr>
              <a:t>= </a:t>
            </a:r>
            <a:r>
              <a:rPr lang="en-US">
                <a:solidFill>
                  <a:srgbClr val="009900"/>
                </a:solidFill>
                <a:cs typeface="Arial" charset="0"/>
              </a:rPr>
              <a:t>bonding </a:t>
            </a:r>
            <a:r>
              <a:rPr lang="en-US">
                <a:solidFill>
                  <a:srgbClr val="009900"/>
                </a:solidFill>
                <a:cs typeface="Arial" charset="0"/>
                <a:sym typeface="Wingdings" pitchFamily="2" charset="2"/>
              </a:rPr>
              <a:t> antibonding</a:t>
            </a:r>
          </a:p>
          <a:p>
            <a:pPr algn="l"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Now no longer zero – substantial overlap on both atoms. But still wrong.</a:t>
            </a:r>
            <a:endParaRPr lang="en-US">
              <a:cs typeface="Arial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000" y="621665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4267200" y="4876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4038600" y="2438400"/>
            <a:ext cx="11430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H="1" flipV="1">
            <a:off x="4038600" y="3124200"/>
            <a:ext cx="15240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8763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CC0000"/>
                </a:solidFill>
                <a:latin typeface="Times New Roman" pitchFamily="18" charset="0"/>
              </a:rPr>
              <a:t>Wait!!</a:t>
            </a:r>
            <a:r>
              <a:rPr lang="en-US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!!</a:t>
            </a:r>
            <a:r>
              <a:rPr lang="en-US" dirty="0"/>
              <a:t> We just saw that for dissociating </a:t>
            </a:r>
            <a:r>
              <a:rPr lang="en-US" dirty="0" err="1"/>
              <a:t>LiH</a:t>
            </a:r>
            <a:r>
              <a:rPr lang="en-US" dirty="0"/>
              <a:t>-type molecules, the HOMO and LUMO are delocalized over both Li and 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i="1" baseline="-250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xc</a:t>
            </a:r>
            <a:r>
              <a:rPr lang="en-US" dirty="0">
                <a:solidFill>
                  <a:srgbClr val="CC0000"/>
                </a:solidFill>
                <a:sym typeface="Wingdings" pitchFamily="2" charset="2"/>
              </a:rPr>
              <a:t> contribution will </a:t>
            </a:r>
            <a:r>
              <a:rPr lang="en-US" i="1" dirty="0">
                <a:solidFill>
                  <a:srgbClr val="CC0000"/>
                </a:solidFill>
                <a:sym typeface="Wingdings" pitchFamily="2" charset="2"/>
              </a:rPr>
              <a:t>not</a:t>
            </a:r>
            <a:r>
              <a:rPr lang="en-US" dirty="0">
                <a:solidFill>
                  <a:srgbClr val="CC0000"/>
                </a:solidFill>
                <a:sym typeface="Wingdings" pitchFamily="2" charset="2"/>
              </a:rPr>
              <a:t> be zero!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4" grpId="0"/>
      <p:bldP spid="61445" grpId="0"/>
      <p:bldP spid="61447" grpId="0"/>
      <p:bldP spid="61448" grpId="0"/>
      <p:bldP spid="61449" grpId="0"/>
      <p:bldP spid="61451" grpId="0" animBg="1"/>
      <p:bldP spid="61452" grpId="0" animBg="1"/>
      <p:bldP spid="614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5715000" cy="762000"/>
          </a:xfrm>
        </p:spPr>
        <p:txBody>
          <a:bodyPr/>
          <a:lstStyle/>
          <a:p>
            <a:r>
              <a:rPr lang="en-US" sz="2400" b="1" i="1"/>
              <a:t>Undoing KS static correlation…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85720" y="1071546"/>
            <a:ext cx="509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en-US">
                <a:cs typeface="Arial" charset="0"/>
              </a:rPr>
              <a:t> These three KS states are nearly degenerate: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83" y="1503346"/>
            <a:ext cx="5257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198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2667000" y="2057400"/>
            <a:ext cx="381000" cy="11430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5" name="AutoShape 7"/>
          <p:cNvSpPr>
            <a:spLocks/>
          </p:cNvSpPr>
          <p:nvPr/>
        </p:nvSpPr>
        <p:spPr bwMode="auto">
          <a:xfrm>
            <a:off x="2819400" y="24384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2743200" y="2133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7" name="AutoShape 9"/>
          <p:cNvSpPr>
            <a:spLocks/>
          </p:cNvSpPr>
          <p:nvPr/>
        </p:nvSpPr>
        <p:spPr bwMode="auto">
          <a:xfrm>
            <a:off x="3124200" y="2514600"/>
            <a:ext cx="76200" cy="76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2905132" y="486727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9" name="AutoShape 11"/>
          <p:cNvSpPr>
            <a:spLocks/>
          </p:cNvSpPr>
          <p:nvPr/>
        </p:nvSpPr>
        <p:spPr bwMode="auto">
          <a:xfrm flipH="1">
            <a:off x="3590932" y="3114676"/>
            <a:ext cx="1295400" cy="2133600"/>
          </a:xfrm>
          <a:prstGeom prst="rightBrace">
            <a:avLst>
              <a:gd name="adj1" fmla="val 1372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4657732" y="4867276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3133732" y="4638676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2" name="AutoShape 14"/>
          <p:cNvSpPr>
            <a:spLocks/>
          </p:cNvSpPr>
          <p:nvPr/>
        </p:nvSpPr>
        <p:spPr bwMode="auto">
          <a:xfrm>
            <a:off x="2667000" y="1981200"/>
            <a:ext cx="533400" cy="1143000"/>
          </a:xfrm>
          <a:prstGeom prst="rightBrace">
            <a:avLst>
              <a:gd name="adj1" fmla="val 1785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3" name="AutoShape 15"/>
          <p:cNvSpPr>
            <a:spLocks/>
          </p:cNvSpPr>
          <p:nvPr/>
        </p:nvSpPr>
        <p:spPr bwMode="auto">
          <a:xfrm>
            <a:off x="2828932" y="3952876"/>
            <a:ext cx="1143000" cy="1600200"/>
          </a:xfrm>
          <a:prstGeom prst="rightBrace">
            <a:avLst>
              <a:gd name="adj1" fmla="val 116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638800" y="533400"/>
            <a:ext cx="160020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80008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i="1" baseline="-25000">
                <a:solidFill>
                  <a:srgbClr val="800080"/>
                </a:solidFill>
                <a:cs typeface="Arial" charset="0"/>
              </a:rPr>
              <a:t>0</a:t>
            </a:r>
            <a:r>
              <a:rPr lang="en-US">
                <a:solidFill>
                  <a:srgbClr val="800080"/>
                </a:solidFill>
                <a:cs typeface="Arial" charset="0"/>
              </a:rPr>
              <a:t> LUMO</a:t>
            </a:r>
          </a:p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800080"/>
                </a:solidFill>
                <a:latin typeface="Symbol" pitchFamily="18" charset="2"/>
                <a:cs typeface="Arial" charset="0"/>
              </a:rPr>
              <a:t>f</a:t>
            </a:r>
            <a:r>
              <a:rPr lang="en-US" i="1" baseline="-25000">
                <a:solidFill>
                  <a:srgbClr val="800080"/>
                </a:solidFill>
                <a:cs typeface="Arial" charset="0"/>
              </a:rPr>
              <a:t>0</a:t>
            </a:r>
            <a:r>
              <a:rPr lang="en-US">
                <a:solidFill>
                  <a:srgbClr val="800080"/>
                </a:solidFill>
                <a:cs typeface="Arial" charset="0"/>
              </a:rPr>
              <a:t> HOMO</a:t>
            </a: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3057532" y="4562476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3133732" y="4791076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695332" y="3495676"/>
            <a:ext cx="3160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in this basis to get:</a:t>
            </a:r>
          </a:p>
        </p:txBody>
      </p:sp>
      <p:pic>
        <p:nvPicPr>
          <p:cNvPr id="63508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048132" y="4029076"/>
            <a:ext cx="4779963" cy="1152525"/>
          </a:xfrm>
          <a:noFill/>
          <a:ln/>
        </p:spPr>
      </p:pic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3035307" y="5100639"/>
            <a:ext cx="11017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314332" y="3114676"/>
            <a:ext cx="79406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dirty="0">
                <a:cs typeface="Arial" charset="0"/>
              </a:rPr>
              <a:t> The electron-electron interaction splits the degeneracy: </a:t>
            </a:r>
            <a:r>
              <a:rPr lang="en-US" dirty="0" err="1">
                <a:cs typeface="Arial" charset="0"/>
              </a:rPr>
              <a:t>Diagonalize</a:t>
            </a:r>
            <a:r>
              <a:rPr lang="en-US" dirty="0">
                <a:solidFill>
                  <a:srgbClr val="80008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true H </a:t>
            </a:r>
          </a:p>
        </p:txBody>
      </p:sp>
      <p:pic>
        <p:nvPicPr>
          <p:cNvPr id="63511" name="Picture 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2147878" y="5253054"/>
            <a:ext cx="5146675" cy="771525"/>
          </a:xfrm>
          <a:noFill/>
          <a:ln/>
        </p:spPr>
      </p:pic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572132" y="3571876"/>
            <a:ext cx="3014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800080"/>
                </a:solidFill>
                <a:cs typeface="Arial" charset="0"/>
              </a:rPr>
              <a:t>atomic orbital on atom2 or 1</a:t>
            </a: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>
            <a:off x="6234120" y="3892551"/>
            <a:ext cx="102870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6748470" y="3967164"/>
            <a:ext cx="9556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1711332" y="4000501"/>
            <a:ext cx="3676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Heitler-London gs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1782770" y="4514851"/>
            <a:ext cx="1987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cs typeface="Arial" charset="0"/>
              </a:rPr>
              <a:t>CT states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790556" y="5395930"/>
            <a:ext cx="811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cs typeface="Arial" charset="0"/>
              </a:rPr>
              <a:t>where</a:t>
            </a:r>
          </a:p>
        </p:txBody>
      </p:sp>
      <p:pic>
        <p:nvPicPr>
          <p:cNvPr id="63518" name="Picture 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6781800" y="990600"/>
            <a:ext cx="762000" cy="419100"/>
          </a:xfrm>
          <a:noFill/>
          <a:ln/>
        </p:spPr>
      </p:pic>
      <p:sp>
        <p:nvSpPr>
          <p:cNvPr id="63519" name="AutoShape 31"/>
          <p:cNvSpPr>
            <a:spLocks/>
          </p:cNvSpPr>
          <p:nvPr/>
        </p:nvSpPr>
        <p:spPr bwMode="auto">
          <a:xfrm>
            <a:off x="1609732" y="3876676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781800" y="533400"/>
            <a:ext cx="762000" cy="452438"/>
            <a:chOff x="3504" y="2976"/>
            <a:chExt cx="1584" cy="816"/>
          </a:xfrm>
        </p:grpSpPr>
        <p:pic>
          <p:nvPicPr>
            <p:cNvPr id="63521" name="Picture 33"/>
            <p:cNvPicPr>
              <a:picLocks noChangeAspect="1" noChangeArrowheads="1"/>
            </p:cNvPicPr>
            <p:nvPr/>
          </p:nvPicPr>
          <p:blipFill>
            <a:blip r:embed="rId7"/>
            <a:srcRect l="48387" t="-5869"/>
            <a:stretch>
              <a:fillRect/>
            </a:stretch>
          </p:blipFill>
          <p:spPr bwMode="auto">
            <a:xfrm rot="10800000" flipH="1">
              <a:off x="4176" y="3024"/>
              <a:ext cx="912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3522" name="Picture 34"/>
            <p:cNvPicPr>
              <a:picLocks noChangeAspect="1" noChangeArrowheads="1"/>
            </p:cNvPicPr>
            <p:nvPr/>
          </p:nvPicPr>
          <p:blipFill>
            <a:blip r:embed="rId7"/>
            <a:srcRect r="48589" b="6111"/>
            <a:stretch>
              <a:fillRect/>
            </a:stretch>
          </p:blipFill>
          <p:spPr bwMode="auto">
            <a:xfrm>
              <a:off x="3504" y="2976"/>
              <a:ext cx="720" cy="7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63523" name="Line 35"/>
          <p:cNvSpPr>
            <a:spLocks noChangeShapeType="1"/>
          </p:cNvSpPr>
          <p:nvPr/>
        </p:nvSpPr>
        <p:spPr bwMode="auto">
          <a:xfrm>
            <a:off x="5715000" y="609600"/>
            <a:ext cx="22860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7772400" y="7620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80"/>
                </a:solidFill>
                <a:latin typeface="Symbol" pitchFamily="18" charset="2"/>
                <a:cs typeface="Arial" charset="0"/>
              </a:rPr>
              <a:t>De</a:t>
            </a:r>
            <a:r>
              <a:rPr lang="en-US">
                <a:solidFill>
                  <a:srgbClr val="800080"/>
                </a:solidFill>
                <a:cs typeface="Arial" charset="0"/>
              </a:rPr>
              <a:t>~ e</a:t>
            </a:r>
            <a:r>
              <a:rPr lang="en-US" baseline="30000">
                <a:solidFill>
                  <a:srgbClr val="800080"/>
                </a:solidFill>
                <a:cs typeface="Arial" charset="0"/>
              </a:rPr>
              <a:t>-cR</a:t>
            </a:r>
          </a:p>
        </p:txBody>
      </p:sp>
      <p:sp>
        <p:nvSpPr>
          <p:cNvPr id="63525" name="AutoShape 37"/>
          <p:cNvSpPr>
            <a:spLocks/>
          </p:cNvSpPr>
          <p:nvPr/>
        </p:nvSpPr>
        <p:spPr bwMode="auto">
          <a:xfrm>
            <a:off x="379383" y="1579546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6" name="Text Box 38"/>
          <p:cNvSpPr txBox="1">
            <a:spLocks noChangeArrowheads="1"/>
          </p:cNvSpPr>
          <p:nvPr/>
        </p:nvSpPr>
        <p:spPr bwMode="auto">
          <a:xfrm>
            <a:off x="6781800" y="228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“Li”</a:t>
            </a:r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7239000" y="228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“H”</a:t>
            </a:r>
          </a:p>
        </p:txBody>
      </p:sp>
      <p:pic>
        <p:nvPicPr>
          <p:cNvPr id="40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3643306" y="6437312"/>
            <a:ext cx="4038600" cy="420688"/>
          </a:xfrm>
          <a:noFill/>
          <a:ln/>
        </p:spPr>
      </p:pic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214306" y="6437312"/>
            <a:ext cx="3886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cs typeface="Arial" charset="0"/>
              </a:rPr>
              <a:t>   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Extract the </a:t>
            </a:r>
            <a:r>
              <a:rPr lang="en-US" b="1" dirty="0" err="1">
                <a:solidFill>
                  <a:srgbClr val="800080"/>
                </a:solidFill>
                <a:cs typeface="Arial" charset="0"/>
              </a:rPr>
              <a:t>xc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 kernel from: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  <p:bldP spid="63506" grpId="0" animBg="1"/>
      <p:bldP spid="63507" grpId="0"/>
      <p:bldP spid="63510" grpId="0"/>
      <p:bldP spid="63512" grpId="0"/>
      <p:bldP spid="63513" grpId="0" animBg="1"/>
      <p:bldP spid="63514" grpId="0" animBg="1"/>
      <p:bldP spid="63515" grpId="0"/>
      <p:bldP spid="63516" grpId="0"/>
      <p:bldP spid="63517" grpId="0"/>
      <p:bldP spid="63519" grpId="0" animBg="1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66800" y="228600"/>
            <a:ext cx="7543800" cy="457200"/>
          </a:xfrm>
        </p:spPr>
        <p:txBody>
          <a:bodyPr/>
          <a:lstStyle/>
          <a:p>
            <a:r>
              <a:rPr lang="en-US" sz="2400" b="1" u="sng" dirty="0"/>
              <a:t>What does the exact </a:t>
            </a:r>
            <a:r>
              <a:rPr lang="en-US" sz="2400" b="1" u="sng" dirty="0" err="1"/>
              <a:t>fxc</a:t>
            </a:r>
            <a:r>
              <a:rPr lang="en-US" sz="2400" b="1" u="sng" dirty="0"/>
              <a:t> looks like? </a:t>
            </a:r>
            <a:br>
              <a:rPr lang="en-US" sz="2400" b="1" u="sng" dirty="0"/>
            </a:br>
            <a:endParaRPr lang="en-US" sz="2000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752600"/>
            <a:ext cx="8001000" cy="785813"/>
          </a:xfrm>
          <a:noFill/>
          <a:ln/>
        </p:spPr>
      </p:pic>
      <p:pic>
        <p:nvPicPr>
          <p:cNvPr id="665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2514600"/>
            <a:ext cx="3733800" cy="863600"/>
          </a:xfrm>
          <a:noFill/>
          <a:ln/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4810125"/>
            <a:ext cx="7696200" cy="844550"/>
          </a:xfrm>
          <a:noFill/>
          <a:ln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69925" y="1331913"/>
            <a:ext cx="436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800080"/>
                </a:solidFill>
                <a:cs typeface="Arial" charset="0"/>
              </a:rPr>
              <a:t>KS density-density response function: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41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cs typeface="Arial" charset="0"/>
              </a:rPr>
              <a:t>Interacting response function: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3124200"/>
            <a:ext cx="3886200" cy="517525"/>
            <a:chOff x="2640" y="1968"/>
            <a:chExt cx="2448" cy="326"/>
          </a:xfrm>
        </p:grpSpPr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2640" y="1968"/>
              <a:ext cx="480" cy="144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3072" y="1968"/>
              <a:ext cx="201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rgbClr val="3333CC"/>
                  </a:solidFill>
                  <a:cs typeface="Arial" charset="0"/>
                </a:rPr>
                <a:t>Finite overlap between occ. (bonding) and unocc. (antibonding)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67000" y="2743200"/>
            <a:ext cx="2743200" cy="1143000"/>
            <a:chOff x="1728" y="1728"/>
            <a:chExt cx="1728" cy="720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160" y="1728"/>
              <a:ext cx="28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1728" y="2256"/>
              <a:ext cx="172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cs typeface="Arial" charset="0"/>
                </a:rPr>
                <a:t>Vanishes with separation as </a:t>
              </a:r>
              <a:r>
                <a:rPr lang="en-US" sz="1400" i="1">
                  <a:solidFill>
                    <a:srgbClr val="FF0000"/>
                  </a:solidFill>
                  <a:cs typeface="Arial" charset="0"/>
                </a:rPr>
                <a:t>e</a:t>
              </a:r>
              <a:r>
                <a:rPr lang="en-US" sz="1400" i="1" baseline="30000">
                  <a:solidFill>
                    <a:srgbClr val="FF0000"/>
                  </a:solidFill>
                  <a:cs typeface="Arial" charset="0"/>
                </a:rPr>
                <a:t>-R</a:t>
              </a:r>
            </a:p>
          </p:txBody>
        </p:sp>
      </p:grpSp>
      <p:pic>
        <p:nvPicPr>
          <p:cNvPr id="66574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657600" y="6248400"/>
            <a:ext cx="4038600" cy="420688"/>
          </a:xfrm>
          <a:noFill/>
          <a:ln/>
        </p:spPr>
      </p:pic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28600" y="6248400"/>
            <a:ext cx="3886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cs typeface="Arial" charset="0"/>
              </a:rPr>
              <a:t>   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Extract the </a:t>
            </a:r>
            <a:r>
              <a:rPr lang="en-US" b="1" dirty="0" err="1">
                <a:solidFill>
                  <a:srgbClr val="800080"/>
                </a:solidFill>
                <a:cs typeface="Arial" charset="0"/>
              </a:rPr>
              <a:t>xc</a:t>
            </a:r>
            <a:r>
              <a:rPr lang="en-US" b="1" dirty="0">
                <a:solidFill>
                  <a:srgbClr val="800080"/>
                </a:solidFill>
                <a:cs typeface="Arial" charset="0"/>
              </a:rPr>
              <a:t> kernel from: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733800" y="4419600"/>
            <a:ext cx="5584825" cy="533400"/>
            <a:chOff x="2352" y="2784"/>
            <a:chExt cx="3518" cy="336"/>
          </a:xfrm>
        </p:grpSpPr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 flipH="1">
              <a:off x="2352" y="2976"/>
              <a:ext cx="62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3792" y="2928"/>
              <a:ext cx="38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2880" y="2784"/>
              <a:ext cx="299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cs typeface="Arial" charset="0"/>
                </a:rPr>
                <a:t>Vanishing overlap between interacting wavefn on donor and acceptor 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743200" y="5105400"/>
            <a:ext cx="3048000" cy="990600"/>
            <a:chOff x="1728" y="3216"/>
            <a:chExt cx="1920" cy="624"/>
          </a:xfrm>
        </p:grpSpPr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>
              <a:off x="1728" y="3264"/>
              <a:ext cx="528" cy="432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 flipH="1">
              <a:off x="3216" y="3216"/>
              <a:ext cx="432" cy="48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2160" y="3648"/>
              <a:ext cx="124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solidFill>
                    <a:srgbClr val="3333CC"/>
                  </a:solidFill>
                  <a:cs typeface="Arial" charset="0"/>
                </a:rPr>
                <a:t>Finite CT frequencies</a:t>
              </a:r>
            </a:p>
          </p:txBody>
        </p:sp>
      </p:grp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381000" y="2438400"/>
            <a:ext cx="160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i="1">
                <a:cs typeface="Arial" charset="0"/>
              </a:rPr>
              <a:t>only single excitations contribute to this sum</a:t>
            </a: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1676400" y="2362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228600" y="685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/>
              <a:t>Diagonalization</a:t>
            </a:r>
            <a:r>
              <a:rPr lang="en-US" dirty="0"/>
              <a:t> is (thankfully) NOT TDDFT! Rather, mixing of excitations is done via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/>
              <a:t>xc</a:t>
            </a:r>
            <a:r>
              <a:rPr lang="en-US" dirty="0"/>
              <a:t> kernel...recall double excitations lecture…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927350"/>
            <a:ext cx="7391400" cy="860425"/>
          </a:xfrm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2851150"/>
            <a:ext cx="8153400" cy="103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r>
              <a:rPr lang="en-US" sz="2400" b="1" u="sng" dirty="0"/>
              <a:t>Exact</a:t>
            </a:r>
            <a:r>
              <a:rPr lang="en-US" b="1" u="sng" dirty="0"/>
              <a:t> </a:t>
            </a:r>
            <a:r>
              <a:rPr lang="en-US" u="sng" dirty="0"/>
              <a:t>     </a:t>
            </a:r>
            <a:r>
              <a:rPr lang="en-US" sz="2400" b="1" u="sng" dirty="0"/>
              <a:t>matrix </a:t>
            </a:r>
            <a:r>
              <a:rPr lang="en-US" sz="2400" b="1" u="sng" dirty="0" err="1"/>
              <a:t>elt</a:t>
            </a:r>
            <a:r>
              <a:rPr lang="en-US" sz="2400" b="1" u="sng" dirty="0"/>
              <a:t> for CT between open-shells</a:t>
            </a:r>
          </a:p>
        </p:txBody>
      </p:sp>
      <p:pic>
        <p:nvPicPr>
          <p:cNvPr id="675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81200" y="322263"/>
            <a:ext cx="771525" cy="477837"/>
          </a:xfrm>
          <a:noFill/>
          <a:ln/>
        </p:spPr>
      </p:pic>
      <p:pic>
        <p:nvPicPr>
          <p:cNvPr id="6759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352800" y="914400"/>
            <a:ext cx="3886200" cy="625475"/>
          </a:xfrm>
          <a:noFill/>
          <a:ln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3429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err="1">
                <a:cs typeface="Arial" charset="0"/>
              </a:rPr>
              <a:t>Maitra</a:t>
            </a:r>
            <a:r>
              <a:rPr lang="en-US" sz="1600" i="1" dirty="0">
                <a:cs typeface="Arial" charset="0"/>
              </a:rPr>
              <a:t> JCP</a:t>
            </a:r>
            <a:r>
              <a:rPr lang="en-US" sz="1600" b="1" i="1" dirty="0">
                <a:cs typeface="Arial" charset="0"/>
              </a:rPr>
              <a:t>  </a:t>
            </a:r>
            <a:r>
              <a:rPr lang="en-US" sz="1600" b="1" dirty="0"/>
              <a:t>122</a:t>
            </a:r>
            <a:r>
              <a:rPr lang="en-US" sz="1600" dirty="0"/>
              <a:t>, 234104</a:t>
            </a:r>
            <a:r>
              <a:rPr lang="en-US" sz="1600" i="1" dirty="0">
                <a:cs typeface="Arial" charset="0"/>
              </a:rPr>
              <a:t> (2005)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819400" y="1905000"/>
            <a:ext cx="41549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cs typeface="Arial" charset="0"/>
              </a:rPr>
              <a:t>…</a:t>
            </a:r>
          </a:p>
          <a:p>
            <a:pPr algn="l"/>
            <a:r>
              <a:rPr lang="en-US" b="1" dirty="0" smtClean="0">
                <a:cs typeface="Arial" charset="0"/>
              </a:rPr>
              <a:t>…</a:t>
            </a:r>
            <a:endParaRPr lang="en-US" b="1" dirty="0">
              <a:cs typeface="Arial" charset="0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V="1">
            <a:off x="2743200" y="3689350"/>
            <a:ext cx="479425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841750"/>
            <a:ext cx="3657600" cy="519113"/>
            <a:chOff x="3456" y="3312"/>
            <a:chExt cx="2304" cy="327"/>
          </a:xfrm>
        </p:grpSpPr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456" y="3408"/>
              <a:ext cx="23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800080"/>
                  </a:solidFill>
                  <a:cs typeface="Arial" charset="0"/>
                </a:rPr>
                <a:t>Note: </a:t>
              </a:r>
              <a:r>
                <a:rPr lang="en-US" b="1">
                  <a:solidFill>
                    <a:srgbClr val="800080"/>
                  </a:solidFill>
                  <a:cs typeface="Arial" charset="0"/>
                </a:rPr>
                <a:t>strong non-adiabaticity!</a:t>
              </a:r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 flipH="1" flipV="1">
              <a:off x="4464" y="3312"/>
              <a:ext cx="288" cy="96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4495800" y="2687638"/>
            <a:ext cx="319088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029200" y="2209800"/>
            <a:ext cx="4318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cs typeface="Arial" charset="0"/>
              </a:rPr>
              <a:t>Interacting CT transition from 2 to 1, (eg in the approx  found earlier)</a:t>
            </a: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762000" y="2755900"/>
            <a:ext cx="1603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0" y="3917950"/>
            <a:ext cx="18288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800080"/>
                </a:solidFill>
                <a:cs typeface="Arial" charset="0"/>
              </a:rPr>
              <a:t>KS antibonding transition freq, goes like </a:t>
            </a:r>
            <a:r>
              <a:rPr lang="en-US" sz="1600" i="1">
                <a:solidFill>
                  <a:srgbClr val="800080"/>
                </a:solidFill>
                <a:cs typeface="Arial" charset="0"/>
              </a:rPr>
              <a:t>e</a:t>
            </a:r>
            <a:r>
              <a:rPr lang="en-US" sz="1600" i="1" baseline="30000">
                <a:solidFill>
                  <a:srgbClr val="800080"/>
                </a:solidFill>
                <a:cs typeface="Arial" charset="0"/>
              </a:rPr>
              <a:t>-cR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2757488"/>
            <a:ext cx="2235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800080"/>
              </a:solidFill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2286000"/>
            <a:ext cx="2322513" cy="606425"/>
            <a:chOff x="144" y="2112"/>
            <a:chExt cx="1392" cy="364"/>
          </a:xfrm>
        </p:grpSpPr>
        <p:sp>
          <p:nvSpPr>
            <p:cNvPr id="67603" name="Text Box 19"/>
            <p:cNvSpPr txBox="1">
              <a:spLocks noChangeArrowheads="1"/>
            </p:cNvSpPr>
            <p:nvPr/>
          </p:nvSpPr>
          <p:spPr bwMode="auto">
            <a:xfrm>
              <a:off x="144" y="2256"/>
              <a:ext cx="1392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i="1" dirty="0">
                  <a:latin typeface="Symbol" pitchFamily="18" charset="2"/>
                  <a:cs typeface="Arial" charset="0"/>
                </a:rPr>
                <a:t>f</a:t>
              </a:r>
              <a:r>
                <a:rPr lang="en-US" i="1" baseline="-25000" dirty="0">
                  <a:cs typeface="Arial" charset="0"/>
                </a:rPr>
                <a:t>0</a:t>
              </a:r>
              <a:r>
                <a:rPr lang="en-US" i="1" dirty="0">
                  <a:latin typeface="Symbol" pitchFamily="18" charset="2"/>
                  <a:cs typeface="Arial" charset="0"/>
                </a:rPr>
                <a:t>f</a:t>
              </a:r>
              <a:r>
                <a:rPr lang="en-US" i="1" baseline="-25000" dirty="0">
                  <a:cs typeface="Arial" charset="0"/>
                </a:rPr>
                <a:t>0</a:t>
              </a:r>
              <a:r>
                <a:rPr lang="en-US" dirty="0">
                  <a:cs typeface="Arial" charset="0"/>
                </a:rPr>
                <a:t>  - </a:t>
              </a:r>
              <a:r>
                <a:rPr lang="en-US" sz="1400" dirty="0">
                  <a:cs typeface="Arial" charset="0"/>
                </a:rPr>
                <a:t>nonzero overlap</a:t>
              </a: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288" y="2112"/>
              <a:ext cx="186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cs typeface="Arial" charset="0"/>
                </a:rPr>
                <a:t>_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2133600" y="4048125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latin typeface="Symbol" pitchFamily="18" charset="2"/>
                <a:cs typeface="Arial" charset="0"/>
              </a:rPr>
              <a:t>d</a:t>
            </a:r>
            <a:r>
              <a:rPr lang="en-US" sz="2400" i="1" baseline="-25000">
                <a:latin typeface="Symbol" pitchFamily="18" charset="2"/>
                <a:cs typeface="Arial" charset="0"/>
              </a:rPr>
              <a:t> </a:t>
            </a:r>
            <a:r>
              <a:rPr lang="en-US" i="1">
                <a:latin typeface="Symbol" pitchFamily="18" charset="2"/>
                <a:cs typeface="Arial" charset="0"/>
              </a:rPr>
              <a:t>= </a:t>
            </a:r>
            <a:r>
              <a:rPr lang="en-US" sz="2400" i="1">
                <a:latin typeface="Symbol" pitchFamily="18" charset="2"/>
                <a:cs typeface="Arial" charset="0"/>
              </a:rPr>
              <a:t>(w</a:t>
            </a:r>
            <a:r>
              <a:rPr lang="en-US" sz="2400" i="1" baseline="-25000">
                <a:latin typeface="Symbol" pitchFamily="18" charset="2"/>
                <a:cs typeface="Arial" charset="0"/>
              </a:rPr>
              <a:t>1</a:t>
            </a:r>
            <a:r>
              <a:rPr lang="en-US" sz="2400" i="1">
                <a:latin typeface="Symbol" pitchFamily="18" charset="2"/>
                <a:cs typeface="Arial" charset="0"/>
              </a:rPr>
              <a:t> - w</a:t>
            </a:r>
            <a:r>
              <a:rPr lang="en-US" sz="2400" i="1" baseline="-25000">
                <a:latin typeface="Symbol" pitchFamily="18" charset="2"/>
                <a:cs typeface="Arial" charset="0"/>
              </a:rPr>
              <a:t>2</a:t>
            </a:r>
            <a:r>
              <a:rPr lang="en-US" sz="2400">
                <a:latin typeface="Symbol" pitchFamily="18" charset="2"/>
                <a:cs typeface="Arial" charset="0"/>
              </a:rPr>
              <a:t>)/2</a:t>
            </a:r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 flipV="1">
            <a:off x="685800" y="3673475"/>
            <a:ext cx="80963" cy="32067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04800" y="490855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u="sng" dirty="0">
                <a:solidFill>
                  <a:schemeClr val="accent2"/>
                </a:solidFill>
              </a:rPr>
              <a:t>Upshot:</a:t>
            </a:r>
            <a:r>
              <a:rPr lang="en-US" sz="2000" dirty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i</a:t>
            </a:r>
            <a:r>
              <a:rPr lang="en-US" sz="2000" b="1" dirty="0"/>
              <a:t>) </a:t>
            </a:r>
            <a:r>
              <a:rPr lang="en-US" sz="2000" b="1" i="1" dirty="0" err="1">
                <a:latin typeface="Times New Roman" pitchFamily="18" charset="0"/>
              </a:rPr>
              <a:t>f</a:t>
            </a:r>
            <a:r>
              <a:rPr lang="en-US" sz="2000" b="1" baseline="-25000" dirty="0" err="1">
                <a:latin typeface="Times New Roman" pitchFamily="18" charset="0"/>
              </a:rPr>
              <a:t>xc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/>
              <a:t>blows up exponentially with R, </a:t>
            </a:r>
            <a:r>
              <a:rPr lang="en-US" sz="2000" b="1" i="1" dirty="0" err="1">
                <a:latin typeface="Times New Roman" pitchFamily="18" charset="0"/>
              </a:rPr>
              <a:t>fxc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/>
              <a:t>~ exp(</a:t>
            </a:r>
            <a:r>
              <a:rPr lang="en-US" sz="2000" b="1" dirty="0" err="1"/>
              <a:t>cR</a:t>
            </a:r>
            <a:r>
              <a:rPr lang="en-US" sz="2000" b="1" dirty="0"/>
              <a:t>)   (ii) </a:t>
            </a:r>
            <a:r>
              <a:rPr lang="en-US" sz="2000" b="1" i="1" dirty="0" err="1">
                <a:latin typeface="Times New Roman" pitchFamily="18" charset="0"/>
              </a:rPr>
              <a:t>f</a:t>
            </a:r>
            <a:r>
              <a:rPr lang="en-US" sz="2000" b="1" baseline="-25000" dirty="0" err="1">
                <a:latin typeface="Times New Roman" pitchFamily="18" charset="0"/>
              </a:rPr>
              <a:t>xc</a:t>
            </a:r>
            <a:r>
              <a:rPr lang="en-US" sz="2000" b="1" i="1" dirty="0">
                <a:latin typeface="Times New Roman" pitchFamily="18" charset="0"/>
              </a:rPr>
              <a:t> </a:t>
            </a:r>
            <a:r>
              <a:rPr lang="en-US" sz="2000" b="1" dirty="0"/>
              <a:t>strongly frequency-dependent</a:t>
            </a:r>
            <a:r>
              <a:rPr lang="en-US" dirty="0"/>
              <a:t>	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152400" y="4953000"/>
            <a:ext cx="7239000" cy="685800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H="1">
            <a:off x="7010400" y="47561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228600" y="9906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Within the dressed SMA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914400" y="1600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the exact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 is:…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4800" y="304800"/>
            <a:ext cx="8839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How about higher excitations of the stretched molecule?</a:t>
            </a:r>
          </a:p>
          <a:p>
            <a:endParaRPr lang="en-US" sz="2400" b="1" dirty="0"/>
          </a:p>
          <a:p>
            <a:pPr algn="l"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Since </a:t>
            </a:r>
            <a:r>
              <a:rPr lang="en-US" sz="2000" dirty="0" err="1"/>
              <a:t>antibonding</a:t>
            </a:r>
            <a:r>
              <a:rPr lang="en-US" sz="2000" dirty="0"/>
              <a:t> KS state is near-degenerate with ground, any single excitation</a:t>
            </a:r>
            <a:r>
              <a:rPr lang="en-US" sz="2000" dirty="0">
                <a:latin typeface="Symbol" pitchFamily="18" charset="2"/>
              </a:rPr>
              <a:t> f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baseline="-25000" dirty="0" err="1">
                <a:sym typeface="Wingdings" pitchFamily="2" charset="2"/>
              </a:rPr>
              <a:t>a</a:t>
            </a:r>
            <a:r>
              <a:rPr lang="en-US" sz="2000" dirty="0">
                <a:sym typeface="Wingdings" pitchFamily="2" charset="2"/>
              </a:rPr>
              <a:t> is near-generate with double excitation (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baseline="-25000" dirty="0"/>
              <a:t>0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baseline="-25000" dirty="0" err="1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latin typeface="Symbol" pitchFamily="18" charset="2"/>
                <a:sym typeface="Wingdings" pitchFamily="2" charset="2"/>
              </a:rPr>
              <a:t>f</a:t>
            </a:r>
            <a:r>
              <a:rPr lang="en-US" sz="2000" baseline="-25000" dirty="0" err="1">
                <a:sym typeface="Wingdings" pitchFamily="2" charset="2"/>
              </a:rPr>
              <a:t>a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algn="l"/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Ubiquitous doubles – ubiquitous poles in</a:t>
            </a:r>
            <a:r>
              <a:rPr lang="en-US" sz="2000" i="1" dirty="0"/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)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Complicated form for kernel for accurate excited molecular dissociation curves </a:t>
            </a:r>
          </a:p>
          <a:p>
            <a:pPr algn="l">
              <a:buFontTx/>
              <a:buChar char="•"/>
            </a:pP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Even </a:t>
            </a:r>
            <a:r>
              <a:rPr lang="en-US" dirty="0"/>
              <a:t>for </a:t>
            </a:r>
            <a:r>
              <a:rPr lang="en-US" b="1" i="1" dirty="0"/>
              <a:t>local </a:t>
            </a:r>
            <a:r>
              <a:rPr lang="en-US" b="1" dirty="0"/>
              <a:t>excitations, need strong frequency-dependence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				</a:t>
            </a:r>
          </a:p>
        </p:txBody>
      </p:sp>
      <p:pic>
        <p:nvPicPr>
          <p:cNvPr id="31750" name="Picture 6" descr="picasso_acrob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95800"/>
            <a:ext cx="1341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6248400"/>
            <a:ext cx="697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N. T. Maitra and D. G. Tempel, J. Chem. Phys. </a:t>
            </a:r>
            <a:r>
              <a:rPr lang="en-US" b="1" i="1"/>
              <a:t>125 </a:t>
            </a:r>
            <a:r>
              <a:rPr lang="en-US" i="1"/>
              <a:t>184111 (2006).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642918"/>
            <a:ext cx="85344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/>
              <a:t> Long-range </a:t>
            </a:r>
            <a:r>
              <a:rPr lang="en-US" sz="2000" dirty="0" smtClean="0"/>
              <a:t>CT </a:t>
            </a:r>
            <a:r>
              <a:rPr lang="en-US" sz="2000" dirty="0"/>
              <a:t>excitations are particularly challenging for TDDFT approximations to model, due to vanishing overlap between the occupied and unoccupied </a:t>
            </a:r>
            <a:r>
              <a:rPr lang="en-US" sz="2000" dirty="0" smtClean="0"/>
              <a:t>states; optimism with non-empirically tuned hybrids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/>
              <a:t>Require exponential dependence of the kernel on fragment separation for frequencies near the CT </a:t>
            </a:r>
            <a:r>
              <a:rPr lang="en-US" sz="2000" dirty="0" smtClean="0"/>
              <a:t>ones (in non-hybrid TDDFT)</a:t>
            </a:r>
            <a:endParaRPr lang="en-US" sz="2000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1800" i="1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/>
              <a:t>Strong frequency-dependence in the exact </a:t>
            </a:r>
            <a:r>
              <a:rPr lang="en-US" sz="2000" dirty="0" err="1"/>
              <a:t>xc</a:t>
            </a:r>
            <a:r>
              <a:rPr lang="en-US" sz="2000" dirty="0"/>
              <a:t> kernel </a:t>
            </a:r>
            <a:r>
              <a:rPr lang="en-US" sz="2000" dirty="0" smtClean="0"/>
              <a:t>enables it to accurately </a:t>
            </a:r>
            <a:r>
              <a:rPr lang="en-US" sz="2000" dirty="0"/>
              <a:t>capture long-range </a:t>
            </a:r>
            <a:r>
              <a:rPr lang="en-US" sz="2000" dirty="0" smtClean="0"/>
              <a:t>CT excitations</a:t>
            </a:r>
            <a:endParaRPr lang="en-US" sz="1800" i="1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1800" i="1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/>
              <a:t>Origin of complicated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000" dirty="0"/>
              <a:t>-structure of kernel is the step in the ground-state potential – making the bare KS description a poor one. </a:t>
            </a:r>
            <a:r>
              <a:rPr lang="en-US" sz="2000" b="1" dirty="0"/>
              <a:t>Static correlation.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000" b="1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000" dirty="0"/>
              <a:t>Static correlation </a:t>
            </a:r>
            <a:r>
              <a:rPr lang="en-US" sz="2000" dirty="0" smtClean="0"/>
              <a:t>problems </a:t>
            </a:r>
            <a:r>
              <a:rPr lang="en-US" sz="2000" dirty="0"/>
              <a:t>also in conical intersections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000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sz="2000" dirty="0" smtClean="0"/>
              <a:t>What about fully non-linear time-resolved CT ?? Non-adiabatic TD steps important in </a:t>
            </a:r>
            <a:r>
              <a:rPr lang="en-US" sz="2000" u="sng" dirty="0" smtClean="0"/>
              <a:t>all</a:t>
            </a:r>
            <a:r>
              <a:rPr lang="en-US" sz="2000" dirty="0" smtClean="0"/>
              <a:t> cases  </a:t>
            </a:r>
          </a:p>
          <a:p>
            <a:pPr>
              <a:lnSpc>
                <a:spcPct val="80000"/>
              </a:lnSpc>
              <a:buNone/>
            </a:pPr>
            <a:r>
              <a:rPr lang="en-US" sz="2000" i="1" dirty="0" smtClean="0">
                <a:solidFill>
                  <a:srgbClr val="009900"/>
                </a:solidFill>
              </a:rPr>
              <a:t>      </a:t>
            </a:r>
            <a:r>
              <a:rPr lang="en-US" sz="1600" i="1" dirty="0" err="1" smtClean="0">
                <a:solidFill>
                  <a:srgbClr val="009900"/>
                </a:solidFill>
              </a:rPr>
              <a:t>Fuks</a:t>
            </a:r>
            <a:r>
              <a:rPr lang="en-US" sz="1600" i="1" dirty="0" smtClean="0">
                <a:solidFill>
                  <a:srgbClr val="009900"/>
                </a:solidFill>
              </a:rPr>
              <a:t>, Elliott, Rubio, </a:t>
            </a:r>
            <a:r>
              <a:rPr lang="en-US" sz="1600" i="1" dirty="0" err="1" smtClean="0">
                <a:solidFill>
                  <a:srgbClr val="009900"/>
                </a:solidFill>
              </a:rPr>
              <a:t>Maitra</a:t>
            </a:r>
            <a:r>
              <a:rPr lang="en-US" sz="1600" i="1" dirty="0" smtClean="0">
                <a:solidFill>
                  <a:srgbClr val="9900CC"/>
                </a:solidFill>
              </a:rPr>
              <a:t> </a:t>
            </a:r>
            <a:r>
              <a:rPr lang="en-US" sz="1600" i="1" dirty="0" smtClean="0">
                <a:solidFill>
                  <a:srgbClr val="009900"/>
                </a:solidFill>
              </a:rPr>
              <a:t>J. Phys. Chem. </a:t>
            </a:r>
            <a:r>
              <a:rPr lang="en-US" sz="1600" i="1" dirty="0" err="1" smtClean="0">
                <a:solidFill>
                  <a:srgbClr val="009900"/>
                </a:solidFill>
              </a:rPr>
              <a:t>Lett</a:t>
            </a:r>
            <a:r>
              <a:rPr lang="en-US" sz="1600" i="1" dirty="0" smtClean="0">
                <a:solidFill>
                  <a:srgbClr val="009900"/>
                </a:solidFill>
              </a:rPr>
              <a:t>.</a:t>
            </a:r>
            <a:r>
              <a:rPr lang="en-US" sz="1600" b="1" i="1" dirty="0" smtClean="0">
                <a:solidFill>
                  <a:srgbClr val="009900"/>
                </a:solidFill>
              </a:rPr>
              <a:t> 4</a:t>
            </a:r>
            <a:r>
              <a:rPr lang="en-US" sz="1600" i="1" dirty="0" smtClean="0">
                <a:solidFill>
                  <a:srgbClr val="009900"/>
                </a:solidFill>
              </a:rPr>
              <a:t>, 735 (2013)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n-US" sz="2000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0" y="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cs typeface="Arial" charset="0"/>
              </a:rPr>
              <a:t>Summary of CT</a:t>
            </a:r>
            <a:endParaRPr lang="en-US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534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/>
              <a:t>Interacting systems:</a:t>
            </a:r>
            <a:r>
              <a:rPr lang="en-US" sz="2000"/>
              <a:t> generally involve mixtures of (KS) SSD’s that may have  1,2,3…electrons in excited orbitals.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6521450"/>
            <a:ext cx="3571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single-, double-, triple- excitations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066800" y="6324600"/>
            <a:ext cx="152400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1447800" y="6324600"/>
            <a:ext cx="20638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1828800" y="6324600"/>
            <a:ext cx="3238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096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Non-interacting systems </a:t>
            </a:r>
            <a:r>
              <a:rPr lang="en-US" sz="2000"/>
              <a:t>eg. 4-electron atom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609600" y="1676400"/>
            <a:ext cx="2133600" cy="1905000"/>
            <a:chOff x="480" y="624"/>
            <a:chExt cx="1344" cy="1200"/>
          </a:xfrm>
        </p:grpSpPr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0668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219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990600" y="2840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371600" y="2459038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143000" y="28194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Eg. single excitations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486400" y="1752600"/>
            <a:ext cx="2133600" cy="1905000"/>
            <a:chOff x="480" y="624"/>
            <a:chExt cx="1344" cy="1200"/>
          </a:xfrm>
        </p:grpSpPr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5486400" y="3733800"/>
            <a:ext cx="2133600" cy="1905000"/>
            <a:chOff x="480" y="624"/>
            <a:chExt cx="1344" cy="1200"/>
          </a:xfrm>
        </p:grpSpPr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5867400" y="24384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5791200" y="2895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324600" y="25146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6019800" y="3276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533400" y="3657600"/>
            <a:ext cx="2133600" cy="1905000"/>
            <a:chOff x="288" y="2064"/>
            <a:chExt cx="1344" cy="1200"/>
          </a:xfrm>
        </p:grpSpPr>
        <p:grpSp>
          <p:nvGrpSpPr>
            <p:cNvPr id="4132" name="Group 36"/>
            <p:cNvGrpSpPr>
              <a:grpSpLocks/>
            </p:cNvGrpSpPr>
            <p:nvPr/>
          </p:nvGrpSpPr>
          <p:grpSpPr bwMode="auto">
            <a:xfrm>
              <a:off x="288" y="2064"/>
              <a:ext cx="1344" cy="1200"/>
              <a:chOff x="480" y="624"/>
              <a:chExt cx="1344" cy="1200"/>
            </a:xfrm>
          </p:grpSpPr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80" y="624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V="1">
              <a:off x="52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V="1">
              <a:off x="528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720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672" y="2544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576" y="2976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39624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590800" y="4876800"/>
            <a:ext cx="266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28956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near-degenerate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343400" y="1219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Eg. double excitations</a:t>
            </a: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V="1">
            <a:off x="59436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58674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096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61722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58674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60960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9624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83820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Types of Excitations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Double (Or Multiple) Excitations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839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c </a:t>
            </a:r>
            <a:r>
              <a:rPr lang="en-US" sz="2000">
                <a:latin typeface="Times New Roman" pitchFamily="18" charset="0"/>
              </a:rPr>
              <a:t>– </a:t>
            </a:r>
            <a:r>
              <a:rPr lang="en-US" sz="2000">
                <a:latin typeface="Arial Unicode MS" pitchFamily="34" charset="-128"/>
              </a:rPr>
              <a:t>poles at true states that are mixtures of singles, doubles, and higher excitations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c</a:t>
            </a:r>
            <a:r>
              <a:rPr lang="en-US" sz="2000" baseline="-25000"/>
              <a:t>S</a:t>
            </a:r>
            <a:r>
              <a:rPr lang="en-US" sz="2000"/>
              <a:t>  --  poles at </a:t>
            </a:r>
            <a:r>
              <a:rPr lang="en-US" sz="2000" i="1"/>
              <a:t>single</a:t>
            </a:r>
            <a:r>
              <a:rPr lang="en-US" sz="2000"/>
              <a:t> KS excitations </a:t>
            </a:r>
            <a:r>
              <a:rPr lang="en-US" sz="2000" i="1"/>
              <a:t>only</a:t>
            </a:r>
            <a:r>
              <a:rPr lang="en-US" sz="2000"/>
              <a:t>, since one-body operator             can’t connect Slater determinants differing by more than one orbital.</a:t>
            </a:r>
            <a:endParaRPr lang="en-US" sz="2000">
              <a:latin typeface="Arial Unicode MS" pitchFamily="34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002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>
                <a:latin typeface="Symbol" pitchFamily="18" charset="2"/>
              </a:rPr>
              <a:t>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has more poles than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400" baseline="-25000"/>
              <a:t>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8000"/>
                </a:solidFill>
                <a:latin typeface="Times New Roman" pitchFamily="18" charset="0"/>
              </a:rPr>
              <a:t>   </a:t>
            </a:r>
            <a:r>
              <a:rPr lang="en-US" sz="2400" b="1" i="1">
                <a:solidFill>
                  <a:srgbClr val="33CC33"/>
                </a:solidFill>
                <a:latin typeface="Times New Roman" pitchFamily="18" charset="0"/>
              </a:rPr>
              <a:t>? How does f</a:t>
            </a:r>
            <a:r>
              <a:rPr lang="en-US" sz="2400" b="1" i="1" baseline="-25000">
                <a:solidFill>
                  <a:srgbClr val="33CC33"/>
                </a:solidFill>
                <a:latin typeface="Times New Roman" pitchFamily="18" charset="0"/>
              </a:rPr>
              <a:t>xc</a:t>
            </a:r>
            <a:r>
              <a:rPr lang="en-US" sz="2400" b="1" i="1">
                <a:solidFill>
                  <a:srgbClr val="33CC33"/>
                </a:solidFill>
                <a:latin typeface="Times New Roman" pitchFamily="18" charset="0"/>
              </a:rPr>
              <a:t> generate more poles to get states of multiple excitation character?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4384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1828800"/>
            <a:ext cx="5951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Consider: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343400"/>
            <a:ext cx="57626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990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How do these different types of excitations appear in the TDDFT response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700088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Exactly solve one KS single (q) mixing with a nearby double (D)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810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3657600"/>
            <a:ext cx="1219200" cy="16002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38200" y="3505200"/>
            <a:ext cx="53340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486400"/>
            <a:ext cx="6019800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600200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Simplest Model</a:t>
            </a:r>
            <a:r>
              <a:rPr lang="en-US" sz="2400" u="sng"/>
              <a:t>:</a:t>
            </a: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22463"/>
            <a:ext cx="4038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This kernel matrix element, by construction, yields the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 i="1" u="sng">
                <a:solidFill>
                  <a:schemeClr val="accent2"/>
                </a:solidFill>
              </a:rPr>
              <a:t>exact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true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>
                <a:solidFill>
                  <a:schemeClr val="accent2"/>
                </a:solidFill>
              </a:rPr>
              <a:t>’s when used in the Dressed SPA,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0" y="3352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strong non-adiabaticity!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943600"/>
            <a:ext cx="363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3138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0"/>
            <a:ext cx="3184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457200"/>
            <a:ext cx="86423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Invert and insert into Dyson-like eqn for kernel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 b="1" i="1"/>
              <a:t>dressed</a:t>
            </a:r>
            <a:r>
              <a:rPr lang="en-US" sz="2000" b="1"/>
              <a:t> SPA</a:t>
            </a:r>
            <a:r>
              <a:rPr lang="en-US" sz="2000"/>
              <a:t> (i.e.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-dependent):</a:t>
            </a:r>
          </a:p>
        </p:txBody>
      </p: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447800" y="1524000"/>
            <a:ext cx="5638800" cy="457200"/>
            <a:chOff x="768" y="1440"/>
            <a:chExt cx="3552" cy="2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6019800" y="3276600"/>
            <a:ext cx="685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581400" y="3352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adiabatic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4267200" y="29718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307" grpId="0" animBg="1"/>
      <p:bldP spid="12308" grpId="0"/>
      <p:bldP spid="123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57943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4724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Symbol" pitchFamily="18" charset="2"/>
              </a:rPr>
              <a:t>c </a:t>
            </a:r>
            <a:r>
              <a:rPr lang="en-US" sz="2400" baseline="30000"/>
              <a:t>-1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400" baseline="-25000"/>
              <a:t>s</a:t>
            </a:r>
            <a:r>
              <a:rPr lang="en-US" sz="2400" baseline="30000"/>
              <a:t>-1</a:t>
            </a:r>
            <a:r>
              <a:rPr lang="en-US" sz="2400"/>
              <a:t> -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 baseline="-25000"/>
              <a:t>Hxc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0706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505200" y="5562600"/>
            <a:ext cx="5638800" cy="457200"/>
            <a:chOff x="768" y="1440"/>
            <a:chExt cx="3552" cy="28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</a:rPr>
              <a:t>An Exercise!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7924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50000"/>
              </a:spcBef>
            </a:pPr>
            <a:r>
              <a:rPr lang="en-US"/>
              <a:t> </a:t>
            </a:r>
            <a:r>
              <a:rPr lang="en-US" sz="2000"/>
              <a:t>Deduce something about the frequency-dependence required for capturing states of triple excitation character – say, one triple excitation coupled to a single excitation.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13531</TotalTime>
  <Words>3247</Words>
  <Application>Microsoft Office PowerPoint</Application>
  <PresentationFormat>Presentación en pantalla (4:3)</PresentationFormat>
  <Paragraphs>407</Paragraphs>
  <Slides>38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Eg. Zincbacteriochlorin-Bacteriochlorin complex (light-harvesting in plants and purple bacteria)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Undoing KS static correlation…</vt:lpstr>
      <vt:lpstr>What does the exact fxc looks like?  </vt:lpstr>
      <vt:lpstr>Exact      matrix elt for CT between open-shells</vt:lpstr>
      <vt:lpstr>Diapositiva 37</vt:lpstr>
      <vt:lpstr>Diapositiva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ccbpp</cp:lastModifiedBy>
  <cp:revision>509</cp:revision>
  <dcterms:created xsi:type="dcterms:W3CDTF">2008-09-04T16:50:08Z</dcterms:created>
  <dcterms:modified xsi:type="dcterms:W3CDTF">2014-01-09T09:16:43Z</dcterms:modified>
</cp:coreProperties>
</file>