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95" r:id="rId2"/>
    <p:sldId id="296" r:id="rId3"/>
    <p:sldId id="260" r:id="rId4"/>
    <p:sldId id="304" r:id="rId5"/>
    <p:sldId id="263" r:id="rId6"/>
    <p:sldId id="264" r:id="rId7"/>
    <p:sldId id="289" r:id="rId8"/>
    <p:sldId id="297" r:id="rId9"/>
    <p:sldId id="298" r:id="rId10"/>
    <p:sldId id="274" r:id="rId11"/>
    <p:sldId id="275" r:id="rId12"/>
    <p:sldId id="267" r:id="rId13"/>
    <p:sldId id="268" r:id="rId14"/>
    <p:sldId id="269" r:id="rId15"/>
    <p:sldId id="265" r:id="rId16"/>
    <p:sldId id="301" r:id="rId17"/>
    <p:sldId id="302" r:id="rId18"/>
    <p:sldId id="303" r:id="rId19"/>
    <p:sldId id="307" r:id="rId20"/>
    <p:sldId id="308" r:id="rId21"/>
    <p:sldId id="309" r:id="rId22"/>
    <p:sldId id="310" r:id="rId23"/>
    <p:sldId id="317" r:id="rId24"/>
    <p:sldId id="318" r:id="rId25"/>
    <p:sldId id="311" r:id="rId26"/>
    <p:sldId id="340" r:id="rId27"/>
    <p:sldId id="341" r:id="rId28"/>
    <p:sldId id="347" r:id="rId29"/>
    <p:sldId id="342" r:id="rId30"/>
    <p:sldId id="343" r:id="rId31"/>
    <p:sldId id="344" r:id="rId32"/>
    <p:sldId id="345" r:id="rId33"/>
    <p:sldId id="312" r:id="rId34"/>
    <p:sldId id="346" r:id="rId35"/>
    <p:sldId id="323" r:id="rId36"/>
    <p:sldId id="324" r:id="rId37"/>
    <p:sldId id="30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50" r:id="rId47"/>
    <p:sldId id="351" r:id="rId48"/>
    <p:sldId id="352" r:id="rId49"/>
    <p:sldId id="353" r:id="rId50"/>
    <p:sldId id="335" r:id="rId51"/>
    <p:sldId id="336" r:id="rId52"/>
    <p:sldId id="337" r:id="rId53"/>
    <p:sldId id="33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5" autoAdjust="0"/>
  </p:normalViewPr>
  <p:slideViewPr>
    <p:cSldViewPr>
      <p:cViewPr varScale="1">
        <p:scale>
          <a:sx n="68" d="100"/>
          <a:sy n="68" d="100"/>
        </p:scale>
        <p:origin x="-12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CE75C-A8CD-427E-B125-89A6F85F2059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009DE-90A2-4CD9-B62F-E4AE751D5D5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60706-1E2A-468A-A819-78BAC9416D00}" type="slidenum">
              <a:rPr lang="en-GB"/>
              <a:pPr/>
              <a:t>3</a:t>
            </a:fld>
            <a:endParaRPr lang="en-GB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EC56D-126F-4FFE-850B-B956DC639525}" type="slidenum">
              <a:rPr lang="en-GB"/>
              <a:pPr/>
              <a:t>44</a:t>
            </a:fld>
            <a:endParaRPr lang="en-GB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CBA496-B323-4C98-9B91-1F04FF97A173}" type="slidenum">
              <a:rPr lang="en-US"/>
              <a:pPr/>
              <a:t>46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C97F52-FE8B-4AC8-9E22-AD4A382AB32C}" type="slidenum">
              <a:rPr lang="en-US"/>
              <a:pPr/>
              <a:t>47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A9F31-18A2-438E-A07E-C0B8FDDA5F30}" type="slidenum">
              <a:rPr lang="en-US"/>
              <a:pPr/>
              <a:t>48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03842-41B9-4E83-A242-2D4DC21B855A}" type="slidenum">
              <a:rPr lang="en-US"/>
              <a:pPr/>
              <a:t>49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B65BE-C093-4065-8CEC-2E5DA0BDB1B1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9ACBB6-C317-448A-9735-741614D4FB92}" type="slidenum">
              <a:rPr lang="en-US"/>
              <a:pPr/>
              <a:t>24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DEDF20-F0FC-4050-BCD5-EC5B2C36E076}" type="slidenum">
              <a:rPr lang="en-US"/>
              <a:pPr/>
              <a:t>26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15DB6-C8C5-4D9E-BB5C-8C2EE77EF32A}" type="slidenum">
              <a:rPr lang="en-GB"/>
              <a:pPr/>
              <a:t>28</a:t>
            </a:fld>
            <a:endParaRPr lang="en-GB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/>
              <a:t>Haverah Park tank open at end of experiment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286F9-41C9-44F0-98AF-A9331F6940DE}" type="slidenum">
              <a:rPr lang="en-GB"/>
              <a:pPr/>
              <a:t>31</a:t>
            </a:fld>
            <a:endParaRPr lang="en-GB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B17F6-761C-43BB-8A67-E6F91106DA18}" type="slidenum">
              <a:rPr lang="en-GB"/>
              <a:pPr/>
              <a:t>35</a:t>
            </a:fld>
            <a:endParaRPr lang="en-GB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1CBA7-E00B-4B8D-993A-965EDF65E2F7}" type="slidenum">
              <a:rPr lang="en-GB"/>
              <a:pPr/>
              <a:t>41</a:t>
            </a:fld>
            <a:endParaRPr lang="en-GB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4C4CF-8809-4220-8719-7F03A388629C}" type="slidenum">
              <a:rPr lang="en-GB"/>
              <a:pPr/>
              <a:t>43</a:t>
            </a:fld>
            <a:endParaRPr lang="en-GB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/>
              <a:t>Fluorescence Detector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939F-EFE7-4C2D-AABB-31EC628DF836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06D4-46F4-4254-B61F-8F17F75BE547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84E9-4E1F-4348-8A85-F5C73BDA24C0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6100-FFEA-4EAE-9904-E59194163584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7388-F31B-44E8-8926-96F4FE2F50C3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7AD4-D900-4A4F-B6FB-18CB82F92FD4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8B66-8F90-4F4B-A429-32FF5173B60E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9B95-39B0-4C5D-8031-3C9A7B616A13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C1E6-0727-48DC-93A1-8DE1C0FB28A7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37E8-464B-4844-A9DA-386634CB8517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3C0A-6C7C-477A-AED3-85610B451C86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03DBA-3746-4FFB-AF2D-DD1CFFEC4CF8}" type="datetime1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195AF-7358-4CD3-BF8C-3A9963951AF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jpe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augerpc.in2p3.fr/sites/default/files/icrc2013-0769-05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oleObject" Target="???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08720"/>
            <a:ext cx="79247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Lecture 2: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Benasque Lecture 2, 17 March 2015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Results from Extensive Air Shower Observatories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What is an air-shower?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Measurements in the knee region and above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Highest Energy Cosmic Rays </a:t>
            </a:r>
          </a:p>
          <a:p>
            <a:pPr>
              <a:buFont typeface="Arial" pitchFamily="34" charset="0"/>
              <a:buChar char="•"/>
            </a:pP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The Pierre Auger Observatory: 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			Introduction and the energy spectrum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4368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685800" y="455613"/>
          <a:ext cx="7467600" cy="6197600"/>
        </p:xfrm>
        <a:graphic>
          <a:graphicData uri="http://schemas.openxmlformats.org/presentationml/2006/ole">
            <p:oleObj spid="_x0000_s4098" name="Artwork" r:id="rId3" imgW="11643750" imgH="9663750" progId="Adobe.Illustrator.10">
              <p:link updateAutomatic="1"/>
            </p:oleObj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685800" y="455613"/>
          <a:ext cx="7467600" cy="6197600"/>
        </p:xfrm>
        <a:graphic>
          <a:graphicData uri="http://schemas.openxmlformats.org/presentationml/2006/ole">
            <p:oleObj spid="_x0000_s4099" name="Artwork" r:id="rId3" imgW="11643750" imgH="9663750" progId="Adobe.Illustrator.10">
              <p:link updateAutomatic="1"/>
            </p:oleObj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685800" y="455613"/>
          <a:ext cx="7467600" cy="6197600"/>
        </p:xfrm>
        <a:graphic>
          <a:graphicData uri="http://schemas.openxmlformats.org/presentationml/2006/ole">
            <p:oleObj spid="_x0000_s4100" name="Artwork" r:id="rId3" imgW="11643750" imgH="9663750" progId="Adobe.Illustrator.10">
              <p:link updateAutomatic="1"/>
            </p:oleObj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685800" y="455613"/>
          <a:ext cx="7467600" cy="6197600"/>
        </p:xfrm>
        <a:graphic>
          <a:graphicData uri="http://schemas.openxmlformats.org/presentationml/2006/ole">
            <p:oleObj spid="_x0000_s4101" name="Artwork" r:id="rId3" imgW="11643750" imgH="9663750" progId="Adobe.Illustrator.10">
              <p:link updateAutomatic="1"/>
            </p:oleObj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/>
        </p:nvGraphicFramePr>
        <p:xfrm>
          <a:off x="685800" y="455613"/>
          <a:ext cx="7467600" cy="6197600"/>
        </p:xfrm>
        <a:graphic>
          <a:graphicData uri="http://schemas.openxmlformats.org/presentationml/2006/ole">
            <p:oleObj spid="_x0000_s4102" name="Artwork" r:id="rId3" imgW="11643750" imgH="9663750" progId="Adobe.Illustrator.10">
              <p:link updateAutomatic="1"/>
            </p:oleObj>
          </a:graphicData>
        </a:graphic>
      </p:graphicFrame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0" y="6497638"/>
            <a:ext cx="343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b="0">
                <a:solidFill>
                  <a:schemeClr val="accent2"/>
                </a:solidFill>
                <a:latin typeface="Times New Roman" pitchFamily="18" charset="0"/>
              </a:rPr>
              <a:t>T. Antoni et al., Astropart. Phys. (2005)</a:t>
            </a:r>
            <a:endParaRPr lang="en-US" sz="16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>
                <a:solidFill>
                  <a:srgbClr val="FF3300"/>
                </a:solidFill>
              </a:rPr>
              <a:t>KASCADE: Energy spectra for individual elemental groups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>
                <a:solidFill>
                  <a:srgbClr val="FF3300"/>
                </a:solidFill>
              </a:rPr>
              <a:t>KASCADE: Energy spectra for individual elemental groups</a:t>
            </a:r>
            <a:endParaRPr lang="en-US" sz="2400">
              <a:solidFill>
                <a:srgbClr val="FF3300"/>
              </a:solidFill>
            </a:endParaRPr>
          </a:p>
        </p:txBody>
      </p:sp>
      <p:graphicFrame>
        <p:nvGraphicFramePr>
          <p:cNvPr id="28686" name="Object 14"/>
          <p:cNvGraphicFramePr>
            <a:graphicFrameLocks noChangeAspect="1"/>
          </p:cNvGraphicFramePr>
          <p:nvPr/>
        </p:nvGraphicFramePr>
        <p:xfrm>
          <a:off x="762000" y="457200"/>
          <a:ext cx="7573963" cy="6372225"/>
        </p:xfrm>
        <a:graphic>
          <a:graphicData uri="http://schemas.openxmlformats.org/presentationml/2006/ole">
            <p:oleObj spid="_x0000_s5122" name="Artwork" r:id="rId3" imgW="11621250" imgH="9776250" progId="Adobe.Illustrator.10">
              <p:link updateAutomatic="1"/>
            </p:oleObj>
          </a:graphicData>
        </a:graphic>
      </p:graphicFrame>
      <p:graphicFrame>
        <p:nvGraphicFramePr>
          <p:cNvPr id="28687" name="Object 15"/>
          <p:cNvGraphicFramePr>
            <a:graphicFrameLocks noChangeAspect="1"/>
          </p:cNvGraphicFramePr>
          <p:nvPr/>
        </p:nvGraphicFramePr>
        <p:xfrm>
          <a:off x="762000" y="457200"/>
          <a:ext cx="7573963" cy="6372225"/>
        </p:xfrm>
        <a:graphic>
          <a:graphicData uri="http://schemas.openxmlformats.org/presentationml/2006/ole">
            <p:oleObj spid="_x0000_s5123" name="Artwork" r:id="rId3" imgW="11621250" imgH="9776250" progId="Adobe.Illustrator.10">
              <p:link updateAutomatic="1"/>
            </p:oleObj>
          </a:graphicData>
        </a:graphic>
      </p:graphicFrame>
      <p:graphicFrame>
        <p:nvGraphicFramePr>
          <p:cNvPr id="28688" name="Object 16"/>
          <p:cNvGraphicFramePr>
            <a:graphicFrameLocks noChangeAspect="1"/>
          </p:cNvGraphicFramePr>
          <p:nvPr/>
        </p:nvGraphicFramePr>
        <p:xfrm>
          <a:off x="762000" y="457200"/>
          <a:ext cx="7573963" cy="6372225"/>
        </p:xfrm>
        <a:graphic>
          <a:graphicData uri="http://schemas.openxmlformats.org/presentationml/2006/ole">
            <p:oleObj spid="_x0000_s5124" name="Artwork" r:id="rId3" imgW="11621250" imgH="9776250" progId="Adobe.Illustrator.10">
              <p:link updateAutomatic="1"/>
            </p:oleObj>
          </a:graphicData>
        </a:graphic>
      </p:graphicFrame>
      <p:graphicFrame>
        <p:nvGraphicFramePr>
          <p:cNvPr id="28689" name="Object 17"/>
          <p:cNvGraphicFramePr>
            <a:graphicFrameLocks noChangeAspect="1"/>
          </p:cNvGraphicFramePr>
          <p:nvPr/>
        </p:nvGraphicFramePr>
        <p:xfrm>
          <a:off x="762000" y="457200"/>
          <a:ext cx="7573963" cy="6372225"/>
        </p:xfrm>
        <a:graphic>
          <a:graphicData uri="http://schemas.openxmlformats.org/presentationml/2006/ole">
            <p:oleObj spid="_x0000_s5125" name="Artwork" r:id="rId3" imgW="11621250" imgH="9776250" progId="Adobe.Illustrator.10">
              <p:link updateAutomatic="1"/>
            </p:oleObj>
          </a:graphicData>
        </a:graphic>
      </p:graphicFrame>
      <p:graphicFrame>
        <p:nvGraphicFramePr>
          <p:cNvPr id="28690" name="Object 18"/>
          <p:cNvGraphicFramePr>
            <a:graphicFrameLocks noChangeAspect="1"/>
          </p:cNvGraphicFramePr>
          <p:nvPr/>
        </p:nvGraphicFramePr>
        <p:xfrm>
          <a:off x="762000" y="457200"/>
          <a:ext cx="7573963" cy="6372225"/>
        </p:xfrm>
        <a:graphic>
          <a:graphicData uri="http://schemas.openxmlformats.org/presentationml/2006/ole">
            <p:oleObj spid="_x0000_s5126" name="Artwork" r:id="rId3" imgW="11621250" imgH="9776250" progId="Adobe.Illustrator.10">
              <p:link updateAutomatic="1"/>
            </p:oleObj>
          </a:graphicData>
        </a:graphic>
      </p:graphicFrame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6497638"/>
            <a:ext cx="343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b="0">
                <a:solidFill>
                  <a:schemeClr val="accent2"/>
                </a:solidFill>
                <a:latin typeface="Times New Roman" pitchFamily="18" charset="0"/>
              </a:rPr>
              <a:t>T. Antoni et al., Astropart. Phys. (2005)</a:t>
            </a:r>
            <a:endParaRPr lang="en-US" sz="1600" b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1476375" y="5805488"/>
            <a:ext cx="6461125" cy="39528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KASCADE result: Antoni et al: Astroparticle Physics (in press)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1258888" y="6184900"/>
            <a:ext cx="5761037" cy="39528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Kascade: Antoni et al Astroparticle Physics (in press)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50938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Comparison of features at the knee</a:t>
            </a:r>
            <a:br>
              <a:rPr lang="en-GB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ALL PARTICLE SPECTRUM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GB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                    Knee              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baseline="-25000" dirty="0">
                <a:latin typeface="Times New Roman" pitchFamily="18" charset="0"/>
                <a:cs typeface="Times New Roman" pitchFamily="18" charset="0"/>
              </a:rPr>
              <a:t>1                     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QGSJET01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4.0 +/-0.8 PeV  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2.70 +/- 0.01  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3.10 +/- 0.07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Sibyll 2.1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5.7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+/- 1.6 PeV 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2.70 +/- 0.06  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3.14 SSSSSSSSSS+/-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0.06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This gives a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strong warning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about the sensitivity of spectral details to mass and models – and this is at 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energies.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420F-B54A-481C-A023-263AF5F8114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9278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48064" y="4149080"/>
            <a:ext cx="3528392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KASCADE-Grande </a:t>
            </a:r>
          </a:p>
          <a:p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 on second knee</a:t>
            </a:r>
          </a:p>
          <a:p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Initiated by </a:t>
            </a:r>
            <a:r>
              <a:rPr lang="en-GB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Kampert</a:t>
            </a:r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and Navarra</a:t>
            </a:r>
            <a:endParaRPr lang="en-GB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-99392"/>
            <a:ext cx="5616624" cy="699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64720"/>
            <a:ext cx="5290383" cy="602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6309320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PRL 107 171104 2011</a:t>
            </a:r>
            <a:endParaRPr lang="en-GB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380704"/>
            <a:ext cx="6696744" cy="603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4509120"/>
            <a:ext cx="1363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With more</a:t>
            </a: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events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Highest Energy Cosmic Rays &gt; ~ 10</a:t>
            </a:r>
            <a:r>
              <a:rPr lang="en-GB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eV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The only prediction in cosmic ray physics relates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to this energy range – apart from claim that SN are sources at lower energies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The Greisen- Zatsepin-Kuzmin effect (GZK) predicted in 1966 shortly after the discovery of the CMB radiation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3438-AC59-4F23-9DE0-E1FB1E077190}" type="slidenum">
              <a:rPr lang="en-US"/>
              <a:pPr/>
              <a:t>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946" y="27384"/>
            <a:ext cx="559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419102" y="5724545"/>
            <a:ext cx="1553502" cy="5847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itchFamily="-65" charset="0"/>
              </a:rPr>
              <a:t>S </a:t>
            </a:r>
            <a:r>
              <a:rPr lang="en-GB" sz="1600" b="1" dirty="0" err="1">
                <a:latin typeface="Times New Roman" pitchFamily="-65" charset="0"/>
              </a:rPr>
              <a:t>Swordy</a:t>
            </a:r>
            <a:endParaRPr lang="en-GB" sz="1600" b="1" dirty="0">
              <a:latin typeface="Times New Roman" pitchFamily="-65" charset="0"/>
            </a:endParaRPr>
          </a:p>
          <a:p>
            <a:r>
              <a:rPr lang="en-GB" sz="1600" b="1" dirty="0">
                <a:latin typeface="Times New Roman" pitchFamily="-65" charset="0"/>
              </a:rPr>
              <a:t>(Univ. Chicago)</a:t>
            </a:r>
            <a:endParaRPr lang="en-US" sz="1600" b="1" dirty="0">
              <a:latin typeface="Times New Roman" pitchFamily="-65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9512" y="2657475"/>
            <a:ext cx="1646605" cy="83099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imes New Roman" pitchFamily="-65" charset="0"/>
              </a:rPr>
              <a:t>32 </a:t>
            </a:r>
            <a:r>
              <a:rPr lang="en-GB" sz="2400" b="1" dirty="0">
                <a:latin typeface="Times New Roman" pitchFamily="-65" charset="0"/>
              </a:rPr>
              <a:t>decades</a:t>
            </a:r>
          </a:p>
          <a:p>
            <a:r>
              <a:rPr lang="en-GB" sz="2400" b="1" dirty="0">
                <a:latin typeface="Times New Roman" pitchFamily="-65" charset="0"/>
              </a:rPr>
              <a:t>in intensity</a:t>
            </a:r>
            <a:endParaRPr lang="en-US" sz="2400" b="1" dirty="0">
              <a:latin typeface="Times New Roman" pitchFamily="-65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359650" y="5949950"/>
            <a:ext cx="1631950" cy="8223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itchFamily="-65" charset="0"/>
              </a:rPr>
              <a:t>11 Decades</a:t>
            </a:r>
          </a:p>
          <a:p>
            <a:r>
              <a:rPr lang="en-GB" sz="2400" b="1" dirty="0">
                <a:latin typeface="Times New Roman" pitchFamily="-65" charset="0"/>
              </a:rPr>
              <a:t>in Energy</a:t>
            </a:r>
            <a:endParaRPr lang="en-US" sz="2400" b="1" dirty="0">
              <a:latin typeface="Times New Roman" pitchFamily="-65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139952" y="981075"/>
            <a:ext cx="183255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>
                <a:latin typeface="Times New Roman" pitchFamily="-65" charset="0"/>
              </a:rPr>
              <a:t>   1 particle m</a:t>
            </a:r>
            <a:r>
              <a:rPr lang="en-GB" sz="1600" baseline="30000" dirty="0">
                <a:latin typeface="Times New Roman" pitchFamily="-65" charset="0"/>
              </a:rPr>
              <a:t>-2 </a:t>
            </a:r>
            <a:r>
              <a:rPr lang="en-GB" sz="1600" dirty="0">
                <a:latin typeface="Times New Roman" pitchFamily="-65" charset="0"/>
              </a:rPr>
              <a:t>s</a:t>
            </a:r>
            <a:r>
              <a:rPr lang="en-GB" sz="1600" baseline="30000" dirty="0">
                <a:latin typeface="Times New Roman" pitchFamily="-65" charset="0"/>
              </a:rPr>
              <a:t>-1    </a:t>
            </a:r>
            <a:r>
              <a:rPr lang="en-GB" sz="1600" baseline="30000" dirty="0" smtClean="0">
                <a:latin typeface="Times New Roman" pitchFamily="-65" charset="0"/>
              </a:rPr>
              <a:t> </a:t>
            </a:r>
            <a:endParaRPr lang="en-US" sz="1600" dirty="0">
              <a:latin typeface="Times New Roman" pitchFamily="-65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004048" y="2631951"/>
            <a:ext cx="2155825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33CC"/>
                </a:solidFill>
                <a:latin typeface="Times New Roman" pitchFamily="-65" charset="0"/>
              </a:rPr>
              <a:t>‘Knee’</a:t>
            </a:r>
          </a:p>
          <a:p>
            <a:r>
              <a:rPr lang="en-GB" sz="1600" b="1" dirty="0">
                <a:solidFill>
                  <a:srgbClr val="0033CC"/>
                </a:solidFill>
                <a:latin typeface="Times New Roman" pitchFamily="-65" charset="0"/>
              </a:rPr>
              <a:t>1 particle m</a:t>
            </a:r>
            <a:r>
              <a:rPr lang="en-GB" sz="1600" b="1" baseline="30000" dirty="0">
                <a:solidFill>
                  <a:srgbClr val="0033CC"/>
                </a:solidFill>
                <a:latin typeface="Times New Roman" pitchFamily="-65" charset="0"/>
              </a:rPr>
              <a:t>-2 </a:t>
            </a:r>
            <a:r>
              <a:rPr lang="en-GB" sz="1600" b="1" dirty="0">
                <a:solidFill>
                  <a:srgbClr val="0033CC"/>
                </a:solidFill>
                <a:latin typeface="Times New Roman" pitchFamily="-65" charset="0"/>
              </a:rPr>
              <a:t> per year</a:t>
            </a:r>
            <a:endParaRPr lang="en-US" sz="1600" b="1" dirty="0">
              <a:solidFill>
                <a:srgbClr val="0033CC"/>
              </a:solidFill>
              <a:latin typeface="Times New Roman" pitchFamily="-65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851920" y="5153025"/>
            <a:ext cx="2217737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33CC"/>
                </a:solidFill>
                <a:latin typeface="Times New Roman" pitchFamily="-65" charset="0"/>
              </a:rPr>
              <a:t>Ankle</a:t>
            </a:r>
          </a:p>
          <a:p>
            <a:r>
              <a:rPr lang="en-GB" sz="1600" b="1" dirty="0">
                <a:solidFill>
                  <a:srgbClr val="0033CC"/>
                </a:solidFill>
                <a:latin typeface="Times New Roman" pitchFamily="-65" charset="0"/>
              </a:rPr>
              <a:t>1 particle km</a:t>
            </a:r>
            <a:r>
              <a:rPr lang="en-GB" sz="1600" b="1" baseline="30000" dirty="0">
                <a:solidFill>
                  <a:srgbClr val="0033CC"/>
                </a:solidFill>
                <a:latin typeface="Times New Roman" pitchFamily="-65" charset="0"/>
              </a:rPr>
              <a:t>-2 </a:t>
            </a:r>
            <a:r>
              <a:rPr lang="en-GB" sz="1600" b="1" dirty="0">
                <a:solidFill>
                  <a:srgbClr val="0033CC"/>
                </a:solidFill>
                <a:latin typeface="Times New Roman" pitchFamily="-65" charset="0"/>
              </a:rPr>
              <a:t>per year</a:t>
            </a:r>
            <a:endParaRPr lang="en-US" sz="1600" b="1" dirty="0">
              <a:solidFill>
                <a:srgbClr val="0033CC"/>
              </a:solidFill>
              <a:latin typeface="Times New Roman" pitchFamily="-65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427984" y="267246"/>
            <a:ext cx="2362200" cy="425450"/>
          </a:xfrm>
          <a:prstGeom prst="rect">
            <a:avLst/>
          </a:prstGeom>
          <a:solidFill>
            <a:srgbClr val="DDDDD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Times New Roman" pitchFamily="-65" charset="0"/>
              </a:rPr>
              <a:t>Flux of Cosmic Rays</a:t>
            </a:r>
            <a:endParaRPr lang="en-US" sz="2000" dirty="0">
              <a:solidFill>
                <a:srgbClr val="0066FF"/>
              </a:solidFill>
              <a:latin typeface="Times New Roman" pitchFamily="-65" charset="0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 flipV="1">
            <a:off x="4572000" y="1484784"/>
            <a:ext cx="71884" cy="4752504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858516" y="1773238"/>
            <a:ext cx="15136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Air-showers</a:t>
            </a:r>
            <a:endParaRPr lang="en-US" sz="2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220072" y="5661248"/>
            <a:ext cx="72077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dirty="0"/>
              <a:t>LHC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987824" y="2204864"/>
            <a:ext cx="1167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AMS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PAMELA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CREAM</a:t>
            </a:r>
            <a:endParaRPr lang="en-GB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0272" y="2494637"/>
            <a:ext cx="21467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Argo</a:t>
            </a:r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KASCADE-Grande</a:t>
            </a:r>
          </a:p>
          <a:p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Auger</a:t>
            </a: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Telescope Array</a:t>
            </a:r>
            <a:endParaRPr lang="en-GB" b="1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5328084" y="6201308"/>
            <a:ext cx="360040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148064" y="5013176"/>
            <a:ext cx="72008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1D2-9268-4181-A3CE-E82747A92407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95536" y="116632"/>
            <a:ext cx="846335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 the Cosmic Ray Energy Spectrum terminate?</a:t>
            </a:r>
          </a:p>
          <a:p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</a:rPr>
              <a:t>Greisen-Zatsepin-Kuz’min – 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</a:rPr>
              <a:t>GZK effect</a:t>
            </a:r>
            <a:r>
              <a:rPr lang="en-GB" sz="2400" b="1" dirty="0" smtClean="0">
                <a:latin typeface="Times New Roman" pitchFamily="18" charset="0"/>
              </a:rPr>
              <a:t> (1966)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GB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l-GR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800" b="1" baseline="-25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2.7 K </a:t>
            </a:r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p </a:t>
            </a:r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</a:t>
            </a:r>
            <a:r>
              <a:rPr lang="el-GR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Δ</a:t>
            </a:r>
            <a:r>
              <a:rPr lang="en-GB" sz="2800" b="1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n + </a:t>
            </a:r>
            <a:r>
              <a:rPr lang="el-GR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GB" sz="2800" b="1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or  p + </a:t>
            </a:r>
            <a:r>
              <a:rPr lang="el-GR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GB" sz="2800" b="1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endParaRPr lang="en-GB" sz="28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              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</a:t>
            </a:r>
          </a:p>
          <a:p>
            <a:endParaRPr lang="en-GB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</a:t>
            </a:r>
            <a:r>
              <a:rPr lang="el-GR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γ</a:t>
            </a:r>
            <a:r>
              <a:rPr lang="en-GB" sz="2800" b="1" baseline="-25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IR/2.7 K </a:t>
            </a:r>
            <a:r>
              <a:rPr lang="en-GB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A  (A – 1) + n  </a:t>
            </a:r>
          </a:p>
          <a:p>
            <a:endParaRPr lang="en-GB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Sources must lie within ~ 100 Mpc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5550331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-65" charset="0"/>
              </a:rPr>
              <a:t>Note that neutrinos - of different energies - come from the decay of 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π</a:t>
            </a:r>
            <a:r>
              <a:rPr lang="en-GB" sz="2400" b="1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and n</a:t>
            </a:r>
            <a:endParaRPr lang="en-US" sz="2400" b="1" dirty="0">
              <a:latin typeface="Times New Roman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5703-7716-44E6-AB44-177A4A063B11}" type="slidenum">
              <a:rPr lang="en-US"/>
              <a:pPr/>
              <a:t>21</a:t>
            </a:fld>
            <a:endParaRPr lang="en-US"/>
          </a:p>
        </p:txBody>
      </p:sp>
      <p:pic>
        <p:nvPicPr>
          <p:cNvPr id="17410" name="Picture 2" descr="crosss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5888"/>
            <a:ext cx="3887788" cy="3611562"/>
          </a:xfrm>
          <a:prstGeom prst="rect">
            <a:avLst/>
          </a:prstGeom>
          <a:noFill/>
        </p:spPr>
      </p:pic>
      <p:pic>
        <p:nvPicPr>
          <p:cNvPr id="17411" name="Picture 3" descr="cmb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300413"/>
            <a:ext cx="5292725" cy="3557587"/>
          </a:xfrm>
          <a:prstGeom prst="rect">
            <a:avLst/>
          </a:prstGeom>
          <a:noFill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50825" y="4738688"/>
            <a:ext cx="3278188" cy="1581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latin typeface="Times New Roman" pitchFamily="18" charset="0"/>
              </a:rPr>
              <a:t>Black Body Spectrum </a:t>
            </a:r>
          </a:p>
          <a:p>
            <a:r>
              <a:rPr lang="en-GB" sz="2400" b="1">
                <a:latin typeface="Times New Roman" pitchFamily="18" charset="0"/>
              </a:rPr>
              <a:t>          T=2.75 K</a:t>
            </a:r>
          </a:p>
          <a:p>
            <a:endParaRPr lang="en-GB" sz="2400" b="1">
              <a:latin typeface="Times New Roman" pitchFamily="18" charset="0"/>
            </a:endParaRPr>
          </a:p>
          <a:p>
            <a:r>
              <a:rPr lang="en-GB" sz="2400" b="1">
                <a:solidFill>
                  <a:srgbClr val="FF2009"/>
                </a:solidFill>
                <a:latin typeface="Times New Roman" pitchFamily="18" charset="0"/>
              </a:rPr>
              <a:t>(1965:   T = 3.5 </a:t>
            </a:r>
            <a:r>
              <a:rPr lang="en-GB" sz="2400" b="1">
                <a:solidFill>
                  <a:srgbClr val="FF2009"/>
                </a:solidFill>
                <a:latin typeface="Times New Roman" pitchFamily="18" charset="0"/>
                <a:cs typeface="Times New Roman" pitchFamily="18" charset="0"/>
              </a:rPr>
              <a:t>± 0.3 K)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975225" y="760413"/>
            <a:ext cx="2330450" cy="19478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b="1">
                <a:latin typeface="Times New Roman" pitchFamily="18" charset="0"/>
              </a:rPr>
              <a:t>Resonance </a:t>
            </a:r>
          </a:p>
          <a:p>
            <a:endParaRPr lang="en-GB" sz="3200" b="1">
              <a:latin typeface="Times New Roman" pitchFamily="18" charset="0"/>
            </a:endParaRPr>
          </a:p>
          <a:p>
            <a:r>
              <a:rPr lang="el-GR" sz="3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3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>
                <a:solidFill>
                  <a:srgbClr val="0033CC"/>
                </a:solidFill>
                <a:latin typeface="Times New Roman" pitchFamily="18" charset="0"/>
              </a:rPr>
              <a:t>+ p </a:t>
            </a:r>
            <a:r>
              <a:rPr lang="en-GB" sz="3200" b="1">
                <a:solidFill>
                  <a:srgbClr val="0033CC"/>
                </a:solidFill>
                <a:latin typeface="Times New Roman" pitchFamily="18" charset="0"/>
                <a:sym typeface="Wingdings" pitchFamily="2" charset="2"/>
              </a:rPr>
              <a:t>  </a:t>
            </a:r>
            <a:r>
              <a:rPr lang="el-GR" sz="3200" b="1">
                <a:solidFill>
                  <a:srgbClr val="0033CC"/>
                </a:solidFill>
                <a:latin typeface="Times New Roman" pitchFamily="18" charset="0"/>
                <a:sym typeface="Wingdings" pitchFamily="2" charset="2"/>
              </a:rPr>
              <a:t>Δ</a:t>
            </a:r>
            <a:r>
              <a:rPr lang="en-GB" sz="3200" b="1">
                <a:solidFill>
                  <a:srgbClr val="0033CC"/>
                </a:solidFill>
                <a:latin typeface="Times New Roman" pitchFamily="18" charset="0"/>
                <a:sym typeface="Wingdings" pitchFamily="2" charset="2"/>
              </a:rPr>
              <a:t>+</a:t>
            </a:r>
            <a:r>
              <a:rPr lang="en-GB" sz="2400" b="1">
                <a:latin typeface="Times New Roman" pitchFamily="18" charset="0"/>
                <a:sym typeface="Wingdings" pitchFamily="2" charset="2"/>
              </a:rPr>
              <a:t> </a:t>
            </a:r>
          </a:p>
          <a:p>
            <a:endParaRPr lang="en-US" sz="2400" b="1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71550" y="3476625"/>
            <a:ext cx="1382713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150 MeV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 flipV="1">
            <a:off x="1692275" y="3068638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759200" y="6716713"/>
            <a:ext cx="5213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                                                                 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V="1">
            <a:off x="3348038" y="4508500"/>
            <a:ext cx="1152525" cy="792163"/>
          </a:xfrm>
          <a:prstGeom prst="line">
            <a:avLst/>
          </a:prstGeom>
          <a:noFill/>
          <a:ln w="38100">
            <a:solidFill>
              <a:srgbClr val="FF200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 flipV="1">
            <a:off x="3419475" y="1341438"/>
            <a:ext cx="1512888" cy="358775"/>
          </a:xfrm>
          <a:prstGeom prst="line">
            <a:avLst/>
          </a:prstGeom>
          <a:noFill/>
          <a:ln w="38100">
            <a:solidFill>
              <a:srgbClr val="FF200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C158-CEFC-4192-A59B-3244A1BF42F5}" type="slidenum">
              <a:rPr lang="en-US"/>
              <a:pPr/>
              <a:t>22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25538"/>
            <a:ext cx="751522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66813" y="207963"/>
            <a:ext cx="6908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Interaction Length of protons as function of energy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47675" y="6402388"/>
            <a:ext cx="213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Taylor and Aharonian 2008</a:t>
            </a:r>
            <a:endParaRPr lang="en-US" sz="1200" b="1"/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926480"/>
            <a:ext cx="5256583" cy="495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999887"/>
            <a:ext cx="80648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LOCAL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If particles are seen  &gt; 5 x 10</a:t>
            </a:r>
            <a:r>
              <a:rPr lang="en-GB" sz="2400" b="1" baseline="30000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eV, then they must be local </a:t>
            </a:r>
          </a:p>
          <a:p>
            <a:endParaRPr lang="en-GB" sz="2400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4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4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Local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depends on energy: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&gt;4 x 10</a:t>
            </a:r>
            <a:r>
              <a:rPr lang="en-GB" sz="2400" b="1" baseline="30000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eV     50% from within 130 Mpc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     &gt;10</a:t>
            </a:r>
            <a:r>
              <a:rPr lang="en-GB" sz="2400" b="1" baseline="30000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eV           50% from within 20 Mpc </a:t>
            </a:r>
          </a:p>
          <a:p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ANISOTROPIES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might be expected from </a:t>
            </a:r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nearby sources</a:t>
            </a:r>
            <a:endParaRPr lang="en-GB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F5B9-1E69-47C4-8673-575253891247}" type="slidenum">
              <a:rPr lang="en-US"/>
              <a:pPr/>
              <a:t>24</a:t>
            </a:fld>
            <a:endParaRPr lang="en-US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4925" y="188913"/>
            <a:ext cx="903605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0066FF"/>
                </a:solidFill>
                <a:latin typeface="Times New Roman" pitchFamily="-65" charset="0"/>
              </a:rPr>
              <a:t>	</a:t>
            </a:r>
          </a:p>
          <a:p>
            <a:r>
              <a:rPr lang="en-GB" sz="3200" b="1" dirty="0">
                <a:solidFill>
                  <a:srgbClr val="FF0000"/>
                </a:solidFill>
                <a:latin typeface="Times New Roman" pitchFamily="-65" charset="0"/>
              </a:rPr>
              <a:t>  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-65" charset="0"/>
              </a:rPr>
              <a:t>Are </a:t>
            </a:r>
            <a:r>
              <a:rPr lang="en-GB" sz="3200" b="1" dirty="0">
                <a:solidFill>
                  <a:srgbClr val="FF0000"/>
                </a:solidFill>
                <a:latin typeface="Times New Roman" pitchFamily="-65" charset="0"/>
              </a:rPr>
              <a:t>there excesses from some regions of sky?</a:t>
            </a:r>
            <a:r>
              <a:rPr lang="en-GB" sz="2800" b="1" dirty="0">
                <a:solidFill>
                  <a:srgbClr val="FF0000"/>
                </a:solidFill>
                <a:latin typeface="Times New Roman" pitchFamily="-65" charset="0"/>
              </a:rPr>
              <a:t> </a:t>
            </a:r>
            <a:endParaRPr lang="en-GB" sz="2800" b="1" dirty="0">
              <a:latin typeface="Times New Roman" pitchFamily="-65" charset="0"/>
            </a:endParaRPr>
          </a:p>
          <a:p>
            <a:endParaRPr lang="en-GB" sz="2800" b="1" dirty="0">
              <a:latin typeface="Times New Roman" pitchFamily="-65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latin typeface="Times New Roman" pitchFamily="-65" charset="0"/>
              </a:rPr>
              <a:t>           </a:t>
            </a:r>
            <a:r>
              <a:rPr lang="en-GB" sz="2800" b="1" dirty="0">
                <a:latin typeface="Times New Roman" pitchFamily="-65" charset="0"/>
              </a:rPr>
              <a:t>– </a:t>
            </a:r>
            <a:r>
              <a:rPr lang="en-GB" sz="3200" b="1" dirty="0">
                <a:latin typeface="Times New Roman" pitchFamily="-65" charset="0"/>
              </a:rPr>
              <a:t>can there be a cosmic-ray astronomy?</a:t>
            </a:r>
          </a:p>
          <a:p>
            <a:r>
              <a:rPr lang="en-GB" sz="3200" b="1" dirty="0">
                <a:latin typeface="Times New Roman" pitchFamily="-65" charset="0"/>
              </a:rPr>
              <a:t>		</a:t>
            </a:r>
          </a:p>
          <a:p>
            <a:r>
              <a:rPr lang="en-GB" sz="3200" b="1" dirty="0">
                <a:solidFill>
                  <a:srgbClr val="0033CC"/>
                </a:solidFill>
                <a:latin typeface="Times New Roman" pitchFamily="-65" charset="0"/>
              </a:rPr>
              <a:t>  Deflections in magnetic fields:</a:t>
            </a:r>
            <a:r>
              <a:rPr lang="en-GB" sz="2800" b="1" dirty="0">
                <a:solidFill>
                  <a:srgbClr val="0033CC"/>
                </a:solidFill>
                <a:latin typeface="Times New Roman" pitchFamily="-65" charset="0"/>
              </a:rPr>
              <a:t> </a:t>
            </a:r>
          </a:p>
          <a:p>
            <a:endParaRPr lang="en-GB" sz="2800" b="1" dirty="0">
              <a:solidFill>
                <a:srgbClr val="0033CC"/>
              </a:solidFill>
              <a:latin typeface="Times New Roman" pitchFamily="-65" charset="0"/>
            </a:endParaRPr>
          </a:p>
          <a:p>
            <a:r>
              <a:rPr lang="en-GB" sz="2800" b="1" dirty="0">
                <a:solidFill>
                  <a:srgbClr val="0066FF"/>
                </a:solidFill>
                <a:latin typeface="Times New Roman" pitchFamily="-65" charset="0"/>
              </a:rPr>
              <a:t>    </a:t>
            </a:r>
            <a:r>
              <a:rPr lang="en-GB" sz="2800" b="1" dirty="0">
                <a:latin typeface="Times New Roman" pitchFamily="-65" charset="0"/>
              </a:rPr>
              <a:t>at ~ 10</a:t>
            </a:r>
            <a:r>
              <a:rPr lang="en-GB" sz="2800" b="1" baseline="30000" dirty="0">
                <a:latin typeface="Times New Roman" pitchFamily="-65" charset="0"/>
              </a:rPr>
              <a:t>19</a:t>
            </a:r>
            <a:r>
              <a:rPr lang="en-GB" sz="2800" b="1" dirty="0">
                <a:latin typeface="Times New Roman" pitchFamily="-65" charset="0"/>
              </a:rPr>
              <a:t> eV: still ~ 10</a:t>
            </a:r>
            <a:r>
              <a:rPr lang="en-US" sz="2800" b="1" dirty="0">
                <a:latin typeface="Times New Roman" pitchFamily="-65" charset="0"/>
                <a:cs typeface="Times New Roman" pitchFamily="-65" charset="0"/>
              </a:rPr>
              <a:t>° </a:t>
            </a:r>
            <a:r>
              <a:rPr lang="en-GB" sz="2800" b="1" dirty="0">
                <a:latin typeface="Times New Roman" pitchFamily="-65" charset="0"/>
              </a:rPr>
              <a:t>in Galactic magnetic field </a:t>
            </a:r>
          </a:p>
          <a:p>
            <a:r>
              <a:rPr lang="en-GB" sz="2800" b="1" dirty="0">
                <a:latin typeface="Times New Roman" pitchFamily="-65" charset="0"/>
              </a:rPr>
              <a:t>			- depending on the direction</a:t>
            </a:r>
          </a:p>
          <a:p>
            <a:endParaRPr lang="en-GB" sz="2800" b="1" dirty="0">
              <a:solidFill>
                <a:srgbClr val="0066FF"/>
              </a:solidFill>
              <a:latin typeface="Times New Roman" pitchFamily="-65" charset="0"/>
            </a:endParaRPr>
          </a:p>
          <a:p>
            <a:r>
              <a:rPr lang="en-GB" sz="2800" b="1" dirty="0">
                <a:solidFill>
                  <a:srgbClr val="0033CC"/>
                </a:solidFill>
                <a:latin typeface="Times New Roman" pitchFamily="-65" charset="0"/>
              </a:rPr>
              <a:t>For interpretation, and to help deduce the B- fields, </a:t>
            </a:r>
            <a:endParaRPr lang="en-GB" sz="2800" b="1" dirty="0" smtClean="0">
              <a:solidFill>
                <a:srgbClr val="0033CC"/>
              </a:solidFill>
              <a:latin typeface="Times New Roman" pitchFamily="-65" charset="0"/>
            </a:endParaRPr>
          </a:p>
          <a:p>
            <a:r>
              <a:rPr lang="en-GB" sz="2800" b="1" dirty="0" smtClean="0">
                <a:solidFill>
                  <a:srgbClr val="0033CC"/>
                </a:solidFill>
                <a:latin typeface="Times New Roman" pitchFamily="-65" charset="0"/>
              </a:rPr>
              <a:t>we really </a:t>
            </a:r>
            <a:r>
              <a:rPr lang="en-GB" sz="2800" b="1" dirty="0">
                <a:solidFill>
                  <a:srgbClr val="0033CC"/>
                </a:solidFill>
                <a:latin typeface="Times New Roman" pitchFamily="-65" charset="0"/>
              </a:rPr>
              <a:t>need to know Z    </a:t>
            </a:r>
            <a:endParaRPr lang="en-GB" sz="2800" b="1" dirty="0" smtClean="0">
              <a:solidFill>
                <a:srgbClr val="0033CC"/>
              </a:solidFill>
              <a:latin typeface="Times New Roman" pitchFamily="-65" charset="0"/>
            </a:endParaRPr>
          </a:p>
          <a:p>
            <a:endParaRPr lang="en-GB" sz="2800" b="1" dirty="0" smtClean="0">
              <a:solidFill>
                <a:srgbClr val="0033CC"/>
              </a:solidFill>
              <a:latin typeface="Times New Roman" pitchFamily="-65" charset="0"/>
            </a:endParaRPr>
          </a:p>
          <a:p>
            <a:r>
              <a:rPr lang="en-GB" sz="2800" b="1" dirty="0" smtClean="0">
                <a:solidFill>
                  <a:srgbClr val="0033CC"/>
                </a:solidFill>
                <a:latin typeface="Times New Roman" pitchFamily="-65" charset="0"/>
              </a:rPr>
              <a:t>       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-65" charset="0"/>
              </a:rPr>
              <a:t>- hard </a:t>
            </a:r>
            <a:r>
              <a:rPr lang="en-GB" sz="2800" b="1" dirty="0">
                <a:solidFill>
                  <a:srgbClr val="FF0000"/>
                </a:solidFill>
                <a:latin typeface="Times New Roman" pitchFamily="-65" charset="0"/>
              </a:rPr>
              <a:t>enough to find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-65" charset="0"/>
              </a:rPr>
              <a:t>A - as we will see further</a:t>
            </a:r>
            <a:endParaRPr lang="en-GB" sz="2800" b="1" dirty="0">
              <a:solidFill>
                <a:srgbClr val="FF0000"/>
              </a:solidFill>
              <a:latin typeface="Times New Roman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556792"/>
            <a:ext cx="908223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	So a Holy Grail of much UHE Cosmic Ray work since 1966 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	has been to find this spectral steepening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	Difficult task:-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	Small fluxes (~ 1 per sq km per century at 10</a:t>
            </a:r>
            <a:r>
              <a:rPr lang="en-GB" sz="2400" b="1" baseline="300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eV - 100 EeV)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	Energy estimates for surface arrays alone require use 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           of hadronic models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Energy Spectrum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547813" y="2060575"/>
            <a:ext cx="5410200" cy="3505200"/>
          </a:xfrm>
          <a:prstGeom prst="rect">
            <a:avLst/>
          </a:prstGeom>
          <a:solidFill>
            <a:srgbClr val="CCE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924300" y="1700213"/>
            <a:ext cx="762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rot="1317780">
            <a:off x="915426" y="1311976"/>
            <a:ext cx="4479513" cy="40343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rot="528143" flipH="1">
            <a:off x="1610353" y="4558160"/>
            <a:ext cx="2178875" cy="4593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4860925" y="1336675"/>
            <a:ext cx="2076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photomultiplier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7467600" y="4191000"/>
            <a:ext cx="1173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latin typeface="Times New Roman" pitchFamily="18" charset="0"/>
              </a:rPr>
              <a:t>Steel</a:t>
            </a:r>
          </a:p>
          <a:p>
            <a:r>
              <a:rPr lang="en-GB" sz="2400">
                <a:latin typeface="Times New Roman" pitchFamily="18" charset="0"/>
              </a:rPr>
              <a:t>tank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727325" y="193675"/>
            <a:ext cx="4508500" cy="485775"/>
          </a:xfrm>
          <a:prstGeom prst="rect">
            <a:avLst/>
          </a:prstGeom>
          <a:solidFill>
            <a:srgbClr val="DDDDD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>
                <a:latin typeface="Times New Roman" pitchFamily="18" charset="0"/>
              </a:rPr>
              <a:t>Cherenkov Light emission in water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84213" y="3716338"/>
            <a:ext cx="877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1.2 m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7000875" y="1720850"/>
            <a:ext cx="113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2.25 m</a:t>
            </a:r>
            <a:r>
              <a:rPr lang="en-GB" sz="2400" baseline="30000">
                <a:latin typeface="Times New Roman" pitchFamily="18" charset="0"/>
              </a:rPr>
              <a:t>2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1042988" y="4076700"/>
            <a:ext cx="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V="1">
            <a:off x="1042988" y="270827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3203575" y="2827338"/>
            <a:ext cx="6111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41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°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E4DB4-E1E1-4493-AE3F-65D86C8B8B4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11560" y="6237312"/>
            <a:ext cx="8200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At Haverah Park (Yorkshire)  ~ 200 tanks each with ~ 2.7 tonnes of water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592" y="1340768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Muon,µ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3707904" y="3356992"/>
            <a:ext cx="1512168" cy="122413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20327990">
            <a:off x="1424634" y="3545646"/>
            <a:ext cx="381642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51520" y="188640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Detection I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788024" y="3573016"/>
            <a:ext cx="504056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55976" y="4149080"/>
            <a:ext cx="504056" cy="288032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2843808" y="4869160"/>
            <a:ext cx="576064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1799692" y="4761148"/>
            <a:ext cx="648072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70E-4691-4118-834F-F18C71D78DF3}" type="slidenum">
              <a:rPr lang="en-GB"/>
              <a:pPr/>
              <a:t>27</a:t>
            </a:fld>
            <a:endParaRPr lang="en-GB"/>
          </a:p>
        </p:txBody>
      </p:sp>
      <p:pic>
        <p:nvPicPr>
          <p:cNvPr id="233474" name="Picture 1026" descr="schem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6013" y="-515938"/>
            <a:ext cx="10529888" cy="7373938"/>
          </a:xfrm>
          <a:prstGeom prst="rect">
            <a:avLst/>
          </a:prstGeom>
          <a:noFill/>
        </p:spPr>
      </p:pic>
      <p:sp>
        <p:nvSpPr>
          <p:cNvPr id="233475" name="Text Box 1027"/>
          <p:cNvSpPr txBox="1">
            <a:spLocks noChangeArrowheads="1"/>
          </p:cNvSpPr>
          <p:nvPr/>
        </p:nvSpPr>
        <p:spPr bwMode="auto">
          <a:xfrm>
            <a:off x="611188" y="5516563"/>
            <a:ext cx="8137525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‘Fast timing’ gives the direction</a:t>
            </a:r>
          </a:p>
          <a:p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76" name="Text Box 1028"/>
          <p:cNvSpPr txBox="1">
            <a:spLocks noChangeArrowheads="1"/>
          </p:cNvSpPr>
          <p:nvPr/>
        </p:nvSpPr>
        <p:spPr bwMode="auto">
          <a:xfrm>
            <a:off x="6084888" y="3576638"/>
            <a:ext cx="2860078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Accuracy of finding </a:t>
            </a: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    direction ~ 1 - 2°</a:t>
            </a:r>
          </a:p>
        </p:txBody>
      </p:sp>
      <p:sp>
        <p:nvSpPr>
          <p:cNvPr id="233477" name="Text Box 1029"/>
          <p:cNvSpPr txBox="1">
            <a:spLocks noChangeArrowheads="1"/>
          </p:cNvSpPr>
          <p:nvPr/>
        </p:nvSpPr>
        <p:spPr bwMode="auto">
          <a:xfrm>
            <a:off x="-47625" y="4772025"/>
            <a:ext cx="381675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Water-Cherenkov detectors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365-E35B-42D0-82F5-BB2A55125443}" type="slidenum">
              <a:rPr lang="en-GB"/>
              <a:pPr/>
              <a:t>28</a:t>
            </a:fld>
            <a:endParaRPr lang="en-GB"/>
          </a:p>
        </p:txBody>
      </p:sp>
      <p:pic>
        <p:nvPicPr>
          <p:cNvPr id="196610" name="Picture 2050" descr="tanko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4888" y="0"/>
            <a:ext cx="9986963" cy="6621463"/>
          </a:xfrm>
          <a:prstGeom prst="rect">
            <a:avLst/>
          </a:prstGeom>
          <a:noFill/>
        </p:spPr>
      </p:pic>
      <p:sp>
        <p:nvSpPr>
          <p:cNvPr id="196611" name="Text Box 2051"/>
          <p:cNvSpPr txBox="1">
            <a:spLocks noChangeArrowheads="1"/>
          </p:cNvSpPr>
          <p:nvPr/>
        </p:nvSpPr>
        <p:spPr bwMode="auto">
          <a:xfrm>
            <a:off x="609600" y="304800"/>
            <a:ext cx="8034338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tank was opened at the ‘end of project’ party on 31 July 1987.  The water shown had been in the tank for 25 years but was quite drinkable!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FE4B-4939-468F-89B2-129D99B1B882}" type="slidenum">
              <a:rPr lang="en-GB"/>
              <a:pPr/>
              <a:t>29</a:t>
            </a:fld>
            <a:endParaRPr lang="en-GB"/>
          </a:p>
        </p:txBody>
      </p:sp>
      <p:pic>
        <p:nvPicPr>
          <p:cNvPr id="453634" name="Picture 2" descr="N2sp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692696"/>
            <a:ext cx="10180638" cy="5657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3635" name="Text Box 3"/>
          <p:cNvSpPr txBox="1">
            <a:spLocks noChangeArrowheads="1"/>
          </p:cNvSpPr>
          <p:nvPr/>
        </p:nvSpPr>
        <p:spPr bwMode="auto">
          <a:xfrm>
            <a:off x="539750" y="5516563"/>
            <a:ext cx="76327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dirty="0"/>
              <a:t>        250          300            350            400          450 </a:t>
            </a:r>
            <a:r>
              <a:rPr lang="en-GB" b="1" dirty="0" smtClean="0"/>
              <a:t>nm</a:t>
            </a:r>
            <a:endParaRPr lang="en-GB" b="1" dirty="0"/>
          </a:p>
          <a:p>
            <a:endParaRPr lang="en-US" b="1" dirty="0"/>
          </a:p>
        </p:txBody>
      </p:sp>
      <p:pic>
        <p:nvPicPr>
          <p:cNvPr id="453636" name="Picture 4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-2691680"/>
            <a:ext cx="8424863" cy="5915026"/>
          </a:xfrm>
          <a:prstGeom prst="rect">
            <a:avLst/>
          </a:prstGeom>
          <a:noFill/>
        </p:spPr>
      </p:pic>
      <p:sp>
        <p:nvSpPr>
          <p:cNvPr id="453637" name="Text Box 5"/>
          <p:cNvSpPr txBox="1">
            <a:spLocks noChangeArrowheads="1"/>
          </p:cNvSpPr>
          <p:nvPr/>
        </p:nvSpPr>
        <p:spPr bwMode="auto">
          <a:xfrm>
            <a:off x="900113" y="1504950"/>
            <a:ext cx="2549525" cy="1219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0033CC"/>
                </a:solidFill>
                <a:latin typeface="Arial" charset="0"/>
              </a:rPr>
              <a:t>5 W blue light bulb</a:t>
            </a:r>
          </a:p>
          <a:p>
            <a:r>
              <a:rPr lang="en-GB" sz="1800" b="1">
                <a:solidFill>
                  <a:srgbClr val="0033CC"/>
                </a:solidFill>
                <a:latin typeface="Arial" charset="0"/>
              </a:rPr>
              <a:t>moving at velocity of </a:t>
            </a:r>
          </a:p>
          <a:p>
            <a:r>
              <a:rPr lang="en-GB" sz="1800" b="1">
                <a:solidFill>
                  <a:srgbClr val="0033CC"/>
                </a:solidFill>
                <a:latin typeface="Arial" charset="0"/>
              </a:rPr>
              <a:t>light ~ 15 km away</a:t>
            </a:r>
          </a:p>
          <a:p>
            <a:r>
              <a:rPr lang="en-GB" sz="1800" b="1">
                <a:solidFill>
                  <a:srgbClr val="0033CC"/>
                </a:solidFill>
                <a:latin typeface="Arial" charset="0"/>
              </a:rPr>
              <a:t>at ~ 3 x 10</a:t>
            </a:r>
            <a:r>
              <a:rPr lang="en-GB" sz="1800" b="1" baseline="30000">
                <a:solidFill>
                  <a:srgbClr val="0033CC"/>
                </a:solidFill>
                <a:latin typeface="Arial" charset="0"/>
              </a:rPr>
              <a:t>18</a:t>
            </a:r>
            <a:r>
              <a:rPr lang="en-GB" sz="1800" b="1">
                <a:solidFill>
                  <a:srgbClr val="0033CC"/>
                </a:solidFill>
                <a:latin typeface="Arial" charset="0"/>
              </a:rPr>
              <a:t> eV</a:t>
            </a:r>
            <a:endParaRPr lang="en-US" sz="1800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53638" name="Oval 6"/>
          <p:cNvSpPr>
            <a:spLocks noChangeArrowheads="1"/>
          </p:cNvSpPr>
          <p:nvPr/>
        </p:nvSpPr>
        <p:spPr bwMode="auto">
          <a:xfrm>
            <a:off x="5867400" y="2492375"/>
            <a:ext cx="1152525" cy="11303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Auroral</a:t>
            </a:r>
          </a:p>
          <a:p>
            <a:pPr algn="ctr"/>
            <a:r>
              <a:rPr lang="en-GB"/>
              <a:t>Light</a:t>
            </a:r>
            <a:endParaRPr lang="en-US"/>
          </a:p>
        </p:txBody>
      </p:sp>
      <p:sp>
        <p:nvSpPr>
          <p:cNvPr id="453639" name="Line 7"/>
          <p:cNvSpPr>
            <a:spLocks noChangeShapeType="1"/>
          </p:cNvSpPr>
          <p:nvPr/>
        </p:nvSpPr>
        <p:spPr bwMode="auto">
          <a:xfrm flipH="1">
            <a:off x="6011863" y="3573463"/>
            <a:ext cx="215900" cy="863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09680" y="3203684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Detection II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9C08-E49E-4FCC-87D0-24EA0F068F1C}" type="slidenum">
              <a:rPr lang="en-GB"/>
              <a:pPr/>
              <a:t>3</a:t>
            </a:fld>
            <a:endParaRPr lang="en-GB"/>
          </a:p>
        </p:txBody>
      </p:sp>
      <p:pic>
        <p:nvPicPr>
          <p:cNvPr id="588802" name="Picture 2" descr="cop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5410200" cy="6838950"/>
          </a:xfrm>
          <a:prstGeom prst="rect">
            <a:avLst/>
          </a:prstGeom>
          <a:noFill/>
        </p:spPr>
      </p:pic>
      <p:sp>
        <p:nvSpPr>
          <p:cNvPr id="588803" name="Rectangle 3"/>
          <p:cNvSpPr>
            <a:spLocks noChangeArrowheads="1"/>
          </p:cNvSpPr>
          <p:nvPr/>
        </p:nvSpPr>
        <p:spPr bwMode="auto">
          <a:xfrm>
            <a:off x="6324600" y="2781300"/>
            <a:ext cx="2819400" cy="1439863"/>
          </a:xfrm>
          <a:prstGeom prst="rect">
            <a:avLst/>
          </a:prstGeom>
          <a:solidFill>
            <a:srgbClr val="DDDDDD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Shower initiated by </a:t>
            </a:r>
          </a:p>
          <a:p>
            <a:pPr algn="ctr"/>
            <a:r>
              <a:rPr lang="en-GB"/>
              <a:t>proton in lead plates </a:t>
            </a:r>
          </a:p>
          <a:p>
            <a:pPr algn="ctr"/>
            <a:r>
              <a:rPr lang="en-GB"/>
              <a:t>of cloud chamber</a:t>
            </a:r>
            <a:r>
              <a:rPr lang="en-GB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88804" name="AutoShape 4"/>
          <p:cNvSpPr>
            <a:spLocks noChangeArrowheads="1"/>
          </p:cNvSpPr>
          <p:nvPr/>
        </p:nvSpPr>
        <p:spPr bwMode="auto">
          <a:xfrm>
            <a:off x="6705600" y="914400"/>
            <a:ext cx="2209800" cy="533400"/>
          </a:xfrm>
          <a:prstGeom prst="leftArrow">
            <a:avLst>
              <a:gd name="adj1" fmla="val 50000"/>
              <a:gd name="adj2" fmla="val 103571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1.3 cm Pb</a:t>
            </a: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6265292" y="6093296"/>
            <a:ext cx="2843212" cy="379412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dirty="0">
                <a:latin typeface="Arial" charset="0"/>
              </a:rPr>
              <a:t>Fretter: Echo Lake, 1949</a:t>
            </a:r>
          </a:p>
        </p:txBody>
      </p:sp>
      <p:sp>
        <p:nvSpPr>
          <p:cNvPr id="588806" name="Line 6"/>
          <p:cNvSpPr>
            <a:spLocks noChangeShapeType="1"/>
          </p:cNvSpPr>
          <p:nvPr/>
        </p:nvSpPr>
        <p:spPr bwMode="auto">
          <a:xfrm>
            <a:off x="2987675" y="333375"/>
            <a:ext cx="144463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88807" name="Text Box 7"/>
          <p:cNvSpPr txBox="1">
            <a:spLocks noChangeArrowheads="1"/>
          </p:cNvSpPr>
          <p:nvPr/>
        </p:nvSpPr>
        <p:spPr bwMode="auto">
          <a:xfrm>
            <a:off x="6588125" y="4600575"/>
            <a:ext cx="2397125" cy="944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latin typeface="Arial" charset="0"/>
              </a:rPr>
              <a:t>Detectors can find</a:t>
            </a:r>
          </a:p>
          <a:p>
            <a:r>
              <a:rPr lang="en-GB" sz="1800" b="1">
                <a:latin typeface="Arial" charset="0"/>
              </a:rPr>
              <a:t>particle number and</a:t>
            </a:r>
          </a:p>
          <a:p>
            <a:r>
              <a:rPr lang="en-GB" sz="1800" b="1">
                <a:latin typeface="Arial" charset="0"/>
              </a:rPr>
              <a:t>arrival times</a:t>
            </a:r>
            <a:endParaRPr lang="en-US" sz="1800" b="1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2132856"/>
            <a:ext cx="17992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10 GeV proton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evansint"/>
          <p:cNvPicPr preferRelativeResize="0">
            <a:picLocks noChangeAspect="1" noChangeArrowheads="1"/>
          </p:cNvPicPr>
          <p:nvPr/>
        </p:nvPicPr>
        <p:blipFill>
          <a:blip r:embed="rId4"/>
          <a:srcRect l="7373" r="507" b="9090"/>
          <a:stretch>
            <a:fillRect/>
          </a:stretch>
        </p:blipFill>
        <p:spPr bwMode="auto">
          <a:xfrm flipH="1">
            <a:off x="-15210" y="0"/>
            <a:ext cx="221094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9AD3-1C3C-4EC7-9FCF-1FFB458BECB3}" type="slidenum">
              <a:rPr lang="en-GB"/>
              <a:pPr/>
              <a:t>30</a:t>
            </a:fld>
            <a:endParaRPr lang="en-GB"/>
          </a:p>
        </p:txBody>
      </p:sp>
      <p:pic>
        <p:nvPicPr>
          <p:cNvPr id="619522" name="Picture 2" descr="FE-sch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8100" cy="6364288"/>
          </a:xfrm>
          <a:prstGeom prst="rect">
            <a:avLst/>
          </a:prstGeom>
          <a:noFill/>
        </p:spPr>
      </p:pic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533400" y="6248400"/>
            <a:ext cx="838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b="1" dirty="0"/>
              <a:t>Idea of Fly’s Eye Detector (University of Utah): 880 photomultipliers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D4381-DF4A-421D-BBF7-FA8C79859C1C}" type="slidenum">
              <a:rPr lang="en-GB"/>
              <a:pPr/>
              <a:t>31</a:t>
            </a:fld>
            <a:endParaRPr lang="en-GB"/>
          </a:p>
        </p:txBody>
      </p:sp>
      <p:pic>
        <p:nvPicPr>
          <p:cNvPr id="623618" name="Picture 2" descr="IMG00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33338"/>
            <a:ext cx="8748712" cy="5834062"/>
          </a:xfrm>
          <a:prstGeom prst="rect">
            <a:avLst/>
          </a:prstGeom>
          <a:noFill/>
        </p:spPr>
      </p:pic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107504" y="6092825"/>
            <a:ext cx="844006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 Fluorescence Detector of the Utah University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Group  - HiRes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70C1D-19D1-40EB-A74E-2399259376AD}" type="slidenum">
              <a:rPr lang="en-GB"/>
              <a:pPr/>
              <a:t>32</a:t>
            </a:fld>
            <a:endParaRPr lang="en-GB"/>
          </a:p>
        </p:txBody>
      </p:sp>
      <p:pic>
        <p:nvPicPr>
          <p:cNvPr id="612354" name="Picture 2" descr="cph-fig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7" y="-20815"/>
            <a:ext cx="8028384" cy="6878815"/>
          </a:xfrm>
          <a:prstGeom prst="rect">
            <a:avLst/>
          </a:prstGeom>
          <a:noFill/>
        </p:spPr>
      </p:pic>
      <p:sp>
        <p:nvSpPr>
          <p:cNvPr id="612355" name="Text Box 3"/>
          <p:cNvSpPr txBox="1">
            <a:spLocks noChangeArrowheads="1"/>
          </p:cNvSpPr>
          <p:nvPr/>
        </p:nvSpPr>
        <p:spPr bwMode="auto">
          <a:xfrm>
            <a:off x="611560" y="836712"/>
            <a:ext cx="14292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x 10</a:t>
            </a:r>
            <a:r>
              <a:rPr lang="en-GB" sz="2800" b="1" baseline="30000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2356" name="Picture 4" descr="Fret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0468" y="533400"/>
            <a:ext cx="2795588" cy="2184400"/>
          </a:xfrm>
          <a:prstGeom prst="rect">
            <a:avLst/>
          </a:prstGeom>
          <a:noFill/>
        </p:spPr>
      </p:pic>
      <p:sp>
        <p:nvSpPr>
          <p:cNvPr id="612357" name="Text Box 5"/>
          <p:cNvSpPr txBox="1">
            <a:spLocks noChangeArrowheads="1"/>
          </p:cNvSpPr>
          <p:nvPr/>
        </p:nvSpPr>
        <p:spPr bwMode="auto">
          <a:xfrm>
            <a:off x="5622925" y="4460875"/>
            <a:ext cx="19744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x 10</a:t>
            </a:r>
            <a:r>
              <a:rPr lang="en-GB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eV 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6381328"/>
            <a:ext cx="789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Fly’s Eye Event: reported in 1993, no similar event has been seen since</a:t>
            </a:r>
            <a:endParaRPr lang="en-GB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1558" y="3124199"/>
            <a:ext cx="2994818" cy="132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48064" y="3501008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E =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7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486517" y="6125234"/>
            <a:ext cx="79019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Results of AGASA group: Hamburg </a:t>
            </a:r>
            <a:r>
              <a:rPr lang="en-GB" sz="2000" b="1" dirty="0" smtClean="0"/>
              <a:t>2001 and Astroparticle Physics (2003)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404664"/>
            <a:ext cx="6817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Most extreme claimed violation of GZK prediction</a:t>
            </a:r>
            <a:endParaRPr lang="en-GB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019025"/>
            <a:ext cx="4956770" cy="478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8F50-1CDC-46D6-A0DD-F42EFD688A12}" type="slidenum">
              <a:rPr lang="en-GB"/>
              <a:pPr/>
              <a:t>34</a:t>
            </a:fld>
            <a:endParaRPr lang="en-GB"/>
          </a:p>
        </p:txBody>
      </p:sp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-36512" y="188640"/>
            <a:ext cx="912083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Different techniques gave different results</a:t>
            </a:r>
          </a:p>
          <a:p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but they all agreed that rate of energetic cosmic rays</a:t>
            </a:r>
          </a:p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is low:- </a:t>
            </a:r>
          </a:p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               ~ 1 per km</a:t>
            </a:r>
            <a:r>
              <a:rPr lang="en-GB" sz="2800" b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per century at 10</a:t>
            </a:r>
            <a:r>
              <a:rPr lang="en-GB" sz="2800" b="1" baseline="30000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eV</a:t>
            </a:r>
          </a:p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(~ 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10/min on earth’s atmosphere)</a:t>
            </a:r>
          </a:p>
          <a:p>
            <a:endParaRPr lang="en-GB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1990: Need larger areas &gt; 1000 km</a:t>
            </a:r>
            <a:r>
              <a:rPr lang="en-GB" sz="2800" b="1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1991: Started working with Jim Cronin </a:t>
            </a:r>
          </a:p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           (University of Chicago) on the tasks of forming </a:t>
            </a:r>
          </a:p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a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collaboration to design and build such an </a:t>
            </a:r>
          </a:p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instrument (3000 km</a:t>
            </a:r>
            <a:r>
              <a:rPr lang="en-GB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) of raising the money</a:t>
            </a:r>
          </a:p>
          <a:p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Our efforts helped create the Pierre Auger Observatory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18959-77FB-4A37-B60F-699007312DA7}" type="slidenum">
              <a:rPr lang="en-GB"/>
              <a:pPr/>
              <a:t>35</a:t>
            </a:fld>
            <a:endParaRPr lang="en-GB"/>
          </a:p>
        </p:txBody>
      </p:sp>
      <p:graphicFrame>
        <p:nvGraphicFramePr>
          <p:cNvPr id="393218" name="Group 2"/>
          <p:cNvGraphicFramePr>
            <a:graphicFrameLocks noGrp="1"/>
          </p:cNvGraphicFramePr>
          <p:nvPr/>
        </p:nvGraphicFramePr>
        <p:xfrm>
          <a:off x="1116013" y="620713"/>
          <a:ext cx="6985000" cy="5650992"/>
        </p:xfrm>
        <a:graphic>
          <a:graphicData uri="http://schemas.openxmlformats.org/drawingml/2006/table">
            <a:tbl>
              <a:tblPr/>
              <a:tblGrid>
                <a:gridCol w="3457575"/>
                <a:gridCol w="3527425"/>
              </a:tblGrid>
              <a:tr h="5183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Croatia*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Czech Republic	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France 	 	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Germany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Italy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Netherlands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Poland   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Portugal	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Rumania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Slovenia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Spain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(United Kingdom)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Argentina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Australia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Brasil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Bolivia*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Colombia*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Mexico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Vietnam*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*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Associate Countries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~ 400 PhD scientists from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~ 100 Institutions in 17 countries</a:t>
                      </a:r>
                      <a:endParaRPr kumimoji="0" lang="en-GB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900113" y="-33338"/>
            <a:ext cx="694055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600" b="1">
                <a:solidFill>
                  <a:srgbClr val="0033CC"/>
                </a:solidFill>
                <a:latin typeface="Arial" charset="0"/>
              </a:rPr>
              <a:t>The Pierre Auger Collaboration</a:t>
            </a:r>
          </a:p>
        </p:txBody>
      </p:sp>
      <p:sp>
        <p:nvSpPr>
          <p:cNvPr id="393227" name="Text Box 11"/>
          <p:cNvSpPr txBox="1">
            <a:spLocks noChangeArrowheads="1"/>
          </p:cNvSpPr>
          <p:nvPr/>
        </p:nvSpPr>
        <p:spPr bwMode="auto">
          <a:xfrm>
            <a:off x="360040" y="5876925"/>
            <a:ext cx="824440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Aim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: To measure properties of UHECR with unprecedented</a:t>
            </a: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statistics and precision – </a:t>
            </a:r>
            <a:r>
              <a:rPr lang="en-GB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first discussions in 1991</a:t>
            </a:r>
            <a:endParaRPr lang="en-GB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E98B-401A-44B5-A63F-5B198EE01FD1}" type="slidenum">
              <a:rPr lang="en-GB"/>
              <a:pPr/>
              <a:t>36</a:t>
            </a:fld>
            <a:endParaRPr lang="en-GB"/>
          </a:p>
        </p:txBody>
      </p:sp>
      <p:pic>
        <p:nvPicPr>
          <p:cNvPr id="264194" name="Picture 2" descr="arra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7113" y="152400"/>
            <a:ext cx="4306887" cy="6172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323850" y="5105400"/>
            <a:ext cx="4464050" cy="1157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Array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water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-             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Cherenkov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detectors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b="1" dirty="0">
                <a:solidFill>
                  <a:srgbClr val="0000FF"/>
                </a:solidFill>
              </a:rPr>
              <a:t>→</a:t>
            </a:r>
            <a:r>
              <a:rPr lang="es-ES" b="1" dirty="0"/>
              <a:t> 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1835150" y="3587750"/>
            <a:ext cx="2781300" cy="730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Fluorescence</a:t>
            </a:r>
            <a:r>
              <a:rPr lang="es-ES" sz="2800" b="1" dirty="0"/>
              <a:t> </a:t>
            </a:r>
            <a:r>
              <a:rPr lang="es-ES" sz="4000" b="1" dirty="0">
                <a:solidFill>
                  <a:srgbClr val="0000FF"/>
                </a:solidFill>
                <a:cs typeface="Times New Roman" pitchFamily="18" charset="0"/>
              </a:rPr>
              <a:t>→</a:t>
            </a: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323850" y="260350"/>
            <a:ext cx="4535488" cy="19389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Pierre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Auger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Observatory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marries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endParaRPr lang="es-E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techniques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just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described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in  </a:t>
            </a:r>
          </a:p>
          <a:p>
            <a:endParaRPr lang="es-E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‘HYBRID’ </a:t>
            </a:r>
            <a:r>
              <a:rPr lang="es-E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technique</a:t>
            </a:r>
            <a:r>
              <a:rPr lang="es-E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87313" y="6524625"/>
            <a:ext cx="2984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800">
                <a:latin typeface="Arial" charset="0"/>
              </a:rPr>
              <a:t>11</a:t>
            </a:r>
          </a:p>
        </p:txBody>
      </p:sp>
      <p:sp>
        <p:nvSpPr>
          <p:cNvPr id="264199" name="Text Box 7"/>
          <p:cNvSpPr txBox="1">
            <a:spLocks noChangeArrowheads="1"/>
          </p:cNvSpPr>
          <p:nvPr/>
        </p:nvSpPr>
        <p:spPr bwMode="auto">
          <a:xfrm>
            <a:off x="2895600" y="4555976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charset="0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5976" y="6525344"/>
            <a:ext cx="4307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Enrique Zas, Santiago de Compostela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1000125"/>
            <a:ext cx="83343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3568" y="6093296"/>
            <a:ext cx="5277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Enrique Zas: European Symposium, Kiel 2015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2F67-4D9C-4498-83DB-3DB939478FBC}" type="slidenum">
              <a:rPr lang="en-GB"/>
              <a:pPr/>
              <a:t>38</a:t>
            </a:fld>
            <a:endParaRPr lang="en-GB"/>
          </a:p>
        </p:txBody>
      </p:sp>
      <p:pic>
        <p:nvPicPr>
          <p:cNvPr id="322562" name="Picture 2" descr="sd-array-status-20080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7763" y="466725"/>
            <a:ext cx="11439526" cy="5924550"/>
          </a:xfrm>
          <a:prstGeom prst="rect">
            <a:avLst/>
          </a:prstGeom>
          <a:noFill/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5364088" y="4384675"/>
            <a:ext cx="3505190" cy="1938992"/>
          </a:xfrm>
          <a:prstGeom prst="rect">
            <a:avLst/>
          </a:prstGeom>
          <a:solidFill>
            <a:srgbClr val="DDDDDD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2009"/>
                </a:solidFill>
                <a:latin typeface="Times New Roman" pitchFamily="18" charset="0"/>
                <a:cs typeface="Times New Roman" pitchFamily="18" charset="0"/>
              </a:rPr>
              <a:t>Surface Array </a:t>
            </a:r>
            <a:r>
              <a:rPr lang="en-US" sz="2000" b="1" dirty="0" smtClean="0">
                <a:solidFill>
                  <a:srgbClr val="FF2009"/>
                </a:solidFill>
                <a:latin typeface="Times New Roman" pitchFamily="18" charset="0"/>
                <a:cs typeface="Times New Roman" pitchFamily="18" charset="0"/>
              </a:rPr>
              <a:t>1600 detectors</a:t>
            </a:r>
          </a:p>
          <a:p>
            <a:r>
              <a:rPr lang="en-US" sz="2000" b="1" dirty="0" smtClean="0">
                <a:solidFill>
                  <a:srgbClr val="FF2009"/>
                </a:solidFill>
                <a:latin typeface="Times New Roman" pitchFamily="18" charset="0"/>
                <a:cs typeface="Times New Roman" pitchFamily="18" charset="0"/>
              </a:rPr>
              <a:t>Fluorescence  4 stations</a:t>
            </a:r>
          </a:p>
          <a:p>
            <a:endParaRPr lang="en-US" sz="2000" b="1" dirty="0" smtClean="0">
              <a:solidFill>
                <a:srgbClr val="FF20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2009"/>
                </a:solidFill>
                <a:latin typeface="Times New Roman" pitchFamily="18" charset="0"/>
                <a:cs typeface="Times New Roman" pitchFamily="18" charset="0"/>
              </a:rPr>
              <a:t>Last Tank deployed June 2008</a:t>
            </a:r>
            <a:endParaRPr lang="en-US" sz="2000" b="1" dirty="0">
              <a:solidFill>
                <a:srgbClr val="FF200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20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Everything still working well</a:t>
            </a:r>
            <a:endParaRPr lang="en-US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2070100" y="6389688"/>
            <a:ext cx="3149600" cy="495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1390 m above sea level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5508104" y="132695"/>
            <a:ext cx="3049617" cy="15286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3000 km</a:t>
            </a:r>
            <a:r>
              <a:rPr lang="en-GB" sz="2000" b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endParaRPr lang="en-GB" sz="2000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Madrid metropolitan area</a:t>
            </a: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including 20 surrounding </a:t>
            </a: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Municipalities ~ 5400 km</a:t>
            </a:r>
            <a:r>
              <a:rPr lang="en-GB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3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2346-C9EF-402B-BECA-848CCB675472}" type="slidenum">
              <a:rPr lang="en-GB"/>
              <a:pPr/>
              <a:t>39</a:t>
            </a:fld>
            <a:endParaRPr lang="en-GB"/>
          </a:p>
        </p:txBody>
      </p:sp>
      <p:pic>
        <p:nvPicPr>
          <p:cNvPr id="268290" name="Picture 2" descr="COIHUECO MANTSCH I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95375"/>
            <a:ext cx="8281987" cy="5492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466725" y="188913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Auger</a:t>
            </a:r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Observatory</a:t>
            </a:r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Campus in Argentina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1403648" y="5537200"/>
            <a:ext cx="649312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The Office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and Assembly Buildings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in Malargüe</a:t>
            </a: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- funded by the University of Chicago ($1M)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374" y="404664"/>
            <a:ext cx="830708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What is going on in the region of the knee near 10</a:t>
            </a:r>
            <a:r>
              <a:rPr lang="en-GB" sz="2400" b="1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eV?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First inferred that there was a change in the energy spectrum 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1956 by Khristiansen et al in Moscow by looking at density 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spectrum of cosmic rays</a:t>
            </a:r>
          </a:p>
          <a:p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Controversy for decades as to whether this was a feature of </a:t>
            </a:r>
          </a:p>
          <a:p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hadronic physics or of rigidity</a:t>
            </a:r>
          </a:p>
          <a:p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Not resolved completely for about 40 years until work using 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the KASCADE project in Karlsruhe begun in late 1980s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Aim was to study the mass composition in the knee region 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 measuring muons and electrons in showers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– although hadrons are of interest they are only found very close to the centre of showers and are little studied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613-D4C6-44A6-9E36-2186EEF7AF1E}" type="slidenum">
              <a:rPr lang="en-GB"/>
              <a:pPr/>
              <a:t>40</a:t>
            </a:fld>
            <a:endParaRPr lang="en-GB"/>
          </a:p>
        </p:txBody>
      </p:sp>
      <p:pic>
        <p:nvPicPr>
          <p:cNvPr id="324610" name="Picture 2" descr="7_DCP_15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47700"/>
            <a:ext cx="8382000" cy="5562600"/>
          </a:xfrm>
          <a:prstGeom prst="rect">
            <a:avLst/>
          </a:prstGeom>
          <a:noFill/>
        </p:spPr>
      </p:pic>
      <p:sp>
        <p:nvSpPr>
          <p:cNvPr id="324611" name="Text Box 3"/>
          <p:cNvSpPr txBox="1">
            <a:spLocks noChangeArrowheads="1"/>
          </p:cNvSpPr>
          <p:nvPr/>
        </p:nvSpPr>
        <p:spPr bwMode="auto">
          <a:xfrm>
            <a:off x="6804025" y="5876925"/>
            <a:ext cx="187166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B131-F195-4547-A182-4EBF8BFC21A6}" type="slidenum">
              <a:rPr lang="en-GB"/>
              <a:pPr/>
              <a:t>41</a:t>
            </a:fld>
            <a:endParaRPr lang="en-GB"/>
          </a:p>
        </p:txBody>
      </p:sp>
      <p:pic>
        <p:nvPicPr>
          <p:cNvPr id="326658" name="Picture 2" descr="Telescope Station-T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3800"/>
            <a:ext cx="9144000" cy="4291013"/>
          </a:xfrm>
          <a:prstGeom prst="rect">
            <a:avLst/>
          </a:prstGeom>
          <a:noFill/>
        </p:spPr>
      </p:pic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6300788" y="1628775"/>
            <a:ext cx="24828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Arial" charset="0"/>
              </a:rPr>
              <a:t>GPS Receiver</a:t>
            </a:r>
          </a:p>
          <a:p>
            <a:r>
              <a:rPr lang="en-GB" sz="1800">
                <a:latin typeface="Arial" charset="0"/>
              </a:rPr>
              <a:t>and radio transmission</a:t>
            </a:r>
          </a:p>
        </p:txBody>
      </p:sp>
      <p:sp>
        <p:nvSpPr>
          <p:cNvPr id="326660" name="Line 4"/>
          <p:cNvSpPr>
            <a:spLocks noChangeShapeType="1"/>
          </p:cNvSpPr>
          <p:nvPr/>
        </p:nvSpPr>
        <p:spPr bwMode="auto">
          <a:xfrm flipH="1">
            <a:off x="7451725" y="2276475"/>
            <a:ext cx="5778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26661" name="Line 5"/>
          <p:cNvSpPr>
            <a:spLocks noChangeShapeType="1"/>
          </p:cNvSpPr>
          <p:nvPr/>
        </p:nvSpPr>
        <p:spPr bwMode="auto">
          <a:xfrm flipH="1" flipV="1">
            <a:off x="3419475" y="2636838"/>
            <a:ext cx="3960813" cy="7143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A7829-F55B-475E-8242-429FBD30DF97}" type="slidenum">
              <a:rPr lang="en-GB"/>
              <a:pPr/>
              <a:t>42</a:t>
            </a:fld>
            <a:endParaRPr lang="en-GB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  <a:noFill/>
          <a:ln/>
        </p:spPr>
        <p:txBody>
          <a:bodyPr/>
          <a:lstStyle/>
          <a:p>
            <a:r>
              <a:rPr lang="en-US"/>
              <a:t>Telecommunication system</a:t>
            </a:r>
          </a:p>
        </p:txBody>
      </p:sp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0888"/>
            <a:ext cx="91440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4027C-9791-4083-88A9-2CA435EC8788}" type="slidenum">
              <a:rPr lang="en-GB"/>
              <a:pPr/>
              <a:t>43</a:t>
            </a:fld>
            <a:endParaRPr lang="en-GB"/>
          </a:p>
        </p:txBody>
      </p:sp>
      <p:pic>
        <p:nvPicPr>
          <p:cNvPr id="224258" name="Picture 2" descr="JK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5" y="98425"/>
            <a:ext cx="7634288" cy="6689725"/>
          </a:xfrm>
          <a:prstGeom prst="rect">
            <a:avLst/>
          </a:prstGeom>
          <a:noFill/>
        </p:spPr>
      </p:pic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488950" y="6237288"/>
            <a:ext cx="467467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Fluorescence detector at Los Leones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C5F4-ED14-43EF-89F5-3F66687AB052}" type="slidenum">
              <a:rPr lang="en-GB"/>
              <a:pPr/>
              <a:t>44</a:t>
            </a:fld>
            <a:endParaRPr lang="en-GB"/>
          </a:p>
        </p:txBody>
      </p:sp>
      <p:graphicFrame>
        <p:nvGraphicFramePr>
          <p:cNvPr id="613378" name="Object 2"/>
          <p:cNvGraphicFramePr>
            <a:graphicFrameLocks noChangeAspect="1"/>
          </p:cNvGraphicFramePr>
          <p:nvPr/>
        </p:nvGraphicFramePr>
        <p:xfrm>
          <a:off x="4800600" y="381000"/>
          <a:ext cx="3886200" cy="2944813"/>
        </p:xfrm>
        <a:graphic>
          <a:graphicData uri="http://schemas.openxmlformats.org/presentationml/2006/ole">
            <p:oleObj spid="_x0000_s54274" name="Fotografía de Photo Editor" r:id="rId4" imgW="4247619" imgH="3219899" progId="">
              <p:embed/>
            </p:oleObj>
          </a:graphicData>
        </a:graphic>
      </p:graphicFrame>
      <p:graphicFrame>
        <p:nvGraphicFramePr>
          <p:cNvPr id="613379" name="Object 3"/>
          <p:cNvGraphicFramePr>
            <a:graphicFrameLocks noChangeAspect="1"/>
          </p:cNvGraphicFramePr>
          <p:nvPr/>
        </p:nvGraphicFramePr>
        <p:xfrm>
          <a:off x="323850" y="2468563"/>
          <a:ext cx="5040313" cy="3819525"/>
        </p:xfrm>
        <a:graphic>
          <a:graphicData uri="http://schemas.openxmlformats.org/presentationml/2006/ole">
            <p:oleObj spid="_x0000_s54275" name="Fotografía de Photo Editor" r:id="rId5" imgW="4247619" imgH="3219899" progId="">
              <p:embed/>
            </p:oleObj>
          </a:graphicData>
        </a:graphic>
      </p:graphicFrame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5459413" y="5343525"/>
            <a:ext cx="3070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b="1"/>
              <a:t>Pixel geometry</a:t>
            </a:r>
          </a:p>
          <a:p>
            <a:pPr algn="ctr"/>
            <a:r>
              <a:rPr lang="es-ES" b="1"/>
              <a:t>shower-detector plane</a:t>
            </a:r>
            <a:endParaRPr lang="en-GB" b="1"/>
          </a:p>
        </p:txBody>
      </p:sp>
      <p:sp>
        <p:nvSpPr>
          <p:cNvPr id="613381" name="Text Box 5"/>
          <p:cNvSpPr txBox="1">
            <a:spLocks noChangeArrowheads="1"/>
          </p:cNvSpPr>
          <p:nvPr/>
        </p:nvSpPr>
        <p:spPr bwMode="auto">
          <a:xfrm>
            <a:off x="220663" y="1176338"/>
            <a:ext cx="3841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3200" b="1">
                <a:solidFill>
                  <a:schemeClr val="accent2"/>
                </a:solidFill>
              </a:rPr>
              <a:t>Signal and timing:-</a:t>
            </a:r>
          </a:p>
          <a:p>
            <a:pPr algn="ctr"/>
            <a:r>
              <a:rPr lang="es-ES" sz="3200" b="1">
                <a:solidFill>
                  <a:schemeClr val="accent2"/>
                </a:solidFill>
              </a:rPr>
              <a:t>Direction and energy</a:t>
            </a:r>
            <a:endParaRPr lang="en-GB" sz="3200" b="1">
              <a:solidFill>
                <a:schemeClr val="accent2"/>
              </a:solidFill>
            </a:endParaRPr>
          </a:p>
        </p:txBody>
      </p:sp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539750" y="381000"/>
            <a:ext cx="400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3600" b="1">
                <a:solidFill>
                  <a:schemeClr val="tx2"/>
                </a:solidFill>
              </a:rPr>
              <a:t>FD reconstruction</a:t>
            </a:r>
            <a:endParaRPr lang="en-GB" sz="3600" b="1">
              <a:solidFill>
                <a:schemeClr val="tx2"/>
              </a:solidFill>
            </a:endParaRPr>
          </a:p>
        </p:txBody>
      </p:sp>
      <p:pic>
        <p:nvPicPr>
          <p:cNvPr id="613383" name="Picture 7" descr="Fretsi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928813"/>
            <a:ext cx="4500562" cy="35163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7001-23A0-4BCC-8656-19125AD594BE}" type="slidenum">
              <a:rPr lang="en-GB"/>
              <a:pPr/>
              <a:t>45</a:t>
            </a:fld>
            <a:endParaRPr lang="en-GB"/>
          </a:p>
        </p:txBody>
      </p:sp>
      <p:pic>
        <p:nvPicPr>
          <p:cNvPr id="404484" name="Picture 4" descr="eve762238"/>
          <p:cNvPicPr>
            <a:picLocks noChangeAspect="1" noChangeArrowheads="1"/>
          </p:cNvPicPr>
          <p:nvPr/>
        </p:nvPicPr>
        <p:blipFill>
          <a:blip r:embed="rId2"/>
          <a:srcRect r="49629" b="51158"/>
          <a:stretch>
            <a:fillRect/>
          </a:stretch>
        </p:blipFill>
        <p:spPr bwMode="auto">
          <a:xfrm>
            <a:off x="0" y="188913"/>
            <a:ext cx="5580063" cy="457517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11638" y="2781300"/>
            <a:ext cx="4730750" cy="4071938"/>
            <a:chOff x="2592" y="1872"/>
            <a:chExt cx="2708" cy="2320"/>
          </a:xfrm>
        </p:grpSpPr>
        <p:pic>
          <p:nvPicPr>
            <p:cNvPr id="404486" name="Picture 6" descr="eve762238"/>
            <p:cNvPicPr>
              <a:picLocks noChangeAspect="1" noChangeArrowheads="1"/>
            </p:cNvPicPr>
            <p:nvPr/>
          </p:nvPicPr>
          <p:blipFill>
            <a:blip r:embed="rId2"/>
            <a:srcRect l="50000" b="47099"/>
            <a:stretch>
              <a:fillRect/>
            </a:stretch>
          </p:blipFill>
          <p:spPr bwMode="auto">
            <a:xfrm>
              <a:off x="2592" y="1872"/>
              <a:ext cx="2592" cy="2320"/>
            </a:xfrm>
            <a:prstGeom prst="rect">
              <a:avLst/>
            </a:prstGeom>
            <a:noFill/>
          </p:spPr>
        </p:pic>
        <p:sp>
          <p:nvSpPr>
            <p:cNvPr id="404487" name="Text Box 7"/>
            <p:cNvSpPr txBox="1">
              <a:spLocks noChangeArrowheads="1"/>
            </p:cNvSpPr>
            <p:nvPr/>
          </p:nvSpPr>
          <p:spPr bwMode="auto">
            <a:xfrm>
              <a:off x="3888" y="2304"/>
              <a:ext cx="1200" cy="49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Fall-off of signal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GB" sz="20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with distance</a:t>
              </a:r>
              <a:endParaRPr lang="en-US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4488" name="Text Box 8"/>
            <p:cNvSpPr txBox="1">
              <a:spLocks noChangeArrowheads="1"/>
            </p:cNvSpPr>
            <p:nvPr/>
          </p:nvSpPr>
          <p:spPr bwMode="auto">
            <a:xfrm>
              <a:off x="5184" y="1872"/>
              <a:ext cx="116" cy="210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>
                <a:latin typeface="Arial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 sz="2000">
                <a:latin typeface="Arial" charset="0"/>
              </a:endParaRPr>
            </a:p>
          </p:txBody>
        </p:sp>
      </p:grpSp>
      <p:sp>
        <p:nvSpPr>
          <p:cNvPr id="404489" name="Text Box 9"/>
          <p:cNvSpPr txBox="1">
            <a:spLocks noChangeArrowheads="1"/>
          </p:cNvSpPr>
          <p:nvPr/>
        </p:nvSpPr>
        <p:spPr bwMode="auto">
          <a:xfrm>
            <a:off x="6227763" y="2781300"/>
            <a:ext cx="13684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/>
          </a:p>
        </p:txBody>
      </p:sp>
      <p:sp>
        <p:nvSpPr>
          <p:cNvPr id="404490" name="Text Box 10"/>
          <p:cNvSpPr txBox="1">
            <a:spLocks noChangeArrowheads="1"/>
          </p:cNvSpPr>
          <p:nvPr/>
        </p:nvSpPr>
        <p:spPr bwMode="auto">
          <a:xfrm>
            <a:off x="1384300" y="163513"/>
            <a:ext cx="350031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 large event: 7 x 10</a:t>
            </a:r>
            <a:r>
              <a:rPr lang="en-GB" sz="2400" b="1" baseline="30000" dirty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eV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491" name="Text Box 11"/>
          <p:cNvSpPr txBox="1">
            <a:spLocks noChangeArrowheads="1"/>
          </p:cNvSpPr>
          <p:nvPr/>
        </p:nvSpPr>
        <p:spPr bwMode="auto">
          <a:xfrm>
            <a:off x="5559425" y="1052513"/>
            <a:ext cx="31357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Signal at 1000 m from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densest part of shower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chosen to define the 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‘size’ of the shower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492" name="Text Box 12"/>
          <p:cNvSpPr txBox="1">
            <a:spLocks noChangeArrowheads="1"/>
          </p:cNvSpPr>
          <p:nvPr/>
        </p:nvSpPr>
        <p:spPr bwMode="auto">
          <a:xfrm>
            <a:off x="1331913" y="3735388"/>
            <a:ext cx="2260555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Footprint ~ 25 km</a:t>
            </a:r>
            <a:r>
              <a:rPr lang="en-GB" sz="2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76056" y="4437112"/>
            <a:ext cx="864096" cy="15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003254" y="5301208"/>
            <a:ext cx="1728192" cy="15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9" grpId="0" animBg="1"/>
      <p:bldP spid="40449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D349DC-68AF-409C-A58D-CEA8A22C9E8D}" type="slidenum">
              <a:rPr lang="en-US"/>
              <a:pPr/>
              <a:t>46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5076825" cy="5661025"/>
            <a:chOff x="3061" y="1117"/>
            <a:chExt cx="2311" cy="3024"/>
          </a:xfrm>
        </p:grpSpPr>
        <p:pic>
          <p:nvPicPr>
            <p:cNvPr id="2663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1" y="1117"/>
              <a:ext cx="2311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36" y="3570"/>
              <a:ext cx="371" cy="148"/>
              <a:chOff x="3636" y="3570"/>
              <a:chExt cx="371" cy="148"/>
            </a:xfrm>
          </p:grpSpPr>
          <p:sp>
            <p:nvSpPr>
              <p:cNvPr id="26632" name="Oval 5"/>
              <p:cNvSpPr>
                <a:spLocks noChangeArrowheads="1"/>
              </p:cNvSpPr>
              <p:nvPr/>
            </p:nvSpPr>
            <p:spPr bwMode="auto">
              <a:xfrm>
                <a:off x="3636" y="3570"/>
                <a:ext cx="126" cy="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33" name="Oval 6"/>
              <p:cNvSpPr>
                <a:spLocks noChangeArrowheads="1"/>
              </p:cNvSpPr>
              <p:nvPr/>
            </p:nvSpPr>
            <p:spPr bwMode="auto">
              <a:xfrm>
                <a:off x="3732" y="3666"/>
                <a:ext cx="126" cy="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34" name="Oval 7"/>
              <p:cNvSpPr>
                <a:spLocks noChangeArrowheads="1"/>
              </p:cNvSpPr>
              <p:nvPr/>
            </p:nvSpPr>
            <p:spPr bwMode="auto">
              <a:xfrm>
                <a:off x="3881" y="3570"/>
                <a:ext cx="126" cy="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5219700" y="188913"/>
            <a:ext cx="3779838" cy="48320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AU" sz="2800" b="1" dirty="0" smtClean="0">
                <a:solidFill>
                  <a:srgbClr val="3333CC"/>
                </a:solidFill>
              </a:rPr>
              <a:t>Important feature of </a:t>
            </a:r>
            <a:r>
              <a:rPr lang="en-AU" sz="2800" b="1" dirty="0">
                <a:solidFill>
                  <a:srgbClr val="3333CC"/>
                </a:solidFill>
              </a:rPr>
              <a:t>the hybrid approach</a:t>
            </a:r>
          </a:p>
          <a:p>
            <a:pPr eaLnBrk="0" hangingPunct="0"/>
            <a:endParaRPr lang="en-AU" sz="2800" b="1" dirty="0">
              <a:solidFill>
                <a:schemeClr val="accent2"/>
              </a:solidFill>
            </a:endParaRPr>
          </a:p>
          <a:p>
            <a:pPr eaLnBrk="0" hangingPunct="0"/>
            <a:r>
              <a:rPr lang="en-AU" sz="2800" b="1" dirty="0">
                <a:solidFill>
                  <a:srgbClr val="3333CC"/>
                </a:solidFill>
              </a:rPr>
              <a:t>Precise</a:t>
            </a:r>
            <a:r>
              <a:rPr lang="en-AU" sz="2800" b="1" dirty="0">
                <a:solidFill>
                  <a:schemeClr val="accent2"/>
                </a:solidFill>
              </a:rPr>
              <a:t> </a:t>
            </a:r>
            <a:r>
              <a:rPr lang="en-AU" sz="2800" b="1" dirty="0">
                <a:solidFill>
                  <a:srgbClr val="FF0000"/>
                </a:solidFill>
              </a:rPr>
              <a:t>shower geometry</a:t>
            </a:r>
            <a:r>
              <a:rPr lang="en-AU" sz="2800" b="1" dirty="0">
                <a:solidFill>
                  <a:schemeClr val="accent2"/>
                </a:solidFill>
              </a:rPr>
              <a:t> </a:t>
            </a:r>
            <a:r>
              <a:rPr lang="en-AU" sz="2800" b="1" dirty="0">
                <a:solidFill>
                  <a:srgbClr val="3333CC"/>
                </a:solidFill>
              </a:rPr>
              <a:t>from</a:t>
            </a:r>
          </a:p>
          <a:p>
            <a:pPr eaLnBrk="0" hangingPunct="0"/>
            <a:r>
              <a:rPr lang="en-AU" sz="2800" b="1" dirty="0">
                <a:solidFill>
                  <a:srgbClr val="3333CC"/>
                </a:solidFill>
              </a:rPr>
              <a:t>degeneracy given </a:t>
            </a:r>
          </a:p>
          <a:p>
            <a:pPr eaLnBrk="0" hangingPunct="0"/>
            <a:r>
              <a:rPr lang="en-AU" sz="2800" b="1" dirty="0">
                <a:solidFill>
                  <a:srgbClr val="3333CC"/>
                </a:solidFill>
              </a:rPr>
              <a:t>by SD timing</a:t>
            </a:r>
            <a:r>
              <a:rPr lang="en-AU" sz="2800" b="1" dirty="0">
                <a:solidFill>
                  <a:schemeClr val="accent2"/>
                </a:solidFill>
              </a:rPr>
              <a:t/>
            </a:r>
            <a:br>
              <a:rPr lang="en-AU" sz="2800" b="1" dirty="0">
                <a:solidFill>
                  <a:schemeClr val="accent2"/>
                </a:solidFill>
              </a:rPr>
            </a:br>
            <a:endParaRPr lang="en-AU" sz="2800" b="1" dirty="0">
              <a:solidFill>
                <a:schemeClr val="accent2"/>
              </a:solidFill>
            </a:endParaRPr>
          </a:p>
          <a:p>
            <a:pPr eaLnBrk="0" hangingPunct="0"/>
            <a:r>
              <a:rPr lang="en-AU" sz="2800" b="1" dirty="0">
                <a:solidFill>
                  <a:srgbClr val="FF0000"/>
                </a:solidFill>
              </a:rPr>
              <a:t>Essential step towards high quality energy and X</a:t>
            </a:r>
            <a:r>
              <a:rPr lang="en-AU" sz="2800" b="1" baseline="-25000" dirty="0">
                <a:solidFill>
                  <a:srgbClr val="FF0000"/>
                </a:solidFill>
              </a:rPr>
              <a:t>max</a:t>
            </a:r>
            <a:r>
              <a:rPr lang="en-AU" sz="2800" b="1" dirty="0">
                <a:solidFill>
                  <a:srgbClr val="FF0000"/>
                </a:solidFill>
              </a:rPr>
              <a:t> resolution</a:t>
            </a: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900113" y="5807075"/>
            <a:ext cx="598328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/>
              <a:t>Times at angles, </a:t>
            </a:r>
            <a:r>
              <a:rPr lang="el-GR" sz="2400" b="1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GB" sz="2400" b="1">
                <a:latin typeface="Times New Roman" pitchFamily="18" charset="0"/>
                <a:cs typeface="Arial" charset="0"/>
              </a:rPr>
              <a:t> </a:t>
            </a:r>
            <a:r>
              <a:rPr lang="en-GB" sz="2400" b="1">
                <a:cs typeface="Arial" charset="0"/>
              </a:rPr>
              <a:t>, are key to finding R</a:t>
            </a:r>
            <a:r>
              <a:rPr lang="en-GB" sz="2400" b="1" baseline="-25000">
                <a:cs typeface="Arial" charset="0"/>
              </a:rPr>
              <a:t>p</a:t>
            </a:r>
            <a:endParaRPr lang="el-GR" sz="2400" b="1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90F833-43AE-4F53-A178-7F09822AEB0F}" type="slidenum">
              <a:rPr lang="en-US"/>
              <a:pPr/>
              <a:t>47</a:t>
            </a:fld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9950" y="1027113"/>
            <a:ext cx="4716463" cy="417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570038" y="344488"/>
            <a:ext cx="5824537" cy="4254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/>
              <a:t>Angular Resolution from Central Laser Facility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5434013" y="5276850"/>
            <a:ext cx="329628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/>
              <a:t>Mono/hybrid </a:t>
            </a:r>
            <a:r>
              <a:rPr lang="en-GB" sz="2000" b="1" dirty="0" err="1"/>
              <a:t>rms</a:t>
            </a:r>
            <a:r>
              <a:rPr lang="en-GB" sz="2000" b="1" dirty="0"/>
              <a:t>  1.0</a:t>
            </a:r>
            <a:r>
              <a:rPr lang="en-US" sz="2000" b="1" dirty="0">
                <a:cs typeface="Arial" charset="0"/>
              </a:rPr>
              <a:t>°/0.18°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1468438"/>
            <a:ext cx="507682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179388" y="5003800"/>
            <a:ext cx="4708525" cy="7302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/>
              <a:t>355 nm, frequency tripled, YAG laser,</a:t>
            </a:r>
          </a:p>
          <a:p>
            <a:r>
              <a:rPr lang="en-GB" sz="2000" b="1" dirty="0"/>
              <a:t> giving &lt; 7 </a:t>
            </a:r>
            <a:r>
              <a:rPr lang="en-GB" sz="2000" b="1" dirty="0" err="1"/>
              <a:t>mJ</a:t>
            </a:r>
            <a:r>
              <a:rPr lang="en-GB" sz="2000" b="1" dirty="0"/>
              <a:t> per pulse: GZK energy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BA24F7-2E01-44A8-924F-7D38CB8DA822}" type="slidenum">
              <a:rPr lang="en-US"/>
              <a:pPr/>
              <a:t>48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03350" y="693738"/>
          <a:ext cx="6392863" cy="6164262"/>
        </p:xfrm>
        <a:graphic>
          <a:graphicData uri="http://schemas.openxmlformats.org/presentationml/2006/ole">
            <p:oleObj spid="_x0000_s109570" name="Photo Editor Photo" r:id="rId4" imgW="6392167" imgH="6163535" progId="">
              <p:embed/>
            </p:oleObj>
          </a:graphicData>
        </a:graphic>
      </p:graphicFrame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879475" y="63500"/>
            <a:ext cx="24066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A Hybrid Event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651500" y="3789363"/>
            <a:ext cx="2741613" cy="3041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Energy Estimate</a:t>
            </a:r>
          </a:p>
          <a:p>
            <a:pPr>
              <a:buFontTx/>
              <a:buChar char="-"/>
            </a:pP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from area under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curve</a:t>
            </a:r>
          </a:p>
          <a:p>
            <a:endParaRPr lang="en-GB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GB" sz="2400" b="1" dirty="0">
                <a:solidFill>
                  <a:srgbClr val="000099"/>
                </a:solidFill>
                <a:latin typeface="Times New Roman" pitchFamily="18" charset="0"/>
              </a:rPr>
              <a:t>(2.1 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± 0.5) x 10</a:t>
            </a:r>
            <a:r>
              <a:rPr lang="en-US" sz="2400" b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eV</a:t>
            </a:r>
          </a:p>
          <a:p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must account for</a:t>
            </a: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‘missing energy’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Line 5"/>
          <p:cNvSpPr>
            <a:spLocks noChangeShapeType="1"/>
          </p:cNvSpPr>
          <p:nvPr/>
        </p:nvSpPr>
        <p:spPr bwMode="auto">
          <a:xfrm flipH="1">
            <a:off x="3276600" y="4724400"/>
            <a:ext cx="2376488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220610-1F09-467B-9C06-5E4EEACF1948}" type="slidenum">
              <a:rPr lang="en-US"/>
              <a:pPr/>
              <a:t>49</a:t>
            </a:fld>
            <a:endParaRPr lang="en-US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963" y="257175"/>
            <a:ext cx="79438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8243888" y="1052513"/>
            <a:ext cx="431800" cy="1604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28677" name="Line 4"/>
          <p:cNvSpPr>
            <a:spLocks noChangeShapeType="1"/>
          </p:cNvSpPr>
          <p:nvPr/>
        </p:nvSpPr>
        <p:spPr bwMode="auto">
          <a:xfrm>
            <a:off x="5508625" y="2997200"/>
            <a:ext cx="0" cy="3024188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6227763" y="2781300"/>
            <a:ext cx="80645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/>
              <a:t>1.17</a:t>
            </a:r>
          </a:p>
        </p:txBody>
      </p:sp>
      <p:sp>
        <p:nvSpPr>
          <p:cNvPr id="28679" name="Line 6"/>
          <p:cNvSpPr>
            <a:spLocks noChangeShapeType="1"/>
          </p:cNvSpPr>
          <p:nvPr/>
        </p:nvSpPr>
        <p:spPr bwMode="auto">
          <a:xfrm flipH="1">
            <a:off x="5651500" y="3284538"/>
            <a:ext cx="5762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3903663" y="5032375"/>
            <a:ext cx="806450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/>
              <a:t>1.07</a:t>
            </a:r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 flipV="1">
            <a:off x="4716463" y="4941888"/>
            <a:ext cx="792162" cy="71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447675" y="3036888"/>
            <a:ext cx="303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f</a:t>
            </a:r>
            <a:endParaRPr lang="en-US" sz="2800" b="1"/>
          </a:p>
        </p:txBody>
      </p:sp>
      <p:sp>
        <p:nvSpPr>
          <p:cNvPr id="28683" name="Text Box 10"/>
          <p:cNvSpPr txBox="1">
            <a:spLocks noChangeArrowheads="1"/>
          </p:cNvSpPr>
          <p:nvPr/>
        </p:nvSpPr>
        <p:spPr bwMode="auto">
          <a:xfrm>
            <a:off x="611188" y="134938"/>
            <a:ext cx="20161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/>
              <a:t>  f = E</a:t>
            </a:r>
            <a:r>
              <a:rPr lang="en-GB" sz="2400" b="1" baseline="-25000"/>
              <a:t>tot</a:t>
            </a:r>
            <a:r>
              <a:rPr lang="en-GB" sz="2400" b="1"/>
              <a:t>/E</a:t>
            </a:r>
            <a:r>
              <a:rPr lang="en-GB" sz="2400" b="1" baseline="-25000"/>
              <a:t>em   </a:t>
            </a:r>
            <a:endParaRPr lang="en-US" sz="2400" b="1"/>
          </a:p>
        </p:txBody>
      </p:sp>
      <p:sp>
        <p:nvSpPr>
          <p:cNvPr id="28684" name="Text Box 11"/>
          <p:cNvSpPr txBox="1">
            <a:spLocks noChangeArrowheads="1"/>
          </p:cNvSpPr>
          <p:nvPr/>
        </p:nvSpPr>
        <p:spPr bwMode="auto">
          <a:xfrm>
            <a:off x="3892550" y="6183313"/>
            <a:ext cx="21923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/>
              <a:t>E</a:t>
            </a:r>
            <a:r>
              <a:rPr lang="en-GB" sz="2400" b="1" baseline="-25000"/>
              <a:t>tot</a:t>
            </a:r>
            <a:r>
              <a:rPr lang="en-GB" sz="2400" b="1"/>
              <a:t> (log</a:t>
            </a:r>
            <a:r>
              <a:rPr lang="en-GB" sz="2400" b="1" baseline="-25000"/>
              <a:t>10</a:t>
            </a:r>
            <a:r>
              <a:rPr lang="en-GB" sz="2400" b="1"/>
              <a:t>(eV))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788024" y="260648"/>
            <a:ext cx="234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Invisible Energy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420F-B54A-481C-A023-263AF5F81146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-171400"/>
            <a:ext cx="676980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Japanese work at INS </a:t>
            </a:r>
            <a:r>
              <a:rPr lang="en-GB" sz="2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 late 1950s</a:t>
            </a:r>
            <a:endParaRPr lang="en-GB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baseline="-25000" dirty="0" smtClean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8320" y="620688"/>
            <a:ext cx="69342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79712" y="292494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400" b="1" baseline="-25000" dirty="0" smtClean="0">
                <a:latin typeface="Times New Roman" pitchFamily="18" charset="0"/>
                <a:cs typeface="Times New Roman" pitchFamily="18" charset="0"/>
              </a:rPr>
              <a:t>µ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6488668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580377" y="5949280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GB" sz="2400" b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1196752"/>
            <a:ext cx="2946640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Iron-initiated showers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richer in muons than 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p-initiated showers</a:t>
            </a:r>
          </a:p>
          <a:p>
            <a:endParaRPr lang="en-GB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Established by Japanese 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1412776"/>
            <a:ext cx="19442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400" b="1" baseline="-25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- N</a:t>
            </a:r>
            <a:r>
              <a:rPr lang="en-GB" sz="2400" b="1" baseline="-25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plot</a:t>
            </a:r>
            <a:endParaRPr lang="en-GB" sz="2400" b="1" baseline="-250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6093296"/>
            <a:ext cx="7893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Attempts to implement this technique were </a:t>
            </a: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largely unsuccessful because muon detectors were too small: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MONEY!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88" y="3645024"/>
            <a:ext cx="2959836" cy="109993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1" y="44624"/>
            <a:ext cx="9272153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7FBA-27BA-4400-827A-61BB7345246D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5536" y="116632"/>
            <a:ext cx="2696572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Getting the Energy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0417-E362-4B5F-927C-AC8279E41571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260648"/>
            <a:ext cx="748883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24428" y="1052736"/>
            <a:ext cx="1552028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839 events</a:t>
            </a:r>
          </a:p>
          <a:p>
            <a:endParaRPr lang="en-GB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7.5 x 10</a:t>
            </a:r>
            <a:r>
              <a:rPr lang="en-GB" sz="2000" b="1" baseline="30000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eV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8236" y="5991671"/>
            <a:ext cx="3631956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Auger Energy Calibration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4462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BE9D-043F-4C1C-9064-687C4F98C7DB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293890" name="Picture 2" descr="http://augerpc.in2p3.fr/sites/default/files/imagecache/node-gallery-display/icrc2013-0769-0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105" y="891333"/>
            <a:ext cx="7437263" cy="55407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08104" y="1556792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404664"/>
            <a:ext cx="3435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Auger Energy Spectrum 2013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828675"/>
            <a:ext cx="70104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B31D-A6D2-42A2-A34E-B59DC3AFEA1A}" type="slidenum">
              <a:rPr lang="en-GB"/>
              <a:pPr/>
              <a:t>53</a:t>
            </a:fld>
            <a:endParaRPr lang="en-GB"/>
          </a:p>
        </p:txBody>
      </p:sp>
      <p:sp>
        <p:nvSpPr>
          <p:cNvPr id="405508" name="Text Box 4"/>
          <p:cNvSpPr txBox="1">
            <a:spLocks noChangeArrowheads="1"/>
          </p:cNvSpPr>
          <p:nvPr/>
        </p:nvSpPr>
        <p:spPr bwMode="auto">
          <a:xfrm>
            <a:off x="395536" y="974333"/>
            <a:ext cx="847078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However the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steepening itself is </a:t>
            </a:r>
            <a:r>
              <a:rPr lang="en-GB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INSUFFICIENT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for us to claim </a:t>
            </a:r>
          </a:p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that we have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seen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Greisen-Zatsepin-Kuz’min </a:t>
            </a:r>
          </a:p>
          <a:p>
            <a:r>
              <a:rPr lang="en-GB" sz="2400" b="1" smtClean="0">
                <a:latin typeface="Times New Roman" pitchFamily="18" charset="0"/>
                <a:cs typeface="Times New Roman" pitchFamily="18" charset="0"/>
              </a:rPr>
              <a:t>effect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 might simply be that the sources cannot raise 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particles 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energies as high as 10</a:t>
            </a:r>
            <a:r>
              <a:rPr lang="en-GB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 </a:t>
            </a:r>
            <a:r>
              <a:rPr lang="en-GB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– Nature could </a:t>
            </a:r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be teasing </a:t>
            </a:r>
            <a:r>
              <a:rPr lang="en-GB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us! </a:t>
            </a:r>
            <a:endParaRPr lang="en-GB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Remember the coincidence of energy densities</a:t>
            </a:r>
          </a:p>
          <a:p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It would be enormously helpful if the arrival directions were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anisotropic</a:t>
            </a:r>
          </a:p>
          <a:p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Also knowing the mass composition would be useful</a:t>
            </a:r>
          </a:p>
          <a:p>
            <a:endParaRPr lang="en-GB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 smtClean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C420F-B54A-481C-A023-263AF5F8114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476672"/>
            <a:ext cx="5915341" cy="567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2456" y="2204864"/>
            <a:ext cx="5164040" cy="392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36096" y="548680"/>
            <a:ext cx="36984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KASCADE array</a:t>
            </a:r>
          </a:p>
          <a:p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Inspiration of Gerd Schatz</a:t>
            </a:r>
          </a:p>
          <a:p>
            <a:r>
              <a:rPr lang="en-GB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 late 1980s</a:t>
            </a:r>
            <a:endParaRPr lang="en-GB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16530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As well as high quality data, a Monte Carlo Code, 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CORSIKA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was developed to interpret the data 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-1371600" y="0"/>
          <a:ext cx="11201400" cy="7167563"/>
        </p:xfrm>
        <a:graphic>
          <a:graphicData uri="http://schemas.openxmlformats.org/presentationml/2006/ole">
            <p:oleObj spid="_x0000_s19458" name="Artwork" r:id="rId4" imgW="20990476" imgH="13428571" progId="Adobe.Illustrator.7">
              <p:link updateAutomatic="1"/>
            </p:oleObj>
          </a:graphicData>
        </a:graphic>
      </p:graphicFrame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2667000" cy="1981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6200" y="0"/>
            <a:ext cx="2895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KASCADE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GRANDE Array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315200" y="1066800"/>
            <a:ext cx="18288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KASCADE</a:t>
            </a:r>
            <a:endParaRPr lang="de-DE" sz="24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1800">
                <a:solidFill>
                  <a:srgbClr val="FFFF00"/>
                </a:solidFill>
              </a:rPr>
              <a:t>200 m x 200 m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 rot="8126172">
            <a:off x="7543800" y="21336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6200" y="838200"/>
            <a:ext cx="25146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FF00"/>
                </a:solidFill>
              </a:rPr>
              <a:t>37 </a:t>
            </a:r>
            <a:r>
              <a:rPr lang="de-DE" sz="2000" b="0">
                <a:solidFill>
                  <a:srgbClr val="FFFF00"/>
                </a:solidFill>
              </a:rPr>
              <a:t>detector stations</a:t>
            </a:r>
            <a:endParaRPr lang="en-US" sz="2000" b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FF00"/>
                </a:solidFill>
              </a:rPr>
              <a:t>370 m</a:t>
            </a:r>
            <a:r>
              <a:rPr lang="en-US" sz="2000" b="0" baseline="30000">
                <a:solidFill>
                  <a:srgbClr val="FFFF00"/>
                </a:solidFill>
              </a:rPr>
              <a:t>2</a:t>
            </a:r>
            <a:r>
              <a:rPr lang="en-US" sz="2000" b="0">
                <a:solidFill>
                  <a:srgbClr val="FFFF00"/>
                </a:solidFill>
              </a:rPr>
              <a:t> e/</a:t>
            </a:r>
            <a:r>
              <a:rPr lang="en-US" sz="2000" b="0">
                <a:solidFill>
                  <a:srgbClr val="FFFF00"/>
                </a:solidFill>
                <a:latin typeface="Symbol" pitchFamily="18" charset="2"/>
              </a:rPr>
              <a:t>g:</a:t>
            </a:r>
            <a:r>
              <a:rPr lang="en-US" sz="2000" b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US" sz="2000" b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de-DE" sz="2000" b="0">
                <a:solidFill>
                  <a:srgbClr val="FFFF00"/>
                </a:solidFill>
              </a:rPr>
              <a:t>Scintillation counter</a:t>
            </a:r>
            <a:endParaRPr lang="en-US" sz="2000" b="0">
              <a:solidFill>
                <a:srgbClr val="FFFF00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 rot="19584866">
            <a:off x="1524000" y="24384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FF00"/>
                </a:solidFill>
              </a:rPr>
              <a:t>700 m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 rot="-1917107">
            <a:off x="685800" y="2743200"/>
            <a:ext cx="3352800" cy="228600"/>
          </a:xfrm>
          <a:prstGeom prst="leftRightArrow">
            <a:avLst>
              <a:gd name="adj1" fmla="val 50000"/>
              <a:gd name="adj2" fmla="val 29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 rot="431791">
            <a:off x="1981200" y="5562600"/>
            <a:ext cx="3352800" cy="228600"/>
          </a:xfrm>
          <a:prstGeom prst="leftRightArrow">
            <a:avLst>
              <a:gd name="adj1" fmla="val 50000"/>
              <a:gd name="adj2" fmla="val 29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 rot="341032">
            <a:off x="2971800" y="57150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FF00"/>
                </a:solidFill>
              </a:rPr>
              <a:t>700 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95600" y="152400"/>
            <a:ext cx="4800600" cy="4038600"/>
            <a:chOff x="1824" y="96"/>
            <a:chExt cx="3024" cy="2544"/>
          </a:xfrm>
        </p:grpSpPr>
        <p:graphicFrame>
          <p:nvGraphicFramePr>
            <p:cNvPr id="15373" name="Object 13"/>
            <p:cNvGraphicFramePr>
              <a:graphicFrameLocks noChangeAspect="1"/>
            </p:cNvGraphicFramePr>
            <p:nvPr/>
          </p:nvGraphicFramePr>
          <p:xfrm>
            <a:off x="1824" y="96"/>
            <a:ext cx="3024" cy="1743"/>
          </p:xfrm>
          <a:graphic>
            <a:graphicData uri="http://schemas.openxmlformats.org/presentationml/2006/ole">
              <p:oleObj spid="_x0000_s19459" name="Image" r:id="rId5" imgW="2873597" imgH="1656340" progId="">
                <p:embed/>
              </p:oleObj>
            </a:graphicData>
          </a:graphic>
        </p:graphicFrame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>
              <a:off x="1824" y="1872"/>
              <a:ext cx="91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 flipH="1">
              <a:off x="2736" y="1872"/>
              <a:ext cx="211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152400" y="6521450"/>
            <a:ext cx="4700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de-DE" sz="1600" b="0">
                <a:solidFill>
                  <a:srgbClr val="FFFF00"/>
                </a:solidFill>
                <a:latin typeface="Times New Roman" pitchFamily="18" charset="0"/>
              </a:rPr>
              <a:t>G. Navarra et al., Nucl Instr &amp; Meth A 518 (2004) 207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8621" y="-169709"/>
            <a:ext cx="7255907" cy="71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2348880"/>
            <a:ext cx="2664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Model-free analysis of KASKADE data showed </a:t>
            </a:r>
          </a:p>
          <a:p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that knee was a ‘light’ nucleus feature</a:t>
            </a:r>
            <a:endParaRPr lang="en-GB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33400" y="609600"/>
          <a:ext cx="8001000" cy="4938713"/>
        </p:xfrm>
        <a:graphic>
          <a:graphicData uri="http://schemas.openxmlformats.org/presentationml/2006/ole">
            <p:oleObj spid="_x0000_s38914" name="Artwork" r:id="rId3" imgW="6890588" imgH="4253767" progId="Adobe.Illustrator.10">
              <p:link updateAutomatic="1"/>
            </p:oleObj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FF3300"/>
                </a:solidFill>
              </a:rPr>
              <a:t>Two dimensional shower size spectrum lg N</a:t>
            </a:r>
            <a:r>
              <a:rPr lang="de-DE" sz="2400" b="1" baseline="-25000" dirty="0">
                <a:solidFill>
                  <a:srgbClr val="FF3300"/>
                </a:solidFill>
              </a:rPr>
              <a:t>e</a:t>
            </a:r>
            <a:r>
              <a:rPr lang="de-DE" sz="2400" b="1" dirty="0">
                <a:solidFill>
                  <a:srgbClr val="FF3300"/>
                </a:solidFill>
              </a:rPr>
              <a:t> vs. lg N</a:t>
            </a:r>
            <a:r>
              <a:rPr lang="de-DE" sz="2400" b="1" baseline="-25000" dirty="0">
                <a:solidFill>
                  <a:srgbClr val="FF33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045075" y="6521450"/>
            <a:ext cx="4098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r"/>
            <a:r>
              <a:rPr lang="de-DE" sz="1600" b="0">
                <a:solidFill>
                  <a:schemeClr val="accent2"/>
                </a:solidFill>
                <a:latin typeface="Times New Roman" pitchFamily="18" charset="0"/>
              </a:rPr>
              <a:t>M Roth et al, 28</a:t>
            </a:r>
            <a:r>
              <a:rPr lang="de-DE" sz="1600" b="0" baseline="30000">
                <a:solidFill>
                  <a:schemeClr val="accent2"/>
                </a:solidFill>
                <a:latin typeface="Times New Roman" pitchFamily="18" charset="0"/>
              </a:rPr>
              <a:t>th</a:t>
            </a:r>
            <a:r>
              <a:rPr lang="de-DE" sz="1600" b="0">
                <a:solidFill>
                  <a:schemeClr val="accent2"/>
                </a:solidFill>
                <a:latin typeface="Times New Roman" pitchFamily="18" charset="0"/>
              </a:rPr>
              <a:t> ICRC, Tsukuba 1 (2003) 139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7620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008000"/>
                </a:solidFill>
              </a:rPr>
              <a:t>KASCADE</a:t>
            </a:r>
            <a:endParaRPr lang="en-US" sz="1800">
              <a:solidFill>
                <a:srgbClr val="008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5257800"/>
            <a:ext cx="7391400" cy="1312863"/>
            <a:chOff x="288" y="3312"/>
            <a:chExt cx="4656" cy="827"/>
          </a:xfrm>
        </p:grpSpPr>
        <p:sp>
          <p:nvSpPr>
            <p:cNvPr id="6151" name="Text Box 7"/>
            <p:cNvSpPr txBox="1">
              <a:spLocks noChangeArrowheads="1"/>
            </p:cNvSpPr>
            <p:nvPr/>
          </p:nvSpPr>
          <p:spPr bwMode="auto">
            <a:xfrm>
              <a:off x="720" y="3312"/>
              <a:ext cx="42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0">
                  <a:solidFill>
                    <a:schemeClr val="accent2"/>
                  </a:solidFill>
                  <a:sym typeface="Wingdings" pitchFamily="2" charset="2"/>
                </a:rPr>
                <a:t>derive E</a:t>
              </a:r>
              <a:r>
                <a:rPr lang="de-DE" sz="2000" b="0" baseline="-25000">
                  <a:solidFill>
                    <a:schemeClr val="accent2"/>
                  </a:solidFill>
                  <a:sym typeface="Wingdings" pitchFamily="2" charset="2"/>
                </a:rPr>
                <a:t>0</a:t>
              </a:r>
              <a:r>
                <a:rPr lang="de-DE" sz="2000" b="0">
                  <a:solidFill>
                    <a:schemeClr val="accent2"/>
                  </a:solidFill>
                  <a:sym typeface="Wingdings" pitchFamily="2" charset="2"/>
                </a:rPr>
                <a:t> and A from N</a:t>
              </a:r>
              <a:r>
                <a:rPr lang="de-DE" sz="2000" b="0" baseline="-25000">
                  <a:solidFill>
                    <a:schemeClr val="accent2"/>
                  </a:solidFill>
                  <a:sym typeface="Wingdings" pitchFamily="2" charset="2"/>
                </a:rPr>
                <a:t>e</a:t>
              </a:r>
              <a:r>
                <a:rPr lang="de-DE" sz="2000" b="0">
                  <a:solidFill>
                    <a:schemeClr val="accent2"/>
                  </a:solidFill>
                  <a:sym typeface="Wingdings" pitchFamily="2" charset="2"/>
                </a:rPr>
                <a:t> and N</a:t>
              </a:r>
              <a:r>
                <a:rPr lang="de-DE" sz="2000" b="0" baseline="-25000">
                  <a:solidFill>
                    <a:schemeClr val="accent2"/>
                  </a:solidFill>
                  <a:latin typeface="Symbol" pitchFamily="18" charset="2"/>
                  <a:sym typeface="Wingdings" pitchFamily="2" charset="2"/>
                </a:rPr>
                <a:t>m</a:t>
              </a:r>
              <a:r>
                <a:rPr lang="de-DE" sz="2000" b="0">
                  <a:solidFill>
                    <a:schemeClr val="accent2"/>
                  </a:solidFill>
                  <a:sym typeface="Wingdings" pitchFamily="2" charset="2"/>
                </a:rPr>
                <a:t> data</a:t>
              </a:r>
              <a:endParaRPr lang="en-US" sz="2000" b="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720" y="3744"/>
            <a:ext cx="3408" cy="395"/>
          </p:xfrm>
          <a:graphic>
            <a:graphicData uri="http://schemas.openxmlformats.org/presentationml/2006/ole">
              <p:oleObj spid="_x0000_s38915" name="Equation" r:id="rId4" imgW="2844720" imgH="330120" progId="">
                <p:embed/>
              </p:oleObj>
            </a:graphicData>
          </a:graphic>
        </p:graphicFrame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720" y="3566"/>
              <a:ext cx="28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0">
                  <a:solidFill>
                    <a:schemeClr val="accent2"/>
                  </a:solidFill>
                </a:rPr>
                <a:t>Fredholm integral equations of 1</a:t>
              </a:r>
              <a:r>
                <a:rPr lang="de-DE" sz="2000" b="0" baseline="30000">
                  <a:solidFill>
                    <a:schemeClr val="accent2"/>
                  </a:solidFill>
                </a:rPr>
                <a:t>st</a:t>
              </a:r>
              <a:r>
                <a:rPr lang="de-DE" sz="2000" b="0">
                  <a:solidFill>
                    <a:schemeClr val="accent2"/>
                  </a:solidFill>
                </a:rPr>
                <a:t> kind:</a:t>
              </a:r>
              <a:endParaRPr lang="en-US" sz="2000" b="0">
                <a:solidFill>
                  <a:schemeClr val="accent2"/>
                </a:solidFill>
              </a:endParaRPr>
            </a:p>
          </p:txBody>
        </p:sp>
        <p:sp>
          <p:nvSpPr>
            <p:cNvPr id="6154" name="AutoShape 10"/>
            <p:cNvSpPr>
              <a:spLocks noChangeArrowheads="1"/>
            </p:cNvSpPr>
            <p:nvPr/>
          </p:nvSpPr>
          <p:spPr bwMode="auto">
            <a:xfrm>
              <a:off x="288" y="3600"/>
              <a:ext cx="288" cy="240"/>
            </a:xfrm>
            <a:prstGeom prst="rightArrow">
              <a:avLst>
                <a:gd name="adj1" fmla="val 50000"/>
                <a:gd name="adj2" fmla="val 3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5" name="AutoShape 11"/>
            <p:cNvSpPr>
              <a:spLocks noChangeArrowheads="1"/>
            </p:cNvSpPr>
            <p:nvPr/>
          </p:nvSpPr>
          <p:spPr bwMode="auto">
            <a:xfrm>
              <a:off x="288" y="3312"/>
              <a:ext cx="288" cy="240"/>
            </a:xfrm>
            <a:prstGeom prst="rightArrow">
              <a:avLst>
                <a:gd name="adj1" fmla="val 50000"/>
                <a:gd name="adj2" fmla="val 3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676400" y="2133600"/>
            <a:ext cx="3276600" cy="2286000"/>
            <a:chOff x="1056" y="1344"/>
            <a:chExt cx="2064" cy="1440"/>
          </a:xfrm>
        </p:grpSpPr>
        <p:sp>
          <p:nvSpPr>
            <p:cNvPr id="6157" name="Line 13"/>
            <p:cNvSpPr>
              <a:spLocks noChangeShapeType="1"/>
            </p:cNvSpPr>
            <p:nvPr/>
          </p:nvSpPr>
          <p:spPr bwMode="auto">
            <a:xfrm flipV="1">
              <a:off x="2304" y="2160"/>
              <a:ext cx="816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6158" name="Text Box 14"/>
            <p:cNvSpPr txBox="1">
              <a:spLocks noChangeArrowheads="1"/>
            </p:cNvSpPr>
            <p:nvPr/>
          </p:nvSpPr>
          <p:spPr bwMode="auto">
            <a:xfrm>
              <a:off x="2400" y="2256"/>
              <a:ext cx="2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>
                  <a:latin typeface="Times New Roman" pitchFamily="18" charset="0"/>
                </a:rPr>
                <a:t>E</a:t>
              </a:r>
              <a:r>
                <a:rPr lang="de-DE" sz="1800" b="0" baseline="-25000"/>
                <a:t>0</a:t>
              </a:r>
              <a:endParaRPr lang="en-US" sz="1800" b="0" baseline="-25000"/>
            </a:p>
          </p:txBody>
        </p:sp>
        <p:sp>
          <p:nvSpPr>
            <p:cNvPr id="6159" name="Line 15"/>
            <p:cNvSpPr>
              <a:spLocks noChangeShapeType="1"/>
            </p:cNvSpPr>
            <p:nvPr/>
          </p:nvSpPr>
          <p:spPr bwMode="auto">
            <a:xfrm>
              <a:off x="1056" y="1392"/>
              <a:ext cx="576" cy="7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6160" name="Text Box 16"/>
            <p:cNvSpPr txBox="1">
              <a:spLocks noChangeArrowheads="1"/>
            </p:cNvSpPr>
            <p:nvPr/>
          </p:nvSpPr>
          <p:spPr bwMode="auto">
            <a:xfrm>
              <a:off x="1152" y="1344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/>
                <a:t>A</a:t>
              </a:r>
              <a:endParaRPr lang="en-US" sz="1800" b="0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95AF-7358-4CD3-BF8C-3A9963951AF0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1505</Words>
  <Application>Microsoft Office PowerPoint</Application>
  <PresentationFormat>On-screen Show (4:3)</PresentationFormat>
  <Paragraphs>429</Paragraphs>
  <Slides>53</Slides>
  <Notes>14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Office Theme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Image</vt:lpstr>
      <vt:lpstr>Equation</vt:lpstr>
      <vt:lpstr>Fotografía de Photo Editor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Comparison of features at the knee ALL PARTICLE SPECTRUM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Telecommunication system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phy6aaw</dc:creator>
  <cp:lastModifiedBy>phy6aaw</cp:lastModifiedBy>
  <cp:revision>51</cp:revision>
  <dcterms:created xsi:type="dcterms:W3CDTF">2015-03-10T13:42:04Z</dcterms:created>
  <dcterms:modified xsi:type="dcterms:W3CDTF">2015-03-17T14:03:30Z</dcterms:modified>
</cp:coreProperties>
</file>