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7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5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16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17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18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021" r:id="rId2"/>
    <p:sldId id="1041" r:id="rId3"/>
    <p:sldId id="1062" r:id="rId4"/>
    <p:sldId id="1042" r:id="rId5"/>
    <p:sldId id="1060" r:id="rId6"/>
    <p:sldId id="1044" r:id="rId7"/>
    <p:sldId id="1043" r:id="rId8"/>
    <p:sldId id="1057" r:id="rId9"/>
    <p:sldId id="1058" r:id="rId10"/>
    <p:sldId id="1059" r:id="rId11"/>
    <p:sldId id="1047" r:id="rId12"/>
    <p:sldId id="1045" r:id="rId13"/>
    <p:sldId id="1046" r:id="rId14"/>
    <p:sldId id="1048" r:id="rId15"/>
    <p:sldId id="1063" r:id="rId16"/>
    <p:sldId id="1064" r:id="rId17"/>
    <p:sldId id="1050" r:id="rId18"/>
    <p:sldId id="1053" r:id="rId19"/>
    <p:sldId id="1014" r:id="rId20"/>
    <p:sldId id="1015" r:id="rId21"/>
    <p:sldId id="1030" r:id="rId22"/>
    <p:sldId id="1031" r:id="rId23"/>
    <p:sldId id="1036" r:id="rId24"/>
    <p:sldId id="1039" r:id="rId25"/>
    <p:sldId id="1040" r:id="rId26"/>
    <p:sldId id="1061" r:id="rId27"/>
    <p:sldId id="1065" r:id="rId28"/>
    <p:sldId id="1034" r:id="rId29"/>
    <p:sldId id="999" r:id="rId30"/>
    <p:sldId id="1000" r:id="rId31"/>
    <p:sldId id="1001" r:id="rId32"/>
    <p:sldId id="1007" r:id="rId33"/>
    <p:sldId id="1003" r:id="rId34"/>
    <p:sldId id="1004" r:id="rId35"/>
    <p:sldId id="1005" r:id="rId36"/>
    <p:sldId id="1006" r:id="rId37"/>
    <p:sldId id="1035" r:id="rId38"/>
    <p:sldId id="1008" r:id="rId39"/>
    <p:sldId id="1010" r:id="rId40"/>
    <p:sldId id="1012" r:id="rId41"/>
    <p:sldId id="1037" r:id="rId42"/>
    <p:sldId id="1038" r:id="rId43"/>
    <p:sldId id="1016" r:id="rId44"/>
    <p:sldId id="1023" r:id="rId45"/>
    <p:sldId id="1011" r:id="rId46"/>
    <p:sldId id="1052" r:id="rId47"/>
    <p:sldId id="100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800000"/>
    <a:srgbClr val="FF8000"/>
    <a:srgbClr val="CCFF66"/>
    <a:srgbClr val="FFFF00"/>
    <a:srgbClr val="FF000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8" autoAdjust="0"/>
    <p:restoredTop sz="90929"/>
  </p:normalViewPr>
  <p:slideViewPr>
    <p:cSldViewPr snapToGrid="0">
      <p:cViewPr>
        <p:scale>
          <a:sx n="114" d="100"/>
          <a:sy n="114" d="100"/>
        </p:scale>
        <p:origin x="-256" y="-8"/>
      </p:cViewPr>
      <p:guideLst>
        <p:guide orient="horz" pos="3544"/>
        <p:guide pos="2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32"/>
    </p:cViewPr>
  </p:sorterViewPr>
  <p:notesViewPr>
    <p:cSldViewPr snapToGrid="0">
      <p:cViewPr varScale="1">
        <p:scale>
          <a:sx n="98" d="100"/>
          <a:sy n="98" d="100"/>
        </p:scale>
        <p:origin x="-24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70.emf"/><Relationship Id="rId1" Type="http://schemas.openxmlformats.org/officeDocument/2006/relationships/image" Target="../media/image61.emf"/><Relationship Id="rId2" Type="http://schemas.openxmlformats.org/officeDocument/2006/relationships/image" Target="../media/image6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71.emf"/><Relationship Id="rId1" Type="http://schemas.openxmlformats.org/officeDocument/2006/relationships/image" Target="../media/image61.emf"/><Relationship Id="rId2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charset="0"/>
              </a:defRPr>
            </a:lvl1pPr>
          </a:lstStyle>
          <a:p>
            <a:fld id="{976E3DB8-C704-EE4D-9C29-23861EFB1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charset="0"/>
              </a:defRPr>
            </a:lvl1pPr>
          </a:lstStyle>
          <a:p>
            <a:fld id="{E1B28673-2DDE-A844-A1A8-723F70769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55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</a:t>
            </a:r>
            <a:r>
              <a:rPr kumimoji="1" lang="en-US" altLang="zh-CN" baseline="0" dirty="0" smtClean="0"/>
              <a:t> am wonder whether there are too many figures in this slide or not. Maybe you only need two figures. I also attached two more figures in slide 19 for your choice.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91D5-AA67-B347-9B6E-AC3221A192C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0632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27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00593">
              <a:defRPr/>
            </a:pP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28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29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30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31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33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34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35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36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37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00593">
              <a:defRPr/>
            </a:pP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91D5-AA67-B347-9B6E-AC3221A192C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5686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E9B4-2ECB-774B-A7B9-EAF2DFAD448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1C1748-69EF-DB4A-9C3B-FB6D0E2CC7C0}" type="slidenum">
              <a:rPr lang="en-US" sz="1200">
                <a:latin typeface="Times New Roman" charset="0"/>
              </a:rPr>
              <a:pPr eaLnBrk="1" hangingPunct="1"/>
              <a:t>39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0C127B-9EE4-1645-BBE4-30ECFBACAE7B}" type="slidenum">
              <a:rPr lang="en-US" sz="1200">
                <a:latin typeface="Times New Roman" charset="0"/>
              </a:rPr>
              <a:pPr eaLnBrk="1" hangingPunct="1"/>
              <a:t>40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>
              <a:latin typeface="Lucida Grande" charset="0"/>
              <a:ea typeface="ヒラギノ角ゴ Pro W3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678C18-161C-5E44-A587-D14F11EE68F6}" type="slidenum">
              <a:rPr lang="en-US" sz="1200">
                <a:latin typeface="Times New Roman" charset="0"/>
              </a:rPr>
              <a:pPr eaLnBrk="1" hangingPunct="1"/>
              <a:t>41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43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00593">
              <a:defRPr/>
            </a:pP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0C127B-9EE4-1645-BBE4-30ECFBACAE7B}" type="slidenum">
              <a:rPr lang="en-US" sz="1200">
                <a:latin typeface="Times New Roman" charset="0"/>
              </a:rPr>
              <a:pPr eaLnBrk="1" hangingPunct="1"/>
              <a:t>45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>
              <a:latin typeface="Lucida Grande" charset="0"/>
              <a:ea typeface="ヒラギノ角ゴ Pro W3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 am not sure whether</a:t>
            </a:r>
            <a:r>
              <a:rPr kumimoji="1" lang="en-US" altLang="zh-CN" baseline="0" dirty="0" smtClean="0"/>
              <a:t> you need this slide or not. In your original plan, there is only one slide for time-ordering content.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91D5-AA67-B347-9B6E-AC3221A192C9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2113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E9B4-2ECB-774B-A7B9-EAF2DFAD448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0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91D5-AA67-B347-9B6E-AC3221A192C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67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91D5-AA67-B347-9B6E-AC3221A192C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489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0C127B-9EE4-1645-BBE4-30ECFBACAE7B}" type="slidenum">
              <a:rPr lang="en-US" sz="1200">
                <a:latin typeface="Times New Roman" charset="0"/>
              </a:rPr>
              <a:pPr eaLnBrk="1" hangingPunct="1"/>
              <a:t>19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>
              <a:latin typeface="Lucida Grande" charset="0"/>
              <a:ea typeface="ヒラギノ角ゴ Pro W3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678C18-161C-5E44-A587-D14F11EE68F6}" type="slidenum">
              <a:rPr lang="en-US" sz="1200">
                <a:latin typeface="Times New Roman" charset="0"/>
              </a:rPr>
              <a:pPr eaLnBrk="1" hangingPunct="1"/>
              <a:t>20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678C18-161C-5E44-A587-D14F11EE68F6}" type="slidenum">
              <a:rPr lang="en-US" sz="1200">
                <a:latin typeface="Times New Roman" charset="0"/>
              </a:rPr>
              <a:pPr eaLnBrk="1" hangingPunct="1"/>
              <a:t>21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E9B4-2ECB-774B-A7B9-EAF2DFAD44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812" indent="-37469672" defTabSz="911107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4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8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2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3C72B-94AE-F344-A124-D5E00544C562}" type="slidenum">
              <a:rPr lang="en-US" sz="1200">
                <a:latin typeface="Times New Roman" charset="0"/>
              </a:rPr>
              <a:pPr eaLnBrk="1" hangingPunct="1"/>
              <a:t>24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00593">
              <a:defRPr/>
            </a:pP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0"/>
            <a:ext cx="828992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762000"/>
            <a:ext cx="83058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055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solidFill>
                  <a:schemeClr val="accent6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219325" y="141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.emf"/><Relationship Id="rId5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0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5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6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3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e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7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69.emf"/><Relationship Id="rId7" Type="http://schemas.openxmlformats.org/officeDocument/2006/relationships/image" Target="../media/image63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66.emf"/><Relationship Id="rId10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7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61.emf"/><Relationship Id="rId6" Type="http://schemas.openxmlformats.org/officeDocument/2006/relationships/image" Target="../media/image63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6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63.emf"/><Relationship Id="rId5" Type="http://schemas.openxmlformats.org/officeDocument/2006/relationships/image" Target="../media/image64.png"/><Relationship Id="rId6" Type="http://schemas.openxmlformats.org/officeDocument/2006/relationships/oleObject" Target="../embeddings/oleObject45.bin"/><Relationship Id="rId7" Type="http://schemas.openxmlformats.org/officeDocument/2006/relationships/image" Target="../media/image72.e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7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74.emf"/><Relationship Id="rId6" Type="http://schemas.openxmlformats.org/officeDocument/2006/relationships/image" Target="../media/image63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6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75.e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6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oleObject" Target="../embeddings/oleObject52.bin"/><Relationship Id="rId7" Type="http://schemas.openxmlformats.org/officeDocument/2006/relationships/image" Target="../media/image95.emf"/><Relationship Id="rId8" Type="http://schemas.openxmlformats.org/officeDocument/2006/relationships/image" Target="../media/image98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920" y="2943135"/>
            <a:ext cx="46507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Shanhui Fan, </a:t>
            </a:r>
            <a:r>
              <a:rPr lang="en-US" sz="1800" dirty="0" err="1" smtClean="0"/>
              <a:t>Shanshan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, Eden </a:t>
            </a:r>
            <a:r>
              <a:rPr lang="en-US" sz="1800" dirty="0" err="1" smtClean="0"/>
              <a:t>Rephaeli</a:t>
            </a:r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Department of Electrical Engineering </a:t>
            </a:r>
          </a:p>
          <a:p>
            <a:pPr algn="ctr"/>
            <a:r>
              <a:rPr lang="en-US" sz="1800" dirty="0" err="1" smtClean="0"/>
              <a:t>Ginzton</a:t>
            </a:r>
            <a:r>
              <a:rPr lang="en-US" sz="1800" dirty="0" smtClean="0"/>
              <a:t> Laboratory</a:t>
            </a:r>
          </a:p>
          <a:p>
            <a:pPr algn="ctr"/>
            <a:r>
              <a:rPr lang="en-US" sz="1800" dirty="0" smtClean="0"/>
              <a:t>Stanford University</a:t>
            </a:r>
          </a:p>
          <a:p>
            <a:pPr algn="ctr"/>
            <a:endParaRPr lang="en-US" sz="18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6550" y="234950"/>
            <a:ext cx="8383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2"/>
                </a:solidFill>
              </a:rPr>
              <a:t>Theoretical formalism for multi-photon quantum transport in </a:t>
            </a:r>
            <a:r>
              <a:rPr lang="en-US" sz="2400" b="1" dirty="0" err="1">
                <a:solidFill>
                  <a:schemeClr val="accent2"/>
                </a:solidFill>
              </a:rPr>
              <a:t>nanophotonic</a:t>
            </a:r>
            <a:r>
              <a:rPr lang="en-US" sz="2400" b="1" dirty="0">
                <a:solidFill>
                  <a:schemeClr val="accent2"/>
                </a:solidFill>
              </a:rPr>
              <a:t> structures</a:t>
            </a:r>
          </a:p>
        </p:txBody>
      </p:sp>
    </p:spTree>
    <p:extLst>
      <p:ext uri="{BB962C8B-B14F-4D97-AF65-F5344CB8AC3E}">
        <p14:creationId xmlns:p14="http://schemas.microsoft.com/office/powerpoint/2010/main" val="382105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Waveguide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2429652" y="1570792"/>
            <a:ext cx="4428348" cy="321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74" y="3344195"/>
            <a:ext cx="4791105" cy="1486548"/>
          </a:xfrm>
          <a:prstGeom prst="rect">
            <a:avLst/>
          </a:prstGeom>
        </p:spPr>
      </p:pic>
      <p:pic>
        <p:nvPicPr>
          <p:cNvPr id="6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182" y="3536715"/>
            <a:ext cx="1453012" cy="1137901"/>
          </a:xfrm>
          <a:prstGeom prst="rect">
            <a:avLst/>
          </a:prstGeom>
        </p:spPr>
      </p:pic>
      <p:sp>
        <p:nvSpPr>
          <p:cNvPr id="7" name="TextBox 43"/>
          <p:cNvSpPr txBox="1"/>
          <p:nvPr/>
        </p:nvSpPr>
        <p:spPr>
          <a:xfrm>
            <a:off x="343902" y="2581432"/>
            <a:ext cx="57601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Input and output operators of waveguide photons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43"/>
          <p:cNvSpPr txBox="1"/>
          <p:nvPr/>
        </p:nvSpPr>
        <p:spPr>
          <a:xfrm>
            <a:off x="382002" y="5010884"/>
            <a:ext cx="876199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The input operators consist of photon operators in the Heisenberg picture at remote past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 output operators consist of photon operators in the Heisenberg picture at remote future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40000" y="1739900"/>
            <a:ext cx="825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1752600"/>
            <a:ext cx="825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8177"/>
              </p:ext>
            </p:extLst>
          </p:nvPr>
        </p:nvGraphicFramePr>
        <p:xfrm>
          <a:off x="2554288" y="1916113"/>
          <a:ext cx="7350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130" name="Equation" r:id="rId5" imgW="342900" imgH="228600" progId="Equation.3">
                  <p:embed/>
                </p:oleObj>
              </mc:Choice>
              <mc:Fallback>
                <p:oleObj name="Equation" r:id="rId5" imgW="342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4288" y="1916113"/>
                        <a:ext cx="73501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84536"/>
              </p:ext>
            </p:extLst>
          </p:nvPr>
        </p:nvGraphicFramePr>
        <p:xfrm>
          <a:off x="5956300" y="1928813"/>
          <a:ext cx="815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131" name="Equation" r:id="rId7" imgW="381000" imgH="228600" progId="Equation.3">
                  <p:embed/>
                </p:oleObj>
              </mc:Choice>
              <mc:Fallback>
                <p:oleObj name="Equation" r:id="rId7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56300" y="1928813"/>
                        <a:ext cx="8159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10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N-photon S matrix in input-output formalism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11" y="1350197"/>
            <a:ext cx="6082076" cy="10757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5" y="3883728"/>
            <a:ext cx="8103865" cy="1158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6366014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S. Fan et al, PRA 82, 063821 (2010).</a:t>
            </a:r>
          </a:p>
        </p:txBody>
      </p:sp>
      <p:sp>
        <p:nvSpPr>
          <p:cNvPr id="7" name="Left Brace 146"/>
          <p:cNvSpPr/>
          <p:nvPr/>
        </p:nvSpPr>
        <p:spPr bwMode="auto">
          <a:xfrm rot="16200000">
            <a:off x="6529815" y="1691115"/>
            <a:ext cx="229494" cy="1823876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文本框 19"/>
          <p:cNvSpPr txBox="1"/>
          <p:nvPr/>
        </p:nvSpPr>
        <p:spPr>
          <a:xfrm>
            <a:off x="5541264" y="2770818"/>
            <a:ext cx="254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b="1" dirty="0" smtClean="0">
                <a:solidFill>
                  <a:srgbClr val="FF0000"/>
                </a:solidFill>
              </a:rPr>
              <a:t>Inject N photons</a:t>
            </a:r>
            <a:endParaRPr kumimoji="1"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Left Brace 146"/>
          <p:cNvSpPr/>
          <p:nvPr/>
        </p:nvSpPr>
        <p:spPr bwMode="auto">
          <a:xfrm rot="16200000">
            <a:off x="4447015" y="1691115"/>
            <a:ext cx="229494" cy="1823876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3331464" y="2770818"/>
            <a:ext cx="254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b="1" dirty="0" smtClean="0">
                <a:solidFill>
                  <a:srgbClr val="FF0000"/>
                </a:solidFill>
              </a:rPr>
              <a:t>Remove N photons</a:t>
            </a:r>
            <a:endParaRPr kumimoji="1" lang="zh-CN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5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Local System</a:t>
            </a:r>
            <a:endParaRPr kumimoji="1" lang="zh-CN" altLang="en-US" dirty="0"/>
          </a:p>
        </p:txBody>
      </p:sp>
      <p:sp>
        <p:nvSpPr>
          <p:cNvPr id="4" name="Oval 45"/>
          <p:cNvSpPr/>
          <p:nvPr/>
        </p:nvSpPr>
        <p:spPr>
          <a:xfrm>
            <a:off x="1807313" y="3109898"/>
            <a:ext cx="1461634" cy="116056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17398"/>
              </p:ext>
            </p:extLst>
          </p:nvPr>
        </p:nvGraphicFramePr>
        <p:xfrm>
          <a:off x="2289293" y="3412154"/>
          <a:ext cx="499662" cy="54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88" name="Equation" r:id="rId3" imgW="127000" imgH="139700" progId="Equation.3">
                  <p:embed/>
                </p:oleObj>
              </mc:Choice>
              <mc:Fallback>
                <p:oleObj name="Equation" r:id="rId3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9293" y="3412154"/>
                        <a:ext cx="499662" cy="549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021" y="3194902"/>
            <a:ext cx="3011246" cy="9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1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Input-Output Formalism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855" y="3864034"/>
            <a:ext cx="4590899" cy="7545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17" y="4908666"/>
            <a:ext cx="3338703" cy="391414"/>
          </a:xfrm>
          <a:prstGeom prst="rect">
            <a:avLst/>
          </a:prstGeom>
        </p:spPr>
      </p:pic>
      <p:sp>
        <p:nvSpPr>
          <p:cNvPr id="15" name="Oval 45"/>
          <p:cNvSpPr/>
          <p:nvPr/>
        </p:nvSpPr>
        <p:spPr>
          <a:xfrm>
            <a:off x="4021779" y="1353778"/>
            <a:ext cx="1078090" cy="85602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0100" y="2349500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waveguide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2400" y="1447800"/>
            <a:ext cx="1809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5883414"/>
            <a:ext cx="915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Gardiner and Collet, PRA 31, 3761 (1985)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Identical in form to the classical temporal coupled mode theory, e.g. S. Fan et al, Journal of Optical </a:t>
            </a:r>
            <a:r>
              <a:rPr lang="en-US" dirty="0" err="1" smtClean="0"/>
              <a:t>Socieity</a:t>
            </a:r>
            <a:r>
              <a:rPr lang="en-US" dirty="0" smtClean="0"/>
              <a:t> of America A 20, 569 (2003)</a:t>
            </a:r>
            <a:endParaRPr lang="en-US" dirty="0"/>
          </a:p>
        </p:txBody>
      </p:sp>
      <p:graphicFrame>
        <p:nvGraphicFramePr>
          <p:cNvPr id="1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546365"/>
              </p:ext>
            </p:extLst>
          </p:nvPr>
        </p:nvGraphicFramePr>
        <p:xfrm>
          <a:off x="4448293" y="1659554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11" name="Equation" r:id="rId5" imgW="127000" imgH="139700" progId="Equation.3">
                  <p:embed/>
                </p:oleObj>
              </mc:Choice>
              <mc:Fallback>
                <p:oleObj name="Equation" r:id="rId5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8293" y="1659554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2429652" y="2408992"/>
            <a:ext cx="4428348" cy="321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40000" y="2578100"/>
            <a:ext cx="825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2590800"/>
            <a:ext cx="825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047312"/>
              </p:ext>
            </p:extLst>
          </p:nvPr>
        </p:nvGraphicFramePr>
        <p:xfrm>
          <a:off x="2554288" y="2754313"/>
          <a:ext cx="7350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12" name="Equation" r:id="rId7" imgW="342900" imgH="228600" progId="Equation.3">
                  <p:embed/>
                </p:oleObj>
              </mc:Choice>
              <mc:Fallback>
                <p:oleObj name="Equation" r:id="rId7" imgW="342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4288" y="2754313"/>
                        <a:ext cx="73501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617332"/>
              </p:ext>
            </p:extLst>
          </p:nvPr>
        </p:nvGraphicFramePr>
        <p:xfrm>
          <a:off x="5956300" y="2767013"/>
          <a:ext cx="815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13" name="Equation" r:id="rId9" imgW="381000" imgH="228600" progId="Equation.3">
                  <p:embed/>
                </p:oleObj>
              </mc:Choice>
              <mc:Fallback>
                <p:oleObj name="Equation" r:id="rId9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6300" y="2767013"/>
                        <a:ext cx="8159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01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Main Result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39252" y="2938438"/>
            <a:ext cx="294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dirty="0" smtClean="0"/>
              <a:t>N</a:t>
            </a:r>
            <a:r>
              <a:rPr kumimoji="1" lang="en-US" altLang="zh-CN" sz="2400" dirty="0" smtClean="0"/>
              <a:t>-photon </a:t>
            </a:r>
            <a:r>
              <a:rPr kumimoji="1" lang="en-US" altLang="zh-CN" sz="2400" i="1" dirty="0" smtClean="0"/>
              <a:t>S</a:t>
            </a:r>
            <a:r>
              <a:rPr kumimoji="1" lang="en-US" altLang="zh-CN" sz="2400" dirty="0" smtClean="0"/>
              <a:t>-matrix:</a:t>
            </a:r>
            <a:endParaRPr kumimoji="1"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97" y="3601975"/>
            <a:ext cx="8436165" cy="76141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77801" y="644519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smtClean="0"/>
              <a:t>S. </a:t>
            </a:r>
            <a:r>
              <a:rPr lang="en-US" sz="1600" dirty="0" err="1" smtClean="0"/>
              <a:t>Xu</a:t>
            </a:r>
            <a:r>
              <a:rPr lang="en-US" sz="1600" dirty="0" smtClean="0"/>
              <a:t> and S. Fan, </a:t>
            </a:r>
            <a:r>
              <a:rPr lang="en-US" sz="1600" dirty="0" err="1" smtClean="0"/>
              <a:t>arxiv</a:t>
            </a:r>
            <a:r>
              <a:rPr lang="en-US" sz="1600" dirty="0" smtClean="0"/>
              <a:t>: </a:t>
            </a:r>
            <a:r>
              <a:rPr lang="en-US" sz="1600" u="sng" dirty="0" smtClean="0"/>
              <a:t>1502.06049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17224" y="999738"/>
            <a:ext cx="6242135" cy="1395832"/>
            <a:chOff x="749300" y="1010878"/>
            <a:chExt cx="6242135" cy="1395832"/>
          </a:xfrm>
        </p:grpSpPr>
        <p:sp>
          <p:nvSpPr>
            <p:cNvPr id="19" name="Rectangle 3"/>
            <p:cNvSpPr/>
            <p:nvPr/>
          </p:nvSpPr>
          <p:spPr>
            <a:xfrm flipV="1">
              <a:off x="2378852" y="2066092"/>
              <a:ext cx="4428348" cy="321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45"/>
            <p:cNvSpPr/>
            <p:nvPr/>
          </p:nvSpPr>
          <p:spPr>
            <a:xfrm>
              <a:off x="3970979" y="1010878"/>
              <a:ext cx="1078090" cy="856022"/>
            </a:xfrm>
            <a:prstGeom prst="ellipse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9300" y="2006600"/>
              <a:ext cx="1495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waveguide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1104900"/>
              <a:ext cx="1809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Local system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3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5692009"/>
                </p:ext>
              </p:extLst>
            </p:nvPr>
          </p:nvGraphicFramePr>
          <p:xfrm>
            <a:off x="4397493" y="1316654"/>
            <a:ext cx="2540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2114" name="Equation" r:id="rId4" imgW="127000" imgH="139700" progId="Equation.3">
                    <p:embed/>
                  </p:oleObj>
                </mc:Choice>
                <mc:Fallback>
                  <p:oleObj name="Equation" r:id="rId4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97493" y="1316654"/>
                          <a:ext cx="2540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0433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 in a picture</a:t>
            </a:r>
            <a:endParaRPr lang="en-US" dirty="0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508000" y="2338780"/>
            <a:ext cx="1849776" cy="1333500"/>
            <a:chOff x="508000" y="1536700"/>
            <a:chExt cx="1849776" cy="1333500"/>
          </a:xfrm>
        </p:grpSpPr>
        <p:grpSp>
          <p:nvGrpSpPr>
            <p:cNvPr id="15" name="Group 14"/>
            <p:cNvGrpSpPr/>
            <p:nvPr/>
          </p:nvGrpSpPr>
          <p:grpSpPr>
            <a:xfrm>
              <a:off x="508000" y="1835150"/>
              <a:ext cx="1849776" cy="762000"/>
              <a:chOff x="495300" y="1835150"/>
              <a:chExt cx="1849776" cy="762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95300" y="1835150"/>
                <a:ext cx="18497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95300" y="2216150"/>
                <a:ext cx="18497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95300" y="2597150"/>
                <a:ext cx="18497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1155700" y="1536700"/>
              <a:ext cx="558800" cy="1333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54714" y="2834080"/>
            <a:ext cx="33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49600" y="2649930"/>
            <a:ext cx="1849776" cy="762000"/>
            <a:chOff x="495300" y="1835150"/>
            <a:chExt cx="1849776" cy="762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95300" y="1835150"/>
              <a:ext cx="1849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5300" y="2216150"/>
              <a:ext cx="1849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5300" y="2597150"/>
              <a:ext cx="1849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400800" y="2637230"/>
            <a:ext cx="1849776" cy="762000"/>
            <a:chOff x="495300" y="1835150"/>
            <a:chExt cx="1849776" cy="7620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95300" y="1835150"/>
              <a:ext cx="1849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5300" y="2216150"/>
              <a:ext cx="1849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5300" y="2597150"/>
              <a:ext cx="1849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7099300" y="316428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124200" y="4815150"/>
            <a:ext cx="1849776" cy="1022350"/>
            <a:chOff x="3124200" y="3422650"/>
            <a:chExt cx="1849776" cy="1022350"/>
          </a:xfrm>
        </p:grpSpPr>
        <p:grpSp>
          <p:nvGrpSpPr>
            <p:cNvPr id="25" name="Group 24"/>
            <p:cNvGrpSpPr/>
            <p:nvPr/>
          </p:nvGrpSpPr>
          <p:grpSpPr>
            <a:xfrm>
              <a:off x="3124200" y="3422650"/>
              <a:ext cx="1849776" cy="762000"/>
              <a:chOff x="495300" y="1835150"/>
              <a:chExt cx="1849776" cy="7620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95300" y="1835150"/>
                <a:ext cx="18497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95300" y="2216150"/>
                <a:ext cx="18497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95300" y="2597150"/>
                <a:ext cx="18497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3594100" y="3581400"/>
              <a:ext cx="863600" cy="863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51600" y="4840550"/>
            <a:ext cx="1849776" cy="762000"/>
            <a:chOff x="495300" y="1835150"/>
            <a:chExt cx="1849776" cy="7620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95300" y="1835150"/>
              <a:ext cx="1849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95300" y="2216150"/>
              <a:ext cx="1849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5300" y="2597150"/>
              <a:ext cx="1849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6807200" y="4681800"/>
            <a:ext cx="1155700" cy="1168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26766" y="2834080"/>
            <a:ext cx="33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26766" y="4981868"/>
            <a:ext cx="33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554714" y="4981868"/>
            <a:ext cx="33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885527" y="1626424"/>
            <a:ext cx="2529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three photons by-pass the local system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146275" y="1611726"/>
            <a:ext cx="2699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photon couples in and out of the local system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822674" y="4014386"/>
            <a:ext cx="2699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 photons couple in and out of the local system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194831" y="3955128"/>
            <a:ext cx="2699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three photons couple in and out of the local 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402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S-matrix in terms of Green function of the local system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87742" y="4706858"/>
            <a:ext cx="7612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All we need is to compute the Green functions of the local system</a:t>
            </a:r>
            <a:endParaRPr kumimoji="1" lang="zh-CN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826381"/>
              </p:ext>
            </p:extLst>
          </p:nvPr>
        </p:nvGraphicFramePr>
        <p:xfrm>
          <a:off x="1290638" y="5651500"/>
          <a:ext cx="4054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00" name="Equation" r:id="rId3" imgW="1803400" imgH="254000" progId="Equation.3">
                  <p:embed/>
                </p:oleObj>
              </mc:Choice>
              <mc:Fallback>
                <p:oleObj name="Equation" r:id="rId3" imgW="1803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638" y="5651500"/>
                        <a:ext cx="405447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3"/>
          <p:cNvSpPr txBox="1"/>
          <p:nvPr/>
        </p:nvSpPr>
        <p:spPr>
          <a:xfrm>
            <a:off x="5446252" y="5707038"/>
            <a:ext cx="12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for all</a:t>
            </a:r>
            <a:endParaRPr kumimoji="1" lang="zh-CN" alt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82056"/>
              </p:ext>
            </p:extLst>
          </p:nvPr>
        </p:nvGraphicFramePr>
        <p:xfrm>
          <a:off x="6403975" y="5764213"/>
          <a:ext cx="9128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01" name="Equation" r:id="rId5" imgW="406400" imgH="165100" progId="Equation.3">
                  <p:embed/>
                </p:oleObj>
              </mc:Choice>
              <mc:Fallback>
                <p:oleObj name="Equation" r:id="rId5" imgW="406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3975" y="5764213"/>
                        <a:ext cx="912813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39481" y="1918778"/>
            <a:ext cx="1849776" cy="1022350"/>
            <a:chOff x="3124200" y="3422650"/>
            <a:chExt cx="1849776" cy="1022350"/>
          </a:xfrm>
        </p:grpSpPr>
        <p:grpSp>
          <p:nvGrpSpPr>
            <p:cNvPr id="9" name="Group 8"/>
            <p:cNvGrpSpPr/>
            <p:nvPr/>
          </p:nvGrpSpPr>
          <p:grpSpPr>
            <a:xfrm>
              <a:off x="3124200" y="3422650"/>
              <a:ext cx="1849776" cy="762000"/>
              <a:chOff x="495300" y="1835150"/>
              <a:chExt cx="1849776" cy="7620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95300" y="1835150"/>
                <a:ext cx="18497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95300" y="2216150"/>
                <a:ext cx="18497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95300" y="2597150"/>
                <a:ext cx="18497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3594100" y="3581400"/>
              <a:ext cx="863600" cy="863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51564" y="2840672"/>
            <a:ext cx="231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photon by-pass the local system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67070"/>
              </p:ext>
            </p:extLst>
          </p:nvPr>
        </p:nvGraphicFramePr>
        <p:xfrm>
          <a:off x="2981325" y="1893888"/>
          <a:ext cx="5165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02" name="Equation" r:id="rId7" imgW="2298700" imgH="254000" progId="Equation.3">
                  <p:embed/>
                </p:oleObj>
              </mc:Choice>
              <mc:Fallback>
                <p:oleObj name="Equation" r:id="rId7" imgW="2298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1325" y="1893888"/>
                        <a:ext cx="516572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13194" y="2870534"/>
            <a:ext cx="355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remaining two photons couple into the local system</a:t>
            </a:r>
            <a:endParaRPr lang="en-US" dirty="0"/>
          </a:p>
        </p:txBody>
      </p:sp>
      <p:sp>
        <p:nvSpPr>
          <p:cNvPr id="18" name="Left Brace 146"/>
          <p:cNvSpPr/>
          <p:nvPr/>
        </p:nvSpPr>
        <p:spPr bwMode="auto">
          <a:xfrm rot="16200000">
            <a:off x="6327669" y="1079966"/>
            <a:ext cx="263249" cy="30576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eft Brace 146"/>
          <p:cNvSpPr/>
          <p:nvPr/>
        </p:nvSpPr>
        <p:spPr bwMode="auto">
          <a:xfrm rot="16200000">
            <a:off x="3420146" y="2038381"/>
            <a:ext cx="252109" cy="112967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4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Quantum Causality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06" y="1476471"/>
            <a:ext cx="7604476" cy="5362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06" y="2520086"/>
            <a:ext cx="7636013" cy="4903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228600" y="6340614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Gardiner and Collet, PRA 31, 3761 (1985).</a:t>
            </a:r>
          </a:p>
        </p:txBody>
      </p:sp>
      <p:sp>
        <p:nvSpPr>
          <p:cNvPr id="22" name="矩形 9"/>
          <p:cNvSpPr/>
          <p:nvPr/>
        </p:nvSpPr>
        <p:spPr>
          <a:xfrm>
            <a:off x="716606" y="3832312"/>
            <a:ext cx="781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The </a:t>
            </a:r>
            <a:r>
              <a:rPr lang="en-US" altLang="zh-CN" sz="2400" dirty="0" smtClean="0"/>
              <a:t>physical field           in </a:t>
            </a:r>
            <a:r>
              <a:rPr lang="en-US" altLang="zh-CN" sz="2400" dirty="0"/>
              <a:t>the localized </a:t>
            </a:r>
            <a:r>
              <a:rPr lang="en-US" altLang="zh-CN" sz="2400" dirty="0" smtClean="0"/>
              <a:t>system:  </a:t>
            </a:r>
          </a:p>
        </p:txBody>
      </p:sp>
      <p:sp>
        <p:nvSpPr>
          <p:cNvPr id="28" name="矩形 12"/>
          <p:cNvSpPr/>
          <p:nvPr/>
        </p:nvSpPr>
        <p:spPr>
          <a:xfrm>
            <a:off x="716606" y="4514407"/>
            <a:ext cx="7472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depends only on the input field             </a:t>
            </a:r>
            <a:r>
              <a:rPr lang="en-US" altLang="zh-CN" sz="2400" dirty="0" smtClean="0"/>
              <a:t>  with              , </a:t>
            </a:r>
            <a:endParaRPr lang="en-US" altLang="zh-CN" sz="2400" dirty="0"/>
          </a:p>
        </p:txBody>
      </p:sp>
      <p:sp>
        <p:nvSpPr>
          <p:cNvPr id="29" name="矩形 13"/>
          <p:cNvSpPr/>
          <p:nvPr/>
        </p:nvSpPr>
        <p:spPr>
          <a:xfrm>
            <a:off x="699897" y="5151125"/>
            <a:ext cx="7592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and generates only output field             </a:t>
            </a:r>
            <a:r>
              <a:rPr lang="en-US" altLang="zh-CN" sz="2400" dirty="0" smtClean="0"/>
              <a:t>    with             .</a:t>
            </a:r>
            <a:endParaRPr lang="zh-CN" altLang="en-US" sz="2400" dirty="0"/>
          </a:p>
        </p:txBody>
      </p:sp>
      <p:pic>
        <p:nvPicPr>
          <p:cNvPr id="30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083" y="3887498"/>
            <a:ext cx="558800" cy="412750"/>
          </a:xfrm>
          <a:prstGeom prst="rect">
            <a:avLst/>
          </a:prstGeom>
        </p:spPr>
      </p:pic>
      <p:pic>
        <p:nvPicPr>
          <p:cNvPr id="31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92" y="4542800"/>
            <a:ext cx="909320" cy="447040"/>
          </a:xfrm>
          <a:prstGeom prst="rect">
            <a:avLst/>
          </a:prstGeom>
        </p:spPr>
      </p:pic>
      <p:pic>
        <p:nvPicPr>
          <p:cNvPr id="32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094" y="5189003"/>
            <a:ext cx="1097280" cy="431800"/>
          </a:xfrm>
          <a:prstGeom prst="rect">
            <a:avLst/>
          </a:prstGeom>
        </p:spPr>
      </p:pic>
      <p:pic>
        <p:nvPicPr>
          <p:cNvPr id="33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936" y="4559867"/>
            <a:ext cx="887222" cy="328930"/>
          </a:xfrm>
          <a:prstGeom prst="rect">
            <a:avLst/>
          </a:prstGeom>
        </p:spPr>
      </p:pic>
      <p:pic>
        <p:nvPicPr>
          <p:cNvPr id="34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322" y="5213739"/>
            <a:ext cx="880110" cy="3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0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Sketch of the proof</a:t>
            </a:r>
            <a:endParaRPr kumimoji="1" lang="zh-CN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57425"/>
              </p:ext>
            </p:extLst>
          </p:nvPr>
        </p:nvGraphicFramePr>
        <p:xfrm>
          <a:off x="5075238" y="1054100"/>
          <a:ext cx="4054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78" name="Equation" r:id="rId3" imgW="1803400" imgH="254000" progId="Equation.3">
                  <p:embed/>
                </p:oleObj>
              </mc:Choice>
              <mc:Fallback>
                <p:oleObj name="Equation" r:id="rId3" imgW="1803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5238" y="1054100"/>
                        <a:ext cx="405447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10945"/>
              </p:ext>
            </p:extLst>
          </p:nvPr>
        </p:nvGraphicFramePr>
        <p:xfrm>
          <a:off x="120650" y="1041400"/>
          <a:ext cx="4311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79" name="Equation" r:id="rId5" imgW="1917700" imgH="254000" progId="Equation.3">
                  <p:embed/>
                </p:oleObj>
              </mc:Choice>
              <mc:Fallback>
                <p:oleObj name="Equation" r:id="rId5" imgW="1917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650" y="1041400"/>
                        <a:ext cx="43116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521200" y="1328738"/>
            <a:ext cx="469900" cy="4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146"/>
          <p:cNvSpPr/>
          <p:nvPr/>
        </p:nvSpPr>
        <p:spPr bwMode="auto">
          <a:xfrm rot="16200000">
            <a:off x="2243565" y="-182135"/>
            <a:ext cx="204094" cy="4046376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925052" y="2049438"/>
            <a:ext cx="294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dirty="0" smtClean="0"/>
              <a:t>N</a:t>
            </a:r>
            <a:r>
              <a:rPr kumimoji="1" lang="en-US" altLang="zh-CN" sz="2400" dirty="0" smtClean="0"/>
              <a:t>-photon S matrix</a:t>
            </a:r>
            <a:endParaRPr kumimoji="1" lang="zh-CN" altLang="en-US" sz="2400" dirty="0"/>
          </a:p>
        </p:txBody>
      </p:sp>
      <p:sp>
        <p:nvSpPr>
          <p:cNvPr id="11" name="Left Brace 146"/>
          <p:cNvSpPr/>
          <p:nvPr/>
        </p:nvSpPr>
        <p:spPr bwMode="auto">
          <a:xfrm rot="16200000">
            <a:off x="7018765" y="-144035"/>
            <a:ext cx="204094" cy="4046376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5700252" y="2049438"/>
            <a:ext cx="3545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The Green’s function of the local system</a:t>
            </a:r>
            <a:endParaRPr kumimoji="1" lang="zh-CN" alt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59952" y="3024188"/>
            <a:ext cx="8599948" cy="2509515"/>
            <a:chOff x="759952" y="3100388"/>
            <a:chExt cx="7486587" cy="2509515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2072457"/>
                </p:ext>
              </p:extLst>
            </p:nvPr>
          </p:nvGraphicFramePr>
          <p:xfrm>
            <a:off x="2205038" y="3100388"/>
            <a:ext cx="3113087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480" name="Equation" r:id="rId7" imgW="1384300" imgH="241300" progId="Equation.3">
                    <p:embed/>
                  </p:oleObj>
                </mc:Choice>
                <mc:Fallback>
                  <p:oleObj name="Equation" r:id="rId7" imgW="13843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05038" y="3100388"/>
                          <a:ext cx="3113087" cy="542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文本框 3"/>
            <p:cNvSpPr txBox="1"/>
            <p:nvPr/>
          </p:nvSpPr>
          <p:spPr>
            <a:xfrm>
              <a:off x="772652" y="3128938"/>
              <a:ext cx="954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Apply</a:t>
              </a:r>
              <a:endParaRPr kumimoji="1" lang="zh-CN" altLang="en-US" sz="2400" dirty="0"/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59952" y="3814738"/>
              <a:ext cx="7486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Expand, for each term,  simplify with quantum causality</a:t>
              </a:r>
              <a:endParaRPr kumimoji="1" lang="zh-CN" altLang="en-US" sz="2400" dirty="0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772652" y="4475138"/>
              <a:ext cx="954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Apply</a:t>
              </a:r>
              <a:endParaRPr kumimoji="1" lang="zh-CN" altLang="en-US" sz="2400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708200"/>
                </p:ext>
              </p:extLst>
            </p:nvPr>
          </p:nvGraphicFramePr>
          <p:xfrm>
            <a:off x="2247900" y="4433888"/>
            <a:ext cx="3255963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481" name="Equation" r:id="rId9" imgW="1447800" imgH="241300" progId="Equation.3">
                    <p:embed/>
                  </p:oleObj>
                </mc:Choice>
                <mc:Fallback>
                  <p:oleObj name="Equation" r:id="rId9" imgW="14478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47900" y="4433888"/>
                          <a:ext cx="3255963" cy="542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文本框 3"/>
            <p:cNvSpPr txBox="1"/>
            <p:nvPr/>
          </p:nvSpPr>
          <p:spPr>
            <a:xfrm>
              <a:off x="798052" y="5148238"/>
              <a:ext cx="7028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Expand, for each term, simplify with quantum causality</a:t>
              </a:r>
              <a:endParaRPr kumimoji="1" lang="zh-CN" altLang="en-US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7801" y="644519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smtClean="0"/>
              <a:t>S. </a:t>
            </a:r>
            <a:r>
              <a:rPr lang="en-US" sz="1600" dirty="0" err="1" smtClean="0"/>
              <a:t>Xu</a:t>
            </a:r>
            <a:r>
              <a:rPr lang="en-US" sz="1600" dirty="0" smtClean="0"/>
              <a:t> and S. Fan, </a:t>
            </a:r>
            <a:r>
              <a:rPr lang="en-US" sz="1600" dirty="0" err="1" smtClean="0"/>
              <a:t>arxiv</a:t>
            </a:r>
            <a:r>
              <a:rPr lang="en-US" sz="1600" dirty="0" smtClean="0"/>
              <a:t>: </a:t>
            </a:r>
            <a:r>
              <a:rPr lang="en-US" sz="1600" u="sng" dirty="0" smtClean="0"/>
              <a:t>1502.06049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022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example: Kerr nonlinearity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5156200" y="32131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七边形 10"/>
          <p:cNvSpPr/>
          <p:nvPr/>
        </p:nvSpPr>
        <p:spPr bwMode="auto">
          <a:xfrm>
            <a:off x="4711700" y="3708400"/>
            <a:ext cx="914400" cy="914400"/>
          </a:xfrm>
          <a:prstGeom prst="heptag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平行四边形 11"/>
          <p:cNvSpPr/>
          <p:nvPr/>
        </p:nvSpPr>
        <p:spPr bwMode="auto">
          <a:xfrm>
            <a:off x="4749800" y="3911600"/>
            <a:ext cx="1216152" cy="914400"/>
          </a:xfrm>
          <a:prstGeom prst="parallelogram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4"/>
          <p:cNvSpPr/>
          <p:nvPr/>
        </p:nvSpPr>
        <p:spPr bwMode="auto">
          <a:xfrm>
            <a:off x="1689100" y="3606800"/>
            <a:ext cx="5829300" cy="4953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同心圆 14"/>
          <p:cNvSpPr/>
          <p:nvPr/>
        </p:nvSpPr>
        <p:spPr bwMode="auto">
          <a:xfrm>
            <a:off x="3530600" y="1308100"/>
            <a:ext cx="2120900" cy="2222500"/>
          </a:xfrm>
          <a:prstGeom prst="donu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右箭头 20"/>
          <p:cNvSpPr/>
          <p:nvPr/>
        </p:nvSpPr>
        <p:spPr bwMode="auto">
          <a:xfrm>
            <a:off x="2425700" y="3416300"/>
            <a:ext cx="1193800" cy="4064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右弧形箭头 22"/>
          <p:cNvSpPr/>
          <p:nvPr/>
        </p:nvSpPr>
        <p:spPr bwMode="auto">
          <a:xfrm rot="10800000">
            <a:off x="4597400" y="1066800"/>
            <a:ext cx="1168400" cy="2603500"/>
          </a:xfrm>
          <a:prstGeom prst="curv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右弧形箭头 23"/>
          <p:cNvSpPr/>
          <p:nvPr/>
        </p:nvSpPr>
        <p:spPr bwMode="auto">
          <a:xfrm>
            <a:off x="3454400" y="1231900"/>
            <a:ext cx="1016000" cy="2527300"/>
          </a:xfrm>
          <a:prstGeom prst="curvedRightArrow">
            <a:avLst/>
          </a:prstGeom>
          <a:solidFill>
            <a:srgbClr val="0000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右箭头 100"/>
          <p:cNvSpPr/>
          <p:nvPr/>
        </p:nvSpPr>
        <p:spPr bwMode="auto">
          <a:xfrm>
            <a:off x="5588000" y="3416300"/>
            <a:ext cx="1193800" cy="4064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03400" y="30353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Input</a:t>
            </a:r>
            <a:endParaRPr kumimoji="1" lang="zh-CN" altLang="en-US" sz="2000" dirty="0"/>
          </a:p>
        </p:txBody>
      </p:sp>
      <p:sp>
        <p:nvSpPr>
          <p:cNvPr id="103" name="文本框 102"/>
          <p:cNvSpPr txBox="1"/>
          <p:nvPr/>
        </p:nvSpPr>
        <p:spPr>
          <a:xfrm>
            <a:off x="6540500" y="30353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Output</a:t>
            </a:r>
            <a:endParaRPr kumimoji="1" lang="zh-CN" altLang="en-US" sz="2000" dirty="0"/>
          </a:p>
        </p:txBody>
      </p:sp>
      <p:pic>
        <p:nvPicPr>
          <p:cNvPr id="1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325938"/>
            <a:ext cx="8155644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" name="Left Brace 146"/>
          <p:cNvSpPr/>
          <p:nvPr/>
        </p:nvSpPr>
        <p:spPr bwMode="auto">
          <a:xfrm rot="16200000">
            <a:off x="1695450" y="4324349"/>
            <a:ext cx="285754" cy="1784352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04900" y="5410200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 </a:t>
            </a:r>
            <a:r>
              <a:rPr kumimoji="1" lang="en-US" altLang="zh-CN" sz="1800" dirty="0" smtClean="0"/>
              <a:t>waveguide photon</a:t>
            </a:r>
            <a:endParaRPr kumimoji="1" lang="zh-CN" altLang="en-US" sz="1800" dirty="0"/>
          </a:p>
        </p:txBody>
      </p:sp>
      <p:sp>
        <p:nvSpPr>
          <p:cNvPr id="107" name="Left Brace 146"/>
          <p:cNvSpPr/>
          <p:nvPr/>
        </p:nvSpPr>
        <p:spPr bwMode="auto">
          <a:xfrm rot="16200000">
            <a:off x="4470402" y="3708397"/>
            <a:ext cx="209549" cy="3016252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3517900" y="53213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dirty="0" smtClean="0"/>
              <a:t> coupling between  waveguide and ring resonator</a:t>
            </a:r>
            <a:endParaRPr kumimoji="1" lang="zh-CN" altLang="en-US" sz="1800" dirty="0"/>
          </a:p>
        </p:txBody>
      </p:sp>
      <p:sp>
        <p:nvSpPr>
          <p:cNvPr id="109" name="Left Brace 146"/>
          <p:cNvSpPr/>
          <p:nvPr/>
        </p:nvSpPr>
        <p:spPr bwMode="auto">
          <a:xfrm rot="16200000">
            <a:off x="7391401" y="4013200"/>
            <a:ext cx="222256" cy="2368549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553200" y="5346700"/>
            <a:ext cx="176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dirty="0" smtClean="0"/>
              <a:t>ring resonator with Kerr nonlinearity </a:t>
            </a:r>
            <a:endParaRPr kumimoji="1" lang="zh-CN" altLang="en-US" sz="1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1" y="4305300"/>
            <a:ext cx="2895600" cy="861232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Example: Kerr nonlinearity in a cavity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71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223838"/>
            <a:ext cx="8686800" cy="1143000"/>
          </a:xfrm>
        </p:spPr>
        <p:txBody>
          <a:bodyPr/>
          <a:lstStyle/>
          <a:p>
            <a:r>
              <a:rPr kumimoji="1" lang="en-US" altLang="zh-CN" dirty="0" err="1" smtClean="0"/>
              <a:t>Nanophotonics</a:t>
            </a:r>
            <a:r>
              <a:rPr kumimoji="1" lang="en-US" altLang="zh-CN" dirty="0" smtClean="0"/>
              <a:t> coupled with quantum multilevel systems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70" y="4116713"/>
            <a:ext cx="3872730" cy="222405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996335" y="3219388"/>
            <a:ext cx="3880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T. Aoki et al, Nature </a:t>
            </a:r>
            <a:r>
              <a:rPr lang="en-US" altLang="zh-CN" sz="1600" dirty="0"/>
              <a:t>443, 671-674 (2006)</a:t>
            </a:r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2565291" y="6382532"/>
            <a:ext cx="4343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A. </a:t>
            </a:r>
            <a:r>
              <a:rPr lang="en-US" altLang="zh-CN" sz="1600" dirty="0" err="1" smtClean="0"/>
              <a:t>Akimov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et al, Nature 450,402</a:t>
            </a:r>
            <a:r>
              <a:rPr lang="en-US" altLang="zh-CN" sz="1600" dirty="0"/>
              <a:t>-406 (2007).</a:t>
            </a:r>
            <a:endParaRPr lang="zh-CN" alt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320800"/>
            <a:ext cx="5765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00" y="252730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9400" y="1460500"/>
            <a:ext cx="84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28700" y="2667000"/>
            <a:ext cx="622300" cy="635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54100" y="1752600"/>
            <a:ext cx="1003300" cy="4953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9000" y="2298700"/>
            <a:ext cx="75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2100" y="5372100"/>
            <a:ext cx="2023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Silver </a:t>
            </a:r>
            <a:r>
              <a:rPr lang="en-US" dirty="0" err="1" smtClean="0"/>
              <a:t>nanowrire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47900" y="5638800"/>
            <a:ext cx="635000" cy="228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5600" y="4711700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dot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46300" y="4953000"/>
            <a:ext cx="8382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9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Single</a:t>
            </a: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Photon Transport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2032000" y="2908300"/>
            <a:ext cx="5003800" cy="3810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同心圆 17"/>
          <p:cNvSpPr/>
          <p:nvPr/>
        </p:nvSpPr>
        <p:spPr bwMode="auto">
          <a:xfrm>
            <a:off x="3606799" y="1155700"/>
            <a:ext cx="1612901" cy="1638300"/>
          </a:xfrm>
          <a:prstGeom prst="donu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2565400" y="2730500"/>
            <a:ext cx="1126177" cy="385561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右弧形箭头 19"/>
          <p:cNvSpPr/>
          <p:nvPr/>
        </p:nvSpPr>
        <p:spPr bwMode="auto">
          <a:xfrm rot="10800000">
            <a:off x="4470396" y="965198"/>
            <a:ext cx="838204" cy="1854202"/>
          </a:xfrm>
          <a:prstGeom prst="curv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右弧形箭头 20"/>
          <p:cNvSpPr/>
          <p:nvPr/>
        </p:nvSpPr>
        <p:spPr bwMode="auto">
          <a:xfrm>
            <a:off x="3568701" y="1066801"/>
            <a:ext cx="800099" cy="1904999"/>
          </a:xfrm>
          <a:prstGeom prst="curv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右箭头 21"/>
          <p:cNvSpPr/>
          <p:nvPr/>
        </p:nvSpPr>
        <p:spPr bwMode="auto">
          <a:xfrm>
            <a:off x="5245100" y="2717800"/>
            <a:ext cx="1126177" cy="385561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5402262"/>
            <a:ext cx="5373687" cy="702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Single-photon response: pure phase response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487404"/>
              </p:ext>
            </p:extLst>
          </p:nvPr>
        </p:nvGraphicFramePr>
        <p:xfrm>
          <a:off x="3638549" y="4140200"/>
          <a:ext cx="1527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" name="Equation" r:id="rId5" imgW="825500" imgH="254000" progId="Equation.3">
                  <p:embed/>
                </p:oleObj>
              </mc:Choice>
              <mc:Fallback>
                <p:oleObj name="Equation" r:id="rId5" imgW="825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8549" y="4140200"/>
                        <a:ext cx="1527175" cy="4699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400" y="3581400"/>
            <a:ext cx="598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 computation of a two-point green function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9100" y="4686300"/>
            <a:ext cx="283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pure phase response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26455"/>
              </p:ext>
            </p:extLst>
          </p:nvPr>
        </p:nvGraphicFramePr>
        <p:xfrm>
          <a:off x="8640763" y="1641475"/>
          <a:ext cx="2349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" name="Equation" r:id="rId7" imgW="127000" imgH="127000" progId="Equation.3">
                  <p:embed/>
                </p:oleObj>
              </mc:Choice>
              <mc:Fallback>
                <p:oleObj name="Equation" r:id="rId7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40763" y="1641475"/>
                        <a:ext cx="234950" cy="23495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892800" y="1524000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photon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2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Single</a:t>
            </a: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Photon Transport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2032000" y="2908300"/>
            <a:ext cx="5003800" cy="3810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同心圆 17"/>
          <p:cNvSpPr/>
          <p:nvPr/>
        </p:nvSpPr>
        <p:spPr bwMode="auto">
          <a:xfrm>
            <a:off x="3606799" y="1155700"/>
            <a:ext cx="1612901" cy="1638300"/>
          </a:xfrm>
          <a:prstGeom prst="donu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2565400" y="2730500"/>
            <a:ext cx="1126177" cy="385561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右弧形箭头 19"/>
          <p:cNvSpPr/>
          <p:nvPr/>
        </p:nvSpPr>
        <p:spPr bwMode="auto">
          <a:xfrm rot="10800000">
            <a:off x="4470396" y="965198"/>
            <a:ext cx="838204" cy="1854202"/>
          </a:xfrm>
          <a:prstGeom prst="curv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右弧形箭头 20"/>
          <p:cNvSpPr/>
          <p:nvPr/>
        </p:nvSpPr>
        <p:spPr bwMode="auto">
          <a:xfrm>
            <a:off x="3568701" y="1066801"/>
            <a:ext cx="800099" cy="1904999"/>
          </a:xfrm>
          <a:prstGeom prst="curv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右箭头 21"/>
          <p:cNvSpPr/>
          <p:nvPr/>
        </p:nvSpPr>
        <p:spPr bwMode="auto">
          <a:xfrm>
            <a:off x="5245100" y="2717800"/>
            <a:ext cx="1126177" cy="385561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000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Two-photon response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475"/>
              </p:ext>
            </p:extLst>
          </p:nvPr>
        </p:nvGraphicFramePr>
        <p:xfrm>
          <a:off x="3030538" y="4673600"/>
          <a:ext cx="281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854" name="Equation" r:id="rId4" imgW="1524000" imgH="254000" progId="Equation.3">
                  <p:embed/>
                </p:oleObj>
              </mc:Choice>
              <mc:Fallback>
                <p:oleObj name="Equation" r:id="rId4" imgW="1524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0538" y="4673600"/>
                        <a:ext cx="2819400" cy="4699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400" y="3581400"/>
            <a:ext cx="603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 computation of a four-point green function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058320"/>
              </p:ext>
            </p:extLst>
          </p:nvPr>
        </p:nvGraphicFramePr>
        <p:xfrm>
          <a:off x="8704263" y="1641475"/>
          <a:ext cx="2349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855" name="Equation" r:id="rId6" imgW="127000" imgH="127000" progId="Equation.3">
                  <p:embed/>
                </p:oleObj>
              </mc:Choice>
              <mc:Fallback>
                <p:oleObj name="Equation" r:id="rId6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04263" y="1641475"/>
                        <a:ext cx="234950" cy="23495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92800" y="1524000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photon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0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0050" y="133350"/>
            <a:ext cx="809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Two separate contributions to the two-photon Green function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524613"/>
              </p:ext>
            </p:extLst>
          </p:nvPr>
        </p:nvGraphicFramePr>
        <p:xfrm>
          <a:off x="3055938" y="1104900"/>
          <a:ext cx="281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84" name="Equation" r:id="rId3" imgW="1524000" imgH="254000" progId="Equation.3">
                  <p:embed/>
                </p:oleObj>
              </mc:Choice>
              <mc:Fallback>
                <p:oleObj name="Equation" r:id="rId3" imgW="1524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5938" y="1104900"/>
                        <a:ext cx="2819400" cy="4699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075111"/>
              </p:ext>
            </p:extLst>
          </p:nvPr>
        </p:nvGraphicFramePr>
        <p:xfrm>
          <a:off x="2205038" y="2362200"/>
          <a:ext cx="28209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85" name="Equation" r:id="rId5" imgW="1524000" imgH="254000" progId="Equation.3">
                  <p:embed/>
                </p:oleObj>
              </mc:Choice>
              <mc:Fallback>
                <p:oleObj name="Equation" r:id="rId5" imgW="1524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5038" y="2362200"/>
                        <a:ext cx="2820987" cy="4699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01613"/>
              </p:ext>
            </p:extLst>
          </p:nvPr>
        </p:nvGraphicFramePr>
        <p:xfrm>
          <a:off x="741363" y="1824038"/>
          <a:ext cx="14795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86" name="Equation" r:id="rId7" imgW="800100" imgH="203200" progId="Equation.3">
                  <p:embed/>
                </p:oleObj>
              </mc:Choice>
              <mc:Fallback>
                <p:oleObj name="Equation" r:id="rId7" imgW="80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1363" y="1824038"/>
                        <a:ext cx="1479550" cy="3762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1" y="2895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two photons to the cavity and then remove two photons, involve two-photon excitation in the cavity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91424"/>
              </p:ext>
            </p:extLst>
          </p:nvPr>
        </p:nvGraphicFramePr>
        <p:xfrm>
          <a:off x="766763" y="3817938"/>
          <a:ext cx="14795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87" name="Equation" r:id="rId9" imgW="800100" imgH="203200" progId="Equation.3">
                  <p:embed/>
                </p:oleObj>
              </mc:Choice>
              <mc:Fallback>
                <p:oleObj name="Equation" r:id="rId9" imgW="80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763" y="3817938"/>
                        <a:ext cx="1479550" cy="3762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038338"/>
              </p:ext>
            </p:extLst>
          </p:nvPr>
        </p:nvGraphicFramePr>
        <p:xfrm>
          <a:off x="2192338" y="4343400"/>
          <a:ext cx="28209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88" name="Equation" r:id="rId11" imgW="1524000" imgH="254000" progId="Equation.3">
                  <p:embed/>
                </p:oleObj>
              </mc:Choice>
              <mc:Fallback>
                <p:oleObj name="Equation" r:id="rId11" imgW="1524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2338" y="4343400"/>
                        <a:ext cx="2820987" cy="4699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33601" y="49784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one photon to the cavity, remove it, and then add the second photon. Involve only one-photon excitation in the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3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Analytical Properties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同心圆 6"/>
          <p:cNvSpPr/>
          <p:nvPr/>
        </p:nvSpPr>
        <p:spPr bwMode="auto">
          <a:xfrm>
            <a:off x="1181099" y="990600"/>
            <a:ext cx="2286001" cy="2286000"/>
          </a:xfrm>
          <a:prstGeom prst="donu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同心圆 7"/>
          <p:cNvSpPr/>
          <p:nvPr/>
        </p:nvSpPr>
        <p:spPr bwMode="auto">
          <a:xfrm>
            <a:off x="4889499" y="990600"/>
            <a:ext cx="2286001" cy="2286000"/>
          </a:xfrm>
          <a:prstGeom prst="donu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6299200" y="2908300"/>
            <a:ext cx="177800" cy="177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210300" y="2679700"/>
            <a:ext cx="177800" cy="1778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514600" y="2717800"/>
            <a:ext cx="177800" cy="1778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上弧形箭头 9"/>
          <p:cNvSpPr/>
          <p:nvPr/>
        </p:nvSpPr>
        <p:spPr bwMode="auto">
          <a:xfrm rot="16452243">
            <a:off x="2420624" y="2017736"/>
            <a:ext cx="1070605" cy="353509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上弧形箭头 10"/>
          <p:cNvSpPr/>
          <p:nvPr/>
        </p:nvSpPr>
        <p:spPr bwMode="auto">
          <a:xfrm rot="16452243">
            <a:off x="6078223" y="2017736"/>
            <a:ext cx="1070605" cy="353509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上弧形箭头 11"/>
          <p:cNvSpPr/>
          <p:nvPr/>
        </p:nvSpPr>
        <p:spPr bwMode="auto">
          <a:xfrm rot="16482345">
            <a:off x="6011739" y="1858017"/>
            <a:ext cx="1720430" cy="584258"/>
          </a:xfrm>
          <a:prstGeom prst="curvedUp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1581" y="3503712"/>
            <a:ext cx="253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/>
              <a:t>Two</a:t>
            </a:r>
            <a:r>
              <a:rPr lang="en-US" altLang="zh-CN" sz="1800" dirty="0"/>
              <a:t>-photon </a:t>
            </a:r>
            <a:r>
              <a:rPr lang="en-US" altLang="zh-CN" sz="1800" dirty="0" smtClean="0"/>
              <a:t>resonance</a:t>
            </a:r>
            <a:endParaRPr lang="zh-CN" altLang="en-US" sz="1800" dirty="0"/>
          </a:p>
        </p:txBody>
      </p:sp>
      <p:sp>
        <p:nvSpPr>
          <p:cNvPr id="14" name="矩形 13"/>
          <p:cNvSpPr/>
          <p:nvPr/>
        </p:nvSpPr>
        <p:spPr>
          <a:xfrm>
            <a:off x="1108081" y="3503712"/>
            <a:ext cx="264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smtClean="0"/>
              <a:t>Single-</a:t>
            </a:r>
            <a:r>
              <a:rPr lang="en-US" altLang="zh-CN" sz="1800" dirty="0"/>
              <a:t>photon </a:t>
            </a:r>
            <a:r>
              <a:rPr lang="en-US" altLang="zh-CN" sz="1800" dirty="0" smtClean="0"/>
              <a:t>excitation</a:t>
            </a:r>
            <a:endParaRPr lang="zh-CN" altLang="en-US" sz="18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3949701"/>
            <a:ext cx="529615" cy="3555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00" y="3924299"/>
            <a:ext cx="685799" cy="4156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3949700"/>
            <a:ext cx="304800" cy="3189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3924301"/>
            <a:ext cx="351617" cy="4190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600" y="4876799"/>
            <a:ext cx="6421888" cy="86360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4400" y="1828800"/>
            <a:ext cx="1079500" cy="559741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000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One and two-photon excitation inside the cavity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3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Two-</a:t>
            </a:r>
            <a:r>
              <a:rPr lang="en-US" altLang="zh-CN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Photon S-matrix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11788"/>
            <a:ext cx="2845164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699" y="4064000"/>
            <a:ext cx="5631221" cy="939800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948239" y="4133850"/>
            <a:ext cx="24304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800"/>
          </a:p>
        </p:txBody>
      </p:sp>
      <p:cxnSp>
        <p:nvCxnSpPr>
          <p:cNvPr id="18" name="直线连接符 17"/>
          <p:cNvCxnSpPr/>
          <p:nvPr/>
        </p:nvCxnSpPr>
        <p:spPr bwMode="auto">
          <a:xfrm>
            <a:off x="2006600" y="6108700"/>
            <a:ext cx="355600" cy="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99" y="3530600"/>
            <a:ext cx="5045078" cy="444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3619500"/>
            <a:ext cx="2857500" cy="345413"/>
          </a:xfrm>
          <a:prstGeom prst="rect">
            <a:avLst/>
          </a:prstGeom>
        </p:spPr>
      </p:pic>
      <p:cxnSp>
        <p:nvCxnSpPr>
          <p:cNvPr id="24" name="直线连接符 23"/>
          <p:cNvCxnSpPr/>
          <p:nvPr/>
        </p:nvCxnSpPr>
        <p:spPr bwMode="auto">
          <a:xfrm flipV="1">
            <a:off x="5003800" y="4914900"/>
            <a:ext cx="1231900" cy="2540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127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Computed two-photon response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613400"/>
            <a:ext cx="564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cavity amplitude under single photon excitation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978400"/>
            <a:ext cx="223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Two-photon pole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700" y="6210300"/>
            <a:ext cx="2506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Single-photon pole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8200" y="876300"/>
            <a:ext cx="5003800" cy="2133600"/>
            <a:chOff x="2032000" y="1155700"/>
            <a:chExt cx="5003800" cy="2133600"/>
          </a:xfrm>
        </p:grpSpPr>
        <p:sp>
          <p:nvSpPr>
            <p:cNvPr id="17" name="Rectangle 4"/>
            <p:cNvSpPr/>
            <p:nvPr/>
          </p:nvSpPr>
          <p:spPr bwMode="auto">
            <a:xfrm>
              <a:off x="2032000" y="2908300"/>
              <a:ext cx="5003800" cy="381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同心圆 17"/>
            <p:cNvSpPr/>
            <p:nvPr/>
          </p:nvSpPr>
          <p:spPr bwMode="auto">
            <a:xfrm>
              <a:off x="3606799" y="1155700"/>
              <a:ext cx="1612901" cy="1638300"/>
            </a:xfrm>
            <a:prstGeom prst="donu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940050" y="3128963"/>
              <a:ext cx="631825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2552700" y="3022600"/>
              <a:ext cx="177800" cy="17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2235200" y="3022600"/>
              <a:ext cx="177800" cy="177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40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00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Three photons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42953"/>
              </p:ext>
            </p:extLst>
          </p:nvPr>
        </p:nvGraphicFramePr>
        <p:xfrm>
          <a:off x="2457450" y="1104900"/>
          <a:ext cx="40179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73" name="Equation" r:id="rId3" imgW="2171700" imgH="254000" progId="Equation.3">
                  <p:embed/>
                </p:oleObj>
              </mc:Choice>
              <mc:Fallback>
                <p:oleObj name="Equation" r:id="rId3" imgW="2171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7450" y="1104900"/>
                        <a:ext cx="4017963" cy="4699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4501" y="18415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Depending on time-ordering, has terms like: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46401" y="26797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Involves three-photon excitation in the cavity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908935"/>
              </p:ext>
            </p:extLst>
          </p:nvPr>
        </p:nvGraphicFramePr>
        <p:xfrm>
          <a:off x="1371600" y="2667000"/>
          <a:ext cx="1411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74" name="Equation" r:id="rId5" imgW="762000" imgH="254000" progId="Equation.3">
                  <p:embed/>
                </p:oleObj>
              </mc:Choice>
              <mc:Fallback>
                <p:oleObj name="Equation" r:id="rId5" imgW="76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2667000"/>
                        <a:ext cx="1411288" cy="4699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82305"/>
              </p:ext>
            </p:extLst>
          </p:nvPr>
        </p:nvGraphicFramePr>
        <p:xfrm>
          <a:off x="1371600" y="3416300"/>
          <a:ext cx="1411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75" name="Equation" r:id="rId7" imgW="762000" imgH="254000" progId="Equation.3">
                  <p:embed/>
                </p:oleObj>
              </mc:Choice>
              <mc:Fallback>
                <p:oleObj name="Equation" r:id="rId7" imgW="76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3416300"/>
                        <a:ext cx="1411288" cy="4699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46401" y="3352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Involves two and one-photon excitation in the cavity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39578"/>
              </p:ext>
            </p:extLst>
          </p:nvPr>
        </p:nvGraphicFramePr>
        <p:xfrm>
          <a:off x="1397000" y="4216400"/>
          <a:ext cx="1411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76" name="Equation" r:id="rId9" imgW="762000" imgH="254000" progId="Equation.3">
                  <p:embed/>
                </p:oleObj>
              </mc:Choice>
              <mc:Fallback>
                <p:oleObj name="Equation" r:id="rId9" imgW="76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97000" y="4216400"/>
                        <a:ext cx="1411288" cy="4699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46401" y="42291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Involves only one-photon excitation in the cavity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7801" y="62865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S. </a:t>
            </a:r>
            <a:r>
              <a:rPr lang="en-US" dirty="0" err="1" smtClean="0"/>
              <a:t>Xu</a:t>
            </a:r>
            <a:r>
              <a:rPr lang="en-US" dirty="0" smtClean="0"/>
              <a:t> and S. Fan, </a:t>
            </a:r>
            <a:r>
              <a:rPr lang="en-US" dirty="0" err="1" smtClean="0"/>
              <a:t>arxiv</a:t>
            </a:r>
            <a:r>
              <a:rPr lang="en-US" dirty="0" smtClean="0"/>
              <a:t>: </a:t>
            </a:r>
            <a:r>
              <a:rPr lang="en-US" sz="1800" u="sng" dirty="0" smtClean="0"/>
              <a:t>1502.06049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168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Rectangle 3"/>
          <p:cNvSpPr/>
          <p:nvPr/>
        </p:nvSpPr>
        <p:spPr>
          <a:xfrm>
            <a:off x="2444651" y="2686364"/>
            <a:ext cx="4047629" cy="776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3"/>
          <p:cNvSpPr txBox="1"/>
          <p:nvPr/>
        </p:nvSpPr>
        <p:spPr>
          <a:xfrm>
            <a:off x="5191123" y="3462825"/>
            <a:ext cx="130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aveguide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Oval 45"/>
          <p:cNvSpPr/>
          <p:nvPr/>
        </p:nvSpPr>
        <p:spPr>
          <a:xfrm>
            <a:off x="3837104" y="1328839"/>
            <a:ext cx="1461634" cy="116056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3"/>
          <p:cNvSpPr txBox="1"/>
          <p:nvPr/>
        </p:nvSpPr>
        <p:spPr>
          <a:xfrm>
            <a:off x="4978321" y="1031537"/>
            <a:ext cx="14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ocal system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701" y="43561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How to systematically compute photon-photon interaction in these systems?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to understand some aspect of photon-photon interaction without explicit computation?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2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Two-</a:t>
            </a:r>
            <a:r>
              <a:rPr lang="en-US" altLang="zh-CN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Photon S-matrix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11788"/>
            <a:ext cx="2845164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699" y="4064000"/>
            <a:ext cx="5631221" cy="939800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948239" y="4133850"/>
            <a:ext cx="24304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800"/>
          </a:p>
        </p:txBody>
      </p:sp>
      <p:cxnSp>
        <p:nvCxnSpPr>
          <p:cNvPr id="18" name="直线连接符 17"/>
          <p:cNvCxnSpPr/>
          <p:nvPr/>
        </p:nvCxnSpPr>
        <p:spPr bwMode="auto">
          <a:xfrm>
            <a:off x="2006600" y="6108700"/>
            <a:ext cx="355600" cy="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99" y="3530600"/>
            <a:ext cx="5045078" cy="444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3619500"/>
            <a:ext cx="2857500" cy="345413"/>
          </a:xfrm>
          <a:prstGeom prst="rect">
            <a:avLst/>
          </a:prstGeom>
        </p:spPr>
      </p:pic>
      <p:cxnSp>
        <p:nvCxnSpPr>
          <p:cNvPr id="24" name="直线连接符 23"/>
          <p:cNvCxnSpPr/>
          <p:nvPr/>
        </p:nvCxnSpPr>
        <p:spPr bwMode="auto">
          <a:xfrm flipV="1">
            <a:off x="5003800" y="4914900"/>
            <a:ext cx="1231900" cy="2540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127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Computed two-photon response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613400"/>
            <a:ext cx="564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cavity amplitude under single photon excitation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978400"/>
            <a:ext cx="223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Two-photon pole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700" y="6210300"/>
            <a:ext cx="2506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Single-photon pole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8200" y="876300"/>
            <a:ext cx="5003800" cy="2133600"/>
            <a:chOff x="2032000" y="1155700"/>
            <a:chExt cx="5003800" cy="2133600"/>
          </a:xfrm>
        </p:grpSpPr>
        <p:sp>
          <p:nvSpPr>
            <p:cNvPr id="17" name="Rectangle 4"/>
            <p:cNvSpPr/>
            <p:nvPr/>
          </p:nvSpPr>
          <p:spPr bwMode="auto">
            <a:xfrm>
              <a:off x="2032000" y="2908300"/>
              <a:ext cx="5003800" cy="381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同心圆 17"/>
            <p:cNvSpPr/>
            <p:nvPr/>
          </p:nvSpPr>
          <p:spPr bwMode="auto">
            <a:xfrm>
              <a:off x="3606799" y="1155700"/>
              <a:ext cx="1612901" cy="1638300"/>
            </a:xfrm>
            <a:prstGeom prst="donu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940050" y="3128963"/>
              <a:ext cx="631825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2552700" y="3022600"/>
              <a:ext cx="177800" cy="17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2235200" y="3022600"/>
              <a:ext cx="177800" cy="177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51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Interaction cannot preserve single-photon energy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971569"/>
              </p:ext>
            </p:extLst>
          </p:nvPr>
        </p:nvGraphicFramePr>
        <p:xfrm>
          <a:off x="2555875" y="3611563"/>
          <a:ext cx="42084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909" name="Equation" r:id="rId4" imgW="2120900" imgH="254000" progId="Equation.3">
                  <p:embed/>
                </p:oleObj>
              </mc:Choice>
              <mc:Fallback>
                <p:oleObj name="Equation" r:id="rId4" imgW="2120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611563"/>
                        <a:ext cx="4208463" cy="504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2424" y="3175000"/>
            <a:ext cx="6772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Exact</a:t>
            </a:r>
            <a:r>
              <a:rPr lang="en-US" sz="2000" dirty="0" smtClean="0"/>
              <a:t> two-photon S-matrix </a:t>
            </a:r>
            <a:r>
              <a:rPr lang="en-US" sz="2000" b="1" dirty="0" smtClean="0"/>
              <a:t>always</a:t>
            </a:r>
            <a:r>
              <a:rPr lang="en-US" sz="2000" dirty="0" smtClean="0"/>
              <a:t> has the form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52424" y="4279900"/>
            <a:ext cx="2886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</a:t>
            </a:r>
            <a:r>
              <a:rPr lang="en-US" sz="2000" b="1" dirty="0" smtClean="0"/>
              <a:t>never </a:t>
            </a:r>
            <a:r>
              <a:rPr lang="en-US" sz="2000" dirty="0" smtClean="0"/>
              <a:t>looks like this:</a:t>
            </a:r>
            <a:endParaRPr lang="en-US" sz="20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22723"/>
              </p:ext>
            </p:extLst>
          </p:nvPr>
        </p:nvGraphicFramePr>
        <p:xfrm>
          <a:off x="1031875" y="4908550"/>
          <a:ext cx="72072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910" name="Equation" r:id="rId6" imgW="3632200" imgH="266700" progId="Equation.3">
                  <p:embed/>
                </p:oleObj>
              </mc:Choice>
              <mc:Fallback>
                <p:oleObj name="Equation" r:id="rId6" imgW="3632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4908550"/>
                        <a:ext cx="7207250" cy="528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7024" y="5664200"/>
            <a:ext cx="7953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Single-photon frequency is not conserved in the interaction process: there is always frequency broadening and entanglement.</a:t>
            </a:r>
            <a:endParaRPr lang="en-US" sz="2000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52450" y="825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Interaction does not preserve single-photon energy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Rectangle 4"/>
          <p:cNvSpPr/>
          <p:nvPr/>
        </p:nvSpPr>
        <p:spPr bwMode="auto">
          <a:xfrm>
            <a:off x="2146300" y="2413000"/>
            <a:ext cx="5003800" cy="3810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同心圆 17"/>
          <p:cNvSpPr/>
          <p:nvPr/>
        </p:nvSpPr>
        <p:spPr bwMode="auto">
          <a:xfrm>
            <a:off x="3721099" y="660400"/>
            <a:ext cx="1612901" cy="1638300"/>
          </a:xfrm>
          <a:prstGeom prst="donu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3054350" y="2633663"/>
            <a:ext cx="631825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2667000" y="2527300"/>
            <a:ext cx="177800" cy="177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2349500" y="2527300"/>
            <a:ext cx="177800" cy="1778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Cluster decomposition theorem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9" y="914400"/>
            <a:ext cx="8953501" cy="466678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7000" y="6121400"/>
            <a:ext cx="6650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E. H. </a:t>
            </a:r>
            <a:r>
              <a:rPr lang="en-US" sz="1600" dirty="0" err="1" smtClean="0"/>
              <a:t>Wichmann</a:t>
            </a:r>
            <a:r>
              <a:rPr lang="en-US" sz="1600" dirty="0" smtClean="0"/>
              <a:t> and J. H. Crichton, Physical Review 132, 2788 (1963). </a:t>
            </a:r>
            <a:endParaRPr lang="en-US" sz="16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Cluster Decomposition Theorem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4600" y="6629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4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photon-photon interaction at a few photon level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7500" y="1905000"/>
            <a:ext cx="8547100" cy="1961416"/>
            <a:chOff x="596900" y="1612900"/>
            <a:chExt cx="8547100" cy="1961416"/>
          </a:xfrm>
        </p:grpSpPr>
        <p:sp>
          <p:nvSpPr>
            <p:cNvPr id="4" name="Line 7"/>
            <p:cNvSpPr>
              <a:spLocks noChangeAspect="1" noChangeShapeType="1"/>
            </p:cNvSpPr>
            <p:nvPr/>
          </p:nvSpPr>
          <p:spPr bwMode="auto">
            <a:xfrm>
              <a:off x="746125" y="2330450"/>
              <a:ext cx="2286000" cy="0"/>
            </a:xfrm>
            <a:prstGeom prst="line">
              <a:avLst/>
            </a:prstGeom>
            <a:noFill/>
            <a:ln w="57150">
              <a:solidFill>
                <a:srgbClr val="42F6F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796925" y="2565400"/>
              <a:ext cx="2184400" cy="736600"/>
              <a:chOff x="440" y="2040"/>
              <a:chExt cx="1376" cy="464"/>
            </a:xfrm>
          </p:grpSpPr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893" y="2040"/>
                <a:ext cx="464" cy="4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Line 10"/>
              <p:cNvSpPr>
                <a:spLocks noChangeShapeType="1"/>
              </p:cNvSpPr>
              <p:nvPr/>
            </p:nvSpPr>
            <p:spPr bwMode="auto">
              <a:xfrm>
                <a:off x="1045" y="217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>
                <a:off x="1045" y="236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12"/>
              <p:cNvSpPr>
                <a:spLocks noChangeArrowheads="1"/>
              </p:cNvSpPr>
              <p:nvPr/>
            </p:nvSpPr>
            <p:spPr bwMode="auto">
              <a:xfrm>
                <a:off x="1085" y="2320"/>
                <a:ext cx="72" cy="7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440" y="2280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 flipH="1">
                <a:off x="1384" y="2272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647700" y="2070100"/>
              <a:ext cx="261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609600" y="3543300"/>
              <a:ext cx="261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6900" y="1612900"/>
              <a:ext cx="14237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waveguide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51300" y="1943100"/>
              <a:ext cx="50927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dirty="0" smtClean="0"/>
                <a:t>Single photon completely reflected on </a:t>
              </a:r>
              <a:r>
                <a:rPr lang="en-US" dirty="0" smtClean="0"/>
                <a:t>resonance.</a:t>
              </a:r>
              <a:endParaRPr lang="en-US" dirty="0" smtClean="0"/>
            </a:p>
            <a:p>
              <a:pPr marL="342900" indent="-342900">
                <a:buFont typeface="Arial"/>
                <a:buChar char="•"/>
              </a:pPr>
              <a:endParaRPr lang="en-US" dirty="0"/>
            </a:p>
            <a:p>
              <a:pPr marL="342900" indent="-342900">
                <a:buFont typeface="Arial"/>
                <a:buChar char="•"/>
              </a:pPr>
              <a:r>
                <a:rPr lang="en-US" dirty="0" smtClean="0"/>
                <a:t>Two photons have significant transmission </a:t>
              </a:r>
              <a:r>
                <a:rPr lang="en-US" dirty="0" smtClean="0"/>
                <a:t>probabilities.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64200" y="67437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30224" y="6191250"/>
            <a:ext cx="71913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2325"/>
            <a:r>
              <a:rPr lang="en-US" sz="1600" i="1" dirty="0">
                <a:cs typeface="Hoefler Text" charset="0"/>
                <a:sym typeface="Hoefler Text" charset="0"/>
              </a:rPr>
              <a:t>J. T. </a:t>
            </a:r>
            <a:r>
              <a:rPr lang="en-US" sz="1600" i="1" dirty="0" err="1">
                <a:cs typeface="Hoefler Text" charset="0"/>
                <a:sym typeface="Hoefler Text" charset="0"/>
              </a:rPr>
              <a:t>Shen</a:t>
            </a:r>
            <a:r>
              <a:rPr lang="en-US" sz="1600" i="1" dirty="0">
                <a:cs typeface="Hoefler Text" charset="0"/>
                <a:sym typeface="Hoefler Text" charset="0"/>
              </a:rPr>
              <a:t> and S. Fan, Optics Letters, 30, 2001 (2005); </a:t>
            </a:r>
            <a:r>
              <a:rPr lang="en-US" sz="1600" i="1" dirty="0" smtClean="0">
                <a:cs typeface="Hoefler Text" charset="0"/>
                <a:sym typeface="Hoefler Text" charset="0"/>
              </a:rPr>
              <a:t>Physical </a:t>
            </a:r>
            <a:r>
              <a:rPr lang="en-US" sz="1600" i="1" dirty="0">
                <a:cs typeface="Hoefler Text" charset="0"/>
                <a:sym typeface="Hoefler Text" charset="0"/>
              </a:rPr>
              <a:t>Review Letters 95, 213001 (2005</a:t>
            </a:r>
            <a:r>
              <a:rPr lang="en-US" sz="1600" i="1" dirty="0" smtClean="0">
                <a:cs typeface="Hoefler Text" charset="0"/>
                <a:sym typeface="Hoefler Text" charset="0"/>
              </a:rPr>
              <a:t>); Physical Review Letters 98, 153003 (2007).</a:t>
            </a:r>
            <a:endParaRPr lang="en-US" sz="1600" i="1" dirty="0">
              <a:cs typeface="Hoefler Text" charset="0"/>
              <a:sym typeface="Hoefler Tex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7257" y="3943524"/>
            <a:ext cx="215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Two-level 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20565" y="1548446"/>
            <a:ext cx="3378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weak coupling regime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thought experiment: Assuming a localized interacting region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584200" y="3681413"/>
            <a:ext cx="33147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479550" y="2925763"/>
            <a:ext cx="6318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584200" y="2170113"/>
            <a:ext cx="33147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2336800" y="2552700"/>
            <a:ext cx="736600" cy="736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2578100" y="2768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2578100" y="30607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2641600" y="2997200"/>
            <a:ext cx="114300" cy="1143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0" y="2532574"/>
            <a:ext cx="1391880" cy="8583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3238500"/>
            <a:ext cx="23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0201" y="3746500"/>
            <a:ext cx="193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Incident single photon pulse</a:t>
            </a:r>
            <a:endParaRPr lang="en-US" sz="2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2260600"/>
            <a:ext cx="2997200" cy="18565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29600" y="4114800"/>
            <a:ext cx="25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762500" y="1600200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Excitation</a:t>
            </a:r>
            <a:endParaRPr lang="en-US" sz="200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A thought experiment: assuming a localized interacting region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00" y="6311900"/>
            <a:ext cx="6899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E. </a:t>
            </a:r>
            <a:r>
              <a:rPr lang="en-US" sz="1600" dirty="0" err="1" smtClean="0"/>
              <a:t>Rephaeli</a:t>
            </a:r>
            <a:r>
              <a:rPr lang="en-US" sz="1600" dirty="0" smtClean="0"/>
              <a:t>, J. T. </a:t>
            </a:r>
            <a:r>
              <a:rPr lang="en-US" sz="1600" dirty="0" err="1" smtClean="0"/>
              <a:t>Shen</a:t>
            </a:r>
            <a:r>
              <a:rPr lang="en-US" sz="1600" dirty="0" smtClean="0"/>
              <a:t> and S. Fan, Physical Review A 82, 033804 (2010).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700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Two-photon pulses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5988050" y="2798763"/>
            <a:ext cx="6318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82600" y="2043113"/>
            <a:ext cx="8242300" cy="1524000"/>
            <a:chOff x="2882900" y="2043113"/>
            <a:chExt cx="3314700" cy="1524000"/>
          </a:xfrm>
        </p:grpSpPr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2882900" y="3554413"/>
              <a:ext cx="331470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2882900" y="2043113"/>
              <a:ext cx="331470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61200" y="2387600"/>
            <a:ext cx="736600" cy="736600"/>
            <a:chOff x="4737100" y="2425700"/>
            <a:chExt cx="736600" cy="736600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737100" y="2425700"/>
              <a:ext cx="736600" cy="73660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978400" y="26416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978400" y="29337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5041900" y="2870200"/>
              <a:ext cx="114300" cy="1143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10" y="2405574"/>
            <a:ext cx="1391880" cy="8583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26000" y="3111500"/>
            <a:ext cx="23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52901" y="2260600"/>
            <a:ext cx="130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Photon 1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10" y="2418274"/>
            <a:ext cx="1391880" cy="8583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2082800" y="3251200"/>
            <a:ext cx="1346200" cy="12700"/>
          </a:xfrm>
          <a:prstGeom prst="line">
            <a:avLst/>
          </a:prstGeom>
          <a:noFill/>
          <a:ln w="28575" cap="flat" cmpd="sng" algn="ctr">
            <a:solidFill>
              <a:srgbClr val="E01B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676400" y="2222500"/>
            <a:ext cx="236220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133992"/>
              </p:ext>
            </p:extLst>
          </p:nvPr>
        </p:nvGraphicFramePr>
        <p:xfrm>
          <a:off x="3879057" y="1147763"/>
          <a:ext cx="13858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40" name="Equation" r:id="rId5" imgW="698500" imgH="228600" progId="Equation.3">
                  <p:embed/>
                </p:oleObj>
              </mc:Choice>
              <mc:Fallback>
                <p:oleObj name="Equation" r:id="rId5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057" y="1147763"/>
                        <a:ext cx="1385887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15470"/>
              </p:ext>
            </p:extLst>
          </p:nvPr>
        </p:nvGraphicFramePr>
        <p:xfrm>
          <a:off x="2479675" y="2736850"/>
          <a:ext cx="8572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41" name="Equation" r:id="rId7" imgW="431800" imgH="266700" progId="Equation.3">
                  <p:embed/>
                </p:oleObj>
              </mc:Choice>
              <mc:Fallback>
                <p:oleObj name="Equation" r:id="rId7" imgW="431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2736850"/>
                        <a:ext cx="857250" cy="528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94632"/>
              </p:ext>
            </p:extLst>
          </p:nvPr>
        </p:nvGraphicFramePr>
        <p:xfrm>
          <a:off x="2692400" y="2227263"/>
          <a:ext cx="2778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42" name="Equation" r:id="rId9" imgW="139700" imgH="152400" progId="Equation.3">
                  <p:embed/>
                </p:oleObj>
              </mc:Choice>
              <mc:Fallback>
                <p:oleObj name="Equation" r:id="rId9" imgW="1397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2227263"/>
                        <a:ext cx="277813" cy="301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400288"/>
              </p:ext>
            </p:extLst>
          </p:nvPr>
        </p:nvGraphicFramePr>
        <p:xfrm>
          <a:off x="3538538" y="4692650"/>
          <a:ext cx="20669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43" name="Equation" r:id="rId11" imgW="1041400" imgH="279400" progId="Equation.3">
                  <p:embed/>
                </p:oleObj>
              </mc:Choice>
              <mc:Fallback>
                <p:oleObj name="Equation" r:id="rId11" imgW="1041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4692650"/>
                        <a:ext cx="2066925" cy="554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30201" y="3987800"/>
            <a:ext cx="528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should expect, on physical ground, that 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17501" y="5473700"/>
            <a:ext cx="795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This is cluster decomposition theorem.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1" y="2260600"/>
            <a:ext cx="130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Photon 2</a:t>
            </a:r>
            <a:endParaRPr lang="en-US" sz="2000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Two-photon pulses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2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Local interaction can not preserve single-photon frequency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1" y="3238500"/>
            <a:ext cx="241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Assume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661133"/>
              </p:ext>
            </p:extLst>
          </p:nvPr>
        </p:nvGraphicFramePr>
        <p:xfrm>
          <a:off x="1082675" y="3841750"/>
          <a:ext cx="72072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93" name="Equation" r:id="rId3" imgW="3632200" imgH="266700" progId="Equation.3">
                  <p:embed/>
                </p:oleObj>
              </mc:Choice>
              <mc:Fallback>
                <p:oleObj name="Equation" r:id="rId3" imgW="3632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3841750"/>
                        <a:ext cx="7207250" cy="528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1" y="4584700"/>
            <a:ext cx="241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can check that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29570"/>
              </p:ext>
            </p:extLst>
          </p:nvPr>
        </p:nvGraphicFramePr>
        <p:xfrm>
          <a:off x="2327275" y="5086350"/>
          <a:ext cx="40592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94" name="Equation" r:id="rId5" imgW="2044700" imgH="279400" progId="Equation.3">
                  <p:embed/>
                </p:oleObj>
              </mc:Choice>
              <mc:Fallback>
                <p:oleObj name="Equation" r:id="rId5" imgW="2044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5086350"/>
                        <a:ext cx="4059238" cy="554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55601" y="1458913"/>
            <a:ext cx="8305799" cy="1524000"/>
            <a:chOff x="419101" y="2043113"/>
            <a:chExt cx="8305799" cy="1524000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5988050" y="2798763"/>
              <a:ext cx="63182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2600" y="2043113"/>
              <a:ext cx="8242300" cy="1524000"/>
              <a:chOff x="2882900" y="2043113"/>
              <a:chExt cx="3314700" cy="1524000"/>
            </a:xfrm>
          </p:grpSpPr>
          <p:sp>
            <p:nvSpPr>
              <p:cNvPr id="26" name="Line 3"/>
              <p:cNvSpPr>
                <a:spLocks noChangeShapeType="1"/>
              </p:cNvSpPr>
              <p:nvPr/>
            </p:nvSpPr>
            <p:spPr bwMode="auto">
              <a:xfrm>
                <a:off x="2882900" y="3554413"/>
                <a:ext cx="3314700" cy="127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2882900" y="2043113"/>
                <a:ext cx="3314700" cy="127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061200" y="2387600"/>
              <a:ext cx="736600" cy="736600"/>
              <a:chOff x="4737100" y="2425700"/>
              <a:chExt cx="736600" cy="736600"/>
            </a:xfrm>
          </p:grpSpPr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737100" y="2425700"/>
                <a:ext cx="736600" cy="7366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4978400" y="26416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4978400" y="29337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5041900" y="2870200"/>
                <a:ext cx="114300" cy="1143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6910" y="2405574"/>
              <a:ext cx="1391880" cy="85832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26000" y="3111500"/>
              <a:ext cx="2359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52901" y="2273300"/>
              <a:ext cx="1308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Photon 1</a:t>
              </a:r>
              <a:endParaRPr lang="en-US" sz="20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0110" y="2418274"/>
              <a:ext cx="1391880" cy="858326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 bwMode="auto">
            <a:xfrm flipV="1">
              <a:off x="2082800" y="3251200"/>
              <a:ext cx="1346200" cy="12700"/>
            </a:xfrm>
            <a:prstGeom prst="line">
              <a:avLst/>
            </a:prstGeom>
            <a:noFill/>
            <a:ln w="28575" cap="flat" cmpd="sng" algn="ctr">
              <a:solidFill>
                <a:srgbClr val="E01B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676400" y="2222500"/>
              <a:ext cx="2362200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7382202"/>
                </p:ext>
              </p:extLst>
            </p:nvPr>
          </p:nvGraphicFramePr>
          <p:xfrm>
            <a:off x="2479675" y="2736850"/>
            <a:ext cx="85725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695" name="Equation" r:id="rId8" imgW="431800" imgH="266700" progId="Equation.3">
                    <p:embed/>
                  </p:oleObj>
                </mc:Choice>
                <mc:Fallback>
                  <p:oleObj name="Equation" r:id="rId8" imgW="4318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9675" y="2736850"/>
                          <a:ext cx="857250" cy="5286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9872551"/>
                </p:ext>
              </p:extLst>
            </p:nvPr>
          </p:nvGraphicFramePr>
          <p:xfrm>
            <a:off x="2692400" y="2227263"/>
            <a:ext cx="27781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696" name="Equation" r:id="rId10" imgW="139700" imgH="152400" progId="Equation.3">
                    <p:embed/>
                  </p:oleObj>
                </mc:Choice>
                <mc:Fallback>
                  <p:oleObj name="Equation" r:id="rId10" imgW="1397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400" y="2227263"/>
                          <a:ext cx="277813" cy="3016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419101" y="2260600"/>
              <a:ext cx="1308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Photon 2</a:t>
              </a:r>
              <a:endParaRPr lang="en-US" sz="2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2901" y="5778500"/>
            <a:ext cx="336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does not vanish in the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21100" y="2603500"/>
            <a:ext cx="439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t=0</a:t>
            </a:r>
            <a:endParaRPr lang="en-US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19744"/>
              </p:ext>
            </p:extLst>
          </p:nvPr>
        </p:nvGraphicFramePr>
        <p:xfrm>
          <a:off x="3521075" y="5834063"/>
          <a:ext cx="882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97" name="Equation" r:id="rId12" imgW="444500" imgH="152400" progId="Equation.3">
                  <p:embed/>
                </p:oleObj>
              </mc:Choice>
              <mc:Fallback>
                <p:oleObj name="Equation" r:id="rId12" imgW="4445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5834063"/>
                        <a:ext cx="882650" cy="301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495801" y="5791200"/>
            <a:ext cx="81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imit.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231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Constraint from cluster decomposition theorem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100" y="3009900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two-photon scattering matrix cannot </a:t>
            </a:r>
            <a:r>
              <a:rPr lang="en-US" sz="2000" b="1" dirty="0" smtClean="0"/>
              <a:t>never</a:t>
            </a:r>
            <a:r>
              <a:rPr lang="en-US" sz="2000" dirty="0" smtClean="0"/>
              <a:t> have the form</a:t>
            </a:r>
            <a:endParaRPr lang="en-US" sz="20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921420"/>
              </p:ext>
            </p:extLst>
          </p:nvPr>
        </p:nvGraphicFramePr>
        <p:xfrm>
          <a:off x="1069975" y="3702050"/>
          <a:ext cx="72072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264" name="Equation" r:id="rId4" imgW="3632200" imgH="266700" progId="Equation.3">
                  <p:embed/>
                </p:oleObj>
              </mc:Choice>
              <mc:Fallback>
                <p:oleObj name="Equation" r:id="rId4" imgW="3632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702050"/>
                        <a:ext cx="7207250" cy="528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2100" y="4394200"/>
            <a:ext cx="393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can </a:t>
            </a:r>
            <a:r>
              <a:rPr lang="en-US" sz="2000" b="1" dirty="0" smtClean="0"/>
              <a:t>only</a:t>
            </a:r>
            <a:r>
              <a:rPr lang="en-US" sz="2000" dirty="0" smtClean="0"/>
              <a:t> has the form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-838200" y="6343303"/>
            <a:ext cx="933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800" dirty="0"/>
              <a:t>S. </a:t>
            </a:r>
            <a:r>
              <a:rPr lang="en-US" sz="1800" dirty="0" err="1"/>
              <a:t>Xu</a:t>
            </a:r>
            <a:r>
              <a:rPr lang="en-US" sz="1800" dirty="0"/>
              <a:t>, E. </a:t>
            </a:r>
            <a:r>
              <a:rPr lang="en-US" sz="1800" dirty="0" err="1"/>
              <a:t>Rephaeli</a:t>
            </a:r>
            <a:r>
              <a:rPr lang="en-US" sz="1800" dirty="0"/>
              <a:t> and S. Fan, </a:t>
            </a:r>
            <a:r>
              <a:rPr lang="en-US" sz="1800" dirty="0" smtClean="0"/>
              <a:t>Physical </a:t>
            </a:r>
            <a:r>
              <a:rPr lang="en-US" sz="1800" dirty="0"/>
              <a:t>Review </a:t>
            </a:r>
            <a:r>
              <a:rPr lang="en-US" sz="1800" dirty="0" smtClean="0"/>
              <a:t>Letters 111</a:t>
            </a:r>
            <a:r>
              <a:rPr lang="en-US" sz="1800" dirty="0"/>
              <a:t>, </a:t>
            </a:r>
            <a:r>
              <a:rPr lang="en-US" sz="1800" dirty="0" smtClean="0"/>
              <a:t>223602 </a:t>
            </a:r>
            <a:r>
              <a:rPr lang="en-US" sz="1800" dirty="0"/>
              <a:t>(2013).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901" y="1319213"/>
            <a:ext cx="8305799" cy="1524000"/>
            <a:chOff x="419101" y="2043113"/>
            <a:chExt cx="8305799" cy="1524000"/>
          </a:xfrm>
        </p:grpSpPr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5988050" y="2798763"/>
              <a:ext cx="63182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2600" y="2043113"/>
              <a:ext cx="8242300" cy="1524000"/>
              <a:chOff x="2882900" y="2043113"/>
              <a:chExt cx="3314700" cy="1524000"/>
            </a:xfrm>
          </p:grpSpPr>
          <p:sp>
            <p:nvSpPr>
              <p:cNvPr id="35" name="Line 3"/>
              <p:cNvSpPr>
                <a:spLocks noChangeShapeType="1"/>
              </p:cNvSpPr>
              <p:nvPr/>
            </p:nvSpPr>
            <p:spPr bwMode="auto">
              <a:xfrm>
                <a:off x="2882900" y="3554413"/>
                <a:ext cx="3314700" cy="127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>
                <a:off x="2882900" y="2043113"/>
                <a:ext cx="3314700" cy="127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061200" y="2387600"/>
              <a:ext cx="736600" cy="736600"/>
              <a:chOff x="4737100" y="2425700"/>
              <a:chExt cx="736600" cy="736600"/>
            </a:xfrm>
          </p:grpSpPr>
          <p:sp>
            <p:nvSpPr>
              <p:cNvPr id="40" name="Oval 10"/>
              <p:cNvSpPr>
                <a:spLocks noChangeArrowheads="1"/>
              </p:cNvSpPr>
              <p:nvPr/>
            </p:nvSpPr>
            <p:spPr bwMode="auto">
              <a:xfrm>
                <a:off x="4737100" y="2425700"/>
                <a:ext cx="736600" cy="7366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>
                <a:off x="4978400" y="26416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4978400" y="29337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auto">
              <a:xfrm>
                <a:off x="5041900" y="2870200"/>
                <a:ext cx="114300" cy="1143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6910" y="2405574"/>
              <a:ext cx="1391880" cy="85832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826000" y="3111500"/>
              <a:ext cx="2359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52901" y="2273300"/>
              <a:ext cx="1308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Photon 1</a:t>
              </a:r>
              <a:endParaRPr lang="en-US" sz="20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110" y="2418274"/>
              <a:ext cx="1391880" cy="858326"/>
            </a:xfrm>
            <a:prstGeom prst="rect">
              <a:avLst/>
            </a:prstGeom>
          </p:spPr>
        </p:pic>
        <p:cxnSp>
          <p:nvCxnSpPr>
            <p:cNvPr id="48" name="Straight Connector 47"/>
            <p:cNvCxnSpPr/>
            <p:nvPr/>
          </p:nvCxnSpPr>
          <p:spPr bwMode="auto">
            <a:xfrm flipV="1">
              <a:off x="2082800" y="3251200"/>
              <a:ext cx="1346200" cy="12700"/>
            </a:xfrm>
            <a:prstGeom prst="line">
              <a:avLst/>
            </a:prstGeom>
            <a:noFill/>
            <a:ln w="28575" cap="flat" cmpd="sng" algn="ctr">
              <a:solidFill>
                <a:srgbClr val="E01B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676400" y="2222500"/>
              <a:ext cx="2362200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653799"/>
                </p:ext>
              </p:extLst>
            </p:nvPr>
          </p:nvGraphicFramePr>
          <p:xfrm>
            <a:off x="2479675" y="2736850"/>
            <a:ext cx="85725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265" name="Equation" r:id="rId7" imgW="431800" imgH="266700" progId="Equation.3">
                    <p:embed/>
                  </p:oleObj>
                </mc:Choice>
                <mc:Fallback>
                  <p:oleObj name="Equation" r:id="rId7" imgW="4318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9675" y="2736850"/>
                          <a:ext cx="857250" cy="5286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9059809"/>
                </p:ext>
              </p:extLst>
            </p:nvPr>
          </p:nvGraphicFramePr>
          <p:xfrm>
            <a:off x="2692400" y="2227263"/>
            <a:ext cx="27781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0266" name="Equation" r:id="rId9" imgW="139700" imgH="152400" progId="Equation.3">
                    <p:embed/>
                  </p:oleObj>
                </mc:Choice>
                <mc:Fallback>
                  <p:oleObj name="Equation" r:id="rId9" imgW="1397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400" y="2227263"/>
                          <a:ext cx="277813" cy="3016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419101" y="2260600"/>
              <a:ext cx="1308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Photon 2</a:t>
              </a:r>
              <a:endParaRPr lang="en-US" sz="2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33800" y="2451100"/>
            <a:ext cx="439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t=0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06097"/>
              </p:ext>
            </p:extLst>
          </p:nvPr>
        </p:nvGraphicFramePr>
        <p:xfrm>
          <a:off x="2174875" y="5021263"/>
          <a:ext cx="42084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267" name="Equation" r:id="rId11" imgW="2120900" imgH="254000" progId="Equation.3">
                  <p:embed/>
                </p:oleObj>
              </mc:Choice>
              <mc:Fallback>
                <p:oleObj name="Equation" r:id="rId11" imgW="2120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5021263"/>
                        <a:ext cx="4208463" cy="504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92100" y="5626100"/>
            <a:ext cx="711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b="1" dirty="0" smtClean="0"/>
              <a:t>any</a:t>
            </a:r>
            <a:r>
              <a:rPr lang="en-US" sz="2000" dirty="0" smtClean="0"/>
              <a:t> device where interaction occurs in a local region</a:t>
            </a:r>
            <a:endParaRPr lang="en-US" sz="20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Constraint from the cluster decomposition principle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Heuristic argument on the form of two-photon scattering matrix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584200" y="3605213"/>
            <a:ext cx="33147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479550" y="2849563"/>
            <a:ext cx="6318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584200" y="2093913"/>
            <a:ext cx="33147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2336800" y="2476500"/>
            <a:ext cx="736600" cy="736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2578100" y="2692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2578100" y="29845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2641600" y="2921000"/>
            <a:ext cx="114300" cy="1143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0" y="2456374"/>
            <a:ext cx="1391880" cy="8583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3162300"/>
            <a:ext cx="23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0201" y="3670300"/>
            <a:ext cx="193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Incident single photon pulse</a:t>
            </a:r>
            <a:endParaRPr lang="en-US" sz="2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0" y="2184400"/>
            <a:ext cx="2997200" cy="18565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29600" y="4038600"/>
            <a:ext cx="25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762500" y="1524000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Excitation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356101" y="4737100"/>
            <a:ext cx="58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</a:t>
            </a:r>
            <a:endParaRPr lang="en-US" sz="20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90289"/>
              </p:ext>
            </p:extLst>
          </p:nvPr>
        </p:nvGraphicFramePr>
        <p:xfrm>
          <a:off x="5678488" y="4778375"/>
          <a:ext cx="8064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78" name="Equation" r:id="rId6" imgW="406400" imgH="152400" progId="Equation.3">
                  <p:embed/>
                </p:oleObj>
              </mc:Choice>
              <mc:Fallback>
                <p:oleObj name="Equation" r:id="rId6" imgW="4064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4778375"/>
                        <a:ext cx="806450" cy="3032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92501" y="5321300"/>
            <a:ext cx="21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Atomic excitation</a:t>
            </a:r>
            <a:endParaRPr lang="en-US" sz="2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1229"/>
              </p:ext>
            </p:extLst>
          </p:nvPr>
        </p:nvGraphicFramePr>
        <p:xfrm>
          <a:off x="5707063" y="5237163"/>
          <a:ext cx="1663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79" name="Equation" r:id="rId8" imgW="838200" imgH="368300" progId="Equation.3">
                  <p:embed/>
                </p:oleObj>
              </mc:Choice>
              <mc:Fallback>
                <p:oleObj name="Equation" r:id="rId8" imgW="838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5237163"/>
                        <a:ext cx="1663700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Single-photon excitation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3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Heuristic argument of the form of the two-photon S-matrix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1" y="3860800"/>
            <a:ext cx="241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should expect</a:t>
            </a:r>
            <a:endParaRPr lang="en-US" sz="20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6681"/>
              </p:ext>
            </p:extLst>
          </p:nvPr>
        </p:nvGraphicFramePr>
        <p:xfrm>
          <a:off x="2430463" y="4783138"/>
          <a:ext cx="42862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405" name="Equation" r:id="rId4" imgW="2159000" imgH="368300" progId="Equation.3">
                  <p:embed/>
                </p:oleObj>
              </mc:Choice>
              <mc:Fallback>
                <p:oleObj name="Equation" r:id="rId4" imgW="215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4783138"/>
                        <a:ext cx="4286250" cy="730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-812800" y="6356003"/>
            <a:ext cx="933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800" dirty="0"/>
              <a:t>S. </a:t>
            </a:r>
            <a:r>
              <a:rPr lang="en-US" sz="1800" dirty="0" err="1"/>
              <a:t>Xu</a:t>
            </a:r>
            <a:r>
              <a:rPr lang="en-US" sz="1800" dirty="0"/>
              <a:t>, E. </a:t>
            </a:r>
            <a:r>
              <a:rPr lang="en-US" sz="1800" dirty="0" err="1"/>
              <a:t>Rephaeli</a:t>
            </a:r>
            <a:r>
              <a:rPr lang="en-US" sz="1800" dirty="0"/>
              <a:t> and S. Fan, </a:t>
            </a:r>
            <a:r>
              <a:rPr lang="en-US" sz="1800" dirty="0" smtClean="0"/>
              <a:t>Physical </a:t>
            </a:r>
            <a:r>
              <a:rPr lang="en-US" sz="1800" dirty="0"/>
              <a:t>Review </a:t>
            </a:r>
            <a:r>
              <a:rPr lang="en-US" sz="1800" dirty="0" smtClean="0"/>
              <a:t>Letters 111</a:t>
            </a:r>
            <a:r>
              <a:rPr lang="en-US" sz="1800" dirty="0"/>
              <a:t>, </a:t>
            </a:r>
            <a:r>
              <a:rPr lang="en-US" sz="1800" dirty="0" smtClean="0"/>
              <a:t>223602 </a:t>
            </a:r>
            <a:r>
              <a:rPr lang="en-US" sz="1800" dirty="0"/>
              <a:t>(2013).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901" y="1738313"/>
            <a:ext cx="8305799" cy="1524000"/>
            <a:chOff x="419101" y="2043113"/>
            <a:chExt cx="8305799" cy="1524000"/>
          </a:xfrm>
        </p:grpSpPr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5988050" y="2798763"/>
              <a:ext cx="63182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82600" y="2043113"/>
              <a:ext cx="8242300" cy="1524000"/>
              <a:chOff x="2882900" y="2043113"/>
              <a:chExt cx="3314700" cy="1524000"/>
            </a:xfrm>
          </p:grpSpPr>
          <p:sp>
            <p:nvSpPr>
              <p:cNvPr id="35" name="Line 3"/>
              <p:cNvSpPr>
                <a:spLocks noChangeShapeType="1"/>
              </p:cNvSpPr>
              <p:nvPr/>
            </p:nvSpPr>
            <p:spPr bwMode="auto">
              <a:xfrm>
                <a:off x="2882900" y="3554413"/>
                <a:ext cx="3314700" cy="127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>
                <a:off x="2882900" y="2043113"/>
                <a:ext cx="3314700" cy="127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061200" y="2387600"/>
              <a:ext cx="736600" cy="736600"/>
              <a:chOff x="4737100" y="2425700"/>
              <a:chExt cx="736600" cy="736600"/>
            </a:xfrm>
          </p:grpSpPr>
          <p:sp>
            <p:nvSpPr>
              <p:cNvPr id="40" name="Oval 10"/>
              <p:cNvSpPr>
                <a:spLocks noChangeArrowheads="1"/>
              </p:cNvSpPr>
              <p:nvPr/>
            </p:nvSpPr>
            <p:spPr bwMode="auto">
              <a:xfrm>
                <a:off x="4737100" y="2425700"/>
                <a:ext cx="736600" cy="73660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>
                <a:off x="4978400" y="26416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4978400" y="2933700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auto">
              <a:xfrm>
                <a:off x="5041900" y="2870200"/>
                <a:ext cx="114300" cy="1143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6910" y="2405574"/>
              <a:ext cx="1391880" cy="85832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826000" y="3111500"/>
              <a:ext cx="2359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52901" y="2273300"/>
              <a:ext cx="1308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Photon 1</a:t>
              </a:r>
              <a:endParaRPr lang="en-US" sz="20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110" y="2418274"/>
              <a:ext cx="1391880" cy="858326"/>
            </a:xfrm>
            <a:prstGeom prst="rect">
              <a:avLst/>
            </a:prstGeom>
          </p:spPr>
        </p:pic>
        <p:cxnSp>
          <p:nvCxnSpPr>
            <p:cNvPr id="48" name="Straight Connector 47"/>
            <p:cNvCxnSpPr/>
            <p:nvPr/>
          </p:nvCxnSpPr>
          <p:spPr bwMode="auto">
            <a:xfrm flipV="1">
              <a:off x="2082800" y="3251200"/>
              <a:ext cx="1346200" cy="12700"/>
            </a:xfrm>
            <a:prstGeom prst="line">
              <a:avLst/>
            </a:prstGeom>
            <a:noFill/>
            <a:ln w="28575" cap="flat" cmpd="sng" algn="ctr">
              <a:solidFill>
                <a:srgbClr val="E01B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676400" y="2222500"/>
              <a:ext cx="2362200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1986039"/>
                </p:ext>
              </p:extLst>
            </p:nvPr>
          </p:nvGraphicFramePr>
          <p:xfrm>
            <a:off x="2479675" y="2736850"/>
            <a:ext cx="857250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406" name="Equation" r:id="rId7" imgW="431800" imgH="266700" progId="Equation.3">
                    <p:embed/>
                  </p:oleObj>
                </mc:Choice>
                <mc:Fallback>
                  <p:oleObj name="Equation" r:id="rId7" imgW="4318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9675" y="2736850"/>
                          <a:ext cx="857250" cy="5286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2449997"/>
                </p:ext>
              </p:extLst>
            </p:nvPr>
          </p:nvGraphicFramePr>
          <p:xfrm>
            <a:off x="2692400" y="2227263"/>
            <a:ext cx="27781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407" name="Equation" r:id="rId9" imgW="139700" imgH="152400" progId="Equation.3">
                    <p:embed/>
                  </p:oleObj>
                </mc:Choice>
                <mc:Fallback>
                  <p:oleObj name="Equation" r:id="rId9" imgW="1397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400" y="2227263"/>
                          <a:ext cx="277813" cy="3016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419101" y="2260600"/>
              <a:ext cx="1308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Photon 2</a:t>
              </a:r>
              <a:endParaRPr lang="en-US" sz="2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33800" y="2971800"/>
            <a:ext cx="439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t=0</a:t>
            </a:r>
            <a:endParaRPr lang="en-US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Photon-photon interaction requires two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photons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Analytic structure of the form of the two-photon S-matrix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1" y="2032000"/>
            <a:ext cx="629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i="1" dirty="0" smtClean="0"/>
              <a:t>T</a:t>
            </a:r>
            <a:r>
              <a:rPr lang="en-US" sz="2000" dirty="0" smtClean="0"/>
              <a:t>-matrix has the analytic structure</a:t>
            </a:r>
            <a:endParaRPr lang="en-US" sz="20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90904"/>
              </p:ext>
            </p:extLst>
          </p:nvPr>
        </p:nvGraphicFramePr>
        <p:xfrm>
          <a:off x="268288" y="2573338"/>
          <a:ext cx="84899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02" name="Equation" r:id="rId4" imgW="4457700" imgH="457200" progId="Equation.3">
                  <p:embed/>
                </p:oleObj>
              </mc:Choice>
              <mc:Fallback>
                <p:oleObj name="Equation" r:id="rId4" imgW="445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288" y="2573338"/>
                        <a:ext cx="8489950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909946"/>
              </p:ext>
            </p:extLst>
          </p:nvPr>
        </p:nvGraphicFramePr>
        <p:xfrm>
          <a:off x="3879057" y="995363"/>
          <a:ext cx="13858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03" name="Equation" r:id="rId6" imgW="698500" imgH="228600" progId="Equation.3">
                  <p:embed/>
                </p:oleObj>
              </mc:Choice>
              <mc:Fallback>
                <p:oleObj name="Equation" r:id="rId6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057" y="995363"/>
                        <a:ext cx="1385887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eft Brace 29"/>
          <p:cNvSpPr/>
          <p:nvPr/>
        </p:nvSpPr>
        <p:spPr bwMode="auto">
          <a:xfrm rot="16200000">
            <a:off x="6540500" y="1676400"/>
            <a:ext cx="349250" cy="3994150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73701" y="3987800"/>
            <a:ext cx="2654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Single excitation poles of the localized region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857501" y="3987800"/>
            <a:ext cx="2324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Two-excitation poles of the localized region</a:t>
            </a:r>
            <a:endParaRPr lang="en-US" sz="2000" dirty="0"/>
          </a:p>
        </p:txBody>
      </p:sp>
      <p:sp>
        <p:nvSpPr>
          <p:cNvPr id="39" name="Left Brace 38"/>
          <p:cNvSpPr/>
          <p:nvPr/>
        </p:nvSpPr>
        <p:spPr bwMode="auto">
          <a:xfrm rot="16200000">
            <a:off x="3524250" y="2825750"/>
            <a:ext cx="323850" cy="1670050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1450" y="133350"/>
            <a:ext cx="859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The analytic structure of the two-photon scattering matrix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8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Two-</a:t>
            </a:r>
            <a:r>
              <a:rPr lang="en-US" altLang="zh-CN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Photon S-matrix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11788"/>
            <a:ext cx="2845164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699" y="4064000"/>
            <a:ext cx="5631221" cy="939800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948239" y="4133850"/>
            <a:ext cx="24304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800"/>
          </a:p>
        </p:txBody>
      </p:sp>
      <p:cxnSp>
        <p:nvCxnSpPr>
          <p:cNvPr id="18" name="直线连接符 17"/>
          <p:cNvCxnSpPr/>
          <p:nvPr/>
        </p:nvCxnSpPr>
        <p:spPr bwMode="auto">
          <a:xfrm>
            <a:off x="2006600" y="6108700"/>
            <a:ext cx="355600" cy="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99" y="3530600"/>
            <a:ext cx="5045078" cy="444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3619500"/>
            <a:ext cx="2857500" cy="345413"/>
          </a:xfrm>
          <a:prstGeom prst="rect">
            <a:avLst/>
          </a:prstGeom>
        </p:spPr>
      </p:pic>
      <p:cxnSp>
        <p:nvCxnSpPr>
          <p:cNvPr id="24" name="直线连接符 23"/>
          <p:cNvCxnSpPr/>
          <p:nvPr/>
        </p:nvCxnSpPr>
        <p:spPr bwMode="auto">
          <a:xfrm flipV="1">
            <a:off x="5003800" y="4914900"/>
            <a:ext cx="1231900" cy="2540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127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Computed two-photon response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613400"/>
            <a:ext cx="564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cavity amplitude under single photon excitation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978400"/>
            <a:ext cx="223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Two-photon pole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700" y="6210300"/>
            <a:ext cx="2506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Single-photon pole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8200" y="876300"/>
            <a:ext cx="5003800" cy="2133600"/>
            <a:chOff x="2032000" y="1155700"/>
            <a:chExt cx="5003800" cy="2133600"/>
          </a:xfrm>
        </p:grpSpPr>
        <p:sp>
          <p:nvSpPr>
            <p:cNvPr id="17" name="Rectangle 4"/>
            <p:cNvSpPr/>
            <p:nvPr/>
          </p:nvSpPr>
          <p:spPr bwMode="auto">
            <a:xfrm>
              <a:off x="2032000" y="2908300"/>
              <a:ext cx="5003800" cy="381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同心圆 17"/>
            <p:cNvSpPr/>
            <p:nvPr/>
          </p:nvSpPr>
          <p:spPr bwMode="auto">
            <a:xfrm>
              <a:off x="3606799" y="1155700"/>
              <a:ext cx="1612901" cy="1638300"/>
            </a:xfrm>
            <a:prstGeom prst="donu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940050" y="3128963"/>
              <a:ext cx="631825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2552700" y="3022600"/>
              <a:ext cx="177800" cy="17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2235200" y="3022600"/>
              <a:ext cx="177800" cy="177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497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1022350" y="4940300"/>
            <a:ext cx="75612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rgbClr val="0000FF"/>
                </a:solidFill>
              </a:rPr>
              <a:t>Photon Phase Gate</a:t>
            </a:r>
            <a:r>
              <a:rPr lang="en-US" altLang="zh-CN" sz="2000" dirty="0"/>
              <a:t>: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dirty="0"/>
              <a:t>Implementation of the phase gate by photon </a:t>
            </a:r>
            <a:r>
              <a:rPr lang="en-US" altLang="zh-CN" sz="2000" dirty="0" smtClean="0"/>
              <a:t>state  s              .</a:t>
            </a:r>
            <a:r>
              <a:rPr lang="en-US" altLang="zh-CN" sz="2400" dirty="0" smtClean="0"/>
              <a:t> </a:t>
            </a:r>
            <a:endParaRPr lang="en-US" altLang="zh-CN" sz="2400" dirty="0"/>
          </a:p>
        </p:txBody>
      </p:sp>
      <p:pic>
        <p:nvPicPr>
          <p:cNvPr id="39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55738"/>
            <a:ext cx="2638425" cy="57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220912"/>
            <a:ext cx="3324225" cy="54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992438"/>
            <a:ext cx="3311525" cy="53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792539"/>
            <a:ext cx="4536329" cy="5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5118101" y="3763963"/>
            <a:ext cx="292100" cy="414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4457702"/>
            <a:ext cx="1021801" cy="406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7201" y="5359400"/>
            <a:ext cx="1079500" cy="560312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1450" y="133350"/>
            <a:ext cx="859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Two </a:t>
            </a:r>
            <a:r>
              <a:rPr lang="en-US" sz="2400" b="1" dirty="0" err="1" smtClean="0">
                <a:solidFill>
                  <a:schemeClr val="accent2"/>
                </a:solidFill>
              </a:rPr>
              <a:t>Qubit</a:t>
            </a:r>
            <a:r>
              <a:rPr lang="en-US" sz="2400" b="1" dirty="0" smtClean="0">
                <a:solidFill>
                  <a:schemeClr val="accent2"/>
                </a:solidFill>
              </a:rPr>
              <a:t> Phase Gate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 bwMode="auto">
          <a:xfrm>
            <a:off x="396875" y="0"/>
            <a:ext cx="8518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 Workable Proposal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Polarization-Based Photon Phase Gate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4267201"/>
            <a:ext cx="2286000" cy="1481578"/>
          </a:xfrm>
          <a:prstGeom prst="rect">
            <a:avLst/>
          </a:prstGeom>
        </p:spPr>
      </p:pic>
      <p:pic>
        <p:nvPicPr>
          <p:cNvPr id="10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603376"/>
            <a:ext cx="6859587" cy="22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462297" y="938312"/>
            <a:ext cx="5779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dirty="0">
                <a:latin typeface="Times New Roman" charset="0"/>
              </a:rPr>
              <a:t>L.-M. </a:t>
            </a:r>
            <a:r>
              <a:rPr lang="en-US" altLang="zh-CN" sz="1800" dirty="0" err="1">
                <a:latin typeface="Times New Roman" charset="0"/>
              </a:rPr>
              <a:t>Duan</a:t>
            </a:r>
            <a:r>
              <a:rPr lang="en-US" altLang="zh-CN" sz="1800" dirty="0">
                <a:latin typeface="Times New Roman" charset="0"/>
              </a:rPr>
              <a:t>, H. J. Fiore, Phys. Rev. </a:t>
            </a:r>
            <a:r>
              <a:rPr lang="en-US" altLang="zh-CN" sz="1800" dirty="0" err="1">
                <a:latin typeface="Times New Roman" charset="0"/>
              </a:rPr>
              <a:t>Lett</a:t>
            </a:r>
            <a:r>
              <a:rPr lang="en-US" altLang="zh-CN" sz="1800" dirty="0">
                <a:latin typeface="Times New Roman" charset="0"/>
              </a:rPr>
              <a:t>. 92, 127902 (2004).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50" y="133350"/>
            <a:ext cx="859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Polarization-based photon phase gate: implementation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236538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From experiments to theory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6400" y="4563408"/>
            <a:ext cx="322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Theoretical Model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2774851" y="5493064"/>
            <a:ext cx="4047629" cy="776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43"/>
          <p:cNvSpPr txBox="1"/>
          <p:nvPr/>
        </p:nvSpPr>
        <p:spPr>
          <a:xfrm>
            <a:off x="5521323" y="6269525"/>
            <a:ext cx="130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aveguide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Oval 45"/>
          <p:cNvSpPr/>
          <p:nvPr/>
        </p:nvSpPr>
        <p:spPr>
          <a:xfrm>
            <a:off x="4167304" y="4135539"/>
            <a:ext cx="1461634" cy="116056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43"/>
          <p:cNvSpPr txBox="1"/>
          <p:nvPr/>
        </p:nvSpPr>
        <p:spPr>
          <a:xfrm>
            <a:off x="5308521" y="3838237"/>
            <a:ext cx="14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ocal system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2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970" y="1271913"/>
            <a:ext cx="3872730" cy="22240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6600" y="2527300"/>
            <a:ext cx="2023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Silver </a:t>
            </a:r>
            <a:r>
              <a:rPr lang="en-US" dirty="0" err="1" smtClean="0"/>
              <a:t>nanowrire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92400" y="2794000"/>
            <a:ext cx="635000" cy="228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100" y="1866900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dot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90800" y="2108200"/>
            <a:ext cx="8382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7"/>
          <p:cNvSpPr txBox="1"/>
          <p:nvPr/>
        </p:nvSpPr>
        <p:spPr>
          <a:xfrm>
            <a:off x="279400" y="982008"/>
            <a:ext cx="322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Experimental System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0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matrix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requency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-Based Photon Phase Gate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089025"/>
            <a:ext cx="40338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2325688"/>
            <a:ext cx="81359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4594225"/>
            <a:ext cx="6643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5033963"/>
            <a:ext cx="536575" cy="73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eft Brace 2"/>
          <p:cNvSpPr/>
          <p:nvPr/>
        </p:nvSpPr>
        <p:spPr bwMode="auto">
          <a:xfrm rot="5400000">
            <a:off x="3994149" y="3765550"/>
            <a:ext cx="209551" cy="1479549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Left Brace 146"/>
          <p:cNvSpPr/>
          <p:nvPr/>
        </p:nvSpPr>
        <p:spPr bwMode="auto">
          <a:xfrm rot="16200000">
            <a:off x="5981700" y="355600"/>
            <a:ext cx="209550" cy="5175250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100" y="1866900"/>
            <a:ext cx="29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Non-interacting part:  </a:t>
            </a:r>
            <a:endParaRPr kumimoji="1" lang="zh-CN" altLang="en-US" sz="2000" dirty="0"/>
          </a:p>
        </p:txBody>
      </p:sp>
      <p:sp>
        <p:nvSpPr>
          <p:cNvPr id="27" name="TextBox 147"/>
          <p:cNvSpPr txBox="1"/>
          <p:nvPr/>
        </p:nvSpPr>
        <p:spPr>
          <a:xfrm>
            <a:off x="4343400" y="30353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Conservation of single-photon frequency</a:t>
            </a:r>
            <a:endParaRPr lang="en-US" sz="1800" dirty="0"/>
          </a:p>
        </p:txBody>
      </p:sp>
      <p:sp>
        <p:nvSpPr>
          <p:cNvPr id="28" name="TextBox 147"/>
          <p:cNvSpPr txBox="1"/>
          <p:nvPr/>
        </p:nvSpPr>
        <p:spPr>
          <a:xfrm>
            <a:off x="3251200" y="4013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Extra phase factor</a:t>
            </a:r>
            <a:endParaRPr lang="en-US" sz="1800" dirty="0"/>
          </a:p>
        </p:txBody>
      </p:sp>
      <p:sp>
        <p:nvSpPr>
          <p:cNvPr id="29" name="文本框 28"/>
          <p:cNvSpPr txBox="1"/>
          <p:nvPr/>
        </p:nvSpPr>
        <p:spPr>
          <a:xfrm>
            <a:off x="635000" y="3530600"/>
            <a:ext cx="341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Photon-photon interaction:</a:t>
            </a:r>
            <a:endParaRPr kumimoji="1" lang="zh-CN" altLang="en-US" sz="2000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1450" y="133350"/>
            <a:ext cx="859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S-matrix of a frequency-based phase gate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文本框 28"/>
          <p:cNvSpPr txBox="1"/>
          <p:nvPr/>
        </p:nvSpPr>
        <p:spPr>
          <a:xfrm>
            <a:off x="685800" y="5930900"/>
            <a:ext cx="751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Thi</a:t>
            </a:r>
            <a:r>
              <a:rPr kumimoji="1" lang="en-US" altLang="zh-CN" dirty="0" smtClean="0"/>
              <a:t>s form of S-matrix </a:t>
            </a:r>
            <a:r>
              <a:rPr kumimoji="1" lang="en-US" altLang="zh-CN" dirty="0"/>
              <a:t>v</a:t>
            </a:r>
            <a:r>
              <a:rPr kumimoji="1" lang="en-US" altLang="zh-CN" sz="2000" dirty="0" smtClean="0"/>
              <a:t>iolates cluster decomposition principle. 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09986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Single</a:t>
            </a: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Photon Transport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1955800" y="3022600"/>
            <a:ext cx="5003800" cy="3810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同心圆 17"/>
          <p:cNvSpPr/>
          <p:nvPr/>
        </p:nvSpPr>
        <p:spPr bwMode="auto">
          <a:xfrm>
            <a:off x="3530599" y="1270000"/>
            <a:ext cx="1612901" cy="1638300"/>
          </a:xfrm>
          <a:prstGeom prst="donu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2489200" y="2844800"/>
            <a:ext cx="1126177" cy="385561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右弧形箭头 19"/>
          <p:cNvSpPr/>
          <p:nvPr/>
        </p:nvSpPr>
        <p:spPr bwMode="auto">
          <a:xfrm rot="10800000">
            <a:off x="4394196" y="1079498"/>
            <a:ext cx="838204" cy="1854202"/>
          </a:xfrm>
          <a:prstGeom prst="curv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右弧形箭头 20"/>
          <p:cNvSpPr/>
          <p:nvPr/>
        </p:nvSpPr>
        <p:spPr bwMode="auto">
          <a:xfrm>
            <a:off x="3492501" y="1181101"/>
            <a:ext cx="800099" cy="1904999"/>
          </a:xfrm>
          <a:prstGeom prst="curv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右箭头 21"/>
          <p:cNvSpPr/>
          <p:nvPr/>
        </p:nvSpPr>
        <p:spPr bwMode="auto">
          <a:xfrm>
            <a:off x="5168900" y="2832100"/>
            <a:ext cx="1126177" cy="385561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713162"/>
            <a:ext cx="5373687" cy="702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1" y="4724400"/>
            <a:ext cx="2358732" cy="4571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1" y="5270500"/>
            <a:ext cx="3378200" cy="47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200" y="5854701"/>
            <a:ext cx="3378200" cy="481835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Single-photon response: pure phase response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0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24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Two-photon response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55800" y="3022600"/>
            <a:ext cx="5003800" cy="3810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同心圆 17"/>
          <p:cNvSpPr/>
          <p:nvPr/>
        </p:nvSpPr>
        <p:spPr bwMode="auto">
          <a:xfrm>
            <a:off x="3530599" y="1270000"/>
            <a:ext cx="1612901" cy="1638300"/>
          </a:xfrm>
          <a:prstGeom prst="donu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右箭头 18"/>
          <p:cNvSpPr/>
          <p:nvPr/>
        </p:nvSpPr>
        <p:spPr bwMode="auto">
          <a:xfrm>
            <a:off x="2489200" y="2844800"/>
            <a:ext cx="1126177" cy="385561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右弧形箭头 19"/>
          <p:cNvSpPr/>
          <p:nvPr/>
        </p:nvSpPr>
        <p:spPr bwMode="auto">
          <a:xfrm rot="10800000">
            <a:off x="4394196" y="1079498"/>
            <a:ext cx="838204" cy="1854202"/>
          </a:xfrm>
          <a:prstGeom prst="curv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右弧形箭头 20"/>
          <p:cNvSpPr/>
          <p:nvPr/>
        </p:nvSpPr>
        <p:spPr bwMode="auto">
          <a:xfrm>
            <a:off x="3492501" y="1181101"/>
            <a:ext cx="800099" cy="1904999"/>
          </a:xfrm>
          <a:prstGeom prst="curv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右箭头 21"/>
          <p:cNvSpPr/>
          <p:nvPr/>
        </p:nvSpPr>
        <p:spPr bwMode="auto">
          <a:xfrm>
            <a:off x="5168900" y="2832100"/>
            <a:ext cx="1126177" cy="385561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1244600" y="4699000"/>
            <a:ext cx="20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Kerr nonlinearity</a:t>
            </a:r>
            <a:endParaRPr kumimoji="1" lang="zh-CN" altLang="en-US" sz="2000" dirty="0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435600"/>
            <a:ext cx="5664200" cy="520931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00" y="4648200"/>
            <a:ext cx="1079500" cy="559741"/>
          </a:xfrm>
          <a:prstGeom prst="rect">
            <a:avLst/>
          </a:prstGeom>
        </p:spPr>
      </p:pic>
      <p:cxnSp>
        <p:nvCxnSpPr>
          <p:cNvPr id="14" name="直线箭头连接符 5"/>
          <p:cNvCxnSpPr/>
          <p:nvPr/>
        </p:nvCxnSpPr>
        <p:spPr bwMode="auto">
          <a:xfrm>
            <a:off x="4483100" y="4940300"/>
            <a:ext cx="1181100" cy="508000"/>
          </a:xfrm>
          <a:prstGeom prst="straightConnector1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66700" y="3949700"/>
            <a:ext cx="310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Naively, one might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1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Two-</a:t>
            </a:r>
            <a:r>
              <a:rPr lang="en-US" altLang="zh-CN" sz="24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Photon S-matrix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11788"/>
            <a:ext cx="2845164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699" y="4064000"/>
            <a:ext cx="5631221" cy="939800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948239" y="4133850"/>
            <a:ext cx="24304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800"/>
          </a:p>
        </p:txBody>
      </p:sp>
      <p:cxnSp>
        <p:nvCxnSpPr>
          <p:cNvPr id="18" name="直线连接符 17"/>
          <p:cNvCxnSpPr/>
          <p:nvPr/>
        </p:nvCxnSpPr>
        <p:spPr bwMode="auto">
          <a:xfrm>
            <a:off x="2006600" y="6108700"/>
            <a:ext cx="355600" cy="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99" y="3530600"/>
            <a:ext cx="5045078" cy="444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3619500"/>
            <a:ext cx="2857500" cy="345413"/>
          </a:xfrm>
          <a:prstGeom prst="rect">
            <a:avLst/>
          </a:prstGeom>
        </p:spPr>
      </p:pic>
      <p:cxnSp>
        <p:nvCxnSpPr>
          <p:cNvPr id="24" name="直线连接符 23"/>
          <p:cNvCxnSpPr/>
          <p:nvPr/>
        </p:nvCxnSpPr>
        <p:spPr bwMode="auto">
          <a:xfrm flipV="1">
            <a:off x="5003800" y="4914900"/>
            <a:ext cx="1231900" cy="2540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12750" y="133350"/>
            <a:ext cx="809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Computed two-photon response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613400"/>
            <a:ext cx="564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cavity amplitude under single photon excitation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978400"/>
            <a:ext cx="223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Two-photon pole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700" y="6210300"/>
            <a:ext cx="2506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Single-photon pole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08200" y="876300"/>
            <a:ext cx="5003800" cy="2133600"/>
            <a:chOff x="2032000" y="1155700"/>
            <a:chExt cx="5003800" cy="2133600"/>
          </a:xfrm>
        </p:grpSpPr>
        <p:sp>
          <p:nvSpPr>
            <p:cNvPr id="17" name="Rectangle 4"/>
            <p:cNvSpPr/>
            <p:nvPr/>
          </p:nvSpPr>
          <p:spPr bwMode="auto">
            <a:xfrm>
              <a:off x="2032000" y="2908300"/>
              <a:ext cx="5003800" cy="381000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同心圆 17"/>
            <p:cNvSpPr/>
            <p:nvPr/>
          </p:nvSpPr>
          <p:spPr bwMode="auto">
            <a:xfrm>
              <a:off x="3606799" y="1155700"/>
              <a:ext cx="1612901" cy="1638300"/>
            </a:xfrm>
            <a:prstGeom prst="donu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940050" y="3128963"/>
              <a:ext cx="631825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2552700" y="3022600"/>
              <a:ext cx="177800" cy="17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2235200" y="3022600"/>
              <a:ext cx="177800" cy="177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93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5950" y="133350"/>
            <a:ext cx="7926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Summary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901" y="1663700"/>
            <a:ext cx="797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We have developed input-output formalism into a tool for computation of N-photon S-matrix.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We also show that the N-photon S-matrix in general is very strongly constraint by the </a:t>
            </a:r>
            <a:r>
              <a:rPr lang="en-US" dirty="0"/>
              <a:t>cluster decomposition </a:t>
            </a:r>
            <a:r>
              <a:rPr lang="en-US" dirty="0" smtClean="0"/>
              <a:t>principle, which arises purely from the local nature of the interaction. 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combination of computational and theoretical understanding </a:t>
            </a:r>
            <a:r>
              <a:rPr lang="en-US" dirty="0" smtClean="0"/>
              <a:t>should prove useful in understanding and designing quantum devices.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44500" y="5682903"/>
            <a:ext cx="9334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800" dirty="0" smtClean="0"/>
              <a:t>S. Fan, S. E. </a:t>
            </a:r>
            <a:r>
              <a:rPr lang="en-US" sz="1800" dirty="0" err="1" smtClean="0"/>
              <a:t>Kocabas</a:t>
            </a:r>
            <a:r>
              <a:rPr lang="en-US" sz="1800" dirty="0" smtClean="0"/>
              <a:t>, and J. T. </a:t>
            </a:r>
            <a:r>
              <a:rPr lang="en-US" sz="1800" dirty="0" err="1" smtClean="0"/>
              <a:t>Shen</a:t>
            </a:r>
            <a:r>
              <a:rPr lang="en-US" sz="1800" dirty="0" smtClean="0"/>
              <a:t>, Physical Review A 82, 063821 (2010).</a:t>
            </a:r>
          </a:p>
          <a:p>
            <a:pPr lvl="2"/>
            <a:r>
              <a:rPr lang="en-US" sz="1800" dirty="0" smtClean="0"/>
              <a:t>S</a:t>
            </a:r>
            <a:r>
              <a:rPr lang="en-US" sz="1800" dirty="0"/>
              <a:t>. </a:t>
            </a:r>
            <a:r>
              <a:rPr lang="en-US" sz="1800" dirty="0" err="1"/>
              <a:t>Xu</a:t>
            </a:r>
            <a:r>
              <a:rPr lang="en-US" sz="1800" dirty="0"/>
              <a:t>, E. </a:t>
            </a:r>
            <a:r>
              <a:rPr lang="en-US" sz="1800" dirty="0" err="1"/>
              <a:t>Rephaeli</a:t>
            </a:r>
            <a:r>
              <a:rPr lang="en-US" sz="1800" dirty="0"/>
              <a:t> and S. Fan, </a:t>
            </a:r>
            <a:r>
              <a:rPr lang="en-US" sz="1800" dirty="0" smtClean="0"/>
              <a:t>Physical </a:t>
            </a:r>
            <a:r>
              <a:rPr lang="en-US" sz="1800" dirty="0"/>
              <a:t>Review </a:t>
            </a:r>
            <a:r>
              <a:rPr lang="en-US" sz="1800" dirty="0" smtClean="0"/>
              <a:t>Letters 111</a:t>
            </a:r>
            <a:r>
              <a:rPr lang="en-US" sz="1800" dirty="0"/>
              <a:t>, </a:t>
            </a:r>
            <a:r>
              <a:rPr lang="en-US" sz="1800" dirty="0" smtClean="0"/>
              <a:t>223602 </a:t>
            </a:r>
            <a:r>
              <a:rPr lang="en-US" sz="1800" dirty="0"/>
              <a:t>(2013)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S. </a:t>
            </a:r>
            <a:r>
              <a:rPr lang="en-US" sz="1800" dirty="0" err="1" smtClean="0"/>
              <a:t>Xu</a:t>
            </a:r>
            <a:r>
              <a:rPr lang="en-US" sz="1800" dirty="0" smtClean="0"/>
              <a:t> and S. Fan, </a:t>
            </a:r>
            <a:r>
              <a:rPr lang="en-US" sz="1800" u="sng" dirty="0"/>
              <a:t>http://</a:t>
            </a:r>
            <a:r>
              <a:rPr lang="en-US" sz="1800" u="sng" dirty="0" err="1"/>
              <a:t>arxiv.org</a:t>
            </a:r>
            <a:r>
              <a:rPr lang="en-US" sz="1800" u="sng" dirty="0"/>
              <a:t>/abs/1502.06049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318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396875" y="0"/>
            <a:ext cx="828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requency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-Based Photon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Phase Gate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435101"/>
            <a:ext cx="6359047" cy="34543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0600" y="5422900"/>
            <a:ext cx="552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Such a gate can </a:t>
            </a:r>
            <a:r>
              <a:rPr kumimoji="1" lang="en-US" altLang="zh-CN" sz="2000" b="1" dirty="0" smtClean="0"/>
              <a:t>NOT</a:t>
            </a:r>
            <a:r>
              <a:rPr kumimoji="1" lang="en-US" altLang="zh-CN" sz="2000" dirty="0" smtClean="0"/>
              <a:t> be constructed.</a:t>
            </a:r>
            <a:endParaRPr kumimoji="1" lang="zh-CN" altLang="en-US" sz="20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1450" y="133350"/>
            <a:ext cx="859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Frequency-based photon phase gate?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01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Time-Ordered Relation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80" y="1586125"/>
            <a:ext cx="7803103" cy="1376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1" y="3279342"/>
            <a:ext cx="7717677" cy="12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9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60413" y="942975"/>
            <a:ext cx="2016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/>
              <a:t>Basis states: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968375"/>
            <a:ext cx="1484312" cy="3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165601" y="955675"/>
            <a:ext cx="347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b="1" i="1" dirty="0">
                <a:latin typeface="Times New Roman" charset="0"/>
              </a:rPr>
              <a:t>Single photon’s polarization states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01" y="1714501"/>
            <a:ext cx="4118517" cy="1981199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83637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85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300" y="4216401"/>
            <a:ext cx="3973455" cy="14097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1450" y="133350"/>
            <a:ext cx="859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/>
                </a:solidFill>
              </a:rPr>
              <a:t>Polarization-based photon phase gate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874" y="6285463"/>
            <a:ext cx="5779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dirty="0">
                <a:latin typeface="Times New Roman" charset="0"/>
              </a:rPr>
              <a:t>L.-M. </a:t>
            </a:r>
            <a:r>
              <a:rPr lang="en-US" altLang="zh-CN" sz="1800" dirty="0" err="1">
                <a:latin typeface="Times New Roman" charset="0"/>
              </a:rPr>
              <a:t>Duan</a:t>
            </a:r>
            <a:r>
              <a:rPr lang="en-US" altLang="zh-CN" sz="1800" dirty="0">
                <a:latin typeface="Times New Roman" charset="0"/>
              </a:rPr>
              <a:t>, H. J. Fiore, Phys. Rev. </a:t>
            </a:r>
            <a:r>
              <a:rPr lang="en-US" altLang="zh-CN" sz="1800" dirty="0" err="1">
                <a:latin typeface="Times New Roman" charset="0"/>
              </a:rPr>
              <a:t>Lett</a:t>
            </a:r>
            <a:r>
              <a:rPr lang="en-US" altLang="zh-CN" sz="1800" dirty="0">
                <a:latin typeface="Times New Roman" charset="0"/>
              </a:rPr>
              <a:t>. 92, 127902 (2004).</a:t>
            </a:r>
          </a:p>
        </p:txBody>
      </p:sp>
    </p:spTree>
    <p:extLst>
      <p:ext uri="{BB962C8B-B14F-4D97-AF65-F5344CB8AC3E}">
        <p14:creationId xmlns:p14="http://schemas.microsoft.com/office/powerpoint/2010/main" val="10711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Rectangle 3"/>
          <p:cNvSpPr/>
          <p:nvPr/>
        </p:nvSpPr>
        <p:spPr>
          <a:xfrm>
            <a:off x="2444651" y="2686364"/>
            <a:ext cx="4047629" cy="776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3"/>
          <p:cNvSpPr txBox="1"/>
          <p:nvPr/>
        </p:nvSpPr>
        <p:spPr>
          <a:xfrm>
            <a:off x="5191123" y="3462825"/>
            <a:ext cx="130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aveguide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Oval 45"/>
          <p:cNvSpPr/>
          <p:nvPr/>
        </p:nvSpPr>
        <p:spPr>
          <a:xfrm>
            <a:off x="3837104" y="1328839"/>
            <a:ext cx="1461634" cy="116056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3"/>
          <p:cNvSpPr txBox="1"/>
          <p:nvPr/>
        </p:nvSpPr>
        <p:spPr>
          <a:xfrm>
            <a:off x="4978321" y="1031537"/>
            <a:ext cx="14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ocal system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701" y="43561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How to systematically compute photon-photon interaction in these systems?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to understand some aspect of photon-photon interaction without explicit computation?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0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Hamiltonian</a:t>
            </a:r>
            <a:endParaRPr kumimoji="1" lang="zh-CN" altLang="en-US" dirty="0"/>
          </a:p>
        </p:txBody>
      </p:sp>
      <p:sp>
        <p:nvSpPr>
          <p:cNvPr id="8" name="Rectangle 3"/>
          <p:cNvSpPr/>
          <p:nvPr/>
        </p:nvSpPr>
        <p:spPr>
          <a:xfrm>
            <a:off x="1403555" y="3045485"/>
            <a:ext cx="6366129" cy="776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3"/>
          <p:cNvSpPr txBox="1"/>
          <p:nvPr/>
        </p:nvSpPr>
        <p:spPr>
          <a:xfrm>
            <a:off x="6501946" y="2676153"/>
            <a:ext cx="130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aveguide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" name="Oval 45"/>
          <p:cNvSpPr/>
          <p:nvPr/>
        </p:nvSpPr>
        <p:spPr>
          <a:xfrm>
            <a:off x="3830740" y="1687960"/>
            <a:ext cx="1461634" cy="116056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43"/>
          <p:cNvSpPr txBox="1"/>
          <p:nvPr/>
        </p:nvSpPr>
        <p:spPr>
          <a:xfrm>
            <a:off x="4971957" y="1390658"/>
            <a:ext cx="14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ocal system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1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18539"/>
              </p:ext>
            </p:extLst>
          </p:nvPr>
        </p:nvGraphicFramePr>
        <p:xfrm>
          <a:off x="4312720" y="1990216"/>
          <a:ext cx="499662" cy="54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32" name="公式" r:id="rId4" imgW="127000" imgH="139700" progId="Equation.3">
                  <p:embed/>
                </p:oleObj>
              </mc:Choice>
              <mc:Fallback>
                <p:oleObj name="公式" r:id="rId4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2720" y="1990216"/>
                        <a:ext cx="499662" cy="549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226794"/>
              </p:ext>
            </p:extLst>
          </p:nvPr>
        </p:nvGraphicFramePr>
        <p:xfrm>
          <a:off x="1562193" y="2991436"/>
          <a:ext cx="559850" cy="7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33" name="Equation" r:id="rId6" imgW="165100" imgH="215900" progId="Equation.3">
                  <p:embed/>
                </p:oleObj>
              </mc:Choice>
              <mc:Fallback>
                <p:oleObj name="Equation" r:id="rId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2193" y="2991436"/>
                        <a:ext cx="559850" cy="7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46"/>
          <p:cNvSpPr/>
          <p:nvPr/>
        </p:nvSpPr>
        <p:spPr bwMode="auto">
          <a:xfrm rot="16200000">
            <a:off x="2313683" y="4309021"/>
            <a:ext cx="285754" cy="1784352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31474" y="5311312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dirty="0" smtClean="0"/>
              <a:t> waveguide photon</a:t>
            </a:r>
            <a:endParaRPr kumimoji="1" lang="zh-CN" altLang="en-US" sz="1800" dirty="0"/>
          </a:p>
        </p:txBody>
      </p:sp>
      <p:sp>
        <p:nvSpPr>
          <p:cNvPr id="18" name="Left Brace 146"/>
          <p:cNvSpPr/>
          <p:nvPr/>
        </p:nvSpPr>
        <p:spPr bwMode="auto">
          <a:xfrm rot="16200000">
            <a:off x="5336953" y="3411331"/>
            <a:ext cx="179542" cy="3516298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eft Brace 146"/>
          <p:cNvSpPr/>
          <p:nvPr/>
        </p:nvSpPr>
        <p:spPr bwMode="auto">
          <a:xfrm rot="16200000">
            <a:off x="7751585" y="4673045"/>
            <a:ext cx="222258" cy="983580"/>
          </a:xfrm>
          <a:prstGeom prst="lef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01764" y="5348918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dirty="0"/>
              <a:t>l</a:t>
            </a:r>
            <a:r>
              <a:rPr kumimoji="1" lang="en-US" altLang="zh-CN" sz="1800" dirty="0" smtClean="0"/>
              <a:t>ocal system </a:t>
            </a:r>
            <a:endParaRPr kumimoji="1" lang="zh-CN" altLang="en-US" sz="1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213539" y="5298782"/>
            <a:ext cx="197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dirty="0" smtClean="0"/>
              <a:t>coupling between  waveguide and local system</a:t>
            </a:r>
            <a:endParaRPr kumimoji="1" lang="zh-CN" altLang="en-US" sz="18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483" y="4072626"/>
            <a:ext cx="7538021" cy="9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Photon-photon interaction is described by the S matrix</a:t>
            </a:r>
            <a:endParaRPr kumimoji="1" lang="zh-CN" altLang="en-US" dirty="0"/>
          </a:p>
        </p:txBody>
      </p:sp>
      <p:sp>
        <p:nvSpPr>
          <p:cNvPr id="18" name="Rectangle 3"/>
          <p:cNvSpPr/>
          <p:nvPr/>
        </p:nvSpPr>
        <p:spPr>
          <a:xfrm>
            <a:off x="651652" y="3007527"/>
            <a:ext cx="7652722" cy="799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4"/>
          <p:cNvSpPr/>
          <p:nvPr/>
        </p:nvSpPr>
        <p:spPr>
          <a:xfrm>
            <a:off x="7315181" y="3082592"/>
            <a:ext cx="845490" cy="265178"/>
          </a:xfrm>
          <a:prstGeom prst="rightArrow">
            <a:avLst/>
          </a:prstGeom>
          <a:gradFill rotWithShape="0">
            <a:gsLst>
              <a:gs pos="0">
                <a:srgbClr val="FF0000"/>
              </a:gs>
              <a:gs pos="100000">
                <a:srgbClr val="008000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5"/>
          <p:cNvSpPr/>
          <p:nvPr/>
        </p:nvSpPr>
        <p:spPr>
          <a:xfrm>
            <a:off x="7315181" y="3444217"/>
            <a:ext cx="845490" cy="265178"/>
          </a:xfrm>
          <a:prstGeom prst="rightArrow">
            <a:avLst/>
          </a:prstGeom>
          <a:gradFill rotWithShape="0">
            <a:gsLst>
              <a:gs pos="0">
                <a:srgbClr val="3366FF"/>
              </a:gs>
              <a:gs pos="100000">
                <a:srgbClr val="FFFF00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16"/>
          <p:cNvSpPr/>
          <p:nvPr/>
        </p:nvSpPr>
        <p:spPr>
          <a:xfrm>
            <a:off x="890575" y="3083461"/>
            <a:ext cx="845490" cy="26517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17"/>
          <p:cNvSpPr/>
          <p:nvPr/>
        </p:nvSpPr>
        <p:spPr>
          <a:xfrm>
            <a:off x="890575" y="3445086"/>
            <a:ext cx="845490" cy="265178"/>
          </a:xfrm>
          <a:prstGeom prst="rightArrow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43"/>
          <p:cNvSpPr txBox="1"/>
          <p:nvPr/>
        </p:nvSpPr>
        <p:spPr>
          <a:xfrm>
            <a:off x="486551" y="2188494"/>
            <a:ext cx="10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‘in’ state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Oval 45"/>
          <p:cNvSpPr/>
          <p:nvPr/>
        </p:nvSpPr>
        <p:spPr>
          <a:xfrm>
            <a:off x="3780479" y="1607778"/>
            <a:ext cx="1461634" cy="116056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43"/>
          <p:cNvSpPr txBox="1"/>
          <p:nvPr/>
        </p:nvSpPr>
        <p:spPr>
          <a:xfrm>
            <a:off x="6310237" y="2184482"/>
            <a:ext cx="116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‘out’ state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51" y="2180470"/>
            <a:ext cx="564456" cy="4741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019" y="2117368"/>
            <a:ext cx="862003" cy="5205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87" y="2679503"/>
            <a:ext cx="1615774" cy="288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900" y="2696215"/>
            <a:ext cx="1724388" cy="283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966" y="4033945"/>
            <a:ext cx="2623311" cy="595225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802032" y="5003010"/>
            <a:ext cx="460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Two-photon S matrix:</a:t>
            </a:r>
            <a:endParaRPr kumimoji="1"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121" y="5531523"/>
            <a:ext cx="5677398" cy="6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7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large literature exists on computing few-photon S-matrix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48387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Many methods are highly dependent on the system details. (Particularly true for </a:t>
            </a:r>
            <a:r>
              <a:rPr lang="en-US" dirty="0" err="1" smtClean="0"/>
              <a:t>wavefunction</a:t>
            </a:r>
            <a:r>
              <a:rPr lang="en-US" dirty="0" smtClean="0"/>
              <a:t> approach such as the Bethe </a:t>
            </a:r>
            <a:r>
              <a:rPr lang="en-US" dirty="0" err="1" smtClean="0"/>
              <a:t>Ansatz</a:t>
            </a:r>
            <a:r>
              <a:rPr lang="en-US" dirty="0" smtClean="0"/>
              <a:t> </a:t>
            </a:r>
            <a:r>
              <a:rPr lang="en-US" dirty="0" smtClean="0"/>
              <a:t>approach)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Most calculations are restricted to one or two-photons.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4394200"/>
            <a:ext cx="569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460500"/>
            <a:ext cx="726754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Shen</a:t>
            </a:r>
            <a:r>
              <a:rPr lang="en-US" sz="1800" dirty="0" smtClean="0"/>
              <a:t> and Fan, PRL 98 153003 (2007)</a:t>
            </a:r>
          </a:p>
          <a:p>
            <a:r>
              <a:rPr lang="en-US" sz="1800" dirty="0" smtClean="0"/>
              <a:t>D. E. Chang et al, Nature Physics 3, 807 (2007)</a:t>
            </a:r>
          </a:p>
          <a:p>
            <a:r>
              <a:rPr lang="en-US" sz="1800" dirty="0" smtClean="0"/>
              <a:t>Shi and Sun, PRB 79, 205111 (2009)</a:t>
            </a:r>
          </a:p>
          <a:p>
            <a:r>
              <a:rPr lang="en-US" sz="1800" dirty="0" smtClean="0"/>
              <a:t>Liao and Law, PRA 82, 053636 (2010)</a:t>
            </a:r>
          </a:p>
          <a:p>
            <a:r>
              <a:rPr lang="en-US" sz="1800" dirty="0" smtClean="0"/>
              <a:t>H. </a:t>
            </a:r>
            <a:r>
              <a:rPr lang="en-US" sz="1800" dirty="0" err="1" smtClean="0"/>
              <a:t>Zheng</a:t>
            </a:r>
            <a:r>
              <a:rPr lang="en-US" sz="1800" dirty="0" smtClean="0"/>
              <a:t>, D. J. Gauthier and H. U. </a:t>
            </a:r>
            <a:r>
              <a:rPr lang="en-US" sz="1800" dirty="0" err="1" smtClean="0"/>
              <a:t>Baranger</a:t>
            </a:r>
            <a:r>
              <a:rPr lang="en-US" sz="1800" dirty="0" smtClean="0"/>
              <a:t>, PRA 82, 063816 (2010)</a:t>
            </a:r>
          </a:p>
          <a:p>
            <a:r>
              <a:rPr lang="en-US" sz="1800" dirty="0" smtClean="0"/>
              <a:t>P. Longo, P. </a:t>
            </a:r>
            <a:r>
              <a:rPr lang="en-US" sz="1800" dirty="0" err="1" smtClean="0"/>
              <a:t>Schmitteckert</a:t>
            </a:r>
            <a:r>
              <a:rPr lang="en-US" sz="1800" dirty="0" smtClean="0"/>
              <a:t> and K. Busch, PRA 83, 083828 (2011).</a:t>
            </a:r>
          </a:p>
          <a:p>
            <a:r>
              <a:rPr lang="en-US" sz="1800" dirty="0" smtClean="0"/>
              <a:t>P. </a:t>
            </a:r>
            <a:r>
              <a:rPr lang="en-US" sz="1800" dirty="0" err="1" smtClean="0"/>
              <a:t>Kolchin</a:t>
            </a:r>
            <a:r>
              <a:rPr lang="en-US" sz="1800" dirty="0" smtClean="0"/>
              <a:t>, R. F. </a:t>
            </a:r>
            <a:r>
              <a:rPr lang="en-US" sz="1800" dirty="0" err="1" smtClean="0"/>
              <a:t>Oulton</a:t>
            </a:r>
            <a:r>
              <a:rPr lang="en-US" sz="1800" dirty="0" smtClean="0"/>
              <a:t>, and X. Zhang, PRL 106, 113601 (2011)</a:t>
            </a:r>
          </a:p>
          <a:p>
            <a:r>
              <a:rPr lang="en-US" sz="1800" dirty="0" smtClean="0"/>
              <a:t>D. Roy, PRA 87, 063819 (2013)</a:t>
            </a:r>
          </a:p>
          <a:p>
            <a:r>
              <a:rPr lang="en-US" sz="1800" dirty="0" smtClean="0"/>
              <a:t>E. </a:t>
            </a:r>
            <a:r>
              <a:rPr lang="en-US" sz="1800" dirty="0" err="1" smtClean="0"/>
              <a:t>Snchez-Burillo</a:t>
            </a:r>
            <a:r>
              <a:rPr lang="en-US" sz="1800" dirty="0" smtClean="0"/>
              <a:t> et al, </a:t>
            </a:r>
            <a:r>
              <a:rPr lang="en-US" sz="1800" dirty="0"/>
              <a:t>arXiv:</a:t>
            </a:r>
            <a:r>
              <a:rPr lang="en-US" sz="1800" dirty="0" smtClean="0"/>
              <a:t>1406.5779</a:t>
            </a:r>
          </a:p>
          <a:p>
            <a:r>
              <a:rPr lang="en-US" sz="1800" dirty="0" smtClean="0"/>
              <a:t>…….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393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3038"/>
            <a:ext cx="8229600" cy="1143000"/>
          </a:xfrm>
        </p:spPr>
        <p:txBody>
          <a:bodyPr/>
          <a:lstStyle/>
          <a:p>
            <a:r>
              <a:rPr lang="en-US" dirty="0" smtClean="0"/>
              <a:t>Input-output formalism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6100" y="2679700"/>
            <a:ext cx="85979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Well-known approach in quantum optics for treating open systems.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Gardiner and Collet, PRA 31, 3761 (1985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Mostly used to treat the response of the system to coherent or squeezed state input.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Adopted to compute S-matrix for few-photon </a:t>
            </a:r>
            <a:r>
              <a:rPr lang="en-US" dirty="0" err="1" smtClean="0"/>
              <a:t>Fock</a:t>
            </a:r>
            <a:r>
              <a:rPr lang="en-US" dirty="0" smtClean="0"/>
              <a:t> states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S. Fan et al, PRA 82, 063821 (2010).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Here we show how to use this for systematic treatment of N-photon transport.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S. </a:t>
            </a:r>
            <a:r>
              <a:rPr lang="en-US" dirty="0" err="1"/>
              <a:t>Xu</a:t>
            </a:r>
            <a:r>
              <a:rPr lang="en-US" dirty="0"/>
              <a:t> and S. Fan, </a:t>
            </a:r>
            <a:r>
              <a:rPr lang="en-US" u="sng" dirty="0"/>
              <a:t>http://</a:t>
            </a:r>
            <a:r>
              <a:rPr lang="en-US" u="sng" dirty="0" err="1"/>
              <a:t>arxiv.org</a:t>
            </a:r>
            <a:r>
              <a:rPr lang="en-US" u="sng" dirty="0"/>
              <a:t>/abs/1502.06049</a:t>
            </a:r>
            <a:endParaRPr lang="en-US" dirty="0"/>
          </a:p>
          <a:p>
            <a:pPr lvl="1"/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sp>
        <p:nvSpPr>
          <p:cNvPr id="13" name="Rectangle 3"/>
          <p:cNvSpPr/>
          <p:nvPr/>
        </p:nvSpPr>
        <p:spPr>
          <a:xfrm flipV="1">
            <a:off x="2429652" y="1926392"/>
            <a:ext cx="4428348" cy="321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45"/>
          <p:cNvSpPr/>
          <p:nvPr/>
        </p:nvSpPr>
        <p:spPr>
          <a:xfrm>
            <a:off x="4021779" y="871178"/>
            <a:ext cx="1078090" cy="856022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0100" y="1866900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waveguide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2400" y="965200"/>
            <a:ext cx="1809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system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0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65656</TotalTime>
  <Words>1981</Words>
  <Application>Microsoft Macintosh PowerPoint</Application>
  <PresentationFormat>On-screen Show (4:3)</PresentationFormat>
  <Paragraphs>302</Paragraphs>
  <Slides>47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Default Design</vt:lpstr>
      <vt:lpstr>公式</vt:lpstr>
      <vt:lpstr>Equation</vt:lpstr>
      <vt:lpstr>PowerPoint Presentation</vt:lpstr>
      <vt:lpstr>Nanophotonics coupled with quantum multilevel systems</vt:lpstr>
      <vt:lpstr>Motivation: photon-photon interaction at a few photon level</vt:lpstr>
      <vt:lpstr>From experiments to theory</vt:lpstr>
      <vt:lpstr>Outline</vt:lpstr>
      <vt:lpstr>Hamiltonian</vt:lpstr>
      <vt:lpstr>Photon-photon interaction is described by the S matrix</vt:lpstr>
      <vt:lpstr>A very large literature exists on computing few-photon S-matrix</vt:lpstr>
      <vt:lpstr>Input-output formalism</vt:lpstr>
      <vt:lpstr>Waveguide</vt:lpstr>
      <vt:lpstr>N-photon S matrix in input-output formalism</vt:lpstr>
      <vt:lpstr>Local System</vt:lpstr>
      <vt:lpstr>Input-Output Formalism</vt:lpstr>
      <vt:lpstr>Main Result</vt:lpstr>
      <vt:lpstr>Main result in a picture</vt:lpstr>
      <vt:lpstr>S-matrix in terms of Green function of the local system</vt:lpstr>
      <vt:lpstr>Quantum Causality</vt:lpstr>
      <vt:lpstr>Sketch of the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Time-Ordered Relation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BRONGERSMA</dc:creator>
  <cp:lastModifiedBy>Shanhui Fan</cp:lastModifiedBy>
  <cp:revision>2579</cp:revision>
  <cp:lastPrinted>2009-03-27T03:50:55Z</cp:lastPrinted>
  <dcterms:created xsi:type="dcterms:W3CDTF">2012-01-31T05:36:09Z</dcterms:created>
  <dcterms:modified xsi:type="dcterms:W3CDTF">2015-03-09T16:46:42Z</dcterms:modified>
</cp:coreProperties>
</file>